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258" r:id="rId3"/>
    <p:sldId id="306" r:id="rId4"/>
    <p:sldId id="259" r:id="rId5"/>
    <p:sldId id="260" r:id="rId6"/>
    <p:sldId id="295" r:id="rId7"/>
    <p:sldId id="277" r:id="rId8"/>
    <p:sldId id="279" r:id="rId9"/>
    <p:sldId id="280" r:id="rId10"/>
    <p:sldId id="308" r:id="rId11"/>
    <p:sldId id="274" r:id="rId12"/>
    <p:sldId id="281" r:id="rId13"/>
    <p:sldId id="261" r:id="rId14"/>
    <p:sldId id="309" r:id="rId15"/>
    <p:sldId id="278" r:id="rId16"/>
    <p:sldId id="262" r:id="rId17"/>
    <p:sldId id="301" r:id="rId18"/>
    <p:sldId id="303" r:id="rId19"/>
    <p:sldId id="302" r:id="rId20"/>
    <p:sldId id="275" r:id="rId21"/>
    <p:sldId id="305" r:id="rId22"/>
    <p:sldId id="264" r:id="rId23"/>
    <p:sldId id="310" r:id="rId24"/>
    <p:sldId id="265" r:id="rId25"/>
    <p:sldId id="313" r:id="rId26"/>
    <p:sldId id="297" r:id="rId27"/>
    <p:sldId id="311" r:id="rId28"/>
    <p:sldId id="312" r:id="rId29"/>
    <p:sldId id="267" r:id="rId30"/>
    <p:sldId id="294" r:id="rId31"/>
    <p:sldId id="269" r:id="rId32"/>
    <p:sldId id="276" r:id="rId33"/>
    <p:sldId id="270" r:id="rId34"/>
    <p:sldId id="282" r:id="rId35"/>
    <p:sldId id="283" r:id="rId36"/>
    <p:sldId id="289" r:id="rId37"/>
    <p:sldId id="288" r:id="rId38"/>
    <p:sldId id="287" r:id="rId39"/>
    <p:sldId id="286" r:id="rId40"/>
    <p:sldId id="285" r:id="rId41"/>
    <p:sldId id="284" r:id="rId42"/>
    <p:sldId id="290" r:id="rId43"/>
    <p:sldId id="291" r:id="rId44"/>
    <p:sldId id="271" r:id="rId45"/>
    <p:sldId id="304" r:id="rId46"/>
    <p:sldId id="272" r:id="rId47"/>
    <p:sldId id="27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6DF"/>
    <a:srgbClr val="8FF9EC"/>
    <a:srgbClr val="546782"/>
    <a:srgbClr val="697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9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72488-2DAB-401E-94DB-FABE4CB0BBE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0A5A2-823C-4AED-94C0-28F3F7BB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6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The slides for this text are organized into chapters. This lecture covers Chapter 2.</a:t>
            </a:r>
          </a:p>
          <a:p>
            <a:endParaRPr lang="en-US"/>
          </a:p>
          <a:p>
            <a:r>
              <a:rPr lang="en-US"/>
              <a:t>Chapter 1: Introduction to Database Systems</a:t>
            </a:r>
          </a:p>
          <a:p>
            <a:r>
              <a:rPr lang="en-US"/>
              <a:t>Chapter 2: The Entity-Relationship Model	</a:t>
            </a:r>
          </a:p>
          <a:p>
            <a:r>
              <a:rPr lang="en-US"/>
              <a:t>Chapter 3: The Relational Model</a:t>
            </a:r>
          </a:p>
          <a:p>
            <a:r>
              <a:rPr lang="en-US"/>
              <a:t>Chapter 4 (Part A): Relational Algebra</a:t>
            </a:r>
          </a:p>
          <a:p>
            <a:r>
              <a:rPr lang="en-US"/>
              <a:t>Chapter 4 (Part B): Relational Calculus</a:t>
            </a:r>
          </a:p>
          <a:p>
            <a:r>
              <a:rPr lang="en-US"/>
              <a:t>Chapter 5: SQL: Queries, Programming, Triggers</a:t>
            </a:r>
          </a:p>
          <a:p>
            <a:r>
              <a:rPr lang="en-US"/>
              <a:t>Chapter 6: Query-by-Example (QBE)</a:t>
            </a:r>
          </a:p>
          <a:p>
            <a:r>
              <a:rPr lang="en-US"/>
              <a:t>Chapter 7: Storing Data: Disks and Files</a:t>
            </a:r>
          </a:p>
          <a:p>
            <a:r>
              <a:rPr lang="en-US"/>
              <a:t>Chapter 8: File Organizations and Indexing</a:t>
            </a:r>
          </a:p>
          <a:p>
            <a:r>
              <a:rPr lang="en-US"/>
              <a:t>Chapter 9: Tree-Structured Indexing</a:t>
            </a:r>
          </a:p>
          <a:p>
            <a:r>
              <a:rPr lang="en-US"/>
              <a:t>Chapter 10: Hash-Based Indexing</a:t>
            </a:r>
          </a:p>
          <a:p>
            <a:r>
              <a:rPr lang="en-US"/>
              <a:t>Chapter 11: External Sorting</a:t>
            </a:r>
          </a:p>
          <a:p>
            <a:r>
              <a:rPr lang="en-US"/>
              <a:t>Chapter 12 (Part A): Evaluation of Relational Operators</a:t>
            </a:r>
          </a:p>
          <a:p>
            <a:r>
              <a:rPr lang="en-US"/>
              <a:t>Chapter 12 (Part B): Evaluation of Relational Operators: Other Techniques</a:t>
            </a:r>
          </a:p>
          <a:p>
            <a:r>
              <a:rPr lang="en-US"/>
              <a:t>Chapter 13: Introduction to Query Optimization</a:t>
            </a:r>
          </a:p>
          <a:p>
            <a:r>
              <a:rPr lang="en-US"/>
              <a:t>Chapter 14: A Typical Relational Optimizer</a:t>
            </a:r>
          </a:p>
          <a:p>
            <a:r>
              <a:rPr lang="en-US"/>
              <a:t>Chapter 15: Schema Refinement and Normal Forms</a:t>
            </a:r>
          </a:p>
          <a:p>
            <a:r>
              <a:rPr lang="en-US"/>
              <a:t>Chapter 16 (Part A): Physical Database Design</a:t>
            </a:r>
          </a:p>
          <a:p>
            <a:r>
              <a:rPr lang="en-US"/>
              <a:t>Chapter 16 (Part B): Database Tuning</a:t>
            </a:r>
          </a:p>
          <a:p>
            <a:r>
              <a:rPr lang="en-US"/>
              <a:t>Chapter 17: Security</a:t>
            </a:r>
          </a:p>
          <a:p>
            <a:r>
              <a:rPr lang="en-US"/>
              <a:t>Chapter 18: Transaction Management Overview</a:t>
            </a:r>
          </a:p>
          <a:p>
            <a:r>
              <a:rPr lang="en-US"/>
              <a:t>Chapter 19: Concurrency Control</a:t>
            </a:r>
          </a:p>
          <a:p>
            <a:r>
              <a:rPr lang="en-US"/>
              <a:t>Chapter 20: Crash Recovery</a:t>
            </a:r>
          </a:p>
          <a:p>
            <a:r>
              <a:rPr lang="en-US"/>
              <a:t>Chapter 21: Parallel and Distributed Databases</a:t>
            </a:r>
          </a:p>
          <a:p>
            <a:r>
              <a:rPr lang="en-US"/>
              <a:t>Chapter 22: Internet Databases</a:t>
            </a:r>
          </a:p>
          <a:p>
            <a:r>
              <a:rPr lang="en-US"/>
              <a:t>Chapter 23: Decision Support</a:t>
            </a:r>
          </a:p>
          <a:p>
            <a:r>
              <a:rPr lang="en-US"/>
              <a:t>Chapter 24: Data Mining</a:t>
            </a:r>
          </a:p>
          <a:p>
            <a:r>
              <a:rPr lang="en-US"/>
              <a:t>Chapter 25: Object-Database Systems</a:t>
            </a:r>
          </a:p>
          <a:p>
            <a:r>
              <a:rPr lang="en-US"/>
              <a:t>Chapter 26: Spatial Data Management</a:t>
            </a:r>
          </a:p>
          <a:p>
            <a:r>
              <a:rPr lang="en-US"/>
              <a:t>Chapter 27: Deductive Databases</a:t>
            </a:r>
          </a:p>
          <a:p>
            <a:r>
              <a:rPr lang="en-US"/>
              <a:t>Chapter 28: Additional Topics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64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6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91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030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6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1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018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07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6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4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8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48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8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8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22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10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42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90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10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42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41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12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3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79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12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3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8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2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92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12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63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44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6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34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34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73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2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28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2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99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3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83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837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594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3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83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837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813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290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717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910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5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14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144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70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2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915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5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513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7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45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233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7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55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554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862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9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65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220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030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02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638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747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084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17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3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0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03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The slides for this text are organized into several modules. Each lecture contains about enough material for a 1.25 hour class period.  (The time estimate is very approximate--it will vary with the instructor, and lectures also differ in length; so use this as a rough guideline.)  This covers Lectures 1 and 2  (of 6) in Module (5). </a:t>
            </a:r>
          </a:p>
          <a:p>
            <a:endParaRPr lang="en-US"/>
          </a:p>
          <a:p>
            <a:r>
              <a:rPr lang="en-US"/>
              <a:t>Module (1):  Introduction (DBMS, Relational Model)</a:t>
            </a:r>
          </a:p>
          <a:p>
            <a:r>
              <a:rPr lang="en-US"/>
              <a:t>Module (2):  Storage and File Organizations (Disks, Buffering, Indexes)</a:t>
            </a:r>
          </a:p>
          <a:p>
            <a:r>
              <a:rPr lang="en-US"/>
              <a:t>Module (3):  Database Concepts (Relational Queries, DDL/ICs, Views and Security)</a:t>
            </a:r>
          </a:p>
          <a:p>
            <a:r>
              <a:rPr lang="en-US"/>
              <a:t>Module (4):  Relational Implementation (Query Evaluation, Optimization)</a:t>
            </a:r>
          </a:p>
          <a:p>
            <a:r>
              <a:rPr lang="en-US"/>
              <a:t>Module (5): Database Design (ER Model, Normalization, Physical Design, Tuning)</a:t>
            </a:r>
          </a:p>
          <a:p>
            <a:r>
              <a:rPr lang="en-US"/>
              <a:t>Module (6): Transaction Processing (Concurrency Control, Recovery)</a:t>
            </a:r>
          </a:p>
          <a:p>
            <a:r>
              <a:rPr lang="en-US"/>
              <a:t>Module (7): Advanced Topics</a:t>
            </a:r>
          </a:p>
        </p:txBody>
      </p:sp>
    </p:spTree>
    <p:extLst>
      <p:ext uri="{BB962C8B-B14F-4D97-AF65-F5344CB8AC3E}">
        <p14:creationId xmlns:p14="http://schemas.microsoft.com/office/powerpoint/2010/main" val="11662934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776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810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101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873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11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78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783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339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12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88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885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010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13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98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987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36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4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78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4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59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57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4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95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4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8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3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47C6-6E55-4EC5-999F-F88707AF6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A158C3-499C-4AC5-8377-A86647BC8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6DAF7-1A47-40D5-97A8-9377F575B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71FA-5462-4B8D-BE87-17F552DECB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8F758-0EB1-46AB-BC00-650F8F710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338B3-FDE2-4FD0-913C-C28A5820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C09B-B19A-4ED5-935D-0E3690F2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1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004D8-7832-4F23-9958-F45ADE83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F098D-2E98-40C7-90B2-DD18EBBF2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55C2F-5A67-43AA-95AC-58BA734AF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71FA-5462-4B8D-BE87-17F552DECB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54AED-D7C3-4C18-8920-4503F3DD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88453-5788-428C-B8CC-8225B73C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C09B-B19A-4ED5-935D-0E3690F2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0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5F3399-0901-4B23-BBF8-635E9D07A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E9623-7F7E-4216-B93D-35388E461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FF227-7FC6-4D3F-8575-ACAE3347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71FA-5462-4B8D-BE87-17F552DECB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9121E-03BB-42D4-94CD-E01B00C8B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C4E2E-1466-472E-A444-BD11C36B0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C09B-B19A-4ED5-935D-0E3690F2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47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810000" cy="407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81200"/>
            <a:ext cx="3810000" cy="4076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5507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C3418-8301-4A1D-9DF7-62E8D58F9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9C1F0-88C5-4738-A703-C21B2A4E7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294E7-7240-4558-A91A-2A381D7D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71FA-5462-4B8D-BE87-17F552DECB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F0330-3ED8-4583-95FD-AA343813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621A4-53DC-4F46-94D5-5C278B377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C09B-B19A-4ED5-935D-0E3690F2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7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5D95-B3BB-4237-BC84-9FCAF6E6D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2DB27-6460-4315-B6FD-1EA75999E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5A7ED-9D34-4A66-8E06-2968C1DE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71FA-5462-4B8D-BE87-17F552DECB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6F84F-595B-458F-A39B-987CF504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99C77-02E9-42FE-AD92-4929164C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C09B-B19A-4ED5-935D-0E3690F2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40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8AF93-2C93-4D31-90C4-F64A1A0A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223EF-1B5D-446B-A944-F06CB1B8F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88DF1-FDED-4626-9E33-27CF3AA8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EB29F-20BA-4B7D-8BB5-8EAC43137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71FA-5462-4B8D-BE87-17F552DECB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176D2-20C4-441B-B38A-91685262D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577CD-D152-48DF-B995-8DBA89B02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C09B-B19A-4ED5-935D-0E3690F2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7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510D-5CEA-4DB9-BED1-E7BF91762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E88C-0E81-4E7F-B21E-D161C2814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38350-A52A-4376-8439-8E31EC0C4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49CF8C-7120-4F9A-983B-A825D4120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1CB279-2C2A-491F-B7DB-450E7CF27D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7F52A1-98A2-46AE-B52A-3BCD7ABC3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71FA-5462-4B8D-BE87-17F552DECB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F8F878-DACF-4F3C-ADED-6E248DAA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04C007-30F5-421E-B820-BB91829C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C09B-B19A-4ED5-935D-0E3690F2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5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258B8-19C8-42C4-8C89-664B1D30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9022A5-A62F-419E-BF1F-BE7DA670F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71FA-5462-4B8D-BE87-17F552DECB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E62E8-9F61-4F73-A513-E1AF4D30E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CC093-9FEB-4194-9E7C-EAD1882E2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C09B-B19A-4ED5-935D-0E3690F2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9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6D6100-13B6-4D56-9F72-D0E5A409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71FA-5462-4B8D-BE87-17F552DECB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013D34-9B36-44BF-AA10-D3FB2E94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470C6-EC4C-42A6-8DB6-682B493E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C09B-B19A-4ED5-935D-0E3690F2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2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A711-9783-40F0-9A0E-BC6AB4B5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120B2-69EE-4219-A5FD-08B5BE9D0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D76994-4B81-44AB-B57F-D6711F1D1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E2E96-75D7-4469-911B-F10F2F58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71FA-5462-4B8D-BE87-17F552DECB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2633E1-C5A4-4958-88B6-08A72AC4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1B363-15FE-4844-B026-F73D7E63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C09B-B19A-4ED5-935D-0E3690F2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8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B9A3-2689-4A79-93FE-B31558392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B2126B-8DEC-474E-994A-49187C371B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DD520-2CE8-4405-96BD-DAFA9B6DF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2992E-7F02-4375-91F2-2E76B8A70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71FA-5462-4B8D-BE87-17F552DECB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F1F92-C7DC-4A21-8BD8-952A05F16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AD94C-5447-4102-BEAD-E774251B8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FC09B-B19A-4ED5-935D-0E3690F2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6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174574-777D-4093-AAE6-C43755AA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262F0-4B6B-4693-8AB4-BB19A5102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62C15-750D-4A8E-A7FC-00C53F0C5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371FA-5462-4B8D-BE87-17F552DECB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8AE75-5386-485F-8B3D-04DC61A16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1E943-2A37-45FA-B944-51F9127FE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FC09B-B19A-4ED5-935D-0E3690F2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7720" y="152400"/>
            <a:ext cx="7772400" cy="1143000"/>
          </a:xfrm>
        </p:spPr>
        <p:txBody>
          <a:bodyPr/>
          <a:lstStyle/>
          <a:p>
            <a:r>
              <a:rPr lang="en-US" sz="4800" i="0" dirty="0">
                <a:latin typeface="Calibri" pitchFamily="34" charset="0"/>
              </a:rPr>
              <a:t>The Entity-Relationship Model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51560" y="1337723"/>
            <a:ext cx="68580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Chapter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D27984-C553-4880-92C1-81B3672EC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39" y="1676654"/>
            <a:ext cx="4377289" cy="35046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32384D-A1B4-4155-9194-319BD99B0531}"/>
              </a:ext>
            </a:extLst>
          </p:cNvPr>
          <p:cNvSpPr/>
          <p:nvPr/>
        </p:nvSpPr>
        <p:spPr>
          <a:xfrm>
            <a:off x="6553200" y="6140605"/>
            <a:ext cx="1214580" cy="113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18ECA4-7B79-4107-8D9A-9AEA147D1AE2}"/>
              </a:ext>
            </a:extLst>
          </p:cNvPr>
          <p:cNvSpPr txBox="1"/>
          <p:nvPr/>
        </p:nvSpPr>
        <p:spPr>
          <a:xfrm>
            <a:off x="1247772" y="4596261"/>
            <a:ext cx="2697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Entity Set:  Students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BE47DA-938B-B14B-6901-B819FD8BF98A}"/>
              </a:ext>
            </a:extLst>
          </p:cNvPr>
          <p:cNvGrpSpPr/>
          <p:nvPr/>
        </p:nvGrpSpPr>
        <p:grpSpPr>
          <a:xfrm>
            <a:off x="5650991" y="2018797"/>
            <a:ext cx="2688558" cy="4642903"/>
            <a:chOff x="5650991" y="2018797"/>
            <a:chExt cx="2688558" cy="46429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E1B08B4-0950-4657-95F2-870AA23EE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860" y="2018797"/>
              <a:ext cx="2116789" cy="15266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34D049-1FBC-44E5-BED7-92AF31536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991" y="3375949"/>
              <a:ext cx="2116789" cy="152095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D58FEE-BAC9-4ADF-81EF-B7CDB5BA7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860" y="4724908"/>
              <a:ext cx="2116789" cy="152095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9E5DF8-357F-4C44-B96F-FC17CAB9EEEE}"/>
                </a:ext>
              </a:extLst>
            </p:cNvPr>
            <p:cNvSpPr txBox="1"/>
            <p:nvPr/>
          </p:nvSpPr>
          <p:spPr>
            <a:xfrm>
              <a:off x="5849508" y="6200035"/>
              <a:ext cx="2490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Entity Set:  Classes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C815314-9693-4661-B399-3EBF59F94490}"/>
              </a:ext>
            </a:extLst>
          </p:cNvPr>
          <p:cNvSpPr txBox="1"/>
          <p:nvPr/>
        </p:nvSpPr>
        <p:spPr>
          <a:xfrm>
            <a:off x="870142" y="5445600"/>
            <a:ext cx="397471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887538" indent="-1887538"/>
            <a:r>
              <a:rPr lang="en-US" sz="2400" dirty="0"/>
              <a:t>Relationships:  Students </a:t>
            </a:r>
            <a:r>
              <a:rPr lang="en-US" sz="2400" i="1" dirty="0"/>
              <a:t>enroll</a:t>
            </a:r>
            <a:r>
              <a:rPr lang="en-US" sz="2400" dirty="0"/>
              <a:t>            in classes</a:t>
            </a:r>
          </a:p>
        </p:txBody>
      </p:sp>
    </p:spTree>
    <p:extLst>
      <p:ext uri="{BB962C8B-B14F-4D97-AF65-F5344CB8AC3E}">
        <p14:creationId xmlns:p14="http://schemas.microsoft.com/office/powerpoint/2010/main" val="60587259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0"/>
          <p:cNvGrpSpPr>
            <a:grpSpLocks/>
          </p:cNvGrpSpPr>
          <p:nvPr/>
        </p:nvGrpSpPr>
        <p:grpSpPr bwMode="auto">
          <a:xfrm>
            <a:off x="3200400" y="4191000"/>
            <a:ext cx="5849938" cy="2154238"/>
            <a:chOff x="3141663" y="1350963"/>
            <a:chExt cx="5849937" cy="2154237"/>
          </a:xfrm>
        </p:grpSpPr>
        <p:sp>
          <p:nvSpPr>
            <p:cNvPr id="9262" name="Freeform 33"/>
            <p:cNvSpPr>
              <a:spLocks/>
            </p:cNvSpPr>
            <p:nvPr/>
          </p:nvSpPr>
          <p:spPr bwMode="auto">
            <a:xfrm>
              <a:off x="6757988" y="1981200"/>
              <a:ext cx="720725" cy="519113"/>
            </a:xfrm>
            <a:custGeom>
              <a:avLst/>
              <a:gdLst>
                <a:gd name="T0" fmla="*/ 2147483647 w 454"/>
                <a:gd name="T1" fmla="*/ 2147483647 h 327"/>
                <a:gd name="T2" fmla="*/ 2147483647 w 454"/>
                <a:gd name="T3" fmla="*/ 2147483647 h 327"/>
                <a:gd name="T4" fmla="*/ 2147483647 w 454"/>
                <a:gd name="T5" fmla="*/ 2147483647 h 327"/>
                <a:gd name="T6" fmla="*/ 2147483647 w 454"/>
                <a:gd name="T7" fmla="*/ 2147483647 h 327"/>
                <a:gd name="T8" fmla="*/ 2147483647 w 454"/>
                <a:gd name="T9" fmla="*/ 2147483647 h 327"/>
                <a:gd name="T10" fmla="*/ 2147483647 w 454"/>
                <a:gd name="T11" fmla="*/ 2147483647 h 327"/>
                <a:gd name="T12" fmla="*/ 2147483647 w 454"/>
                <a:gd name="T13" fmla="*/ 2147483647 h 327"/>
                <a:gd name="T14" fmla="*/ 2147483647 w 454"/>
                <a:gd name="T15" fmla="*/ 2147483647 h 327"/>
                <a:gd name="T16" fmla="*/ 2147483647 w 454"/>
                <a:gd name="T17" fmla="*/ 0 h 327"/>
                <a:gd name="T18" fmla="*/ 2147483647 w 454"/>
                <a:gd name="T19" fmla="*/ 0 h 327"/>
                <a:gd name="T20" fmla="*/ 2147483647 w 454"/>
                <a:gd name="T21" fmla="*/ 2147483647 h 327"/>
                <a:gd name="T22" fmla="*/ 2147483647 w 454"/>
                <a:gd name="T23" fmla="*/ 2147483647 h 327"/>
                <a:gd name="T24" fmla="*/ 2147483647 w 454"/>
                <a:gd name="T25" fmla="*/ 2147483647 h 327"/>
                <a:gd name="T26" fmla="*/ 2147483647 w 454"/>
                <a:gd name="T27" fmla="*/ 2147483647 h 327"/>
                <a:gd name="T28" fmla="*/ 2147483647 w 454"/>
                <a:gd name="T29" fmla="*/ 2147483647 h 327"/>
                <a:gd name="T30" fmla="*/ 2147483647 w 454"/>
                <a:gd name="T31" fmla="*/ 2147483647 h 327"/>
                <a:gd name="T32" fmla="*/ 2147483647 w 454"/>
                <a:gd name="T33" fmla="*/ 2147483647 h 327"/>
                <a:gd name="T34" fmla="*/ 2147483647 w 454"/>
                <a:gd name="T35" fmla="*/ 2147483647 h 327"/>
                <a:gd name="T36" fmla="*/ 2147483647 w 454"/>
                <a:gd name="T37" fmla="*/ 2147483647 h 327"/>
                <a:gd name="T38" fmla="*/ 2147483647 w 454"/>
                <a:gd name="T39" fmla="*/ 2147483647 h 327"/>
                <a:gd name="T40" fmla="*/ 2147483647 w 454"/>
                <a:gd name="T41" fmla="*/ 2147483647 h 327"/>
                <a:gd name="T42" fmla="*/ 2147483647 w 454"/>
                <a:gd name="T43" fmla="*/ 2147483647 h 327"/>
                <a:gd name="T44" fmla="*/ 2147483647 w 454"/>
                <a:gd name="T45" fmla="*/ 2147483647 h 327"/>
                <a:gd name="T46" fmla="*/ 2147483647 w 454"/>
                <a:gd name="T47" fmla="*/ 2147483647 h 327"/>
                <a:gd name="T48" fmla="*/ 2147483647 w 454"/>
                <a:gd name="T49" fmla="*/ 2147483647 h 327"/>
                <a:gd name="T50" fmla="*/ 2147483647 w 454"/>
                <a:gd name="T51" fmla="*/ 2147483647 h 327"/>
                <a:gd name="T52" fmla="*/ 2147483647 w 454"/>
                <a:gd name="T53" fmla="*/ 2147483647 h 327"/>
                <a:gd name="T54" fmla="*/ 2147483647 w 454"/>
                <a:gd name="T55" fmla="*/ 2147483647 h 327"/>
                <a:gd name="T56" fmla="*/ 2147483647 w 454"/>
                <a:gd name="T57" fmla="*/ 2147483647 h 327"/>
                <a:gd name="T58" fmla="*/ 2147483647 w 454"/>
                <a:gd name="T59" fmla="*/ 2147483647 h 327"/>
                <a:gd name="T60" fmla="*/ 2147483647 w 454"/>
                <a:gd name="T61" fmla="*/ 2147483647 h 327"/>
                <a:gd name="T62" fmla="*/ 2147483647 w 454"/>
                <a:gd name="T63" fmla="*/ 2147483647 h 327"/>
                <a:gd name="T64" fmla="*/ 2147483647 w 454"/>
                <a:gd name="T65" fmla="*/ 2147483647 h 327"/>
                <a:gd name="T66" fmla="*/ 2147483647 w 454"/>
                <a:gd name="T67" fmla="*/ 2147483647 h 327"/>
                <a:gd name="T68" fmla="*/ 2147483647 w 454"/>
                <a:gd name="T69" fmla="*/ 2147483647 h 327"/>
                <a:gd name="T70" fmla="*/ 2147483647 w 454"/>
                <a:gd name="T71" fmla="*/ 2147483647 h 3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4"/>
                <a:gd name="T109" fmla="*/ 0 h 327"/>
                <a:gd name="T110" fmla="*/ 454 w 454"/>
                <a:gd name="T111" fmla="*/ 327 h 3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4" h="327">
                  <a:moveTo>
                    <a:pt x="453" y="163"/>
                  </a:moveTo>
                  <a:lnTo>
                    <a:pt x="451" y="148"/>
                  </a:lnTo>
                  <a:lnTo>
                    <a:pt x="448" y="134"/>
                  </a:lnTo>
                  <a:lnTo>
                    <a:pt x="445" y="120"/>
                  </a:lnTo>
                  <a:lnTo>
                    <a:pt x="439" y="106"/>
                  </a:lnTo>
                  <a:lnTo>
                    <a:pt x="431" y="94"/>
                  </a:lnTo>
                  <a:lnTo>
                    <a:pt x="422" y="80"/>
                  </a:lnTo>
                  <a:lnTo>
                    <a:pt x="411" y="68"/>
                  </a:lnTo>
                  <a:lnTo>
                    <a:pt x="399" y="57"/>
                  </a:lnTo>
                  <a:lnTo>
                    <a:pt x="386" y="47"/>
                  </a:lnTo>
                  <a:lnTo>
                    <a:pt x="372" y="37"/>
                  </a:lnTo>
                  <a:lnTo>
                    <a:pt x="356" y="29"/>
                  </a:lnTo>
                  <a:lnTo>
                    <a:pt x="339" y="21"/>
                  </a:lnTo>
                  <a:lnTo>
                    <a:pt x="322" y="15"/>
                  </a:lnTo>
                  <a:lnTo>
                    <a:pt x="303" y="9"/>
                  </a:lnTo>
                  <a:lnTo>
                    <a:pt x="285" y="5"/>
                  </a:lnTo>
                  <a:lnTo>
                    <a:pt x="265" y="1"/>
                  </a:lnTo>
                  <a:lnTo>
                    <a:pt x="246" y="0"/>
                  </a:lnTo>
                  <a:lnTo>
                    <a:pt x="225" y="0"/>
                  </a:lnTo>
                  <a:lnTo>
                    <a:pt x="206" y="0"/>
                  </a:lnTo>
                  <a:lnTo>
                    <a:pt x="186" y="1"/>
                  </a:lnTo>
                  <a:lnTo>
                    <a:pt x="167" y="5"/>
                  </a:lnTo>
                  <a:lnTo>
                    <a:pt x="148" y="9"/>
                  </a:lnTo>
                  <a:lnTo>
                    <a:pt x="130" y="15"/>
                  </a:lnTo>
                  <a:lnTo>
                    <a:pt x="113" y="21"/>
                  </a:lnTo>
                  <a:lnTo>
                    <a:pt x="96" y="29"/>
                  </a:lnTo>
                  <a:lnTo>
                    <a:pt x="80" y="37"/>
                  </a:lnTo>
                  <a:lnTo>
                    <a:pt x="65" y="47"/>
                  </a:lnTo>
                  <a:lnTo>
                    <a:pt x="53" y="57"/>
                  </a:lnTo>
                  <a:lnTo>
                    <a:pt x="40" y="68"/>
                  </a:lnTo>
                  <a:lnTo>
                    <a:pt x="29" y="80"/>
                  </a:lnTo>
                  <a:lnTo>
                    <a:pt x="21" y="94"/>
                  </a:lnTo>
                  <a:lnTo>
                    <a:pt x="13" y="106"/>
                  </a:lnTo>
                  <a:lnTo>
                    <a:pt x="7" y="120"/>
                  </a:lnTo>
                  <a:lnTo>
                    <a:pt x="3" y="134"/>
                  </a:lnTo>
                  <a:lnTo>
                    <a:pt x="1" y="148"/>
                  </a:lnTo>
                  <a:lnTo>
                    <a:pt x="0" y="163"/>
                  </a:lnTo>
                  <a:lnTo>
                    <a:pt x="1" y="177"/>
                  </a:lnTo>
                  <a:lnTo>
                    <a:pt x="3" y="191"/>
                  </a:lnTo>
                  <a:lnTo>
                    <a:pt x="7" y="205"/>
                  </a:lnTo>
                  <a:lnTo>
                    <a:pt x="13" y="217"/>
                  </a:lnTo>
                  <a:lnTo>
                    <a:pt x="21" y="231"/>
                  </a:lnTo>
                  <a:lnTo>
                    <a:pt x="29" y="244"/>
                  </a:lnTo>
                  <a:lnTo>
                    <a:pt x="40" y="255"/>
                  </a:lnTo>
                  <a:lnTo>
                    <a:pt x="53" y="266"/>
                  </a:lnTo>
                  <a:lnTo>
                    <a:pt x="65" y="278"/>
                  </a:lnTo>
                  <a:lnTo>
                    <a:pt x="80" y="288"/>
                  </a:lnTo>
                  <a:lnTo>
                    <a:pt x="96" y="296"/>
                  </a:lnTo>
                  <a:lnTo>
                    <a:pt x="113" y="303"/>
                  </a:lnTo>
                  <a:lnTo>
                    <a:pt x="130" y="310"/>
                  </a:lnTo>
                  <a:lnTo>
                    <a:pt x="148" y="316"/>
                  </a:lnTo>
                  <a:lnTo>
                    <a:pt x="167" y="320"/>
                  </a:lnTo>
                  <a:lnTo>
                    <a:pt x="186" y="323"/>
                  </a:lnTo>
                  <a:lnTo>
                    <a:pt x="206" y="326"/>
                  </a:lnTo>
                  <a:lnTo>
                    <a:pt x="225" y="326"/>
                  </a:lnTo>
                  <a:lnTo>
                    <a:pt x="246" y="326"/>
                  </a:lnTo>
                  <a:lnTo>
                    <a:pt x="265" y="323"/>
                  </a:lnTo>
                  <a:lnTo>
                    <a:pt x="285" y="320"/>
                  </a:lnTo>
                  <a:lnTo>
                    <a:pt x="303" y="316"/>
                  </a:lnTo>
                  <a:lnTo>
                    <a:pt x="322" y="310"/>
                  </a:lnTo>
                  <a:lnTo>
                    <a:pt x="339" y="303"/>
                  </a:lnTo>
                  <a:lnTo>
                    <a:pt x="356" y="296"/>
                  </a:lnTo>
                  <a:lnTo>
                    <a:pt x="372" y="288"/>
                  </a:lnTo>
                  <a:lnTo>
                    <a:pt x="386" y="278"/>
                  </a:lnTo>
                  <a:lnTo>
                    <a:pt x="399" y="266"/>
                  </a:lnTo>
                  <a:lnTo>
                    <a:pt x="411" y="255"/>
                  </a:lnTo>
                  <a:lnTo>
                    <a:pt x="422" y="244"/>
                  </a:lnTo>
                  <a:lnTo>
                    <a:pt x="431" y="231"/>
                  </a:lnTo>
                  <a:lnTo>
                    <a:pt x="439" y="217"/>
                  </a:lnTo>
                  <a:lnTo>
                    <a:pt x="445" y="205"/>
                  </a:lnTo>
                  <a:lnTo>
                    <a:pt x="448" y="191"/>
                  </a:lnTo>
                  <a:lnTo>
                    <a:pt x="451" y="177"/>
                  </a:lnTo>
                  <a:lnTo>
                    <a:pt x="453" y="16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Freeform 34"/>
            <p:cNvSpPr>
              <a:spLocks/>
            </p:cNvSpPr>
            <p:nvPr/>
          </p:nvSpPr>
          <p:spPr bwMode="auto">
            <a:xfrm>
              <a:off x="8077200" y="2003425"/>
              <a:ext cx="912813" cy="496888"/>
            </a:xfrm>
            <a:custGeom>
              <a:avLst/>
              <a:gdLst>
                <a:gd name="T0" fmla="*/ 2147483647 w 575"/>
                <a:gd name="T1" fmla="*/ 2147483647 h 313"/>
                <a:gd name="T2" fmla="*/ 2147483647 w 575"/>
                <a:gd name="T3" fmla="*/ 2147483647 h 313"/>
                <a:gd name="T4" fmla="*/ 2147483647 w 575"/>
                <a:gd name="T5" fmla="*/ 2147483647 h 313"/>
                <a:gd name="T6" fmla="*/ 2147483647 w 575"/>
                <a:gd name="T7" fmla="*/ 2147483647 h 313"/>
                <a:gd name="T8" fmla="*/ 2147483647 w 575"/>
                <a:gd name="T9" fmla="*/ 2147483647 h 313"/>
                <a:gd name="T10" fmla="*/ 2147483647 w 575"/>
                <a:gd name="T11" fmla="*/ 2147483647 h 313"/>
                <a:gd name="T12" fmla="*/ 2147483647 w 575"/>
                <a:gd name="T13" fmla="*/ 2147483647 h 313"/>
                <a:gd name="T14" fmla="*/ 2147483647 w 575"/>
                <a:gd name="T15" fmla="*/ 2147483647 h 313"/>
                <a:gd name="T16" fmla="*/ 2147483647 w 575"/>
                <a:gd name="T17" fmla="*/ 2147483647 h 313"/>
                <a:gd name="T18" fmla="*/ 2147483647 w 575"/>
                <a:gd name="T19" fmla="*/ 2147483647 h 313"/>
                <a:gd name="T20" fmla="*/ 2147483647 w 575"/>
                <a:gd name="T21" fmla="*/ 2147483647 h 313"/>
                <a:gd name="T22" fmla="*/ 2147483647 w 575"/>
                <a:gd name="T23" fmla="*/ 2147483647 h 313"/>
                <a:gd name="T24" fmla="*/ 2147483647 w 575"/>
                <a:gd name="T25" fmla="*/ 2147483647 h 313"/>
                <a:gd name="T26" fmla="*/ 2147483647 w 575"/>
                <a:gd name="T27" fmla="*/ 2147483647 h 313"/>
                <a:gd name="T28" fmla="*/ 2147483647 w 575"/>
                <a:gd name="T29" fmla="*/ 2147483647 h 313"/>
                <a:gd name="T30" fmla="*/ 2147483647 w 575"/>
                <a:gd name="T31" fmla="*/ 2147483647 h 313"/>
                <a:gd name="T32" fmla="*/ 2147483647 w 575"/>
                <a:gd name="T33" fmla="*/ 2147483647 h 313"/>
                <a:gd name="T34" fmla="*/ 2147483647 w 575"/>
                <a:gd name="T35" fmla="*/ 2147483647 h 313"/>
                <a:gd name="T36" fmla="*/ 2147483647 w 575"/>
                <a:gd name="T37" fmla="*/ 2147483647 h 313"/>
                <a:gd name="T38" fmla="*/ 2147483647 w 575"/>
                <a:gd name="T39" fmla="*/ 2147483647 h 313"/>
                <a:gd name="T40" fmla="*/ 2147483647 w 575"/>
                <a:gd name="T41" fmla="*/ 2147483647 h 313"/>
                <a:gd name="T42" fmla="*/ 2147483647 w 575"/>
                <a:gd name="T43" fmla="*/ 2147483647 h 313"/>
                <a:gd name="T44" fmla="*/ 2147483647 w 575"/>
                <a:gd name="T45" fmla="*/ 2147483647 h 313"/>
                <a:gd name="T46" fmla="*/ 2147483647 w 575"/>
                <a:gd name="T47" fmla="*/ 2147483647 h 313"/>
                <a:gd name="T48" fmla="*/ 2147483647 w 575"/>
                <a:gd name="T49" fmla="*/ 2147483647 h 313"/>
                <a:gd name="T50" fmla="*/ 2147483647 w 575"/>
                <a:gd name="T51" fmla="*/ 2147483647 h 313"/>
                <a:gd name="T52" fmla="*/ 2147483647 w 575"/>
                <a:gd name="T53" fmla="*/ 0 h 313"/>
                <a:gd name="T54" fmla="*/ 2147483647 w 575"/>
                <a:gd name="T55" fmla="*/ 0 h 313"/>
                <a:gd name="T56" fmla="*/ 2147483647 w 575"/>
                <a:gd name="T57" fmla="*/ 2147483647 h 313"/>
                <a:gd name="T58" fmla="*/ 2147483647 w 575"/>
                <a:gd name="T59" fmla="*/ 2147483647 h 313"/>
                <a:gd name="T60" fmla="*/ 2147483647 w 575"/>
                <a:gd name="T61" fmla="*/ 2147483647 h 313"/>
                <a:gd name="T62" fmla="*/ 2147483647 w 575"/>
                <a:gd name="T63" fmla="*/ 2147483647 h 313"/>
                <a:gd name="T64" fmla="*/ 2147483647 w 575"/>
                <a:gd name="T65" fmla="*/ 2147483647 h 313"/>
                <a:gd name="T66" fmla="*/ 2147483647 w 575"/>
                <a:gd name="T67" fmla="*/ 2147483647 h 313"/>
                <a:gd name="T68" fmla="*/ 2147483647 w 575"/>
                <a:gd name="T69" fmla="*/ 2147483647 h 313"/>
                <a:gd name="T70" fmla="*/ 2147483647 w 575"/>
                <a:gd name="T71" fmla="*/ 2147483647 h 3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75"/>
                <a:gd name="T109" fmla="*/ 0 h 313"/>
                <a:gd name="T110" fmla="*/ 575 w 575"/>
                <a:gd name="T111" fmla="*/ 313 h 31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75" h="313">
                  <a:moveTo>
                    <a:pt x="0" y="156"/>
                  </a:moveTo>
                  <a:lnTo>
                    <a:pt x="1" y="169"/>
                  </a:lnTo>
                  <a:lnTo>
                    <a:pt x="5" y="182"/>
                  </a:lnTo>
                  <a:lnTo>
                    <a:pt x="9" y="196"/>
                  </a:lnTo>
                  <a:lnTo>
                    <a:pt x="17" y="208"/>
                  </a:lnTo>
                  <a:lnTo>
                    <a:pt x="28" y="221"/>
                  </a:lnTo>
                  <a:lnTo>
                    <a:pt x="38" y="234"/>
                  </a:lnTo>
                  <a:lnTo>
                    <a:pt x="52" y="244"/>
                  </a:lnTo>
                  <a:lnTo>
                    <a:pt x="67" y="255"/>
                  </a:lnTo>
                  <a:lnTo>
                    <a:pt x="84" y="266"/>
                  </a:lnTo>
                  <a:lnTo>
                    <a:pt x="103" y="275"/>
                  </a:lnTo>
                  <a:lnTo>
                    <a:pt x="123" y="283"/>
                  </a:lnTo>
                  <a:lnTo>
                    <a:pt x="143" y="290"/>
                  </a:lnTo>
                  <a:lnTo>
                    <a:pt x="165" y="297"/>
                  </a:lnTo>
                  <a:lnTo>
                    <a:pt x="189" y="302"/>
                  </a:lnTo>
                  <a:lnTo>
                    <a:pt x="213" y="306"/>
                  </a:lnTo>
                  <a:lnTo>
                    <a:pt x="237" y="309"/>
                  </a:lnTo>
                  <a:lnTo>
                    <a:pt x="262" y="312"/>
                  </a:lnTo>
                  <a:lnTo>
                    <a:pt x="287" y="312"/>
                  </a:lnTo>
                  <a:lnTo>
                    <a:pt x="311" y="312"/>
                  </a:lnTo>
                  <a:lnTo>
                    <a:pt x="337" y="309"/>
                  </a:lnTo>
                  <a:lnTo>
                    <a:pt x="361" y="306"/>
                  </a:lnTo>
                  <a:lnTo>
                    <a:pt x="385" y="302"/>
                  </a:lnTo>
                  <a:lnTo>
                    <a:pt x="408" y="297"/>
                  </a:lnTo>
                  <a:lnTo>
                    <a:pt x="431" y="290"/>
                  </a:lnTo>
                  <a:lnTo>
                    <a:pt x="451" y="283"/>
                  </a:lnTo>
                  <a:lnTo>
                    <a:pt x="471" y="275"/>
                  </a:lnTo>
                  <a:lnTo>
                    <a:pt x="490" y="266"/>
                  </a:lnTo>
                  <a:lnTo>
                    <a:pt x="506" y="255"/>
                  </a:lnTo>
                  <a:lnTo>
                    <a:pt x="522" y="244"/>
                  </a:lnTo>
                  <a:lnTo>
                    <a:pt x="536" y="234"/>
                  </a:lnTo>
                  <a:lnTo>
                    <a:pt x="547" y="221"/>
                  </a:lnTo>
                  <a:lnTo>
                    <a:pt x="556" y="208"/>
                  </a:lnTo>
                  <a:lnTo>
                    <a:pt x="564" y="196"/>
                  </a:lnTo>
                  <a:lnTo>
                    <a:pt x="569" y="182"/>
                  </a:lnTo>
                  <a:lnTo>
                    <a:pt x="572" y="169"/>
                  </a:lnTo>
                  <a:lnTo>
                    <a:pt x="574" y="156"/>
                  </a:lnTo>
                  <a:lnTo>
                    <a:pt x="572" y="141"/>
                  </a:lnTo>
                  <a:lnTo>
                    <a:pt x="569" y="129"/>
                  </a:lnTo>
                  <a:lnTo>
                    <a:pt x="564" y="114"/>
                  </a:lnTo>
                  <a:lnTo>
                    <a:pt x="556" y="102"/>
                  </a:lnTo>
                  <a:lnTo>
                    <a:pt x="547" y="90"/>
                  </a:lnTo>
                  <a:lnTo>
                    <a:pt x="536" y="76"/>
                  </a:lnTo>
                  <a:lnTo>
                    <a:pt x="522" y="65"/>
                  </a:lnTo>
                  <a:lnTo>
                    <a:pt x="506" y="55"/>
                  </a:lnTo>
                  <a:lnTo>
                    <a:pt x="490" y="45"/>
                  </a:lnTo>
                  <a:lnTo>
                    <a:pt x="471" y="36"/>
                  </a:lnTo>
                  <a:lnTo>
                    <a:pt x="451" y="26"/>
                  </a:lnTo>
                  <a:lnTo>
                    <a:pt x="431" y="20"/>
                  </a:lnTo>
                  <a:lnTo>
                    <a:pt x="408" y="14"/>
                  </a:lnTo>
                  <a:lnTo>
                    <a:pt x="385" y="8"/>
                  </a:lnTo>
                  <a:lnTo>
                    <a:pt x="361" y="5"/>
                  </a:lnTo>
                  <a:lnTo>
                    <a:pt x="337" y="1"/>
                  </a:lnTo>
                  <a:lnTo>
                    <a:pt x="311" y="0"/>
                  </a:lnTo>
                  <a:lnTo>
                    <a:pt x="287" y="0"/>
                  </a:lnTo>
                  <a:lnTo>
                    <a:pt x="262" y="0"/>
                  </a:lnTo>
                  <a:lnTo>
                    <a:pt x="237" y="1"/>
                  </a:lnTo>
                  <a:lnTo>
                    <a:pt x="212" y="5"/>
                  </a:lnTo>
                  <a:lnTo>
                    <a:pt x="189" y="9"/>
                  </a:lnTo>
                  <a:lnTo>
                    <a:pt x="165" y="14"/>
                  </a:lnTo>
                  <a:lnTo>
                    <a:pt x="143" y="20"/>
                  </a:lnTo>
                  <a:lnTo>
                    <a:pt x="123" y="28"/>
                  </a:lnTo>
                  <a:lnTo>
                    <a:pt x="102" y="36"/>
                  </a:lnTo>
                  <a:lnTo>
                    <a:pt x="84" y="45"/>
                  </a:lnTo>
                  <a:lnTo>
                    <a:pt x="67" y="55"/>
                  </a:lnTo>
                  <a:lnTo>
                    <a:pt x="52" y="65"/>
                  </a:lnTo>
                  <a:lnTo>
                    <a:pt x="38" y="78"/>
                  </a:lnTo>
                  <a:lnTo>
                    <a:pt x="28" y="90"/>
                  </a:lnTo>
                  <a:lnTo>
                    <a:pt x="17" y="102"/>
                  </a:lnTo>
                  <a:lnTo>
                    <a:pt x="9" y="115"/>
                  </a:lnTo>
                  <a:lnTo>
                    <a:pt x="5" y="129"/>
                  </a:lnTo>
                  <a:lnTo>
                    <a:pt x="1" y="142"/>
                  </a:lnTo>
                  <a:lnTo>
                    <a:pt x="0" y="15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64" name="Group 37"/>
            <p:cNvGrpSpPr>
              <a:grpSpLocks/>
            </p:cNvGrpSpPr>
            <p:nvPr/>
          </p:nvGrpSpPr>
          <p:grpSpPr bwMode="auto">
            <a:xfrm>
              <a:off x="7327900" y="1600200"/>
              <a:ext cx="939800" cy="519113"/>
              <a:chOff x="4672" y="468"/>
              <a:chExt cx="592" cy="327"/>
            </a:xfrm>
          </p:grpSpPr>
          <p:sp>
            <p:nvSpPr>
              <p:cNvPr id="9294" name="Freeform 35"/>
              <p:cNvSpPr>
                <a:spLocks/>
              </p:cNvSpPr>
              <p:nvPr/>
            </p:nvSpPr>
            <p:spPr bwMode="auto">
              <a:xfrm>
                <a:off x="4672" y="468"/>
                <a:ext cx="592" cy="327"/>
              </a:xfrm>
              <a:custGeom>
                <a:avLst/>
                <a:gdLst>
                  <a:gd name="T0" fmla="*/ 589 w 592"/>
                  <a:gd name="T1" fmla="*/ 148 h 327"/>
                  <a:gd name="T2" fmla="*/ 581 w 592"/>
                  <a:gd name="T3" fmla="*/ 120 h 327"/>
                  <a:gd name="T4" fmla="*/ 563 w 592"/>
                  <a:gd name="T5" fmla="*/ 94 h 327"/>
                  <a:gd name="T6" fmla="*/ 538 w 592"/>
                  <a:gd name="T7" fmla="*/ 68 h 327"/>
                  <a:gd name="T8" fmla="*/ 505 w 592"/>
                  <a:gd name="T9" fmla="*/ 46 h 327"/>
                  <a:gd name="T10" fmla="*/ 465 w 592"/>
                  <a:gd name="T11" fmla="*/ 29 h 327"/>
                  <a:gd name="T12" fmla="*/ 420 w 592"/>
                  <a:gd name="T13" fmla="*/ 14 h 327"/>
                  <a:gd name="T14" fmla="*/ 372 w 592"/>
                  <a:gd name="T15" fmla="*/ 4 h 327"/>
                  <a:gd name="T16" fmla="*/ 321 w 592"/>
                  <a:gd name="T17" fmla="*/ 0 h 327"/>
                  <a:gd name="T18" fmla="*/ 269 w 592"/>
                  <a:gd name="T19" fmla="*/ 0 h 327"/>
                  <a:gd name="T20" fmla="*/ 218 w 592"/>
                  <a:gd name="T21" fmla="*/ 4 h 327"/>
                  <a:gd name="T22" fmla="*/ 170 w 592"/>
                  <a:gd name="T23" fmla="*/ 14 h 327"/>
                  <a:gd name="T24" fmla="*/ 125 w 592"/>
                  <a:gd name="T25" fmla="*/ 29 h 327"/>
                  <a:gd name="T26" fmla="*/ 85 w 592"/>
                  <a:gd name="T27" fmla="*/ 46 h 327"/>
                  <a:gd name="T28" fmla="*/ 53 w 592"/>
                  <a:gd name="T29" fmla="*/ 68 h 327"/>
                  <a:gd name="T30" fmla="*/ 27 w 592"/>
                  <a:gd name="T31" fmla="*/ 94 h 327"/>
                  <a:gd name="T32" fmla="*/ 9 w 592"/>
                  <a:gd name="T33" fmla="*/ 120 h 327"/>
                  <a:gd name="T34" fmla="*/ 1 w 592"/>
                  <a:gd name="T35" fmla="*/ 148 h 327"/>
                  <a:gd name="T36" fmla="*/ 1 w 592"/>
                  <a:gd name="T37" fmla="*/ 177 h 327"/>
                  <a:gd name="T38" fmla="*/ 9 w 592"/>
                  <a:gd name="T39" fmla="*/ 205 h 327"/>
                  <a:gd name="T40" fmla="*/ 27 w 592"/>
                  <a:gd name="T41" fmla="*/ 231 h 327"/>
                  <a:gd name="T42" fmla="*/ 53 w 592"/>
                  <a:gd name="T43" fmla="*/ 257 h 327"/>
                  <a:gd name="T44" fmla="*/ 85 w 592"/>
                  <a:gd name="T45" fmla="*/ 278 h 327"/>
                  <a:gd name="T46" fmla="*/ 125 w 592"/>
                  <a:gd name="T47" fmla="*/ 296 h 327"/>
                  <a:gd name="T48" fmla="*/ 170 w 592"/>
                  <a:gd name="T49" fmla="*/ 310 h 327"/>
                  <a:gd name="T50" fmla="*/ 218 w 592"/>
                  <a:gd name="T51" fmla="*/ 320 h 327"/>
                  <a:gd name="T52" fmla="*/ 269 w 592"/>
                  <a:gd name="T53" fmla="*/ 326 h 327"/>
                  <a:gd name="T54" fmla="*/ 321 w 592"/>
                  <a:gd name="T55" fmla="*/ 326 h 327"/>
                  <a:gd name="T56" fmla="*/ 372 w 592"/>
                  <a:gd name="T57" fmla="*/ 320 h 327"/>
                  <a:gd name="T58" fmla="*/ 420 w 592"/>
                  <a:gd name="T59" fmla="*/ 310 h 327"/>
                  <a:gd name="T60" fmla="*/ 465 w 592"/>
                  <a:gd name="T61" fmla="*/ 296 h 327"/>
                  <a:gd name="T62" fmla="*/ 505 w 592"/>
                  <a:gd name="T63" fmla="*/ 278 h 327"/>
                  <a:gd name="T64" fmla="*/ 538 w 592"/>
                  <a:gd name="T65" fmla="*/ 257 h 327"/>
                  <a:gd name="T66" fmla="*/ 563 w 592"/>
                  <a:gd name="T67" fmla="*/ 231 h 327"/>
                  <a:gd name="T68" fmla="*/ 581 w 592"/>
                  <a:gd name="T69" fmla="*/ 205 h 327"/>
                  <a:gd name="T70" fmla="*/ 589 w 592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92"/>
                  <a:gd name="T109" fmla="*/ 0 h 327"/>
                  <a:gd name="T110" fmla="*/ 592 w 592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92" h="327">
                    <a:moveTo>
                      <a:pt x="591" y="163"/>
                    </a:moveTo>
                    <a:lnTo>
                      <a:pt x="589" y="148"/>
                    </a:lnTo>
                    <a:lnTo>
                      <a:pt x="586" y="133"/>
                    </a:lnTo>
                    <a:lnTo>
                      <a:pt x="581" y="120"/>
                    </a:lnTo>
                    <a:lnTo>
                      <a:pt x="573" y="106"/>
                    </a:lnTo>
                    <a:lnTo>
                      <a:pt x="563" y="94"/>
                    </a:lnTo>
                    <a:lnTo>
                      <a:pt x="550" y="81"/>
                    </a:lnTo>
                    <a:lnTo>
                      <a:pt x="538" y="68"/>
                    </a:lnTo>
                    <a:lnTo>
                      <a:pt x="521" y="57"/>
                    </a:lnTo>
                    <a:lnTo>
                      <a:pt x="505" y="46"/>
                    </a:lnTo>
                    <a:lnTo>
                      <a:pt x="485" y="37"/>
                    </a:lnTo>
                    <a:lnTo>
                      <a:pt x="465" y="29"/>
                    </a:lnTo>
                    <a:lnTo>
                      <a:pt x="442" y="21"/>
                    </a:lnTo>
                    <a:lnTo>
                      <a:pt x="420" y="14"/>
                    </a:lnTo>
                    <a:lnTo>
                      <a:pt x="395" y="9"/>
                    </a:lnTo>
                    <a:lnTo>
                      <a:pt x="372" y="4"/>
                    </a:lnTo>
                    <a:lnTo>
                      <a:pt x="347" y="1"/>
                    </a:lnTo>
                    <a:lnTo>
                      <a:pt x="321" y="0"/>
                    </a:lnTo>
                    <a:lnTo>
                      <a:pt x="294" y="0"/>
                    </a:lnTo>
                    <a:lnTo>
                      <a:pt x="269" y="0"/>
                    </a:lnTo>
                    <a:lnTo>
                      <a:pt x="243" y="1"/>
                    </a:lnTo>
                    <a:lnTo>
                      <a:pt x="218" y="4"/>
                    </a:lnTo>
                    <a:lnTo>
                      <a:pt x="195" y="9"/>
                    </a:lnTo>
                    <a:lnTo>
                      <a:pt x="170" y="14"/>
                    </a:lnTo>
                    <a:lnTo>
                      <a:pt x="148" y="21"/>
                    </a:lnTo>
                    <a:lnTo>
                      <a:pt x="125" y="29"/>
                    </a:lnTo>
                    <a:lnTo>
                      <a:pt x="105" y="37"/>
                    </a:lnTo>
                    <a:lnTo>
                      <a:pt x="85" y="46"/>
                    </a:lnTo>
                    <a:lnTo>
                      <a:pt x="69" y="57"/>
                    </a:lnTo>
                    <a:lnTo>
                      <a:pt x="53" y="68"/>
                    </a:lnTo>
                    <a:lnTo>
                      <a:pt x="40" y="81"/>
                    </a:lnTo>
                    <a:lnTo>
                      <a:pt x="27" y="94"/>
                    </a:lnTo>
                    <a:lnTo>
                      <a:pt x="17" y="106"/>
                    </a:lnTo>
                    <a:lnTo>
                      <a:pt x="9" y="120"/>
                    </a:lnTo>
                    <a:lnTo>
                      <a:pt x="4" y="133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4" y="191"/>
                    </a:lnTo>
                    <a:lnTo>
                      <a:pt x="9" y="205"/>
                    </a:lnTo>
                    <a:lnTo>
                      <a:pt x="17" y="219"/>
                    </a:lnTo>
                    <a:lnTo>
                      <a:pt x="27" y="231"/>
                    </a:lnTo>
                    <a:lnTo>
                      <a:pt x="40" y="244"/>
                    </a:lnTo>
                    <a:lnTo>
                      <a:pt x="53" y="257"/>
                    </a:lnTo>
                    <a:lnTo>
                      <a:pt x="69" y="268"/>
                    </a:lnTo>
                    <a:lnTo>
                      <a:pt x="85" y="278"/>
                    </a:lnTo>
                    <a:lnTo>
                      <a:pt x="105" y="288"/>
                    </a:lnTo>
                    <a:lnTo>
                      <a:pt x="125" y="296"/>
                    </a:lnTo>
                    <a:lnTo>
                      <a:pt x="148" y="304"/>
                    </a:lnTo>
                    <a:lnTo>
                      <a:pt x="170" y="310"/>
                    </a:lnTo>
                    <a:lnTo>
                      <a:pt x="195" y="316"/>
                    </a:lnTo>
                    <a:lnTo>
                      <a:pt x="218" y="320"/>
                    </a:lnTo>
                    <a:lnTo>
                      <a:pt x="243" y="324"/>
                    </a:lnTo>
                    <a:lnTo>
                      <a:pt x="269" y="326"/>
                    </a:lnTo>
                    <a:lnTo>
                      <a:pt x="294" y="326"/>
                    </a:lnTo>
                    <a:lnTo>
                      <a:pt x="321" y="326"/>
                    </a:lnTo>
                    <a:lnTo>
                      <a:pt x="347" y="324"/>
                    </a:lnTo>
                    <a:lnTo>
                      <a:pt x="372" y="320"/>
                    </a:lnTo>
                    <a:lnTo>
                      <a:pt x="395" y="316"/>
                    </a:lnTo>
                    <a:lnTo>
                      <a:pt x="420" y="310"/>
                    </a:lnTo>
                    <a:lnTo>
                      <a:pt x="442" y="304"/>
                    </a:lnTo>
                    <a:lnTo>
                      <a:pt x="465" y="296"/>
                    </a:lnTo>
                    <a:lnTo>
                      <a:pt x="485" y="288"/>
                    </a:lnTo>
                    <a:lnTo>
                      <a:pt x="505" y="278"/>
                    </a:lnTo>
                    <a:lnTo>
                      <a:pt x="521" y="268"/>
                    </a:lnTo>
                    <a:lnTo>
                      <a:pt x="538" y="257"/>
                    </a:lnTo>
                    <a:lnTo>
                      <a:pt x="550" y="244"/>
                    </a:lnTo>
                    <a:lnTo>
                      <a:pt x="563" y="231"/>
                    </a:lnTo>
                    <a:lnTo>
                      <a:pt x="573" y="219"/>
                    </a:lnTo>
                    <a:lnTo>
                      <a:pt x="581" y="205"/>
                    </a:lnTo>
                    <a:lnTo>
                      <a:pt x="586" y="191"/>
                    </a:lnTo>
                    <a:lnTo>
                      <a:pt x="589" y="177"/>
                    </a:lnTo>
                    <a:lnTo>
                      <a:pt x="591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5" name="Rectangle 36"/>
              <p:cNvSpPr>
                <a:spLocks noChangeArrowheads="1"/>
              </p:cNvSpPr>
              <p:nvPr/>
            </p:nvSpPr>
            <p:spPr bwMode="auto">
              <a:xfrm>
                <a:off x="4696" y="507"/>
                <a:ext cx="527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dname</a:t>
                </a:r>
              </a:p>
            </p:txBody>
          </p:sp>
        </p:grpSp>
        <p:sp>
          <p:nvSpPr>
            <p:cNvPr id="9265" name="Rectangle 38"/>
            <p:cNvSpPr>
              <a:spLocks noChangeArrowheads="1"/>
            </p:cNvSpPr>
            <p:nvPr/>
          </p:nvSpPr>
          <p:spPr bwMode="auto">
            <a:xfrm>
              <a:off x="8132763" y="2058988"/>
              <a:ext cx="858837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budget</a:t>
              </a:r>
            </a:p>
          </p:txBody>
        </p:sp>
        <p:sp>
          <p:nvSpPr>
            <p:cNvPr id="9266" name="Rectangle 39"/>
            <p:cNvSpPr>
              <a:spLocks noChangeArrowheads="1"/>
            </p:cNvSpPr>
            <p:nvPr/>
          </p:nvSpPr>
          <p:spPr bwMode="auto">
            <a:xfrm>
              <a:off x="6856413" y="2058988"/>
              <a:ext cx="4857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did</a:t>
              </a:r>
            </a:p>
          </p:txBody>
        </p:sp>
        <p:grpSp>
          <p:nvGrpSpPr>
            <p:cNvPr id="9267" name="Group 42"/>
            <p:cNvGrpSpPr>
              <a:grpSpLocks/>
            </p:cNvGrpSpPr>
            <p:nvPr/>
          </p:nvGrpSpPr>
          <p:grpSpPr bwMode="auto">
            <a:xfrm>
              <a:off x="5659438" y="1350963"/>
              <a:ext cx="722312" cy="519112"/>
              <a:chOff x="3621" y="276"/>
              <a:chExt cx="455" cy="327"/>
            </a:xfrm>
          </p:grpSpPr>
          <p:sp>
            <p:nvSpPr>
              <p:cNvPr id="9292" name="Freeform 40"/>
              <p:cNvSpPr>
                <a:spLocks/>
              </p:cNvSpPr>
              <p:nvPr/>
            </p:nvSpPr>
            <p:spPr bwMode="auto">
              <a:xfrm>
                <a:off x="3622" y="276"/>
                <a:ext cx="454" cy="327"/>
              </a:xfrm>
              <a:custGeom>
                <a:avLst/>
                <a:gdLst>
                  <a:gd name="T0" fmla="*/ 1 w 454"/>
                  <a:gd name="T1" fmla="*/ 177 h 327"/>
                  <a:gd name="T2" fmla="*/ 8 w 454"/>
                  <a:gd name="T3" fmla="*/ 205 h 327"/>
                  <a:gd name="T4" fmla="*/ 21 w 454"/>
                  <a:gd name="T5" fmla="*/ 231 h 327"/>
                  <a:gd name="T6" fmla="*/ 41 w 454"/>
                  <a:gd name="T7" fmla="*/ 257 h 327"/>
                  <a:gd name="T8" fmla="*/ 66 w 454"/>
                  <a:gd name="T9" fmla="*/ 278 h 327"/>
                  <a:gd name="T10" fmla="*/ 96 w 454"/>
                  <a:gd name="T11" fmla="*/ 296 h 327"/>
                  <a:gd name="T12" fmla="*/ 131 w 454"/>
                  <a:gd name="T13" fmla="*/ 311 h 327"/>
                  <a:gd name="T14" fmla="*/ 167 w 454"/>
                  <a:gd name="T15" fmla="*/ 320 h 327"/>
                  <a:gd name="T16" fmla="*/ 206 w 454"/>
                  <a:gd name="T17" fmla="*/ 326 h 327"/>
                  <a:gd name="T18" fmla="*/ 246 w 454"/>
                  <a:gd name="T19" fmla="*/ 326 h 327"/>
                  <a:gd name="T20" fmla="*/ 285 w 454"/>
                  <a:gd name="T21" fmla="*/ 320 h 327"/>
                  <a:gd name="T22" fmla="*/ 322 w 454"/>
                  <a:gd name="T23" fmla="*/ 310 h 327"/>
                  <a:gd name="T24" fmla="*/ 356 w 454"/>
                  <a:gd name="T25" fmla="*/ 296 h 327"/>
                  <a:gd name="T26" fmla="*/ 387 w 454"/>
                  <a:gd name="T27" fmla="*/ 278 h 327"/>
                  <a:gd name="T28" fmla="*/ 412 w 454"/>
                  <a:gd name="T29" fmla="*/ 257 h 327"/>
                  <a:gd name="T30" fmla="*/ 431 w 454"/>
                  <a:gd name="T31" fmla="*/ 231 h 327"/>
                  <a:gd name="T32" fmla="*/ 445 w 454"/>
                  <a:gd name="T33" fmla="*/ 205 h 327"/>
                  <a:gd name="T34" fmla="*/ 453 w 454"/>
                  <a:gd name="T35" fmla="*/ 177 h 327"/>
                  <a:gd name="T36" fmla="*/ 453 w 454"/>
                  <a:gd name="T37" fmla="*/ 148 h 327"/>
                  <a:gd name="T38" fmla="*/ 445 w 454"/>
                  <a:gd name="T39" fmla="*/ 120 h 327"/>
                  <a:gd name="T40" fmla="*/ 431 w 454"/>
                  <a:gd name="T41" fmla="*/ 94 h 327"/>
                  <a:gd name="T42" fmla="*/ 412 w 454"/>
                  <a:gd name="T43" fmla="*/ 68 h 327"/>
                  <a:gd name="T44" fmla="*/ 387 w 454"/>
                  <a:gd name="T45" fmla="*/ 47 h 327"/>
                  <a:gd name="T46" fmla="*/ 356 w 454"/>
                  <a:gd name="T47" fmla="*/ 29 h 327"/>
                  <a:gd name="T48" fmla="*/ 322 w 454"/>
                  <a:gd name="T49" fmla="*/ 15 h 327"/>
                  <a:gd name="T50" fmla="*/ 285 w 454"/>
                  <a:gd name="T51" fmla="*/ 5 h 327"/>
                  <a:gd name="T52" fmla="*/ 246 w 454"/>
                  <a:gd name="T53" fmla="*/ 0 h 327"/>
                  <a:gd name="T54" fmla="*/ 206 w 454"/>
                  <a:gd name="T55" fmla="*/ 0 h 327"/>
                  <a:gd name="T56" fmla="*/ 167 w 454"/>
                  <a:gd name="T57" fmla="*/ 5 h 327"/>
                  <a:gd name="T58" fmla="*/ 131 w 454"/>
                  <a:gd name="T59" fmla="*/ 15 h 327"/>
                  <a:gd name="T60" fmla="*/ 96 w 454"/>
                  <a:gd name="T61" fmla="*/ 29 h 327"/>
                  <a:gd name="T62" fmla="*/ 66 w 454"/>
                  <a:gd name="T63" fmla="*/ 47 h 327"/>
                  <a:gd name="T64" fmla="*/ 41 w 454"/>
                  <a:gd name="T65" fmla="*/ 68 h 327"/>
                  <a:gd name="T66" fmla="*/ 21 w 454"/>
                  <a:gd name="T67" fmla="*/ 94 h 327"/>
                  <a:gd name="T68" fmla="*/ 8 w 454"/>
                  <a:gd name="T69" fmla="*/ 120 h 327"/>
                  <a:gd name="T70" fmla="*/ 1 w 454"/>
                  <a:gd name="T71" fmla="*/ 148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0" y="163"/>
                    </a:moveTo>
                    <a:lnTo>
                      <a:pt x="1" y="177"/>
                    </a:lnTo>
                    <a:lnTo>
                      <a:pt x="3" y="192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0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1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6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3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40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6"/>
                    </a:lnTo>
                    <a:lnTo>
                      <a:pt x="412" y="257"/>
                    </a:lnTo>
                    <a:lnTo>
                      <a:pt x="423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3" name="Rectangle 41"/>
              <p:cNvSpPr>
                <a:spLocks noChangeArrowheads="1"/>
              </p:cNvSpPr>
              <p:nvPr/>
            </p:nvSpPr>
            <p:spPr bwMode="auto">
              <a:xfrm>
                <a:off x="3621" y="334"/>
                <a:ext cx="44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since</a:t>
                </a:r>
              </a:p>
            </p:txBody>
          </p:sp>
        </p:grpSp>
        <p:grpSp>
          <p:nvGrpSpPr>
            <p:cNvPr id="9268" name="Group 49"/>
            <p:cNvGrpSpPr>
              <a:grpSpLocks/>
            </p:cNvGrpSpPr>
            <p:nvPr/>
          </p:nvGrpSpPr>
          <p:grpSpPr bwMode="auto">
            <a:xfrm>
              <a:off x="3141663" y="1600200"/>
              <a:ext cx="2039937" cy="900113"/>
              <a:chOff x="2069" y="458"/>
              <a:chExt cx="1285" cy="567"/>
            </a:xfrm>
          </p:grpSpPr>
          <p:sp>
            <p:nvSpPr>
              <p:cNvPr id="9286" name="Freeform 43"/>
              <p:cNvSpPr>
                <a:spLocks/>
              </p:cNvSpPr>
              <p:nvPr/>
            </p:nvSpPr>
            <p:spPr bwMode="auto">
              <a:xfrm>
                <a:off x="2476" y="458"/>
                <a:ext cx="454" cy="327"/>
              </a:xfrm>
              <a:custGeom>
                <a:avLst/>
                <a:gdLst>
                  <a:gd name="T0" fmla="*/ 453 w 454"/>
                  <a:gd name="T1" fmla="*/ 148 h 327"/>
                  <a:gd name="T2" fmla="*/ 445 w 454"/>
                  <a:gd name="T3" fmla="*/ 120 h 327"/>
                  <a:gd name="T4" fmla="*/ 431 w 454"/>
                  <a:gd name="T5" fmla="*/ 94 h 327"/>
                  <a:gd name="T6" fmla="*/ 412 w 454"/>
                  <a:gd name="T7" fmla="*/ 68 h 327"/>
                  <a:gd name="T8" fmla="*/ 387 w 454"/>
                  <a:gd name="T9" fmla="*/ 47 h 327"/>
                  <a:gd name="T10" fmla="*/ 356 w 454"/>
                  <a:gd name="T11" fmla="*/ 29 h 327"/>
                  <a:gd name="T12" fmla="*/ 322 w 454"/>
                  <a:gd name="T13" fmla="*/ 15 h 327"/>
                  <a:gd name="T14" fmla="*/ 285 w 454"/>
                  <a:gd name="T15" fmla="*/ 5 h 327"/>
                  <a:gd name="T16" fmla="*/ 246 w 454"/>
                  <a:gd name="T17" fmla="*/ 0 h 327"/>
                  <a:gd name="T18" fmla="*/ 206 w 454"/>
                  <a:gd name="T19" fmla="*/ 0 h 327"/>
                  <a:gd name="T20" fmla="*/ 167 w 454"/>
                  <a:gd name="T21" fmla="*/ 5 h 327"/>
                  <a:gd name="T22" fmla="*/ 131 w 454"/>
                  <a:gd name="T23" fmla="*/ 15 h 327"/>
                  <a:gd name="T24" fmla="*/ 96 w 454"/>
                  <a:gd name="T25" fmla="*/ 29 h 327"/>
                  <a:gd name="T26" fmla="*/ 66 w 454"/>
                  <a:gd name="T27" fmla="*/ 47 h 327"/>
                  <a:gd name="T28" fmla="*/ 41 w 454"/>
                  <a:gd name="T29" fmla="*/ 68 h 327"/>
                  <a:gd name="T30" fmla="*/ 21 w 454"/>
                  <a:gd name="T31" fmla="*/ 94 h 327"/>
                  <a:gd name="T32" fmla="*/ 8 w 454"/>
                  <a:gd name="T33" fmla="*/ 120 h 327"/>
                  <a:gd name="T34" fmla="*/ 1 w 454"/>
                  <a:gd name="T35" fmla="*/ 148 h 327"/>
                  <a:gd name="T36" fmla="*/ 1 w 454"/>
                  <a:gd name="T37" fmla="*/ 177 h 327"/>
                  <a:gd name="T38" fmla="*/ 8 w 454"/>
                  <a:gd name="T39" fmla="*/ 205 h 327"/>
                  <a:gd name="T40" fmla="*/ 21 w 454"/>
                  <a:gd name="T41" fmla="*/ 231 h 327"/>
                  <a:gd name="T42" fmla="*/ 41 w 454"/>
                  <a:gd name="T43" fmla="*/ 257 h 327"/>
                  <a:gd name="T44" fmla="*/ 66 w 454"/>
                  <a:gd name="T45" fmla="*/ 278 h 327"/>
                  <a:gd name="T46" fmla="*/ 96 w 454"/>
                  <a:gd name="T47" fmla="*/ 296 h 327"/>
                  <a:gd name="T48" fmla="*/ 131 w 454"/>
                  <a:gd name="T49" fmla="*/ 310 h 327"/>
                  <a:gd name="T50" fmla="*/ 167 w 454"/>
                  <a:gd name="T51" fmla="*/ 320 h 327"/>
                  <a:gd name="T52" fmla="*/ 206 w 454"/>
                  <a:gd name="T53" fmla="*/ 326 h 327"/>
                  <a:gd name="T54" fmla="*/ 246 w 454"/>
                  <a:gd name="T55" fmla="*/ 326 h 327"/>
                  <a:gd name="T56" fmla="*/ 285 w 454"/>
                  <a:gd name="T57" fmla="*/ 320 h 327"/>
                  <a:gd name="T58" fmla="*/ 322 w 454"/>
                  <a:gd name="T59" fmla="*/ 310 h 327"/>
                  <a:gd name="T60" fmla="*/ 356 w 454"/>
                  <a:gd name="T61" fmla="*/ 296 h 327"/>
                  <a:gd name="T62" fmla="*/ 387 w 454"/>
                  <a:gd name="T63" fmla="*/ 278 h 327"/>
                  <a:gd name="T64" fmla="*/ 412 w 454"/>
                  <a:gd name="T65" fmla="*/ 257 h 327"/>
                  <a:gd name="T66" fmla="*/ 431 w 454"/>
                  <a:gd name="T67" fmla="*/ 231 h 327"/>
                  <a:gd name="T68" fmla="*/ 445 w 454"/>
                  <a:gd name="T69" fmla="*/ 205 h 327"/>
                  <a:gd name="T70" fmla="*/ 453 w 454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453" y="163"/>
                    </a:move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2"/>
                    </a:lnTo>
                    <a:lnTo>
                      <a:pt x="246" y="0"/>
                    </a:lnTo>
                    <a:lnTo>
                      <a:pt x="227" y="0"/>
                    </a:lnTo>
                    <a:lnTo>
                      <a:pt x="206" y="0"/>
                    </a:lnTo>
                    <a:lnTo>
                      <a:pt x="187" y="2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1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3" y="191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1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0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7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4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39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8"/>
                    </a:lnTo>
                    <a:lnTo>
                      <a:pt x="412" y="257"/>
                    </a:lnTo>
                    <a:lnTo>
                      <a:pt x="422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7" name="Freeform 44"/>
              <p:cNvSpPr>
                <a:spLocks/>
              </p:cNvSpPr>
              <p:nvPr/>
            </p:nvSpPr>
            <p:spPr bwMode="auto">
              <a:xfrm>
                <a:off x="2069" y="699"/>
                <a:ext cx="454" cy="326"/>
              </a:xfrm>
              <a:custGeom>
                <a:avLst/>
                <a:gdLst>
                  <a:gd name="T0" fmla="*/ 451 w 454"/>
                  <a:gd name="T1" fmla="*/ 148 h 326"/>
                  <a:gd name="T2" fmla="*/ 445 w 454"/>
                  <a:gd name="T3" fmla="*/ 120 h 326"/>
                  <a:gd name="T4" fmla="*/ 431 w 454"/>
                  <a:gd name="T5" fmla="*/ 93 h 326"/>
                  <a:gd name="T6" fmla="*/ 411 w 454"/>
                  <a:gd name="T7" fmla="*/ 68 h 326"/>
                  <a:gd name="T8" fmla="*/ 386 w 454"/>
                  <a:gd name="T9" fmla="*/ 47 h 326"/>
                  <a:gd name="T10" fmla="*/ 356 w 454"/>
                  <a:gd name="T11" fmla="*/ 29 h 326"/>
                  <a:gd name="T12" fmla="*/ 322 w 454"/>
                  <a:gd name="T13" fmla="*/ 15 h 326"/>
                  <a:gd name="T14" fmla="*/ 285 w 454"/>
                  <a:gd name="T15" fmla="*/ 5 h 326"/>
                  <a:gd name="T16" fmla="*/ 246 w 454"/>
                  <a:gd name="T17" fmla="*/ 0 h 326"/>
                  <a:gd name="T18" fmla="*/ 206 w 454"/>
                  <a:gd name="T19" fmla="*/ 0 h 326"/>
                  <a:gd name="T20" fmla="*/ 167 w 454"/>
                  <a:gd name="T21" fmla="*/ 5 h 326"/>
                  <a:gd name="T22" fmla="*/ 130 w 454"/>
                  <a:gd name="T23" fmla="*/ 15 h 326"/>
                  <a:gd name="T24" fmla="*/ 96 w 454"/>
                  <a:gd name="T25" fmla="*/ 29 h 326"/>
                  <a:gd name="T26" fmla="*/ 66 w 454"/>
                  <a:gd name="T27" fmla="*/ 47 h 326"/>
                  <a:gd name="T28" fmla="*/ 41 w 454"/>
                  <a:gd name="T29" fmla="*/ 68 h 326"/>
                  <a:gd name="T30" fmla="*/ 21 w 454"/>
                  <a:gd name="T31" fmla="*/ 93 h 326"/>
                  <a:gd name="T32" fmla="*/ 7 w 454"/>
                  <a:gd name="T33" fmla="*/ 120 h 326"/>
                  <a:gd name="T34" fmla="*/ 1 w 454"/>
                  <a:gd name="T35" fmla="*/ 148 h 326"/>
                  <a:gd name="T36" fmla="*/ 1 w 454"/>
                  <a:gd name="T37" fmla="*/ 176 h 326"/>
                  <a:gd name="T38" fmla="*/ 7 w 454"/>
                  <a:gd name="T39" fmla="*/ 204 h 326"/>
                  <a:gd name="T40" fmla="*/ 21 w 454"/>
                  <a:gd name="T41" fmla="*/ 231 h 326"/>
                  <a:gd name="T42" fmla="*/ 41 w 454"/>
                  <a:gd name="T43" fmla="*/ 256 h 326"/>
                  <a:gd name="T44" fmla="*/ 66 w 454"/>
                  <a:gd name="T45" fmla="*/ 277 h 326"/>
                  <a:gd name="T46" fmla="*/ 96 w 454"/>
                  <a:gd name="T47" fmla="*/ 295 h 326"/>
                  <a:gd name="T48" fmla="*/ 130 w 454"/>
                  <a:gd name="T49" fmla="*/ 309 h 326"/>
                  <a:gd name="T50" fmla="*/ 167 w 454"/>
                  <a:gd name="T51" fmla="*/ 319 h 326"/>
                  <a:gd name="T52" fmla="*/ 206 w 454"/>
                  <a:gd name="T53" fmla="*/ 325 h 326"/>
                  <a:gd name="T54" fmla="*/ 246 w 454"/>
                  <a:gd name="T55" fmla="*/ 325 h 326"/>
                  <a:gd name="T56" fmla="*/ 285 w 454"/>
                  <a:gd name="T57" fmla="*/ 319 h 326"/>
                  <a:gd name="T58" fmla="*/ 322 w 454"/>
                  <a:gd name="T59" fmla="*/ 309 h 326"/>
                  <a:gd name="T60" fmla="*/ 356 w 454"/>
                  <a:gd name="T61" fmla="*/ 295 h 326"/>
                  <a:gd name="T62" fmla="*/ 386 w 454"/>
                  <a:gd name="T63" fmla="*/ 277 h 326"/>
                  <a:gd name="T64" fmla="*/ 411 w 454"/>
                  <a:gd name="T65" fmla="*/ 256 h 326"/>
                  <a:gd name="T66" fmla="*/ 431 w 454"/>
                  <a:gd name="T67" fmla="*/ 231 h 326"/>
                  <a:gd name="T68" fmla="*/ 445 w 454"/>
                  <a:gd name="T69" fmla="*/ 204 h 326"/>
                  <a:gd name="T70" fmla="*/ 451 w 454"/>
                  <a:gd name="T71" fmla="*/ 176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6"/>
                  <a:gd name="T110" fmla="*/ 454 w 454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6">
                    <a:moveTo>
                      <a:pt x="453" y="162"/>
                    </a:moveTo>
                    <a:lnTo>
                      <a:pt x="451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3"/>
                    </a:lnTo>
                    <a:lnTo>
                      <a:pt x="422" y="81"/>
                    </a:lnTo>
                    <a:lnTo>
                      <a:pt x="411" y="68"/>
                    </a:lnTo>
                    <a:lnTo>
                      <a:pt x="399" y="57"/>
                    </a:lnTo>
                    <a:lnTo>
                      <a:pt x="386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5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2"/>
                    </a:lnTo>
                    <a:lnTo>
                      <a:pt x="1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30" y="243"/>
                    </a:lnTo>
                    <a:lnTo>
                      <a:pt x="41" y="256"/>
                    </a:lnTo>
                    <a:lnTo>
                      <a:pt x="53" y="266"/>
                    </a:lnTo>
                    <a:lnTo>
                      <a:pt x="66" y="277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3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6" y="325"/>
                    </a:lnTo>
                    <a:lnTo>
                      <a:pt x="265" y="322"/>
                    </a:lnTo>
                    <a:lnTo>
                      <a:pt x="285" y="319"/>
                    </a:lnTo>
                    <a:lnTo>
                      <a:pt x="304" y="315"/>
                    </a:lnTo>
                    <a:lnTo>
                      <a:pt x="322" y="309"/>
                    </a:lnTo>
                    <a:lnTo>
                      <a:pt x="339" y="303"/>
                    </a:lnTo>
                    <a:lnTo>
                      <a:pt x="356" y="295"/>
                    </a:lnTo>
                    <a:lnTo>
                      <a:pt x="372" y="287"/>
                    </a:lnTo>
                    <a:lnTo>
                      <a:pt x="386" y="277"/>
                    </a:lnTo>
                    <a:lnTo>
                      <a:pt x="399" y="266"/>
                    </a:lnTo>
                    <a:lnTo>
                      <a:pt x="411" y="256"/>
                    </a:lnTo>
                    <a:lnTo>
                      <a:pt x="422" y="243"/>
                    </a:lnTo>
                    <a:lnTo>
                      <a:pt x="431" y="231"/>
                    </a:lnTo>
                    <a:lnTo>
                      <a:pt x="439" y="218"/>
                    </a:lnTo>
                    <a:lnTo>
                      <a:pt x="445" y="204"/>
                    </a:lnTo>
                    <a:lnTo>
                      <a:pt x="449" y="190"/>
                    </a:lnTo>
                    <a:lnTo>
                      <a:pt x="451" y="176"/>
                    </a:lnTo>
                    <a:lnTo>
                      <a:pt x="453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8" name="Freeform 45"/>
              <p:cNvSpPr>
                <a:spLocks/>
              </p:cNvSpPr>
              <p:nvPr/>
            </p:nvSpPr>
            <p:spPr bwMode="auto">
              <a:xfrm>
                <a:off x="2902" y="699"/>
                <a:ext cx="452" cy="326"/>
              </a:xfrm>
              <a:custGeom>
                <a:avLst/>
                <a:gdLst>
                  <a:gd name="T0" fmla="*/ 0 w 452"/>
                  <a:gd name="T1" fmla="*/ 176 h 326"/>
                  <a:gd name="T2" fmla="*/ 7 w 452"/>
                  <a:gd name="T3" fmla="*/ 204 h 326"/>
                  <a:gd name="T4" fmla="*/ 21 w 452"/>
                  <a:gd name="T5" fmla="*/ 231 h 326"/>
                  <a:gd name="T6" fmla="*/ 40 w 452"/>
                  <a:gd name="T7" fmla="*/ 256 h 326"/>
                  <a:gd name="T8" fmla="*/ 65 w 452"/>
                  <a:gd name="T9" fmla="*/ 278 h 326"/>
                  <a:gd name="T10" fmla="*/ 96 w 452"/>
                  <a:gd name="T11" fmla="*/ 295 h 326"/>
                  <a:gd name="T12" fmla="*/ 130 w 452"/>
                  <a:gd name="T13" fmla="*/ 309 h 326"/>
                  <a:gd name="T14" fmla="*/ 167 w 452"/>
                  <a:gd name="T15" fmla="*/ 319 h 326"/>
                  <a:gd name="T16" fmla="*/ 206 w 452"/>
                  <a:gd name="T17" fmla="*/ 325 h 326"/>
                  <a:gd name="T18" fmla="*/ 245 w 452"/>
                  <a:gd name="T19" fmla="*/ 325 h 326"/>
                  <a:gd name="T20" fmla="*/ 283 w 452"/>
                  <a:gd name="T21" fmla="*/ 319 h 326"/>
                  <a:gd name="T22" fmla="*/ 320 w 452"/>
                  <a:gd name="T23" fmla="*/ 309 h 326"/>
                  <a:gd name="T24" fmla="*/ 354 w 452"/>
                  <a:gd name="T25" fmla="*/ 295 h 326"/>
                  <a:gd name="T26" fmla="*/ 385 w 452"/>
                  <a:gd name="T27" fmla="*/ 277 h 326"/>
                  <a:gd name="T28" fmla="*/ 410 w 452"/>
                  <a:gd name="T29" fmla="*/ 254 h 326"/>
                  <a:gd name="T30" fmla="*/ 429 w 452"/>
                  <a:gd name="T31" fmla="*/ 231 h 326"/>
                  <a:gd name="T32" fmla="*/ 443 w 452"/>
                  <a:gd name="T33" fmla="*/ 204 h 326"/>
                  <a:gd name="T34" fmla="*/ 451 w 452"/>
                  <a:gd name="T35" fmla="*/ 176 h 326"/>
                  <a:gd name="T36" fmla="*/ 451 w 452"/>
                  <a:gd name="T37" fmla="*/ 148 h 326"/>
                  <a:gd name="T38" fmla="*/ 443 w 452"/>
                  <a:gd name="T39" fmla="*/ 120 h 326"/>
                  <a:gd name="T40" fmla="*/ 429 w 452"/>
                  <a:gd name="T41" fmla="*/ 93 h 326"/>
                  <a:gd name="T42" fmla="*/ 410 w 452"/>
                  <a:gd name="T43" fmla="*/ 68 h 326"/>
                  <a:gd name="T44" fmla="*/ 385 w 452"/>
                  <a:gd name="T45" fmla="*/ 47 h 326"/>
                  <a:gd name="T46" fmla="*/ 354 w 452"/>
                  <a:gd name="T47" fmla="*/ 29 h 326"/>
                  <a:gd name="T48" fmla="*/ 320 w 452"/>
                  <a:gd name="T49" fmla="*/ 15 h 326"/>
                  <a:gd name="T50" fmla="*/ 283 w 452"/>
                  <a:gd name="T51" fmla="*/ 5 h 326"/>
                  <a:gd name="T52" fmla="*/ 245 w 452"/>
                  <a:gd name="T53" fmla="*/ 0 h 326"/>
                  <a:gd name="T54" fmla="*/ 206 w 452"/>
                  <a:gd name="T55" fmla="*/ 0 h 326"/>
                  <a:gd name="T56" fmla="*/ 167 w 452"/>
                  <a:gd name="T57" fmla="*/ 5 h 326"/>
                  <a:gd name="T58" fmla="*/ 130 w 452"/>
                  <a:gd name="T59" fmla="*/ 15 h 326"/>
                  <a:gd name="T60" fmla="*/ 96 w 452"/>
                  <a:gd name="T61" fmla="*/ 29 h 326"/>
                  <a:gd name="T62" fmla="*/ 65 w 452"/>
                  <a:gd name="T63" fmla="*/ 47 h 326"/>
                  <a:gd name="T64" fmla="*/ 40 w 452"/>
                  <a:gd name="T65" fmla="*/ 68 h 326"/>
                  <a:gd name="T66" fmla="*/ 21 w 452"/>
                  <a:gd name="T67" fmla="*/ 93 h 326"/>
                  <a:gd name="T68" fmla="*/ 7 w 452"/>
                  <a:gd name="T69" fmla="*/ 120 h 326"/>
                  <a:gd name="T70" fmla="*/ 0 w 452"/>
                  <a:gd name="T71" fmla="*/ 148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2"/>
                  <a:gd name="T109" fmla="*/ 0 h 326"/>
                  <a:gd name="T110" fmla="*/ 452 w 452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2" h="326">
                    <a:moveTo>
                      <a:pt x="0" y="162"/>
                    </a:moveTo>
                    <a:lnTo>
                      <a:pt x="0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29" y="243"/>
                    </a:lnTo>
                    <a:lnTo>
                      <a:pt x="40" y="256"/>
                    </a:lnTo>
                    <a:lnTo>
                      <a:pt x="52" y="267"/>
                    </a:lnTo>
                    <a:lnTo>
                      <a:pt x="65" y="278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2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5" y="325"/>
                    </a:lnTo>
                    <a:lnTo>
                      <a:pt x="264" y="322"/>
                    </a:lnTo>
                    <a:lnTo>
                      <a:pt x="283" y="319"/>
                    </a:lnTo>
                    <a:lnTo>
                      <a:pt x="302" y="315"/>
                    </a:lnTo>
                    <a:lnTo>
                      <a:pt x="320" y="309"/>
                    </a:lnTo>
                    <a:lnTo>
                      <a:pt x="338" y="303"/>
                    </a:lnTo>
                    <a:lnTo>
                      <a:pt x="354" y="295"/>
                    </a:lnTo>
                    <a:lnTo>
                      <a:pt x="370" y="287"/>
                    </a:lnTo>
                    <a:lnTo>
                      <a:pt x="385" y="277"/>
                    </a:lnTo>
                    <a:lnTo>
                      <a:pt x="398" y="266"/>
                    </a:lnTo>
                    <a:lnTo>
                      <a:pt x="410" y="254"/>
                    </a:lnTo>
                    <a:lnTo>
                      <a:pt x="421" y="243"/>
                    </a:lnTo>
                    <a:lnTo>
                      <a:pt x="429" y="231"/>
                    </a:lnTo>
                    <a:lnTo>
                      <a:pt x="437" y="217"/>
                    </a:lnTo>
                    <a:lnTo>
                      <a:pt x="443" y="204"/>
                    </a:lnTo>
                    <a:lnTo>
                      <a:pt x="447" y="190"/>
                    </a:lnTo>
                    <a:lnTo>
                      <a:pt x="451" y="176"/>
                    </a:lnTo>
                    <a:lnTo>
                      <a:pt x="451" y="162"/>
                    </a:lnTo>
                    <a:lnTo>
                      <a:pt x="451" y="148"/>
                    </a:lnTo>
                    <a:lnTo>
                      <a:pt x="447" y="134"/>
                    </a:lnTo>
                    <a:lnTo>
                      <a:pt x="443" y="120"/>
                    </a:lnTo>
                    <a:lnTo>
                      <a:pt x="437" y="106"/>
                    </a:lnTo>
                    <a:lnTo>
                      <a:pt x="429" y="93"/>
                    </a:lnTo>
                    <a:lnTo>
                      <a:pt x="421" y="81"/>
                    </a:lnTo>
                    <a:lnTo>
                      <a:pt x="410" y="68"/>
                    </a:lnTo>
                    <a:lnTo>
                      <a:pt x="398" y="57"/>
                    </a:lnTo>
                    <a:lnTo>
                      <a:pt x="385" y="47"/>
                    </a:lnTo>
                    <a:lnTo>
                      <a:pt x="370" y="37"/>
                    </a:lnTo>
                    <a:lnTo>
                      <a:pt x="354" y="29"/>
                    </a:lnTo>
                    <a:lnTo>
                      <a:pt x="338" y="21"/>
                    </a:lnTo>
                    <a:lnTo>
                      <a:pt x="320" y="15"/>
                    </a:lnTo>
                    <a:lnTo>
                      <a:pt x="302" y="9"/>
                    </a:lnTo>
                    <a:lnTo>
                      <a:pt x="283" y="5"/>
                    </a:lnTo>
                    <a:lnTo>
                      <a:pt x="264" y="1"/>
                    </a:lnTo>
                    <a:lnTo>
                      <a:pt x="245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2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5" y="47"/>
                    </a:lnTo>
                    <a:lnTo>
                      <a:pt x="52" y="57"/>
                    </a:lnTo>
                    <a:lnTo>
                      <a:pt x="40" y="68"/>
                    </a:lnTo>
                    <a:lnTo>
                      <a:pt x="29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0" y="148"/>
                    </a:lnTo>
                    <a:lnTo>
                      <a:pt x="0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9" name="Rectangle 46"/>
              <p:cNvSpPr>
                <a:spLocks noChangeArrowheads="1"/>
              </p:cNvSpPr>
              <p:nvPr/>
            </p:nvSpPr>
            <p:spPr bwMode="auto">
              <a:xfrm>
                <a:off x="2976" y="757"/>
                <a:ext cx="27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lot</a:t>
                </a:r>
              </a:p>
            </p:txBody>
          </p:sp>
          <p:sp>
            <p:nvSpPr>
              <p:cNvPr id="9290" name="Rectangle 47"/>
              <p:cNvSpPr>
                <a:spLocks noChangeArrowheads="1"/>
              </p:cNvSpPr>
              <p:nvPr/>
            </p:nvSpPr>
            <p:spPr bwMode="auto">
              <a:xfrm>
                <a:off x="2470" y="497"/>
                <a:ext cx="448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name</a:t>
                </a:r>
              </a:p>
            </p:txBody>
          </p:sp>
          <p:sp>
            <p:nvSpPr>
              <p:cNvPr id="9291" name="Rectangle 48"/>
              <p:cNvSpPr>
                <a:spLocks noChangeArrowheads="1"/>
              </p:cNvSpPr>
              <p:nvPr/>
            </p:nvSpPr>
            <p:spPr bwMode="auto">
              <a:xfrm>
                <a:off x="2121" y="750"/>
                <a:ext cx="33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u="sng">
                    <a:solidFill>
                      <a:srgbClr val="000000"/>
                    </a:solidFill>
                    <a:latin typeface="Arial" charset="0"/>
                  </a:rPr>
                  <a:t>ssn</a:t>
                </a:r>
              </a:p>
            </p:txBody>
          </p:sp>
        </p:grpSp>
        <p:grpSp>
          <p:nvGrpSpPr>
            <p:cNvPr id="9269" name="Group 52"/>
            <p:cNvGrpSpPr>
              <a:grpSpLocks/>
            </p:cNvGrpSpPr>
            <p:nvPr/>
          </p:nvGrpSpPr>
          <p:grpSpPr bwMode="auto">
            <a:xfrm>
              <a:off x="5397500" y="2584450"/>
              <a:ext cx="1220788" cy="920750"/>
              <a:chOff x="3456" y="1053"/>
              <a:chExt cx="769" cy="580"/>
            </a:xfrm>
          </p:grpSpPr>
          <p:sp>
            <p:nvSpPr>
              <p:cNvPr id="11315" name="Freeform 51"/>
              <p:cNvSpPr>
                <a:spLocks/>
              </p:cNvSpPr>
              <p:nvPr/>
            </p:nvSpPr>
            <p:spPr bwMode="auto">
              <a:xfrm>
                <a:off x="3456" y="1053"/>
                <a:ext cx="769" cy="580"/>
              </a:xfrm>
              <a:custGeom>
                <a:avLst/>
                <a:gdLst/>
                <a:ahLst/>
                <a:cxnLst>
                  <a:cxn ang="0">
                    <a:pos x="0" y="290"/>
                  </a:cxn>
                  <a:cxn ang="0">
                    <a:pos x="378" y="0"/>
                  </a:cxn>
                  <a:cxn ang="0">
                    <a:pos x="768" y="300"/>
                  </a:cxn>
                  <a:cxn ang="0">
                    <a:pos x="378" y="579"/>
                  </a:cxn>
                  <a:cxn ang="0">
                    <a:pos x="0" y="290"/>
                  </a:cxn>
                </a:cxnLst>
                <a:rect l="0" t="0" r="r" b="b"/>
                <a:pathLst>
                  <a:path w="769" h="580">
                    <a:moveTo>
                      <a:pt x="0" y="290"/>
                    </a:moveTo>
                    <a:lnTo>
                      <a:pt x="378" y="0"/>
                    </a:lnTo>
                    <a:lnTo>
                      <a:pt x="768" y="300"/>
                    </a:lnTo>
                    <a:lnTo>
                      <a:pt x="378" y="579"/>
                    </a:lnTo>
                    <a:lnTo>
                      <a:pt x="0" y="290"/>
                    </a:lnTo>
                  </a:path>
                </a:pathLst>
              </a:custGeom>
              <a:solidFill>
                <a:srgbClr val="007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85" name="Rectangle 50"/>
              <p:cNvSpPr>
                <a:spLocks noChangeArrowheads="1"/>
              </p:cNvSpPr>
              <p:nvPr/>
            </p:nvSpPr>
            <p:spPr bwMode="auto">
              <a:xfrm>
                <a:off x="3522" y="1249"/>
                <a:ext cx="662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Manages</a:t>
                </a:r>
              </a:p>
            </p:txBody>
          </p:sp>
        </p:grpSp>
        <p:sp>
          <p:nvSpPr>
            <p:cNvPr id="9270" name="Freeform 53"/>
            <p:cNvSpPr>
              <a:spLocks/>
            </p:cNvSpPr>
            <p:nvPr/>
          </p:nvSpPr>
          <p:spPr bwMode="auto">
            <a:xfrm>
              <a:off x="7175500" y="2819400"/>
              <a:ext cx="1358900" cy="479425"/>
            </a:xfrm>
            <a:custGeom>
              <a:avLst/>
              <a:gdLst>
                <a:gd name="T0" fmla="*/ 2147483647 w 816"/>
                <a:gd name="T1" fmla="*/ 2147483647 h 302"/>
                <a:gd name="T2" fmla="*/ 2147483647 w 816"/>
                <a:gd name="T3" fmla="*/ 0 h 302"/>
                <a:gd name="T4" fmla="*/ 0 w 816"/>
                <a:gd name="T5" fmla="*/ 0 h 302"/>
                <a:gd name="T6" fmla="*/ 0 w 816"/>
                <a:gd name="T7" fmla="*/ 2147483647 h 302"/>
                <a:gd name="T8" fmla="*/ 2147483647 w 816"/>
                <a:gd name="T9" fmla="*/ 2147483647 h 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"/>
                <a:gd name="T16" fmla="*/ 0 h 302"/>
                <a:gd name="T17" fmla="*/ 816 w 816"/>
                <a:gd name="T18" fmla="*/ 302 h 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" h="302">
                  <a:moveTo>
                    <a:pt x="815" y="301"/>
                  </a:moveTo>
                  <a:lnTo>
                    <a:pt x="815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815" y="30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271" name="Group 56"/>
            <p:cNvGrpSpPr>
              <a:grpSpLocks/>
            </p:cNvGrpSpPr>
            <p:nvPr/>
          </p:nvGrpSpPr>
          <p:grpSpPr bwMode="auto">
            <a:xfrm>
              <a:off x="3552825" y="2819400"/>
              <a:ext cx="1292225" cy="468313"/>
              <a:chOff x="2328" y="1226"/>
              <a:chExt cx="814" cy="295"/>
            </a:xfrm>
          </p:grpSpPr>
          <p:sp>
            <p:nvSpPr>
              <p:cNvPr id="9282" name="Freeform 54"/>
              <p:cNvSpPr>
                <a:spLocks/>
              </p:cNvSpPr>
              <p:nvPr/>
            </p:nvSpPr>
            <p:spPr bwMode="auto">
              <a:xfrm>
                <a:off x="2328" y="1226"/>
                <a:ext cx="814" cy="295"/>
              </a:xfrm>
              <a:custGeom>
                <a:avLst/>
                <a:gdLst>
                  <a:gd name="T0" fmla="*/ 813 w 814"/>
                  <a:gd name="T1" fmla="*/ 294 h 295"/>
                  <a:gd name="T2" fmla="*/ 813 w 814"/>
                  <a:gd name="T3" fmla="*/ 0 h 295"/>
                  <a:gd name="T4" fmla="*/ 0 w 814"/>
                  <a:gd name="T5" fmla="*/ 0 h 295"/>
                  <a:gd name="T6" fmla="*/ 0 w 814"/>
                  <a:gd name="T7" fmla="*/ 294 h 295"/>
                  <a:gd name="T8" fmla="*/ 813 w 814"/>
                  <a:gd name="T9" fmla="*/ 294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295"/>
                  <a:gd name="T17" fmla="*/ 814 w 814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295">
                    <a:moveTo>
                      <a:pt x="813" y="294"/>
                    </a:moveTo>
                    <a:lnTo>
                      <a:pt x="813" y="0"/>
                    </a:lnTo>
                    <a:lnTo>
                      <a:pt x="0" y="0"/>
                    </a:lnTo>
                    <a:lnTo>
                      <a:pt x="0" y="294"/>
                    </a:lnTo>
                    <a:lnTo>
                      <a:pt x="813" y="294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83" name="Rectangle 55"/>
              <p:cNvSpPr>
                <a:spLocks noChangeArrowheads="1"/>
              </p:cNvSpPr>
              <p:nvPr/>
            </p:nvSpPr>
            <p:spPr bwMode="auto">
              <a:xfrm>
                <a:off x="2336" y="1266"/>
                <a:ext cx="79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dirty="0">
                    <a:solidFill>
                      <a:srgbClr val="000000"/>
                    </a:solidFill>
                    <a:latin typeface="Arial" charset="0"/>
                  </a:rPr>
                  <a:t>Employees</a:t>
                </a:r>
              </a:p>
            </p:txBody>
          </p:sp>
        </p:grpSp>
        <p:sp>
          <p:nvSpPr>
            <p:cNvPr id="9272" name="Rectangle 57"/>
            <p:cNvSpPr>
              <a:spLocks noChangeArrowheads="1"/>
            </p:cNvSpPr>
            <p:nvPr/>
          </p:nvSpPr>
          <p:spPr bwMode="auto">
            <a:xfrm>
              <a:off x="7138314" y="2882900"/>
              <a:ext cx="1422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Departments</a:t>
              </a:r>
            </a:p>
          </p:txBody>
        </p:sp>
        <p:sp>
          <p:nvSpPr>
            <p:cNvPr id="9273" name="Line 101"/>
            <p:cNvSpPr>
              <a:spLocks noChangeShapeType="1"/>
            </p:cNvSpPr>
            <p:nvPr/>
          </p:nvSpPr>
          <p:spPr bwMode="auto">
            <a:xfrm flipH="1">
              <a:off x="4857750" y="3046413"/>
              <a:ext cx="5461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Line 102"/>
            <p:cNvSpPr>
              <a:spLocks noChangeShapeType="1"/>
            </p:cNvSpPr>
            <p:nvPr/>
          </p:nvSpPr>
          <p:spPr bwMode="auto">
            <a:xfrm flipV="1">
              <a:off x="6623049" y="3040614"/>
              <a:ext cx="543063" cy="5799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75" name="Line 103"/>
            <p:cNvSpPr>
              <a:spLocks noChangeShapeType="1"/>
            </p:cNvSpPr>
            <p:nvPr/>
          </p:nvSpPr>
          <p:spPr bwMode="auto">
            <a:xfrm flipH="1">
              <a:off x="4562061" y="2501637"/>
              <a:ext cx="201182" cy="32031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Line 104"/>
            <p:cNvSpPr>
              <a:spLocks noChangeShapeType="1"/>
            </p:cNvSpPr>
            <p:nvPr/>
          </p:nvSpPr>
          <p:spPr bwMode="auto">
            <a:xfrm>
              <a:off x="4124324" y="2098674"/>
              <a:ext cx="46797" cy="72327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Line 105"/>
            <p:cNvSpPr>
              <a:spLocks noChangeShapeType="1"/>
            </p:cNvSpPr>
            <p:nvPr/>
          </p:nvSpPr>
          <p:spPr bwMode="auto">
            <a:xfrm>
              <a:off x="3597275" y="2479675"/>
              <a:ext cx="196160" cy="33565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Line 106"/>
            <p:cNvSpPr>
              <a:spLocks noChangeShapeType="1"/>
            </p:cNvSpPr>
            <p:nvPr/>
          </p:nvSpPr>
          <p:spPr bwMode="auto">
            <a:xfrm>
              <a:off x="5999922" y="1874424"/>
              <a:ext cx="7178" cy="70843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9" name="Line 107"/>
            <p:cNvSpPr>
              <a:spLocks noChangeShapeType="1"/>
            </p:cNvSpPr>
            <p:nvPr/>
          </p:nvSpPr>
          <p:spPr bwMode="auto">
            <a:xfrm>
              <a:off x="7232650" y="2479675"/>
              <a:ext cx="215900" cy="33972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Line 108"/>
            <p:cNvSpPr>
              <a:spLocks noChangeShapeType="1"/>
            </p:cNvSpPr>
            <p:nvPr/>
          </p:nvSpPr>
          <p:spPr bwMode="auto">
            <a:xfrm flipH="1">
              <a:off x="7746999" y="2119313"/>
              <a:ext cx="50801" cy="70008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Line 109"/>
            <p:cNvSpPr>
              <a:spLocks noChangeShapeType="1"/>
            </p:cNvSpPr>
            <p:nvPr/>
          </p:nvSpPr>
          <p:spPr bwMode="auto">
            <a:xfrm flipH="1">
              <a:off x="8134350" y="2463800"/>
              <a:ext cx="165100" cy="3683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7391400" cy="1104900"/>
          </a:xfrm>
        </p:spPr>
        <p:txBody>
          <a:bodyPr/>
          <a:lstStyle/>
          <a:p>
            <a:r>
              <a:rPr lang="en-US"/>
              <a:t>Key Constraints: 1-to-Many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3200400" cy="5105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Calibri" pitchFamily="34" charset="0"/>
              </a:rPr>
              <a:t>Consider </a:t>
            </a:r>
            <a:r>
              <a:rPr lang="en-US" sz="2400" i="1" dirty="0" err="1">
                <a:solidFill>
                  <a:srgbClr val="002060"/>
                </a:solidFill>
                <a:latin typeface="Calibri" pitchFamily="34" charset="0"/>
              </a:rPr>
              <a:t>Works_In</a:t>
            </a:r>
            <a:r>
              <a:rPr lang="en-US" sz="2400" dirty="0">
                <a:latin typeface="Calibri" pitchFamily="34" charset="0"/>
              </a:rPr>
              <a:t>:  An employee can work in many departments; a </a:t>
            </a:r>
            <a:r>
              <a:rPr lang="en-US" sz="2400" dirty="0" err="1">
                <a:latin typeface="Calibri" pitchFamily="34" charset="0"/>
              </a:rPr>
              <a:t>dept</a:t>
            </a:r>
            <a:r>
              <a:rPr lang="en-US" sz="2400" dirty="0">
                <a:latin typeface="Calibri" pitchFamily="34" charset="0"/>
              </a:rPr>
              <a:t> can have many employees (many-to-many relationship).</a:t>
            </a:r>
          </a:p>
          <a:p>
            <a:r>
              <a:rPr lang="en-US" sz="2400" dirty="0">
                <a:latin typeface="Calibri" pitchFamily="34" charset="0"/>
              </a:rPr>
              <a:t>In contrast, each </a:t>
            </a:r>
            <a:r>
              <a:rPr lang="en-US" sz="2400" dirty="0" err="1">
                <a:latin typeface="Calibri" pitchFamily="34" charset="0"/>
              </a:rPr>
              <a:t>dept</a:t>
            </a:r>
            <a:r>
              <a:rPr lang="en-US" sz="2400" dirty="0">
                <a:latin typeface="Calibri" pitchFamily="34" charset="0"/>
              </a:rPr>
              <a:t> has at most one manager, according to the </a:t>
            </a:r>
            <a:r>
              <a:rPr lang="en-US" sz="2400" i="1" u="sng" dirty="0">
                <a:solidFill>
                  <a:schemeClr val="accent2"/>
                </a:solidFill>
                <a:latin typeface="Calibri" pitchFamily="34" charset="0"/>
              </a:rPr>
              <a:t>key constraint</a:t>
            </a:r>
            <a:r>
              <a:rPr lang="en-US" sz="2400" i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on </a:t>
            </a:r>
            <a:r>
              <a:rPr lang="en-US" sz="2400" i="1" dirty="0">
                <a:solidFill>
                  <a:srgbClr val="002060"/>
                </a:solidFill>
                <a:latin typeface="Calibri" pitchFamily="34" charset="0"/>
              </a:rPr>
              <a:t>Manages</a:t>
            </a:r>
            <a:r>
              <a:rPr lang="en-US" sz="2400" dirty="0">
                <a:latin typeface="Calibri" pitchFamily="34" charset="0"/>
              </a:rPr>
              <a:t> (1-to-many relationship).</a:t>
            </a:r>
          </a:p>
        </p:txBody>
      </p:sp>
      <p:grpSp>
        <p:nvGrpSpPr>
          <p:cNvPr id="9223" name="Group 156"/>
          <p:cNvGrpSpPr>
            <a:grpSpLocks/>
          </p:cNvGrpSpPr>
          <p:nvPr/>
        </p:nvGrpSpPr>
        <p:grpSpPr bwMode="auto">
          <a:xfrm>
            <a:off x="3141663" y="1524000"/>
            <a:ext cx="5849937" cy="2139950"/>
            <a:chOff x="3141666" y="1600200"/>
            <a:chExt cx="5849934" cy="2139950"/>
          </a:xfrm>
        </p:grpSpPr>
        <p:sp>
          <p:nvSpPr>
            <p:cNvPr id="9224" name="Freeform 33"/>
            <p:cNvSpPr>
              <a:spLocks/>
            </p:cNvSpPr>
            <p:nvPr/>
          </p:nvSpPr>
          <p:spPr bwMode="auto">
            <a:xfrm>
              <a:off x="6757988" y="2230437"/>
              <a:ext cx="720725" cy="519113"/>
            </a:xfrm>
            <a:custGeom>
              <a:avLst/>
              <a:gdLst>
                <a:gd name="T0" fmla="*/ 2147483647 w 454"/>
                <a:gd name="T1" fmla="*/ 2147483647 h 327"/>
                <a:gd name="T2" fmla="*/ 2147483647 w 454"/>
                <a:gd name="T3" fmla="*/ 2147483647 h 327"/>
                <a:gd name="T4" fmla="*/ 2147483647 w 454"/>
                <a:gd name="T5" fmla="*/ 2147483647 h 327"/>
                <a:gd name="T6" fmla="*/ 2147483647 w 454"/>
                <a:gd name="T7" fmla="*/ 2147483647 h 327"/>
                <a:gd name="T8" fmla="*/ 2147483647 w 454"/>
                <a:gd name="T9" fmla="*/ 2147483647 h 327"/>
                <a:gd name="T10" fmla="*/ 2147483647 w 454"/>
                <a:gd name="T11" fmla="*/ 2147483647 h 327"/>
                <a:gd name="T12" fmla="*/ 2147483647 w 454"/>
                <a:gd name="T13" fmla="*/ 2147483647 h 327"/>
                <a:gd name="T14" fmla="*/ 2147483647 w 454"/>
                <a:gd name="T15" fmla="*/ 2147483647 h 327"/>
                <a:gd name="T16" fmla="*/ 2147483647 w 454"/>
                <a:gd name="T17" fmla="*/ 0 h 327"/>
                <a:gd name="T18" fmla="*/ 2147483647 w 454"/>
                <a:gd name="T19" fmla="*/ 0 h 327"/>
                <a:gd name="T20" fmla="*/ 2147483647 w 454"/>
                <a:gd name="T21" fmla="*/ 2147483647 h 327"/>
                <a:gd name="T22" fmla="*/ 2147483647 w 454"/>
                <a:gd name="T23" fmla="*/ 2147483647 h 327"/>
                <a:gd name="T24" fmla="*/ 2147483647 w 454"/>
                <a:gd name="T25" fmla="*/ 2147483647 h 327"/>
                <a:gd name="T26" fmla="*/ 2147483647 w 454"/>
                <a:gd name="T27" fmla="*/ 2147483647 h 327"/>
                <a:gd name="T28" fmla="*/ 2147483647 w 454"/>
                <a:gd name="T29" fmla="*/ 2147483647 h 327"/>
                <a:gd name="T30" fmla="*/ 2147483647 w 454"/>
                <a:gd name="T31" fmla="*/ 2147483647 h 327"/>
                <a:gd name="T32" fmla="*/ 2147483647 w 454"/>
                <a:gd name="T33" fmla="*/ 2147483647 h 327"/>
                <a:gd name="T34" fmla="*/ 2147483647 w 454"/>
                <a:gd name="T35" fmla="*/ 2147483647 h 327"/>
                <a:gd name="T36" fmla="*/ 2147483647 w 454"/>
                <a:gd name="T37" fmla="*/ 2147483647 h 327"/>
                <a:gd name="T38" fmla="*/ 2147483647 w 454"/>
                <a:gd name="T39" fmla="*/ 2147483647 h 327"/>
                <a:gd name="T40" fmla="*/ 2147483647 w 454"/>
                <a:gd name="T41" fmla="*/ 2147483647 h 327"/>
                <a:gd name="T42" fmla="*/ 2147483647 w 454"/>
                <a:gd name="T43" fmla="*/ 2147483647 h 327"/>
                <a:gd name="T44" fmla="*/ 2147483647 w 454"/>
                <a:gd name="T45" fmla="*/ 2147483647 h 327"/>
                <a:gd name="T46" fmla="*/ 2147483647 w 454"/>
                <a:gd name="T47" fmla="*/ 2147483647 h 327"/>
                <a:gd name="T48" fmla="*/ 2147483647 w 454"/>
                <a:gd name="T49" fmla="*/ 2147483647 h 327"/>
                <a:gd name="T50" fmla="*/ 2147483647 w 454"/>
                <a:gd name="T51" fmla="*/ 2147483647 h 327"/>
                <a:gd name="T52" fmla="*/ 2147483647 w 454"/>
                <a:gd name="T53" fmla="*/ 2147483647 h 327"/>
                <a:gd name="T54" fmla="*/ 2147483647 w 454"/>
                <a:gd name="T55" fmla="*/ 2147483647 h 327"/>
                <a:gd name="T56" fmla="*/ 2147483647 w 454"/>
                <a:gd name="T57" fmla="*/ 2147483647 h 327"/>
                <a:gd name="T58" fmla="*/ 2147483647 w 454"/>
                <a:gd name="T59" fmla="*/ 2147483647 h 327"/>
                <a:gd name="T60" fmla="*/ 2147483647 w 454"/>
                <a:gd name="T61" fmla="*/ 2147483647 h 327"/>
                <a:gd name="T62" fmla="*/ 2147483647 w 454"/>
                <a:gd name="T63" fmla="*/ 2147483647 h 327"/>
                <a:gd name="T64" fmla="*/ 2147483647 w 454"/>
                <a:gd name="T65" fmla="*/ 2147483647 h 327"/>
                <a:gd name="T66" fmla="*/ 2147483647 w 454"/>
                <a:gd name="T67" fmla="*/ 2147483647 h 327"/>
                <a:gd name="T68" fmla="*/ 2147483647 w 454"/>
                <a:gd name="T69" fmla="*/ 2147483647 h 327"/>
                <a:gd name="T70" fmla="*/ 2147483647 w 454"/>
                <a:gd name="T71" fmla="*/ 2147483647 h 3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4"/>
                <a:gd name="T109" fmla="*/ 0 h 327"/>
                <a:gd name="T110" fmla="*/ 454 w 454"/>
                <a:gd name="T111" fmla="*/ 327 h 3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4" h="327">
                  <a:moveTo>
                    <a:pt x="453" y="163"/>
                  </a:moveTo>
                  <a:lnTo>
                    <a:pt x="451" y="148"/>
                  </a:lnTo>
                  <a:lnTo>
                    <a:pt x="448" y="134"/>
                  </a:lnTo>
                  <a:lnTo>
                    <a:pt x="445" y="120"/>
                  </a:lnTo>
                  <a:lnTo>
                    <a:pt x="439" y="106"/>
                  </a:lnTo>
                  <a:lnTo>
                    <a:pt x="431" y="94"/>
                  </a:lnTo>
                  <a:lnTo>
                    <a:pt x="422" y="80"/>
                  </a:lnTo>
                  <a:lnTo>
                    <a:pt x="411" y="68"/>
                  </a:lnTo>
                  <a:lnTo>
                    <a:pt x="399" y="57"/>
                  </a:lnTo>
                  <a:lnTo>
                    <a:pt x="386" y="47"/>
                  </a:lnTo>
                  <a:lnTo>
                    <a:pt x="372" y="37"/>
                  </a:lnTo>
                  <a:lnTo>
                    <a:pt x="356" y="29"/>
                  </a:lnTo>
                  <a:lnTo>
                    <a:pt x="339" y="21"/>
                  </a:lnTo>
                  <a:lnTo>
                    <a:pt x="322" y="15"/>
                  </a:lnTo>
                  <a:lnTo>
                    <a:pt x="303" y="9"/>
                  </a:lnTo>
                  <a:lnTo>
                    <a:pt x="285" y="5"/>
                  </a:lnTo>
                  <a:lnTo>
                    <a:pt x="265" y="1"/>
                  </a:lnTo>
                  <a:lnTo>
                    <a:pt x="246" y="0"/>
                  </a:lnTo>
                  <a:lnTo>
                    <a:pt x="225" y="0"/>
                  </a:lnTo>
                  <a:lnTo>
                    <a:pt x="206" y="0"/>
                  </a:lnTo>
                  <a:lnTo>
                    <a:pt x="186" y="1"/>
                  </a:lnTo>
                  <a:lnTo>
                    <a:pt x="167" y="5"/>
                  </a:lnTo>
                  <a:lnTo>
                    <a:pt x="148" y="9"/>
                  </a:lnTo>
                  <a:lnTo>
                    <a:pt x="130" y="15"/>
                  </a:lnTo>
                  <a:lnTo>
                    <a:pt x="113" y="21"/>
                  </a:lnTo>
                  <a:lnTo>
                    <a:pt x="96" y="29"/>
                  </a:lnTo>
                  <a:lnTo>
                    <a:pt x="80" y="37"/>
                  </a:lnTo>
                  <a:lnTo>
                    <a:pt x="65" y="47"/>
                  </a:lnTo>
                  <a:lnTo>
                    <a:pt x="53" y="57"/>
                  </a:lnTo>
                  <a:lnTo>
                    <a:pt x="40" y="68"/>
                  </a:lnTo>
                  <a:lnTo>
                    <a:pt x="29" y="80"/>
                  </a:lnTo>
                  <a:lnTo>
                    <a:pt x="21" y="94"/>
                  </a:lnTo>
                  <a:lnTo>
                    <a:pt x="13" y="106"/>
                  </a:lnTo>
                  <a:lnTo>
                    <a:pt x="7" y="120"/>
                  </a:lnTo>
                  <a:lnTo>
                    <a:pt x="3" y="134"/>
                  </a:lnTo>
                  <a:lnTo>
                    <a:pt x="1" y="148"/>
                  </a:lnTo>
                  <a:lnTo>
                    <a:pt x="0" y="163"/>
                  </a:lnTo>
                  <a:lnTo>
                    <a:pt x="1" y="177"/>
                  </a:lnTo>
                  <a:lnTo>
                    <a:pt x="3" y="191"/>
                  </a:lnTo>
                  <a:lnTo>
                    <a:pt x="7" y="205"/>
                  </a:lnTo>
                  <a:lnTo>
                    <a:pt x="13" y="217"/>
                  </a:lnTo>
                  <a:lnTo>
                    <a:pt x="21" y="231"/>
                  </a:lnTo>
                  <a:lnTo>
                    <a:pt x="29" y="244"/>
                  </a:lnTo>
                  <a:lnTo>
                    <a:pt x="40" y="255"/>
                  </a:lnTo>
                  <a:lnTo>
                    <a:pt x="53" y="266"/>
                  </a:lnTo>
                  <a:lnTo>
                    <a:pt x="65" y="278"/>
                  </a:lnTo>
                  <a:lnTo>
                    <a:pt x="80" y="288"/>
                  </a:lnTo>
                  <a:lnTo>
                    <a:pt x="96" y="296"/>
                  </a:lnTo>
                  <a:lnTo>
                    <a:pt x="113" y="303"/>
                  </a:lnTo>
                  <a:lnTo>
                    <a:pt x="130" y="310"/>
                  </a:lnTo>
                  <a:lnTo>
                    <a:pt x="148" y="316"/>
                  </a:lnTo>
                  <a:lnTo>
                    <a:pt x="167" y="320"/>
                  </a:lnTo>
                  <a:lnTo>
                    <a:pt x="186" y="323"/>
                  </a:lnTo>
                  <a:lnTo>
                    <a:pt x="206" y="326"/>
                  </a:lnTo>
                  <a:lnTo>
                    <a:pt x="225" y="326"/>
                  </a:lnTo>
                  <a:lnTo>
                    <a:pt x="246" y="326"/>
                  </a:lnTo>
                  <a:lnTo>
                    <a:pt x="265" y="323"/>
                  </a:lnTo>
                  <a:lnTo>
                    <a:pt x="285" y="320"/>
                  </a:lnTo>
                  <a:lnTo>
                    <a:pt x="303" y="316"/>
                  </a:lnTo>
                  <a:lnTo>
                    <a:pt x="322" y="310"/>
                  </a:lnTo>
                  <a:lnTo>
                    <a:pt x="339" y="303"/>
                  </a:lnTo>
                  <a:lnTo>
                    <a:pt x="356" y="296"/>
                  </a:lnTo>
                  <a:lnTo>
                    <a:pt x="372" y="288"/>
                  </a:lnTo>
                  <a:lnTo>
                    <a:pt x="386" y="278"/>
                  </a:lnTo>
                  <a:lnTo>
                    <a:pt x="399" y="266"/>
                  </a:lnTo>
                  <a:lnTo>
                    <a:pt x="411" y="255"/>
                  </a:lnTo>
                  <a:lnTo>
                    <a:pt x="422" y="244"/>
                  </a:lnTo>
                  <a:lnTo>
                    <a:pt x="431" y="231"/>
                  </a:lnTo>
                  <a:lnTo>
                    <a:pt x="439" y="217"/>
                  </a:lnTo>
                  <a:lnTo>
                    <a:pt x="445" y="205"/>
                  </a:lnTo>
                  <a:lnTo>
                    <a:pt x="448" y="191"/>
                  </a:lnTo>
                  <a:lnTo>
                    <a:pt x="451" y="177"/>
                  </a:lnTo>
                  <a:lnTo>
                    <a:pt x="453" y="16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Freeform 34"/>
            <p:cNvSpPr>
              <a:spLocks/>
            </p:cNvSpPr>
            <p:nvPr/>
          </p:nvSpPr>
          <p:spPr bwMode="auto">
            <a:xfrm>
              <a:off x="8077200" y="2252662"/>
              <a:ext cx="912813" cy="496888"/>
            </a:xfrm>
            <a:custGeom>
              <a:avLst/>
              <a:gdLst>
                <a:gd name="T0" fmla="*/ 2147483647 w 575"/>
                <a:gd name="T1" fmla="*/ 2147483647 h 313"/>
                <a:gd name="T2" fmla="*/ 2147483647 w 575"/>
                <a:gd name="T3" fmla="*/ 2147483647 h 313"/>
                <a:gd name="T4" fmla="*/ 2147483647 w 575"/>
                <a:gd name="T5" fmla="*/ 2147483647 h 313"/>
                <a:gd name="T6" fmla="*/ 2147483647 w 575"/>
                <a:gd name="T7" fmla="*/ 2147483647 h 313"/>
                <a:gd name="T8" fmla="*/ 2147483647 w 575"/>
                <a:gd name="T9" fmla="*/ 2147483647 h 313"/>
                <a:gd name="T10" fmla="*/ 2147483647 w 575"/>
                <a:gd name="T11" fmla="*/ 2147483647 h 313"/>
                <a:gd name="T12" fmla="*/ 2147483647 w 575"/>
                <a:gd name="T13" fmla="*/ 2147483647 h 313"/>
                <a:gd name="T14" fmla="*/ 2147483647 w 575"/>
                <a:gd name="T15" fmla="*/ 2147483647 h 313"/>
                <a:gd name="T16" fmla="*/ 2147483647 w 575"/>
                <a:gd name="T17" fmla="*/ 2147483647 h 313"/>
                <a:gd name="T18" fmla="*/ 2147483647 w 575"/>
                <a:gd name="T19" fmla="*/ 2147483647 h 313"/>
                <a:gd name="T20" fmla="*/ 2147483647 w 575"/>
                <a:gd name="T21" fmla="*/ 2147483647 h 313"/>
                <a:gd name="T22" fmla="*/ 2147483647 w 575"/>
                <a:gd name="T23" fmla="*/ 2147483647 h 313"/>
                <a:gd name="T24" fmla="*/ 2147483647 w 575"/>
                <a:gd name="T25" fmla="*/ 2147483647 h 313"/>
                <a:gd name="T26" fmla="*/ 2147483647 w 575"/>
                <a:gd name="T27" fmla="*/ 2147483647 h 313"/>
                <a:gd name="T28" fmla="*/ 2147483647 w 575"/>
                <a:gd name="T29" fmla="*/ 2147483647 h 313"/>
                <a:gd name="T30" fmla="*/ 2147483647 w 575"/>
                <a:gd name="T31" fmla="*/ 2147483647 h 313"/>
                <a:gd name="T32" fmla="*/ 2147483647 w 575"/>
                <a:gd name="T33" fmla="*/ 2147483647 h 313"/>
                <a:gd name="T34" fmla="*/ 2147483647 w 575"/>
                <a:gd name="T35" fmla="*/ 2147483647 h 313"/>
                <a:gd name="T36" fmla="*/ 2147483647 w 575"/>
                <a:gd name="T37" fmla="*/ 2147483647 h 313"/>
                <a:gd name="T38" fmla="*/ 2147483647 w 575"/>
                <a:gd name="T39" fmla="*/ 2147483647 h 313"/>
                <a:gd name="T40" fmla="*/ 2147483647 w 575"/>
                <a:gd name="T41" fmla="*/ 2147483647 h 313"/>
                <a:gd name="T42" fmla="*/ 2147483647 w 575"/>
                <a:gd name="T43" fmla="*/ 2147483647 h 313"/>
                <a:gd name="T44" fmla="*/ 2147483647 w 575"/>
                <a:gd name="T45" fmla="*/ 2147483647 h 313"/>
                <a:gd name="T46" fmla="*/ 2147483647 w 575"/>
                <a:gd name="T47" fmla="*/ 2147483647 h 313"/>
                <a:gd name="T48" fmla="*/ 2147483647 w 575"/>
                <a:gd name="T49" fmla="*/ 2147483647 h 313"/>
                <a:gd name="T50" fmla="*/ 2147483647 w 575"/>
                <a:gd name="T51" fmla="*/ 2147483647 h 313"/>
                <a:gd name="T52" fmla="*/ 2147483647 w 575"/>
                <a:gd name="T53" fmla="*/ 0 h 313"/>
                <a:gd name="T54" fmla="*/ 2147483647 w 575"/>
                <a:gd name="T55" fmla="*/ 0 h 313"/>
                <a:gd name="T56" fmla="*/ 2147483647 w 575"/>
                <a:gd name="T57" fmla="*/ 2147483647 h 313"/>
                <a:gd name="T58" fmla="*/ 2147483647 w 575"/>
                <a:gd name="T59" fmla="*/ 2147483647 h 313"/>
                <a:gd name="T60" fmla="*/ 2147483647 w 575"/>
                <a:gd name="T61" fmla="*/ 2147483647 h 313"/>
                <a:gd name="T62" fmla="*/ 2147483647 w 575"/>
                <a:gd name="T63" fmla="*/ 2147483647 h 313"/>
                <a:gd name="T64" fmla="*/ 2147483647 w 575"/>
                <a:gd name="T65" fmla="*/ 2147483647 h 313"/>
                <a:gd name="T66" fmla="*/ 2147483647 w 575"/>
                <a:gd name="T67" fmla="*/ 2147483647 h 313"/>
                <a:gd name="T68" fmla="*/ 2147483647 w 575"/>
                <a:gd name="T69" fmla="*/ 2147483647 h 313"/>
                <a:gd name="T70" fmla="*/ 2147483647 w 575"/>
                <a:gd name="T71" fmla="*/ 2147483647 h 3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75"/>
                <a:gd name="T109" fmla="*/ 0 h 313"/>
                <a:gd name="T110" fmla="*/ 575 w 575"/>
                <a:gd name="T111" fmla="*/ 313 h 31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75" h="313">
                  <a:moveTo>
                    <a:pt x="0" y="156"/>
                  </a:moveTo>
                  <a:lnTo>
                    <a:pt x="1" y="169"/>
                  </a:lnTo>
                  <a:lnTo>
                    <a:pt x="5" y="182"/>
                  </a:lnTo>
                  <a:lnTo>
                    <a:pt x="9" y="196"/>
                  </a:lnTo>
                  <a:lnTo>
                    <a:pt x="17" y="208"/>
                  </a:lnTo>
                  <a:lnTo>
                    <a:pt x="28" y="221"/>
                  </a:lnTo>
                  <a:lnTo>
                    <a:pt x="38" y="234"/>
                  </a:lnTo>
                  <a:lnTo>
                    <a:pt x="52" y="244"/>
                  </a:lnTo>
                  <a:lnTo>
                    <a:pt x="67" y="255"/>
                  </a:lnTo>
                  <a:lnTo>
                    <a:pt x="84" y="266"/>
                  </a:lnTo>
                  <a:lnTo>
                    <a:pt x="103" y="275"/>
                  </a:lnTo>
                  <a:lnTo>
                    <a:pt x="123" y="283"/>
                  </a:lnTo>
                  <a:lnTo>
                    <a:pt x="143" y="290"/>
                  </a:lnTo>
                  <a:lnTo>
                    <a:pt x="165" y="297"/>
                  </a:lnTo>
                  <a:lnTo>
                    <a:pt x="189" y="302"/>
                  </a:lnTo>
                  <a:lnTo>
                    <a:pt x="213" y="306"/>
                  </a:lnTo>
                  <a:lnTo>
                    <a:pt x="237" y="309"/>
                  </a:lnTo>
                  <a:lnTo>
                    <a:pt x="262" y="312"/>
                  </a:lnTo>
                  <a:lnTo>
                    <a:pt x="287" y="312"/>
                  </a:lnTo>
                  <a:lnTo>
                    <a:pt x="311" y="312"/>
                  </a:lnTo>
                  <a:lnTo>
                    <a:pt x="337" y="309"/>
                  </a:lnTo>
                  <a:lnTo>
                    <a:pt x="361" y="306"/>
                  </a:lnTo>
                  <a:lnTo>
                    <a:pt x="385" y="302"/>
                  </a:lnTo>
                  <a:lnTo>
                    <a:pt x="408" y="297"/>
                  </a:lnTo>
                  <a:lnTo>
                    <a:pt x="431" y="290"/>
                  </a:lnTo>
                  <a:lnTo>
                    <a:pt x="451" y="283"/>
                  </a:lnTo>
                  <a:lnTo>
                    <a:pt x="471" y="275"/>
                  </a:lnTo>
                  <a:lnTo>
                    <a:pt x="490" y="266"/>
                  </a:lnTo>
                  <a:lnTo>
                    <a:pt x="506" y="255"/>
                  </a:lnTo>
                  <a:lnTo>
                    <a:pt x="522" y="244"/>
                  </a:lnTo>
                  <a:lnTo>
                    <a:pt x="536" y="234"/>
                  </a:lnTo>
                  <a:lnTo>
                    <a:pt x="547" y="221"/>
                  </a:lnTo>
                  <a:lnTo>
                    <a:pt x="556" y="208"/>
                  </a:lnTo>
                  <a:lnTo>
                    <a:pt x="564" y="196"/>
                  </a:lnTo>
                  <a:lnTo>
                    <a:pt x="569" y="182"/>
                  </a:lnTo>
                  <a:lnTo>
                    <a:pt x="572" y="169"/>
                  </a:lnTo>
                  <a:lnTo>
                    <a:pt x="574" y="156"/>
                  </a:lnTo>
                  <a:lnTo>
                    <a:pt x="572" y="141"/>
                  </a:lnTo>
                  <a:lnTo>
                    <a:pt x="569" y="129"/>
                  </a:lnTo>
                  <a:lnTo>
                    <a:pt x="564" y="114"/>
                  </a:lnTo>
                  <a:lnTo>
                    <a:pt x="556" y="102"/>
                  </a:lnTo>
                  <a:lnTo>
                    <a:pt x="547" y="90"/>
                  </a:lnTo>
                  <a:lnTo>
                    <a:pt x="536" y="76"/>
                  </a:lnTo>
                  <a:lnTo>
                    <a:pt x="522" y="65"/>
                  </a:lnTo>
                  <a:lnTo>
                    <a:pt x="506" y="55"/>
                  </a:lnTo>
                  <a:lnTo>
                    <a:pt x="490" y="45"/>
                  </a:lnTo>
                  <a:lnTo>
                    <a:pt x="471" y="36"/>
                  </a:lnTo>
                  <a:lnTo>
                    <a:pt x="451" y="26"/>
                  </a:lnTo>
                  <a:lnTo>
                    <a:pt x="431" y="20"/>
                  </a:lnTo>
                  <a:lnTo>
                    <a:pt x="408" y="14"/>
                  </a:lnTo>
                  <a:lnTo>
                    <a:pt x="385" y="8"/>
                  </a:lnTo>
                  <a:lnTo>
                    <a:pt x="361" y="5"/>
                  </a:lnTo>
                  <a:lnTo>
                    <a:pt x="337" y="1"/>
                  </a:lnTo>
                  <a:lnTo>
                    <a:pt x="311" y="0"/>
                  </a:lnTo>
                  <a:lnTo>
                    <a:pt x="287" y="0"/>
                  </a:lnTo>
                  <a:lnTo>
                    <a:pt x="262" y="0"/>
                  </a:lnTo>
                  <a:lnTo>
                    <a:pt x="237" y="1"/>
                  </a:lnTo>
                  <a:lnTo>
                    <a:pt x="212" y="5"/>
                  </a:lnTo>
                  <a:lnTo>
                    <a:pt x="189" y="9"/>
                  </a:lnTo>
                  <a:lnTo>
                    <a:pt x="165" y="14"/>
                  </a:lnTo>
                  <a:lnTo>
                    <a:pt x="143" y="20"/>
                  </a:lnTo>
                  <a:lnTo>
                    <a:pt x="123" y="28"/>
                  </a:lnTo>
                  <a:lnTo>
                    <a:pt x="102" y="36"/>
                  </a:lnTo>
                  <a:lnTo>
                    <a:pt x="84" y="45"/>
                  </a:lnTo>
                  <a:lnTo>
                    <a:pt x="67" y="55"/>
                  </a:lnTo>
                  <a:lnTo>
                    <a:pt x="52" y="65"/>
                  </a:lnTo>
                  <a:lnTo>
                    <a:pt x="38" y="78"/>
                  </a:lnTo>
                  <a:lnTo>
                    <a:pt x="28" y="90"/>
                  </a:lnTo>
                  <a:lnTo>
                    <a:pt x="17" y="102"/>
                  </a:lnTo>
                  <a:lnTo>
                    <a:pt x="9" y="115"/>
                  </a:lnTo>
                  <a:lnTo>
                    <a:pt x="5" y="129"/>
                  </a:lnTo>
                  <a:lnTo>
                    <a:pt x="1" y="142"/>
                  </a:lnTo>
                  <a:lnTo>
                    <a:pt x="0" y="15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6" name="Group 37"/>
            <p:cNvGrpSpPr>
              <a:grpSpLocks/>
            </p:cNvGrpSpPr>
            <p:nvPr/>
          </p:nvGrpSpPr>
          <p:grpSpPr bwMode="auto">
            <a:xfrm>
              <a:off x="7327900" y="1849437"/>
              <a:ext cx="939800" cy="519113"/>
              <a:chOff x="4672" y="468"/>
              <a:chExt cx="592" cy="327"/>
            </a:xfrm>
          </p:grpSpPr>
          <p:sp>
            <p:nvSpPr>
              <p:cNvPr id="9260" name="Freeform 35"/>
              <p:cNvSpPr>
                <a:spLocks/>
              </p:cNvSpPr>
              <p:nvPr/>
            </p:nvSpPr>
            <p:spPr bwMode="auto">
              <a:xfrm>
                <a:off x="4672" y="468"/>
                <a:ext cx="592" cy="327"/>
              </a:xfrm>
              <a:custGeom>
                <a:avLst/>
                <a:gdLst>
                  <a:gd name="T0" fmla="*/ 589 w 592"/>
                  <a:gd name="T1" fmla="*/ 148 h 327"/>
                  <a:gd name="T2" fmla="*/ 581 w 592"/>
                  <a:gd name="T3" fmla="*/ 120 h 327"/>
                  <a:gd name="T4" fmla="*/ 563 w 592"/>
                  <a:gd name="T5" fmla="*/ 94 h 327"/>
                  <a:gd name="T6" fmla="*/ 538 w 592"/>
                  <a:gd name="T7" fmla="*/ 68 h 327"/>
                  <a:gd name="T8" fmla="*/ 505 w 592"/>
                  <a:gd name="T9" fmla="*/ 46 h 327"/>
                  <a:gd name="T10" fmla="*/ 465 w 592"/>
                  <a:gd name="T11" fmla="*/ 29 h 327"/>
                  <a:gd name="T12" fmla="*/ 420 w 592"/>
                  <a:gd name="T13" fmla="*/ 14 h 327"/>
                  <a:gd name="T14" fmla="*/ 372 w 592"/>
                  <a:gd name="T15" fmla="*/ 4 h 327"/>
                  <a:gd name="T16" fmla="*/ 321 w 592"/>
                  <a:gd name="T17" fmla="*/ 0 h 327"/>
                  <a:gd name="T18" fmla="*/ 269 w 592"/>
                  <a:gd name="T19" fmla="*/ 0 h 327"/>
                  <a:gd name="T20" fmla="*/ 218 w 592"/>
                  <a:gd name="T21" fmla="*/ 4 h 327"/>
                  <a:gd name="T22" fmla="*/ 170 w 592"/>
                  <a:gd name="T23" fmla="*/ 14 h 327"/>
                  <a:gd name="T24" fmla="*/ 125 w 592"/>
                  <a:gd name="T25" fmla="*/ 29 h 327"/>
                  <a:gd name="T26" fmla="*/ 85 w 592"/>
                  <a:gd name="T27" fmla="*/ 46 h 327"/>
                  <a:gd name="T28" fmla="*/ 53 w 592"/>
                  <a:gd name="T29" fmla="*/ 68 h 327"/>
                  <a:gd name="T30" fmla="*/ 27 w 592"/>
                  <a:gd name="T31" fmla="*/ 94 h 327"/>
                  <a:gd name="T32" fmla="*/ 9 w 592"/>
                  <a:gd name="T33" fmla="*/ 120 h 327"/>
                  <a:gd name="T34" fmla="*/ 1 w 592"/>
                  <a:gd name="T35" fmla="*/ 148 h 327"/>
                  <a:gd name="T36" fmla="*/ 1 w 592"/>
                  <a:gd name="T37" fmla="*/ 177 h 327"/>
                  <a:gd name="T38" fmla="*/ 9 w 592"/>
                  <a:gd name="T39" fmla="*/ 205 h 327"/>
                  <a:gd name="T40" fmla="*/ 27 w 592"/>
                  <a:gd name="T41" fmla="*/ 231 h 327"/>
                  <a:gd name="T42" fmla="*/ 53 w 592"/>
                  <a:gd name="T43" fmla="*/ 257 h 327"/>
                  <a:gd name="T44" fmla="*/ 85 w 592"/>
                  <a:gd name="T45" fmla="*/ 278 h 327"/>
                  <a:gd name="T46" fmla="*/ 125 w 592"/>
                  <a:gd name="T47" fmla="*/ 296 h 327"/>
                  <a:gd name="T48" fmla="*/ 170 w 592"/>
                  <a:gd name="T49" fmla="*/ 310 h 327"/>
                  <a:gd name="T50" fmla="*/ 218 w 592"/>
                  <a:gd name="T51" fmla="*/ 320 h 327"/>
                  <a:gd name="T52" fmla="*/ 269 w 592"/>
                  <a:gd name="T53" fmla="*/ 326 h 327"/>
                  <a:gd name="T54" fmla="*/ 321 w 592"/>
                  <a:gd name="T55" fmla="*/ 326 h 327"/>
                  <a:gd name="T56" fmla="*/ 372 w 592"/>
                  <a:gd name="T57" fmla="*/ 320 h 327"/>
                  <a:gd name="T58" fmla="*/ 420 w 592"/>
                  <a:gd name="T59" fmla="*/ 310 h 327"/>
                  <a:gd name="T60" fmla="*/ 465 w 592"/>
                  <a:gd name="T61" fmla="*/ 296 h 327"/>
                  <a:gd name="T62" fmla="*/ 505 w 592"/>
                  <a:gd name="T63" fmla="*/ 278 h 327"/>
                  <a:gd name="T64" fmla="*/ 538 w 592"/>
                  <a:gd name="T65" fmla="*/ 257 h 327"/>
                  <a:gd name="T66" fmla="*/ 563 w 592"/>
                  <a:gd name="T67" fmla="*/ 231 h 327"/>
                  <a:gd name="T68" fmla="*/ 581 w 592"/>
                  <a:gd name="T69" fmla="*/ 205 h 327"/>
                  <a:gd name="T70" fmla="*/ 589 w 592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92"/>
                  <a:gd name="T109" fmla="*/ 0 h 327"/>
                  <a:gd name="T110" fmla="*/ 592 w 592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92" h="327">
                    <a:moveTo>
                      <a:pt x="591" y="163"/>
                    </a:moveTo>
                    <a:lnTo>
                      <a:pt x="589" y="148"/>
                    </a:lnTo>
                    <a:lnTo>
                      <a:pt x="586" y="133"/>
                    </a:lnTo>
                    <a:lnTo>
                      <a:pt x="581" y="120"/>
                    </a:lnTo>
                    <a:lnTo>
                      <a:pt x="573" y="106"/>
                    </a:lnTo>
                    <a:lnTo>
                      <a:pt x="563" y="94"/>
                    </a:lnTo>
                    <a:lnTo>
                      <a:pt x="550" y="81"/>
                    </a:lnTo>
                    <a:lnTo>
                      <a:pt x="538" y="68"/>
                    </a:lnTo>
                    <a:lnTo>
                      <a:pt x="521" y="57"/>
                    </a:lnTo>
                    <a:lnTo>
                      <a:pt x="505" y="46"/>
                    </a:lnTo>
                    <a:lnTo>
                      <a:pt x="485" y="37"/>
                    </a:lnTo>
                    <a:lnTo>
                      <a:pt x="465" y="29"/>
                    </a:lnTo>
                    <a:lnTo>
                      <a:pt x="442" y="21"/>
                    </a:lnTo>
                    <a:lnTo>
                      <a:pt x="420" y="14"/>
                    </a:lnTo>
                    <a:lnTo>
                      <a:pt x="395" y="9"/>
                    </a:lnTo>
                    <a:lnTo>
                      <a:pt x="372" y="4"/>
                    </a:lnTo>
                    <a:lnTo>
                      <a:pt x="347" y="1"/>
                    </a:lnTo>
                    <a:lnTo>
                      <a:pt x="321" y="0"/>
                    </a:lnTo>
                    <a:lnTo>
                      <a:pt x="294" y="0"/>
                    </a:lnTo>
                    <a:lnTo>
                      <a:pt x="269" y="0"/>
                    </a:lnTo>
                    <a:lnTo>
                      <a:pt x="243" y="1"/>
                    </a:lnTo>
                    <a:lnTo>
                      <a:pt x="218" y="4"/>
                    </a:lnTo>
                    <a:lnTo>
                      <a:pt x="195" y="9"/>
                    </a:lnTo>
                    <a:lnTo>
                      <a:pt x="170" y="14"/>
                    </a:lnTo>
                    <a:lnTo>
                      <a:pt x="148" y="21"/>
                    </a:lnTo>
                    <a:lnTo>
                      <a:pt x="125" y="29"/>
                    </a:lnTo>
                    <a:lnTo>
                      <a:pt x="105" y="37"/>
                    </a:lnTo>
                    <a:lnTo>
                      <a:pt x="85" y="46"/>
                    </a:lnTo>
                    <a:lnTo>
                      <a:pt x="69" y="57"/>
                    </a:lnTo>
                    <a:lnTo>
                      <a:pt x="53" y="68"/>
                    </a:lnTo>
                    <a:lnTo>
                      <a:pt x="40" y="81"/>
                    </a:lnTo>
                    <a:lnTo>
                      <a:pt x="27" y="94"/>
                    </a:lnTo>
                    <a:lnTo>
                      <a:pt x="17" y="106"/>
                    </a:lnTo>
                    <a:lnTo>
                      <a:pt x="9" y="120"/>
                    </a:lnTo>
                    <a:lnTo>
                      <a:pt x="4" y="133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4" y="191"/>
                    </a:lnTo>
                    <a:lnTo>
                      <a:pt x="9" y="205"/>
                    </a:lnTo>
                    <a:lnTo>
                      <a:pt x="17" y="219"/>
                    </a:lnTo>
                    <a:lnTo>
                      <a:pt x="27" y="231"/>
                    </a:lnTo>
                    <a:lnTo>
                      <a:pt x="40" y="244"/>
                    </a:lnTo>
                    <a:lnTo>
                      <a:pt x="53" y="257"/>
                    </a:lnTo>
                    <a:lnTo>
                      <a:pt x="69" y="268"/>
                    </a:lnTo>
                    <a:lnTo>
                      <a:pt x="85" y="278"/>
                    </a:lnTo>
                    <a:lnTo>
                      <a:pt x="105" y="288"/>
                    </a:lnTo>
                    <a:lnTo>
                      <a:pt x="125" y="296"/>
                    </a:lnTo>
                    <a:lnTo>
                      <a:pt x="148" y="304"/>
                    </a:lnTo>
                    <a:lnTo>
                      <a:pt x="170" y="310"/>
                    </a:lnTo>
                    <a:lnTo>
                      <a:pt x="195" y="316"/>
                    </a:lnTo>
                    <a:lnTo>
                      <a:pt x="218" y="320"/>
                    </a:lnTo>
                    <a:lnTo>
                      <a:pt x="243" y="324"/>
                    </a:lnTo>
                    <a:lnTo>
                      <a:pt x="269" y="326"/>
                    </a:lnTo>
                    <a:lnTo>
                      <a:pt x="294" y="326"/>
                    </a:lnTo>
                    <a:lnTo>
                      <a:pt x="321" y="326"/>
                    </a:lnTo>
                    <a:lnTo>
                      <a:pt x="347" y="324"/>
                    </a:lnTo>
                    <a:lnTo>
                      <a:pt x="372" y="320"/>
                    </a:lnTo>
                    <a:lnTo>
                      <a:pt x="395" y="316"/>
                    </a:lnTo>
                    <a:lnTo>
                      <a:pt x="420" y="310"/>
                    </a:lnTo>
                    <a:lnTo>
                      <a:pt x="442" y="304"/>
                    </a:lnTo>
                    <a:lnTo>
                      <a:pt x="465" y="296"/>
                    </a:lnTo>
                    <a:lnTo>
                      <a:pt x="485" y="288"/>
                    </a:lnTo>
                    <a:lnTo>
                      <a:pt x="505" y="278"/>
                    </a:lnTo>
                    <a:lnTo>
                      <a:pt x="521" y="268"/>
                    </a:lnTo>
                    <a:lnTo>
                      <a:pt x="538" y="257"/>
                    </a:lnTo>
                    <a:lnTo>
                      <a:pt x="550" y="244"/>
                    </a:lnTo>
                    <a:lnTo>
                      <a:pt x="563" y="231"/>
                    </a:lnTo>
                    <a:lnTo>
                      <a:pt x="573" y="219"/>
                    </a:lnTo>
                    <a:lnTo>
                      <a:pt x="581" y="205"/>
                    </a:lnTo>
                    <a:lnTo>
                      <a:pt x="586" y="191"/>
                    </a:lnTo>
                    <a:lnTo>
                      <a:pt x="589" y="177"/>
                    </a:lnTo>
                    <a:lnTo>
                      <a:pt x="591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1" name="Rectangle 36"/>
              <p:cNvSpPr>
                <a:spLocks noChangeArrowheads="1"/>
              </p:cNvSpPr>
              <p:nvPr/>
            </p:nvSpPr>
            <p:spPr bwMode="auto">
              <a:xfrm>
                <a:off x="4696" y="507"/>
                <a:ext cx="527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dname</a:t>
                </a:r>
              </a:p>
            </p:txBody>
          </p:sp>
        </p:grpSp>
        <p:sp>
          <p:nvSpPr>
            <p:cNvPr id="9227" name="Rectangle 38"/>
            <p:cNvSpPr>
              <a:spLocks noChangeArrowheads="1"/>
            </p:cNvSpPr>
            <p:nvPr/>
          </p:nvSpPr>
          <p:spPr bwMode="auto">
            <a:xfrm>
              <a:off x="8132763" y="2308225"/>
              <a:ext cx="858837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budget</a:t>
              </a:r>
            </a:p>
          </p:txBody>
        </p:sp>
        <p:sp>
          <p:nvSpPr>
            <p:cNvPr id="9228" name="Rectangle 39"/>
            <p:cNvSpPr>
              <a:spLocks noChangeArrowheads="1"/>
            </p:cNvSpPr>
            <p:nvPr/>
          </p:nvSpPr>
          <p:spPr bwMode="auto">
            <a:xfrm>
              <a:off x="6856413" y="2308225"/>
              <a:ext cx="4857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did</a:t>
              </a:r>
            </a:p>
          </p:txBody>
        </p:sp>
        <p:grpSp>
          <p:nvGrpSpPr>
            <p:cNvPr id="9229" name="Group 42"/>
            <p:cNvGrpSpPr>
              <a:grpSpLocks/>
            </p:cNvGrpSpPr>
            <p:nvPr/>
          </p:nvGrpSpPr>
          <p:grpSpPr bwMode="auto">
            <a:xfrm>
              <a:off x="5105403" y="1600200"/>
              <a:ext cx="720725" cy="519112"/>
              <a:chOff x="3272" y="276"/>
              <a:chExt cx="454" cy="327"/>
            </a:xfrm>
          </p:grpSpPr>
          <p:sp>
            <p:nvSpPr>
              <p:cNvPr id="9258" name="Freeform 40"/>
              <p:cNvSpPr>
                <a:spLocks/>
              </p:cNvSpPr>
              <p:nvPr/>
            </p:nvSpPr>
            <p:spPr bwMode="auto">
              <a:xfrm>
                <a:off x="3272" y="276"/>
                <a:ext cx="454" cy="327"/>
              </a:xfrm>
              <a:custGeom>
                <a:avLst/>
                <a:gdLst>
                  <a:gd name="T0" fmla="*/ 1 w 454"/>
                  <a:gd name="T1" fmla="*/ 177 h 327"/>
                  <a:gd name="T2" fmla="*/ 8 w 454"/>
                  <a:gd name="T3" fmla="*/ 205 h 327"/>
                  <a:gd name="T4" fmla="*/ 21 w 454"/>
                  <a:gd name="T5" fmla="*/ 231 h 327"/>
                  <a:gd name="T6" fmla="*/ 41 w 454"/>
                  <a:gd name="T7" fmla="*/ 257 h 327"/>
                  <a:gd name="T8" fmla="*/ 66 w 454"/>
                  <a:gd name="T9" fmla="*/ 278 h 327"/>
                  <a:gd name="T10" fmla="*/ 96 w 454"/>
                  <a:gd name="T11" fmla="*/ 296 h 327"/>
                  <a:gd name="T12" fmla="*/ 131 w 454"/>
                  <a:gd name="T13" fmla="*/ 311 h 327"/>
                  <a:gd name="T14" fmla="*/ 167 w 454"/>
                  <a:gd name="T15" fmla="*/ 320 h 327"/>
                  <a:gd name="T16" fmla="*/ 206 w 454"/>
                  <a:gd name="T17" fmla="*/ 326 h 327"/>
                  <a:gd name="T18" fmla="*/ 246 w 454"/>
                  <a:gd name="T19" fmla="*/ 326 h 327"/>
                  <a:gd name="T20" fmla="*/ 285 w 454"/>
                  <a:gd name="T21" fmla="*/ 320 h 327"/>
                  <a:gd name="T22" fmla="*/ 322 w 454"/>
                  <a:gd name="T23" fmla="*/ 310 h 327"/>
                  <a:gd name="T24" fmla="*/ 356 w 454"/>
                  <a:gd name="T25" fmla="*/ 296 h 327"/>
                  <a:gd name="T26" fmla="*/ 387 w 454"/>
                  <a:gd name="T27" fmla="*/ 278 h 327"/>
                  <a:gd name="T28" fmla="*/ 412 w 454"/>
                  <a:gd name="T29" fmla="*/ 257 h 327"/>
                  <a:gd name="T30" fmla="*/ 431 w 454"/>
                  <a:gd name="T31" fmla="*/ 231 h 327"/>
                  <a:gd name="T32" fmla="*/ 445 w 454"/>
                  <a:gd name="T33" fmla="*/ 205 h 327"/>
                  <a:gd name="T34" fmla="*/ 453 w 454"/>
                  <a:gd name="T35" fmla="*/ 177 h 327"/>
                  <a:gd name="T36" fmla="*/ 453 w 454"/>
                  <a:gd name="T37" fmla="*/ 148 h 327"/>
                  <a:gd name="T38" fmla="*/ 445 w 454"/>
                  <a:gd name="T39" fmla="*/ 120 h 327"/>
                  <a:gd name="T40" fmla="*/ 431 w 454"/>
                  <a:gd name="T41" fmla="*/ 94 h 327"/>
                  <a:gd name="T42" fmla="*/ 412 w 454"/>
                  <a:gd name="T43" fmla="*/ 68 h 327"/>
                  <a:gd name="T44" fmla="*/ 387 w 454"/>
                  <a:gd name="T45" fmla="*/ 47 h 327"/>
                  <a:gd name="T46" fmla="*/ 356 w 454"/>
                  <a:gd name="T47" fmla="*/ 29 h 327"/>
                  <a:gd name="T48" fmla="*/ 322 w 454"/>
                  <a:gd name="T49" fmla="*/ 15 h 327"/>
                  <a:gd name="T50" fmla="*/ 285 w 454"/>
                  <a:gd name="T51" fmla="*/ 5 h 327"/>
                  <a:gd name="T52" fmla="*/ 246 w 454"/>
                  <a:gd name="T53" fmla="*/ 0 h 327"/>
                  <a:gd name="T54" fmla="*/ 206 w 454"/>
                  <a:gd name="T55" fmla="*/ 0 h 327"/>
                  <a:gd name="T56" fmla="*/ 167 w 454"/>
                  <a:gd name="T57" fmla="*/ 5 h 327"/>
                  <a:gd name="T58" fmla="*/ 131 w 454"/>
                  <a:gd name="T59" fmla="*/ 15 h 327"/>
                  <a:gd name="T60" fmla="*/ 96 w 454"/>
                  <a:gd name="T61" fmla="*/ 29 h 327"/>
                  <a:gd name="T62" fmla="*/ 66 w 454"/>
                  <a:gd name="T63" fmla="*/ 47 h 327"/>
                  <a:gd name="T64" fmla="*/ 41 w 454"/>
                  <a:gd name="T65" fmla="*/ 68 h 327"/>
                  <a:gd name="T66" fmla="*/ 21 w 454"/>
                  <a:gd name="T67" fmla="*/ 94 h 327"/>
                  <a:gd name="T68" fmla="*/ 8 w 454"/>
                  <a:gd name="T69" fmla="*/ 120 h 327"/>
                  <a:gd name="T70" fmla="*/ 1 w 454"/>
                  <a:gd name="T71" fmla="*/ 148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0" y="163"/>
                    </a:moveTo>
                    <a:lnTo>
                      <a:pt x="1" y="177"/>
                    </a:lnTo>
                    <a:lnTo>
                      <a:pt x="3" y="192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0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1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6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3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40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6"/>
                    </a:lnTo>
                    <a:lnTo>
                      <a:pt x="412" y="257"/>
                    </a:lnTo>
                    <a:lnTo>
                      <a:pt x="423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9" name="Rectangle 41"/>
              <p:cNvSpPr>
                <a:spLocks noChangeArrowheads="1"/>
              </p:cNvSpPr>
              <p:nvPr/>
            </p:nvSpPr>
            <p:spPr bwMode="auto">
              <a:xfrm>
                <a:off x="3320" y="324"/>
                <a:ext cx="40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from</a:t>
                </a:r>
              </a:p>
            </p:txBody>
          </p:sp>
        </p:grpSp>
        <p:grpSp>
          <p:nvGrpSpPr>
            <p:cNvPr id="9230" name="Group 49"/>
            <p:cNvGrpSpPr>
              <a:grpSpLocks/>
            </p:cNvGrpSpPr>
            <p:nvPr/>
          </p:nvGrpSpPr>
          <p:grpSpPr bwMode="auto">
            <a:xfrm>
              <a:off x="3141666" y="1849437"/>
              <a:ext cx="2039938" cy="900113"/>
              <a:chOff x="2069" y="458"/>
              <a:chExt cx="1285" cy="567"/>
            </a:xfrm>
          </p:grpSpPr>
          <p:sp>
            <p:nvSpPr>
              <p:cNvPr id="9252" name="Freeform 43"/>
              <p:cNvSpPr>
                <a:spLocks/>
              </p:cNvSpPr>
              <p:nvPr/>
            </p:nvSpPr>
            <p:spPr bwMode="auto">
              <a:xfrm>
                <a:off x="2476" y="458"/>
                <a:ext cx="454" cy="327"/>
              </a:xfrm>
              <a:custGeom>
                <a:avLst/>
                <a:gdLst>
                  <a:gd name="T0" fmla="*/ 453 w 454"/>
                  <a:gd name="T1" fmla="*/ 148 h 327"/>
                  <a:gd name="T2" fmla="*/ 445 w 454"/>
                  <a:gd name="T3" fmla="*/ 120 h 327"/>
                  <a:gd name="T4" fmla="*/ 431 w 454"/>
                  <a:gd name="T5" fmla="*/ 94 h 327"/>
                  <a:gd name="T6" fmla="*/ 412 w 454"/>
                  <a:gd name="T7" fmla="*/ 68 h 327"/>
                  <a:gd name="T8" fmla="*/ 387 w 454"/>
                  <a:gd name="T9" fmla="*/ 47 h 327"/>
                  <a:gd name="T10" fmla="*/ 356 w 454"/>
                  <a:gd name="T11" fmla="*/ 29 h 327"/>
                  <a:gd name="T12" fmla="*/ 322 w 454"/>
                  <a:gd name="T13" fmla="*/ 15 h 327"/>
                  <a:gd name="T14" fmla="*/ 285 w 454"/>
                  <a:gd name="T15" fmla="*/ 5 h 327"/>
                  <a:gd name="T16" fmla="*/ 246 w 454"/>
                  <a:gd name="T17" fmla="*/ 0 h 327"/>
                  <a:gd name="T18" fmla="*/ 206 w 454"/>
                  <a:gd name="T19" fmla="*/ 0 h 327"/>
                  <a:gd name="T20" fmla="*/ 167 w 454"/>
                  <a:gd name="T21" fmla="*/ 5 h 327"/>
                  <a:gd name="T22" fmla="*/ 131 w 454"/>
                  <a:gd name="T23" fmla="*/ 15 h 327"/>
                  <a:gd name="T24" fmla="*/ 96 w 454"/>
                  <a:gd name="T25" fmla="*/ 29 h 327"/>
                  <a:gd name="T26" fmla="*/ 66 w 454"/>
                  <a:gd name="T27" fmla="*/ 47 h 327"/>
                  <a:gd name="T28" fmla="*/ 41 w 454"/>
                  <a:gd name="T29" fmla="*/ 68 h 327"/>
                  <a:gd name="T30" fmla="*/ 21 w 454"/>
                  <a:gd name="T31" fmla="*/ 94 h 327"/>
                  <a:gd name="T32" fmla="*/ 8 w 454"/>
                  <a:gd name="T33" fmla="*/ 120 h 327"/>
                  <a:gd name="T34" fmla="*/ 1 w 454"/>
                  <a:gd name="T35" fmla="*/ 148 h 327"/>
                  <a:gd name="T36" fmla="*/ 1 w 454"/>
                  <a:gd name="T37" fmla="*/ 177 h 327"/>
                  <a:gd name="T38" fmla="*/ 8 w 454"/>
                  <a:gd name="T39" fmla="*/ 205 h 327"/>
                  <a:gd name="T40" fmla="*/ 21 w 454"/>
                  <a:gd name="T41" fmla="*/ 231 h 327"/>
                  <a:gd name="T42" fmla="*/ 41 w 454"/>
                  <a:gd name="T43" fmla="*/ 257 h 327"/>
                  <a:gd name="T44" fmla="*/ 66 w 454"/>
                  <a:gd name="T45" fmla="*/ 278 h 327"/>
                  <a:gd name="T46" fmla="*/ 96 w 454"/>
                  <a:gd name="T47" fmla="*/ 296 h 327"/>
                  <a:gd name="T48" fmla="*/ 131 w 454"/>
                  <a:gd name="T49" fmla="*/ 310 h 327"/>
                  <a:gd name="T50" fmla="*/ 167 w 454"/>
                  <a:gd name="T51" fmla="*/ 320 h 327"/>
                  <a:gd name="T52" fmla="*/ 206 w 454"/>
                  <a:gd name="T53" fmla="*/ 326 h 327"/>
                  <a:gd name="T54" fmla="*/ 246 w 454"/>
                  <a:gd name="T55" fmla="*/ 326 h 327"/>
                  <a:gd name="T56" fmla="*/ 285 w 454"/>
                  <a:gd name="T57" fmla="*/ 320 h 327"/>
                  <a:gd name="T58" fmla="*/ 322 w 454"/>
                  <a:gd name="T59" fmla="*/ 310 h 327"/>
                  <a:gd name="T60" fmla="*/ 356 w 454"/>
                  <a:gd name="T61" fmla="*/ 296 h 327"/>
                  <a:gd name="T62" fmla="*/ 387 w 454"/>
                  <a:gd name="T63" fmla="*/ 278 h 327"/>
                  <a:gd name="T64" fmla="*/ 412 w 454"/>
                  <a:gd name="T65" fmla="*/ 257 h 327"/>
                  <a:gd name="T66" fmla="*/ 431 w 454"/>
                  <a:gd name="T67" fmla="*/ 231 h 327"/>
                  <a:gd name="T68" fmla="*/ 445 w 454"/>
                  <a:gd name="T69" fmla="*/ 205 h 327"/>
                  <a:gd name="T70" fmla="*/ 453 w 454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453" y="163"/>
                    </a:move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2"/>
                    </a:lnTo>
                    <a:lnTo>
                      <a:pt x="246" y="0"/>
                    </a:lnTo>
                    <a:lnTo>
                      <a:pt x="227" y="0"/>
                    </a:lnTo>
                    <a:lnTo>
                      <a:pt x="206" y="0"/>
                    </a:lnTo>
                    <a:lnTo>
                      <a:pt x="187" y="2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1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3" y="191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1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0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7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4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39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8"/>
                    </a:lnTo>
                    <a:lnTo>
                      <a:pt x="412" y="257"/>
                    </a:lnTo>
                    <a:lnTo>
                      <a:pt x="422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3" name="Freeform 44"/>
              <p:cNvSpPr>
                <a:spLocks/>
              </p:cNvSpPr>
              <p:nvPr/>
            </p:nvSpPr>
            <p:spPr bwMode="auto">
              <a:xfrm>
                <a:off x="2069" y="699"/>
                <a:ext cx="454" cy="326"/>
              </a:xfrm>
              <a:custGeom>
                <a:avLst/>
                <a:gdLst>
                  <a:gd name="T0" fmla="*/ 451 w 454"/>
                  <a:gd name="T1" fmla="*/ 148 h 326"/>
                  <a:gd name="T2" fmla="*/ 445 w 454"/>
                  <a:gd name="T3" fmla="*/ 120 h 326"/>
                  <a:gd name="T4" fmla="*/ 431 w 454"/>
                  <a:gd name="T5" fmla="*/ 93 h 326"/>
                  <a:gd name="T6" fmla="*/ 411 w 454"/>
                  <a:gd name="T7" fmla="*/ 68 h 326"/>
                  <a:gd name="T8" fmla="*/ 386 w 454"/>
                  <a:gd name="T9" fmla="*/ 47 h 326"/>
                  <a:gd name="T10" fmla="*/ 356 w 454"/>
                  <a:gd name="T11" fmla="*/ 29 h 326"/>
                  <a:gd name="T12" fmla="*/ 322 w 454"/>
                  <a:gd name="T13" fmla="*/ 15 h 326"/>
                  <a:gd name="T14" fmla="*/ 285 w 454"/>
                  <a:gd name="T15" fmla="*/ 5 h 326"/>
                  <a:gd name="T16" fmla="*/ 246 w 454"/>
                  <a:gd name="T17" fmla="*/ 0 h 326"/>
                  <a:gd name="T18" fmla="*/ 206 w 454"/>
                  <a:gd name="T19" fmla="*/ 0 h 326"/>
                  <a:gd name="T20" fmla="*/ 167 w 454"/>
                  <a:gd name="T21" fmla="*/ 5 h 326"/>
                  <a:gd name="T22" fmla="*/ 130 w 454"/>
                  <a:gd name="T23" fmla="*/ 15 h 326"/>
                  <a:gd name="T24" fmla="*/ 96 w 454"/>
                  <a:gd name="T25" fmla="*/ 29 h 326"/>
                  <a:gd name="T26" fmla="*/ 66 w 454"/>
                  <a:gd name="T27" fmla="*/ 47 h 326"/>
                  <a:gd name="T28" fmla="*/ 41 w 454"/>
                  <a:gd name="T29" fmla="*/ 68 h 326"/>
                  <a:gd name="T30" fmla="*/ 21 w 454"/>
                  <a:gd name="T31" fmla="*/ 93 h 326"/>
                  <a:gd name="T32" fmla="*/ 7 w 454"/>
                  <a:gd name="T33" fmla="*/ 120 h 326"/>
                  <a:gd name="T34" fmla="*/ 1 w 454"/>
                  <a:gd name="T35" fmla="*/ 148 h 326"/>
                  <a:gd name="T36" fmla="*/ 1 w 454"/>
                  <a:gd name="T37" fmla="*/ 176 h 326"/>
                  <a:gd name="T38" fmla="*/ 7 w 454"/>
                  <a:gd name="T39" fmla="*/ 204 h 326"/>
                  <a:gd name="T40" fmla="*/ 21 w 454"/>
                  <a:gd name="T41" fmla="*/ 231 h 326"/>
                  <a:gd name="T42" fmla="*/ 41 w 454"/>
                  <a:gd name="T43" fmla="*/ 256 h 326"/>
                  <a:gd name="T44" fmla="*/ 66 w 454"/>
                  <a:gd name="T45" fmla="*/ 277 h 326"/>
                  <a:gd name="T46" fmla="*/ 96 w 454"/>
                  <a:gd name="T47" fmla="*/ 295 h 326"/>
                  <a:gd name="T48" fmla="*/ 130 w 454"/>
                  <a:gd name="T49" fmla="*/ 309 h 326"/>
                  <a:gd name="T50" fmla="*/ 167 w 454"/>
                  <a:gd name="T51" fmla="*/ 319 h 326"/>
                  <a:gd name="T52" fmla="*/ 206 w 454"/>
                  <a:gd name="T53" fmla="*/ 325 h 326"/>
                  <a:gd name="T54" fmla="*/ 246 w 454"/>
                  <a:gd name="T55" fmla="*/ 325 h 326"/>
                  <a:gd name="T56" fmla="*/ 285 w 454"/>
                  <a:gd name="T57" fmla="*/ 319 h 326"/>
                  <a:gd name="T58" fmla="*/ 322 w 454"/>
                  <a:gd name="T59" fmla="*/ 309 h 326"/>
                  <a:gd name="T60" fmla="*/ 356 w 454"/>
                  <a:gd name="T61" fmla="*/ 295 h 326"/>
                  <a:gd name="T62" fmla="*/ 386 w 454"/>
                  <a:gd name="T63" fmla="*/ 277 h 326"/>
                  <a:gd name="T64" fmla="*/ 411 w 454"/>
                  <a:gd name="T65" fmla="*/ 256 h 326"/>
                  <a:gd name="T66" fmla="*/ 431 w 454"/>
                  <a:gd name="T67" fmla="*/ 231 h 326"/>
                  <a:gd name="T68" fmla="*/ 445 w 454"/>
                  <a:gd name="T69" fmla="*/ 204 h 326"/>
                  <a:gd name="T70" fmla="*/ 451 w 454"/>
                  <a:gd name="T71" fmla="*/ 176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6"/>
                  <a:gd name="T110" fmla="*/ 454 w 454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6">
                    <a:moveTo>
                      <a:pt x="453" y="162"/>
                    </a:moveTo>
                    <a:lnTo>
                      <a:pt x="451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3"/>
                    </a:lnTo>
                    <a:lnTo>
                      <a:pt x="422" y="81"/>
                    </a:lnTo>
                    <a:lnTo>
                      <a:pt x="411" y="68"/>
                    </a:lnTo>
                    <a:lnTo>
                      <a:pt x="399" y="57"/>
                    </a:lnTo>
                    <a:lnTo>
                      <a:pt x="386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5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2"/>
                    </a:lnTo>
                    <a:lnTo>
                      <a:pt x="1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30" y="243"/>
                    </a:lnTo>
                    <a:lnTo>
                      <a:pt x="41" y="256"/>
                    </a:lnTo>
                    <a:lnTo>
                      <a:pt x="53" y="266"/>
                    </a:lnTo>
                    <a:lnTo>
                      <a:pt x="66" y="277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3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6" y="325"/>
                    </a:lnTo>
                    <a:lnTo>
                      <a:pt x="265" y="322"/>
                    </a:lnTo>
                    <a:lnTo>
                      <a:pt x="285" y="319"/>
                    </a:lnTo>
                    <a:lnTo>
                      <a:pt x="304" y="315"/>
                    </a:lnTo>
                    <a:lnTo>
                      <a:pt x="322" y="309"/>
                    </a:lnTo>
                    <a:lnTo>
                      <a:pt x="339" y="303"/>
                    </a:lnTo>
                    <a:lnTo>
                      <a:pt x="356" y="295"/>
                    </a:lnTo>
                    <a:lnTo>
                      <a:pt x="372" y="287"/>
                    </a:lnTo>
                    <a:lnTo>
                      <a:pt x="386" y="277"/>
                    </a:lnTo>
                    <a:lnTo>
                      <a:pt x="399" y="266"/>
                    </a:lnTo>
                    <a:lnTo>
                      <a:pt x="411" y="256"/>
                    </a:lnTo>
                    <a:lnTo>
                      <a:pt x="422" y="243"/>
                    </a:lnTo>
                    <a:lnTo>
                      <a:pt x="431" y="231"/>
                    </a:lnTo>
                    <a:lnTo>
                      <a:pt x="439" y="218"/>
                    </a:lnTo>
                    <a:lnTo>
                      <a:pt x="445" y="204"/>
                    </a:lnTo>
                    <a:lnTo>
                      <a:pt x="449" y="190"/>
                    </a:lnTo>
                    <a:lnTo>
                      <a:pt x="451" y="176"/>
                    </a:lnTo>
                    <a:lnTo>
                      <a:pt x="453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4" name="Freeform 45"/>
              <p:cNvSpPr>
                <a:spLocks/>
              </p:cNvSpPr>
              <p:nvPr/>
            </p:nvSpPr>
            <p:spPr bwMode="auto">
              <a:xfrm>
                <a:off x="2902" y="699"/>
                <a:ext cx="452" cy="326"/>
              </a:xfrm>
              <a:custGeom>
                <a:avLst/>
                <a:gdLst>
                  <a:gd name="T0" fmla="*/ 0 w 452"/>
                  <a:gd name="T1" fmla="*/ 176 h 326"/>
                  <a:gd name="T2" fmla="*/ 7 w 452"/>
                  <a:gd name="T3" fmla="*/ 204 h 326"/>
                  <a:gd name="T4" fmla="*/ 21 w 452"/>
                  <a:gd name="T5" fmla="*/ 231 h 326"/>
                  <a:gd name="T6" fmla="*/ 40 w 452"/>
                  <a:gd name="T7" fmla="*/ 256 h 326"/>
                  <a:gd name="T8" fmla="*/ 65 w 452"/>
                  <a:gd name="T9" fmla="*/ 278 h 326"/>
                  <a:gd name="T10" fmla="*/ 96 w 452"/>
                  <a:gd name="T11" fmla="*/ 295 h 326"/>
                  <a:gd name="T12" fmla="*/ 130 w 452"/>
                  <a:gd name="T13" fmla="*/ 309 h 326"/>
                  <a:gd name="T14" fmla="*/ 167 w 452"/>
                  <a:gd name="T15" fmla="*/ 319 h 326"/>
                  <a:gd name="T16" fmla="*/ 206 w 452"/>
                  <a:gd name="T17" fmla="*/ 325 h 326"/>
                  <a:gd name="T18" fmla="*/ 245 w 452"/>
                  <a:gd name="T19" fmla="*/ 325 h 326"/>
                  <a:gd name="T20" fmla="*/ 283 w 452"/>
                  <a:gd name="T21" fmla="*/ 319 h 326"/>
                  <a:gd name="T22" fmla="*/ 320 w 452"/>
                  <a:gd name="T23" fmla="*/ 309 h 326"/>
                  <a:gd name="T24" fmla="*/ 354 w 452"/>
                  <a:gd name="T25" fmla="*/ 295 h 326"/>
                  <a:gd name="T26" fmla="*/ 385 w 452"/>
                  <a:gd name="T27" fmla="*/ 277 h 326"/>
                  <a:gd name="T28" fmla="*/ 410 w 452"/>
                  <a:gd name="T29" fmla="*/ 254 h 326"/>
                  <a:gd name="T30" fmla="*/ 429 w 452"/>
                  <a:gd name="T31" fmla="*/ 231 h 326"/>
                  <a:gd name="T32" fmla="*/ 443 w 452"/>
                  <a:gd name="T33" fmla="*/ 204 h 326"/>
                  <a:gd name="T34" fmla="*/ 451 w 452"/>
                  <a:gd name="T35" fmla="*/ 176 h 326"/>
                  <a:gd name="T36" fmla="*/ 451 w 452"/>
                  <a:gd name="T37" fmla="*/ 148 h 326"/>
                  <a:gd name="T38" fmla="*/ 443 w 452"/>
                  <a:gd name="T39" fmla="*/ 120 h 326"/>
                  <a:gd name="T40" fmla="*/ 429 w 452"/>
                  <a:gd name="T41" fmla="*/ 93 h 326"/>
                  <a:gd name="T42" fmla="*/ 410 w 452"/>
                  <a:gd name="T43" fmla="*/ 68 h 326"/>
                  <a:gd name="T44" fmla="*/ 385 w 452"/>
                  <a:gd name="T45" fmla="*/ 47 h 326"/>
                  <a:gd name="T46" fmla="*/ 354 w 452"/>
                  <a:gd name="T47" fmla="*/ 29 h 326"/>
                  <a:gd name="T48" fmla="*/ 320 w 452"/>
                  <a:gd name="T49" fmla="*/ 15 h 326"/>
                  <a:gd name="T50" fmla="*/ 283 w 452"/>
                  <a:gd name="T51" fmla="*/ 5 h 326"/>
                  <a:gd name="T52" fmla="*/ 245 w 452"/>
                  <a:gd name="T53" fmla="*/ 0 h 326"/>
                  <a:gd name="T54" fmla="*/ 206 w 452"/>
                  <a:gd name="T55" fmla="*/ 0 h 326"/>
                  <a:gd name="T56" fmla="*/ 167 w 452"/>
                  <a:gd name="T57" fmla="*/ 5 h 326"/>
                  <a:gd name="T58" fmla="*/ 130 w 452"/>
                  <a:gd name="T59" fmla="*/ 15 h 326"/>
                  <a:gd name="T60" fmla="*/ 96 w 452"/>
                  <a:gd name="T61" fmla="*/ 29 h 326"/>
                  <a:gd name="T62" fmla="*/ 65 w 452"/>
                  <a:gd name="T63" fmla="*/ 47 h 326"/>
                  <a:gd name="T64" fmla="*/ 40 w 452"/>
                  <a:gd name="T65" fmla="*/ 68 h 326"/>
                  <a:gd name="T66" fmla="*/ 21 w 452"/>
                  <a:gd name="T67" fmla="*/ 93 h 326"/>
                  <a:gd name="T68" fmla="*/ 7 w 452"/>
                  <a:gd name="T69" fmla="*/ 120 h 326"/>
                  <a:gd name="T70" fmla="*/ 0 w 452"/>
                  <a:gd name="T71" fmla="*/ 148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2"/>
                  <a:gd name="T109" fmla="*/ 0 h 326"/>
                  <a:gd name="T110" fmla="*/ 452 w 452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2" h="326">
                    <a:moveTo>
                      <a:pt x="0" y="162"/>
                    </a:moveTo>
                    <a:lnTo>
                      <a:pt x="0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29" y="243"/>
                    </a:lnTo>
                    <a:lnTo>
                      <a:pt x="40" y="256"/>
                    </a:lnTo>
                    <a:lnTo>
                      <a:pt x="52" y="267"/>
                    </a:lnTo>
                    <a:lnTo>
                      <a:pt x="65" y="278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2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5" y="325"/>
                    </a:lnTo>
                    <a:lnTo>
                      <a:pt x="264" y="322"/>
                    </a:lnTo>
                    <a:lnTo>
                      <a:pt x="283" y="319"/>
                    </a:lnTo>
                    <a:lnTo>
                      <a:pt x="302" y="315"/>
                    </a:lnTo>
                    <a:lnTo>
                      <a:pt x="320" y="309"/>
                    </a:lnTo>
                    <a:lnTo>
                      <a:pt x="338" y="303"/>
                    </a:lnTo>
                    <a:lnTo>
                      <a:pt x="354" y="295"/>
                    </a:lnTo>
                    <a:lnTo>
                      <a:pt x="370" y="287"/>
                    </a:lnTo>
                    <a:lnTo>
                      <a:pt x="385" y="277"/>
                    </a:lnTo>
                    <a:lnTo>
                      <a:pt x="398" y="266"/>
                    </a:lnTo>
                    <a:lnTo>
                      <a:pt x="410" y="254"/>
                    </a:lnTo>
                    <a:lnTo>
                      <a:pt x="421" y="243"/>
                    </a:lnTo>
                    <a:lnTo>
                      <a:pt x="429" y="231"/>
                    </a:lnTo>
                    <a:lnTo>
                      <a:pt x="437" y="217"/>
                    </a:lnTo>
                    <a:lnTo>
                      <a:pt x="443" y="204"/>
                    </a:lnTo>
                    <a:lnTo>
                      <a:pt x="447" y="190"/>
                    </a:lnTo>
                    <a:lnTo>
                      <a:pt x="451" y="176"/>
                    </a:lnTo>
                    <a:lnTo>
                      <a:pt x="451" y="162"/>
                    </a:lnTo>
                    <a:lnTo>
                      <a:pt x="451" y="148"/>
                    </a:lnTo>
                    <a:lnTo>
                      <a:pt x="447" y="134"/>
                    </a:lnTo>
                    <a:lnTo>
                      <a:pt x="443" y="120"/>
                    </a:lnTo>
                    <a:lnTo>
                      <a:pt x="437" y="106"/>
                    </a:lnTo>
                    <a:lnTo>
                      <a:pt x="429" y="93"/>
                    </a:lnTo>
                    <a:lnTo>
                      <a:pt x="421" y="81"/>
                    </a:lnTo>
                    <a:lnTo>
                      <a:pt x="410" y="68"/>
                    </a:lnTo>
                    <a:lnTo>
                      <a:pt x="398" y="57"/>
                    </a:lnTo>
                    <a:lnTo>
                      <a:pt x="385" y="47"/>
                    </a:lnTo>
                    <a:lnTo>
                      <a:pt x="370" y="37"/>
                    </a:lnTo>
                    <a:lnTo>
                      <a:pt x="354" y="29"/>
                    </a:lnTo>
                    <a:lnTo>
                      <a:pt x="338" y="21"/>
                    </a:lnTo>
                    <a:lnTo>
                      <a:pt x="320" y="15"/>
                    </a:lnTo>
                    <a:lnTo>
                      <a:pt x="302" y="9"/>
                    </a:lnTo>
                    <a:lnTo>
                      <a:pt x="283" y="5"/>
                    </a:lnTo>
                    <a:lnTo>
                      <a:pt x="264" y="1"/>
                    </a:lnTo>
                    <a:lnTo>
                      <a:pt x="245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2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5" y="47"/>
                    </a:lnTo>
                    <a:lnTo>
                      <a:pt x="52" y="57"/>
                    </a:lnTo>
                    <a:lnTo>
                      <a:pt x="40" y="68"/>
                    </a:lnTo>
                    <a:lnTo>
                      <a:pt x="29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0" y="148"/>
                    </a:lnTo>
                    <a:lnTo>
                      <a:pt x="0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5" name="Rectangle 46"/>
              <p:cNvSpPr>
                <a:spLocks noChangeArrowheads="1"/>
              </p:cNvSpPr>
              <p:nvPr/>
            </p:nvSpPr>
            <p:spPr bwMode="auto">
              <a:xfrm>
                <a:off x="2976" y="757"/>
                <a:ext cx="27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lot</a:t>
                </a:r>
              </a:p>
            </p:txBody>
          </p:sp>
          <p:sp>
            <p:nvSpPr>
              <p:cNvPr id="9256" name="Rectangle 47"/>
              <p:cNvSpPr>
                <a:spLocks noChangeArrowheads="1"/>
              </p:cNvSpPr>
              <p:nvPr/>
            </p:nvSpPr>
            <p:spPr bwMode="auto">
              <a:xfrm>
                <a:off x="2470" y="497"/>
                <a:ext cx="448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name</a:t>
                </a:r>
              </a:p>
            </p:txBody>
          </p:sp>
          <p:sp>
            <p:nvSpPr>
              <p:cNvPr id="9257" name="Rectangle 48"/>
              <p:cNvSpPr>
                <a:spLocks noChangeArrowheads="1"/>
              </p:cNvSpPr>
              <p:nvPr/>
            </p:nvSpPr>
            <p:spPr bwMode="auto">
              <a:xfrm>
                <a:off x="2121" y="750"/>
                <a:ext cx="33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u="sng">
                    <a:solidFill>
                      <a:srgbClr val="000000"/>
                    </a:solidFill>
                    <a:latin typeface="Arial" charset="0"/>
                  </a:rPr>
                  <a:t>ssn</a:t>
                </a:r>
              </a:p>
            </p:txBody>
          </p:sp>
        </p:grpSp>
        <p:grpSp>
          <p:nvGrpSpPr>
            <p:cNvPr id="9231" name="Group 52"/>
            <p:cNvGrpSpPr>
              <a:grpSpLocks/>
            </p:cNvGrpSpPr>
            <p:nvPr/>
          </p:nvGrpSpPr>
          <p:grpSpPr bwMode="auto">
            <a:xfrm>
              <a:off x="5397500" y="2819400"/>
              <a:ext cx="1220788" cy="920750"/>
              <a:chOff x="3456" y="1044"/>
              <a:chExt cx="769" cy="580"/>
            </a:xfrm>
          </p:grpSpPr>
          <p:sp>
            <p:nvSpPr>
              <p:cNvPr id="141" name="Freeform 51"/>
              <p:cNvSpPr>
                <a:spLocks/>
              </p:cNvSpPr>
              <p:nvPr/>
            </p:nvSpPr>
            <p:spPr bwMode="auto">
              <a:xfrm>
                <a:off x="3456" y="1044"/>
                <a:ext cx="769" cy="580"/>
              </a:xfrm>
              <a:custGeom>
                <a:avLst/>
                <a:gdLst/>
                <a:ahLst/>
                <a:cxnLst>
                  <a:cxn ang="0">
                    <a:pos x="0" y="290"/>
                  </a:cxn>
                  <a:cxn ang="0">
                    <a:pos x="378" y="0"/>
                  </a:cxn>
                  <a:cxn ang="0">
                    <a:pos x="768" y="300"/>
                  </a:cxn>
                  <a:cxn ang="0">
                    <a:pos x="378" y="579"/>
                  </a:cxn>
                  <a:cxn ang="0">
                    <a:pos x="0" y="290"/>
                  </a:cxn>
                </a:cxnLst>
                <a:rect l="0" t="0" r="r" b="b"/>
                <a:pathLst>
                  <a:path w="769" h="580">
                    <a:moveTo>
                      <a:pt x="0" y="290"/>
                    </a:moveTo>
                    <a:lnTo>
                      <a:pt x="378" y="0"/>
                    </a:lnTo>
                    <a:lnTo>
                      <a:pt x="768" y="300"/>
                    </a:lnTo>
                    <a:lnTo>
                      <a:pt x="378" y="579"/>
                    </a:lnTo>
                    <a:lnTo>
                      <a:pt x="0" y="290"/>
                    </a:lnTo>
                  </a:path>
                </a:pathLst>
              </a:custGeom>
              <a:solidFill>
                <a:srgbClr val="007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51" name="Rectangle 50"/>
              <p:cNvSpPr>
                <a:spLocks noChangeArrowheads="1"/>
              </p:cNvSpPr>
              <p:nvPr/>
            </p:nvSpPr>
            <p:spPr bwMode="auto">
              <a:xfrm>
                <a:off x="3512" y="1236"/>
                <a:ext cx="69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Works_In</a:t>
                </a:r>
              </a:p>
            </p:txBody>
          </p:sp>
        </p:grpSp>
        <p:sp>
          <p:nvSpPr>
            <p:cNvPr id="9232" name="Freeform 53"/>
            <p:cNvSpPr>
              <a:spLocks/>
            </p:cNvSpPr>
            <p:nvPr/>
          </p:nvSpPr>
          <p:spPr bwMode="auto">
            <a:xfrm>
              <a:off x="7175501" y="3068638"/>
              <a:ext cx="1358899" cy="479425"/>
            </a:xfrm>
            <a:custGeom>
              <a:avLst/>
              <a:gdLst>
                <a:gd name="T0" fmla="*/ 2147483647 w 816"/>
                <a:gd name="T1" fmla="*/ 2147483647 h 302"/>
                <a:gd name="T2" fmla="*/ 2147483647 w 816"/>
                <a:gd name="T3" fmla="*/ 0 h 302"/>
                <a:gd name="T4" fmla="*/ 0 w 816"/>
                <a:gd name="T5" fmla="*/ 0 h 302"/>
                <a:gd name="T6" fmla="*/ 0 w 816"/>
                <a:gd name="T7" fmla="*/ 2147483647 h 302"/>
                <a:gd name="T8" fmla="*/ 2147483647 w 816"/>
                <a:gd name="T9" fmla="*/ 2147483647 h 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"/>
                <a:gd name="T16" fmla="*/ 0 h 302"/>
                <a:gd name="T17" fmla="*/ 816 w 816"/>
                <a:gd name="T18" fmla="*/ 302 h 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" h="302">
                  <a:moveTo>
                    <a:pt x="815" y="301"/>
                  </a:moveTo>
                  <a:lnTo>
                    <a:pt x="815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815" y="30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233" name="Group 56"/>
            <p:cNvGrpSpPr>
              <a:grpSpLocks/>
            </p:cNvGrpSpPr>
            <p:nvPr/>
          </p:nvGrpSpPr>
          <p:grpSpPr bwMode="auto">
            <a:xfrm>
              <a:off x="3552825" y="3068637"/>
              <a:ext cx="1292225" cy="468313"/>
              <a:chOff x="2328" y="1226"/>
              <a:chExt cx="814" cy="295"/>
            </a:xfrm>
          </p:grpSpPr>
          <p:sp>
            <p:nvSpPr>
              <p:cNvPr id="9248" name="Freeform 54"/>
              <p:cNvSpPr>
                <a:spLocks/>
              </p:cNvSpPr>
              <p:nvPr/>
            </p:nvSpPr>
            <p:spPr bwMode="auto">
              <a:xfrm>
                <a:off x="2328" y="1226"/>
                <a:ext cx="814" cy="295"/>
              </a:xfrm>
              <a:custGeom>
                <a:avLst/>
                <a:gdLst>
                  <a:gd name="T0" fmla="*/ 813 w 814"/>
                  <a:gd name="T1" fmla="*/ 294 h 295"/>
                  <a:gd name="T2" fmla="*/ 813 w 814"/>
                  <a:gd name="T3" fmla="*/ 0 h 295"/>
                  <a:gd name="T4" fmla="*/ 0 w 814"/>
                  <a:gd name="T5" fmla="*/ 0 h 295"/>
                  <a:gd name="T6" fmla="*/ 0 w 814"/>
                  <a:gd name="T7" fmla="*/ 294 h 295"/>
                  <a:gd name="T8" fmla="*/ 813 w 814"/>
                  <a:gd name="T9" fmla="*/ 294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295"/>
                  <a:gd name="T17" fmla="*/ 814 w 814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295">
                    <a:moveTo>
                      <a:pt x="813" y="294"/>
                    </a:moveTo>
                    <a:lnTo>
                      <a:pt x="813" y="0"/>
                    </a:lnTo>
                    <a:lnTo>
                      <a:pt x="0" y="0"/>
                    </a:lnTo>
                    <a:lnTo>
                      <a:pt x="0" y="294"/>
                    </a:lnTo>
                    <a:lnTo>
                      <a:pt x="813" y="294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49" name="Rectangle 55"/>
              <p:cNvSpPr>
                <a:spLocks noChangeArrowheads="1"/>
              </p:cNvSpPr>
              <p:nvPr/>
            </p:nvSpPr>
            <p:spPr bwMode="auto">
              <a:xfrm>
                <a:off x="2336" y="1266"/>
                <a:ext cx="79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Employees</a:t>
                </a:r>
              </a:p>
            </p:txBody>
          </p:sp>
        </p:grpSp>
        <p:sp>
          <p:nvSpPr>
            <p:cNvPr id="9234" name="Rectangle 57"/>
            <p:cNvSpPr>
              <a:spLocks noChangeArrowheads="1"/>
            </p:cNvSpPr>
            <p:nvPr/>
          </p:nvSpPr>
          <p:spPr bwMode="auto">
            <a:xfrm>
              <a:off x="7143065" y="3138715"/>
              <a:ext cx="1422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Departments</a:t>
              </a:r>
            </a:p>
          </p:txBody>
        </p:sp>
        <p:sp>
          <p:nvSpPr>
            <p:cNvPr id="9235" name="Line 101"/>
            <p:cNvSpPr>
              <a:spLocks noChangeShapeType="1"/>
            </p:cNvSpPr>
            <p:nvPr/>
          </p:nvSpPr>
          <p:spPr bwMode="auto">
            <a:xfrm flipH="1">
              <a:off x="4857750" y="3295650"/>
              <a:ext cx="5461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102"/>
            <p:cNvSpPr>
              <a:spLocks noChangeShapeType="1"/>
            </p:cNvSpPr>
            <p:nvPr/>
          </p:nvSpPr>
          <p:spPr bwMode="auto">
            <a:xfrm>
              <a:off x="6604000" y="3308350"/>
              <a:ext cx="571501" cy="476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103"/>
            <p:cNvSpPr>
              <a:spLocks noChangeShapeType="1"/>
            </p:cNvSpPr>
            <p:nvPr/>
          </p:nvSpPr>
          <p:spPr bwMode="auto">
            <a:xfrm flipH="1">
              <a:off x="4495800" y="2728912"/>
              <a:ext cx="165100" cy="3190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104"/>
            <p:cNvSpPr>
              <a:spLocks noChangeShapeType="1"/>
            </p:cNvSpPr>
            <p:nvPr/>
          </p:nvSpPr>
          <p:spPr bwMode="auto">
            <a:xfrm>
              <a:off x="4191000" y="2374900"/>
              <a:ext cx="0" cy="6731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105"/>
            <p:cNvSpPr>
              <a:spLocks noChangeShapeType="1"/>
            </p:cNvSpPr>
            <p:nvPr/>
          </p:nvSpPr>
          <p:spPr bwMode="auto">
            <a:xfrm>
              <a:off x="3597274" y="2728912"/>
              <a:ext cx="212725" cy="3190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106"/>
            <p:cNvSpPr>
              <a:spLocks noChangeShapeType="1"/>
            </p:cNvSpPr>
            <p:nvPr/>
          </p:nvSpPr>
          <p:spPr bwMode="auto">
            <a:xfrm>
              <a:off x="5499654" y="2120348"/>
              <a:ext cx="215346" cy="91495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Line 107"/>
            <p:cNvSpPr>
              <a:spLocks noChangeShapeType="1"/>
            </p:cNvSpPr>
            <p:nvPr/>
          </p:nvSpPr>
          <p:spPr bwMode="auto">
            <a:xfrm>
              <a:off x="7242314" y="2729947"/>
              <a:ext cx="205409" cy="33793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Line 108"/>
            <p:cNvSpPr>
              <a:spLocks noChangeShapeType="1"/>
            </p:cNvSpPr>
            <p:nvPr/>
          </p:nvSpPr>
          <p:spPr bwMode="auto">
            <a:xfrm flipH="1">
              <a:off x="7772400" y="2372139"/>
              <a:ext cx="13251" cy="68911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Line 109"/>
            <p:cNvSpPr>
              <a:spLocks noChangeShapeType="1"/>
            </p:cNvSpPr>
            <p:nvPr/>
          </p:nvSpPr>
          <p:spPr bwMode="auto">
            <a:xfrm flipH="1">
              <a:off x="8136834" y="2713037"/>
              <a:ext cx="162615" cy="34821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44" name="Group 42"/>
            <p:cNvGrpSpPr>
              <a:grpSpLocks/>
            </p:cNvGrpSpPr>
            <p:nvPr/>
          </p:nvGrpSpPr>
          <p:grpSpPr bwMode="auto">
            <a:xfrm>
              <a:off x="6061075" y="1600200"/>
              <a:ext cx="720725" cy="519112"/>
              <a:chOff x="3272" y="276"/>
              <a:chExt cx="454" cy="327"/>
            </a:xfrm>
          </p:grpSpPr>
          <p:sp>
            <p:nvSpPr>
              <p:cNvPr id="9246" name="Freeform 40"/>
              <p:cNvSpPr>
                <a:spLocks/>
              </p:cNvSpPr>
              <p:nvPr/>
            </p:nvSpPr>
            <p:spPr bwMode="auto">
              <a:xfrm>
                <a:off x="3272" y="276"/>
                <a:ext cx="454" cy="327"/>
              </a:xfrm>
              <a:custGeom>
                <a:avLst/>
                <a:gdLst>
                  <a:gd name="T0" fmla="*/ 1 w 454"/>
                  <a:gd name="T1" fmla="*/ 177 h 327"/>
                  <a:gd name="T2" fmla="*/ 8 w 454"/>
                  <a:gd name="T3" fmla="*/ 205 h 327"/>
                  <a:gd name="T4" fmla="*/ 21 w 454"/>
                  <a:gd name="T5" fmla="*/ 231 h 327"/>
                  <a:gd name="T6" fmla="*/ 41 w 454"/>
                  <a:gd name="T7" fmla="*/ 257 h 327"/>
                  <a:gd name="T8" fmla="*/ 66 w 454"/>
                  <a:gd name="T9" fmla="*/ 278 h 327"/>
                  <a:gd name="T10" fmla="*/ 96 w 454"/>
                  <a:gd name="T11" fmla="*/ 296 h 327"/>
                  <a:gd name="T12" fmla="*/ 131 w 454"/>
                  <a:gd name="T13" fmla="*/ 311 h 327"/>
                  <a:gd name="T14" fmla="*/ 167 w 454"/>
                  <a:gd name="T15" fmla="*/ 320 h 327"/>
                  <a:gd name="T16" fmla="*/ 206 w 454"/>
                  <a:gd name="T17" fmla="*/ 326 h 327"/>
                  <a:gd name="T18" fmla="*/ 246 w 454"/>
                  <a:gd name="T19" fmla="*/ 326 h 327"/>
                  <a:gd name="T20" fmla="*/ 285 w 454"/>
                  <a:gd name="T21" fmla="*/ 320 h 327"/>
                  <a:gd name="T22" fmla="*/ 322 w 454"/>
                  <a:gd name="T23" fmla="*/ 310 h 327"/>
                  <a:gd name="T24" fmla="*/ 356 w 454"/>
                  <a:gd name="T25" fmla="*/ 296 h 327"/>
                  <a:gd name="T26" fmla="*/ 387 w 454"/>
                  <a:gd name="T27" fmla="*/ 278 h 327"/>
                  <a:gd name="T28" fmla="*/ 412 w 454"/>
                  <a:gd name="T29" fmla="*/ 257 h 327"/>
                  <a:gd name="T30" fmla="*/ 431 w 454"/>
                  <a:gd name="T31" fmla="*/ 231 h 327"/>
                  <a:gd name="T32" fmla="*/ 445 w 454"/>
                  <a:gd name="T33" fmla="*/ 205 h 327"/>
                  <a:gd name="T34" fmla="*/ 453 w 454"/>
                  <a:gd name="T35" fmla="*/ 177 h 327"/>
                  <a:gd name="T36" fmla="*/ 453 w 454"/>
                  <a:gd name="T37" fmla="*/ 148 h 327"/>
                  <a:gd name="T38" fmla="*/ 445 w 454"/>
                  <a:gd name="T39" fmla="*/ 120 h 327"/>
                  <a:gd name="T40" fmla="*/ 431 w 454"/>
                  <a:gd name="T41" fmla="*/ 94 h 327"/>
                  <a:gd name="T42" fmla="*/ 412 w 454"/>
                  <a:gd name="T43" fmla="*/ 68 h 327"/>
                  <a:gd name="T44" fmla="*/ 387 w 454"/>
                  <a:gd name="T45" fmla="*/ 47 h 327"/>
                  <a:gd name="T46" fmla="*/ 356 w 454"/>
                  <a:gd name="T47" fmla="*/ 29 h 327"/>
                  <a:gd name="T48" fmla="*/ 322 w 454"/>
                  <a:gd name="T49" fmla="*/ 15 h 327"/>
                  <a:gd name="T50" fmla="*/ 285 w 454"/>
                  <a:gd name="T51" fmla="*/ 5 h 327"/>
                  <a:gd name="T52" fmla="*/ 246 w 454"/>
                  <a:gd name="T53" fmla="*/ 0 h 327"/>
                  <a:gd name="T54" fmla="*/ 206 w 454"/>
                  <a:gd name="T55" fmla="*/ 0 h 327"/>
                  <a:gd name="T56" fmla="*/ 167 w 454"/>
                  <a:gd name="T57" fmla="*/ 5 h 327"/>
                  <a:gd name="T58" fmla="*/ 131 w 454"/>
                  <a:gd name="T59" fmla="*/ 15 h 327"/>
                  <a:gd name="T60" fmla="*/ 96 w 454"/>
                  <a:gd name="T61" fmla="*/ 29 h 327"/>
                  <a:gd name="T62" fmla="*/ 66 w 454"/>
                  <a:gd name="T63" fmla="*/ 47 h 327"/>
                  <a:gd name="T64" fmla="*/ 41 w 454"/>
                  <a:gd name="T65" fmla="*/ 68 h 327"/>
                  <a:gd name="T66" fmla="*/ 21 w 454"/>
                  <a:gd name="T67" fmla="*/ 94 h 327"/>
                  <a:gd name="T68" fmla="*/ 8 w 454"/>
                  <a:gd name="T69" fmla="*/ 120 h 327"/>
                  <a:gd name="T70" fmla="*/ 1 w 454"/>
                  <a:gd name="T71" fmla="*/ 148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0" y="163"/>
                    </a:moveTo>
                    <a:lnTo>
                      <a:pt x="1" y="177"/>
                    </a:lnTo>
                    <a:lnTo>
                      <a:pt x="3" y="192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0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1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6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3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40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6"/>
                    </a:lnTo>
                    <a:lnTo>
                      <a:pt x="412" y="257"/>
                    </a:lnTo>
                    <a:lnTo>
                      <a:pt x="423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7" name="Rectangle 41"/>
              <p:cNvSpPr>
                <a:spLocks noChangeArrowheads="1"/>
              </p:cNvSpPr>
              <p:nvPr/>
            </p:nvSpPr>
            <p:spPr bwMode="auto">
              <a:xfrm>
                <a:off x="3356" y="324"/>
                <a:ext cx="27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 to</a:t>
                </a:r>
              </a:p>
            </p:txBody>
          </p:sp>
        </p:grpSp>
        <p:sp>
          <p:nvSpPr>
            <p:cNvPr id="9245" name="Line 106"/>
            <p:cNvSpPr>
              <a:spLocks noChangeShapeType="1"/>
            </p:cNvSpPr>
            <p:nvPr/>
          </p:nvSpPr>
          <p:spPr bwMode="auto">
            <a:xfrm flipH="1">
              <a:off x="6288158" y="2133600"/>
              <a:ext cx="188842" cy="92102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Oval Callout 2"/>
          <p:cNvSpPr/>
          <p:nvPr/>
        </p:nvSpPr>
        <p:spPr bwMode="auto">
          <a:xfrm>
            <a:off x="6250607" y="3581400"/>
            <a:ext cx="984250" cy="457200"/>
          </a:xfrm>
          <a:prstGeom prst="wedgeEllipseCallout">
            <a:avLst>
              <a:gd name="adj1" fmla="val -42001"/>
              <a:gd name="adj2" fmla="val -74208"/>
            </a:avLst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Segoe Print" pitchFamily="2" charset="0"/>
              </a:rPr>
              <a:t>m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</a:rPr>
              <a:t>any-to-many</a:t>
            </a:r>
          </a:p>
        </p:txBody>
      </p:sp>
      <p:sp>
        <p:nvSpPr>
          <p:cNvPr id="81" name="Oval Callout 80"/>
          <p:cNvSpPr/>
          <p:nvPr/>
        </p:nvSpPr>
        <p:spPr bwMode="auto">
          <a:xfrm>
            <a:off x="6607173" y="6211163"/>
            <a:ext cx="860427" cy="494437"/>
          </a:xfrm>
          <a:prstGeom prst="wedgeEllipseCallout">
            <a:avLst>
              <a:gd name="adj1" fmla="val -17765"/>
              <a:gd name="adj2" fmla="val -108991"/>
            </a:avLst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Segoe Print" pitchFamily="2" charset="0"/>
              </a:rPr>
              <a:t>1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</a:rPr>
              <a:t>-to-many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49F870-6C67-443E-BFCD-1337558D0DB4}"/>
              </a:ext>
            </a:extLst>
          </p:cNvPr>
          <p:cNvGrpSpPr/>
          <p:nvPr/>
        </p:nvGrpSpPr>
        <p:grpSpPr>
          <a:xfrm>
            <a:off x="5728494" y="4414354"/>
            <a:ext cx="2833687" cy="914400"/>
            <a:chOff x="5728494" y="4414354"/>
            <a:chExt cx="2833687" cy="9144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727C04C-F730-4E55-BAEB-859553C5509B}"/>
                </a:ext>
              </a:extLst>
            </p:cNvPr>
            <p:cNvSpPr/>
            <p:nvPr/>
          </p:nvSpPr>
          <p:spPr>
            <a:xfrm>
              <a:off x="5728494" y="4414354"/>
              <a:ext cx="2833687" cy="9144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EB3C3789-98AA-4E13-B02D-59BA72B565B6}"/>
                </a:ext>
              </a:extLst>
            </p:cNvPr>
            <p:cNvSpPr/>
            <p:nvPr/>
          </p:nvSpPr>
          <p:spPr>
            <a:xfrm rot="10800000">
              <a:off x="7502617" y="4530740"/>
              <a:ext cx="978408" cy="6407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193AF2A-A8F5-46F7-A066-94914C4C79E0}"/>
                </a:ext>
              </a:extLst>
            </p:cNvPr>
            <p:cNvSpPr/>
            <p:nvPr/>
          </p:nvSpPr>
          <p:spPr>
            <a:xfrm>
              <a:off x="7382997" y="4752933"/>
              <a:ext cx="186612" cy="1964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518E528-47DA-4FE4-9315-451F2A310957}"/>
                </a:ext>
              </a:extLst>
            </p:cNvPr>
            <p:cNvSpPr/>
            <p:nvPr/>
          </p:nvSpPr>
          <p:spPr>
            <a:xfrm>
              <a:off x="7865330" y="4517121"/>
              <a:ext cx="186612" cy="1964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34AF045-14B2-48DA-B5E4-DA2370F7A4AE}"/>
                </a:ext>
              </a:extLst>
            </p:cNvPr>
            <p:cNvSpPr/>
            <p:nvPr/>
          </p:nvSpPr>
          <p:spPr>
            <a:xfrm>
              <a:off x="7866543" y="4754201"/>
              <a:ext cx="186612" cy="1964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6E33A73-E190-4B56-B58C-9E52DFEF98D8}"/>
                </a:ext>
              </a:extLst>
            </p:cNvPr>
            <p:cNvSpPr/>
            <p:nvPr/>
          </p:nvSpPr>
          <p:spPr>
            <a:xfrm>
              <a:off x="7871946" y="4981087"/>
              <a:ext cx="186612" cy="1964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A07100A-C0E7-4ADB-B068-841DBC7F0969}"/>
                </a:ext>
              </a:extLst>
            </p:cNvPr>
            <p:cNvCxnSpPr>
              <a:cxnSpLocks/>
              <a:stCxn id="4" idx="3"/>
              <a:endCxn id="84" idx="2"/>
            </p:cNvCxnSpPr>
            <p:nvPr/>
          </p:nvCxnSpPr>
          <p:spPr>
            <a:xfrm flipV="1">
              <a:off x="7502617" y="4615323"/>
              <a:ext cx="362713" cy="2358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C9DBD0A-0F49-417E-B27D-F6E15DB6A541}"/>
                </a:ext>
              </a:extLst>
            </p:cNvPr>
            <p:cNvCxnSpPr>
              <a:cxnSpLocks/>
              <a:stCxn id="4" idx="3"/>
              <a:endCxn id="85" idx="2"/>
            </p:cNvCxnSpPr>
            <p:nvPr/>
          </p:nvCxnSpPr>
          <p:spPr>
            <a:xfrm>
              <a:off x="7502617" y="4851135"/>
              <a:ext cx="363926" cy="126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47020EF-0E2D-4DCC-8CA9-A9467464346C}"/>
                </a:ext>
              </a:extLst>
            </p:cNvPr>
            <p:cNvCxnSpPr>
              <a:cxnSpLocks/>
              <a:stCxn id="5" idx="5"/>
              <a:endCxn id="86" idx="2"/>
            </p:cNvCxnSpPr>
            <p:nvPr/>
          </p:nvCxnSpPr>
          <p:spPr>
            <a:xfrm>
              <a:off x="7542280" y="4920574"/>
              <a:ext cx="329666" cy="15871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AED374-5625-44D2-8CC3-962BA8F018E2}"/>
                </a:ext>
              </a:extLst>
            </p:cNvPr>
            <p:cNvSpPr txBox="1"/>
            <p:nvPr/>
          </p:nvSpPr>
          <p:spPr>
            <a:xfrm>
              <a:off x="5838824" y="4597408"/>
              <a:ext cx="1576078" cy="557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dirty="0"/>
                <a:t>Arrow points to the “1” side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768609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26624" y="294580"/>
            <a:ext cx="3274909" cy="920750"/>
          </a:xfrm>
        </p:spPr>
        <p:txBody>
          <a:bodyPr>
            <a:normAutofit/>
          </a:bodyPr>
          <a:lstStyle/>
          <a:p>
            <a:r>
              <a:rPr lang="en-US" sz="4000" b="1" dirty="0"/>
              <a:t>Key Constraints</a:t>
            </a:r>
          </a:p>
        </p:txBody>
      </p:sp>
      <p:grpSp>
        <p:nvGrpSpPr>
          <p:cNvPr id="10245" name="Group 68"/>
          <p:cNvGrpSpPr>
            <a:grpSpLocks/>
          </p:cNvGrpSpPr>
          <p:nvPr/>
        </p:nvGrpSpPr>
        <p:grpSpPr bwMode="auto">
          <a:xfrm>
            <a:off x="2903434" y="585591"/>
            <a:ext cx="5868989" cy="2154237"/>
            <a:chOff x="3122612" y="817563"/>
            <a:chExt cx="5868988" cy="2154237"/>
          </a:xfrm>
        </p:grpSpPr>
        <p:sp>
          <p:nvSpPr>
            <p:cNvPr id="10274" name="Freeform 33"/>
            <p:cNvSpPr>
              <a:spLocks/>
            </p:cNvSpPr>
            <p:nvPr/>
          </p:nvSpPr>
          <p:spPr bwMode="auto">
            <a:xfrm>
              <a:off x="6757988" y="1447800"/>
              <a:ext cx="720725" cy="519113"/>
            </a:xfrm>
            <a:custGeom>
              <a:avLst/>
              <a:gdLst>
                <a:gd name="T0" fmla="*/ 2147483647 w 454"/>
                <a:gd name="T1" fmla="*/ 2147483647 h 327"/>
                <a:gd name="T2" fmla="*/ 2147483647 w 454"/>
                <a:gd name="T3" fmla="*/ 2147483647 h 327"/>
                <a:gd name="T4" fmla="*/ 2147483647 w 454"/>
                <a:gd name="T5" fmla="*/ 2147483647 h 327"/>
                <a:gd name="T6" fmla="*/ 2147483647 w 454"/>
                <a:gd name="T7" fmla="*/ 2147483647 h 327"/>
                <a:gd name="T8" fmla="*/ 2147483647 w 454"/>
                <a:gd name="T9" fmla="*/ 2147483647 h 327"/>
                <a:gd name="T10" fmla="*/ 2147483647 w 454"/>
                <a:gd name="T11" fmla="*/ 2147483647 h 327"/>
                <a:gd name="T12" fmla="*/ 2147483647 w 454"/>
                <a:gd name="T13" fmla="*/ 2147483647 h 327"/>
                <a:gd name="T14" fmla="*/ 2147483647 w 454"/>
                <a:gd name="T15" fmla="*/ 2147483647 h 327"/>
                <a:gd name="T16" fmla="*/ 2147483647 w 454"/>
                <a:gd name="T17" fmla="*/ 0 h 327"/>
                <a:gd name="T18" fmla="*/ 2147483647 w 454"/>
                <a:gd name="T19" fmla="*/ 0 h 327"/>
                <a:gd name="T20" fmla="*/ 2147483647 w 454"/>
                <a:gd name="T21" fmla="*/ 2147483647 h 327"/>
                <a:gd name="T22" fmla="*/ 2147483647 w 454"/>
                <a:gd name="T23" fmla="*/ 2147483647 h 327"/>
                <a:gd name="T24" fmla="*/ 2147483647 w 454"/>
                <a:gd name="T25" fmla="*/ 2147483647 h 327"/>
                <a:gd name="T26" fmla="*/ 2147483647 w 454"/>
                <a:gd name="T27" fmla="*/ 2147483647 h 327"/>
                <a:gd name="T28" fmla="*/ 2147483647 w 454"/>
                <a:gd name="T29" fmla="*/ 2147483647 h 327"/>
                <a:gd name="T30" fmla="*/ 2147483647 w 454"/>
                <a:gd name="T31" fmla="*/ 2147483647 h 327"/>
                <a:gd name="T32" fmla="*/ 2147483647 w 454"/>
                <a:gd name="T33" fmla="*/ 2147483647 h 327"/>
                <a:gd name="T34" fmla="*/ 2147483647 w 454"/>
                <a:gd name="T35" fmla="*/ 2147483647 h 327"/>
                <a:gd name="T36" fmla="*/ 2147483647 w 454"/>
                <a:gd name="T37" fmla="*/ 2147483647 h 327"/>
                <a:gd name="T38" fmla="*/ 2147483647 w 454"/>
                <a:gd name="T39" fmla="*/ 2147483647 h 327"/>
                <a:gd name="T40" fmla="*/ 2147483647 w 454"/>
                <a:gd name="T41" fmla="*/ 2147483647 h 327"/>
                <a:gd name="T42" fmla="*/ 2147483647 w 454"/>
                <a:gd name="T43" fmla="*/ 2147483647 h 327"/>
                <a:gd name="T44" fmla="*/ 2147483647 w 454"/>
                <a:gd name="T45" fmla="*/ 2147483647 h 327"/>
                <a:gd name="T46" fmla="*/ 2147483647 w 454"/>
                <a:gd name="T47" fmla="*/ 2147483647 h 327"/>
                <a:gd name="T48" fmla="*/ 2147483647 w 454"/>
                <a:gd name="T49" fmla="*/ 2147483647 h 327"/>
                <a:gd name="T50" fmla="*/ 2147483647 w 454"/>
                <a:gd name="T51" fmla="*/ 2147483647 h 327"/>
                <a:gd name="T52" fmla="*/ 2147483647 w 454"/>
                <a:gd name="T53" fmla="*/ 2147483647 h 327"/>
                <a:gd name="T54" fmla="*/ 2147483647 w 454"/>
                <a:gd name="T55" fmla="*/ 2147483647 h 327"/>
                <a:gd name="T56" fmla="*/ 2147483647 w 454"/>
                <a:gd name="T57" fmla="*/ 2147483647 h 327"/>
                <a:gd name="T58" fmla="*/ 2147483647 w 454"/>
                <a:gd name="T59" fmla="*/ 2147483647 h 327"/>
                <a:gd name="T60" fmla="*/ 2147483647 w 454"/>
                <a:gd name="T61" fmla="*/ 2147483647 h 327"/>
                <a:gd name="T62" fmla="*/ 2147483647 w 454"/>
                <a:gd name="T63" fmla="*/ 2147483647 h 327"/>
                <a:gd name="T64" fmla="*/ 2147483647 w 454"/>
                <a:gd name="T65" fmla="*/ 2147483647 h 327"/>
                <a:gd name="T66" fmla="*/ 2147483647 w 454"/>
                <a:gd name="T67" fmla="*/ 2147483647 h 327"/>
                <a:gd name="T68" fmla="*/ 2147483647 w 454"/>
                <a:gd name="T69" fmla="*/ 2147483647 h 327"/>
                <a:gd name="T70" fmla="*/ 2147483647 w 454"/>
                <a:gd name="T71" fmla="*/ 2147483647 h 3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4"/>
                <a:gd name="T109" fmla="*/ 0 h 327"/>
                <a:gd name="T110" fmla="*/ 454 w 454"/>
                <a:gd name="T111" fmla="*/ 327 h 3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4" h="327">
                  <a:moveTo>
                    <a:pt x="453" y="163"/>
                  </a:moveTo>
                  <a:lnTo>
                    <a:pt x="451" y="148"/>
                  </a:lnTo>
                  <a:lnTo>
                    <a:pt x="448" y="134"/>
                  </a:lnTo>
                  <a:lnTo>
                    <a:pt x="445" y="120"/>
                  </a:lnTo>
                  <a:lnTo>
                    <a:pt x="439" y="106"/>
                  </a:lnTo>
                  <a:lnTo>
                    <a:pt x="431" y="94"/>
                  </a:lnTo>
                  <a:lnTo>
                    <a:pt x="422" y="80"/>
                  </a:lnTo>
                  <a:lnTo>
                    <a:pt x="411" y="68"/>
                  </a:lnTo>
                  <a:lnTo>
                    <a:pt x="399" y="57"/>
                  </a:lnTo>
                  <a:lnTo>
                    <a:pt x="386" y="47"/>
                  </a:lnTo>
                  <a:lnTo>
                    <a:pt x="372" y="37"/>
                  </a:lnTo>
                  <a:lnTo>
                    <a:pt x="356" y="29"/>
                  </a:lnTo>
                  <a:lnTo>
                    <a:pt x="339" y="21"/>
                  </a:lnTo>
                  <a:lnTo>
                    <a:pt x="322" y="15"/>
                  </a:lnTo>
                  <a:lnTo>
                    <a:pt x="303" y="9"/>
                  </a:lnTo>
                  <a:lnTo>
                    <a:pt x="285" y="5"/>
                  </a:lnTo>
                  <a:lnTo>
                    <a:pt x="265" y="1"/>
                  </a:lnTo>
                  <a:lnTo>
                    <a:pt x="246" y="0"/>
                  </a:lnTo>
                  <a:lnTo>
                    <a:pt x="225" y="0"/>
                  </a:lnTo>
                  <a:lnTo>
                    <a:pt x="206" y="0"/>
                  </a:lnTo>
                  <a:lnTo>
                    <a:pt x="186" y="1"/>
                  </a:lnTo>
                  <a:lnTo>
                    <a:pt x="167" y="5"/>
                  </a:lnTo>
                  <a:lnTo>
                    <a:pt x="148" y="9"/>
                  </a:lnTo>
                  <a:lnTo>
                    <a:pt x="130" y="15"/>
                  </a:lnTo>
                  <a:lnTo>
                    <a:pt x="113" y="21"/>
                  </a:lnTo>
                  <a:lnTo>
                    <a:pt x="96" y="29"/>
                  </a:lnTo>
                  <a:lnTo>
                    <a:pt x="80" y="37"/>
                  </a:lnTo>
                  <a:lnTo>
                    <a:pt x="65" y="47"/>
                  </a:lnTo>
                  <a:lnTo>
                    <a:pt x="53" y="57"/>
                  </a:lnTo>
                  <a:lnTo>
                    <a:pt x="40" y="68"/>
                  </a:lnTo>
                  <a:lnTo>
                    <a:pt x="29" y="80"/>
                  </a:lnTo>
                  <a:lnTo>
                    <a:pt x="21" y="94"/>
                  </a:lnTo>
                  <a:lnTo>
                    <a:pt x="13" y="106"/>
                  </a:lnTo>
                  <a:lnTo>
                    <a:pt x="7" y="120"/>
                  </a:lnTo>
                  <a:lnTo>
                    <a:pt x="3" y="134"/>
                  </a:lnTo>
                  <a:lnTo>
                    <a:pt x="1" y="148"/>
                  </a:lnTo>
                  <a:lnTo>
                    <a:pt x="0" y="163"/>
                  </a:lnTo>
                  <a:lnTo>
                    <a:pt x="1" y="177"/>
                  </a:lnTo>
                  <a:lnTo>
                    <a:pt x="3" y="191"/>
                  </a:lnTo>
                  <a:lnTo>
                    <a:pt x="7" y="205"/>
                  </a:lnTo>
                  <a:lnTo>
                    <a:pt x="13" y="217"/>
                  </a:lnTo>
                  <a:lnTo>
                    <a:pt x="21" y="231"/>
                  </a:lnTo>
                  <a:lnTo>
                    <a:pt x="29" y="244"/>
                  </a:lnTo>
                  <a:lnTo>
                    <a:pt x="40" y="255"/>
                  </a:lnTo>
                  <a:lnTo>
                    <a:pt x="53" y="266"/>
                  </a:lnTo>
                  <a:lnTo>
                    <a:pt x="65" y="278"/>
                  </a:lnTo>
                  <a:lnTo>
                    <a:pt x="80" y="288"/>
                  </a:lnTo>
                  <a:lnTo>
                    <a:pt x="96" y="296"/>
                  </a:lnTo>
                  <a:lnTo>
                    <a:pt x="113" y="303"/>
                  </a:lnTo>
                  <a:lnTo>
                    <a:pt x="130" y="310"/>
                  </a:lnTo>
                  <a:lnTo>
                    <a:pt x="148" y="316"/>
                  </a:lnTo>
                  <a:lnTo>
                    <a:pt x="167" y="320"/>
                  </a:lnTo>
                  <a:lnTo>
                    <a:pt x="186" y="323"/>
                  </a:lnTo>
                  <a:lnTo>
                    <a:pt x="206" y="326"/>
                  </a:lnTo>
                  <a:lnTo>
                    <a:pt x="225" y="326"/>
                  </a:lnTo>
                  <a:lnTo>
                    <a:pt x="246" y="326"/>
                  </a:lnTo>
                  <a:lnTo>
                    <a:pt x="265" y="323"/>
                  </a:lnTo>
                  <a:lnTo>
                    <a:pt x="285" y="320"/>
                  </a:lnTo>
                  <a:lnTo>
                    <a:pt x="303" y="316"/>
                  </a:lnTo>
                  <a:lnTo>
                    <a:pt x="322" y="310"/>
                  </a:lnTo>
                  <a:lnTo>
                    <a:pt x="339" y="303"/>
                  </a:lnTo>
                  <a:lnTo>
                    <a:pt x="356" y="296"/>
                  </a:lnTo>
                  <a:lnTo>
                    <a:pt x="372" y="288"/>
                  </a:lnTo>
                  <a:lnTo>
                    <a:pt x="386" y="278"/>
                  </a:lnTo>
                  <a:lnTo>
                    <a:pt x="399" y="266"/>
                  </a:lnTo>
                  <a:lnTo>
                    <a:pt x="411" y="255"/>
                  </a:lnTo>
                  <a:lnTo>
                    <a:pt x="422" y="244"/>
                  </a:lnTo>
                  <a:lnTo>
                    <a:pt x="431" y="231"/>
                  </a:lnTo>
                  <a:lnTo>
                    <a:pt x="439" y="217"/>
                  </a:lnTo>
                  <a:lnTo>
                    <a:pt x="445" y="205"/>
                  </a:lnTo>
                  <a:lnTo>
                    <a:pt x="448" y="191"/>
                  </a:lnTo>
                  <a:lnTo>
                    <a:pt x="451" y="177"/>
                  </a:lnTo>
                  <a:lnTo>
                    <a:pt x="453" y="16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Freeform 34"/>
            <p:cNvSpPr>
              <a:spLocks/>
            </p:cNvSpPr>
            <p:nvPr/>
          </p:nvSpPr>
          <p:spPr bwMode="auto">
            <a:xfrm>
              <a:off x="8077200" y="1470025"/>
              <a:ext cx="912813" cy="496888"/>
            </a:xfrm>
            <a:custGeom>
              <a:avLst/>
              <a:gdLst>
                <a:gd name="T0" fmla="*/ 2147483647 w 575"/>
                <a:gd name="T1" fmla="*/ 2147483647 h 313"/>
                <a:gd name="T2" fmla="*/ 2147483647 w 575"/>
                <a:gd name="T3" fmla="*/ 2147483647 h 313"/>
                <a:gd name="T4" fmla="*/ 2147483647 w 575"/>
                <a:gd name="T5" fmla="*/ 2147483647 h 313"/>
                <a:gd name="T6" fmla="*/ 2147483647 w 575"/>
                <a:gd name="T7" fmla="*/ 2147483647 h 313"/>
                <a:gd name="T8" fmla="*/ 2147483647 w 575"/>
                <a:gd name="T9" fmla="*/ 2147483647 h 313"/>
                <a:gd name="T10" fmla="*/ 2147483647 w 575"/>
                <a:gd name="T11" fmla="*/ 2147483647 h 313"/>
                <a:gd name="T12" fmla="*/ 2147483647 w 575"/>
                <a:gd name="T13" fmla="*/ 2147483647 h 313"/>
                <a:gd name="T14" fmla="*/ 2147483647 w 575"/>
                <a:gd name="T15" fmla="*/ 2147483647 h 313"/>
                <a:gd name="T16" fmla="*/ 2147483647 w 575"/>
                <a:gd name="T17" fmla="*/ 2147483647 h 313"/>
                <a:gd name="T18" fmla="*/ 2147483647 w 575"/>
                <a:gd name="T19" fmla="*/ 2147483647 h 313"/>
                <a:gd name="T20" fmla="*/ 2147483647 w 575"/>
                <a:gd name="T21" fmla="*/ 2147483647 h 313"/>
                <a:gd name="T22" fmla="*/ 2147483647 w 575"/>
                <a:gd name="T23" fmla="*/ 2147483647 h 313"/>
                <a:gd name="T24" fmla="*/ 2147483647 w 575"/>
                <a:gd name="T25" fmla="*/ 2147483647 h 313"/>
                <a:gd name="T26" fmla="*/ 2147483647 w 575"/>
                <a:gd name="T27" fmla="*/ 2147483647 h 313"/>
                <a:gd name="T28" fmla="*/ 2147483647 w 575"/>
                <a:gd name="T29" fmla="*/ 2147483647 h 313"/>
                <a:gd name="T30" fmla="*/ 2147483647 w 575"/>
                <a:gd name="T31" fmla="*/ 2147483647 h 313"/>
                <a:gd name="T32" fmla="*/ 2147483647 w 575"/>
                <a:gd name="T33" fmla="*/ 2147483647 h 313"/>
                <a:gd name="T34" fmla="*/ 2147483647 w 575"/>
                <a:gd name="T35" fmla="*/ 2147483647 h 313"/>
                <a:gd name="T36" fmla="*/ 2147483647 w 575"/>
                <a:gd name="T37" fmla="*/ 2147483647 h 313"/>
                <a:gd name="T38" fmla="*/ 2147483647 w 575"/>
                <a:gd name="T39" fmla="*/ 2147483647 h 313"/>
                <a:gd name="T40" fmla="*/ 2147483647 w 575"/>
                <a:gd name="T41" fmla="*/ 2147483647 h 313"/>
                <a:gd name="T42" fmla="*/ 2147483647 w 575"/>
                <a:gd name="T43" fmla="*/ 2147483647 h 313"/>
                <a:gd name="T44" fmla="*/ 2147483647 w 575"/>
                <a:gd name="T45" fmla="*/ 2147483647 h 313"/>
                <a:gd name="T46" fmla="*/ 2147483647 w 575"/>
                <a:gd name="T47" fmla="*/ 2147483647 h 313"/>
                <a:gd name="T48" fmla="*/ 2147483647 w 575"/>
                <a:gd name="T49" fmla="*/ 2147483647 h 313"/>
                <a:gd name="T50" fmla="*/ 2147483647 w 575"/>
                <a:gd name="T51" fmla="*/ 2147483647 h 313"/>
                <a:gd name="T52" fmla="*/ 2147483647 w 575"/>
                <a:gd name="T53" fmla="*/ 0 h 313"/>
                <a:gd name="T54" fmla="*/ 2147483647 w 575"/>
                <a:gd name="T55" fmla="*/ 0 h 313"/>
                <a:gd name="T56" fmla="*/ 2147483647 w 575"/>
                <a:gd name="T57" fmla="*/ 2147483647 h 313"/>
                <a:gd name="T58" fmla="*/ 2147483647 w 575"/>
                <a:gd name="T59" fmla="*/ 2147483647 h 313"/>
                <a:gd name="T60" fmla="*/ 2147483647 w 575"/>
                <a:gd name="T61" fmla="*/ 2147483647 h 313"/>
                <a:gd name="T62" fmla="*/ 2147483647 w 575"/>
                <a:gd name="T63" fmla="*/ 2147483647 h 313"/>
                <a:gd name="T64" fmla="*/ 2147483647 w 575"/>
                <a:gd name="T65" fmla="*/ 2147483647 h 313"/>
                <a:gd name="T66" fmla="*/ 2147483647 w 575"/>
                <a:gd name="T67" fmla="*/ 2147483647 h 313"/>
                <a:gd name="T68" fmla="*/ 2147483647 w 575"/>
                <a:gd name="T69" fmla="*/ 2147483647 h 313"/>
                <a:gd name="T70" fmla="*/ 2147483647 w 575"/>
                <a:gd name="T71" fmla="*/ 2147483647 h 3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75"/>
                <a:gd name="T109" fmla="*/ 0 h 313"/>
                <a:gd name="T110" fmla="*/ 575 w 575"/>
                <a:gd name="T111" fmla="*/ 313 h 31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75" h="313">
                  <a:moveTo>
                    <a:pt x="0" y="156"/>
                  </a:moveTo>
                  <a:lnTo>
                    <a:pt x="1" y="169"/>
                  </a:lnTo>
                  <a:lnTo>
                    <a:pt x="5" y="182"/>
                  </a:lnTo>
                  <a:lnTo>
                    <a:pt x="9" y="196"/>
                  </a:lnTo>
                  <a:lnTo>
                    <a:pt x="17" y="208"/>
                  </a:lnTo>
                  <a:lnTo>
                    <a:pt x="28" y="221"/>
                  </a:lnTo>
                  <a:lnTo>
                    <a:pt x="38" y="234"/>
                  </a:lnTo>
                  <a:lnTo>
                    <a:pt x="52" y="244"/>
                  </a:lnTo>
                  <a:lnTo>
                    <a:pt x="67" y="255"/>
                  </a:lnTo>
                  <a:lnTo>
                    <a:pt x="84" y="266"/>
                  </a:lnTo>
                  <a:lnTo>
                    <a:pt x="103" y="275"/>
                  </a:lnTo>
                  <a:lnTo>
                    <a:pt x="123" y="283"/>
                  </a:lnTo>
                  <a:lnTo>
                    <a:pt x="143" y="290"/>
                  </a:lnTo>
                  <a:lnTo>
                    <a:pt x="165" y="297"/>
                  </a:lnTo>
                  <a:lnTo>
                    <a:pt x="189" y="302"/>
                  </a:lnTo>
                  <a:lnTo>
                    <a:pt x="213" y="306"/>
                  </a:lnTo>
                  <a:lnTo>
                    <a:pt x="237" y="309"/>
                  </a:lnTo>
                  <a:lnTo>
                    <a:pt x="262" y="312"/>
                  </a:lnTo>
                  <a:lnTo>
                    <a:pt x="287" y="312"/>
                  </a:lnTo>
                  <a:lnTo>
                    <a:pt x="311" y="312"/>
                  </a:lnTo>
                  <a:lnTo>
                    <a:pt x="337" y="309"/>
                  </a:lnTo>
                  <a:lnTo>
                    <a:pt x="361" y="306"/>
                  </a:lnTo>
                  <a:lnTo>
                    <a:pt x="385" y="302"/>
                  </a:lnTo>
                  <a:lnTo>
                    <a:pt x="408" y="297"/>
                  </a:lnTo>
                  <a:lnTo>
                    <a:pt x="431" y="290"/>
                  </a:lnTo>
                  <a:lnTo>
                    <a:pt x="451" y="283"/>
                  </a:lnTo>
                  <a:lnTo>
                    <a:pt x="471" y="275"/>
                  </a:lnTo>
                  <a:lnTo>
                    <a:pt x="490" y="266"/>
                  </a:lnTo>
                  <a:lnTo>
                    <a:pt x="506" y="255"/>
                  </a:lnTo>
                  <a:lnTo>
                    <a:pt x="522" y="244"/>
                  </a:lnTo>
                  <a:lnTo>
                    <a:pt x="536" y="234"/>
                  </a:lnTo>
                  <a:lnTo>
                    <a:pt x="547" y="221"/>
                  </a:lnTo>
                  <a:lnTo>
                    <a:pt x="556" y="208"/>
                  </a:lnTo>
                  <a:lnTo>
                    <a:pt x="564" y="196"/>
                  </a:lnTo>
                  <a:lnTo>
                    <a:pt x="569" y="182"/>
                  </a:lnTo>
                  <a:lnTo>
                    <a:pt x="572" y="169"/>
                  </a:lnTo>
                  <a:lnTo>
                    <a:pt x="574" y="156"/>
                  </a:lnTo>
                  <a:lnTo>
                    <a:pt x="572" y="141"/>
                  </a:lnTo>
                  <a:lnTo>
                    <a:pt x="569" y="129"/>
                  </a:lnTo>
                  <a:lnTo>
                    <a:pt x="564" y="114"/>
                  </a:lnTo>
                  <a:lnTo>
                    <a:pt x="556" y="102"/>
                  </a:lnTo>
                  <a:lnTo>
                    <a:pt x="547" y="90"/>
                  </a:lnTo>
                  <a:lnTo>
                    <a:pt x="536" y="76"/>
                  </a:lnTo>
                  <a:lnTo>
                    <a:pt x="522" y="65"/>
                  </a:lnTo>
                  <a:lnTo>
                    <a:pt x="506" y="55"/>
                  </a:lnTo>
                  <a:lnTo>
                    <a:pt x="490" y="45"/>
                  </a:lnTo>
                  <a:lnTo>
                    <a:pt x="471" y="36"/>
                  </a:lnTo>
                  <a:lnTo>
                    <a:pt x="451" y="26"/>
                  </a:lnTo>
                  <a:lnTo>
                    <a:pt x="431" y="20"/>
                  </a:lnTo>
                  <a:lnTo>
                    <a:pt x="408" y="14"/>
                  </a:lnTo>
                  <a:lnTo>
                    <a:pt x="385" y="8"/>
                  </a:lnTo>
                  <a:lnTo>
                    <a:pt x="361" y="5"/>
                  </a:lnTo>
                  <a:lnTo>
                    <a:pt x="337" y="1"/>
                  </a:lnTo>
                  <a:lnTo>
                    <a:pt x="311" y="0"/>
                  </a:lnTo>
                  <a:lnTo>
                    <a:pt x="287" y="0"/>
                  </a:lnTo>
                  <a:lnTo>
                    <a:pt x="262" y="0"/>
                  </a:lnTo>
                  <a:lnTo>
                    <a:pt x="237" y="1"/>
                  </a:lnTo>
                  <a:lnTo>
                    <a:pt x="212" y="5"/>
                  </a:lnTo>
                  <a:lnTo>
                    <a:pt x="189" y="9"/>
                  </a:lnTo>
                  <a:lnTo>
                    <a:pt x="165" y="14"/>
                  </a:lnTo>
                  <a:lnTo>
                    <a:pt x="143" y="20"/>
                  </a:lnTo>
                  <a:lnTo>
                    <a:pt x="123" y="28"/>
                  </a:lnTo>
                  <a:lnTo>
                    <a:pt x="102" y="36"/>
                  </a:lnTo>
                  <a:lnTo>
                    <a:pt x="84" y="45"/>
                  </a:lnTo>
                  <a:lnTo>
                    <a:pt x="67" y="55"/>
                  </a:lnTo>
                  <a:lnTo>
                    <a:pt x="52" y="65"/>
                  </a:lnTo>
                  <a:lnTo>
                    <a:pt x="38" y="78"/>
                  </a:lnTo>
                  <a:lnTo>
                    <a:pt x="28" y="90"/>
                  </a:lnTo>
                  <a:lnTo>
                    <a:pt x="17" y="102"/>
                  </a:lnTo>
                  <a:lnTo>
                    <a:pt x="9" y="115"/>
                  </a:lnTo>
                  <a:lnTo>
                    <a:pt x="5" y="129"/>
                  </a:lnTo>
                  <a:lnTo>
                    <a:pt x="1" y="142"/>
                  </a:lnTo>
                  <a:lnTo>
                    <a:pt x="0" y="15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76" name="Group 37"/>
            <p:cNvGrpSpPr>
              <a:grpSpLocks/>
            </p:cNvGrpSpPr>
            <p:nvPr/>
          </p:nvGrpSpPr>
          <p:grpSpPr bwMode="auto">
            <a:xfrm>
              <a:off x="7327900" y="1066800"/>
              <a:ext cx="939800" cy="519113"/>
              <a:chOff x="4672" y="468"/>
              <a:chExt cx="592" cy="327"/>
            </a:xfrm>
          </p:grpSpPr>
          <p:sp>
            <p:nvSpPr>
              <p:cNvPr id="10306" name="Freeform 35"/>
              <p:cNvSpPr>
                <a:spLocks/>
              </p:cNvSpPr>
              <p:nvPr/>
            </p:nvSpPr>
            <p:spPr bwMode="auto">
              <a:xfrm>
                <a:off x="4672" y="468"/>
                <a:ext cx="592" cy="327"/>
              </a:xfrm>
              <a:custGeom>
                <a:avLst/>
                <a:gdLst>
                  <a:gd name="T0" fmla="*/ 589 w 592"/>
                  <a:gd name="T1" fmla="*/ 148 h 327"/>
                  <a:gd name="T2" fmla="*/ 581 w 592"/>
                  <a:gd name="T3" fmla="*/ 120 h 327"/>
                  <a:gd name="T4" fmla="*/ 563 w 592"/>
                  <a:gd name="T5" fmla="*/ 94 h 327"/>
                  <a:gd name="T6" fmla="*/ 538 w 592"/>
                  <a:gd name="T7" fmla="*/ 68 h 327"/>
                  <a:gd name="T8" fmla="*/ 505 w 592"/>
                  <a:gd name="T9" fmla="*/ 46 h 327"/>
                  <a:gd name="T10" fmla="*/ 465 w 592"/>
                  <a:gd name="T11" fmla="*/ 29 h 327"/>
                  <a:gd name="T12" fmla="*/ 420 w 592"/>
                  <a:gd name="T13" fmla="*/ 14 h 327"/>
                  <a:gd name="T14" fmla="*/ 372 w 592"/>
                  <a:gd name="T15" fmla="*/ 4 h 327"/>
                  <a:gd name="T16" fmla="*/ 321 w 592"/>
                  <a:gd name="T17" fmla="*/ 0 h 327"/>
                  <a:gd name="T18" fmla="*/ 269 w 592"/>
                  <a:gd name="T19" fmla="*/ 0 h 327"/>
                  <a:gd name="T20" fmla="*/ 218 w 592"/>
                  <a:gd name="T21" fmla="*/ 4 h 327"/>
                  <a:gd name="T22" fmla="*/ 170 w 592"/>
                  <a:gd name="T23" fmla="*/ 14 h 327"/>
                  <a:gd name="T24" fmla="*/ 125 w 592"/>
                  <a:gd name="T25" fmla="*/ 29 h 327"/>
                  <a:gd name="T26" fmla="*/ 85 w 592"/>
                  <a:gd name="T27" fmla="*/ 46 h 327"/>
                  <a:gd name="T28" fmla="*/ 53 w 592"/>
                  <a:gd name="T29" fmla="*/ 68 h 327"/>
                  <a:gd name="T30" fmla="*/ 27 w 592"/>
                  <a:gd name="T31" fmla="*/ 94 h 327"/>
                  <a:gd name="T32" fmla="*/ 9 w 592"/>
                  <a:gd name="T33" fmla="*/ 120 h 327"/>
                  <a:gd name="T34" fmla="*/ 1 w 592"/>
                  <a:gd name="T35" fmla="*/ 148 h 327"/>
                  <a:gd name="T36" fmla="*/ 1 w 592"/>
                  <a:gd name="T37" fmla="*/ 177 h 327"/>
                  <a:gd name="T38" fmla="*/ 9 w 592"/>
                  <a:gd name="T39" fmla="*/ 205 h 327"/>
                  <a:gd name="T40" fmla="*/ 27 w 592"/>
                  <a:gd name="T41" fmla="*/ 231 h 327"/>
                  <a:gd name="T42" fmla="*/ 53 w 592"/>
                  <a:gd name="T43" fmla="*/ 257 h 327"/>
                  <a:gd name="T44" fmla="*/ 85 w 592"/>
                  <a:gd name="T45" fmla="*/ 278 h 327"/>
                  <a:gd name="T46" fmla="*/ 125 w 592"/>
                  <a:gd name="T47" fmla="*/ 296 h 327"/>
                  <a:gd name="T48" fmla="*/ 170 w 592"/>
                  <a:gd name="T49" fmla="*/ 310 h 327"/>
                  <a:gd name="T50" fmla="*/ 218 w 592"/>
                  <a:gd name="T51" fmla="*/ 320 h 327"/>
                  <a:gd name="T52" fmla="*/ 269 w 592"/>
                  <a:gd name="T53" fmla="*/ 326 h 327"/>
                  <a:gd name="T54" fmla="*/ 321 w 592"/>
                  <a:gd name="T55" fmla="*/ 326 h 327"/>
                  <a:gd name="T56" fmla="*/ 372 w 592"/>
                  <a:gd name="T57" fmla="*/ 320 h 327"/>
                  <a:gd name="T58" fmla="*/ 420 w 592"/>
                  <a:gd name="T59" fmla="*/ 310 h 327"/>
                  <a:gd name="T60" fmla="*/ 465 w 592"/>
                  <a:gd name="T61" fmla="*/ 296 h 327"/>
                  <a:gd name="T62" fmla="*/ 505 w 592"/>
                  <a:gd name="T63" fmla="*/ 278 h 327"/>
                  <a:gd name="T64" fmla="*/ 538 w 592"/>
                  <a:gd name="T65" fmla="*/ 257 h 327"/>
                  <a:gd name="T66" fmla="*/ 563 w 592"/>
                  <a:gd name="T67" fmla="*/ 231 h 327"/>
                  <a:gd name="T68" fmla="*/ 581 w 592"/>
                  <a:gd name="T69" fmla="*/ 205 h 327"/>
                  <a:gd name="T70" fmla="*/ 589 w 592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92"/>
                  <a:gd name="T109" fmla="*/ 0 h 327"/>
                  <a:gd name="T110" fmla="*/ 592 w 592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92" h="327">
                    <a:moveTo>
                      <a:pt x="591" y="163"/>
                    </a:moveTo>
                    <a:lnTo>
                      <a:pt x="589" y="148"/>
                    </a:lnTo>
                    <a:lnTo>
                      <a:pt x="586" y="133"/>
                    </a:lnTo>
                    <a:lnTo>
                      <a:pt x="581" y="120"/>
                    </a:lnTo>
                    <a:lnTo>
                      <a:pt x="573" y="106"/>
                    </a:lnTo>
                    <a:lnTo>
                      <a:pt x="563" y="94"/>
                    </a:lnTo>
                    <a:lnTo>
                      <a:pt x="550" y="81"/>
                    </a:lnTo>
                    <a:lnTo>
                      <a:pt x="538" y="68"/>
                    </a:lnTo>
                    <a:lnTo>
                      <a:pt x="521" y="57"/>
                    </a:lnTo>
                    <a:lnTo>
                      <a:pt x="505" y="46"/>
                    </a:lnTo>
                    <a:lnTo>
                      <a:pt x="485" y="37"/>
                    </a:lnTo>
                    <a:lnTo>
                      <a:pt x="465" y="29"/>
                    </a:lnTo>
                    <a:lnTo>
                      <a:pt x="442" y="21"/>
                    </a:lnTo>
                    <a:lnTo>
                      <a:pt x="420" y="14"/>
                    </a:lnTo>
                    <a:lnTo>
                      <a:pt x="395" y="9"/>
                    </a:lnTo>
                    <a:lnTo>
                      <a:pt x="372" y="4"/>
                    </a:lnTo>
                    <a:lnTo>
                      <a:pt x="347" y="1"/>
                    </a:lnTo>
                    <a:lnTo>
                      <a:pt x="321" y="0"/>
                    </a:lnTo>
                    <a:lnTo>
                      <a:pt x="294" y="0"/>
                    </a:lnTo>
                    <a:lnTo>
                      <a:pt x="269" y="0"/>
                    </a:lnTo>
                    <a:lnTo>
                      <a:pt x="243" y="1"/>
                    </a:lnTo>
                    <a:lnTo>
                      <a:pt x="218" y="4"/>
                    </a:lnTo>
                    <a:lnTo>
                      <a:pt x="195" y="9"/>
                    </a:lnTo>
                    <a:lnTo>
                      <a:pt x="170" y="14"/>
                    </a:lnTo>
                    <a:lnTo>
                      <a:pt x="148" y="21"/>
                    </a:lnTo>
                    <a:lnTo>
                      <a:pt x="125" y="29"/>
                    </a:lnTo>
                    <a:lnTo>
                      <a:pt x="105" y="37"/>
                    </a:lnTo>
                    <a:lnTo>
                      <a:pt x="85" y="46"/>
                    </a:lnTo>
                    <a:lnTo>
                      <a:pt x="69" y="57"/>
                    </a:lnTo>
                    <a:lnTo>
                      <a:pt x="53" y="68"/>
                    </a:lnTo>
                    <a:lnTo>
                      <a:pt x="40" y="81"/>
                    </a:lnTo>
                    <a:lnTo>
                      <a:pt x="27" y="94"/>
                    </a:lnTo>
                    <a:lnTo>
                      <a:pt x="17" y="106"/>
                    </a:lnTo>
                    <a:lnTo>
                      <a:pt x="9" y="120"/>
                    </a:lnTo>
                    <a:lnTo>
                      <a:pt x="4" y="133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4" y="191"/>
                    </a:lnTo>
                    <a:lnTo>
                      <a:pt x="9" y="205"/>
                    </a:lnTo>
                    <a:lnTo>
                      <a:pt x="17" y="219"/>
                    </a:lnTo>
                    <a:lnTo>
                      <a:pt x="27" y="231"/>
                    </a:lnTo>
                    <a:lnTo>
                      <a:pt x="40" y="244"/>
                    </a:lnTo>
                    <a:lnTo>
                      <a:pt x="53" y="257"/>
                    </a:lnTo>
                    <a:lnTo>
                      <a:pt x="69" y="268"/>
                    </a:lnTo>
                    <a:lnTo>
                      <a:pt x="85" y="278"/>
                    </a:lnTo>
                    <a:lnTo>
                      <a:pt x="105" y="288"/>
                    </a:lnTo>
                    <a:lnTo>
                      <a:pt x="125" y="296"/>
                    </a:lnTo>
                    <a:lnTo>
                      <a:pt x="148" y="304"/>
                    </a:lnTo>
                    <a:lnTo>
                      <a:pt x="170" y="310"/>
                    </a:lnTo>
                    <a:lnTo>
                      <a:pt x="195" y="316"/>
                    </a:lnTo>
                    <a:lnTo>
                      <a:pt x="218" y="320"/>
                    </a:lnTo>
                    <a:lnTo>
                      <a:pt x="243" y="324"/>
                    </a:lnTo>
                    <a:lnTo>
                      <a:pt x="269" y="326"/>
                    </a:lnTo>
                    <a:lnTo>
                      <a:pt x="294" y="326"/>
                    </a:lnTo>
                    <a:lnTo>
                      <a:pt x="321" y="326"/>
                    </a:lnTo>
                    <a:lnTo>
                      <a:pt x="347" y="324"/>
                    </a:lnTo>
                    <a:lnTo>
                      <a:pt x="372" y="320"/>
                    </a:lnTo>
                    <a:lnTo>
                      <a:pt x="395" y="316"/>
                    </a:lnTo>
                    <a:lnTo>
                      <a:pt x="420" y="310"/>
                    </a:lnTo>
                    <a:lnTo>
                      <a:pt x="442" y="304"/>
                    </a:lnTo>
                    <a:lnTo>
                      <a:pt x="465" y="296"/>
                    </a:lnTo>
                    <a:lnTo>
                      <a:pt x="485" y="288"/>
                    </a:lnTo>
                    <a:lnTo>
                      <a:pt x="505" y="278"/>
                    </a:lnTo>
                    <a:lnTo>
                      <a:pt x="521" y="268"/>
                    </a:lnTo>
                    <a:lnTo>
                      <a:pt x="538" y="257"/>
                    </a:lnTo>
                    <a:lnTo>
                      <a:pt x="550" y="244"/>
                    </a:lnTo>
                    <a:lnTo>
                      <a:pt x="563" y="231"/>
                    </a:lnTo>
                    <a:lnTo>
                      <a:pt x="573" y="219"/>
                    </a:lnTo>
                    <a:lnTo>
                      <a:pt x="581" y="205"/>
                    </a:lnTo>
                    <a:lnTo>
                      <a:pt x="586" y="191"/>
                    </a:lnTo>
                    <a:lnTo>
                      <a:pt x="589" y="177"/>
                    </a:lnTo>
                    <a:lnTo>
                      <a:pt x="591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7" name="Rectangle 36"/>
              <p:cNvSpPr>
                <a:spLocks noChangeArrowheads="1"/>
              </p:cNvSpPr>
              <p:nvPr/>
            </p:nvSpPr>
            <p:spPr bwMode="auto">
              <a:xfrm>
                <a:off x="4696" y="507"/>
                <a:ext cx="527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dname</a:t>
                </a:r>
              </a:p>
            </p:txBody>
          </p:sp>
        </p:grpSp>
        <p:sp>
          <p:nvSpPr>
            <p:cNvPr id="10277" name="Rectangle 38"/>
            <p:cNvSpPr>
              <a:spLocks noChangeArrowheads="1"/>
            </p:cNvSpPr>
            <p:nvPr/>
          </p:nvSpPr>
          <p:spPr bwMode="auto">
            <a:xfrm>
              <a:off x="8132763" y="1525588"/>
              <a:ext cx="858837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budget</a:t>
              </a:r>
            </a:p>
          </p:txBody>
        </p:sp>
        <p:sp>
          <p:nvSpPr>
            <p:cNvPr id="10278" name="Rectangle 39"/>
            <p:cNvSpPr>
              <a:spLocks noChangeArrowheads="1"/>
            </p:cNvSpPr>
            <p:nvPr/>
          </p:nvSpPr>
          <p:spPr bwMode="auto">
            <a:xfrm>
              <a:off x="6856413" y="1525588"/>
              <a:ext cx="4857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did</a:t>
              </a:r>
            </a:p>
          </p:txBody>
        </p:sp>
        <p:grpSp>
          <p:nvGrpSpPr>
            <p:cNvPr id="10279" name="Group 42"/>
            <p:cNvGrpSpPr>
              <a:grpSpLocks/>
            </p:cNvGrpSpPr>
            <p:nvPr/>
          </p:nvGrpSpPr>
          <p:grpSpPr bwMode="auto">
            <a:xfrm>
              <a:off x="5659438" y="817563"/>
              <a:ext cx="722312" cy="519113"/>
              <a:chOff x="3621" y="276"/>
              <a:chExt cx="455" cy="327"/>
            </a:xfrm>
          </p:grpSpPr>
          <p:sp>
            <p:nvSpPr>
              <p:cNvPr id="10304" name="Freeform 40"/>
              <p:cNvSpPr>
                <a:spLocks/>
              </p:cNvSpPr>
              <p:nvPr/>
            </p:nvSpPr>
            <p:spPr bwMode="auto">
              <a:xfrm>
                <a:off x="3622" y="276"/>
                <a:ext cx="454" cy="327"/>
              </a:xfrm>
              <a:custGeom>
                <a:avLst/>
                <a:gdLst>
                  <a:gd name="T0" fmla="*/ 1 w 454"/>
                  <a:gd name="T1" fmla="*/ 177 h 327"/>
                  <a:gd name="T2" fmla="*/ 8 w 454"/>
                  <a:gd name="T3" fmla="*/ 205 h 327"/>
                  <a:gd name="T4" fmla="*/ 21 w 454"/>
                  <a:gd name="T5" fmla="*/ 231 h 327"/>
                  <a:gd name="T6" fmla="*/ 41 w 454"/>
                  <a:gd name="T7" fmla="*/ 257 h 327"/>
                  <a:gd name="T8" fmla="*/ 66 w 454"/>
                  <a:gd name="T9" fmla="*/ 278 h 327"/>
                  <a:gd name="T10" fmla="*/ 96 w 454"/>
                  <a:gd name="T11" fmla="*/ 296 h 327"/>
                  <a:gd name="T12" fmla="*/ 131 w 454"/>
                  <a:gd name="T13" fmla="*/ 311 h 327"/>
                  <a:gd name="T14" fmla="*/ 167 w 454"/>
                  <a:gd name="T15" fmla="*/ 320 h 327"/>
                  <a:gd name="T16" fmla="*/ 206 w 454"/>
                  <a:gd name="T17" fmla="*/ 326 h 327"/>
                  <a:gd name="T18" fmla="*/ 246 w 454"/>
                  <a:gd name="T19" fmla="*/ 326 h 327"/>
                  <a:gd name="T20" fmla="*/ 285 w 454"/>
                  <a:gd name="T21" fmla="*/ 320 h 327"/>
                  <a:gd name="T22" fmla="*/ 322 w 454"/>
                  <a:gd name="T23" fmla="*/ 310 h 327"/>
                  <a:gd name="T24" fmla="*/ 356 w 454"/>
                  <a:gd name="T25" fmla="*/ 296 h 327"/>
                  <a:gd name="T26" fmla="*/ 387 w 454"/>
                  <a:gd name="T27" fmla="*/ 278 h 327"/>
                  <a:gd name="T28" fmla="*/ 412 w 454"/>
                  <a:gd name="T29" fmla="*/ 257 h 327"/>
                  <a:gd name="T30" fmla="*/ 431 w 454"/>
                  <a:gd name="T31" fmla="*/ 231 h 327"/>
                  <a:gd name="T32" fmla="*/ 445 w 454"/>
                  <a:gd name="T33" fmla="*/ 205 h 327"/>
                  <a:gd name="T34" fmla="*/ 453 w 454"/>
                  <a:gd name="T35" fmla="*/ 177 h 327"/>
                  <a:gd name="T36" fmla="*/ 453 w 454"/>
                  <a:gd name="T37" fmla="*/ 148 h 327"/>
                  <a:gd name="T38" fmla="*/ 445 w 454"/>
                  <a:gd name="T39" fmla="*/ 120 h 327"/>
                  <a:gd name="T40" fmla="*/ 431 w 454"/>
                  <a:gd name="T41" fmla="*/ 94 h 327"/>
                  <a:gd name="T42" fmla="*/ 412 w 454"/>
                  <a:gd name="T43" fmla="*/ 68 h 327"/>
                  <a:gd name="T44" fmla="*/ 387 w 454"/>
                  <a:gd name="T45" fmla="*/ 47 h 327"/>
                  <a:gd name="T46" fmla="*/ 356 w 454"/>
                  <a:gd name="T47" fmla="*/ 29 h 327"/>
                  <a:gd name="T48" fmla="*/ 322 w 454"/>
                  <a:gd name="T49" fmla="*/ 15 h 327"/>
                  <a:gd name="T50" fmla="*/ 285 w 454"/>
                  <a:gd name="T51" fmla="*/ 5 h 327"/>
                  <a:gd name="T52" fmla="*/ 246 w 454"/>
                  <a:gd name="T53" fmla="*/ 0 h 327"/>
                  <a:gd name="T54" fmla="*/ 206 w 454"/>
                  <a:gd name="T55" fmla="*/ 0 h 327"/>
                  <a:gd name="T56" fmla="*/ 167 w 454"/>
                  <a:gd name="T57" fmla="*/ 5 h 327"/>
                  <a:gd name="T58" fmla="*/ 131 w 454"/>
                  <a:gd name="T59" fmla="*/ 15 h 327"/>
                  <a:gd name="T60" fmla="*/ 96 w 454"/>
                  <a:gd name="T61" fmla="*/ 29 h 327"/>
                  <a:gd name="T62" fmla="*/ 66 w 454"/>
                  <a:gd name="T63" fmla="*/ 47 h 327"/>
                  <a:gd name="T64" fmla="*/ 41 w 454"/>
                  <a:gd name="T65" fmla="*/ 68 h 327"/>
                  <a:gd name="T66" fmla="*/ 21 w 454"/>
                  <a:gd name="T67" fmla="*/ 94 h 327"/>
                  <a:gd name="T68" fmla="*/ 8 w 454"/>
                  <a:gd name="T69" fmla="*/ 120 h 327"/>
                  <a:gd name="T70" fmla="*/ 1 w 454"/>
                  <a:gd name="T71" fmla="*/ 148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0" y="163"/>
                    </a:moveTo>
                    <a:lnTo>
                      <a:pt x="1" y="177"/>
                    </a:lnTo>
                    <a:lnTo>
                      <a:pt x="3" y="192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0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1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6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3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40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6"/>
                    </a:lnTo>
                    <a:lnTo>
                      <a:pt x="412" y="257"/>
                    </a:lnTo>
                    <a:lnTo>
                      <a:pt x="423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5" name="Rectangle 41"/>
              <p:cNvSpPr>
                <a:spLocks noChangeArrowheads="1"/>
              </p:cNvSpPr>
              <p:nvPr/>
            </p:nvSpPr>
            <p:spPr bwMode="auto">
              <a:xfrm>
                <a:off x="3621" y="334"/>
                <a:ext cx="44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since</a:t>
                </a:r>
              </a:p>
            </p:txBody>
          </p:sp>
        </p:grpSp>
        <p:grpSp>
          <p:nvGrpSpPr>
            <p:cNvPr id="10280" name="Group 49"/>
            <p:cNvGrpSpPr>
              <a:grpSpLocks/>
            </p:cNvGrpSpPr>
            <p:nvPr/>
          </p:nvGrpSpPr>
          <p:grpSpPr bwMode="auto">
            <a:xfrm>
              <a:off x="3122612" y="1233487"/>
              <a:ext cx="2070099" cy="879475"/>
              <a:chOff x="2057" y="563"/>
              <a:chExt cx="1304" cy="554"/>
            </a:xfrm>
          </p:grpSpPr>
          <p:sp>
            <p:nvSpPr>
              <p:cNvPr id="10298" name="Freeform 43"/>
              <p:cNvSpPr>
                <a:spLocks/>
              </p:cNvSpPr>
              <p:nvPr/>
            </p:nvSpPr>
            <p:spPr bwMode="auto">
              <a:xfrm>
                <a:off x="2452" y="563"/>
                <a:ext cx="454" cy="327"/>
              </a:xfrm>
              <a:custGeom>
                <a:avLst/>
                <a:gdLst>
                  <a:gd name="T0" fmla="*/ 453 w 454"/>
                  <a:gd name="T1" fmla="*/ 148 h 327"/>
                  <a:gd name="T2" fmla="*/ 445 w 454"/>
                  <a:gd name="T3" fmla="*/ 120 h 327"/>
                  <a:gd name="T4" fmla="*/ 431 w 454"/>
                  <a:gd name="T5" fmla="*/ 94 h 327"/>
                  <a:gd name="T6" fmla="*/ 412 w 454"/>
                  <a:gd name="T7" fmla="*/ 68 h 327"/>
                  <a:gd name="T8" fmla="*/ 387 w 454"/>
                  <a:gd name="T9" fmla="*/ 47 h 327"/>
                  <a:gd name="T10" fmla="*/ 356 w 454"/>
                  <a:gd name="T11" fmla="*/ 29 h 327"/>
                  <a:gd name="T12" fmla="*/ 322 w 454"/>
                  <a:gd name="T13" fmla="*/ 15 h 327"/>
                  <a:gd name="T14" fmla="*/ 285 w 454"/>
                  <a:gd name="T15" fmla="*/ 5 h 327"/>
                  <a:gd name="T16" fmla="*/ 246 w 454"/>
                  <a:gd name="T17" fmla="*/ 0 h 327"/>
                  <a:gd name="T18" fmla="*/ 206 w 454"/>
                  <a:gd name="T19" fmla="*/ 0 h 327"/>
                  <a:gd name="T20" fmla="*/ 167 w 454"/>
                  <a:gd name="T21" fmla="*/ 5 h 327"/>
                  <a:gd name="T22" fmla="*/ 131 w 454"/>
                  <a:gd name="T23" fmla="*/ 15 h 327"/>
                  <a:gd name="T24" fmla="*/ 96 w 454"/>
                  <a:gd name="T25" fmla="*/ 29 h 327"/>
                  <a:gd name="T26" fmla="*/ 66 w 454"/>
                  <a:gd name="T27" fmla="*/ 47 h 327"/>
                  <a:gd name="T28" fmla="*/ 41 w 454"/>
                  <a:gd name="T29" fmla="*/ 68 h 327"/>
                  <a:gd name="T30" fmla="*/ 21 w 454"/>
                  <a:gd name="T31" fmla="*/ 94 h 327"/>
                  <a:gd name="T32" fmla="*/ 8 w 454"/>
                  <a:gd name="T33" fmla="*/ 120 h 327"/>
                  <a:gd name="T34" fmla="*/ 1 w 454"/>
                  <a:gd name="T35" fmla="*/ 148 h 327"/>
                  <a:gd name="T36" fmla="*/ 1 w 454"/>
                  <a:gd name="T37" fmla="*/ 177 h 327"/>
                  <a:gd name="T38" fmla="*/ 8 w 454"/>
                  <a:gd name="T39" fmla="*/ 205 h 327"/>
                  <a:gd name="T40" fmla="*/ 21 w 454"/>
                  <a:gd name="T41" fmla="*/ 231 h 327"/>
                  <a:gd name="T42" fmla="*/ 41 w 454"/>
                  <a:gd name="T43" fmla="*/ 257 h 327"/>
                  <a:gd name="T44" fmla="*/ 66 w 454"/>
                  <a:gd name="T45" fmla="*/ 278 h 327"/>
                  <a:gd name="T46" fmla="*/ 96 w 454"/>
                  <a:gd name="T47" fmla="*/ 296 h 327"/>
                  <a:gd name="T48" fmla="*/ 131 w 454"/>
                  <a:gd name="T49" fmla="*/ 310 h 327"/>
                  <a:gd name="T50" fmla="*/ 167 w 454"/>
                  <a:gd name="T51" fmla="*/ 320 h 327"/>
                  <a:gd name="T52" fmla="*/ 206 w 454"/>
                  <a:gd name="T53" fmla="*/ 326 h 327"/>
                  <a:gd name="T54" fmla="*/ 246 w 454"/>
                  <a:gd name="T55" fmla="*/ 326 h 327"/>
                  <a:gd name="T56" fmla="*/ 285 w 454"/>
                  <a:gd name="T57" fmla="*/ 320 h 327"/>
                  <a:gd name="T58" fmla="*/ 322 w 454"/>
                  <a:gd name="T59" fmla="*/ 310 h 327"/>
                  <a:gd name="T60" fmla="*/ 356 w 454"/>
                  <a:gd name="T61" fmla="*/ 296 h 327"/>
                  <a:gd name="T62" fmla="*/ 387 w 454"/>
                  <a:gd name="T63" fmla="*/ 278 h 327"/>
                  <a:gd name="T64" fmla="*/ 412 w 454"/>
                  <a:gd name="T65" fmla="*/ 257 h 327"/>
                  <a:gd name="T66" fmla="*/ 431 w 454"/>
                  <a:gd name="T67" fmla="*/ 231 h 327"/>
                  <a:gd name="T68" fmla="*/ 445 w 454"/>
                  <a:gd name="T69" fmla="*/ 205 h 327"/>
                  <a:gd name="T70" fmla="*/ 453 w 454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453" y="163"/>
                    </a:move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2"/>
                    </a:lnTo>
                    <a:lnTo>
                      <a:pt x="246" y="0"/>
                    </a:lnTo>
                    <a:lnTo>
                      <a:pt x="227" y="0"/>
                    </a:lnTo>
                    <a:lnTo>
                      <a:pt x="206" y="0"/>
                    </a:lnTo>
                    <a:lnTo>
                      <a:pt x="187" y="2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1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3" y="191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1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0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7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4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39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8"/>
                    </a:lnTo>
                    <a:lnTo>
                      <a:pt x="412" y="257"/>
                    </a:lnTo>
                    <a:lnTo>
                      <a:pt x="422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9" name="Freeform 44"/>
              <p:cNvSpPr>
                <a:spLocks/>
              </p:cNvSpPr>
              <p:nvPr/>
            </p:nvSpPr>
            <p:spPr bwMode="auto">
              <a:xfrm>
                <a:off x="2057" y="791"/>
                <a:ext cx="454" cy="326"/>
              </a:xfrm>
              <a:custGeom>
                <a:avLst/>
                <a:gdLst>
                  <a:gd name="T0" fmla="*/ 451 w 454"/>
                  <a:gd name="T1" fmla="*/ 148 h 326"/>
                  <a:gd name="T2" fmla="*/ 445 w 454"/>
                  <a:gd name="T3" fmla="*/ 120 h 326"/>
                  <a:gd name="T4" fmla="*/ 431 w 454"/>
                  <a:gd name="T5" fmla="*/ 93 h 326"/>
                  <a:gd name="T6" fmla="*/ 411 w 454"/>
                  <a:gd name="T7" fmla="*/ 68 h 326"/>
                  <a:gd name="T8" fmla="*/ 386 w 454"/>
                  <a:gd name="T9" fmla="*/ 47 h 326"/>
                  <a:gd name="T10" fmla="*/ 356 w 454"/>
                  <a:gd name="T11" fmla="*/ 29 h 326"/>
                  <a:gd name="T12" fmla="*/ 322 w 454"/>
                  <a:gd name="T13" fmla="*/ 15 h 326"/>
                  <a:gd name="T14" fmla="*/ 285 w 454"/>
                  <a:gd name="T15" fmla="*/ 5 h 326"/>
                  <a:gd name="T16" fmla="*/ 246 w 454"/>
                  <a:gd name="T17" fmla="*/ 0 h 326"/>
                  <a:gd name="T18" fmla="*/ 206 w 454"/>
                  <a:gd name="T19" fmla="*/ 0 h 326"/>
                  <a:gd name="T20" fmla="*/ 167 w 454"/>
                  <a:gd name="T21" fmla="*/ 5 h 326"/>
                  <a:gd name="T22" fmla="*/ 130 w 454"/>
                  <a:gd name="T23" fmla="*/ 15 h 326"/>
                  <a:gd name="T24" fmla="*/ 96 w 454"/>
                  <a:gd name="T25" fmla="*/ 29 h 326"/>
                  <a:gd name="T26" fmla="*/ 66 w 454"/>
                  <a:gd name="T27" fmla="*/ 47 h 326"/>
                  <a:gd name="T28" fmla="*/ 41 w 454"/>
                  <a:gd name="T29" fmla="*/ 68 h 326"/>
                  <a:gd name="T30" fmla="*/ 21 w 454"/>
                  <a:gd name="T31" fmla="*/ 93 h 326"/>
                  <a:gd name="T32" fmla="*/ 7 w 454"/>
                  <a:gd name="T33" fmla="*/ 120 h 326"/>
                  <a:gd name="T34" fmla="*/ 1 w 454"/>
                  <a:gd name="T35" fmla="*/ 148 h 326"/>
                  <a:gd name="T36" fmla="*/ 1 w 454"/>
                  <a:gd name="T37" fmla="*/ 176 h 326"/>
                  <a:gd name="T38" fmla="*/ 7 w 454"/>
                  <a:gd name="T39" fmla="*/ 204 h 326"/>
                  <a:gd name="T40" fmla="*/ 21 w 454"/>
                  <a:gd name="T41" fmla="*/ 231 h 326"/>
                  <a:gd name="T42" fmla="*/ 41 w 454"/>
                  <a:gd name="T43" fmla="*/ 256 h 326"/>
                  <a:gd name="T44" fmla="*/ 66 w 454"/>
                  <a:gd name="T45" fmla="*/ 277 h 326"/>
                  <a:gd name="T46" fmla="*/ 96 w 454"/>
                  <a:gd name="T47" fmla="*/ 295 h 326"/>
                  <a:gd name="T48" fmla="*/ 130 w 454"/>
                  <a:gd name="T49" fmla="*/ 309 h 326"/>
                  <a:gd name="T50" fmla="*/ 167 w 454"/>
                  <a:gd name="T51" fmla="*/ 319 h 326"/>
                  <a:gd name="T52" fmla="*/ 206 w 454"/>
                  <a:gd name="T53" fmla="*/ 325 h 326"/>
                  <a:gd name="T54" fmla="*/ 246 w 454"/>
                  <a:gd name="T55" fmla="*/ 325 h 326"/>
                  <a:gd name="T56" fmla="*/ 285 w 454"/>
                  <a:gd name="T57" fmla="*/ 319 h 326"/>
                  <a:gd name="T58" fmla="*/ 322 w 454"/>
                  <a:gd name="T59" fmla="*/ 309 h 326"/>
                  <a:gd name="T60" fmla="*/ 356 w 454"/>
                  <a:gd name="T61" fmla="*/ 295 h 326"/>
                  <a:gd name="T62" fmla="*/ 386 w 454"/>
                  <a:gd name="T63" fmla="*/ 277 h 326"/>
                  <a:gd name="T64" fmla="*/ 411 w 454"/>
                  <a:gd name="T65" fmla="*/ 256 h 326"/>
                  <a:gd name="T66" fmla="*/ 431 w 454"/>
                  <a:gd name="T67" fmla="*/ 231 h 326"/>
                  <a:gd name="T68" fmla="*/ 445 w 454"/>
                  <a:gd name="T69" fmla="*/ 204 h 326"/>
                  <a:gd name="T70" fmla="*/ 451 w 454"/>
                  <a:gd name="T71" fmla="*/ 176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6"/>
                  <a:gd name="T110" fmla="*/ 454 w 454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6">
                    <a:moveTo>
                      <a:pt x="453" y="162"/>
                    </a:moveTo>
                    <a:lnTo>
                      <a:pt x="451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3"/>
                    </a:lnTo>
                    <a:lnTo>
                      <a:pt x="422" y="81"/>
                    </a:lnTo>
                    <a:lnTo>
                      <a:pt x="411" y="68"/>
                    </a:lnTo>
                    <a:lnTo>
                      <a:pt x="399" y="57"/>
                    </a:lnTo>
                    <a:lnTo>
                      <a:pt x="386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5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2"/>
                    </a:lnTo>
                    <a:lnTo>
                      <a:pt x="1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30" y="243"/>
                    </a:lnTo>
                    <a:lnTo>
                      <a:pt x="41" y="256"/>
                    </a:lnTo>
                    <a:lnTo>
                      <a:pt x="53" y="266"/>
                    </a:lnTo>
                    <a:lnTo>
                      <a:pt x="66" y="277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3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6" y="325"/>
                    </a:lnTo>
                    <a:lnTo>
                      <a:pt x="265" y="322"/>
                    </a:lnTo>
                    <a:lnTo>
                      <a:pt x="285" y="319"/>
                    </a:lnTo>
                    <a:lnTo>
                      <a:pt x="304" y="315"/>
                    </a:lnTo>
                    <a:lnTo>
                      <a:pt x="322" y="309"/>
                    </a:lnTo>
                    <a:lnTo>
                      <a:pt x="339" y="303"/>
                    </a:lnTo>
                    <a:lnTo>
                      <a:pt x="356" y="295"/>
                    </a:lnTo>
                    <a:lnTo>
                      <a:pt x="372" y="287"/>
                    </a:lnTo>
                    <a:lnTo>
                      <a:pt x="386" y="277"/>
                    </a:lnTo>
                    <a:lnTo>
                      <a:pt x="399" y="266"/>
                    </a:lnTo>
                    <a:lnTo>
                      <a:pt x="411" y="256"/>
                    </a:lnTo>
                    <a:lnTo>
                      <a:pt x="422" y="243"/>
                    </a:lnTo>
                    <a:lnTo>
                      <a:pt x="431" y="231"/>
                    </a:lnTo>
                    <a:lnTo>
                      <a:pt x="439" y="218"/>
                    </a:lnTo>
                    <a:lnTo>
                      <a:pt x="445" y="204"/>
                    </a:lnTo>
                    <a:lnTo>
                      <a:pt x="449" y="190"/>
                    </a:lnTo>
                    <a:lnTo>
                      <a:pt x="451" y="176"/>
                    </a:lnTo>
                    <a:lnTo>
                      <a:pt x="453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0" name="Freeform 45"/>
              <p:cNvSpPr>
                <a:spLocks/>
              </p:cNvSpPr>
              <p:nvPr/>
            </p:nvSpPr>
            <p:spPr bwMode="auto">
              <a:xfrm>
                <a:off x="2909" y="755"/>
                <a:ext cx="452" cy="326"/>
              </a:xfrm>
              <a:custGeom>
                <a:avLst/>
                <a:gdLst>
                  <a:gd name="T0" fmla="*/ 0 w 452"/>
                  <a:gd name="T1" fmla="*/ 176 h 326"/>
                  <a:gd name="T2" fmla="*/ 7 w 452"/>
                  <a:gd name="T3" fmla="*/ 204 h 326"/>
                  <a:gd name="T4" fmla="*/ 21 w 452"/>
                  <a:gd name="T5" fmla="*/ 231 h 326"/>
                  <a:gd name="T6" fmla="*/ 40 w 452"/>
                  <a:gd name="T7" fmla="*/ 256 h 326"/>
                  <a:gd name="T8" fmla="*/ 65 w 452"/>
                  <a:gd name="T9" fmla="*/ 278 h 326"/>
                  <a:gd name="T10" fmla="*/ 96 w 452"/>
                  <a:gd name="T11" fmla="*/ 295 h 326"/>
                  <a:gd name="T12" fmla="*/ 130 w 452"/>
                  <a:gd name="T13" fmla="*/ 309 h 326"/>
                  <a:gd name="T14" fmla="*/ 167 w 452"/>
                  <a:gd name="T15" fmla="*/ 319 h 326"/>
                  <a:gd name="T16" fmla="*/ 206 w 452"/>
                  <a:gd name="T17" fmla="*/ 325 h 326"/>
                  <a:gd name="T18" fmla="*/ 245 w 452"/>
                  <a:gd name="T19" fmla="*/ 325 h 326"/>
                  <a:gd name="T20" fmla="*/ 283 w 452"/>
                  <a:gd name="T21" fmla="*/ 319 h 326"/>
                  <a:gd name="T22" fmla="*/ 320 w 452"/>
                  <a:gd name="T23" fmla="*/ 309 h 326"/>
                  <a:gd name="T24" fmla="*/ 354 w 452"/>
                  <a:gd name="T25" fmla="*/ 295 h 326"/>
                  <a:gd name="T26" fmla="*/ 385 w 452"/>
                  <a:gd name="T27" fmla="*/ 277 h 326"/>
                  <a:gd name="T28" fmla="*/ 410 w 452"/>
                  <a:gd name="T29" fmla="*/ 254 h 326"/>
                  <a:gd name="T30" fmla="*/ 429 w 452"/>
                  <a:gd name="T31" fmla="*/ 231 h 326"/>
                  <a:gd name="T32" fmla="*/ 443 w 452"/>
                  <a:gd name="T33" fmla="*/ 204 h 326"/>
                  <a:gd name="T34" fmla="*/ 451 w 452"/>
                  <a:gd name="T35" fmla="*/ 176 h 326"/>
                  <a:gd name="T36" fmla="*/ 451 w 452"/>
                  <a:gd name="T37" fmla="*/ 148 h 326"/>
                  <a:gd name="T38" fmla="*/ 443 w 452"/>
                  <a:gd name="T39" fmla="*/ 120 h 326"/>
                  <a:gd name="T40" fmla="*/ 429 w 452"/>
                  <a:gd name="T41" fmla="*/ 93 h 326"/>
                  <a:gd name="T42" fmla="*/ 410 w 452"/>
                  <a:gd name="T43" fmla="*/ 68 h 326"/>
                  <a:gd name="T44" fmla="*/ 385 w 452"/>
                  <a:gd name="T45" fmla="*/ 47 h 326"/>
                  <a:gd name="T46" fmla="*/ 354 w 452"/>
                  <a:gd name="T47" fmla="*/ 29 h 326"/>
                  <a:gd name="T48" fmla="*/ 320 w 452"/>
                  <a:gd name="T49" fmla="*/ 15 h 326"/>
                  <a:gd name="T50" fmla="*/ 283 w 452"/>
                  <a:gd name="T51" fmla="*/ 5 h 326"/>
                  <a:gd name="T52" fmla="*/ 245 w 452"/>
                  <a:gd name="T53" fmla="*/ 0 h 326"/>
                  <a:gd name="T54" fmla="*/ 206 w 452"/>
                  <a:gd name="T55" fmla="*/ 0 h 326"/>
                  <a:gd name="T56" fmla="*/ 167 w 452"/>
                  <a:gd name="T57" fmla="*/ 5 h 326"/>
                  <a:gd name="T58" fmla="*/ 130 w 452"/>
                  <a:gd name="T59" fmla="*/ 15 h 326"/>
                  <a:gd name="T60" fmla="*/ 96 w 452"/>
                  <a:gd name="T61" fmla="*/ 29 h 326"/>
                  <a:gd name="T62" fmla="*/ 65 w 452"/>
                  <a:gd name="T63" fmla="*/ 47 h 326"/>
                  <a:gd name="T64" fmla="*/ 40 w 452"/>
                  <a:gd name="T65" fmla="*/ 68 h 326"/>
                  <a:gd name="T66" fmla="*/ 21 w 452"/>
                  <a:gd name="T67" fmla="*/ 93 h 326"/>
                  <a:gd name="T68" fmla="*/ 7 w 452"/>
                  <a:gd name="T69" fmla="*/ 120 h 326"/>
                  <a:gd name="T70" fmla="*/ 0 w 452"/>
                  <a:gd name="T71" fmla="*/ 148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2"/>
                  <a:gd name="T109" fmla="*/ 0 h 326"/>
                  <a:gd name="T110" fmla="*/ 452 w 452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2" h="326">
                    <a:moveTo>
                      <a:pt x="0" y="162"/>
                    </a:moveTo>
                    <a:lnTo>
                      <a:pt x="0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29" y="243"/>
                    </a:lnTo>
                    <a:lnTo>
                      <a:pt x="40" y="256"/>
                    </a:lnTo>
                    <a:lnTo>
                      <a:pt x="52" y="267"/>
                    </a:lnTo>
                    <a:lnTo>
                      <a:pt x="65" y="278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2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5" y="325"/>
                    </a:lnTo>
                    <a:lnTo>
                      <a:pt x="264" y="322"/>
                    </a:lnTo>
                    <a:lnTo>
                      <a:pt x="283" y="319"/>
                    </a:lnTo>
                    <a:lnTo>
                      <a:pt x="302" y="315"/>
                    </a:lnTo>
                    <a:lnTo>
                      <a:pt x="320" y="309"/>
                    </a:lnTo>
                    <a:lnTo>
                      <a:pt x="338" y="303"/>
                    </a:lnTo>
                    <a:lnTo>
                      <a:pt x="354" y="295"/>
                    </a:lnTo>
                    <a:lnTo>
                      <a:pt x="370" y="287"/>
                    </a:lnTo>
                    <a:lnTo>
                      <a:pt x="385" y="277"/>
                    </a:lnTo>
                    <a:lnTo>
                      <a:pt x="398" y="266"/>
                    </a:lnTo>
                    <a:lnTo>
                      <a:pt x="410" y="254"/>
                    </a:lnTo>
                    <a:lnTo>
                      <a:pt x="421" y="243"/>
                    </a:lnTo>
                    <a:lnTo>
                      <a:pt x="429" y="231"/>
                    </a:lnTo>
                    <a:lnTo>
                      <a:pt x="437" y="217"/>
                    </a:lnTo>
                    <a:lnTo>
                      <a:pt x="443" y="204"/>
                    </a:lnTo>
                    <a:lnTo>
                      <a:pt x="447" y="190"/>
                    </a:lnTo>
                    <a:lnTo>
                      <a:pt x="451" y="176"/>
                    </a:lnTo>
                    <a:lnTo>
                      <a:pt x="451" y="162"/>
                    </a:lnTo>
                    <a:lnTo>
                      <a:pt x="451" y="148"/>
                    </a:lnTo>
                    <a:lnTo>
                      <a:pt x="447" y="134"/>
                    </a:lnTo>
                    <a:lnTo>
                      <a:pt x="443" y="120"/>
                    </a:lnTo>
                    <a:lnTo>
                      <a:pt x="437" y="106"/>
                    </a:lnTo>
                    <a:lnTo>
                      <a:pt x="429" y="93"/>
                    </a:lnTo>
                    <a:lnTo>
                      <a:pt x="421" y="81"/>
                    </a:lnTo>
                    <a:lnTo>
                      <a:pt x="410" y="68"/>
                    </a:lnTo>
                    <a:lnTo>
                      <a:pt x="398" y="57"/>
                    </a:lnTo>
                    <a:lnTo>
                      <a:pt x="385" y="47"/>
                    </a:lnTo>
                    <a:lnTo>
                      <a:pt x="370" y="37"/>
                    </a:lnTo>
                    <a:lnTo>
                      <a:pt x="354" y="29"/>
                    </a:lnTo>
                    <a:lnTo>
                      <a:pt x="338" y="21"/>
                    </a:lnTo>
                    <a:lnTo>
                      <a:pt x="320" y="15"/>
                    </a:lnTo>
                    <a:lnTo>
                      <a:pt x="302" y="9"/>
                    </a:lnTo>
                    <a:lnTo>
                      <a:pt x="283" y="5"/>
                    </a:lnTo>
                    <a:lnTo>
                      <a:pt x="264" y="1"/>
                    </a:lnTo>
                    <a:lnTo>
                      <a:pt x="245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2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5" y="47"/>
                    </a:lnTo>
                    <a:lnTo>
                      <a:pt x="52" y="57"/>
                    </a:lnTo>
                    <a:lnTo>
                      <a:pt x="40" y="68"/>
                    </a:lnTo>
                    <a:lnTo>
                      <a:pt x="29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0" y="148"/>
                    </a:lnTo>
                    <a:lnTo>
                      <a:pt x="0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1" name="Rectangle 46"/>
              <p:cNvSpPr>
                <a:spLocks noChangeArrowheads="1"/>
              </p:cNvSpPr>
              <p:nvPr/>
            </p:nvSpPr>
            <p:spPr bwMode="auto">
              <a:xfrm>
                <a:off x="2983" y="813"/>
                <a:ext cx="27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lot</a:t>
                </a:r>
              </a:p>
            </p:txBody>
          </p:sp>
          <p:sp>
            <p:nvSpPr>
              <p:cNvPr id="10302" name="Rectangle 47"/>
              <p:cNvSpPr>
                <a:spLocks noChangeArrowheads="1"/>
              </p:cNvSpPr>
              <p:nvPr/>
            </p:nvSpPr>
            <p:spPr bwMode="auto">
              <a:xfrm>
                <a:off x="2446" y="602"/>
                <a:ext cx="448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name</a:t>
                </a:r>
              </a:p>
            </p:txBody>
          </p:sp>
          <p:sp>
            <p:nvSpPr>
              <p:cNvPr id="10303" name="Rectangle 48"/>
              <p:cNvSpPr>
                <a:spLocks noChangeArrowheads="1"/>
              </p:cNvSpPr>
              <p:nvPr/>
            </p:nvSpPr>
            <p:spPr bwMode="auto">
              <a:xfrm>
                <a:off x="2110" y="827"/>
                <a:ext cx="33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u="sng" dirty="0" err="1">
                    <a:solidFill>
                      <a:srgbClr val="000000"/>
                    </a:solidFill>
                    <a:latin typeface="Arial" charset="0"/>
                  </a:rPr>
                  <a:t>ssn</a:t>
                </a:r>
                <a:endParaRPr lang="en-US" sz="1600" b="1" u="sng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281" name="Group 52"/>
            <p:cNvGrpSpPr>
              <a:grpSpLocks/>
            </p:cNvGrpSpPr>
            <p:nvPr/>
          </p:nvGrpSpPr>
          <p:grpSpPr bwMode="auto">
            <a:xfrm>
              <a:off x="5397500" y="2051050"/>
              <a:ext cx="1220788" cy="920750"/>
              <a:chOff x="3456" y="1053"/>
              <a:chExt cx="769" cy="580"/>
            </a:xfrm>
          </p:grpSpPr>
          <p:sp>
            <p:nvSpPr>
              <p:cNvPr id="11315" name="Freeform 51"/>
              <p:cNvSpPr>
                <a:spLocks/>
              </p:cNvSpPr>
              <p:nvPr/>
            </p:nvSpPr>
            <p:spPr bwMode="auto">
              <a:xfrm>
                <a:off x="3456" y="1053"/>
                <a:ext cx="769" cy="580"/>
              </a:xfrm>
              <a:custGeom>
                <a:avLst/>
                <a:gdLst/>
                <a:ahLst/>
                <a:cxnLst>
                  <a:cxn ang="0">
                    <a:pos x="0" y="290"/>
                  </a:cxn>
                  <a:cxn ang="0">
                    <a:pos x="378" y="0"/>
                  </a:cxn>
                  <a:cxn ang="0">
                    <a:pos x="768" y="300"/>
                  </a:cxn>
                  <a:cxn ang="0">
                    <a:pos x="378" y="579"/>
                  </a:cxn>
                  <a:cxn ang="0">
                    <a:pos x="0" y="290"/>
                  </a:cxn>
                </a:cxnLst>
                <a:rect l="0" t="0" r="r" b="b"/>
                <a:pathLst>
                  <a:path w="769" h="580">
                    <a:moveTo>
                      <a:pt x="0" y="290"/>
                    </a:moveTo>
                    <a:lnTo>
                      <a:pt x="378" y="0"/>
                    </a:lnTo>
                    <a:lnTo>
                      <a:pt x="768" y="300"/>
                    </a:lnTo>
                    <a:lnTo>
                      <a:pt x="378" y="579"/>
                    </a:lnTo>
                    <a:lnTo>
                      <a:pt x="0" y="290"/>
                    </a:lnTo>
                  </a:path>
                </a:pathLst>
              </a:custGeom>
              <a:solidFill>
                <a:srgbClr val="007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297" name="Rectangle 50"/>
              <p:cNvSpPr>
                <a:spLocks noChangeArrowheads="1"/>
              </p:cNvSpPr>
              <p:nvPr/>
            </p:nvSpPr>
            <p:spPr bwMode="auto">
              <a:xfrm>
                <a:off x="3522" y="1231"/>
                <a:ext cx="662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Manages</a:t>
                </a:r>
              </a:p>
            </p:txBody>
          </p:sp>
        </p:grpSp>
        <p:sp>
          <p:nvSpPr>
            <p:cNvPr id="10282" name="Freeform 53"/>
            <p:cNvSpPr>
              <a:spLocks/>
            </p:cNvSpPr>
            <p:nvPr/>
          </p:nvSpPr>
          <p:spPr bwMode="auto">
            <a:xfrm>
              <a:off x="7175500" y="2286000"/>
              <a:ext cx="1358900" cy="479425"/>
            </a:xfrm>
            <a:custGeom>
              <a:avLst/>
              <a:gdLst>
                <a:gd name="T0" fmla="*/ 2147483647 w 816"/>
                <a:gd name="T1" fmla="*/ 2147483647 h 302"/>
                <a:gd name="T2" fmla="*/ 2147483647 w 816"/>
                <a:gd name="T3" fmla="*/ 0 h 302"/>
                <a:gd name="T4" fmla="*/ 0 w 816"/>
                <a:gd name="T5" fmla="*/ 0 h 302"/>
                <a:gd name="T6" fmla="*/ 0 w 816"/>
                <a:gd name="T7" fmla="*/ 2147483647 h 302"/>
                <a:gd name="T8" fmla="*/ 2147483647 w 816"/>
                <a:gd name="T9" fmla="*/ 2147483647 h 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"/>
                <a:gd name="T16" fmla="*/ 0 h 302"/>
                <a:gd name="T17" fmla="*/ 816 w 816"/>
                <a:gd name="T18" fmla="*/ 302 h 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" h="302">
                  <a:moveTo>
                    <a:pt x="815" y="301"/>
                  </a:moveTo>
                  <a:lnTo>
                    <a:pt x="815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815" y="30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283" name="Group 56"/>
            <p:cNvGrpSpPr>
              <a:grpSpLocks/>
            </p:cNvGrpSpPr>
            <p:nvPr/>
          </p:nvGrpSpPr>
          <p:grpSpPr bwMode="auto">
            <a:xfrm>
              <a:off x="3552825" y="2285999"/>
              <a:ext cx="1292225" cy="468313"/>
              <a:chOff x="2328" y="1226"/>
              <a:chExt cx="814" cy="295"/>
            </a:xfrm>
          </p:grpSpPr>
          <p:sp>
            <p:nvSpPr>
              <p:cNvPr id="10294" name="Freeform 54"/>
              <p:cNvSpPr>
                <a:spLocks/>
              </p:cNvSpPr>
              <p:nvPr/>
            </p:nvSpPr>
            <p:spPr bwMode="auto">
              <a:xfrm>
                <a:off x="2328" y="1226"/>
                <a:ext cx="814" cy="295"/>
              </a:xfrm>
              <a:custGeom>
                <a:avLst/>
                <a:gdLst>
                  <a:gd name="T0" fmla="*/ 813 w 814"/>
                  <a:gd name="T1" fmla="*/ 294 h 295"/>
                  <a:gd name="T2" fmla="*/ 813 w 814"/>
                  <a:gd name="T3" fmla="*/ 0 h 295"/>
                  <a:gd name="T4" fmla="*/ 0 w 814"/>
                  <a:gd name="T5" fmla="*/ 0 h 295"/>
                  <a:gd name="T6" fmla="*/ 0 w 814"/>
                  <a:gd name="T7" fmla="*/ 294 h 295"/>
                  <a:gd name="T8" fmla="*/ 813 w 814"/>
                  <a:gd name="T9" fmla="*/ 294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295"/>
                  <a:gd name="T17" fmla="*/ 814 w 814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295">
                    <a:moveTo>
                      <a:pt x="813" y="294"/>
                    </a:moveTo>
                    <a:lnTo>
                      <a:pt x="813" y="0"/>
                    </a:lnTo>
                    <a:lnTo>
                      <a:pt x="0" y="0"/>
                    </a:lnTo>
                    <a:lnTo>
                      <a:pt x="0" y="294"/>
                    </a:lnTo>
                    <a:lnTo>
                      <a:pt x="813" y="294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95" name="Rectangle 55"/>
              <p:cNvSpPr>
                <a:spLocks noChangeArrowheads="1"/>
              </p:cNvSpPr>
              <p:nvPr/>
            </p:nvSpPr>
            <p:spPr bwMode="auto">
              <a:xfrm>
                <a:off x="2336" y="1266"/>
                <a:ext cx="79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dirty="0">
                    <a:solidFill>
                      <a:srgbClr val="000000"/>
                    </a:solidFill>
                    <a:latin typeface="Arial" charset="0"/>
                  </a:rPr>
                  <a:t>Employees</a:t>
                </a:r>
              </a:p>
            </p:txBody>
          </p:sp>
        </p:grpSp>
        <p:sp>
          <p:nvSpPr>
            <p:cNvPr id="10284" name="Rectangle 57"/>
            <p:cNvSpPr>
              <a:spLocks noChangeArrowheads="1"/>
            </p:cNvSpPr>
            <p:nvPr/>
          </p:nvSpPr>
          <p:spPr bwMode="auto">
            <a:xfrm>
              <a:off x="7143533" y="2342921"/>
              <a:ext cx="1422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Departments</a:t>
              </a:r>
            </a:p>
          </p:txBody>
        </p:sp>
        <p:sp>
          <p:nvSpPr>
            <p:cNvPr id="10285" name="Line 101"/>
            <p:cNvSpPr>
              <a:spLocks noChangeShapeType="1"/>
            </p:cNvSpPr>
            <p:nvPr/>
          </p:nvSpPr>
          <p:spPr bwMode="auto">
            <a:xfrm flipH="1">
              <a:off x="4857750" y="2513012"/>
              <a:ext cx="5461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Line 102"/>
            <p:cNvSpPr>
              <a:spLocks noChangeShapeType="1"/>
            </p:cNvSpPr>
            <p:nvPr/>
          </p:nvSpPr>
          <p:spPr bwMode="auto">
            <a:xfrm>
              <a:off x="6623050" y="2513012"/>
              <a:ext cx="55245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Line 103"/>
            <p:cNvSpPr>
              <a:spLocks noChangeShapeType="1"/>
            </p:cNvSpPr>
            <p:nvPr/>
          </p:nvSpPr>
          <p:spPr bwMode="auto">
            <a:xfrm flipH="1">
              <a:off x="4493385" y="2027236"/>
              <a:ext cx="202448" cy="25213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Line 104"/>
            <p:cNvSpPr>
              <a:spLocks noChangeShapeType="1"/>
            </p:cNvSpPr>
            <p:nvPr/>
          </p:nvSpPr>
          <p:spPr bwMode="auto">
            <a:xfrm>
              <a:off x="4118043" y="1738796"/>
              <a:ext cx="4280" cy="54665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Line 105"/>
            <p:cNvSpPr>
              <a:spLocks noChangeShapeType="1"/>
            </p:cNvSpPr>
            <p:nvPr/>
          </p:nvSpPr>
          <p:spPr bwMode="auto">
            <a:xfrm>
              <a:off x="3597078" y="2112962"/>
              <a:ext cx="134307" cy="17303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Line 106"/>
            <p:cNvSpPr>
              <a:spLocks noChangeShapeType="1"/>
            </p:cNvSpPr>
            <p:nvPr/>
          </p:nvSpPr>
          <p:spPr bwMode="auto">
            <a:xfrm>
              <a:off x="5990880" y="1331843"/>
              <a:ext cx="16220" cy="71762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Line 107"/>
            <p:cNvSpPr>
              <a:spLocks noChangeShapeType="1"/>
            </p:cNvSpPr>
            <p:nvPr/>
          </p:nvSpPr>
          <p:spPr bwMode="auto">
            <a:xfrm>
              <a:off x="7216705" y="1961321"/>
              <a:ext cx="198783" cy="32467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Line 108"/>
            <p:cNvSpPr>
              <a:spLocks noChangeShapeType="1"/>
            </p:cNvSpPr>
            <p:nvPr/>
          </p:nvSpPr>
          <p:spPr bwMode="auto">
            <a:xfrm flipH="1">
              <a:off x="7753418" y="1590261"/>
              <a:ext cx="46381" cy="68911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Line 109"/>
            <p:cNvSpPr>
              <a:spLocks noChangeShapeType="1"/>
            </p:cNvSpPr>
            <p:nvPr/>
          </p:nvSpPr>
          <p:spPr bwMode="auto">
            <a:xfrm flipH="1">
              <a:off x="8134350" y="1930399"/>
              <a:ext cx="165100" cy="3683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6" name="Group 147"/>
          <p:cNvGrpSpPr>
            <a:grpSpLocks/>
          </p:cNvGrpSpPr>
          <p:nvPr/>
        </p:nvGrpSpPr>
        <p:grpSpPr bwMode="auto">
          <a:xfrm>
            <a:off x="4312443" y="3415408"/>
            <a:ext cx="4481513" cy="2852737"/>
            <a:chOff x="762000" y="2938046"/>
            <a:chExt cx="4480893" cy="2853154"/>
          </a:xfrm>
        </p:grpSpPr>
        <p:sp>
          <p:nvSpPr>
            <p:cNvPr id="10249" name="Freeform 7"/>
            <p:cNvSpPr>
              <a:spLocks/>
            </p:cNvSpPr>
            <p:nvPr/>
          </p:nvSpPr>
          <p:spPr bwMode="auto">
            <a:xfrm>
              <a:off x="1142947" y="3279408"/>
              <a:ext cx="338091" cy="2148202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2147483647 w 213"/>
                <a:gd name="T35" fmla="*/ 2147483647 h 1354"/>
                <a:gd name="T36" fmla="*/ 2147483647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1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5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8" y="10"/>
                  </a:lnTo>
                  <a:lnTo>
                    <a:pt x="79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6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20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7" y="445"/>
                  </a:lnTo>
                  <a:lnTo>
                    <a:pt x="4" y="501"/>
                  </a:lnTo>
                  <a:lnTo>
                    <a:pt x="2" y="559"/>
                  </a:lnTo>
                  <a:lnTo>
                    <a:pt x="1" y="617"/>
                  </a:lnTo>
                  <a:lnTo>
                    <a:pt x="0" y="677"/>
                  </a:lnTo>
                  <a:lnTo>
                    <a:pt x="1" y="735"/>
                  </a:lnTo>
                  <a:lnTo>
                    <a:pt x="2" y="794"/>
                  </a:lnTo>
                  <a:lnTo>
                    <a:pt x="4" y="851"/>
                  </a:lnTo>
                  <a:lnTo>
                    <a:pt x="7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20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6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9" y="1330"/>
                  </a:lnTo>
                  <a:lnTo>
                    <a:pt x="88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5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1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0" name="Freeform 8"/>
            <p:cNvSpPr>
              <a:spLocks/>
            </p:cNvSpPr>
            <p:nvPr/>
          </p:nvSpPr>
          <p:spPr bwMode="auto">
            <a:xfrm>
              <a:off x="2709862" y="3270811"/>
              <a:ext cx="338138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0 w 213"/>
                <a:gd name="T35" fmla="*/ 2147483647 h 1354"/>
                <a:gd name="T36" fmla="*/ 0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0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7" y="10"/>
                  </a:lnTo>
                  <a:lnTo>
                    <a:pt x="78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3" y="501"/>
                  </a:lnTo>
                  <a:lnTo>
                    <a:pt x="1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1" y="794"/>
                  </a:lnTo>
                  <a:lnTo>
                    <a:pt x="3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8" y="1330"/>
                  </a:lnTo>
                  <a:lnTo>
                    <a:pt x="87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0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solidFill>
              <a:srgbClr val="4FD1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Rectangle 16"/>
            <p:cNvSpPr>
              <a:spLocks noChangeArrowheads="1"/>
            </p:cNvSpPr>
            <p:nvPr/>
          </p:nvSpPr>
          <p:spPr bwMode="auto">
            <a:xfrm>
              <a:off x="2286000" y="5455211"/>
              <a:ext cx="1141339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70C0"/>
                  </a:solidFill>
                  <a:latin typeface="Arial" charset="0"/>
                </a:rPr>
                <a:t>1-to Many</a:t>
              </a:r>
            </a:p>
          </p:txBody>
        </p:sp>
        <p:grpSp>
          <p:nvGrpSpPr>
            <p:cNvPr id="10252" name="Group 68"/>
            <p:cNvGrpSpPr>
              <a:grpSpLocks/>
            </p:cNvGrpSpPr>
            <p:nvPr/>
          </p:nvGrpSpPr>
          <p:grpSpPr bwMode="auto">
            <a:xfrm>
              <a:off x="1277937" y="3559736"/>
              <a:ext cx="87313" cy="1585913"/>
              <a:chOff x="2968" y="2238"/>
              <a:chExt cx="55" cy="999"/>
            </a:xfrm>
          </p:grpSpPr>
          <p:sp>
            <p:nvSpPr>
              <p:cNvPr id="10269" name="Oval 63"/>
              <p:cNvSpPr>
                <a:spLocks noChangeArrowheads="1"/>
              </p:cNvSpPr>
              <p:nvPr/>
            </p:nvSpPr>
            <p:spPr bwMode="auto">
              <a:xfrm>
                <a:off x="2968" y="2238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270" name="Oval 64"/>
              <p:cNvSpPr>
                <a:spLocks noChangeArrowheads="1"/>
              </p:cNvSpPr>
              <p:nvPr/>
            </p:nvSpPr>
            <p:spPr bwMode="auto">
              <a:xfrm>
                <a:off x="2968" y="2475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271" name="Oval 65"/>
              <p:cNvSpPr>
                <a:spLocks noChangeArrowheads="1"/>
              </p:cNvSpPr>
              <p:nvPr/>
            </p:nvSpPr>
            <p:spPr bwMode="auto">
              <a:xfrm>
                <a:off x="2968" y="270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272" name="Oval 66"/>
              <p:cNvSpPr>
                <a:spLocks noChangeArrowheads="1"/>
              </p:cNvSpPr>
              <p:nvPr/>
            </p:nvSpPr>
            <p:spPr bwMode="auto">
              <a:xfrm>
                <a:off x="2968" y="293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273" name="Oval 67"/>
              <p:cNvSpPr>
                <a:spLocks noChangeArrowheads="1"/>
              </p:cNvSpPr>
              <p:nvPr/>
            </p:nvSpPr>
            <p:spPr bwMode="auto">
              <a:xfrm>
                <a:off x="2968" y="3171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0253" name="Freeform 8"/>
            <p:cNvSpPr>
              <a:spLocks/>
            </p:cNvSpPr>
            <p:nvPr/>
          </p:nvSpPr>
          <p:spPr bwMode="auto">
            <a:xfrm>
              <a:off x="4266715" y="3276232"/>
              <a:ext cx="338091" cy="2149789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0 w 213"/>
                <a:gd name="T35" fmla="*/ 2147483647 h 1354"/>
                <a:gd name="T36" fmla="*/ 0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0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7" y="10"/>
                  </a:lnTo>
                  <a:lnTo>
                    <a:pt x="78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3" y="501"/>
                  </a:lnTo>
                  <a:lnTo>
                    <a:pt x="1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1" y="794"/>
                  </a:lnTo>
                  <a:lnTo>
                    <a:pt x="3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8" y="1330"/>
                  </a:lnTo>
                  <a:lnTo>
                    <a:pt x="87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0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254" name="Group 90"/>
            <p:cNvGrpSpPr>
              <a:grpSpLocks/>
            </p:cNvGrpSpPr>
            <p:nvPr/>
          </p:nvGrpSpPr>
          <p:grpSpPr bwMode="auto">
            <a:xfrm>
              <a:off x="4381498" y="3659188"/>
              <a:ext cx="93663" cy="1314450"/>
              <a:chOff x="3370" y="2297"/>
              <a:chExt cx="59" cy="828"/>
            </a:xfrm>
          </p:grpSpPr>
          <p:sp>
            <p:nvSpPr>
              <p:cNvPr id="10265" name="Oval 86"/>
              <p:cNvSpPr>
                <a:spLocks noChangeArrowheads="1"/>
              </p:cNvSpPr>
              <p:nvPr/>
            </p:nvSpPr>
            <p:spPr bwMode="auto">
              <a:xfrm>
                <a:off x="3370" y="2297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266" name="Oval 87"/>
              <p:cNvSpPr>
                <a:spLocks noChangeArrowheads="1"/>
              </p:cNvSpPr>
              <p:nvPr/>
            </p:nvSpPr>
            <p:spPr bwMode="auto">
              <a:xfrm>
                <a:off x="3374" y="255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267" name="Oval 88"/>
              <p:cNvSpPr>
                <a:spLocks noChangeArrowheads="1"/>
              </p:cNvSpPr>
              <p:nvPr/>
            </p:nvSpPr>
            <p:spPr bwMode="auto">
              <a:xfrm>
                <a:off x="3374" y="280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268" name="Oval 89"/>
              <p:cNvSpPr>
                <a:spLocks noChangeArrowheads="1"/>
              </p:cNvSpPr>
              <p:nvPr/>
            </p:nvSpPr>
            <p:spPr bwMode="auto">
              <a:xfrm>
                <a:off x="3374" y="305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0255" name="TextBox 125"/>
            <p:cNvSpPr txBox="1">
              <a:spLocks noChangeArrowheads="1"/>
            </p:cNvSpPr>
            <p:nvPr/>
          </p:nvSpPr>
          <p:spPr bwMode="auto">
            <a:xfrm>
              <a:off x="2721526" y="3581400"/>
              <a:ext cx="402674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endParaRPr lang="en-US"/>
            </a:p>
          </p:txBody>
        </p:sp>
        <p:cxnSp>
          <p:nvCxnSpPr>
            <p:cNvPr id="10256" name="Straight Connector 127"/>
            <p:cNvCxnSpPr>
              <a:cxnSpLocks noChangeShapeType="1"/>
              <a:endCxn id="10265" idx="2"/>
            </p:cNvCxnSpPr>
            <p:nvPr/>
          </p:nvCxnSpPr>
          <p:spPr bwMode="auto">
            <a:xfrm flipV="1">
              <a:off x="2895600" y="3711576"/>
              <a:ext cx="1485898" cy="98424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7" name="Straight Connector 129"/>
            <p:cNvCxnSpPr>
              <a:cxnSpLocks noChangeShapeType="1"/>
            </p:cNvCxnSpPr>
            <p:nvPr/>
          </p:nvCxnSpPr>
          <p:spPr bwMode="auto">
            <a:xfrm flipV="1">
              <a:off x="2895600" y="4122739"/>
              <a:ext cx="1492250" cy="68261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8" name="Straight Connector 131"/>
            <p:cNvCxnSpPr>
              <a:cxnSpLocks noChangeShapeType="1"/>
            </p:cNvCxnSpPr>
            <p:nvPr/>
          </p:nvCxnSpPr>
          <p:spPr bwMode="auto">
            <a:xfrm flipV="1">
              <a:off x="2895305" y="4524377"/>
              <a:ext cx="1492544" cy="47445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9" name="Straight Connector 135"/>
            <p:cNvCxnSpPr>
              <a:cxnSpLocks noChangeShapeType="1"/>
            </p:cNvCxnSpPr>
            <p:nvPr/>
          </p:nvCxnSpPr>
          <p:spPr bwMode="auto">
            <a:xfrm flipV="1">
              <a:off x="1365250" y="3810001"/>
              <a:ext cx="1530350" cy="178361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0" name="Straight Connector 138"/>
            <p:cNvCxnSpPr>
              <a:cxnSpLocks noChangeShapeType="1"/>
            </p:cNvCxnSpPr>
            <p:nvPr/>
          </p:nvCxnSpPr>
          <p:spPr bwMode="auto">
            <a:xfrm rot="16200000" flipH="1">
              <a:off x="2041234" y="3336633"/>
              <a:ext cx="165595" cy="1543137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1" name="Straight Connector 140"/>
            <p:cNvCxnSpPr>
              <a:cxnSpLocks noChangeShapeType="1"/>
              <a:stCxn id="10273" idx="7"/>
            </p:cNvCxnSpPr>
            <p:nvPr/>
          </p:nvCxnSpPr>
          <p:spPr bwMode="auto">
            <a:xfrm flipV="1">
              <a:off x="1352463" y="4572001"/>
              <a:ext cx="1543135" cy="484217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62" name="TextBox 143"/>
            <p:cNvSpPr txBox="1">
              <a:spLocks noChangeArrowheads="1"/>
            </p:cNvSpPr>
            <p:nvPr/>
          </p:nvSpPr>
          <p:spPr bwMode="auto">
            <a:xfrm>
              <a:off x="762000" y="2938046"/>
              <a:ext cx="11729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1600">
                  <a:latin typeface="Calibri" pitchFamily="34" charset="0"/>
                </a:rPr>
                <a:t>EMPLOYEES</a:t>
              </a:r>
            </a:p>
          </p:txBody>
        </p:sp>
        <p:sp>
          <p:nvSpPr>
            <p:cNvPr id="10263" name="TextBox 144"/>
            <p:cNvSpPr txBox="1">
              <a:spLocks noChangeArrowheads="1"/>
            </p:cNvSpPr>
            <p:nvPr/>
          </p:nvSpPr>
          <p:spPr bwMode="auto">
            <a:xfrm>
              <a:off x="2377365" y="2938046"/>
              <a:ext cx="10516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1600">
                  <a:latin typeface="Calibri" pitchFamily="34" charset="0"/>
                </a:rPr>
                <a:t>MANAGES</a:t>
              </a:r>
            </a:p>
          </p:txBody>
        </p:sp>
        <p:sp>
          <p:nvSpPr>
            <p:cNvPr id="10264" name="TextBox 145"/>
            <p:cNvSpPr txBox="1">
              <a:spLocks noChangeArrowheads="1"/>
            </p:cNvSpPr>
            <p:nvPr/>
          </p:nvSpPr>
          <p:spPr bwMode="auto">
            <a:xfrm>
              <a:off x="3810000" y="2938046"/>
              <a:ext cx="143289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1600">
                  <a:latin typeface="Calibri" pitchFamily="34" charset="0"/>
                </a:rPr>
                <a:t>DEPARTMENTS</a:t>
              </a:r>
            </a:p>
          </p:txBody>
        </p:sp>
      </p:grpSp>
      <p:sp>
        <p:nvSpPr>
          <p:cNvPr id="147" name="Rounded Rectangular Callout 146"/>
          <p:cNvSpPr/>
          <p:nvPr/>
        </p:nvSpPr>
        <p:spPr bwMode="auto">
          <a:xfrm>
            <a:off x="1132268" y="4639179"/>
            <a:ext cx="3038815" cy="1677987"/>
          </a:xfrm>
          <a:prstGeom prst="wedgeRoundRectCallout">
            <a:avLst>
              <a:gd name="adj1" fmla="val 120456"/>
              <a:gd name="adj2" fmla="val -45866"/>
              <a:gd name="adj3" fmla="val 16667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eaLnBrk="0" hangingPunct="0">
              <a:defRPr/>
            </a:pPr>
            <a:r>
              <a:rPr lang="en-US" sz="2000" u="sng" dirty="0">
                <a:solidFill>
                  <a:schemeClr val="bg1"/>
                </a:solidFill>
                <a:latin typeface="Calibri" pitchFamily="34" charset="0"/>
                <a:cs typeface="+mn-cs"/>
              </a:rPr>
              <a:t>Key Constraint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:  Given a </a:t>
            </a:r>
            <a:r>
              <a:rPr lang="en-US" sz="2000" i="1" dirty="0">
                <a:solidFill>
                  <a:schemeClr val="bg1"/>
                </a:solidFill>
                <a:latin typeface="Calibri" pitchFamily="34" charset="0"/>
                <a:cs typeface="+mn-cs"/>
              </a:rPr>
              <a:t>Departments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 entity, we can uniquely determine the </a:t>
            </a:r>
            <a:r>
              <a:rPr lang="en-US" sz="2000" i="1" dirty="0">
                <a:solidFill>
                  <a:schemeClr val="bg1"/>
                </a:solidFill>
                <a:latin typeface="Calibri" pitchFamily="34" charset="0"/>
                <a:cs typeface="+mn-cs"/>
              </a:rPr>
              <a:t>Manages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 relationship in which it appears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247FA43-A006-4C86-B47F-A7AA24052D0B}"/>
              </a:ext>
            </a:extLst>
          </p:cNvPr>
          <p:cNvSpPr txBox="1"/>
          <p:nvPr/>
        </p:nvSpPr>
        <p:spPr>
          <a:xfrm>
            <a:off x="4730514" y="18990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685D4CB-A729-4964-8157-69E80666BEA2}"/>
              </a:ext>
            </a:extLst>
          </p:cNvPr>
          <p:cNvSpPr txBox="1"/>
          <p:nvPr/>
        </p:nvSpPr>
        <p:spPr>
          <a:xfrm>
            <a:off x="6251825" y="1885141"/>
            <a:ext cx="7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Many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793728" y="3851369"/>
            <a:ext cx="380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</a:t>
            </a:r>
            <a:r>
              <a:rPr lang="en-US" sz="1600" baseline="-25000" dirty="0"/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836180" y="4267112"/>
            <a:ext cx="380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</a:t>
            </a:r>
            <a:r>
              <a:rPr lang="en-US" sz="1600" baseline="-25000" dirty="0"/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672719" y="4112627"/>
            <a:ext cx="354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</a:t>
            </a:r>
            <a:r>
              <a:rPr lang="en-US" sz="1600" baseline="-25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1149662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070574" cy="1104900"/>
          </a:xfrm>
        </p:spPr>
        <p:txBody>
          <a:bodyPr>
            <a:noAutofit/>
          </a:bodyPr>
          <a:lstStyle/>
          <a:p>
            <a:r>
              <a:rPr lang="en-US" sz="4800" b="1" dirty="0"/>
              <a:t>Different Kinds of Relationships</a:t>
            </a:r>
          </a:p>
        </p:txBody>
      </p:sp>
      <p:grpSp>
        <p:nvGrpSpPr>
          <p:cNvPr id="11269" name="Group 115"/>
          <p:cNvGrpSpPr>
            <a:grpSpLocks/>
          </p:cNvGrpSpPr>
          <p:nvPr/>
        </p:nvGrpSpPr>
        <p:grpSpPr bwMode="auto">
          <a:xfrm>
            <a:off x="3115468" y="1845344"/>
            <a:ext cx="981075" cy="2520950"/>
            <a:chOff x="4711700" y="1447800"/>
            <a:chExt cx="981075" cy="2520389"/>
          </a:xfrm>
        </p:grpSpPr>
        <p:sp>
          <p:nvSpPr>
            <p:cNvPr id="11327" name="Freeform 6"/>
            <p:cNvSpPr>
              <a:spLocks/>
            </p:cNvSpPr>
            <p:nvPr/>
          </p:nvSpPr>
          <p:spPr bwMode="auto">
            <a:xfrm>
              <a:off x="5354638" y="1447800"/>
              <a:ext cx="338137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2147483647 w 213"/>
                <a:gd name="T35" fmla="*/ 2147483647 h 1354"/>
                <a:gd name="T36" fmla="*/ 2147483647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6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1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7" y="10"/>
                  </a:lnTo>
                  <a:lnTo>
                    <a:pt x="79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4" y="501"/>
                  </a:lnTo>
                  <a:lnTo>
                    <a:pt x="2" y="559"/>
                  </a:lnTo>
                  <a:lnTo>
                    <a:pt x="1" y="617"/>
                  </a:lnTo>
                  <a:lnTo>
                    <a:pt x="0" y="677"/>
                  </a:lnTo>
                  <a:lnTo>
                    <a:pt x="1" y="735"/>
                  </a:lnTo>
                  <a:lnTo>
                    <a:pt x="2" y="794"/>
                  </a:lnTo>
                  <a:lnTo>
                    <a:pt x="4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9" y="1330"/>
                  </a:lnTo>
                  <a:lnTo>
                    <a:pt x="87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1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6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Freeform 11"/>
            <p:cNvSpPr>
              <a:spLocks/>
            </p:cNvSpPr>
            <p:nvPr/>
          </p:nvSpPr>
          <p:spPr bwMode="auto">
            <a:xfrm>
              <a:off x="4711700" y="1455737"/>
              <a:ext cx="338138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2147483647 w 213"/>
                <a:gd name="T35" fmla="*/ 2147483647 h 1354"/>
                <a:gd name="T36" fmla="*/ 2147483647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9" y="501"/>
                  </a:lnTo>
                  <a:lnTo>
                    <a:pt x="206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1" y="63"/>
                  </a:lnTo>
                  <a:lnTo>
                    <a:pt x="142" y="40"/>
                  </a:lnTo>
                  <a:lnTo>
                    <a:pt x="134" y="22"/>
                  </a:lnTo>
                  <a:lnTo>
                    <a:pt x="125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8" y="10"/>
                  </a:lnTo>
                  <a:lnTo>
                    <a:pt x="79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6" y="122"/>
                  </a:lnTo>
                  <a:lnTo>
                    <a:pt x="38" y="158"/>
                  </a:lnTo>
                  <a:lnTo>
                    <a:pt x="32" y="198"/>
                  </a:lnTo>
                  <a:lnTo>
                    <a:pt x="25" y="241"/>
                  </a:lnTo>
                  <a:lnTo>
                    <a:pt x="20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7" y="445"/>
                  </a:lnTo>
                  <a:lnTo>
                    <a:pt x="4" y="501"/>
                  </a:lnTo>
                  <a:lnTo>
                    <a:pt x="2" y="559"/>
                  </a:lnTo>
                  <a:lnTo>
                    <a:pt x="1" y="617"/>
                  </a:lnTo>
                  <a:lnTo>
                    <a:pt x="0" y="677"/>
                  </a:lnTo>
                  <a:lnTo>
                    <a:pt x="1" y="735"/>
                  </a:lnTo>
                  <a:lnTo>
                    <a:pt x="2" y="794"/>
                  </a:lnTo>
                  <a:lnTo>
                    <a:pt x="4" y="851"/>
                  </a:lnTo>
                  <a:lnTo>
                    <a:pt x="7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20" y="1064"/>
                  </a:lnTo>
                  <a:lnTo>
                    <a:pt x="25" y="1112"/>
                  </a:lnTo>
                  <a:lnTo>
                    <a:pt x="32" y="1155"/>
                  </a:lnTo>
                  <a:lnTo>
                    <a:pt x="38" y="1195"/>
                  </a:lnTo>
                  <a:lnTo>
                    <a:pt x="46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9" y="1330"/>
                  </a:lnTo>
                  <a:lnTo>
                    <a:pt x="88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5" y="1343"/>
                  </a:lnTo>
                  <a:lnTo>
                    <a:pt x="134" y="1330"/>
                  </a:lnTo>
                  <a:lnTo>
                    <a:pt x="142" y="1312"/>
                  </a:lnTo>
                  <a:lnTo>
                    <a:pt x="151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6" y="908"/>
                  </a:lnTo>
                  <a:lnTo>
                    <a:pt x="209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9" name="Rectangle 15"/>
            <p:cNvSpPr>
              <a:spLocks noChangeArrowheads="1"/>
            </p:cNvSpPr>
            <p:nvPr/>
          </p:nvSpPr>
          <p:spPr bwMode="auto">
            <a:xfrm>
              <a:off x="4829175" y="3632200"/>
              <a:ext cx="742192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70C0"/>
                  </a:solidFill>
                  <a:latin typeface="Arial" charset="0"/>
                </a:rPr>
                <a:t>1-to-1</a:t>
              </a:r>
            </a:p>
          </p:txBody>
        </p:sp>
        <p:sp>
          <p:nvSpPr>
            <p:cNvPr id="11330" name="Line 18"/>
            <p:cNvSpPr>
              <a:spLocks noChangeShapeType="1"/>
            </p:cNvSpPr>
            <p:nvPr/>
          </p:nvSpPr>
          <p:spPr bwMode="auto">
            <a:xfrm>
              <a:off x="4895850" y="1800225"/>
              <a:ext cx="609600" cy="8731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Line 19"/>
            <p:cNvSpPr>
              <a:spLocks noChangeShapeType="1"/>
            </p:cNvSpPr>
            <p:nvPr/>
          </p:nvSpPr>
          <p:spPr bwMode="auto">
            <a:xfrm>
              <a:off x="4870726" y="2186306"/>
              <a:ext cx="655362" cy="10128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Line 20"/>
            <p:cNvSpPr>
              <a:spLocks noChangeShapeType="1"/>
            </p:cNvSpPr>
            <p:nvPr/>
          </p:nvSpPr>
          <p:spPr bwMode="auto">
            <a:xfrm flipV="1">
              <a:off x="4846638" y="2668587"/>
              <a:ext cx="649287" cy="6350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Oval 58"/>
            <p:cNvSpPr>
              <a:spLocks noChangeArrowheads="1"/>
            </p:cNvSpPr>
            <p:nvPr/>
          </p:nvSpPr>
          <p:spPr bwMode="auto">
            <a:xfrm>
              <a:off x="4810125" y="1758950"/>
              <a:ext cx="87313" cy="104775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334" name="Oval 59"/>
            <p:cNvSpPr>
              <a:spLocks noChangeArrowheads="1"/>
            </p:cNvSpPr>
            <p:nvPr/>
          </p:nvSpPr>
          <p:spPr bwMode="auto">
            <a:xfrm>
              <a:off x="4810125" y="2135187"/>
              <a:ext cx="87313" cy="104775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335" name="Oval 60"/>
            <p:cNvSpPr>
              <a:spLocks noChangeArrowheads="1"/>
            </p:cNvSpPr>
            <p:nvPr/>
          </p:nvSpPr>
          <p:spPr bwMode="auto">
            <a:xfrm>
              <a:off x="4810125" y="2501900"/>
              <a:ext cx="87313" cy="104775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336" name="Oval 61"/>
            <p:cNvSpPr>
              <a:spLocks noChangeArrowheads="1"/>
            </p:cNvSpPr>
            <p:nvPr/>
          </p:nvSpPr>
          <p:spPr bwMode="auto">
            <a:xfrm>
              <a:off x="4810125" y="2871787"/>
              <a:ext cx="87313" cy="104775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337" name="Oval 62"/>
            <p:cNvSpPr>
              <a:spLocks noChangeArrowheads="1"/>
            </p:cNvSpPr>
            <p:nvPr/>
          </p:nvSpPr>
          <p:spPr bwMode="auto">
            <a:xfrm>
              <a:off x="4810125" y="3240087"/>
              <a:ext cx="87313" cy="104775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11338" name="Group 85"/>
            <p:cNvGrpSpPr>
              <a:grpSpLocks/>
            </p:cNvGrpSpPr>
            <p:nvPr/>
          </p:nvGrpSpPr>
          <p:grpSpPr bwMode="auto">
            <a:xfrm>
              <a:off x="5464175" y="1838325"/>
              <a:ext cx="87313" cy="1295400"/>
              <a:chOff x="2433" y="2302"/>
              <a:chExt cx="55" cy="816"/>
            </a:xfrm>
          </p:grpSpPr>
          <p:sp>
            <p:nvSpPr>
              <p:cNvPr id="11339" name="Oval 81"/>
              <p:cNvSpPr>
                <a:spLocks noChangeArrowheads="1"/>
              </p:cNvSpPr>
              <p:nvPr/>
            </p:nvSpPr>
            <p:spPr bwMode="auto">
              <a:xfrm>
                <a:off x="2433" y="2302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40" name="Oval 82"/>
              <p:cNvSpPr>
                <a:spLocks noChangeArrowheads="1"/>
              </p:cNvSpPr>
              <p:nvPr/>
            </p:nvSpPr>
            <p:spPr bwMode="auto">
              <a:xfrm>
                <a:off x="2433" y="254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41" name="Oval 83"/>
              <p:cNvSpPr>
                <a:spLocks noChangeArrowheads="1"/>
              </p:cNvSpPr>
              <p:nvPr/>
            </p:nvSpPr>
            <p:spPr bwMode="auto">
              <a:xfrm>
                <a:off x="2433" y="2802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42" name="Oval 84"/>
              <p:cNvSpPr>
                <a:spLocks noChangeArrowheads="1"/>
              </p:cNvSpPr>
              <p:nvPr/>
            </p:nvSpPr>
            <p:spPr bwMode="auto">
              <a:xfrm>
                <a:off x="2433" y="3052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grpSp>
        <p:nvGrpSpPr>
          <p:cNvPr id="11270" name="Group 114"/>
          <p:cNvGrpSpPr>
            <a:grpSpLocks/>
          </p:cNvGrpSpPr>
          <p:nvPr/>
        </p:nvGrpSpPr>
        <p:grpSpPr bwMode="auto">
          <a:xfrm>
            <a:off x="5020468" y="1772319"/>
            <a:ext cx="1141413" cy="2520950"/>
            <a:chOff x="6172200" y="1447800"/>
            <a:chExt cx="1141413" cy="2520950"/>
          </a:xfrm>
        </p:grpSpPr>
        <p:sp>
          <p:nvSpPr>
            <p:cNvPr id="11309" name="Freeform 7"/>
            <p:cNvSpPr>
              <a:spLocks/>
            </p:cNvSpPr>
            <p:nvPr/>
          </p:nvSpPr>
          <p:spPr bwMode="auto">
            <a:xfrm>
              <a:off x="6178550" y="1455737"/>
              <a:ext cx="338138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2147483647 w 213"/>
                <a:gd name="T35" fmla="*/ 2147483647 h 1354"/>
                <a:gd name="T36" fmla="*/ 2147483647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1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5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8" y="10"/>
                  </a:lnTo>
                  <a:lnTo>
                    <a:pt x="79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6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20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7" y="445"/>
                  </a:lnTo>
                  <a:lnTo>
                    <a:pt x="4" y="501"/>
                  </a:lnTo>
                  <a:lnTo>
                    <a:pt x="2" y="559"/>
                  </a:lnTo>
                  <a:lnTo>
                    <a:pt x="1" y="617"/>
                  </a:lnTo>
                  <a:lnTo>
                    <a:pt x="0" y="677"/>
                  </a:lnTo>
                  <a:lnTo>
                    <a:pt x="1" y="735"/>
                  </a:lnTo>
                  <a:lnTo>
                    <a:pt x="2" y="794"/>
                  </a:lnTo>
                  <a:lnTo>
                    <a:pt x="4" y="851"/>
                  </a:lnTo>
                  <a:lnTo>
                    <a:pt x="7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20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6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9" y="1330"/>
                  </a:lnTo>
                  <a:lnTo>
                    <a:pt x="88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5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1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Freeform 8"/>
            <p:cNvSpPr>
              <a:spLocks/>
            </p:cNvSpPr>
            <p:nvPr/>
          </p:nvSpPr>
          <p:spPr bwMode="auto">
            <a:xfrm>
              <a:off x="6837363" y="1447800"/>
              <a:ext cx="338137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0 w 213"/>
                <a:gd name="T35" fmla="*/ 2147483647 h 1354"/>
                <a:gd name="T36" fmla="*/ 0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0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7" y="10"/>
                  </a:lnTo>
                  <a:lnTo>
                    <a:pt x="78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3" y="501"/>
                  </a:lnTo>
                  <a:lnTo>
                    <a:pt x="1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1" y="794"/>
                  </a:lnTo>
                  <a:lnTo>
                    <a:pt x="3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8" y="1330"/>
                  </a:lnTo>
                  <a:lnTo>
                    <a:pt x="87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0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Rectangle 16"/>
            <p:cNvSpPr>
              <a:spLocks noChangeArrowheads="1"/>
            </p:cNvSpPr>
            <p:nvPr/>
          </p:nvSpPr>
          <p:spPr bwMode="auto">
            <a:xfrm>
              <a:off x="6172200" y="3632200"/>
              <a:ext cx="11414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70C0"/>
                  </a:solidFill>
                  <a:latin typeface="Arial" charset="0"/>
                </a:rPr>
                <a:t>1-to Many</a:t>
              </a:r>
            </a:p>
          </p:txBody>
        </p:sp>
        <p:sp>
          <p:nvSpPr>
            <p:cNvPr id="11312" name="Line 21"/>
            <p:cNvSpPr>
              <a:spLocks noChangeShapeType="1"/>
            </p:cNvSpPr>
            <p:nvPr/>
          </p:nvSpPr>
          <p:spPr bwMode="auto">
            <a:xfrm>
              <a:off x="6380163" y="1779587"/>
              <a:ext cx="630237" cy="1079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Line 22"/>
            <p:cNvSpPr>
              <a:spLocks noChangeShapeType="1"/>
            </p:cNvSpPr>
            <p:nvPr/>
          </p:nvSpPr>
          <p:spPr bwMode="auto">
            <a:xfrm>
              <a:off x="6361113" y="2160587"/>
              <a:ext cx="628650" cy="14763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Line 23"/>
            <p:cNvSpPr>
              <a:spLocks noChangeShapeType="1"/>
            </p:cNvSpPr>
            <p:nvPr/>
          </p:nvSpPr>
          <p:spPr bwMode="auto">
            <a:xfrm>
              <a:off x="6380163" y="2181225"/>
              <a:ext cx="609600" cy="92868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Line 24"/>
            <p:cNvSpPr>
              <a:spLocks noChangeShapeType="1"/>
            </p:cNvSpPr>
            <p:nvPr/>
          </p:nvSpPr>
          <p:spPr bwMode="auto">
            <a:xfrm flipH="1">
              <a:off x="6327775" y="2701925"/>
              <a:ext cx="674688" cy="58896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16" name="Group 68"/>
            <p:cNvGrpSpPr>
              <a:grpSpLocks/>
            </p:cNvGrpSpPr>
            <p:nvPr/>
          </p:nvGrpSpPr>
          <p:grpSpPr bwMode="auto">
            <a:xfrm>
              <a:off x="6313488" y="1736725"/>
              <a:ext cx="87312" cy="1585912"/>
              <a:chOff x="2968" y="2238"/>
              <a:chExt cx="55" cy="999"/>
            </a:xfrm>
          </p:grpSpPr>
          <p:sp>
            <p:nvSpPr>
              <p:cNvPr id="11322" name="Oval 63"/>
              <p:cNvSpPr>
                <a:spLocks noChangeArrowheads="1"/>
              </p:cNvSpPr>
              <p:nvPr/>
            </p:nvSpPr>
            <p:spPr bwMode="auto">
              <a:xfrm>
                <a:off x="2968" y="2238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23" name="Oval 64"/>
              <p:cNvSpPr>
                <a:spLocks noChangeArrowheads="1"/>
              </p:cNvSpPr>
              <p:nvPr/>
            </p:nvSpPr>
            <p:spPr bwMode="auto">
              <a:xfrm>
                <a:off x="2968" y="2475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24" name="Oval 65"/>
              <p:cNvSpPr>
                <a:spLocks noChangeArrowheads="1"/>
              </p:cNvSpPr>
              <p:nvPr/>
            </p:nvSpPr>
            <p:spPr bwMode="auto">
              <a:xfrm>
                <a:off x="2968" y="270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25" name="Oval 66"/>
              <p:cNvSpPr>
                <a:spLocks noChangeArrowheads="1"/>
              </p:cNvSpPr>
              <p:nvPr/>
            </p:nvSpPr>
            <p:spPr bwMode="auto">
              <a:xfrm>
                <a:off x="2968" y="293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26" name="Oval 67"/>
              <p:cNvSpPr>
                <a:spLocks noChangeArrowheads="1"/>
              </p:cNvSpPr>
              <p:nvPr/>
            </p:nvSpPr>
            <p:spPr bwMode="auto">
              <a:xfrm>
                <a:off x="2968" y="3171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1317" name="Group 90"/>
            <p:cNvGrpSpPr>
              <a:grpSpLocks/>
            </p:cNvGrpSpPr>
            <p:nvPr/>
          </p:nvGrpSpPr>
          <p:grpSpPr bwMode="auto">
            <a:xfrm>
              <a:off x="6958013" y="1849437"/>
              <a:ext cx="87312" cy="1295400"/>
              <a:chOff x="3374" y="2309"/>
              <a:chExt cx="55" cy="816"/>
            </a:xfrm>
          </p:grpSpPr>
          <p:sp>
            <p:nvSpPr>
              <p:cNvPr id="11318" name="Oval 86"/>
              <p:cNvSpPr>
                <a:spLocks noChangeArrowheads="1"/>
              </p:cNvSpPr>
              <p:nvPr/>
            </p:nvSpPr>
            <p:spPr bwMode="auto">
              <a:xfrm>
                <a:off x="3374" y="230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19" name="Oval 87"/>
              <p:cNvSpPr>
                <a:spLocks noChangeArrowheads="1"/>
              </p:cNvSpPr>
              <p:nvPr/>
            </p:nvSpPr>
            <p:spPr bwMode="auto">
              <a:xfrm>
                <a:off x="3374" y="255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20" name="Oval 88"/>
              <p:cNvSpPr>
                <a:spLocks noChangeArrowheads="1"/>
              </p:cNvSpPr>
              <p:nvPr/>
            </p:nvSpPr>
            <p:spPr bwMode="auto">
              <a:xfrm>
                <a:off x="3374" y="280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21" name="Oval 89"/>
              <p:cNvSpPr>
                <a:spLocks noChangeArrowheads="1"/>
              </p:cNvSpPr>
              <p:nvPr/>
            </p:nvSpPr>
            <p:spPr bwMode="auto">
              <a:xfrm>
                <a:off x="3374" y="305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grpSp>
        <p:nvGrpSpPr>
          <p:cNvPr id="11271" name="Group 116"/>
          <p:cNvGrpSpPr>
            <a:grpSpLocks/>
          </p:cNvGrpSpPr>
          <p:nvPr/>
        </p:nvGrpSpPr>
        <p:grpSpPr bwMode="auto">
          <a:xfrm>
            <a:off x="7001668" y="1769144"/>
            <a:ext cx="1152525" cy="2520950"/>
            <a:chOff x="7623175" y="1447800"/>
            <a:chExt cx="1152561" cy="2520389"/>
          </a:xfrm>
        </p:grpSpPr>
        <p:sp>
          <p:nvSpPr>
            <p:cNvPr id="11291" name="Freeform 9"/>
            <p:cNvSpPr>
              <a:spLocks/>
            </p:cNvSpPr>
            <p:nvPr/>
          </p:nvSpPr>
          <p:spPr bwMode="auto">
            <a:xfrm>
              <a:off x="7677150" y="1447800"/>
              <a:ext cx="338138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0 w 213"/>
                <a:gd name="T35" fmla="*/ 2147483647 h 1354"/>
                <a:gd name="T36" fmla="*/ 0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1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8" y="10"/>
                  </a:lnTo>
                  <a:lnTo>
                    <a:pt x="79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6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20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7" y="445"/>
                  </a:lnTo>
                  <a:lnTo>
                    <a:pt x="4" y="501"/>
                  </a:lnTo>
                  <a:lnTo>
                    <a:pt x="2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2" y="794"/>
                  </a:lnTo>
                  <a:lnTo>
                    <a:pt x="4" y="851"/>
                  </a:lnTo>
                  <a:lnTo>
                    <a:pt x="7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20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6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9" y="1330"/>
                  </a:lnTo>
                  <a:lnTo>
                    <a:pt x="88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1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Freeform 10"/>
            <p:cNvSpPr>
              <a:spLocks/>
            </p:cNvSpPr>
            <p:nvPr/>
          </p:nvSpPr>
          <p:spPr bwMode="auto">
            <a:xfrm>
              <a:off x="8328025" y="1463675"/>
              <a:ext cx="338138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0 w 213"/>
                <a:gd name="T35" fmla="*/ 2147483647 h 1354"/>
                <a:gd name="T36" fmla="*/ 0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7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0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6" y="2"/>
                  </a:lnTo>
                  <a:lnTo>
                    <a:pt x="87" y="10"/>
                  </a:lnTo>
                  <a:lnTo>
                    <a:pt x="78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4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3" y="501"/>
                  </a:lnTo>
                  <a:lnTo>
                    <a:pt x="1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1" y="794"/>
                  </a:lnTo>
                  <a:lnTo>
                    <a:pt x="3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4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8" y="1330"/>
                  </a:lnTo>
                  <a:lnTo>
                    <a:pt x="87" y="1343"/>
                  </a:lnTo>
                  <a:lnTo>
                    <a:pt x="96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0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7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Rectangle 17"/>
            <p:cNvSpPr>
              <a:spLocks noChangeArrowheads="1"/>
            </p:cNvSpPr>
            <p:nvPr/>
          </p:nvSpPr>
          <p:spPr bwMode="auto">
            <a:xfrm>
              <a:off x="7623175" y="3632200"/>
              <a:ext cx="1152561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70C0"/>
                  </a:solidFill>
                  <a:latin typeface="Arial" charset="0"/>
                </a:rPr>
                <a:t>Many-to-1</a:t>
              </a:r>
            </a:p>
          </p:txBody>
        </p:sp>
        <p:sp>
          <p:nvSpPr>
            <p:cNvPr id="11294" name="Line 25"/>
            <p:cNvSpPr>
              <a:spLocks noChangeShapeType="1"/>
            </p:cNvSpPr>
            <p:nvPr/>
          </p:nvSpPr>
          <p:spPr bwMode="auto">
            <a:xfrm>
              <a:off x="7805738" y="1779587"/>
              <a:ext cx="708025" cy="1079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26"/>
            <p:cNvSpPr>
              <a:spLocks noChangeShapeType="1"/>
            </p:cNvSpPr>
            <p:nvPr/>
          </p:nvSpPr>
          <p:spPr bwMode="auto">
            <a:xfrm>
              <a:off x="7864475" y="2160587"/>
              <a:ext cx="609600" cy="1079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27"/>
            <p:cNvSpPr>
              <a:spLocks noChangeShapeType="1"/>
            </p:cNvSpPr>
            <p:nvPr/>
          </p:nvSpPr>
          <p:spPr bwMode="auto">
            <a:xfrm>
              <a:off x="7845425" y="2541587"/>
              <a:ext cx="655734" cy="13162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28"/>
            <p:cNvSpPr>
              <a:spLocks noChangeShapeType="1"/>
            </p:cNvSpPr>
            <p:nvPr/>
          </p:nvSpPr>
          <p:spPr bwMode="auto">
            <a:xfrm flipV="1">
              <a:off x="7815263" y="2669902"/>
              <a:ext cx="722341" cy="65273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98" name="Group 74"/>
            <p:cNvGrpSpPr>
              <a:grpSpLocks/>
            </p:cNvGrpSpPr>
            <p:nvPr/>
          </p:nvGrpSpPr>
          <p:grpSpPr bwMode="auto">
            <a:xfrm>
              <a:off x="7773988" y="1741487"/>
              <a:ext cx="87312" cy="1585913"/>
              <a:chOff x="3888" y="2241"/>
              <a:chExt cx="55" cy="999"/>
            </a:xfrm>
          </p:grpSpPr>
          <p:sp>
            <p:nvSpPr>
              <p:cNvPr id="11304" name="Oval 69"/>
              <p:cNvSpPr>
                <a:spLocks noChangeArrowheads="1"/>
              </p:cNvSpPr>
              <p:nvPr/>
            </p:nvSpPr>
            <p:spPr bwMode="auto">
              <a:xfrm>
                <a:off x="3888" y="2241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05" name="Oval 70"/>
              <p:cNvSpPr>
                <a:spLocks noChangeArrowheads="1"/>
              </p:cNvSpPr>
              <p:nvPr/>
            </p:nvSpPr>
            <p:spPr bwMode="auto">
              <a:xfrm>
                <a:off x="3888" y="2478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06" name="Oval 71"/>
              <p:cNvSpPr>
                <a:spLocks noChangeArrowheads="1"/>
              </p:cNvSpPr>
              <p:nvPr/>
            </p:nvSpPr>
            <p:spPr bwMode="auto">
              <a:xfrm>
                <a:off x="3888" y="270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07" name="Oval 72"/>
              <p:cNvSpPr>
                <a:spLocks noChangeArrowheads="1"/>
              </p:cNvSpPr>
              <p:nvPr/>
            </p:nvSpPr>
            <p:spPr bwMode="auto">
              <a:xfrm>
                <a:off x="3888" y="2942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08" name="Oval 73"/>
              <p:cNvSpPr>
                <a:spLocks noChangeArrowheads="1"/>
              </p:cNvSpPr>
              <p:nvPr/>
            </p:nvSpPr>
            <p:spPr bwMode="auto">
              <a:xfrm>
                <a:off x="3888" y="3174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1299" name="Group 95"/>
            <p:cNvGrpSpPr>
              <a:grpSpLocks/>
            </p:cNvGrpSpPr>
            <p:nvPr/>
          </p:nvGrpSpPr>
          <p:grpSpPr bwMode="auto">
            <a:xfrm>
              <a:off x="8467725" y="1835150"/>
              <a:ext cx="87313" cy="1295400"/>
              <a:chOff x="4325" y="2300"/>
              <a:chExt cx="55" cy="816"/>
            </a:xfrm>
          </p:grpSpPr>
          <p:sp>
            <p:nvSpPr>
              <p:cNvPr id="11300" name="Oval 91"/>
              <p:cNvSpPr>
                <a:spLocks noChangeArrowheads="1"/>
              </p:cNvSpPr>
              <p:nvPr/>
            </p:nvSpPr>
            <p:spPr bwMode="auto">
              <a:xfrm>
                <a:off x="4325" y="2300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01" name="Oval 92"/>
              <p:cNvSpPr>
                <a:spLocks noChangeArrowheads="1"/>
              </p:cNvSpPr>
              <p:nvPr/>
            </p:nvSpPr>
            <p:spPr bwMode="auto">
              <a:xfrm>
                <a:off x="4325" y="2547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02" name="Oval 93"/>
              <p:cNvSpPr>
                <a:spLocks noChangeArrowheads="1"/>
              </p:cNvSpPr>
              <p:nvPr/>
            </p:nvSpPr>
            <p:spPr bwMode="auto">
              <a:xfrm>
                <a:off x="4325" y="2800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03" name="Oval 94"/>
              <p:cNvSpPr>
                <a:spLocks noChangeArrowheads="1"/>
              </p:cNvSpPr>
              <p:nvPr/>
            </p:nvSpPr>
            <p:spPr bwMode="auto">
              <a:xfrm>
                <a:off x="4325" y="3050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grpSp>
        <p:nvGrpSpPr>
          <p:cNvPr id="11272" name="Group 113"/>
          <p:cNvGrpSpPr>
            <a:grpSpLocks/>
          </p:cNvGrpSpPr>
          <p:nvPr/>
        </p:nvGrpSpPr>
        <p:grpSpPr bwMode="auto">
          <a:xfrm>
            <a:off x="905668" y="1848519"/>
            <a:ext cx="1563688" cy="2544763"/>
            <a:chOff x="7521575" y="3859213"/>
            <a:chExt cx="1562929" cy="2544201"/>
          </a:xfrm>
        </p:grpSpPr>
        <p:sp>
          <p:nvSpPr>
            <p:cNvPr id="11273" name="Rectangle 12"/>
            <p:cNvSpPr>
              <a:spLocks noChangeArrowheads="1"/>
            </p:cNvSpPr>
            <p:nvPr/>
          </p:nvSpPr>
          <p:spPr bwMode="auto">
            <a:xfrm>
              <a:off x="7521575" y="6067425"/>
              <a:ext cx="1562929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70C0"/>
                  </a:solidFill>
                  <a:latin typeface="Arial" charset="0"/>
                </a:rPr>
                <a:t>Many-to-Many</a:t>
              </a:r>
            </a:p>
          </p:txBody>
        </p:sp>
        <p:sp>
          <p:nvSpPr>
            <p:cNvPr id="11274" name="Freeform 13"/>
            <p:cNvSpPr>
              <a:spLocks/>
            </p:cNvSpPr>
            <p:nvPr/>
          </p:nvSpPr>
          <p:spPr bwMode="auto">
            <a:xfrm>
              <a:off x="7737475" y="3859213"/>
              <a:ext cx="338138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0 w 213"/>
                <a:gd name="T35" fmla="*/ 2147483647 h 1354"/>
                <a:gd name="T36" fmla="*/ 0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7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1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8" y="10"/>
                  </a:lnTo>
                  <a:lnTo>
                    <a:pt x="79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7" y="445"/>
                  </a:lnTo>
                  <a:lnTo>
                    <a:pt x="4" y="501"/>
                  </a:lnTo>
                  <a:lnTo>
                    <a:pt x="2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2" y="794"/>
                  </a:lnTo>
                  <a:lnTo>
                    <a:pt x="4" y="851"/>
                  </a:lnTo>
                  <a:lnTo>
                    <a:pt x="7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9" y="1330"/>
                  </a:lnTo>
                  <a:lnTo>
                    <a:pt x="88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1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7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Freeform 14"/>
            <p:cNvSpPr>
              <a:spLocks/>
            </p:cNvSpPr>
            <p:nvPr/>
          </p:nvSpPr>
          <p:spPr bwMode="auto">
            <a:xfrm>
              <a:off x="8380413" y="3859213"/>
              <a:ext cx="338137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0 w 213"/>
                <a:gd name="T35" fmla="*/ 2147483647 h 1354"/>
                <a:gd name="T36" fmla="*/ 0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7" y="338"/>
                  </a:lnTo>
                  <a:lnTo>
                    <a:pt x="192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6" y="122"/>
                  </a:lnTo>
                  <a:lnTo>
                    <a:pt x="159" y="90"/>
                  </a:lnTo>
                  <a:lnTo>
                    <a:pt x="150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6" y="2"/>
                  </a:lnTo>
                  <a:lnTo>
                    <a:pt x="87" y="10"/>
                  </a:lnTo>
                  <a:lnTo>
                    <a:pt x="78" y="22"/>
                  </a:lnTo>
                  <a:lnTo>
                    <a:pt x="69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4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3" y="501"/>
                  </a:lnTo>
                  <a:lnTo>
                    <a:pt x="1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1" y="794"/>
                  </a:lnTo>
                  <a:lnTo>
                    <a:pt x="3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4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69" y="1312"/>
                  </a:lnTo>
                  <a:lnTo>
                    <a:pt x="78" y="1330"/>
                  </a:lnTo>
                  <a:lnTo>
                    <a:pt x="87" y="1343"/>
                  </a:lnTo>
                  <a:lnTo>
                    <a:pt x="96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0" y="1289"/>
                  </a:lnTo>
                  <a:lnTo>
                    <a:pt x="159" y="1262"/>
                  </a:lnTo>
                  <a:lnTo>
                    <a:pt x="166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2" y="1064"/>
                  </a:lnTo>
                  <a:lnTo>
                    <a:pt x="197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29"/>
            <p:cNvSpPr>
              <a:spLocks noChangeShapeType="1"/>
            </p:cNvSpPr>
            <p:nvPr/>
          </p:nvSpPr>
          <p:spPr bwMode="auto">
            <a:xfrm>
              <a:off x="7886700" y="4211638"/>
              <a:ext cx="630238" cy="8731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Line 30"/>
            <p:cNvSpPr>
              <a:spLocks noChangeShapeType="1"/>
            </p:cNvSpPr>
            <p:nvPr/>
          </p:nvSpPr>
          <p:spPr bwMode="auto">
            <a:xfrm>
              <a:off x="7927975" y="4592638"/>
              <a:ext cx="649288" cy="8731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Line 31"/>
            <p:cNvSpPr>
              <a:spLocks noChangeShapeType="1"/>
            </p:cNvSpPr>
            <p:nvPr/>
          </p:nvSpPr>
          <p:spPr bwMode="auto">
            <a:xfrm flipV="1">
              <a:off x="7907337" y="4309686"/>
              <a:ext cx="644094" cy="10036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32"/>
            <p:cNvSpPr>
              <a:spLocks noChangeShapeType="1"/>
            </p:cNvSpPr>
            <p:nvPr/>
          </p:nvSpPr>
          <p:spPr bwMode="auto">
            <a:xfrm>
              <a:off x="7886700" y="4572000"/>
              <a:ext cx="669925" cy="9302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0" name="Group 80"/>
            <p:cNvGrpSpPr>
              <a:grpSpLocks/>
            </p:cNvGrpSpPr>
            <p:nvPr/>
          </p:nvGrpSpPr>
          <p:grpSpPr bwMode="auto">
            <a:xfrm>
              <a:off x="7845425" y="4156075"/>
              <a:ext cx="87313" cy="1585913"/>
              <a:chOff x="4829" y="2243"/>
              <a:chExt cx="55" cy="999"/>
            </a:xfrm>
          </p:grpSpPr>
          <p:sp>
            <p:nvSpPr>
              <p:cNvPr id="11286" name="Oval 75"/>
              <p:cNvSpPr>
                <a:spLocks noChangeArrowheads="1"/>
              </p:cNvSpPr>
              <p:nvPr/>
            </p:nvSpPr>
            <p:spPr bwMode="auto">
              <a:xfrm>
                <a:off x="4829" y="2243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87" name="Oval 76"/>
              <p:cNvSpPr>
                <a:spLocks noChangeArrowheads="1"/>
              </p:cNvSpPr>
              <p:nvPr/>
            </p:nvSpPr>
            <p:spPr bwMode="auto">
              <a:xfrm>
                <a:off x="4829" y="2480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88" name="Oval 77"/>
              <p:cNvSpPr>
                <a:spLocks noChangeArrowheads="1"/>
              </p:cNvSpPr>
              <p:nvPr/>
            </p:nvSpPr>
            <p:spPr bwMode="auto">
              <a:xfrm>
                <a:off x="4829" y="2711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89" name="Oval 78"/>
              <p:cNvSpPr>
                <a:spLocks noChangeArrowheads="1"/>
              </p:cNvSpPr>
              <p:nvPr/>
            </p:nvSpPr>
            <p:spPr bwMode="auto">
              <a:xfrm>
                <a:off x="4829" y="2944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90" name="Oval 79"/>
              <p:cNvSpPr>
                <a:spLocks noChangeArrowheads="1"/>
              </p:cNvSpPr>
              <p:nvPr/>
            </p:nvSpPr>
            <p:spPr bwMode="auto">
              <a:xfrm>
                <a:off x="4829" y="317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1281" name="Group 100"/>
            <p:cNvGrpSpPr>
              <a:grpSpLocks/>
            </p:cNvGrpSpPr>
            <p:nvPr/>
          </p:nvGrpSpPr>
          <p:grpSpPr bwMode="auto">
            <a:xfrm>
              <a:off x="8515350" y="4240213"/>
              <a:ext cx="87313" cy="1295400"/>
              <a:chOff x="5251" y="2296"/>
              <a:chExt cx="55" cy="816"/>
            </a:xfrm>
          </p:grpSpPr>
          <p:sp>
            <p:nvSpPr>
              <p:cNvPr id="11282" name="Oval 96"/>
              <p:cNvSpPr>
                <a:spLocks noChangeArrowheads="1"/>
              </p:cNvSpPr>
              <p:nvPr/>
            </p:nvSpPr>
            <p:spPr bwMode="auto">
              <a:xfrm>
                <a:off x="5251" y="229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83" name="Oval 97"/>
              <p:cNvSpPr>
                <a:spLocks noChangeArrowheads="1"/>
              </p:cNvSpPr>
              <p:nvPr/>
            </p:nvSpPr>
            <p:spPr bwMode="auto">
              <a:xfrm>
                <a:off x="5251" y="2543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84" name="Oval 98"/>
              <p:cNvSpPr>
                <a:spLocks noChangeArrowheads="1"/>
              </p:cNvSpPr>
              <p:nvPr/>
            </p:nvSpPr>
            <p:spPr bwMode="auto">
              <a:xfrm>
                <a:off x="5251" y="279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85" name="Oval 99"/>
              <p:cNvSpPr>
                <a:spLocks noChangeArrowheads="1"/>
              </p:cNvSpPr>
              <p:nvPr/>
            </p:nvSpPr>
            <p:spPr bwMode="auto">
              <a:xfrm>
                <a:off x="5251" y="304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D0ECAC7-D0A4-468D-A78C-F5C8BCF4DCEC}"/>
              </a:ext>
            </a:extLst>
          </p:cNvPr>
          <p:cNvGrpSpPr/>
          <p:nvPr/>
        </p:nvGrpSpPr>
        <p:grpSpPr>
          <a:xfrm>
            <a:off x="1932915" y="4760662"/>
            <a:ext cx="5433434" cy="1599511"/>
            <a:chOff x="1932915" y="4760662"/>
            <a:chExt cx="5433434" cy="1599511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31B980D5-CE06-41F7-9825-AD7F38AC7BC1}"/>
                </a:ext>
              </a:extLst>
            </p:cNvPr>
            <p:cNvSpPr/>
            <p:nvPr/>
          </p:nvSpPr>
          <p:spPr>
            <a:xfrm>
              <a:off x="1932915" y="4760662"/>
              <a:ext cx="5433434" cy="1599511"/>
            </a:xfrm>
            <a:prstGeom prst="wedgeRoundRectCallout">
              <a:avLst>
                <a:gd name="adj1" fmla="val -19781"/>
                <a:gd name="adj2" fmla="val -73670"/>
                <a:gd name="adj3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A4B463-6B32-45C2-AB7D-721E15CDF422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5146542" y="5410680"/>
              <a:ext cx="373262" cy="19940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30B6499-B8D8-4993-9B28-2D4757CB4356}"/>
                </a:ext>
              </a:extLst>
            </p:cNvPr>
            <p:cNvSpPr/>
            <p:nvPr/>
          </p:nvSpPr>
          <p:spPr>
            <a:xfrm>
              <a:off x="2114205" y="5610085"/>
              <a:ext cx="955888" cy="445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Studios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480EDF7-A5D2-4E94-AE53-75576E253972}"/>
                </a:ext>
              </a:extLst>
            </p:cNvPr>
            <p:cNvSpPr/>
            <p:nvPr/>
          </p:nvSpPr>
          <p:spPr>
            <a:xfrm>
              <a:off x="5211801" y="5610085"/>
              <a:ext cx="1282528" cy="445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Presidents</a:t>
              </a:r>
            </a:p>
          </p:txBody>
        </p:sp>
        <p:sp>
          <p:nvSpPr>
            <p:cNvPr id="3" name="Flowchart: Decision 2">
              <a:extLst>
                <a:ext uri="{FF2B5EF4-FFF2-40B4-BE49-F238E27FC236}">
                  <a16:creationId xmlns:a16="http://schemas.microsoft.com/office/drawing/2014/main" id="{961FED19-6B05-4450-8802-DCFCFECC4CCD}"/>
                </a:ext>
              </a:extLst>
            </p:cNvPr>
            <p:cNvSpPr/>
            <p:nvPr/>
          </p:nvSpPr>
          <p:spPr>
            <a:xfrm>
              <a:off x="3606939" y="5470329"/>
              <a:ext cx="1141725" cy="729928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/>
                <a:t>1-to-1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869E2BF-67F0-4C7A-8748-A005C119DAF8}"/>
                </a:ext>
              </a:extLst>
            </p:cNvPr>
            <p:cNvCxnSpPr>
              <a:cxnSpLocks/>
              <a:stCxn id="3" idx="3"/>
              <a:endCxn id="80" idx="1"/>
            </p:cNvCxnSpPr>
            <p:nvPr/>
          </p:nvCxnSpPr>
          <p:spPr>
            <a:xfrm flipV="1">
              <a:off x="4748664" y="5832765"/>
              <a:ext cx="463137" cy="252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7828B59-C938-4068-A6E3-4AEBAF1C78EE}"/>
                </a:ext>
              </a:extLst>
            </p:cNvPr>
            <p:cNvCxnSpPr>
              <a:cxnSpLocks/>
              <a:stCxn id="2" idx="3"/>
              <a:endCxn id="3" idx="1"/>
            </p:cNvCxnSpPr>
            <p:nvPr/>
          </p:nvCxnSpPr>
          <p:spPr>
            <a:xfrm>
              <a:off x="3070093" y="5832765"/>
              <a:ext cx="536846" cy="2528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lowchart: Terminator 87">
              <a:extLst>
                <a:ext uri="{FF2B5EF4-FFF2-40B4-BE49-F238E27FC236}">
                  <a16:creationId xmlns:a16="http://schemas.microsoft.com/office/drawing/2014/main" id="{BEF97A5C-F6A5-442C-AA17-892E8B9A90FC}"/>
                </a:ext>
              </a:extLst>
            </p:cNvPr>
            <p:cNvSpPr/>
            <p:nvPr/>
          </p:nvSpPr>
          <p:spPr>
            <a:xfrm>
              <a:off x="5401666" y="4963972"/>
              <a:ext cx="924064" cy="301752"/>
            </a:xfrm>
            <a:prstGeom prst="flowChartTerminator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Phone</a:t>
              </a:r>
            </a:p>
          </p:txBody>
        </p:sp>
        <p:sp>
          <p:nvSpPr>
            <p:cNvPr id="89" name="Flowchart: Terminator 88">
              <a:extLst>
                <a:ext uri="{FF2B5EF4-FFF2-40B4-BE49-F238E27FC236}">
                  <a16:creationId xmlns:a16="http://schemas.microsoft.com/office/drawing/2014/main" id="{E035C413-B860-49E6-987A-19086881027A}"/>
                </a:ext>
              </a:extLst>
            </p:cNvPr>
            <p:cNvSpPr/>
            <p:nvPr/>
          </p:nvSpPr>
          <p:spPr>
            <a:xfrm>
              <a:off x="6144285" y="5148224"/>
              <a:ext cx="1066800" cy="301752"/>
            </a:xfrm>
            <a:prstGeom prst="flowChartTerminator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Address</a:t>
              </a:r>
            </a:p>
          </p:txBody>
        </p:sp>
        <p:sp>
          <p:nvSpPr>
            <p:cNvPr id="9" name="Flowchart: Terminator 8">
              <a:extLst>
                <a:ext uri="{FF2B5EF4-FFF2-40B4-BE49-F238E27FC236}">
                  <a16:creationId xmlns:a16="http://schemas.microsoft.com/office/drawing/2014/main" id="{2B044984-363A-4F31-BFA8-2BD826BC86F7}"/>
                </a:ext>
              </a:extLst>
            </p:cNvPr>
            <p:cNvSpPr/>
            <p:nvPr/>
          </p:nvSpPr>
          <p:spPr>
            <a:xfrm>
              <a:off x="4722540" y="5108928"/>
              <a:ext cx="848003" cy="301752"/>
            </a:xfrm>
            <a:prstGeom prst="flowChartTerminator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/>
                <a:t>Name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7C9F771-7CB6-45C7-8ED4-4CFE2AAD147A}"/>
                </a:ext>
              </a:extLst>
            </p:cNvPr>
            <p:cNvCxnSpPr>
              <a:cxnSpLocks/>
              <a:endCxn id="80" idx="0"/>
            </p:cNvCxnSpPr>
            <p:nvPr/>
          </p:nvCxnSpPr>
          <p:spPr>
            <a:xfrm>
              <a:off x="5842604" y="5299100"/>
              <a:ext cx="10461" cy="310985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F05A659-B47D-4A2F-9691-B1A7B38957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75865" y="5473013"/>
              <a:ext cx="274808" cy="137072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917687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ular Callout 47"/>
          <p:cNvSpPr/>
          <p:nvPr/>
        </p:nvSpPr>
        <p:spPr bwMode="auto">
          <a:xfrm>
            <a:off x="5946016" y="5670343"/>
            <a:ext cx="2743200" cy="685800"/>
          </a:xfrm>
          <a:prstGeom prst="wedgeRoundRectCallout">
            <a:avLst>
              <a:gd name="adj1" fmla="val -54416"/>
              <a:gd name="adj2" fmla="val -133631"/>
              <a:gd name="adj3" fmla="val 16667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+mn-cs"/>
              </a:rPr>
              <a:t>Total participation</a:t>
            </a:r>
          </a:p>
          <a:p>
            <a:pPr algn="ctr" eaLnBrk="0" hangingPunct="0">
              <a:defRPr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+mn-cs"/>
              </a:rPr>
              <a:t>(a participation constraint)</a:t>
            </a:r>
          </a:p>
        </p:txBody>
      </p:sp>
      <p:sp>
        <p:nvSpPr>
          <p:cNvPr id="1229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r>
              <a:rPr lang="en-US"/>
              <a:t>Participation Constraints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7601" y="858919"/>
            <a:ext cx="8531984" cy="256452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n-US" dirty="0">
                <a:latin typeface="Calibri" pitchFamily="34" charset="0"/>
              </a:rPr>
              <a:t>If every department must have a manager, we need a </a:t>
            </a: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participation constraint</a:t>
            </a:r>
            <a:endParaRPr lang="en-US" dirty="0">
              <a:latin typeface="Calibri" pitchFamily="34" charset="0"/>
            </a:endParaRPr>
          </a:p>
          <a:p>
            <a:pPr marL="628650" lvl="2" indent="-227013">
              <a:lnSpc>
                <a:spcPct val="110000"/>
              </a:lnSpc>
              <a:spcAft>
                <a:spcPts val="600"/>
              </a:spcAft>
              <a:buSzPct val="75000"/>
              <a:buFont typeface="Wingdings" pitchFamily="2" charset="2"/>
              <a:buChar char="Ø"/>
              <a:defRPr/>
            </a:pPr>
            <a:r>
              <a:rPr lang="en-US" sz="2400" dirty="0">
                <a:latin typeface="Calibri" pitchFamily="34" charset="0"/>
              </a:rPr>
              <a:t>the participation of </a:t>
            </a:r>
            <a:r>
              <a:rPr lang="en-US" sz="2400" i="1" dirty="0">
                <a:latin typeface="Calibri" pitchFamily="34" charset="0"/>
              </a:rPr>
              <a:t>Departments</a:t>
            </a:r>
            <a:r>
              <a:rPr lang="en-US" sz="2400" dirty="0">
                <a:latin typeface="Calibri" pitchFamily="34" charset="0"/>
              </a:rPr>
              <a:t> in </a:t>
            </a:r>
            <a:r>
              <a:rPr lang="en-US" sz="2400" i="1" dirty="0">
                <a:latin typeface="Calibri" pitchFamily="34" charset="0"/>
              </a:rPr>
              <a:t>Manages</a:t>
            </a:r>
            <a:r>
              <a:rPr lang="en-US" sz="2400" dirty="0">
                <a:latin typeface="Calibri" pitchFamily="34" charset="0"/>
              </a:rPr>
              <a:t> is said to be </a:t>
            </a:r>
            <a:r>
              <a:rPr lang="en-US" sz="2400" b="1" i="1" dirty="0">
                <a:solidFill>
                  <a:schemeClr val="accent2"/>
                </a:solidFill>
                <a:latin typeface="Calibri" pitchFamily="34" charset="0"/>
              </a:rPr>
              <a:t>total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(vs. </a:t>
            </a:r>
            <a:r>
              <a:rPr lang="en-US" sz="2400" b="1" i="1" dirty="0">
                <a:solidFill>
                  <a:schemeClr val="accent2"/>
                </a:solidFill>
                <a:latin typeface="Calibri" pitchFamily="34" charset="0"/>
              </a:rPr>
              <a:t>partial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)</a:t>
            </a:r>
            <a:r>
              <a:rPr lang="en-US" sz="2400" dirty="0">
                <a:latin typeface="Calibri" pitchFamily="34" charset="0"/>
              </a:rPr>
              <a:t>.</a:t>
            </a:r>
          </a:p>
          <a:p>
            <a:pPr marL="628650" lvl="2" indent="-227013">
              <a:lnSpc>
                <a:spcPct val="110000"/>
              </a:lnSpc>
              <a:spcAft>
                <a:spcPts val="600"/>
              </a:spcAft>
              <a:buSzPct val="75000"/>
              <a:buFont typeface="Wingdings" pitchFamily="2" charset="2"/>
              <a:buChar char="Ø"/>
              <a:defRPr/>
            </a:pPr>
            <a:r>
              <a:rPr lang="en-US" sz="2400" dirty="0">
                <a:latin typeface="Calibri" pitchFamily="34" charset="0"/>
              </a:rPr>
              <a:t>Every </a:t>
            </a:r>
            <a:r>
              <a:rPr lang="en-US" sz="2400" i="1" dirty="0">
                <a:latin typeface="Calibri" pitchFamily="34" charset="0"/>
              </a:rPr>
              <a:t>did</a:t>
            </a:r>
            <a:r>
              <a:rPr lang="en-US" sz="2400" dirty="0">
                <a:latin typeface="Calibri" pitchFamily="34" charset="0"/>
              </a:rPr>
              <a:t> value in </a:t>
            </a:r>
            <a:r>
              <a:rPr lang="en-US" sz="2400" i="1" dirty="0">
                <a:latin typeface="Calibri" pitchFamily="34" charset="0"/>
              </a:rPr>
              <a:t>Departments</a:t>
            </a:r>
            <a:r>
              <a:rPr lang="en-US" sz="2400" dirty="0">
                <a:latin typeface="Calibri" pitchFamily="34" charset="0"/>
              </a:rPr>
              <a:t> table must appear in a row of the </a:t>
            </a:r>
            <a:r>
              <a:rPr lang="en-US" sz="2400" i="1" dirty="0">
                <a:latin typeface="Calibri" pitchFamily="34" charset="0"/>
              </a:rPr>
              <a:t>Manages</a:t>
            </a:r>
            <a:r>
              <a:rPr lang="en-US" sz="2400" dirty="0">
                <a:latin typeface="Calibri" pitchFamily="34" charset="0"/>
              </a:rPr>
              <a:t> table (with a non-null </a:t>
            </a:r>
            <a:r>
              <a:rPr lang="en-US" sz="2400" i="1" dirty="0" err="1">
                <a:latin typeface="Calibri" pitchFamily="34" charset="0"/>
              </a:rPr>
              <a:t>ssn</a:t>
            </a:r>
            <a:r>
              <a:rPr lang="en-US" sz="2400" dirty="0">
                <a:latin typeface="Calibri" pitchFamily="34" charset="0"/>
              </a:rPr>
              <a:t> value! -  more details later in this course)</a:t>
            </a:r>
          </a:p>
        </p:txBody>
      </p:sp>
      <p:grpSp>
        <p:nvGrpSpPr>
          <p:cNvPr id="12298" name="Group 46"/>
          <p:cNvGrpSpPr>
            <a:grpSpLocks/>
          </p:cNvGrpSpPr>
          <p:nvPr/>
        </p:nvGrpSpPr>
        <p:grpSpPr bwMode="auto">
          <a:xfrm>
            <a:off x="914400" y="3451405"/>
            <a:ext cx="7345363" cy="2916058"/>
            <a:chOff x="1131888" y="3597455"/>
            <a:chExt cx="7345362" cy="2916058"/>
          </a:xfrm>
        </p:grpSpPr>
        <p:sp>
          <p:nvSpPr>
            <p:cNvPr id="12299" name="Freeform 6"/>
            <p:cNvSpPr>
              <a:spLocks/>
            </p:cNvSpPr>
            <p:nvPr/>
          </p:nvSpPr>
          <p:spPr bwMode="auto">
            <a:xfrm>
              <a:off x="5351463" y="3917950"/>
              <a:ext cx="1057275" cy="371475"/>
            </a:xfrm>
            <a:custGeom>
              <a:avLst/>
              <a:gdLst>
                <a:gd name="T0" fmla="*/ 2147483647 w 666"/>
                <a:gd name="T1" fmla="*/ 2147483647 h 234"/>
                <a:gd name="T2" fmla="*/ 2147483647 w 666"/>
                <a:gd name="T3" fmla="*/ 2147483647 h 234"/>
                <a:gd name="T4" fmla="*/ 2147483647 w 666"/>
                <a:gd name="T5" fmla="*/ 2147483647 h 234"/>
                <a:gd name="T6" fmla="*/ 2147483647 w 666"/>
                <a:gd name="T7" fmla="*/ 2147483647 h 234"/>
                <a:gd name="T8" fmla="*/ 2147483647 w 666"/>
                <a:gd name="T9" fmla="*/ 2147483647 h 234"/>
                <a:gd name="T10" fmla="*/ 2147483647 w 666"/>
                <a:gd name="T11" fmla="*/ 2147483647 h 234"/>
                <a:gd name="T12" fmla="*/ 2147483647 w 666"/>
                <a:gd name="T13" fmla="*/ 2147483647 h 234"/>
                <a:gd name="T14" fmla="*/ 2147483647 w 666"/>
                <a:gd name="T15" fmla="*/ 2147483647 h 234"/>
                <a:gd name="T16" fmla="*/ 2147483647 w 666"/>
                <a:gd name="T17" fmla="*/ 2147483647 h 234"/>
                <a:gd name="T18" fmla="*/ 2147483647 w 666"/>
                <a:gd name="T19" fmla="*/ 2147483647 h 234"/>
                <a:gd name="T20" fmla="*/ 2147483647 w 666"/>
                <a:gd name="T21" fmla="*/ 2147483647 h 234"/>
                <a:gd name="T22" fmla="*/ 2147483647 w 666"/>
                <a:gd name="T23" fmla="*/ 2147483647 h 234"/>
                <a:gd name="T24" fmla="*/ 2147483647 w 666"/>
                <a:gd name="T25" fmla="*/ 2147483647 h 234"/>
                <a:gd name="T26" fmla="*/ 2147483647 w 666"/>
                <a:gd name="T27" fmla="*/ 2147483647 h 234"/>
                <a:gd name="T28" fmla="*/ 2147483647 w 666"/>
                <a:gd name="T29" fmla="*/ 2147483647 h 234"/>
                <a:gd name="T30" fmla="*/ 2147483647 w 666"/>
                <a:gd name="T31" fmla="*/ 2147483647 h 234"/>
                <a:gd name="T32" fmla="*/ 2147483647 w 666"/>
                <a:gd name="T33" fmla="*/ 2147483647 h 234"/>
                <a:gd name="T34" fmla="*/ 2147483647 w 666"/>
                <a:gd name="T35" fmla="*/ 2147483647 h 234"/>
                <a:gd name="T36" fmla="*/ 2147483647 w 666"/>
                <a:gd name="T37" fmla="*/ 2147483647 h 234"/>
                <a:gd name="T38" fmla="*/ 2147483647 w 666"/>
                <a:gd name="T39" fmla="*/ 2147483647 h 234"/>
                <a:gd name="T40" fmla="*/ 2147483647 w 666"/>
                <a:gd name="T41" fmla="*/ 2147483647 h 234"/>
                <a:gd name="T42" fmla="*/ 2147483647 w 666"/>
                <a:gd name="T43" fmla="*/ 2147483647 h 234"/>
                <a:gd name="T44" fmla="*/ 2147483647 w 666"/>
                <a:gd name="T45" fmla="*/ 2147483647 h 234"/>
                <a:gd name="T46" fmla="*/ 2147483647 w 666"/>
                <a:gd name="T47" fmla="*/ 2147483647 h 234"/>
                <a:gd name="T48" fmla="*/ 2147483647 w 666"/>
                <a:gd name="T49" fmla="*/ 2147483647 h 234"/>
                <a:gd name="T50" fmla="*/ 2147483647 w 666"/>
                <a:gd name="T51" fmla="*/ 2147483647 h 234"/>
                <a:gd name="T52" fmla="*/ 2147483647 w 666"/>
                <a:gd name="T53" fmla="*/ 2147483647 h 234"/>
                <a:gd name="T54" fmla="*/ 2147483647 w 666"/>
                <a:gd name="T55" fmla="*/ 2147483647 h 234"/>
                <a:gd name="T56" fmla="*/ 2147483647 w 666"/>
                <a:gd name="T57" fmla="*/ 2147483647 h 234"/>
                <a:gd name="T58" fmla="*/ 2147483647 w 666"/>
                <a:gd name="T59" fmla="*/ 2147483647 h 234"/>
                <a:gd name="T60" fmla="*/ 2147483647 w 666"/>
                <a:gd name="T61" fmla="*/ 2147483647 h 234"/>
                <a:gd name="T62" fmla="*/ 2147483647 w 666"/>
                <a:gd name="T63" fmla="*/ 2147483647 h 234"/>
                <a:gd name="T64" fmla="*/ 2147483647 w 666"/>
                <a:gd name="T65" fmla="*/ 2147483647 h 234"/>
                <a:gd name="T66" fmla="*/ 2147483647 w 666"/>
                <a:gd name="T67" fmla="*/ 2147483647 h 234"/>
                <a:gd name="T68" fmla="*/ 2147483647 w 666"/>
                <a:gd name="T69" fmla="*/ 2147483647 h 234"/>
                <a:gd name="T70" fmla="*/ 2147483647 w 666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6"/>
                <a:gd name="T109" fmla="*/ 0 h 234"/>
                <a:gd name="T110" fmla="*/ 666 w 666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6" h="234">
                  <a:moveTo>
                    <a:pt x="665" y="117"/>
                  </a:moveTo>
                  <a:lnTo>
                    <a:pt x="662" y="106"/>
                  </a:lnTo>
                  <a:lnTo>
                    <a:pt x="658" y="96"/>
                  </a:lnTo>
                  <a:lnTo>
                    <a:pt x="652" y="86"/>
                  </a:lnTo>
                  <a:lnTo>
                    <a:pt x="644" y="77"/>
                  </a:lnTo>
                  <a:lnTo>
                    <a:pt x="633" y="68"/>
                  </a:lnTo>
                  <a:lnTo>
                    <a:pt x="620" y="58"/>
                  </a:lnTo>
                  <a:lnTo>
                    <a:pt x="604" y="50"/>
                  </a:lnTo>
                  <a:lnTo>
                    <a:pt x="586" y="42"/>
                  </a:lnTo>
                  <a:lnTo>
                    <a:pt x="566" y="34"/>
                  </a:lnTo>
                  <a:lnTo>
                    <a:pt x="546" y="27"/>
                  </a:lnTo>
                  <a:lnTo>
                    <a:pt x="522" y="21"/>
                  </a:lnTo>
                  <a:lnTo>
                    <a:pt x="497" y="16"/>
                  </a:lnTo>
                  <a:lnTo>
                    <a:pt x="472" y="11"/>
                  </a:lnTo>
                  <a:lnTo>
                    <a:pt x="445" y="7"/>
                  </a:lnTo>
                  <a:lnTo>
                    <a:pt x="419" y="4"/>
                  </a:lnTo>
                  <a:lnTo>
                    <a:pt x="390" y="2"/>
                  </a:lnTo>
                  <a:lnTo>
                    <a:pt x="360" y="1"/>
                  </a:lnTo>
                  <a:lnTo>
                    <a:pt x="331" y="0"/>
                  </a:lnTo>
                  <a:lnTo>
                    <a:pt x="304" y="1"/>
                  </a:lnTo>
                  <a:lnTo>
                    <a:pt x="274" y="2"/>
                  </a:lnTo>
                  <a:lnTo>
                    <a:pt x="247" y="4"/>
                  </a:lnTo>
                  <a:lnTo>
                    <a:pt x="218" y="7"/>
                  </a:lnTo>
                  <a:lnTo>
                    <a:pt x="191" y="11"/>
                  </a:lnTo>
                  <a:lnTo>
                    <a:pt x="165" y="16"/>
                  </a:lnTo>
                  <a:lnTo>
                    <a:pt x="141" y="21"/>
                  </a:lnTo>
                  <a:lnTo>
                    <a:pt x="118" y="27"/>
                  </a:lnTo>
                  <a:lnTo>
                    <a:pt x="98" y="34"/>
                  </a:lnTo>
                  <a:lnTo>
                    <a:pt x="77" y="42"/>
                  </a:lnTo>
                  <a:lnTo>
                    <a:pt x="60" y="50"/>
                  </a:lnTo>
                  <a:lnTo>
                    <a:pt x="44" y="58"/>
                  </a:lnTo>
                  <a:lnTo>
                    <a:pt x="31" y="68"/>
                  </a:lnTo>
                  <a:lnTo>
                    <a:pt x="20" y="77"/>
                  </a:lnTo>
                  <a:lnTo>
                    <a:pt x="10" y="86"/>
                  </a:lnTo>
                  <a:lnTo>
                    <a:pt x="6" y="96"/>
                  </a:lnTo>
                  <a:lnTo>
                    <a:pt x="1" y="106"/>
                  </a:lnTo>
                  <a:lnTo>
                    <a:pt x="0" y="117"/>
                  </a:lnTo>
                  <a:lnTo>
                    <a:pt x="1" y="127"/>
                  </a:lnTo>
                  <a:lnTo>
                    <a:pt x="6" y="137"/>
                  </a:lnTo>
                  <a:lnTo>
                    <a:pt x="10" y="147"/>
                  </a:lnTo>
                  <a:lnTo>
                    <a:pt x="20" y="156"/>
                  </a:lnTo>
                  <a:lnTo>
                    <a:pt x="31" y="166"/>
                  </a:lnTo>
                  <a:lnTo>
                    <a:pt x="44" y="175"/>
                  </a:lnTo>
                  <a:lnTo>
                    <a:pt x="60" y="183"/>
                  </a:lnTo>
                  <a:lnTo>
                    <a:pt x="77" y="191"/>
                  </a:lnTo>
                  <a:lnTo>
                    <a:pt x="98" y="199"/>
                  </a:lnTo>
                  <a:lnTo>
                    <a:pt x="118" y="205"/>
                  </a:lnTo>
                  <a:lnTo>
                    <a:pt x="141" y="212"/>
                  </a:lnTo>
                  <a:lnTo>
                    <a:pt x="165" y="217"/>
                  </a:lnTo>
                  <a:lnTo>
                    <a:pt x="191" y="222"/>
                  </a:lnTo>
                  <a:lnTo>
                    <a:pt x="218" y="226"/>
                  </a:lnTo>
                  <a:lnTo>
                    <a:pt x="247" y="229"/>
                  </a:lnTo>
                  <a:lnTo>
                    <a:pt x="274" y="231"/>
                  </a:lnTo>
                  <a:lnTo>
                    <a:pt x="304" y="232"/>
                  </a:lnTo>
                  <a:lnTo>
                    <a:pt x="331" y="233"/>
                  </a:lnTo>
                  <a:lnTo>
                    <a:pt x="360" y="232"/>
                  </a:lnTo>
                  <a:lnTo>
                    <a:pt x="390" y="231"/>
                  </a:lnTo>
                  <a:lnTo>
                    <a:pt x="419" y="229"/>
                  </a:lnTo>
                  <a:lnTo>
                    <a:pt x="445" y="226"/>
                  </a:lnTo>
                  <a:lnTo>
                    <a:pt x="472" y="222"/>
                  </a:lnTo>
                  <a:lnTo>
                    <a:pt x="497" y="217"/>
                  </a:lnTo>
                  <a:lnTo>
                    <a:pt x="522" y="212"/>
                  </a:lnTo>
                  <a:lnTo>
                    <a:pt x="546" y="205"/>
                  </a:lnTo>
                  <a:lnTo>
                    <a:pt x="566" y="199"/>
                  </a:lnTo>
                  <a:lnTo>
                    <a:pt x="586" y="191"/>
                  </a:lnTo>
                  <a:lnTo>
                    <a:pt x="604" y="183"/>
                  </a:lnTo>
                  <a:lnTo>
                    <a:pt x="620" y="175"/>
                  </a:lnTo>
                  <a:lnTo>
                    <a:pt x="633" y="166"/>
                  </a:lnTo>
                  <a:lnTo>
                    <a:pt x="644" y="156"/>
                  </a:lnTo>
                  <a:lnTo>
                    <a:pt x="652" y="147"/>
                  </a:lnTo>
                  <a:lnTo>
                    <a:pt x="658" y="137"/>
                  </a:lnTo>
                  <a:lnTo>
                    <a:pt x="662" y="127"/>
                  </a:lnTo>
                  <a:lnTo>
                    <a:pt x="665" y="1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7"/>
            <p:cNvSpPr>
              <a:spLocks/>
            </p:cNvSpPr>
            <p:nvPr/>
          </p:nvSpPr>
          <p:spPr bwMode="auto">
            <a:xfrm>
              <a:off x="7291388" y="3917950"/>
              <a:ext cx="1185862" cy="371475"/>
            </a:xfrm>
            <a:custGeom>
              <a:avLst/>
              <a:gdLst>
                <a:gd name="T0" fmla="*/ 2147483647 w 747"/>
                <a:gd name="T1" fmla="*/ 2147483647 h 234"/>
                <a:gd name="T2" fmla="*/ 2147483647 w 747"/>
                <a:gd name="T3" fmla="*/ 2147483647 h 234"/>
                <a:gd name="T4" fmla="*/ 2147483647 w 747"/>
                <a:gd name="T5" fmla="*/ 2147483647 h 234"/>
                <a:gd name="T6" fmla="*/ 2147483647 w 747"/>
                <a:gd name="T7" fmla="*/ 2147483647 h 234"/>
                <a:gd name="T8" fmla="*/ 2147483647 w 747"/>
                <a:gd name="T9" fmla="*/ 2147483647 h 234"/>
                <a:gd name="T10" fmla="*/ 2147483647 w 747"/>
                <a:gd name="T11" fmla="*/ 2147483647 h 234"/>
                <a:gd name="T12" fmla="*/ 2147483647 w 747"/>
                <a:gd name="T13" fmla="*/ 2147483647 h 234"/>
                <a:gd name="T14" fmla="*/ 2147483647 w 747"/>
                <a:gd name="T15" fmla="*/ 2147483647 h 234"/>
                <a:gd name="T16" fmla="*/ 2147483647 w 747"/>
                <a:gd name="T17" fmla="*/ 2147483647 h 234"/>
                <a:gd name="T18" fmla="*/ 2147483647 w 747"/>
                <a:gd name="T19" fmla="*/ 2147483647 h 234"/>
                <a:gd name="T20" fmla="*/ 2147483647 w 747"/>
                <a:gd name="T21" fmla="*/ 2147483647 h 234"/>
                <a:gd name="T22" fmla="*/ 2147483647 w 747"/>
                <a:gd name="T23" fmla="*/ 2147483647 h 234"/>
                <a:gd name="T24" fmla="*/ 2147483647 w 747"/>
                <a:gd name="T25" fmla="*/ 2147483647 h 234"/>
                <a:gd name="T26" fmla="*/ 2147483647 w 747"/>
                <a:gd name="T27" fmla="*/ 2147483647 h 234"/>
                <a:gd name="T28" fmla="*/ 2147483647 w 747"/>
                <a:gd name="T29" fmla="*/ 2147483647 h 234"/>
                <a:gd name="T30" fmla="*/ 2147483647 w 747"/>
                <a:gd name="T31" fmla="*/ 2147483647 h 234"/>
                <a:gd name="T32" fmla="*/ 2147483647 w 747"/>
                <a:gd name="T33" fmla="*/ 2147483647 h 234"/>
                <a:gd name="T34" fmla="*/ 2147483647 w 747"/>
                <a:gd name="T35" fmla="*/ 2147483647 h 234"/>
                <a:gd name="T36" fmla="*/ 2147483647 w 747"/>
                <a:gd name="T37" fmla="*/ 2147483647 h 234"/>
                <a:gd name="T38" fmla="*/ 2147483647 w 747"/>
                <a:gd name="T39" fmla="*/ 2147483647 h 234"/>
                <a:gd name="T40" fmla="*/ 2147483647 w 747"/>
                <a:gd name="T41" fmla="*/ 2147483647 h 234"/>
                <a:gd name="T42" fmla="*/ 2147483647 w 747"/>
                <a:gd name="T43" fmla="*/ 2147483647 h 234"/>
                <a:gd name="T44" fmla="*/ 2147483647 w 747"/>
                <a:gd name="T45" fmla="*/ 2147483647 h 234"/>
                <a:gd name="T46" fmla="*/ 2147483647 w 747"/>
                <a:gd name="T47" fmla="*/ 2147483647 h 234"/>
                <a:gd name="T48" fmla="*/ 2147483647 w 747"/>
                <a:gd name="T49" fmla="*/ 2147483647 h 234"/>
                <a:gd name="T50" fmla="*/ 2147483647 w 747"/>
                <a:gd name="T51" fmla="*/ 2147483647 h 234"/>
                <a:gd name="T52" fmla="*/ 2147483647 w 747"/>
                <a:gd name="T53" fmla="*/ 2147483647 h 234"/>
                <a:gd name="T54" fmla="*/ 2147483647 w 747"/>
                <a:gd name="T55" fmla="*/ 2147483647 h 234"/>
                <a:gd name="T56" fmla="*/ 2147483647 w 747"/>
                <a:gd name="T57" fmla="*/ 2147483647 h 234"/>
                <a:gd name="T58" fmla="*/ 2147483647 w 747"/>
                <a:gd name="T59" fmla="*/ 2147483647 h 234"/>
                <a:gd name="T60" fmla="*/ 2147483647 w 747"/>
                <a:gd name="T61" fmla="*/ 2147483647 h 234"/>
                <a:gd name="T62" fmla="*/ 2147483647 w 747"/>
                <a:gd name="T63" fmla="*/ 2147483647 h 234"/>
                <a:gd name="T64" fmla="*/ 2147483647 w 747"/>
                <a:gd name="T65" fmla="*/ 2147483647 h 234"/>
                <a:gd name="T66" fmla="*/ 2147483647 w 747"/>
                <a:gd name="T67" fmla="*/ 2147483647 h 234"/>
                <a:gd name="T68" fmla="*/ 2147483647 w 747"/>
                <a:gd name="T69" fmla="*/ 2147483647 h 234"/>
                <a:gd name="T70" fmla="*/ 2147483647 w 747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47"/>
                <a:gd name="T109" fmla="*/ 0 h 234"/>
                <a:gd name="T110" fmla="*/ 747 w 747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47" h="234">
                  <a:moveTo>
                    <a:pt x="0" y="117"/>
                  </a:moveTo>
                  <a:lnTo>
                    <a:pt x="1" y="127"/>
                  </a:lnTo>
                  <a:lnTo>
                    <a:pt x="5" y="137"/>
                  </a:lnTo>
                  <a:lnTo>
                    <a:pt x="12" y="147"/>
                  </a:lnTo>
                  <a:lnTo>
                    <a:pt x="21" y="156"/>
                  </a:lnTo>
                  <a:lnTo>
                    <a:pt x="35" y="166"/>
                  </a:lnTo>
                  <a:lnTo>
                    <a:pt x="49" y="175"/>
                  </a:lnTo>
                  <a:lnTo>
                    <a:pt x="66" y="183"/>
                  </a:lnTo>
                  <a:lnTo>
                    <a:pt x="87" y="191"/>
                  </a:lnTo>
                  <a:lnTo>
                    <a:pt x="108" y="199"/>
                  </a:lnTo>
                  <a:lnTo>
                    <a:pt x="133" y="205"/>
                  </a:lnTo>
                  <a:lnTo>
                    <a:pt x="159" y="212"/>
                  </a:lnTo>
                  <a:lnTo>
                    <a:pt x="186" y="217"/>
                  </a:lnTo>
                  <a:lnTo>
                    <a:pt x="215" y="222"/>
                  </a:lnTo>
                  <a:lnTo>
                    <a:pt x="245" y="226"/>
                  </a:lnTo>
                  <a:lnTo>
                    <a:pt x="276" y="229"/>
                  </a:lnTo>
                  <a:lnTo>
                    <a:pt x="307" y="231"/>
                  </a:lnTo>
                  <a:lnTo>
                    <a:pt x="340" y="232"/>
                  </a:lnTo>
                  <a:lnTo>
                    <a:pt x="373" y="233"/>
                  </a:lnTo>
                  <a:lnTo>
                    <a:pt x="405" y="232"/>
                  </a:lnTo>
                  <a:lnTo>
                    <a:pt x="436" y="231"/>
                  </a:lnTo>
                  <a:lnTo>
                    <a:pt x="469" y="229"/>
                  </a:lnTo>
                  <a:lnTo>
                    <a:pt x="500" y="226"/>
                  </a:lnTo>
                  <a:lnTo>
                    <a:pt x="530" y="222"/>
                  </a:lnTo>
                  <a:lnTo>
                    <a:pt x="559" y="217"/>
                  </a:lnTo>
                  <a:lnTo>
                    <a:pt x="586" y="212"/>
                  </a:lnTo>
                  <a:lnTo>
                    <a:pt x="612" y="205"/>
                  </a:lnTo>
                  <a:lnTo>
                    <a:pt x="637" y="198"/>
                  </a:lnTo>
                  <a:lnTo>
                    <a:pt x="658" y="191"/>
                  </a:lnTo>
                  <a:lnTo>
                    <a:pt x="677" y="183"/>
                  </a:lnTo>
                  <a:lnTo>
                    <a:pt x="695" y="175"/>
                  </a:lnTo>
                  <a:lnTo>
                    <a:pt x="710" y="166"/>
                  </a:lnTo>
                  <a:lnTo>
                    <a:pt x="722" y="156"/>
                  </a:lnTo>
                  <a:lnTo>
                    <a:pt x="733" y="146"/>
                  </a:lnTo>
                  <a:lnTo>
                    <a:pt x="740" y="137"/>
                  </a:lnTo>
                  <a:lnTo>
                    <a:pt x="744" y="126"/>
                  </a:lnTo>
                  <a:lnTo>
                    <a:pt x="746" y="117"/>
                  </a:lnTo>
                  <a:lnTo>
                    <a:pt x="744" y="106"/>
                  </a:lnTo>
                  <a:lnTo>
                    <a:pt x="740" y="96"/>
                  </a:lnTo>
                  <a:lnTo>
                    <a:pt x="733" y="86"/>
                  </a:lnTo>
                  <a:lnTo>
                    <a:pt x="722" y="77"/>
                  </a:lnTo>
                  <a:lnTo>
                    <a:pt x="710" y="67"/>
                  </a:lnTo>
                  <a:lnTo>
                    <a:pt x="695" y="58"/>
                  </a:lnTo>
                  <a:lnTo>
                    <a:pt x="677" y="50"/>
                  </a:lnTo>
                  <a:lnTo>
                    <a:pt x="658" y="42"/>
                  </a:lnTo>
                  <a:lnTo>
                    <a:pt x="637" y="34"/>
                  </a:lnTo>
                  <a:lnTo>
                    <a:pt x="612" y="27"/>
                  </a:lnTo>
                  <a:lnTo>
                    <a:pt x="586" y="21"/>
                  </a:lnTo>
                  <a:lnTo>
                    <a:pt x="559" y="16"/>
                  </a:lnTo>
                  <a:lnTo>
                    <a:pt x="530" y="11"/>
                  </a:lnTo>
                  <a:lnTo>
                    <a:pt x="500" y="7"/>
                  </a:lnTo>
                  <a:lnTo>
                    <a:pt x="469" y="4"/>
                  </a:lnTo>
                  <a:lnTo>
                    <a:pt x="436" y="2"/>
                  </a:lnTo>
                  <a:lnTo>
                    <a:pt x="405" y="1"/>
                  </a:lnTo>
                  <a:lnTo>
                    <a:pt x="373" y="0"/>
                  </a:lnTo>
                  <a:lnTo>
                    <a:pt x="340" y="1"/>
                  </a:lnTo>
                  <a:lnTo>
                    <a:pt x="307" y="2"/>
                  </a:lnTo>
                  <a:lnTo>
                    <a:pt x="276" y="4"/>
                  </a:lnTo>
                  <a:lnTo>
                    <a:pt x="245" y="7"/>
                  </a:lnTo>
                  <a:lnTo>
                    <a:pt x="215" y="11"/>
                  </a:lnTo>
                  <a:lnTo>
                    <a:pt x="186" y="16"/>
                  </a:lnTo>
                  <a:lnTo>
                    <a:pt x="159" y="21"/>
                  </a:lnTo>
                  <a:lnTo>
                    <a:pt x="132" y="28"/>
                  </a:lnTo>
                  <a:lnTo>
                    <a:pt x="108" y="34"/>
                  </a:lnTo>
                  <a:lnTo>
                    <a:pt x="87" y="42"/>
                  </a:lnTo>
                  <a:lnTo>
                    <a:pt x="66" y="50"/>
                  </a:lnTo>
                  <a:lnTo>
                    <a:pt x="49" y="58"/>
                  </a:lnTo>
                  <a:lnTo>
                    <a:pt x="35" y="68"/>
                  </a:lnTo>
                  <a:lnTo>
                    <a:pt x="21" y="77"/>
                  </a:lnTo>
                  <a:lnTo>
                    <a:pt x="12" y="86"/>
                  </a:lnTo>
                  <a:lnTo>
                    <a:pt x="5" y="97"/>
                  </a:lnTo>
                  <a:lnTo>
                    <a:pt x="1" y="106"/>
                  </a:lnTo>
                  <a:lnTo>
                    <a:pt x="0" y="1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Freeform 8"/>
            <p:cNvSpPr>
              <a:spLocks/>
            </p:cNvSpPr>
            <p:nvPr/>
          </p:nvSpPr>
          <p:spPr bwMode="auto">
            <a:xfrm>
              <a:off x="1131888" y="3906838"/>
              <a:ext cx="1055687" cy="371475"/>
            </a:xfrm>
            <a:custGeom>
              <a:avLst/>
              <a:gdLst>
                <a:gd name="T0" fmla="*/ 2147483647 w 665"/>
                <a:gd name="T1" fmla="*/ 2147483647 h 234"/>
                <a:gd name="T2" fmla="*/ 2147483647 w 665"/>
                <a:gd name="T3" fmla="*/ 2147483647 h 234"/>
                <a:gd name="T4" fmla="*/ 2147483647 w 665"/>
                <a:gd name="T5" fmla="*/ 2147483647 h 234"/>
                <a:gd name="T6" fmla="*/ 2147483647 w 665"/>
                <a:gd name="T7" fmla="*/ 2147483647 h 234"/>
                <a:gd name="T8" fmla="*/ 2147483647 w 665"/>
                <a:gd name="T9" fmla="*/ 2147483647 h 234"/>
                <a:gd name="T10" fmla="*/ 2147483647 w 665"/>
                <a:gd name="T11" fmla="*/ 2147483647 h 234"/>
                <a:gd name="T12" fmla="*/ 2147483647 w 665"/>
                <a:gd name="T13" fmla="*/ 2147483647 h 234"/>
                <a:gd name="T14" fmla="*/ 2147483647 w 665"/>
                <a:gd name="T15" fmla="*/ 2147483647 h 234"/>
                <a:gd name="T16" fmla="*/ 2147483647 w 665"/>
                <a:gd name="T17" fmla="*/ 2147483647 h 234"/>
                <a:gd name="T18" fmla="*/ 2147483647 w 665"/>
                <a:gd name="T19" fmla="*/ 2147483647 h 234"/>
                <a:gd name="T20" fmla="*/ 2147483647 w 665"/>
                <a:gd name="T21" fmla="*/ 2147483647 h 234"/>
                <a:gd name="T22" fmla="*/ 2147483647 w 665"/>
                <a:gd name="T23" fmla="*/ 2147483647 h 234"/>
                <a:gd name="T24" fmla="*/ 2147483647 w 665"/>
                <a:gd name="T25" fmla="*/ 2147483647 h 234"/>
                <a:gd name="T26" fmla="*/ 2147483647 w 665"/>
                <a:gd name="T27" fmla="*/ 2147483647 h 234"/>
                <a:gd name="T28" fmla="*/ 2147483647 w 665"/>
                <a:gd name="T29" fmla="*/ 2147483647 h 234"/>
                <a:gd name="T30" fmla="*/ 2147483647 w 665"/>
                <a:gd name="T31" fmla="*/ 2147483647 h 234"/>
                <a:gd name="T32" fmla="*/ 2147483647 w 665"/>
                <a:gd name="T33" fmla="*/ 2147483647 h 234"/>
                <a:gd name="T34" fmla="*/ 2147483647 w 665"/>
                <a:gd name="T35" fmla="*/ 2147483647 h 234"/>
                <a:gd name="T36" fmla="*/ 2147483647 w 665"/>
                <a:gd name="T37" fmla="*/ 2147483647 h 234"/>
                <a:gd name="T38" fmla="*/ 2147483647 w 665"/>
                <a:gd name="T39" fmla="*/ 2147483647 h 234"/>
                <a:gd name="T40" fmla="*/ 2147483647 w 665"/>
                <a:gd name="T41" fmla="*/ 2147483647 h 234"/>
                <a:gd name="T42" fmla="*/ 2147483647 w 665"/>
                <a:gd name="T43" fmla="*/ 2147483647 h 234"/>
                <a:gd name="T44" fmla="*/ 2147483647 w 665"/>
                <a:gd name="T45" fmla="*/ 2147483647 h 234"/>
                <a:gd name="T46" fmla="*/ 2147483647 w 665"/>
                <a:gd name="T47" fmla="*/ 2147483647 h 234"/>
                <a:gd name="T48" fmla="*/ 2147483647 w 665"/>
                <a:gd name="T49" fmla="*/ 2147483647 h 234"/>
                <a:gd name="T50" fmla="*/ 2147483647 w 665"/>
                <a:gd name="T51" fmla="*/ 2147483647 h 234"/>
                <a:gd name="T52" fmla="*/ 2147483647 w 665"/>
                <a:gd name="T53" fmla="*/ 2147483647 h 234"/>
                <a:gd name="T54" fmla="*/ 2147483647 w 665"/>
                <a:gd name="T55" fmla="*/ 2147483647 h 234"/>
                <a:gd name="T56" fmla="*/ 2147483647 w 665"/>
                <a:gd name="T57" fmla="*/ 2147483647 h 234"/>
                <a:gd name="T58" fmla="*/ 2147483647 w 665"/>
                <a:gd name="T59" fmla="*/ 2147483647 h 234"/>
                <a:gd name="T60" fmla="*/ 2147483647 w 665"/>
                <a:gd name="T61" fmla="*/ 2147483647 h 234"/>
                <a:gd name="T62" fmla="*/ 2147483647 w 665"/>
                <a:gd name="T63" fmla="*/ 2147483647 h 234"/>
                <a:gd name="T64" fmla="*/ 2147483647 w 665"/>
                <a:gd name="T65" fmla="*/ 2147483647 h 234"/>
                <a:gd name="T66" fmla="*/ 2147483647 w 665"/>
                <a:gd name="T67" fmla="*/ 2147483647 h 234"/>
                <a:gd name="T68" fmla="*/ 2147483647 w 665"/>
                <a:gd name="T69" fmla="*/ 2147483647 h 234"/>
                <a:gd name="T70" fmla="*/ 2147483647 w 665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5"/>
                <a:gd name="T109" fmla="*/ 0 h 234"/>
                <a:gd name="T110" fmla="*/ 665 w 665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5" h="234">
                  <a:moveTo>
                    <a:pt x="664" y="117"/>
                  </a:moveTo>
                  <a:lnTo>
                    <a:pt x="662" y="106"/>
                  </a:lnTo>
                  <a:lnTo>
                    <a:pt x="659" y="97"/>
                  </a:lnTo>
                  <a:lnTo>
                    <a:pt x="653" y="86"/>
                  </a:lnTo>
                  <a:lnTo>
                    <a:pt x="644" y="77"/>
                  </a:lnTo>
                  <a:lnTo>
                    <a:pt x="633" y="68"/>
                  </a:lnTo>
                  <a:lnTo>
                    <a:pt x="620" y="58"/>
                  </a:lnTo>
                  <a:lnTo>
                    <a:pt x="604" y="50"/>
                  </a:lnTo>
                  <a:lnTo>
                    <a:pt x="586" y="42"/>
                  </a:lnTo>
                  <a:lnTo>
                    <a:pt x="567" y="34"/>
                  </a:lnTo>
                  <a:lnTo>
                    <a:pt x="546" y="28"/>
                  </a:lnTo>
                  <a:lnTo>
                    <a:pt x="522" y="21"/>
                  </a:lnTo>
                  <a:lnTo>
                    <a:pt x="498" y="16"/>
                  </a:lnTo>
                  <a:lnTo>
                    <a:pt x="472" y="11"/>
                  </a:lnTo>
                  <a:lnTo>
                    <a:pt x="445" y="7"/>
                  </a:lnTo>
                  <a:lnTo>
                    <a:pt x="418" y="5"/>
                  </a:lnTo>
                  <a:lnTo>
                    <a:pt x="390" y="2"/>
                  </a:lnTo>
                  <a:lnTo>
                    <a:pt x="361" y="1"/>
                  </a:lnTo>
                  <a:lnTo>
                    <a:pt x="332" y="0"/>
                  </a:lnTo>
                  <a:lnTo>
                    <a:pt x="302" y="1"/>
                  </a:lnTo>
                  <a:lnTo>
                    <a:pt x="275" y="2"/>
                  </a:lnTo>
                  <a:lnTo>
                    <a:pt x="247" y="5"/>
                  </a:lnTo>
                  <a:lnTo>
                    <a:pt x="218" y="7"/>
                  </a:lnTo>
                  <a:lnTo>
                    <a:pt x="191" y="11"/>
                  </a:lnTo>
                  <a:lnTo>
                    <a:pt x="166" y="16"/>
                  </a:lnTo>
                  <a:lnTo>
                    <a:pt x="141" y="21"/>
                  </a:lnTo>
                  <a:lnTo>
                    <a:pt x="118" y="28"/>
                  </a:lnTo>
                  <a:lnTo>
                    <a:pt x="96" y="34"/>
                  </a:lnTo>
                  <a:lnTo>
                    <a:pt x="77" y="42"/>
                  </a:lnTo>
                  <a:lnTo>
                    <a:pt x="60" y="50"/>
                  </a:lnTo>
                  <a:lnTo>
                    <a:pt x="44" y="58"/>
                  </a:lnTo>
                  <a:lnTo>
                    <a:pt x="31" y="68"/>
                  </a:lnTo>
                  <a:lnTo>
                    <a:pt x="20" y="77"/>
                  </a:lnTo>
                  <a:lnTo>
                    <a:pt x="10" y="86"/>
                  </a:lnTo>
                  <a:lnTo>
                    <a:pt x="4" y="97"/>
                  </a:lnTo>
                  <a:lnTo>
                    <a:pt x="1" y="106"/>
                  </a:lnTo>
                  <a:lnTo>
                    <a:pt x="0" y="117"/>
                  </a:lnTo>
                  <a:lnTo>
                    <a:pt x="1" y="127"/>
                  </a:lnTo>
                  <a:lnTo>
                    <a:pt x="4" y="137"/>
                  </a:lnTo>
                  <a:lnTo>
                    <a:pt x="10" y="147"/>
                  </a:lnTo>
                  <a:lnTo>
                    <a:pt x="20" y="156"/>
                  </a:lnTo>
                  <a:lnTo>
                    <a:pt x="31" y="166"/>
                  </a:lnTo>
                  <a:lnTo>
                    <a:pt x="44" y="175"/>
                  </a:lnTo>
                  <a:lnTo>
                    <a:pt x="60" y="183"/>
                  </a:lnTo>
                  <a:lnTo>
                    <a:pt x="77" y="191"/>
                  </a:lnTo>
                  <a:lnTo>
                    <a:pt x="96" y="199"/>
                  </a:lnTo>
                  <a:lnTo>
                    <a:pt x="118" y="206"/>
                  </a:lnTo>
                  <a:lnTo>
                    <a:pt x="141" y="212"/>
                  </a:lnTo>
                  <a:lnTo>
                    <a:pt x="166" y="217"/>
                  </a:lnTo>
                  <a:lnTo>
                    <a:pt x="191" y="222"/>
                  </a:lnTo>
                  <a:lnTo>
                    <a:pt x="218" y="226"/>
                  </a:lnTo>
                  <a:lnTo>
                    <a:pt x="247" y="229"/>
                  </a:lnTo>
                  <a:lnTo>
                    <a:pt x="275" y="231"/>
                  </a:lnTo>
                  <a:lnTo>
                    <a:pt x="302" y="232"/>
                  </a:lnTo>
                  <a:lnTo>
                    <a:pt x="332" y="233"/>
                  </a:lnTo>
                  <a:lnTo>
                    <a:pt x="361" y="232"/>
                  </a:lnTo>
                  <a:lnTo>
                    <a:pt x="390" y="231"/>
                  </a:lnTo>
                  <a:lnTo>
                    <a:pt x="418" y="229"/>
                  </a:lnTo>
                  <a:lnTo>
                    <a:pt x="445" y="226"/>
                  </a:lnTo>
                  <a:lnTo>
                    <a:pt x="472" y="222"/>
                  </a:lnTo>
                  <a:lnTo>
                    <a:pt x="498" y="217"/>
                  </a:lnTo>
                  <a:lnTo>
                    <a:pt x="522" y="212"/>
                  </a:lnTo>
                  <a:lnTo>
                    <a:pt x="546" y="206"/>
                  </a:lnTo>
                  <a:lnTo>
                    <a:pt x="567" y="199"/>
                  </a:lnTo>
                  <a:lnTo>
                    <a:pt x="586" y="191"/>
                  </a:lnTo>
                  <a:lnTo>
                    <a:pt x="604" y="183"/>
                  </a:lnTo>
                  <a:lnTo>
                    <a:pt x="620" y="175"/>
                  </a:lnTo>
                  <a:lnTo>
                    <a:pt x="633" y="166"/>
                  </a:lnTo>
                  <a:lnTo>
                    <a:pt x="644" y="156"/>
                  </a:lnTo>
                  <a:lnTo>
                    <a:pt x="653" y="147"/>
                  </a:lnTo>
                  <a:lnTo>
                    <a:pt x="659" y="137"/>
                  </a:lnTo>
                  <a:lnTo>
                    <a:pt x="662" y="127"/>
                  </a:lnTo>
                  <a:lnTo>
                    <a:pt x="664" y="1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Freeform 9"/>
            <p:cNvSpPr>
              <a:spLocks/>
            </p:cNvSpPr>
            <p:nvPr/>
          </p:nvSpPr>
          <p:spPr bwMode="auto">
            <a:xfrm>
              <a:off x="2081213" y="3636963"/>
              <a:ext cx="1057275" cy="369887"/>
            </a:xfrm>
            <a:custGeom>
              <a:avLst/>
              <a:gdLst>
                <a:gd name="T0" fmla="*/ 2147483647 w 666"/>
                <a:gd name="T1" fmla="*/ 2147483647 h 233"/>
                <a:gd name="T2" fmla="*/ 2147483647 w 666"/>
                <a:gd name="T3" fmla="*/ 2147483647 h 233"/>
                <a:gd name="T4" fmla="*/ 2147483647 w 666"/>
                <a:gd name="T5" fmla="*/ 2147483647 h 233"/>
                <a:gd name="T6" fmla="*/ 2147483647 w 666"/>
                <a:gd name="T7" fmla="*/ 2147483647 h 233"/>
                <a:gd name="T8" fmla="*/ 2147483647 w 666"/>
                <a:gd name="T9" fmla="*/ 2147483647 h 233"/>
                <a:gd name="T10" fmla="*/ 2147483647 w 666"/>
                <a:gd name="T11" fmla="*/ 2147483647 h 233"/>
                <a:gd name="T12" fmla="*/ 2147483647 w 666"/>
                <a:gd name="T13" fmla="*/ 2147483647 h 233"/>
                <a:gd name="T14" fmla="*/ 2147483647 w 666"/>
                <a:gd name="T15" fmla="*/ 2147483647 h 233"/>
                <a:gd name="T16" fmla="*/ 2147483647 w 666"/>
                <a:gd name="T17" fmla="*/ 0 h 233"/>
                <a:gd name="T18" fmla="*/ 2147483647 w 666"/>
                <a:gd name="T19" fmla="*/ 0 h 233"/>
                <a:gd name="T20" fmla="*/ 2147483647 w 666"/>
                <a:gd name="T21" fmla="*/ 2147483647 h 233"/>
                <a:gd name="T22" fmla="*/ 2147483647 w 666"/>
                <a:gd name="T23" fmla="*/ 2147483647 h 233"/>
                <a:gd name="T24" fmla="*/ 2147483647 w 666"/>
                <a:gd name="T25" fmla="*/ 2147483647 h 233"/>
                <a:gd name="T26" fmla="*/ 2147483647 w 666"/>
                <a:gd name="T27" fmla="*/ 2147483647 h 233"/>
                <a:gd name="T28" fmla="*/ 2147483647 w 666"/>
                <a:gd name="T29" fmla="*/ 2147483647 h 233"/>
                <a:gd name="T30" fmla="*/ 2147483647 w 666"/>
                <a:gd name="T31" fmla="*/ 2147483647 h 233"/>
                <a:gd name="T32" fmla="*/ 2147483647 w 666"/>
                <a:gd name="T33" fmla="*/ 2147483647 h 233"/>
                <a:gd name="T34" fmla="*/ 2147483647 w 666"/>
                <a:gd name="T35" fmla="*/ 2147483647 h 233"/>
                <a:gd name="T36" fmla="*/ 2147483647 w 666"/>
                <a:gd name="T37" fmla="*/ 2147483647 h 233"/>
                <a:gd name="T38" fmla="*/ 2147483647 w 666"/>
                <a:gd name="T39" fmla="*/ 2147483647 h 233"/>
                <a:gd name="T40" fmla="*/ 2147483647 w 666"/>
                <a:gd name="T41" fmla="*/ 2147483647 h 233"/>
                <a:gd name="T42" fmla="*/ 2147483647 w 666"/>
                <a:gd name="T43" fmla="*/ 2147483647 h 233"/>
                <a:gd name="T44" fmla="*/ 2147483647 w 666"/>
                <a:gd name="T45" fmla="*/ 2147483647 h 233"/>
                <a:gd name="T46" fmla="*/ 2147483647 w 666"/>
                <a:gd name="T47" fmla="*/ 2147483647 h 233"/>
                <a:gd name="T48" fmla="*/ 2147483647 w 666"/>
                <a:gd name="T49" fmla="*/ 2147483647 h 233"/>
                <a:gd name="T50" fmla="*/ 2147483647 w 666"/>
                <a:gd name="T51" fmla="*/ 2147483647 h 233"/>
                <a:gd name="T52" fmla="*/ 2147483647 w 666"/>
                <a:gd name="T53" fmla="*/ 2147483647 h 233"/>
                <a:gd name="T54" fmla="*/ 2147483647 w 666"/>
                <a:gd name="T55" fmla="*/ 2147483647 h 233"/>
                <a:gd name="T56" fmla="*/ 2147483647 w 666"/>
                <a:gd name="T57" fmla="*/ 2147483647 h 233"/>
                <a:gd name="T58" fmla="*/ 2147483647 w 666"/>
                <a:gd name="T59" fmla="*/ 2147483647 h 233"/>
                <a:gd name="T60" fmla="*/ 2147483647 w 666"/>
                <a:gd name="T61" fmla="*/ 2147483647 h 233"/>
                <a:gd name="T62" fmla="*/ 2147483647 w 666"/>
                <a:gd name="T63" fmla="*/ 2147483647 h 233"/>
                <a:gd name="T64" fmla="*/ 2147483647 w 666"/>
                <a:gd name="T65" fmla="*/ 2147483647 h 233"/>
                <a:gd name="T66" fmla="*/ 2147483647 w 666"/>
                <a:gd name="T67" fmla="*/ 2147483647 h 233"/>
                <a:gd name="T68" fmla="*/ 2147483647 w 666"/>
                <a:gd name="T69" fmla="*/ 2147483647 h 233"/>
                <a:gd name="T70" fmla="*/ 2147483647 w 666"/>
                <a:gd name="T71" fmla="*/ 2147483647 h 2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6"/>
                <a:gd name="T109" fmla="*/ 0 h 233"/>
                <a:gd name="T110" fmla="*/ 666 w 666"/>
                <a:gd name="T111" fmla="*/ 233 h 2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6" h="233">
                  <a:moveTo>
                    <a:pt x="665" y="116"/>
                  </a:moveTo>
                  <a:lnTo>
                    <a:pt x="663" y="106"/>
                  </a:lnTo>
                  <a:lnTo>
                    <a:pt x="660" y="95"/>
                  </a:lnTo>
                  <a:lnTo>
                    <a:pt x="652" y="86"/>
                  </a:lnTo>
                  <a:lnTo>
                    <a:pt x="644" y="76"/>
                  </a:lnTo>
                  <a:lnTo>
                    <a:pt x="633" y="66"/>
                  </a:lnTo>
                  <a:lnTo>
                    <a:pt x="620" y="58"/>
                  </a:lnTo>
                  <a:lnTo>
                    <a:pt x="605" y="49"/>
                  </a:lnTo>
                  <a:lnTo>
                    <a:pt x="587" y="41"/>
                  </a:lnTo>
                  <a:lnTo>
                    <a:pt x="568" y="34"/>
                  </a:lnTo>
                  <a:lnTo>
                    <a:pt x="546" y="27"/>
                  </a:lnTo>
                  <a:lnTo>
                    <a:pt x="523" y="21"/>
                  </a:lnTo>
                  <a:lnTo>
                    <a:pt x="499" y="15"/>
                  </a:lnTo>
                  <a:lnTo>
                    <a:pt x="472" y="10"/>
                  </a:lnTo>
                  <a:lnTo>
                    <a:pt x="445" y="7"/>
                  </a:lnTo>
                  <a:lnTo>
                    <a:pt x="419" y="3"/>
                  </a:lnTo>
                  <a:lnTo>
                    <a:pt x="391" y="1"/>
                  </a:lnTo>
                  <a:lnTo>
                    <a:pt x="362" y="0"/>
                  </a:lnTo>
                  <a:lnTo>
                    <a:pt x="331" y="0"/>
                  </a:lnTo>
                  <a:lnTo>
                    <a:pt x="304" y="0"/>
                  </a:lnTo>
                  <a:lnTo>
                    <a:pt x="274" y="1"/>
                  </a:lnTo>
                  <a:lnTo>
                    <a:pt x="247" y="3"/>
                  </a:lnTo>
                  <a:lnTo>
                    <a:pt x="219" y="7"/>
                  </a:lnTo>
                  <a:lnTo>
                    <a:pt x="192" y="10"/>
                  </a:lnTo>
                  <a:lnTo>
                    <a:pt x="165" y="15"/>
                  </a:lnTo>
                  <a:lnTo>
                    <a:pt x="141" y="21"/>
                  </a:lnTo>
                  <a:lnTo>
                    <a:pt x="119" y="27"/>
                  </a:lnTo>
                  <a:lnTo>
                    <a:pt x="98" y="34"/>
                  </a:lnTo>
                  <a:lnTo>
                    <a:pt x="78" y="41"/>
                  </a:lnTo>
                  <a:lnTo>
                    <a:pt x="60" y="49"/>
                  </a:lnTo>
                  <a:lnTo>
                    <a:pt x="46" y="58"/>
                  </a:lnTo>
                  <a:lnTo>
                    <a:pt x="31" y="66"/>
                  </a:lnTo>
                  <a:lnTo>
                    <a:pt x="20" y="76"/>
                  </a:lnTo>
                  <a:lnTo>
                    <a:pt x="12" y="86"/>
                  </a:lnTo>
                  <a:lnTo>
                    <a:pt x="6" y="95"/>
                  </a:lnTo>
                  <a:lnTo>
                    <a:pt x="1" y="106"/>
                  </a:lnTo>
                  <a:lnTo>
                    <a:pt x="0" y="116"/>
                  </a:lnTo>
                  <a:lnTo>
                    <a:pt x="1" y="126"/>
                  </a:lnTo>
                  <a:lnTo>
                    <a:pt x="6" y="136"/>
                  </a:lnTo>
                  <a:lnTo>
                    <a:pt x="12" y="146"/>
                  </a:lnTo>
                  <a:lnTo>
                    <a:pt x="20" y="155"/>
                  </a:lnTo>
                  <a:lnTo>
                    <a:pt x="31" y="165"/>
                  </a:lnTo>
                  <a:lnTo>
                    <a:pt x="46" y="174"/>
                  </a:lnTo>
                  <a:lnTo>
                    <a:pt x="60" y="182"/>
                  </a:lnTo>
                  <a:lnTo>
                    <a:pt x="78" y="190"/>
                  </a:lnTo>
                  <a:lnTo>
                    <a:pt x="98" y="198"/>
                  </a:lnTo>
                  <a:lnTo>
                    <a:pt x="119" y="205"/>
                  </a:lnTo>
                  <a:lnTo>
                    <a:pt x="141" y="211"/>
                  </a:lnTo>
                  <a:lnTo>
                    <a:pt x="165" y="217"/>
                  </a:lnTo>
                  <a:lnTo>
                    <a:pt x="192" y="221"/>
                  </a:lnTo>
                  <a:lnTo>
                    <a:pt x="219" y="225"/>
                  </a:lnTo>
                  <a:lnTo>
                    <a:pt x="247" y="228"/>
                  </a:lnTo>
                  <a:lnTo>
                    <a:pt x="274" y="230"/>
                  </a:lnTo>
                  <a:lnTo>
                    <a:pt x="304" y="232"/>
                  </a:lnTo>
                  <a:lnTo>
                    <a:pt x="331" y="232"/>
                  </a:lnTo>
                  <a:lnTo>
                    <a:pt x="362" y="232"/>
                  </a:lnTo>
                  <a:lnTo>
                    <a:pt x="391" y="230"/>
                  </a:lnTo>
                  <a:lnTo>
                    <a:pt x="419" y="228"/>
                  </a:lnTo>
                  <a:lnTo>
                    <a:pt x="445" y="225"/>
                  </a:lnTo>
                  <a:lnTo>
                    <a:pt x="472" y="221"/>
                  </a:lnTo>
                  <a:lnTo>
                    <a:pt x="499" y="217"/>
                  </a:lnTo>
                  <a:lnTo>
                    <a:pt x="523" y="211"/>
                  </a:lnTo>
                  <a:lnTo>
                    <a:pt x="546" y="205"/>
                  </a:lnTo>
                  <a:lnTo>
                    <a:pt x="568" y="198"/>
                  </a:lnTo>
                  <a:lnTo>
                    <a:pt x="587" y="190"/>
                  </a:lnTo>
                  <a:lnTo>
                    <a:pt x="605" y="182"/>
                  </a:lnTo>
                  <a:lnTo>
                    <a:pt x="620" y="174"/>
                  </a:lnTo>
                  <a:lnTo>
                    <a:pt x="633" y="165"/>
                  </a:lnTo>
                  <a:lnTo>
                    <a:pt x="644" y="155"/>
                  </a:lnTo>
                  <a:lnTo>
                    <a:pt x="652" y="146"/>
                  </a:lnTo>
                  <a:lnTo>
                    <a:pt x="660" y="136"/>
                  </a:lnTo>
                  <a:lnTo>
                    <a:pt x="663" y="126"/>
                  </a:lnTo>
                  <a:lnTo>
                    <a:pt x="665" y="11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Freeform 10"/>
            <p:cNvSpPr>
              <a:spLocks/>
            </p:cNvSpPr>
            <p:nvPr/>
          </p:nvSpPr>
          <p:spPr bwMode="auto">
            <a:xfrm>
              <a:off x="4191000" y="6143625"/>
              <a:ext cx="1055688" cy="369888"/>
            </a:xfrm>
            <a:custGeom>
              <a:avLst/>
              <a:gdLst>
                <a:gd name="T0" fmla="*/ 2147483647 w 665"/>
                <a:gd name="T1" fmla="*/ 2147483647 h 233"/>
                <a:gd name="T2" fmla="*/ 2147483647 w 665"/>
                <a:gd name="T3" fmla="*/ 2147483647 h 233"/>
                <a:gd name="T4" fmla="*/ 2147483647 w 665"/>
                <a:gd name="T5" fmla="*/ 2147483647 h 233"/>
                <a:gd name="T6" fmla="*/ 2147483647 w 665"/>
                <a:gd name="T7" fmla="*/ 2147483647 h 233"/>
                <a:gd name="T8" fmla="*/ 2147483647 w 665"/>
                <a:gd name="T9" fmla="*/ 2147483647 h 233"/>
                <a:gd name="T10" fmla="*/ 2147483647 w 665"/>
                <a:gd name="T11" fmla="*/ 2147483647 h 233"/>
                <a:gd name="T12" fmla="*/ 2147483647 w 665"/>
                <a:gd name="T13" fmla="*/ 2147483647 h 233"/>
                <a:gd name="T14" fmla="*/ 2147483647 w 665"/>
                <a:gd name="T15" fmla="*/ 2147483647 h 233"/>
                <a:gd name="T16" fmla="*/ 2147483647 w 665"/>
                <a:gd name="T17" fmla="*/ 2147483647 h 233"/>
                <a:gd name="T18" fmla="*/ 2147483647 w 665"/>
                <a:gd name="T19" fmla="*/ 2147483647 h 233"/>
                <a:gd name="T20" fmla="*/ 2147483647 w 665"/>
                <a:gd name="T21" fmla="*/ 2147483647 h 233"/>
                <a:gd name="T22" fmla="*/ 2147483647 w 665"/>
                <a:gd name="T23" fmla="*/ 2147483647 h 233"/>
                <a:gd name="T24" fmla="*/ 2147483647 w 665"/>
                <a:gd name="T25" fmla="*/ 2147483647 h 233"/>
                <a:gd name="T26" fmla="*/ 2147483647 w 665"/>
                <a:gd name="T27" fmla="*/ 2147483647 h 233"/>
                <a:gd name="T28" fmla="*/ 2147483647 w 665"/>
                <a:gd name="T29" fmla="*/ 2147483647 h 233"/>
                <a:gd name="T30" fmla="*/ 2147483647 w 665"/>
                <a:gd name="T31" fmla="*/ 2147483647 h 233"/>
                <a:gd name="T32" fmla="*/ 2147483647 w 665"/>
                <a:gd name="T33" fmla="*/ 2147483647 h 233"/>
                <a:gd name="T34" fmla="*/ 2147483647 w 665"/>
                <a:gd name="T35" fmla="*/ 2147483647 h 233"/>
                <a:gd name="T36" fmla="*/ 2147483647 w 665"/>
                <a:gd name="T37" fmla="*/ 2147483647 h 233"/>
                <a:gd name="T38" fmla="*/ 2147483647 w 665"/>
                <a:gd name="T39" fmla="*/ 2147483647 h 233"/>
                <a:gd name="T40" fmla="*/ 2147483647 w 665"/>
                <a:gd name="T41" fmla="*/ 2147483647 h 233"/>
                <a:gd name="T42" fmla="*/ 2147483647 w 665"/>
                <a:gd name="T43" fmla="*/ 2147483647 h 233"/>
                <a:gd name="T44" fmla="*/ 2147483647 w 665"/>
                <a:gd name="T45" fmla="*/ 2147483647 h 233"/>
                <a:gd name="T46" fmla="*/ 2147483647 w 665"/>
                <a:gd name="T47" fmla="*/ 2147483647 h 233"/>
                <a:gd name="T48" fmla="*/ 2147483647 w 665"/>
                <a:gd name="T49" fmla="*/ 2147483647 h 233"/>
                <a:gd name="T50" fmla="*/ 2147483647 w 665"/>
                <a:gd name="T51" fmla="*/ 2147483647 h 233"/>
                <a:gd name="T52" fmla="*/ 2147483647 w 665"/>
                <a:gd name="T53" fmla="*/ 0 h 233"/>
                <a:gd name="T54" fmla="*/ 2147483647 w 665"/>
                <a:gd name="T55" fmla="*/ 0 h 233"/>
                <a:gd name="T56" fmla="*/ 2147483647 w 665"/>
                <a:gd name="T57" fmla="*/ 2147483647 h 233"/>
                <a:gd name="T58" fmla="*/ 2147483647 w 665"/>
                <a:gd name="T59" fmla="*/ 2147483647 h 233"/>
                <a:gd name="T60" fmla="*/ 2147483647 w 665"/>
                <a:gd name="T61" fmla="*/ 2147483647 h 233"/>
                <a:gd name="T62" fmla="*/ 2147483647 w 665"/>
                <a:gd name="T63" fmla="*/ 2147483647 h 233"/>
                <a:gd name="T64" fmla="*/ 2147483647 w 665"/>
                <a:gd name="T65" fmla="*/ 2147483647 h 233"/>
                <a:gd name="T66" fmla="*/ 2147483647 w 665"/>
                <a:gd name="T67" fmla="*/ 2147483647 h 233"/>
                <a:gd name="T68" fmla="*/ 2147483647 w 665"/>
                <a:gd name="T69" fmla="*/ 2147483647 h 233"/>
                <a:gd name="T70" fmla="*/ 2147483647 w 665"/>
                <a:gd name="T71" fmla="*/ 2147483647 h 2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5"/>
                <a:gd name="T109" fmla="*/ 0 h 233"/>
                <a:gd name="T110" fmla="*/ 665 w 665"/>
                <a:gd name="T111" fmla="*/ 233 h 2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5" h="233">
                  <a:moveTo>
                    <a:pt x="0" y="116"/>
                  </a:moveTo>
                  <a:lnTo>
                    <a:pt x="1" y="126"/>
                  </a:lnTo>
                  <a:lnTo>
                    <a:pt x="4" y="136"/>
                  </a:lnTo>
                  <a:lnTo>
                    <a:pt x="12" y="146"/>
                  </a:lnTo>
                  <a:lnTo>
                    <a:pt x="20" y="156"/>
                  </a:lnTo>
                  <a:lnTo>
                    <a:pt x="31" y="165"/>
                  </a:lnTo>
                  <a:lnTo>
                    <a:pt x="44" y="174"/>
                  </a:lnTo>
                  <a:lnTo>
                    <a:pt x="60" y="183"/>
                  </a:lnTo>
                  <a:lnTo>
                    <a:pt x="77" y="191"/>
                  </a:lnTo>
                  <a:lnTo>
                    <a:pt x="96" y="198"/>
                  </a:lnTo>
                  <a:lnTo>
                    <a:pt x="118" y="205"/>
                  </a:lnTo>
                  <a:lnTo>
                    <a:pt x="141" y="211"/>
                  </a:lnTo>
                  <a:lnTo>
                    <a:pt x="167" y="217"/>
                  </a:lnTo>
                  <a:lnTo>
                    <a:pt x="192" y="221"/>
                  </a:lnTo>
                  <a:lnTo>
                    <a:pt x="219" y="225"/>
                  </a:lnTo>
                  <a:lnTo>
                    <a:pt x="245" y="228"/>
                  </a:lnTo>
                  <a:lnTo>
                    <a:pt x="275" y="231"/>
                  </a:lnTo>
                  <a:lnTo>
                    <a:pt x="302" y="232"/>
                  </a:lnTo>
                  <a:lnTo>
                    <a:pt x="333" y="232"/>
                  </a:lnTo>
                  <a:lnTo>
                    <a:pt x="361" y="232"/>
                  </a:lnTo>
                  <a:lnTo>
                    <a:pt x="390" y="231"/>
                  </a:lnTo>
                  <a:lnTo>
                    <a:pt x="418" y="228"/>
                  </a:lnTo>
                  <a:lnTo>
                    <a:pt x="445" y="225"/>
                  </a:lnTo>
                  <a:lnTo>
                    <a:pt x="472" y="221"/>
                  </a:lnTo>
                  <a:lnTo>
                    <a:pt x="499" y="217"/>
                  </a:lnTo>
                  <a:lnTo>
                    <a:pt x="523" y="211"/>
                  </a:lnTo>
                  <a:lnTo>
                    <a:pt x="546" y="205"/>
                  </a:lnTo>
                  <a:lnTo>
                    <a:pt x="567" y="198"/>
                  </a:lnTo>
                  <a:lnTo>
                    <a:pt x="587" y="191"/>
                  </a:lnTo>
                  <a:lnTo>
                    <a:pt x="604" y="183"/>
                  </a:lnTo>
                  <a:lnTo>
                    <a:pt x="620" y="174"/>
                  </a:lnTo>
                  <a:lnTo>
                    <a:pt x="633" y="165"/>
                  </a:lnTo>
                  <a:lnTo>
                    <a:pt x="644" y="156"/>
                  </a:lnTo>
                  <a:lnTo>
                    <a:pt x="653" y="146"/>
                  </a:lnTo>
                  <a:lnTo>
                    <a:pt x="659" y="136"/>
                  </a:lnTo>
                  <a:lnTo>
                    <a:pt x="664" y="126"/>
                  </a:lnTo>
                  <a:lnTo>
                    <a:pt x="664" y="116"/>
                  </a:lnTo>
                  <a:lnTo>
                    <a:pt x="664" y="106"/>
                  </a:lnTo>
                  <a:lnTo>
                    <a:pt x="659" y="96"/>
                  </a:lnTo>
                  <a:lnTo>
                    <a:pt x="653" y="86"/>
                  </a:lnTo>
                  <a:lnTo>
                    <a:pt x="644" y="76"/>
                  </a:lnTo>
                  <a:lnTo>
                    <a:pt x="633" y="67"/>
                  </a:lnTo>
                  <a:lnTo>
                    <a:pt x="619" y="58"/>
                  </a:lnTo>
                  <a:lnTo>
                    <a:pt x="604" y="49"/>
                  </a:lnTo>
                  <a:lnTo>
                    <a:pt x="587" y="41"/>
                  </a:lnTo>
                  <a:lnTo>
                    <a:pt x="567" y="34"/>
                  </a:lnTo>
                  <a:lnTo>
                    <a:pt x="546" y="27"/>
                  </a:lnTo>
                  <a:lnTo>
                    <a:pt x="523" y="21"/>
                  </a:lnTo>
                  <a:lnTo>
                    <a:pt x="498" y="15"/>
                  </a:lnTo>
                  <a:lnTo>
                    <a:pt x="472" y="11"/>
                  </a:lnTo>
                  <a:lnTo>
                    <a:pt x="445" y="7"/>
                  </a:lnTo>
                  <a:lnTo>
                    <a:pt x="418" y="4"/>
                  </a:lnTo>
                  <a:lnTo>
                    <a:pt x="390" y="2"/>
                  </a:lnTo>
                  <a:lnTo>
                    <a:pt x="361" y="0"/>
                  </a:lnTo>
                  <a:lnTo>
                    <a:pt x="332" y="0"/>
                  </a:lnTo>
                  <a:lnTo>
                    <a:pt x="302" y="0"/>
                  </a:lnTo>
                  <a:lnTo>
                    <a:pt x="275" y="2"/>
                  </a:lnTo>
                  <a:lnTo>
                    <a:pt x="245" y="4"/>
                  </a:lnTo>
                  <a:lnTo>
                    <a:pt x="219" y="7"/>
                  </a:lnTo>
                  <a:lnTo>
                    <a:pt x="192" y="11"/>
                  </a:lnTo>
                  <a:lnTo>
                    <a:pt x="166" y="15"/>
                  </a:lnTo>
                  <a:lnTo>
                    <a:pt x="141" y="21"/>
                  </a:lnTo>
                  <a:lnTo>
                    <a:pt x="118" y="27"/>
                  </a:lnTo>
                  <a:lnTo>
                    <a:pt x="96" y="34"/>
                  </a:lnTo>
                  <a:lnTo>
                    <a:pt x="77" y="42"/>
                  </a:lnTo>
                  <a:lnTo>
                    <a:pt x="60" y="50"/>
                  </a:lnTo>
                  <a:lnTo>
                    <a:pt x="44" y="58"/>
                  </a:lnTo>
                  <a:lnTo>
                    <a:pt x="31" y="67"/>
                  </a:lnTo>
                  <a:lnTo>
                    <a:pt x="20" y="77"/>
                  </a:lnTo>
                  <a:lnTo>
                    <a:pt x="12" y="86"/>
                  </a:lnTo>
                  <a:lnTo>
                    <a:pt x="4" y="96"/>
                  </a:lnTo>
                  <a:lnTo>
                    <a:pt x="1" y="106"/>
                  </a:lnTo>
                  <a:lnTo>
                    <a:pt x="0" y="11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Freeform 11"/>
            <p:cNvSpPr>
              <a:spLocks/>
            </p:cNvSpPr>
            <p:nvPr/>
          </p:nvSpPr>
          <p:spPr bwMode="auto">
            <a:xfrm>
              <a:off x="4261644" y="3603805"/>
              <a:ext cx="1055688" cy="371475"/>
            </a:xfrm>
            <a:custGeom>
              <a:avLst/>
              <a:gdLst>
                <a:gd name="T0" fmla="*/ 2147483647 w 665"/>
                <a:gd name="T1" fmla="*/ 2147483647 h 234"/>
                <a:gd name="T2" fmla="*/ 2147483647 w 665"/>
                <a:gd name="T3" fmla="*/ 2147483647 h 234"/>
                <a:gd name="T4" fmla="*/ 2147483647 w 665"/>
                <a:gd name="T5" fmla="*/ 2147483647 h 234"/>
                <a:gd name="T6" fmla="*/ 2147483647 w 665"/>
                <a:gd name="T7" fmla="*/ 2147483647 h 234"/>
                <a:gd name="T8" fmla="*/ 2147483647 w 665"/>
                <a:gd name="T9" fmla="*/ 2147483647 h 234"/>
                <a:gd name="T10" fmla="*/ 2147483647 w 665"/>
                <a:gd name="T11" fmla="*/ 2147483647 h 234"/>
                <a:gd name="T12" fmla="*/ 2147483647 w 665"/>
                <a:gd name="T13" fmla="*/ 2147483647 h 234"/>
                <a:gd name="T14" fmla="*/ 2147483647 w 665"/>
                <a:gd name="T15" fmla="*/ 2147483647 h 234"/>
                <a:gd name="T16" fmla="*/ 2147483647 w 665"/>
                <a:gd name="T17" fmla="*/ 2147483647 h 234"/>
                <a:gd name="T18" fmla="*/ 2147483647 w 665"/>
                <a:gd name="T19" fmla="*/ 2147483647 h 234"/>
                <a:gd name="T20" fmla="*/ 2147483647 w 665"/>
                <a:gd name="T21" fmla="*/ 2147483647 h 234"/>
                <a:gd name="T22" fmla="*/ 2147483647 w 665"/>
                <a:gd name="T23" fmla="*/ 2147483647 h 234"/>
                <a:gd name="T24" fmla="*/ 2147483647 w 665"/>
                <a:gd name="T25" fmla="*/ 2147483647 h 234"/>
                <a:gd name="T26" fmla="*/ 2147483647 w 665"/>
                <a:gd name="T27" fmla="*/ 2147483647 h 234"/>
                <a:gd name="T28" fmla="*/ 2147483647 w 665"/>
                <a:gd name="T29" fmla="*/ 2147483647 h 234"/>
                <a:gd name="T30" fmla="*/ 2147483647 w 665"/>
                <a:gd name="T31" fmla="*/ 2147483647 h 234"/>
                <a:gd name="T32" fmla="*/ 2147483647 w 665"/>
                <a:gd name="T33" fmla="*/ 2147483647 h 234"/>
                <a:gd name="T34" fmla="*/ 2147483647 w 665"/>
                <a:gd name="T35" fmla="*/ 2147483647 h 234"/>
                <a:gd name="T36" fmla="*/ 2147483647 w 665"/>
                <a:gd name="T37" fmla="*/ 2147483647 h 234"/>
                <a:gd name="T38" fmla="*/ 2147483647 w 665"/>
                <a:gd name="T39" fmla="*/ 2147483647 h 234"/>
                <a:gd name="T40" fmla="*/ 2147483647 w 665"/>
                <a:gd name="T41" fmla="*/ 2147483647 h 234"/>
                <a:gd name="T42" fmla="*/ 2147483647 w 665"/>
                <a:gd name="T43" fmla="*/ 2147483647 h 234"/>
                <a:gd name="T44" fmla="*/ 2147483647 w 665"/>
                <a:gd name="T45" fmla="*/ 2147483647 h 234"/>
                <a:gd name="T46" fmla="*/ 2147483647 w 665"/>
                <a:gd name="T47" fmla="*/ 2147483647 h 234"/>
                <a:gd name="T48" fmla="*/ 2147483647 w 665"/>
                <a:gd name="T49" fmla="*/ 2147483647 h 234"/>
                <a:gd name="T50" fmla="*/ 2147483647 w 665"/>
                <a:gd name="T51" fmla="*/ 2147483647 h 234"/>
                <a:gd name="T52" fmla="*/ 2147483647 w 665"/>
                <a:gd name="T53" fmla="*/ 2147483647 h 234"/>
                <a:gd name="T54" fmla="*/ 2147483647 w 665"/>
                <a:gd name="T55" fmla="*/ 2147483647 h 234"/>
                <a:gd name="T56" fmla="*/ 2147483647 w 665"/>
                <a:gd name="T57" fmla="*/ 2147483647 h 234"/>
                <a:gd name="T58" fmla="*/ 2147483647 w 665"/>
                <a:gd name="T59" fmla="*/ 2147483647 h 234"/>
                <a:gd name="T60" fmla="*/ 2147483647 w 665"/>
                <a:gd name="T61" fmla="*/ 2147483647 h 234"/>
                <a:gd name="T62" fmla="*/ 2147483647 w 665"/>
                <a:gd name="T63" fmla="*/ 2147483647 h 234"/>
                <a:gd name="T64" fmla="*/ 2147483647 w 665"/>
                <a:gd name="T65" fmla="*/ 2147483647 h 234"/>
                <a:gd name="T66" fmla="*/ 2147483647 w 665"/>
                <a:gd name="T67" fmla="*/ 2147483647 h 234"/>
                <a:gd name="T68" fmla="*/ 2147483647 w 665"/>
                <a:gd name="T69" fmla="*/ 2147483647 h 234"/>
                <a:gd name="T70" fmla="*/ 2147483647 w 665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5"/>
                <a:gd name="T109" fmla="*/ 0 h 234"/>
                <a:gd name="T110" fmla="*/ 665 w 665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5" h="234">
                  <a:moveTo>
                    <a:pt x="0" y="117"/>
                  </a:moveTo>
                  <a:lnTo>
                    <a:pt x="1" y="127"/>
                  </a:lnTo>
                  <a:lnTo>
                    <a:pt x="4" y="137"/>
                  </a:lnTo>
                  <a:lnTo>
                    <a:pt x="12" y="147"/>
                  </a:lnTo>
                  <a:lnTo>
                    <a:pt x="20" y="157"/>
                  </a:lnTo>
                  <a:lnTo>
                    <a:pt x="31" y="166"/>
                  </a:lnTo>
                  <a:lnTo>
                    <a:pt x="44" y="175"/>
                  </a:lnTo>
                  <a:lnTo>
                    <a:pt x="60" y="183"/>
                  </a:lnTo>
                  <a:lnTo>
                    <a:pt x="77" y="191"/>
                  </a:lnTo>
                  <a:lnTo>
                    <a:pt x="96" y="199"/>
                  </a:lnTo>
                  <a:lnTo>
                    <a:pt x="118" y="206"/>
                  </a:lnTo>
                  <a:lnTo>
                    <a:pt x="141" y="212"/>
                  </a:lnTo>
                  <a:lnTo>
                    <a:pt x="167" y="217"/>
                  </a:lnTo>
                  <a:lnTo>
                    <a:pt x="192" y="222"/>
                  </a:lnTo>
                  <a:lnTo>
                    <a:pt x="219" y="226"/>
                  </a:lnTo>
                  <a:lnTo>
                    <a:pt x="245" y="229"/>
                  </a:lnTo>
                  <a:lnTo>
                    <a:pt x="275" y="231"/>
                  </a:lnTo>
                  <a:lnTo>
                    <a:pt x="302" y="232"/>
                  </a:lnTo>
                  <a:lnTo>
                    <a:pt x="333" y="233"/>
                  </a:lnTo>
                  <a:lnTo>
                    <a:pt x="361" y="232"/>
                  </a:lnTo>
                  <a:lnTo>
                    <a:pt x="390" y="231"/>
                  </a:lnTo>
                  <a:lnTo>
                    <a:pt x="418" y="229"/>
                  </a:lnTo>
                  <a:lnTo>
                    <a:pt x="445" y="226"/>
                  </a:lnTo>
                  <a:lnTo>
                    <a:pt x="472" y="222"/>
                  </a:lnTo>
                  <a:lnTo>
                    <a:pt x="499" y="217"/>
                  </a:lnTo>
                  <a:lnTo>
                    <a:pt x="523" y="212"/>
                  </a:lnTo>
                  <a:lnTo>
                    <a:pt x="546" y="206"/>
                  </a:lnTo>
                  <a:lnTo>
                    <a:pt x="567" y="199"/>
                  </a:lnTo>
                  <a:lnTo>
                    <a:pt x="587" y="191"/>
                  </a:lnTo>
                  <a:lnTo>
                    <a:pt x="604" y="183"/>
                  </a:lnTo>
                  <a:lnTo>
                    <a:pt x="620" y="175"/>
                  </a:lnTo>
                  <a:lnTo>
                    <a:pt x="633" y="166"/>
                  </a:lnTo>
                  <a:lnTo>
                    <a:pt x="644" y="157"/>
                  </a:lnTo>
                  <a:lnTo>
                    <a:pt x="653" y="147"/>
                  </a:lnTo>
                  <a:lnTo>
                    <a:pt x="659" y="137"/>
                  </a:lnTo>
                  <a:lnTo>
                    <a:pt x="664" y="127"/>
                  </a:lnTo>
                  <a:lnTo>
                    <a:pt x="664" y="117"/>
                  </a:lnTo>
                  <a:lnTo>
                    <a:pt x="664" y="106"/>
                  </a:lnTo>
                  <a:lnTo>
                    <a:pt x="659" y="97"/>
                  </a:lnTo>
                  <a:lnTo>
                    <a:pt x="653" y="87"/>
                  </a:lnTo>
                  <a:lnTo>
                    <a:pt x="644" y="77"/>
                  </a:lnTo>
                  <a:lnTo>
                    <a:pt x="633" y="68"/>
                  </a:lnTo>
                  <a:lnTo>
                    <a:pt x="619" y="59"/>
                  </a:lnTo>
                  <a:lnTo>
                    <a:pt x="604" y="50"/>
                  </a:lnTo>
                  <a:lnTo>
                    <a:pt x="587" y="42"/>
                  </a:lnTo>
                  <a:lnTo>
                    <a:pt x="567" y="34"/>
                  </a:lnTo>
                  <a:lnTo>
                    <a:pt x="546" y="28"/>
                  </a:lnTo>
                  <a:lnTo>
                    <a:pt x="523" y="21"/>
                  </a:lnTo>
                  <a:lnTo>
                    <a:pt x="498" y="16"/>
                  </a:lnTo>
                  <a:lnTo>
                    <a:pt x="472" y="12"/>
                  </a:lnTo>
                  <a:lnTo>
                    <a:pt x="445" y="7"/>
                  </a:lnTo>
                  <a:lnTo>
                    <a:pt x="418" y="5"/>
                  </a:lnTo>
                  <a:lnTo>
                    <a:pt x="390" y="3"/>
                  </a:lnTo>
                  <a:lnTo>
                    <a:pt x="361" y="1"/>
                  </a:lnTo>
                  <a:lnTo>
                    <a:pt x="332" y="0"/>
                  </a:lnTo>
                  <a:lnTo>
                    <a:pt x="302" y="1"/>
                  </a:lnTo>
                  <a:lnTo>
                    <a:pt x="275" y="3"/>
                  </a:lnTo>
                  <a:lnTo>
                    <a:pt x="245" y="5"/>
                  </a:lnTo>
                  <a:lnTo>
                    <a:pt x="219" y="8"/>
                  </a:lnTo>
                  <a:lnTo>
                    <a:pt x="192" y="12"/>
                  </a:lnTo>
                  <a:lnTo>
                    <a:pt x="166" y="16"/>
                  </a:lnTo>
                  <a:lnTo>
                    <a:pt x="141" y="22"/>
                  </a:lnTo>
                  <a:lnTo>
                    <a:pt x="118" y="28"/>
                  </a:lnTo>
                  <a:lnTo>
                    <a:pt x="96" y="35"/>
                  </a:lnTo>
                  <a:lnTo>
                    <a:pt x="77" y="42"/>
                  </a:lnTo>
                  <a:lnTo>
                    <a:pt x="60" y="50"/>
                  </a:lnTo>
                  <a:lnTo>
                    <a:pt x="44" y="59"/>
                  </a:lnTo>
                  <a:lnTo>
                    <a:pt x="31" y="68"/>
                  </a:lnTo>
                  <a:lnTo>
                    <a:pt x="20" y="77"/>
                  </a:lnTo>
                  <a:lnTo>
                    <a:pt x="12" y="87"/>
                  </a:lnTo>
                  <a:lnTo>
                    <a:pt x="4" y="97"/>
                  </a:lnTo>
                  <a:lnTo>
                    <a:pt x="1" y="107"/>
                  </a:lnTo>
                  <a:lnTo>
                    <a:pt x="0" y="1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Freeform 12"/>
            <p:cNvSpPr>
              <a:spLocks/>
            </p:cNvSpPr>
            <p:nvPr/>
          </p:nvSpPr>
          <p:spPr bwMode="auto">
            <a:xfrm>
              <a:off x="3071813" y="3906838"/>
              <a:ext cx="1055687" cy="371475"/>
            </a:xfrm>
            <a:custGeom>
              <a:avLst/>
              <a:gdLst>
                <a:gd name="T0" fmla="*/ 2147483647 w 665"/>
                <a:gd name="T1" fmla="*/ 2147483647 h 234"/>
                <a:gd name="T2" fmla="*/ 2147483647 w 665"/>
                <a:gd name="T3" fmla="*/ 2147483647 h 234"/>
                <a:gd name="T4" fmla="*/ 2147483647 w 665"/>
                <a:gd name="T5" fmla="*/ 2147483647 h 234"/>
                <a:gd name="T6" fmla="*/ 2147483647 w 665"/>
                <a:gd name="T7" fmla="*/ 2147483647 h 234"/>
                <a:gd name="T8" fmla="*/ 2147483647 w 665"/>
                <a:gd name="T9" fmla="*/ 2147483647 h 234"/>
                <a:gd name="T10" fmla="*/ 2147483647 w 665"/>
                <a:gd name="T11" fmla="*/ 2147483647 h 234"/>
                <a:gd name="T12" fmla="*/ 2147483647 w 665"/>
                <a:gd name="T13" fmla="*/ 2147483647 h 234"/>
                <a:gd name="T14" fmla="*/ 2147483647 w 665"/>
                <a:gd name="T15" fmla="*/ 2147483647 h 234"/>
                <a:gd name="T16" fmla="*/ 2147483647 w 665"/>
                <a:gd name="T17" fmla="*/ 2147483647 h 234"/>
                <a:gd name="T18" fmla="*/ 2147483647 w 665"/>
                <a:gd name="T19" fmla="*/ 2147483647 h 234"/>
                <a:gd name="T20" fmla="*/ 2147483647 w 665"/>
                <a:gd name="T21" fmla="*/ 2147483647 h 234"/>
                <a:gd name="T22" fmla="*/ 2147483647 w 665"/>
                <a:gd name="T23" fmla="*/ 2147483647 h 234"/>
                <a:gd name="T24" fmla="*/ 2147483647 w 665"/>
                <a:gd name="T25" fmla="*/ 2147483647 h 234"/>
                <a:gd name="T26" fmla="*/ 2147483647 w 665"/>
                <a:gd name="T27" fmla="*/ 2147483647 h 234"/>
                <a:gd name="T28" fmla="*/ 2147483647 w 665"/>
                <a:gd name="T29" fmla="*/ 2147483647 h 234"/>
                <a:gd name="T30" fmla="*/ 2147483647 w 665"/>
                <a:gd name="T31" fmla="*/ 2147483647 h 234"/>
                <a:gd name="T32" fmla="*/ 2147483647 w 665"/>
                <a:gd name="T33" fmla="*/ 2147483647 h 234"/>
                <a:gd name="T34" fmla="*/ 2147483647 w 665"/>
                <a:gd name="T35" fmla="*/ 2147483647 h 234"/>
                <a:gd name="T36" fmla="*/ 2147483647 w 665"/>
                <a:gd name="T37" fmla="*/ 2147483647 h 234"/>
                <a:gd name="T38" fmla="*/ 2147483647 w 665"/>
                <a:gd name="T39" fmla="*/ 2147483647 h 234"/>
                <a:gd name="T40" fmla="*/ 2147483647 w 665"/>
                <a:gd name="T41" fmla="*/ 2147483647 h 234"/>
                <a:gd name="T42" fmla="*/ 2147483647 w 665"/>
                <a:gd name="T43" fmla="*/ 2147483647 h 234"/>
                <a:gd name="T44" fmla="*/ 2147483647 w 665"/>
                <a:gd name="T45" fmla="*/ 2147483647 h 234"/>
                <a:gd name="T46" fmla="*/ 2147483647 w 665"/>
                <a:gd name="T47" fmla="*/ 2147483647 h 234"/>
                <a:gd name="T48" fmla="*/ 2147483647 w 665"/>
                <a:gd name="T49" fmla="*/ 2147483647 h 234"/>
                <a:gd name="T50" fmla="*/ 2147483647 w 665"/>
                <a:gd name="T51" fmla="*/ 2147483647 h 234"/>
                <a:gd name="T52" fmla="*/ 2147483647 w 665"/>
                <a:gd name="T53" fmla="*/ 2147483647 h 234"/>
                <a:gd name="T54" fmla="*/ 2147483647 w 665"/>
                <a:gd name="T55" fmla="*/ 2147483647 h 234"/>
                <a:gd name="T56" fmla="*/ 2147483647 w 665"/>
                <a:gd name="T57" fmla="*/ 2147483647 h 234"/>
                <a:gd name="T58" fmla="*/ 2147483647 w 665"/>
                <a:gd name="T59" fmla="*/ 2147483647 h 234"/>
                <a:gd name="T60" fmla="*/ 2147483647 w 665"/>
                <a:gd name="T61" fmla="*/ 2147483647 h 234"/>
                <a:gd name="T62" fmla="*/ 2147483647 w 665"/>
                <a:gd name="T63" fmla="*/ 2147483647 h 234"/>
                <a:gd name="T64" fmla="*/ 2147483647 w 665"/>
                <a:gd name="T65" fmla="*/ 2147483647 h 234"/>
                <a:gd name="T66" fmla="*/ 2147483647 w 665"/>
                <a:gd name="T67" fmla="*/ 2147483647 h 234"/>
                <a:gd name="T68" fmla="*/ 2147483647 w 665"/>
                <a:gd name="T69" fmla="*/ 2147483647 h 234"/>
                <a:gd name="T70" fmla="*/ 2147483647 w 665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5"/>
                <a:gd name="T109" fmla="*/ 0 h 234"/>
                <a:gd name="T110" fmla="*/ 665 w 665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5" h="234">
                  <a:moveTo>
                    <a:pt x="0" y="117"/>
                  </a:moveTo>
                  <a:lnTo>
                    <a:pt x="1" y="127"/>
                  </a:lnTo>
                  <a:lnTo>
                    <a:pt x="4" y="137"/>
                  </a:lnTo>
                  <a:lnTo>
                    <a:pt x="10" y="147"/>
                  </a:lnTo>
                  <a:lnTo>
                    <a:pt x="19" y="156"/>
                  </a:lnTo>
                  <a:lnTo>
                    <a:pt x="31" y="166"/>
                  </a:lnTo>
                  <a:lnTo>
                    <a:pt x="43" y="175"/>
                  </a:lnTo>
                  <a:lnTo>
                    <a:pt x="59" y="183"/>
                  </a:lnTo>
                  <a:lnTo>
                    <a:pt x="77" y="191"/>
                  </a:lnTo>
                  <a:lnTo>
                    <a:pt x="96" y="199"/>
                  </a:lnTo>
                  <a:lnTo>
                    <a:pt x="118" y="206"/>
                  </a:lnTo>
                  <a:lnTo>
                    <a:pt x="141" y="212"/>
                  </a:lnTo>
                  <a:lnTo>
                    <a:pt x="166" y="217"/>
                  </a:lnTo>
                  <a:lnTo>
                    <a:pt x="191" y="222"/>
                  </a:lnTo>
                  <a:lnTo>
                    <a:pt x="218" y="226"/>
                  </a:lnTo>
                  <a:lnTo>
                    <a:pt x="245" y="229"/>
                  </a:lnTo>
                  <a:lnTo>
                    <a:pt x="273" y="231"/>
                  </a:lnTo>
                  <a:lnTo>
                    <a:pt x="302" y="232"/>
                  </a:lnTo>
                  <a:lnTo>
                    <a:pt x="332" y="233"/>
                  </a:lnTo>
                  <a:lnTo>
                    <a:pt x="361" y="232"/>
                  </a:lnTo>
                  <a:lnTo>
                    <a:pt x="388" y="231"/>
                  </a:lnTo>
                  <a:lnTo>
                    <a:pt x="418" y="229"/>
                  </a:lnTo>
                  <a:lnTo>
                    <a:pt x="445" y="226"/>
                  </a:lnTo>
                  <a:lnTo>
                    <a:pt x="472" y="222"/>
                  </a:lnTo>
                  <a:lnTo>
                    <a:pt x="498" y="217"/>
                  </a:lnTo>
                  <a:lnTo>
                    <a:pt x="522" y="212"/>
                  </a:lnTo>
                  <a:lnTo>
                    <a:pt x="545" y="205"/>
                  </a:lnTo>
                  <a:lnTo>
                    <a:pt x="565" y="199"/>
                  </a:lnTo>
                  <a:lnTo>
                    <a:pt x="586" y="191"/>
                  </a:lnTo>
                  <a:lnTo>
                    <a:pt x="603" y="183"/>
                  </a:lnTo>
                  <a:lnTo>
                    <a:pt x="619" y="175"/>
                  </a:lnTo>
                  <a:lnTo>
                    <a:pt x="632" y="166"/>
                  </a:lnTo>
                  <a:lnTo>
                    <a:pt x="643" y="156"/>
                  </a:lnTo>
                  <a:lnTo>
                    <a:pt x="653" y="147"/>
                  </a:lnTo>
                  <a:lnTo>
                    <a:pt x="659" y="137"/>
                  </a:lnTo>
                  <a:lnTo>
                    <a:pt x="662" y="127"/>
                  </a:lnTo>
                  <a:lnTo>
                    <a:pt x="664" y="117"/>
                  </a:lnTo>
                  <a:lnTo>
                    <a:pt x="662" y="106"/>
                  </a:lnTo>
                  <a:lnTo>
                    <a:pt x="659" y="96"/>
                  </a:lnTo>
                  <a:lnTo>
                    <a:pt x="653" y="86"/>
                  </a:lnTo>
                  <a:lnTo>
                    <a:pt x="643" y="77"/>
                  </a:lnTo>
                  <a:lnTo>
                    <a:pt x="632" y="68"/>
                  </a:lnTo>
                  <a:lnTo>
                    <a:pt x="619" y="58"/>
                  </a:lnTo>
                  <a:lnTo>
                    <a:pt x="603" y="50"/>
                  </a:lnTo>
                  <a:lnTo>
                    <a:pt x="586" y="42"/>
                  </a:lnTo>
                  <a:lnTo>
                    <a:pt x="565" y="34"/>
                  </a:lnTo>
                  <a:lnTo>
                    <a:pt x="545" y="28"/>
                  </a:lnTo>
                  <a:lnTo>
                    <a:pt x="522" y="21"/>
                  </a:lnTo>
                  <a:lnTo>
                    <a:pt x="498" y="16"/>
                  </a:lnTo>
                  <a:lnTo>
                    <a:pt x="472" y="11"/>
                  </a:lnTo>
                  <a:lnTo>
                    <a:pt x="445" y="7"/>
                  </a:lnTo>
                  <a:lnTo>
                    <a:pt x="416" y="5"/>
                  </a:lnTo>
                  <a:lnTo>
                    <a:pt x="388" y="2"/>
                  </a:lnTo>
                  <a:lnTo>
                    <a:pt x="361" y="1"/>
                  </a:lnTo>
                  <a:lnTo>
                    <a:pt x="332" y="0"/>
                  </a:lnTo>
                  <a:lnTo>
                    <a:pt x="302" y="1"/>
                  </a:lnTo>
                  <a:lnTo>
                    <a:pt x="273" y="2"/>
                  </a:lnTo>
                  <a:lnTo>
                    <a:pt x="245" y="5"/>
                  </a:lnTo>
                  <a:lnTo>
                    <a:pt x="218" y="7"/>
                  </a:lnTo>
                  <a:lnTo>
                    <a:pt x="191" y="12"/>
                  </a:lnTo>
                  <a:lnTo>
                    <a:pt x="166" y="16"/>
                  </a:lnTo>
                  <a:lnTo>
                    <a:pt x="141" y="21"/>
                  </a:lnTo>
                  <a:lnTo>
                    <a:pt x="117" y="28"/>
                  </a:lnTo>
                  <a:lnTo>
                    <a:pt x="96" y="35"/>
                  </a:lnTo>
                  <a:lnTo>
                    <a:pt x="77" y="42"/>
                  </a:lnTo>
                  <a:lnTo>
                    <a:pt x="59" y="50"/>
                  </a:lnTo>
                  <a:lnTo>
                    <a:pt x="43" y="58"/>
                  </a:lnTo>
                  <a:lnTo>
                    <a:pt x="31" y="68"/>
                  </a:lnTo>
                  <a:lnTo>
                    <a:pt x="19" y="77"/>
                  </a:lnTo>
                  <a:lnTo>
                    <a:pt x="10" y="86"/>
                  </a:lnTo>
                  <a:lnTo>
                    <a:pt x="4" y="97"/>
                  </a:lnTo>
                  <a:lnTo>
                    <a:pt x="1" y="107"/>
                  </a:lnTo>
                  <a:lnTo>
                    <a:pt x="0" y="1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Freeform 13"/>
            <p:cNvSpPr>
              <a:spLocks/>
            </p:cNvSpPr>
            <p:nvPr/>
          </p:nvSpPr>
          <p:spPr bwMode="auto">
            <a:xfrm>
              <a:off x="4027488" y="4301090"/>
              <a:ext cx="1303337" cy="72176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solidFill>
              <a:srgbClr val="002060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09" name="Freeform 14"/>
            <p:cNvSpPr>
              <a:spLocks/>
            </p:cNvSpPr>
            <p:nvPr/>
          </p:nvSpPr>
          <p:spPr bwMode="auto">
            <a:xfrm>
              <a:off x="2081213" y="4505325"/>
              <a:ext cx="1249362" cy="331788"/>
            </a:xfrm>
            <a:custGeom>
              <a:avLst/>
              <a:gdLst>
                <a:gd name="T0" fmla="*/ 2147483647 w 787"/>
                <a:gd name="T1" fmla="*/ 2147483647 h 209"/>
                <a:gd name="T2" fmla="*/ 2147483647 w 787"/>
                <a:gd name="T3" fmla="*/ 0 h 209"/>
                <a:gd name="T4" fmla="*/ 0 w 787"/>
                <a:gd name="T5" fmla="*/ 0 h 209"/>
                <a:gd name="T6" fmla="*/ 0 w 787"/>
                <a:gd name="T7" fmla="*/ 2147483647 h 209"/>
                <a:gd name="T8" fmla="*/ 2147483647 w 787"/>
                <a:gd name="T9" fmla="*/ 2147483647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09"/>
                <a:gd name="T17" fmla="*/ 787 w 787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09">
                  <a:moveTo>
                    <a:pt x="786" y="208"/>
                  </a:moveTo>
                  <a:lnTo>
                    <a:pt x="786" y="0"/>
                  </a:lnTo>
                  <a:lnTo>
                    <a:pt x="0" y="0"/>
                  </a:lnTo>
                  <a:lnTo>
                    <a:pt x="0" y="208"/>
                  </a:lnTo>
                  <a:lnTo>
                    <a:pt x="786" y="20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Freeform 15"/>
            <p:cNvSpPr>
              <a:spLocks/>
            </p:cNvSpPr>
            <p:nvPr/>
          </p:nvSpPr>
          <p:spPr bwMode="auto">
            <a:xfrm>
              <a:off x="6299200" y="3646488"/>
              <a:ext cx="1058863" cy="371475"/>
            </a:xfrm>
            <a:custGeom>
              <a:avLst/>
              <a:gdLst>
                <a:gd name="T0" fmla="*/ 2147483647 w 667"/>
                <a:gd name="T1" fmla="*/ 2147483647 h 234"/>
                <a:gd name="T2" fmla="*/ 2147483647 w 667"/>
                <a:gd name="T3" fmla="*/ 2147483647 h 234"/>
                <a:gd name="T4" fmla="*/ 2147483647 w 667"/>
                <a:gd name="T5" fmla="*/ 2147483647 h 234"/>
                <a:gd name="T6" fmla="*/ 2147483647 w 667"/>
                <a:gd name="T7" fmla="*/ 2147483647 h 234"/>
                <a:gd name="T8" fmla="*/ 2147483647 w 667"/>
                <a:gd name="T9" fmla="*/ 2147483647 h 234"/>
                <a:gd name="T10" fmla="*/ 2147483647 w 667"/>
                <a:gd name="T11" fmla="*/ 2147483647 h 234"/>
                <a:gd name="T12" fmla="*/ 2147483647 w 667"/>
                <a:gd name="T13" fmla="*/ 2147483647 h 234"/>
                <a:gd name="T14" fmla="*/ 2147483647 w 667"/>
                <a:gd name="T15" fmla="*/ 2147483647 h 234"/>
                <a:gd name="T16" fmla="*/ 2147483647 w 667"/>
                <a:gd name="T17" fmla="*/ 2147483647 h 234"/>
                <a:gd name="T18" fmla="*/ 2147483647 w 667"/>
                <a:gd name="T19" fmla="*/ 2147483647 h 234"/>
                <a:gd name="T20" fmla="*/ 2147483647 w 667"/>
                <a:gd name="T21" fmla="*/ 2147483647 h 234"/>
                <a:gd name="T22" fmla="*/ 2147483647 w 667"/>
                <a:gd name="T23" fmla="*/ 2147483647 h 234"/>
                <a:gd name="T24" fmla="*/ 2147483647 w 667"/>
                <a:gd name="T25" fmla="*/ 2147483647 h 234"/>
                <a:gd name="T26" fmla="*/ 2147483647 w 667"/>
                <a:gd name="T27" fmla="*/ 2147483647 h 234"/>
                <a:gd name="T28" fmla="*/ 2147483647 w 667"/>
                <a:gd name="T29" fmla="*/ 2147483647 h 234"/>
                <a:gd name="T30" fmla="*/ 2147483647 w 667"/>
                <a:gd name="T31" fmla="*/ 2147483647 h 234"/>
                <a:gd name="T32" fmla="*/ 2147483647 w 667"/>
                <a:gd name="T33" fmla="*/ 2147483647 h 234"/>
                <a:gd name="T34" fmla="*/ 2147483647 w 667"/>
                <a:gd name="T35" fmla="*/ 2147483647 h 234"/>
                <a:gd name="T36" fmla="*/ 2147483647 w 667"/>
                <a:gd name="T37" fmla="*/ 2147483647 h 234"/>
                <a:gd name="T38" fmla="*/ 2147483647 w 667"/>
                <a:gd name="T39" fmla="*/ 2147483647 h 234"/>
                <a:gd name="T40" fmla="*/ 2147483647 w 667"/>
                <a:gd name="T41" fmla="*/ 2147483647 h 234"/>
                <a:gd name="T42" fmla="*/ 2147483647 w 667"/>
                <a:gd name="T43" fmla="*/ 2147483647 h 234"/>
                <a:gd name="T44" fmla="*/ 2147483647 w 667"/>
                <a:gd name="T45" fmla="*/ 2147483647 h 234"/>
                <a:gd name="T46" fmla="*/ 2147483647 w 667"/>
                <a:gd name="T47" fmla="*/ 2147483647 h 234"/>
                <a:gd name="T48" fmla="*/ 2147483647 w 667"/>
                <a:gd name="T49" fmla="*/ 2147483647 h 234"/>
                <a:gd name="T50" fmla="*/ 2147483647 w 667"/>
                <a:gd name="T51" fmla="*/ 2147483647 h 234"/>
                <a:gd name="T52" fmla="*/ 2147483647 w 667"/>
                <a:gd name="T53" fmla="*/ 2147483647 h 234"/>
                <a:gd name="T54" fmla="*/ 2147483647 w 667"/>
                <a:gd name="T55" fmla="*/ 2147483647 h 234"/>
                <a:gd name="T56" fmla="*/ 2147483647 w 667"/>
                <a:gd name="T57" fmla="*/ 2147483647 h 234"/>
                <a:gd name="T58" fmla="*/ 2147483647 w 667"/>
                <a:gd name="T59" fmla="*/ 2147483647 h 234"/>
                <a:gd name="T60" fmla="*/ 2147483647 w 667"/>
                <a:gd name="T61" fmla="*/ 2147483647 h 234"/>
                <a:gd name="T62" fmla="*/ 2147483647 w 667"/>
                <a:gd name="T63" fmla="*/ 2147483647 h 234"/>
                <a:gd name="T64" fmla="*/ 2147483647 w 667"/>
                <a:gd name="T65" fmla="*/ 2147483647 h 234"/>
                <a:gd name="T66" fmla="*/ 2147483647 w 667"/>
                <a:gd name="T67" fmla="*/ 2147483647 h 234"/>
                <a:gd name="T68" fmla="*/ 2147483647 w 667"/>
                <a:gd name="T69" fmla="*/ 2147483647 h 234"/>
                <a:gd name="T70" fmla="*/ 2147483647 w 667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7"/>
                <a:gd name="T109" fmla="*/ 0 h 234"/>
                <a:gd name="T110" fmla="*/ 667 w 667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7" h="234">
                  <a:moveTo>
                    <a:pt x="666" y="116"/>
                  </a:moveTo>
                  <a:lnTo>
                    <a:pt x="664" y="107"/>
                  </a:lnTo>
                  <a:lnTo>
                    <a:pt x="661" y="96"/>
                  </a:lnTo>
                  <a:lnTo>
                    <a:pt x="655" y="86"/>
                  </a:lnTo>
                  <a:lnTo>
                    <a:pt x="646" y="77"/>
                  </a:lnTo>
                  <a:lnTo>
                    <a:pt x="634" y="67"/>
                  </a:lnTo>
                  <a:lnTo>
                    <a:pt x="621" y="58"/>
                  </a:lnTo>
                  <a:lnTo>
                    <a:pt x="606" y="50"/>
                  </a:lnTo>
                  <a:lnTo>
                    <a:pt x="588" y="42"/>
                  </a:lnTo>
                  <a:lnTo>
                    <a:pt x="568" y="35"/>
                  </a:lnTo>
                  <a:lnTo>
                    <a:pt x="547" y="28"/>
                  </a:lnTo>
                  <a:lnTo>
                    <a:pt x="524" y="21"/>
                  </a:lnTo>
                  <a:lnTo>
                    <a:pt x="499" y="16"/>
                  </a:lnTo>
                  <a:lnTo>
                    <a:pt x="474" y="11"/>
                  </a:lnTo>
                  <a:lnTo>
                    <a:pt x="447" y="7"/>
                  </a:lnTo>
                  <a:lnTo>
                    <a:pt x="419" y="4"/>
                  </a:lnTo>
                  <a:lnTo>
                    <a:pt x="391" y="2"/>
                  </a:lnTo>
                  <a:lnTo>
                    <a:pt x="362" y="1"/>
                  </a:lnTo>
                  <a:lnTo>
                    <a:pt x="333" y="0"/>
                  </a:lnTo>
                  <a:lnTo>
                    <a:pt x="304" y="1"/>
                  </a:lnTo>
                  <a:lnTo>
                    <a:pt x="275" y="2"/>
                  </a:lnTo>
                  <a:lnTo>
                    <a:pt x="247" y="4"/>
                  </a:lnTo>
                  <a:lnTo>
                    <a:pt x="219" y="7"/>
                  </a:lnTo>
                  <a:lnTo>
                    <a:pt x="192" y="11"/>
                  </a:lnTo>
                  <a:lnTo>
                    <a:pt x="167" y="16"/>
                  </a:lnTo>
                  <a:lnTo>
                    <a:pt x="143" y="21"/>
                  </a:lnTo>
                  <a:lnTo>
                    <a:pt x="120" y="28"/>
                  </a:lnTo>
                  <a:lnTo>
                    <a:pt x="98" y="35"/>
                  </a:lnTo>
                  <a:lnTo>
                    <a:pt x="78" y="42"/>
                  </a:lnTo>
                  <a:lnTo>
                    <a:pt x="60" y="50"/>
                  </a:lnTo>
                  <a:lnTo>
                    <a:pt x="46" y="58"/>
                  </a:lnTo>
                  <a:lnTo>
                    <a:pt x="31" y="67"/>
                  </a:lnTo>
                  <a:lnTo>
                    <a:pt x="20" y="77"/>
                  </a:lnTo>
                  <a:lnTo>
                    <a:pt x="12" y="86"/>
                  </a:lnTo>
                  <a:lnTo>
                    <a:pt x="6" y="96"/>
                  </a:lnTo>
                  <a:lnTo>
                    <a:pt x="2" y="107"/>
                  </a:lnTo>
                  <a:lnTo>
                    <a:pt x="0" y="116"/>
                  </a:lnTo>
                  <a:lnTo>
                    <a:pt x="2" y="127"/>
                  </a:lnTo>
                  <a:lnTo>
                    <a:pt x="6" y="137"/>
                  </a:lnTo>
                  <a:lnTo>
                    <a:pt x="12" y="147"/>
                  </a:lnTo>
                  <a:lnTo>
                    <a:pt x="20" y="156"/>
                  </a:lnTo>
                  <a:lnTo>
                    <a:pt x="31" y="166"/>
                  </a:lnTo>
                  <a:lnTo>
                    <a:pt x="46" y="175"/>
                  </a:lnTo>
                  <a:lnTo>
                    <a:pt x="60" y="183"/>
                  </a:lnTo>
                  <a:lnTo>
                    <a:pt x="78" y="191"/>
                  </a:lnTo>
                  <a:lnTo>
                    <a:pt x="98" y="199"/>
                  </a:lnTo>
                  <a:lnTo>
                    <a:pt x="120" y="206"/>
                  </a:lnTo>
                  <a:lnTo>
                    <a:pt x="143" y="212"/>
                  </a:lnTo>
                  <a:lnTo>
                    <a:pt x="167" y="217"/>
                  </a:lnTo>
                  <a:lnTo>
                    <a:pt x="192" y="222"/>
                  </a:lnTo>
                  <a:lnTo>
                    <a:pt x="219" y="226"/>
                  </a:lnTo>
                  <a:lnTo>
                    <a:pt x="247" y="229"/>
                  </a:lnTo>
                  <a:lnTo>
                    <a:pt x="275" y="231"/>
                  </a:lnTo>
                  <a:lnTo>
                    <a:pt x="304" y="232"/>
                  </a:lnTo>
                  <a:lnTo>
                    <a:pt x="333" y="233"/>
                  </a:lnTo>
                  <a:lnTo>
                    <a:pt x="362" y="232"/>
                  </a:lnTo>
                  <a:lnTo>
                    <a:pt x="391" y="231"/>
                  </a:lnTo>
                  <a:lnTo>
                    <a:pt x="419" y="229"/>
                  </a:lnTo>
                  <a:lnTo>
                    <a:pt x="447" y="226"/>
                  </a:lnTo>
                  <a:lnTo>
                    <a:pt x="474" y="222"/>
                  </a:lnTo>
                  <a:lnTo>
                    <a:pt x="499" y="217"/>
                  </a:lnTo>
                  <a:lnTo>
                    <a:pt x="524" y="212"/>
                  </a:lnTo>
                  <a:lnTo>
                    <a:pt x="547" y="206"/>
                  </a:lnTo>
                  <a:lnTo>
                    <a:pt x="568" y="199"/>
                  </a:lnTo>
                  <a:lnTo>
                    <a:pt x="588" y="191"/>
                  </a:lnTo>
                  <a:lnTo>
                    <a:pt x="606" y="183"/>
                  </a:lnTo>
                  <a:lnTo>
                    <a:pt x="621" y="175"/>
                  </a:lnTo>
                  <a:lnTo>
                    <a:pt x="634" y="166"/>
                  </a:lnTo>
                  <a:lnTo>
                    <a:pt x="646" y="156"/>
                  </a:lnTo>
                  <a:lnTo>
                    <a:pt x="655" y="147"/>
                  </a:lnTo>
                  <a:lnTo>
                    <a:pt x="661" y="137"/>
                  </a:lnTo>
                  <a:lnTo>
                    <a:pt x="664" y="127"/>
                  </a:lnTo>
                  <a:lnTo>
                    <a:pt x="666" y="11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Rectangle 16"/>
            <p:cNvSpPr>
              <a:spLocks noChangeArrowheads="1"/>
            </p:cNvSpPr>
            <p:nvPr/>
          </p:nvSpPr>
          <p:spPr bwMode="auto">
            <a:xfrm>
              <a:off x="3384550" y="3902075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lot</a:t>
              </a:r>
            </a:p>
          </p:txBody>
        </p:sp>
        <p:sp>
          <p:nvSpPr>
            <p:cNvPr id="12306" name="Freeform 17"/>
            <p:cNvSpPr>
              <a:spLocks/>
            </p:cNvSpPr>
            <p:nvPr/>
          </p:nvSpPr>
          <p:spPr bwMode="auto">
            <a:xfrm>
              <a:off x="6299200" y="4514850"/>
              <a:ext cx="1474788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07" name="Freeform 18"/>
            <p:cNvSpPr>
              <a:spLocks/>
            </p:cNvSpPr>
            <p:nvPr/>
          </p:nvSpPr>
          <p:spPr bwMode="auto">
            <a:xfrm>
              <a:off x="4138613" y="5176838"/>
              <a:ext cx="1404937" cy="609600"/>
            </a:xfrm>
            <a:custGeom>
              <a:avLst/>
              <a:gdLst>
                <a:gd name="T0" fmla="*/ 0 w 885"/>
                <a:gd name="T1" fmla="*/ 2147483647 h 384"/>
                <a:gd name="T2" fmla="*/ 2147483647 w 885"/>
                <a:gd name="T3" fmla="*/ 0 h 384"/>
                <a:gd name="T4" fmla="*/ 2147483647 w 885"/>
                <a:gd name="T5" fmla="*/ 2147483647 h 384"/>
                <a:gd name="T6" fmla="*/ 2147483647 w 885"/>
                <a:gd name="T7" fmla="*/ 2147483647 h 384"/>
                <a:gd name="T8" fmla="*/ 0 w 885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5"/>
                <a:gd name="T16" fmla="*/ 0 h 384"/>
                <a:gd name="T17" fmla="*/ 885 w 885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5" h="384">
                  <a:moveTo>
                    <a:pt x="0" y="192"/>
                  </a:moveTo>
                  <a:lnTo>
                    <a:pt x="436" y="0"/>
                  </a:lnTo>
                  <a:lnTo>
                    <a:pt x="884" y="198"/>
                  </a:lnTo>
                  <a:lnTo>
                    <a:pt x="436" y="383"/>
                  </a:lnTo>
                  <a:lnTo>
                    <a:pt x="0" y="192"/>
                  </a:lnTo>
                </a:path>
              </a:pathLst>
            </a:custGeom>
            <a:solidFill>
              <a:srgbClr val="7030A0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18" name="Rectangle 19"/>
            <p:cNvSpPr>
              <a:spLocks noChangeArrowheads="1"/>
            </p:cNvSpPr>
            <p:nvPr/>
          </p:nvSpPr>
          <p:spPr bwMode="auto">
            <a:xfrm>
              <a:off x="2314575" y="3608388"/>
              <a:ext cx="7112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name</a:t>
              </a:r>
            </a:p>
          </p:txBody>
        </p:sp>
        <p:sp>
          <p:nvSpPr>
            <p:cNvPr id="12319" name="Rectangle 20"/>
            <p:cNvSpPr>
              <a:spLocks noChangeArrowheads="1"/>
            </p:cNvSpPr>
            <p:nvPr/>
          </p:nvSpPr>
          <p:spPr bwMode="auto">
            <a:xfrm>
              <a:off x="6496050" y="3617913"/>
              <a:ext cx="836613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dname</a:t>
              </a:r>
            </a:p>
          </p:txBody>
        </p:sp>
        <p:sp>
          <p:nvSpPr>
            <p:cNvPr id="12320" name="Rectangle 21"/>
            <p:cNvSpPr>
              <a:spLocks noChangeArrowheads="1"/>
            </p:cNvSpPr>
            <p:nvPr/>
          </p:nvSpPr>
          <p:spPr bwMode="auto">
            <a:xfrm>
              <a:off x="7512050" y="3900488"/>
              <a:ext cx="85883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budget</a:t>
              </a:r>
            </a:p>
          </p:txBody>
        </p:sp>
        <p:sp>
          <p:nvSpPr>
            <p:cNvPr id="12321" name="Rectangle 22"/>
            <p:cNvSpPr>
              <a:spLocks noChangeArrowheads="1"/>
            </p:cNvSpPr>
            <p:nvPr/>
          </p:nvSpPr>
          <p:spPr bwMode="auto">
            <a:xfrm>
              <a:off x="5637213" y="3900488"/>
              <a:ext cx="4857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did</a:t>
              </a:r>
            </a:p>
          </p:txBody>
        </p:sp>
        <p:sp>
          <p:nvSpPr>
            <p:cNvPr id="12323" name="Rectangle 24"/>
            <p:cNvSpPr>
              <a:spLocks noChangeArrowheads="1"/>
            </p:cNvSpPr>
            <p:nvPr/>
          </p:nvSpPr>
          <p:spPr bwMode="auto">
            <a:xfrm>
              <a:off x="2314575" y="3608388"/>
              <a:ext cx="7112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name</a:t>
              </a:r>
            </a:p>
          </p:txBody>
        </p:sp>
        <p:sp>
          <p:nvSpPr>
            <p:cNvPr id="12324" name="Rectangle 25"/>
            <p:cNvSpPr>
              <a:spLocks noChangeArrowheads="1"/>
            </p:cNvSpPr>
            <p:nvPr/>
          </p:nvSpPr>
          <p:spPr bwMode="auto">
            <a:xfrm>
              <a:off x="6496050" y="3617913"/>
              <a:ext cx="836613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dname</a:t>
              </a:r>
            </a:p>
          </p:txBody>
        </p:sp>
        <p:sp>
          <p:nvSpPr>
            <p:cNvPr id="12325" name="Rectangle 26"/>
            <p:cNvSpPr>
              <a:spLocks noChangeArrowheads="1"/>
            </p:cNvSpPr>
            <p:nvPr/>
          </p:nvSpPr>
          <p:spPr bwMode="auto">
            <a:xfrm>
              <a:off x="7512050" y="3900488"/>
              <a:ext cx="85883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budget</a:t>
              </a:r>
            </a:p>
          </p:txBody>
        </p:sp>
        <p:sp>
          <p:nvSpPr>
            <p:cNvPr id="12326" name="Rectangle 27"/>
            <p:cNvSpPr>
              <a:spLocks noChangeArrowheads="1"/>
            </p:cNvSpPr>
            <p:nvPr/>
          </p:nvSpPr>
          <p:spPr bwMode="auto">
            <a:xfrm>
              <a:off x="5637213" y="3900488"/>
              <a:ext cx="4857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did</a:t>
              </a:r>
            </a:p>
          </p:txBody>
        </p:sp>
        <p:sp>
          <p:nvSpPr>
            <p:cNvPr id="12327" name="Rectangle 28"/>
            <p:cNvSpPr>
              <a:spLocks noChangeArrowheads="1"/>
            </p:cNvSpPr>
            <p:nvPr/>
          </p:nvSpPr>
          <p:spPr bwMode="auto">
            <a:xfrm>
              <a:off x="4507707" y="3597455"/>
              <a:ext cx="700087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since</a:t>
              </a:r>
            </a:p>
          </p:txBody>
        </p:sp>
        <p:sp>
          <p:nvSpPr>
            <p:cNvPr id="12328" name="Rectangle 29"/>
            <p:cNvSpPr>
              <a:spLocks noChangeArrowheads="1"/>
            </p:cNvSpPr>
            <p:nvPr/>
          </p:nvSpPr>
          <p:spPr bwMode="auto">
            <a:xfrm>
              <a:off x="4150399" y="4495115"/>
              <a:ext cx="10509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Manages</a:t>
              </a:r>
            </a:p>
          </p:txBody>
        </p:sp>
        <p:sp>
          <p:nvSpPr>
            <p:cNvPr id="12329" name="Rectangle 30"/>
            <p:cNvSpPr>
              <a:spLocks noChangeArrowheads="1"/>
            </p:cNvSpPr>
            <p:nvPr/>
          </p:nvSpPr>
          <p:spPr bwMode="auto">
            <a:xfrm>
              <a:off x="4394200" y="6132513"/>
              <a:ext cx="70008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since</a:t>
              </a:r>
            </a:p>
          </p:txBody>
        </p:sp>
        <p:sp>
          <p:nvSpPr>
            <p:cNvPr id="12330" name="Rectangle 31"/>
            <p:cNvSpPr>
              <a:spLocks noChangeArrowheads="1"/>
            </p:cNvSpPr>
            <p:nvPr/>
          </p:nvSpPr>
          <p:spPr bwMode="auto">
            <a:xfrm>
              <a:off x="6313487" y="4553447"/>
              <a:ext cx="1436993" cy="29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0" rIns="90488" bIns="44450" anchor="ctr" anchorCtr="1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Departments</a:t>
              </a:r>
            </a:p>
          </p:txBody>
        </p:sp>
        <p:sp>
          <p:nvSpPr>
            <p:cNvPr id="3" name="Rectangle 32"/>
            <p:cNvSpPr>
              <a:spLocks noChangeArrowheads="1"/>
            </p:cNvSpPr>
            <p:nvPr/>
          </p:nvSpPr>
          <p:spPr bwMode="auto">
            <a:xfrm>
              <a:off x="2039758" y="4498041"/>
              <a:ext cx="1306284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5720" rIns="90488" bIns="45720" anchor="ctr" anchorCtr="1">
              <a:spAutoFit/>
            </a:bodyPr>
            <a:lstStyle/>
            <a:p>
              <a:pPr eaLnBrk="0" hangingPunct="0"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Employees</a:t>
              </a:r>
            </a:p>
          </p:txBody>
        </p:sp>
        <p:sp>
          <p:nvSpPr>
            <p:cNvPr id="12334" name="Rectangle 33"/>
            <p:cNvSpPr>
              <a:spLocks noChangeArrowheads="1"/>
            </p:cNvSpPr>
            <p:nvPr/>
          </p:nvSpPr>
          <p:spPr bwMode="auto">
            <a:xfrm>
              <a:off x="1392238" y="3890963"/>
              <a:ext cx="5318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ssn</a:t>
              </a:r>
            </a:p>
          </p:txBody>
        </p:sp>
        <p:sp>
          <p:nvSpPr>
            <p:cNvPr id="12335" name="Rectangle 34"/>
            <p:cNvSpPr>
              <a:spLocks noChangeArrowheads="1"/>
            </p:cNvSpPr>
            <p:nvPr/>
          </p:nvSpPr>
          <p:spPr bwMode="auto">
            <a:xfrm>
              <a:off x="4346575" y="5300663"/>
              <a:ext cx="10953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Works_In</a:t>
              </a:r>
            </a:p>
          </p:txBody>
        </p:sp>
        <p:sp>
          <p:nvSpPr>
            <p:cNvPr id="12336" name="Line 35"/>
            <p:cNvSpPr>
              <a:spLocks noChangeShapeType="1"/>
            </p:cNvSpPr>
            <p:nvPr/>
          </p:nvSpPr>
          <p:spPr bwMode="auto">
            <a:xfrm>
              <a:off x="1847505" y="4267476"/>
              <a:ext cx="455958" cy="2410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Line 36"/>
            <p:cNvSpPr>
              <a:spLocks noChangeShapeType="1"/>
            </p:cNvSpPr>
            <p:nvPr/>
          </p:nvSpPr>
          <p:spPr bwMode="auto">
            <a:xfrm>
              <a:off x="2600325" y="4019550"/>
              <a:ext cx="0" cy="4889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Line 37"/>
            <p:cNvSpPr>
              <a:spLocks noChangeShapeType="1"/>
            </p:cNvSpPr>
            <p:nvPr/>
          </p:nvSpPr>
          <p:spPr bwMode="auto">
            <a:xfrm flipH="1">
              <a:off x="2911475" y="4267476"/>
              <a:ext cx="539543" cy="2410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Line 38"/>
            <p:cNvSpPr>
              <a:spLocks noChangeShapeType="1"/>
            </p:cNvSpPr>
            <p:nvPr/>
          </p:nvSpPr>
          <p:spPr bwMode="auto">
            <a:xfrm flipV="1">
              <a:off x="4674982" y="3981629"/>
              <a:ext cx="114505" cy="3063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Line 39"/>
            <p:cNvSpPr>
              <a:spLocks noChangeShapeType="1"/>
            </p:cNvSpPr>
            <p:nvPr/>
          </p:nvSpPr>
          <p:spPr bwMode="auto">
            <a:xfrm>
              <a:off x="6121329" y="4267476"/>
              <a:ext cx="582683" cy="2410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Line 40"/>
            <p:cNvSpPr>
              <a:spLocks noChangeShapeType="1"/>
            </p:cNvSpPr>
            <p:nvPr/>
          </p:nvSpPr>
          <p:spPr bwMode="auto">
            <a:xfrm>
              <a:off x="6831013" y="4019550"/>
              <a:ext cx="0" cy="4889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Line 41"/>
            <p:cNvSpPr>
              <a:spLocks noChangeShapeType="1"/>
            </p:cNvSpPr>
            <p:nvPr/>
          </p:nvSpPr>
          <p:spPr bwMode="auto">
            <a:xfrm flipH="1">
              <a:off x="7287521" y="4280728"/>
              <a:ext cx="377688" cy="23853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Line 42"/>
            <p:cNvSpPr>
              <a:spLocks noChangeShapeType="1"/>
            </p:cNvSpPr>
            <p:nvPr/>
          </p:nvSpPr>
          <p:spPr bwMode="auto">
            <a:xfrm flipH="1">
              <a:off x="4710113" y="5783263"/>
              <a:ext cx="133350" cy="3683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Line 43"/>
            <p:cNvSpPr>
              <a:spLocks noChangeShapeType="1"/>
            </p:cNvSpPr>
            <p:nvPr/>
          </p:nvSpPr>
          <p:spPr bwMode="auto">
            <a:xfrm flipV="1">
              <a:off x="5324475" y="4671667"/>
              <a:ext cx="962508" cy="3521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Line 44"/>
            <p:cNvSpPr>
              <a:spLocks noChangeShapeType="1"/>
            </p:cNvSpPr>
            <p:nvPr/>
          </p:nvSpPr>
          <p:spPr bwMode="auto">
            <a:xfrm flipH="1">
              <a:off x="3348036" y="4665423"/>
              <a:ext cx="678355" cy="976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Line 45"/>
            <p:cNvSpPr>
              <a:spLocks noChangeShapeType="1"/>
            </p:cNvSpPr>
            <p:nvPr/>
          </p:nvSpPr>
          <p:spPr bwMode="auto">
            <a:xfrm flipH="1" flipV="1">
              <a:off x="3331749" y="4691546"/>
              <a:ext cx="801756" cy="788504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Line 46"/>
            <p:cNvSpPr>
              <a:spLocks noChangeShapeType="1"/>
            </p:cNvSpPr>
            <p:nvPr/>
          </p:nvSpPr>
          <p:spPr bwMode="auto">
            <a:xfrm flipV="1">
              <a:off x="5544860" y="4870450"/>
              <a:ext cx="1065489" cy="622852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Rounded Rectangular Callout 48"/>
          <p:cNvSpPr/>
          <p:nvPr/>
        </p:nvSpPr>
        <p:spPr bwMode="auto">
          <a:xfrm>
            <a:off x="838200" y="5376863"/>
            <a:ext cx="2743200" cy="533400"/>
          </a:xfrm>
          <a:prstGeom prst="wedgeRoundRectCallout">
            <a:avLst>
              <a:gd name="adj1" fmla="val 46674"/>
              <a:gd name="adj2" fmla="val -206033"/>
              <a:gd name="adj3" fmla="val 16667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+mn-cs"/>
              </a:rPr>
              <a:t>Partial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54431084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r>
              <a:rPr lang="en-US"/>
              <a:t>Participation Constraints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7601" y="858919"/>
            <a:ext cx="8531984" cy="256452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n-US" dirty="0">
                <a:latin typeface="Calibri" pitchFamily="34" charset="0"/>
              </a:rPr>
              <a:t>If every department must have a manager, we need a </a:t>
            </a: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participation constraint</a:t>
            </a:r>
            <a:endParaRPr lang="en-US" dirty="0">
              <a:latin typeface="Calibri" pitchFamily="34" charset="0"/>
            </a:endParaRPr>
          </a:p>
          <a:p>
            <a:pPr marL="628650" lvl="2" indent="-227013">
              <a:lnSpc>
                <a:spcPct val="110000"/>
              </a:lnSpc>
              <a:spcAft>
                <a:spcPts val="600"/>
              </a:spcAft>
              <a:buSzPct val="75000"/>
              <a:buFont typeface="Wingdings" pitchFamily="2" charset="2"/>
              <a:buChar char="Ø"/>
              <a:defRPr/>
            </a:pPr>
            <a:r>
              <a:rPr lang="en-US" sz="2400" dirty="0">
                <a:latin typeface="Calibri" pitchFamily="34" charset="0"/>
              </a:rPr>
              <a:t>the participation of </a:t>
            </a:r>
            <a:r>
              <a:rPr lang="en-US" sz="2400" i="1" dirty="0">
                <a:latin typeface="Calibri" pitchFamily="34" charset="0"/>
              </a:rPr>
              <a:t>Departments</a:t>
            </a:r>
            <a:r>
              <a:rPr lang="en-US" sz="2400" dirty="0">
                <a:latin typeface="Calibri" pitchFamily="34" charset="0"/>
              </a:rPr>
              <a:t> in </a:t>
            </a:r>
            <a:r>
              <a:rPr lang="en-US" sz="2400" i="1" dirty="0">
                <a:latin typeface="Calibri" pitchFamily="34" charset="0"/>
              </a:rPr>
              <a:t>Manages</a:t>
            </a:r>
            <a:r>
              <a:rPr lang="en-US" sz="2400" dirty="0">
                <a:latin typeface="Calibri" pitchFamily="34" charset="0"/>
              </a:rPr>
              <a:t> is said to be </a:t>
            </a:r>
            <a:r>
              <a:rPr lang="en-US" sz="2400" b="1" i="1" dirty="0">
                <a:solidFill>
                  <a:schemeClr val="accent2"/>
                </a:solidFill>
                <a:latin typeface="Calibri" pitchFamily="34" charset="0"/>
              </a:rPr>
              <a:t>total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(vs. </a:t>
            </a:r>
            <a:r>
              <a:rPr lang="en-US" sz="2400" b="1" i="1" dirty="0">
                <a:solidFill>
                  <a:schemeClr val="accent2"/>
                </a:solidFill>
                <a:latin typeface="Calibri" pitchFamily="34" charset="0"/>
              </a:rPr>
              <a:t>partial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)</a:t>
            </a:r>
            <a:r>
              <a:rPr lang="en-US" sz="2400" dirty="0">
                <a:latin typeface="Calibri" pitchFamily="34" charset="0"/>
              </a:rPr>
              <a:t>.</a:t>
            </a:r>
          </a:p>
          <a:p>
            <a:pPr marL="628650" lvl="2" indent="-227013">
              <a:lnSpc>
                <a:spcPct val="110000"/>
              </a:lnSpc>
              <a:spcAft>
                <a:spcPts val="600"/>
              </a:spcAft>
              <a:buSzPct val="75000"/>
              <a:buFont typeface="Wingdings" pitchFamily="2" charset="2"/>
              <a:buChar char="Ø"/>
              <a:defRPr/>
            </a:pPr>
            <a:r>
              <a:rPr lang="en-US" sz="2400" dirty="0">
                <a:latin typeface="Calibri" pitchFamily="34" charset="0"/>
              </a:rPr>
              <a:t>Every </a:t>
            </a:r>
            <a:r>
              <a:rPr lang="en-US" sz="2400" i="1" dirty="0">
                <a:latin typeface="Calibri" pitchFamily="34" charset="0"/>
              </a:rPr>
              <a:t>did</a:t>
            </a:r>
            <a:r>
              <a:rPr lang="en-US" sz="2400" dirty="0">
                <a:latin typeface="Calibri" pitchFamily="34" charset="0"/>
              </a:rPr>
              <a:t> value in </a:t>
            </a:r>
            <a:r>
              <a:rPr lang="en-US" sz="2400" i="1" dirty="0">
                <a:latin typeface="Calibri" pitchFamily="34" charset="0"/>
              </a:rPr>
              <a:t>Departments</a:t>
            </a:r>
            <a:r>
              <a:rPr lang="en-US" sz="2400" dirty="0">
                <a:latin typeface="Calibri" pitchFamily="34" charset="0"/>
              </a:rPr>
              <a:t> table must appear in a row of the </a:t>
            </a:r>
            <a:r>
              <a:rPr lang="en-US" sz="2400" i="1" dirty="0">
                <a:latin typeface="Calibri" pitchFamily="34" charset="0"/>
              </a:rPr>
              <a:t>Manages</a:t>
            </a:r>
            <a:r>
              <a:rPr lang="en-US" sz="2400" dirty="0">
                <a:latin typeface="Calibri" pitchFamily="34" charset="0"/>
              </a:rPr>
              <a:t> table (with a non-null </a:t>
            </a:r>
            <a:r>
              <a:rPr lang="en-US" sz="2400" i="1" dirty="0" err="1">
                <a:latin typeface="Calibri" pitchFamily="34" charset="0"/>
              </a:rPr>
              <a:t>ssn</a:t>
            </a:r>
            <a:r>
              <a:rPr lang="en-US" sz="2400" dirty="0">
                <a:latin typeface="Calibri" pitchFamily="34" charset="0"/>
              </a:rPr>
              <a:t> value! -  more details later in this course)</a:t>
            </a:r>
          </a:p>
        </p:txBody>
      </p:sp>
      <p:grpSp>
        <p:nvGrpSpPr>
          <p:cNvPr id="12298" name="Group 46"/>
          <p:cNvGrpSpPr>
            <a:grpSpLocks/>
          </p:cNvGrpSpPr>
          <p:nvPr/>
        </p:nvGrpSpPr>
        <p:grpSpPr bwMode="auto">
          <a:xfrm>
            <a:off x="914400" y="3451405"/>
            <a:ext cx="7345363" cy="2916058"/>
            <a:chOff x="1131888" y="3597455"/>
            <a:chExt cx="7345362" cy="2916058"/>
          </a:xfrm>
        </p:grpSpPr>
        <p:sp>
          <p:nvSpPr>
            <p:cNvPr id="12299" name="Freeform 6"/>
            <p:cNvSpPr>
              <a:spLocks/>
            </p:cNvSpPr>
            <p:nvPr/>
          </p:nvSpPr>
          <p:spPr bwMode="auto">
            <a:xfrm>
              <a:off x="5351463" y="3917950"/>
              <a:ext cx="1057275" cy="371475"/>
            </a:xfrm>
            <a:custGeom>
              <a:avLst/>
              <a:gdLst>
                <a:gd name="T0" fmla="*/ 2147483647 w 666"/>
                <a:gd name="T1" fmla="*/ 2147483647 h 234"/>
                <a:gd name="T2" fmla="*/ 2147483647 w 666"/>
                <a:gd name="T3" fmla="*/ 2147483647 h 234"/>
                <a:gd name="T4" fmla="*/ 2147483647 w 666"/>
                <a:gd name="T5" fmla="*/ 2147483647 h 234"/>
                <a:gd name="T6" fmla="*/ 2147483647 w 666"/>
                <a:gd name="T7" fmla="*/ 2147483647 h 234"/>
                <a:gd name="T8" fmla="*/ 2147483647 w 666"/>
                <a:gd name="T9" fmla="*/ 2147483647 h 234"/>
                <a:gd name="T10" fmla="*/ 2147483647 w 666"/>
                <a:gd name="T11" fmla="*/ 2147483647 h 234"/>
                <a:gd name="T12" fmla="*/ 2147483647 w 666"/>
                <a:gd name="T13" fmla="*/ 2147483647 h 234"/>
                <a:gd name="T14" fmla="*/ 2147483647 w 666"/>
                <a:gd name="T15" fmla="*/ 2147483647 h 234"/>
                <a:gd name="T16" fmla="*/ 2147483647 w 666"/>
                <a:gd name="T17" fmla="*/ 2147483647 h 234"/>
                <a:gd name="T18" fmla="*/ 2147483647 w 666"/>
                <a:gd name="T19" fmla="*/ 2147483647 h 234"/>
                <a:gd name="T20" fmla="*/ 2147483647 w 666"/>
                <a:gd name="T21" fmla="*/ 2147483647 h 234"/>
                <a:gd name="T22" fmla="*/ 2147483647 w 666"/>
                <a:gd name="T23" fmla="*/ 2147483647 h 234"/>
                <a:gd name="T24" fmla="*/ 2147483647 w 666"/>
                <a:gd name="T25" fmla="*/ 2147483647 h 234"/>
                <a:gd name="T26" fmla="*/ 2147483647 w 666"/>
                <a:gd name="T27" fmla="*/ 2147483647 h 234"/>
                <a:gd name="T28" fmla="*/ 2147483647 w 666"/>
                <a:gd name="T29" fmla="*/ 2147483647 h 234"/>
                <a:gd name="T30" fmla="*/ 2147483647 w 666"/>
                <a:gd name="T31" fmla="*/ 2147483647 h 234"/>
                <a:gd name="T32" fmla="*/ 2147483647 w 666"/>
                <a:gd name="T33" fmla="*/ 2147483647 h 234"/>
                <a:gd name="T34" fmla="*/ 2147483647 w 666"/>
                <a:gd name="T35" fmla="*/ 2147483647 h 234"/>
                <a:gd name="T36" fmla="*/ 2147483647 w 666"/>
                <a:gd name="T37" fmla="*/ 2147483647 h 234"/>
                <a:gd name="T38" fmla="*/ 2147483647 w 666"/>
                <a:gd name="T39" fmla="*/ 2147483647 h 234"/>
                <a:gd name="T40" fmla="*/ 2147483647 w 666"/>
                <a:gd name="T41" fmla="*/ 2147483647 h 234"/>
                <a:gd name="T42" fmla="*/ 2147483647 w 666"/>
                <a:gd name="T43" fmla="*/ 2147483647 h 234"/>
                <a:gd name="T44" fmla="*/ 2147483647 w 666"/>
                <a:gd name="T45" fmla="*/ 2147483647 h 234"/>
                <a:gd name="T46" fmla="*/ 2147483647 w 666"/>
                <a:gd name="T47" fmla="*/ 2147483647 h 234"/>
                <a:gd name="T48" fmla="*/ 2147483647 w 666"/>
                <a:gd name="T49" fmla="*/ 2147483647 h 234"/>
                <a:gd name="T50" fmla="*/ 2147483647 w 666"/>
                <a:gd name="T51" fmla="*/ 2147483647 h 234"/>
                <a:gd name="T52" fmla="*/ 2147483647 w 666"/>
                <a:gd name="T53" fmla="*/ 2147483647 h 234"/>
                <a:gd name="T54" fmla="*/ 2147483647 w 666"/>
                <a:gd name="T55" fmla="*/ 2147483647 h 234"/>
                <a:gd name="T56" fmla="*/ 2147483647 w 666"/>
                <a:gd name="T57" fmla="*/ 2147483647 h 234"/>
                <a:gd name="T58" fmla="*/ 2147483647 w 666"/>
                <a:gd name="T59" fmla="*/ 2147483647 h 234"/>
                <a:gd name="T60" fmla="*/ 2147483647 w 666"/>
                <a:gd name="T61" fmla="*/ 2147483647 h 234"/>
                <a:gd name="T62" fmla="*/ 2147483647 w 666"/>
                <a:gd name="T63" fmla="*/ 2147483647 h 234"/>
                <a:gd name="T64" fmla="*/ 2147483647 w 666"/>
                <a:gd name="T65" fmla="*/ 2147483647 h 234"/>
                <a:gd name="T66" fmla="*/ 2147483647 w 666"/>
                <a:gd name="T67" fmla="*/ 2147483647 h 234"/>
                <a:gd name="T68" fmla="*/ 2147483647 w 666"/>
                <a:gd name="T69" fmla="*/ 2147483647 h 234"/>
                <a:gd name="T70" fmla="*/ 2147483647 w 666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6"/>
                <a:gd name="T109" fmla="*/ 0 h 234"/>
                <a:gd name="T110" fmla="*/ 666 w 666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6" h="234">
                  <a:moveTo>
                    <a:pt x="665" y="117"/>
                  </a:moveTo>
                  <a:lnTo>
                    <a:pt x="662" y="106"/>
                  </a:lnTo>
                  <a:lnTo>
                    <a:pt x="658" y="96"/>
                  </a:lnTo>
                  <a:lnTo>
                    <a:pt x="652" y="86"/>
                  </a:lnTo>
                  <a:lnTo>
                    <a:pt x="644" y="77"/>
                  </a:lnTo>
                  <a:lnTo>
                    <a:pt x="633" y="68"/>
                  </a:lnTo>
                  <a:lnTo>
                    <a:pt x="620" y="58"/>
                  </a:lnTo>
                  <a:lnTo>
                    <a:pt x="604" y="50"/>
                  </a:lnTo>
                  <a:lnTo>
                    <a:pt x="586" y="42"/>
                  </a:lnTo>
                  <a:lnTo>
                    <a:pt x="566" y="34"/>
                  </a:lnTo>
                  <a:lnTo>
                    <a:pt x="546" y="27"/>
                  </a:lnTo>
                  <a:lnTo>
                    <a:pt x="522" y="21"/>
                  </a:lnTo>
                  <a:lnTo>
                    <a:pt x="497" y="16"/>
                  </a:lnTo>
                  <a:lnTo>
                    <a:pt x="472" y="11"/>
                  </a:lnTo>
                  <a:lnTo>
                    <a:pt x="445" y="7"/>
                  </a:lnTo>
                  <a:lnTo>
                    <a:pt x="419" y="4"/>
                  </a:lnTo>
                  <a:lnTo>
                    <a:pt x="390" y="2"/>
                  </a:lnTo>
                  <a:lnTo>
                    <a:pt x="360" y="1"/>
                  </a:lnTo>
                  <a:lnTo>
                    <a:pt x="331" y="0"/>
                  </a:lnTo>
                  <a:lnTo>
                    <a:pt x="304" y="1"/>
                  </a:lnTo>
                  <a:lnTo>
                    <a:pt x="274" y="2"/>
                  </a:lnTo>
                  <a:lnTo>
                    <a:pt x="247" y="4"/>
                  </a:lnTo>
                  <a:lnTo>
                    <a:pt x="218" y="7"/>
                  </a:lnTo>
                  <a:lnTo>
                    <a:pt x="191" y="11"/>
                  </a:lnTo>
                  <a:lnTo>
                    <a:pt x="165" y="16"/>
                  </a:lnTo>
                  <a:lnTo>
                    <a:pt x="141" y="21"/>
                  </a:lnTo>
                  <a:lnTo>
                    <a:pt x="118" y="27"/>
                  </a:lnTo>
                  <a:lnTo>
                    <a:pt x="98" y="34"/>
                  </a:lnTo>
                  <a:lnTo>
                    <a:pt x="77" y="42"/>
                  </a:lnTo>
                  <a:lnTo>
                    <a:pt x="60" y="50"/>
                  </a:lnTo>
                  <a:lnTo>
                    <a:pt x="44" y="58"/>
                  </a:lnTo>
                  <a:lnTo>
                    <a:pt x="31" y="68"/>
                  </a:lnTo>
                  <a:lnTo>
                    <a:pt x="20" y="77"/>
                  </a:lnTo>
                  <a:lnTo>
                    <a:pt x="10" y="86"/>
                  </a:lnTo>
                  <a:lnTo>
                    <a:pt x="6" y="96"/>
                  </a:lnTo>
                  <a:lnTo>
                    <a:pt x="1" y="106"/>
                  </a:lnTo>
                  <a:lnTo>
                    <a:pt x="0" y="117"/>
                  </a:lnTo>
                  <a:lnTo>
                    <a:pt x="1" y="127"/>
                  </a:lnTo>
                  <a:lnTo>
                    <a:pt x="6" y="137"/>
                  </a:lnTo>
                  <a:lnTo>
                    <a:pt x="10" y="147"/>
                  </a:lnTo>
                  <a:lnTo>
                    <a:pt x="20" y="156"/>
                  </a:lnTo>
                  <a:lnTo>
                    <a:pt x="31" y="166"/>
                  </a:lnTo>
                  <a:lnTo>
                    <a:pt x="44" y="175"/>
                  </a:lnTo>
                  <a:lnTo>
                    <a:pt x="60" y="183"/>
                  </a:lnTo>
                  <a:lnTo>
                    <a:pt x="77" y="191"/>
                  </a:lnTo>
                  <a:lnTo>
                    <a:pt x="98" y="199"/>
                  </a:lnTo>
                  <a:lnTo>
                    <a:pt x="118" y="205"/>
                  </a:lnTo>
                  <a:lnTo>
                    <a:pt x="141" y="212"/>
                  </a:lnTo>
                  <a:lnTo>
                    <a:pt x="165" y="217"/>
                  </a:lnTo>
                  <a:lnTo>
                    <a:pt x="191" y="222"/>
                  </a:lnTo>
                  <a:lnTo>
                    <a:pt x="218" y="226"/>
                  </a:lnTo>
                  <a:lnTo>
                    <a:pt x="247" y="229"/>
                  </a:lnTo>
                  <a:lnTo>
                    <a:pt x="274" y="231"/>
                  </a:lnTo>
                  <a:lnTo>
                    <a:pt x="304" y="232"/>
                  </a:lnTo>
                  <a:lnTo>
                    <a:pt x="331" y="233"/>
                  </a:lnTo>
                  <a:lnTo>
                    <a:pt x="360" y="232"/>
                  </a:lnTo>
                  <a:lnTo>
                    <a:pt x="390" y="231"/>
                  </a:lnTo>
                  <a:lnTo>
                    <a:pt x="419" y="229"/>
                  </a:lnTo>
                  <a:lnTo>
                    <a:pt x="445" y="226"/>
                  </a:lnTo>
                  <a:lnTo>
                    <a:pt x="472" y="222"/>
                  </a:lnTo>
                  <a:lnTo>
                    <a:pt x="497" y="217"/>
                  </a:lnTo>
                  <a:lnTo>
                    <a:pt x="522" y="212"/>
                  </a:lnTo>
                  <a:lnTo>
                    <a:pt x="546" y="205"/>
                  </a:lnTo>
                  <a:lnTo>
                    <a:pt x="566" y="199"/>
                  </a:lnTo>
                  <a:lnTo>
                    <a:pt x="586" y="191"/>
                  </a:lnTo>
                  <a:lnTo>
                    <a:pt x="604" y="183"/>
                  </a:lnTo>
                  <a:lnTo>
                    <a:pt x="620" y="175"/>
                  </a:lnTo>
                  <a:lnTo>
                    <a:pt x="633" y="166"/>
                  </a:lnTo>
                  <a:lnTo>
                    <a:pt x="644" y="156"/>
                  </a:lnTo>
                  <a:lnTo>
                    <a:pt x="652" y="147"/>
                  </a:lnTo>
                  <a:lnTo>
                    <a:pt x="658" y="137"/>
                  </a:lnTo>
                  <a:lnTo>
                    <a:pt x="662" y="127"/>
                  </a:lnTo>
                  <a:lnTo>
                    <a:pt x="665" y="1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7"/>
            <p:cNvSpPr>
              <a:spLocks/>
            </p:cNvSpPr>
            <p:nvPr/>
          </p:nvSpPr>
          <p:spPr bwMode="auto">
            <a:xfrm>
              <a:off x="7291388" y="3917950"/>
              <a:ext cx="1185862" cy="371475"/>
            </a:xfrm>
            <a:custGeom>
              <a:avLst/>
              <a:gdLst>
                <a:gd name="T0" fmla="*/ 2147483647 w 747"/>
                <a:gd name="T1" fmla="*/ 2147483647 h 234"/>
                <a:gd name="T2" fmla="*/ 2147483647 w 747"/>
                <a:gd name="T3" fmla="*/ 2147483647 h 234"/>
                <a:gd name="T4" fmla="*/ 2147483647 w 747"/>
                <a:gd name="T5" fmla="*/ 2147483647 h 234"/>
                <a:gd name="T6" fmla="*/ 2147483647 w 747"/>
                <a:gd name="T7" fmla="*/ 2147483647 h 234"/>
                <a:gd name="T8" fmla="*/ 2147483647 w 747"/>
                <a:gd name="T9" fmla="*/ 2147483647 h 234"/>
                <a:gd name="T10" fmla="*/ 2147483647 w 747"/>
                <a:gd name="T11" fmla="*/ 2147483647 h 234"/>
                <a:gd name="T12" fmla="*/ 2147483647 w 747"/>
                <a:gd name="T13" fmla="*/ 2147483647 h 234"/>
                <a:gd name="T14" fmla="*/ 2147483647 w 747"/>
                <a:gd name="T15" fmla="*/ 2147483647 h 234"/>
                <a:gd name="T16" fmla="*/ 2147483647 w 747"/>
                <a:gd name="T17" fmla="*/ 2147483647 h 234"/>
                <a:gd name="T18" fmla="*/ 2147483647 w 747"/>
                <a:gd name="T19" fmla="*/ 2147483647 h 234"/>
                <a:gd name="T20" fmla="*/ 2147483647 w 747"/>
                <a:gd name="T21" fmla="*/ 2147483647 h 234"/>
                <a:gd name="T22" fmla="*/ 2147483647 w 747"/>
                <a:gd name="T23" fmla="*/ 2147483647 h 234"/>
                <a:gd name="T24" fmla="*/ 2147483647 w 747"/>
                <a:gd name="T25" fmla="*/ 2147483647 h 234"/>
                <a:gd name="T26" fmla="*/ 2147483647 w 747"/>
                <a:gd name="T27" fmla="*/ 2147483647 h 234"/>
                <a:gd name="T28" fmla="*/ 2147483647 w 747"/>
                <a:gd name="T29" fmla="*/ 2147483647 h 234"/>
                <a:gd name="T30" fmla="*/ 2147483647 w 747"/>
                <a:gd name="T31" fmla="*/ 2147483647 h 234"/>
                <a:gd name="T32" fmla="*/ 2147483647 w 747"/>
                <a:gd name="T33" fmla="*/ 2147483647 h 234"/>
                <a:gd name="T34" fmla="*/ 2147483647 w 747"/>
                <a:gd name="T35" fmla="*/ 2147483647 h 234"/>
                <a:gd name="T36" fmla="*/ 2147483647 w 747"/>
                <a:gd name="T37" fmla="*/ 2147483647 h 234"/>
                <a:gd name="T38" fmla="*/ 2147483647 w 747"/>
                <a:gd name="T39" fmla="*/ 2147483647 h 234"/>
                <a:gd name="T40" fmla="*/ 2147483647 w 747"/>
                <a:gd name="T41" fmla="*/ 2147483647 h 234"/>
                <a:gd name="T42" fmla="*/ 2147483647 w 747"/>
                <a:gd name="T43" fmla="*/ 2147483647 h 234"/>
                <a:gd name="T44" fmla="*/ 2147483647 w 747"/>
                <a:gd name="T45" fmla="*/ 2147483647 h 234"/>
                <a:gd name="T46" fmla="*/ 2147483647 w 747"/>
                <a:gd name="T47" fmla="*/ 2147483647 h 234"/>
                <a:gd name="T48" fmla="*/ 2147483647 w 747"/>
                <a:gd name="T49" fmla="*/ 2147483647 h 234"/>
                <a:gd name="T50" fmla="*/ 2147483647 w 747"/>
                <a:gd name="T51" fmla="*/ 2147483647 h 234"/>
                <a:gd name="T52" fmla="*/ 2147483647 w 747"/>
                <a:gd name="T53" fmla="*/ 2147483647 h 234"/>
                <a:gd name="T54" fmla="*/ 2147483647 w 747"/>
                <a:gd name="T55" fmla="*/ 2147483647 h 234"/>
                <a:gd name="T56" fmla="*/ 2147483647 w 747"/>
                <a:gd name="T57" fmla="*/ 2147483647 h 234"/>
                <a:gd name="T58" fmla="*/ 2147483647 w 747"/>
                <a:gd name="T59" fmla="*/ 2147483647 h 234"/>
                <a:gd name="T60" fmla="*/ 2147483647 w 747"/>
                <a:gd name="T61" fmla="*/ 2147483647 h 234"/>
                <a:gd name="T62" fmla="*/ 2147483647 w 747"/>
                <a:gd name="T63" fmla="*/ 2147483647 h 234"/>
                <a:gd name="T64" fmla="*/ 2147483647 w 747"/>
                <a:gd name="T65" fmla="*/ 2147483647 h 234"/>
                <a:gd name="T66" fmla="*/ 2147483647 w 747"/>
                <a:gd name="T67" fmla="*/ 2147483647 h 234"/>
                <a:gd name="T68" fmla="*/ 2147483647 w 747"/>
                <a:gd name="T69" fmla="*/ 2147483647 h 234"/>
                <a:gd name="T70" fmla="*/ 2147483647 w 747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47"/>
                <a:gd name="T109" fmla="*/ 0 h 234"/>
                <a:gd name="T110" fmla="*/ 747 w 747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47" h="234">
                  <a:moveTo>
                    <a:pt x="0" y="117"/>
                  </a:moveTo>
                  <a:lnTo>
                    <a:pt x="1" y="127"/>
                  </a:lnTo>
                  <a:lnTo>
                    <a:pt x="5" y="137"/>
                  </a:lnTo>
                  <a:lnTo>
                    <a:pt x="12" y="147"/>
                  </a:lnTo>
                  <a:lnTo>
                    <a:pt x="21" y="156"/>
                  </a:lnTo>
                  <a:lnTo>
                    <a:pt x="35" y="166"/>
                  </a:lnTo>
                  <a:lnTo>
                    <a:pt x="49" y="175"/>
                  </a:lnTo>
                  <a:lnTo>
                    <a:pt x="66" y="183"/>
                  </a:lnTo>
                  <a:lnTo>
                    <a:pt x="87" y="191"/>
                  </a:lnTo>
                  <a:lnTo>
                    <a:pt x="108" y="199"/>
                  </a:lnTo>
                  <a:lnTo>
                    <a:pt x="133" y="205"/>
                  </a:lnTo>
                  <a:lnTo>
                    <a:pt x="159" y="212"/>
                  </a:lnTo>
                  <a:lnTo>
                    <a:pt x="186" y="217"/>
                  </a:lnTo>
                  <a:lnTo>
                    <a:pt x="215" y="222"/>
                  </a:lnTo>
                  <a:lnTo>
                    <a:pt x="245" y="226"/>
                  </a:lnTo>
                  <a:lnTo>
                    <a:pt x="276" y="229"/>
                  </a:lnTo>
                  <a:lnTo>
                    <a:pt x="307" y="231"/>
                  </a:lnTo>
                  <a:lnTo>
                    <a:pt x="340" y="232"/>
                  </a:lnTo>
                  <a:lnTo>
                    <a:pt x="373" y="233"/>
                  </a:lnTo>
                  <a:lnTo>
                    <a:pt x="405" y="232"/>
                  </a:lnTo>
                  <a:lnTo>
                    <a:pt x="436" y="231"/>
                  </a:lnTo>
                  <a:lnTo>
                    <a:pt x="469" y="229"/>
                  </a:lnTo>
                  <a:lnTo>
                    <a:pt x="500" y="226"/>
                  </a:lnTo>
                  <a:lnTo>
                    <a:pt x="530" y="222"/>
                  </a:lnTo>
                  <a:lnTo>
                    <a:pt x="559" y="217"/>
                  </a:lnTo>
                  <a:lnTo>
                    <a:pt x="586" y="212"/>
                  </a:lnTo>
                  <a:lnTo>
                    <a:pt x="612" y="205"/>
                  </a:lnTo>
                  <a:lnTo>
                    <a:pt x="637" y="198"/>
                  </a:lnTo>
                  <a:lnTo>
                    <a:pt x="658" y="191"/>
                  </a:lnTo>
                  <a:lnTo>
                    <a:pt x="677" y="183"/>
                  </a:lnTo>
                  <a:lnTo>
                    <a:pt x="695" y="175"/>
                  </a:lnTo>
                  <a:lnTo>
                    <a:pt x="710" y="166"/>
                  </a:lnTo>
                  <a:lnTo>
                    <a:pt x="722" y="156"/>
                  </a:lnTo>
                  <a:lnTo>
                    <a:pt x="733" y="146"/>
                  </a:lnTo>
                  <a:lnTo>
                    <a:pt x="740" y="137"/>
                  </a:lnTo>
                  <a:lnTo>
                    <a:pt x="744" y="126"/>
                  </a:lnTo>
                  <a:lnTo>
                    <a:pt x="746" y="117"/>
                  </a:lnTo>
                  <a:lnTo>
                    <a:pt x="744" y="106"/>
                  </a:lnTo>
                  <a:lnTo>
                    <a:pt x="740" y="96"/>
                  </a:lnTo>
                  <a:lnTo>
                    <a:pt x="733" y="86"/>
                  </a:lnTo>
                  <a:lnTo>
                    <a:pt x="722" y="77"/>
                  </a:lnTo>
                  <a:lnTo>
                    <a:pt x="710" y="67"/>
                  </a:lnTo>
                  <a:lnTo>
                    <a:pt x="695" y="58"/>
                  </a:lnTo>
                  <a:lnTo>
                    <a:pt x="677" y="50"/>
                  </a:lnTo>
                  <a:lnTo>
                    <a:pt x="658" y="42"/>
                  </a:lnTo>
                  <a:lnTo>
                    <a:pt x="637" y="34"/>
                  </a:lnTo>
                  <a:lnTo>
                    <a:pt x="612" y="27"/>
                  </a:lnTo>
                  <a:lnTo>
                    <a:pt x="586" y="21"/>
                  </a:lnTo>
                  <a:lnTo>
                    <a:pt x="559" y="16"/>
                  </a:lnTo>
                  <a:lnTo>
                    <a:pt x="530" y="11"/>
                  </a:lnTo>
                  <a:lnTo>
                    <a:pt x="500" y="7"/>
                  </a:lnTo>
                  <a:lnTo>
                    <a:pt x="469" y="4"/>
                  </a:lnTo>
                  <a:lnTo>
                    <a:pt x="436" y="2"/>
                  </a:lnTo>
                  <a:lnTo>
                    <a:pt x="405" y="1"/>
                  </a:lnTo>
                  <a:lnTo>
                    <a:pt x="373" y="0"/>
                  </a:lnTo>
                  <a:lnTo>
                    <a:pt x="340" y="1"/>
                  </a:lnTo>
                  <a:lnTo>
                    <a:pt x="307" y="2"/>
                  </a:lnTo>
                  <a:lnTo>
                    <a:pt x="276" y="4"/>
                  </a:lnTo>
                  <a:lnTo>
                    <a:pt x="245" y="7"/>
                  </a:lnTo>
                  <a:lnTo>
                    <a:pt x="215" y="11"/>
                  </a:lnTo>
                  <a:lnTo>
                    <a:pt x="186" y="16"/>
                  </a:lnTo>
                  <a:lnTo>
                    <a:pt x="159" y="21"/>
                  </a:lnTo>
                  <a:lnTo>
                    <a:pt x="132" y="28"/>
                  </a:lnTo>
                  <a:lnTo>
                    <a:pt x="108" y="34"/>
                  </a:lnTo>
                  <a:lnTo>
                    <a:pt x="87" y="42"/>
                  </a:lnTo>
                  <a:lnTo>
                    <a:pt x="66" y="50"/>
                  </a:lnTo>
                  <a:lnTo>
                    <a:pt x="49" y="58"/>
                  </a:lnTo>
                  <a:lnTo>
                    <a:pt x="35" y="68"/>
                  </a:lnTo>
                  <a:lnTo>
                    <a:pt x="21" y="77"/>
                  </a:lnTo>
                  <a:lnTo>
                    <a:pt x="12" y="86"/>
                  </a:lnTo>
                  <a:lnTo>
                    <a:pt x="5" y="97"/>
                  </a:lnTo>
                  <a:lnTo>
                    <a:pt x="1" y="106"/>
                  </a:lnTo>
                  <a:lnTo>
                    <a:pt x="0" y="1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Freeform 8"/>
            <p:cNvSpPr>
              <a:spLocks/>
            </p:cNvSpPr>
            <p:nvPr/>
          </p:nvSpPr>
          <p:spPr bwMode="auto">
            <a:xfrm>
              <a:off x="1131888" y="3906838"/>
              <a:ext cx="1055687" cy="371475"/>
            </a:xfrm>
            <a:custGeom>
              <a:avLst/>
              <a:gdLst>
                <a:gd name="T0" fmla="*/ 2147483647 w 665"/>
                <a:gd name="T1" fmla="*/ 2147483647 h 234"/>
                <a:gd name="T2" fmla="*/ 2147483647 w 665"/>
                <a:gd name="T3" fmla="*/ 2147483647 h 234"/>
                <a:gd name="T4" fmla="*/ 2147483647 w 665"/>
                <a:gd name="T5" fmla="*/ 2147483647 h 234"/>
                <a:gd name="T6" fmla="*/ 2147483647 w 665"/>
                <a:gd name="T7" fmla="*/ 2147483647 h 234"/>
                <a:gd name="T8" fmla="*/ 2147483647 w 665"/>
                <a:gd name="T9" fmla="*/ 2147483647 h 234"/>
                <a:gd name="T10" fmla="*/ 2147483647 w 665"/>
                <a:gd name="T11" fmla="*/ 2147483647 h 234"/>
                <a:gd name="T12" fmla="*/ 2147483647 w 665"/>
                <a:gd name="T13" fmla="*/ 2147483647 h 234"/>
                <a:gd name="T14" fmla="*/ 2147483647 w 665"/>
                <a:gd name="T15" fmla="*/ 2147483647 h 234"/>
                <a:gd name="T16" fmla="*/ 2147483647 w 665"/>
                <a:gd name="T17" fmla="*/ 2147483647 h 234"/>
                <a:gd name="T18" fmla="*/ 2147483647 w 665"/>
                <a:gd name="T19" fmla="*/ 2147483647 h 234"/>
                <a:gd name="T20" fmla="*/ 2147483647 w 665"/>
                <a:gd name="T21" fmla="*/ 2147483647 h 234"/>
                <a:gd name="T22" fmla="*/ 2147483647 w 665"/>
                <a:gd name="T23" fmla="*/ 2147483647 h 234"/>
                <a:gd name="T24" fmla="*/ 2147483647 w 665"/>
                <a:gd name="T25" fmla="*/ 2147483647 h 234"/>
                <a:gd name="T26" fmla="*/ 2147483647 w 665"/>
                <a:gd name="T27" fmla="*/ 2147483647 h 234"/>
                <a:gd name="T28" fmla="*/ 2147483647 w 665"/>
                <a:gd name="T29" fmla="*/ 2147483647 h 234"/>
                <a:gd name="T30" fmla="*/ 2147483647 w 665"/>
                <a:gd name="T31" fmla="*/ 2147483647 h 234"/>
                <a:gd name="T32" fmla="*/ 2147483647 w 665"/>
                <a:gd name="T33" fmla="*/ 2147483647 h 234"/>
                <a:gd name="T34" fmla="*/ 2147483647 w 665"/>
                <a:gd name="T35" fmla="*/ 2147483647 h 234"/>
                <a:gd name="T36" fmla="*/ 2147483647 w 665"/>
                <a:gd name="T37" fmla="*/ 2147483647 h 234"/>
                <a:gd name="T38" fmla="*/ 2147483647 w 665"/>
                <a:gd name="T39" fmla="*/ 2147483647 h 234"/>
                <a:gd name="T40" fmla="*/ 2147483647 w 665"/>
                <a:gd name="T41" fmla="*/ 2147483647 h 234"/>
                <a:gd name="T42" fmla="*/ 2147483647 w 665"/>
                <a:gd name="T43" fmla="*/ 2147483647 h 234"/>
                <a:gd name="T44" fmla="*/ 2147483647 w 665"/>
                <a:gd name="T45" fmla="*/ 2147483647 h 234"/>
                <a:gd name="T46" fmla="*/ 2147483647 w 665"/>
                <a:gd name="T47" fmla="*/ 2147483647 h 234"/>
                <a:gd name="T48" fmla="*/ 2147483647 w 665"/>
                <a:gd name="T49" fmla="*/ 2147483647 h 234"/>
                <a:gd name="T50" fmla="*/ 2147483647 w 665"/>
                <a:gd name="T51" fmla="*/ 2147483647 h 234"/>
                <a:gd name="T52" fmla="*/ 2147483647 w 665"/>
                <a:gd name="T53" fmla="*/ 2147483647 h 234"/>
                <a:gd name="T54" fmla="*/ 2147483647 w 665"/>
                <a:gd name="T55" fmla="*/ 2147483647 h 234"/>
                <a:gd name="T56" fmla="*/ 2147483647 w 665"/>
                <a:gd name="T57" fmla="*/ 2147483647 h 234"/>
                <a:gd name="T58" fmla="*/ 2147483647 w 665"/>
                <a:gd name="T59" fmla="*/ 2147483647 h 234"/>
                <a:gd name="T60" fmla="*/ 2147483647 w 665"/>
                <a:gd name="T61" fmla="*/ 2147483647 h 234"/>
                <a:gd name="T62" fmla="*/ 2147483647 w 665"/>
                <a:gd name="T63" fmla="*/ 2147483647 h 234"/>
                <a:gd name="T64" fmla="*/ 2147483647 w 665"/>
                <a:gd name="T65" fmla="*/ 2147483647 h 234"/>
                <a:gd name="T66" fmla="*/ 2147483647 w 665"/>
                <a:gd name="T67" fmla="*/ 2147483647 h 234"/>
                <a:gd name="T68" fmla="*/ 2147483647 w 665"/>
                <a:gd name="T69" fmla="*/ 2147483647 h 234"/>
                <a:gd name="T70" fmla="*/ 2147483647 w 665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5"/>
                <a:gd name="T109" fmla="*/ 0 h 234"/>
                <a:gd name="T110" fmla="*/ 665 w 665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5" h="234">
                  <a:moveTo>
                    <a:pt x="664" y="117"/>
                  </a:moveTo>
                  <a:lnTo>
                    <a:pt x="662" y="106"/>
                  </a:lnTo>
                  <a:lnTo>
                    <a:pt x="659" y="97"/>
                  </a:lnTo>
                  <a:lnTo>
                    <a:pt x="653" y="86"/>
                  </a:lnTo>
                  <a:lnTo>
                    <a:pt x="644" y="77"/>
                  </a:lnTo>
                  <a:lnTo>
                    <a:pt x="633" y="68"/>
                  </a:lnTo>
                  <a:lnTo>
                    <a:pt x="620" y="58"/>
                  </a:lnTo>
                  <a:lnTo>
                    <a:pt x="604" y="50"/>
                  </a:lnTo>
                  <a:lnTo>
                    <a:pt x="586" y="42"/>
                  </a:lnTo>
                  <a:lnTo>
                    <a:pt x="567" y="34"/>
                  </a:lnTo>
                  <a:lnTo>
                    <a:pt x="546" y="28"/>
                  </a:lnTo>
                  <a:lnTo>
                    <a:pt x="522" y="21"/>
                  </a:lnTo>
                  <a:lnTo>
                    <a:pt x="498" y="16"/>
                  </a:lnTo>
                  <a:lnTo>
                    <a:pt x="472" y="11"/>
                  </a:lnTo>
                  <a:lnTo>
                    <a:pt x="445" y="7"/>
                  </a:lnTo>
                  <a:lnTo>
                    <a:pt x="418" y="5"/>
                  </a:lnTo>
                  <a:lnTo>
                    <a:pt x="390" y="2"/>
                  </a:lnTo>
                  <a:lnTo>
                    <a:pt x="361" y="1"/>
                  </a:lnTo>
                  <a:lnTo>
                    <a:pt x="332" y="0"/>
                  </a:lnTo>
                  <a:lnTo>
                    <a:pt x="302" y="1"/>
                  </a:lnTo>
                  <a:lnTo>
                    <a:pt x="275" y="2"/>
                  </a:lnTo>
                  <a:lnTo>
                    <a:pt x="247" y="5"/>
                  </a:lnTo>
                  <a:lnTo>
                    <a:pt x="218" y="7"/>
                  </a:lnTo>
                  <a:lnTo>
                    <a:pt x="191" y="11"/>
                  </a:lnTo>
                  <a:lnTo>
                    <a:pt x="166" y="16"/>
                  </a:lnTo>
                  <a:lnTo>
                    <a:pt x="141" y="21"/>
                  </a:lnTo>
                  <a:lnTo>
                    <a:pt x="118" y="28"/>
                  </a:lnTo>
                  <a:lnTo>
                    <a:pt x="96" y="34"/>
                  </a:lnTo>
                  <a:lnTo>
                    <a:pt x="77" y="42"/>
                  </a:lnTo>
                  <a:lnTo>
                    <a:pt x="60" y="50"/>
                  </a:lnTo>
                  <a:lnTo>
                    <a:pt x="44" y="58"/>
                  </a:lnTo>
                  <a:lnTo>
                    <a:pt x="31" y="68"/>
                  </a:lnTo>
                  <a:lnTo>
                    <a:pt x="20" y="77"/>
                  </a:lnTo>
                  <a:lnTo>
                    <a:pt x="10" y="86"/>
                  </a:lnTo>
                  <a:lnTo>
                    <a:pt x="4" y="97"/>
                  </a:lnTo>
                  <a:lnTo>
                    <a:pt x="1" y="106"/>
                  </a:lnTo>
                  <a:lnTo>
                    <a:pt x="0" y="117"/>
                  </a:lnTo>
                  <a:lnTo>
                    <a:pt x="1" y="127"/>
                  </a:lnTo>
                  <a:lnTo>
                    <a:pt x="4" y="137"/>
                  </a:lnTo>
                  <a:lnTo>
                    <a:pt x="10" y="147"/>
                  </a:lnTo>
                  <a:lnTo>
                    <a:pt x="20" y="156"/>
                  </a:lnTo>
                  <a:lnTo>
                    <a:pt x="31" y="166"/>
                  </a:lnTo>
                  <a:lnTo>
                    <a:pt x="44" y="175"/>
                  </a:lnTo>
                  <a:lnTo>
                    <a:pt x="60" y="183"/>
                  </a:lnTo>
                  <a:lnTo>
                    <a:pt x="77" y="191"/>
                  </a:lnTo>
                  <a:lnTo>
                    <a:pt x="96" y="199"/>
                  </a:lnTo>
                  <a:lnTo>
                    <a:pt x="118" y="206"/>
                  </a:lnTo>
                  <a:lnTo>
                    <a:pt x="141" y="212"/>
                  </a:lnTo>
                  <a:lnTo>
                    <a:pt x="166" y="217"/>
                  </a:lnTo>
                  <a:lnTo>
                    <a:pt x="191" y="222"/>
                  </a:lnTo>
                  <a:lnTo>
                    <a:pt x="218" y="226"/>
                  </a:lnTo>
                  <a:lnTo>
                    <a:pt x="247" y="229"/>
                  </a:lnTo>
                  <a:lnTo>
                    <a:pt x="275" y="231"/>
                  </a:lnTo>
                  <a:lnTo>
                    <a:pt x="302" y="232"/>
                  </a:lnTo>
                  <a:lnTo>
                    <a:pt x="332" y="233"/>
                  </a:lnTo>
                  <a:lnTo>
                    <a:pt x="361" y="232"/>
                  </a:lnTo>
                  <a:lnTo>
                    <a:pt x="390" y="231"/>
                  </a:lnTo>
                  <a:lnTo>
                    <a:pt x="418" y="229"/>
                  </a:lnTo>
                  <a:lnTo>
                    <a:pt x="445" y="226"/>
                  </a:lnTo>
                  <a:lnTo>
                    <a:pt x="472" y="222"/>
                  </a:lnTo>
                  <a:lnTo>
                    <a:pt x="498" y="217"/>
                  </a:lnTo>
                  <a:lnTo>
                    <a:pt x="522" y="212"/>
                  </a:lnTo>
                  <a:lnTo>
                    <a:pt x="546" y="206"/>
                  </a:lnTo>
                  <a:lnTo>
                    <a:pt x="567" y="199"/>
                  </a:lnTo>
                  <a:lnTo>
                    <a:pt x="586" y="191"/>
                  </a:lnTo>
                  <a:lnTo>
                    <a:pt x="604" y="183"/>
                  </a:lnTo>
                  <a:lnTo>
                    <a:pt x="620" y="175"/>
                  </a:lnTo>
                  <a:lnTo>
                    <a:pt x="633" y="166"/>
                  </a:lnTo>
                  <a:lnTo>
                    <a:pt x="644" y="156"/>
                  </a:lnTo>
                  <a:lnTo>
                    <a:pt x="653" y="147"/>
                  </a:lnTo>
                  <a:lnTo>
                    <a:pt x="659" y="137"/>
                  </a:lnTo>
                  <a:lnTo>
                    <a:pt x="662" y="127"/>
                  </a:lnTo>
                  <a:lnTo>
                    <a:pt x="664" y="1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Freeform 9"/>
            <p:cNvSpPr>
              <a:spLocks/>
            </p:cNvSpPr>
            <p:nvPr/>
          </p:nvSpPr>
          <p:spPr bwMode="auto">
            <a:xfrm>
              <a:off x="2081213" y="3636963"/>
              <a:ext cx="1057275" cy="369887"/>
            </a:xfrm>
            <a:custGeom>
              <a:avLst/>
              <a:gdLst>
                <a:gd name="T0" fmla="*/ 2147483647 w 666"/>
                <a:gd name="T1" fmla="*/ 2147483647 h 233"/>
                <a:gd name="T2" fmla="*/ 2147483647 w 666"/>
                <a:gd name="T3" fmla="*/ 2147483647 h 233"/>
                <a:gd name="T4" fmla="*/ 2147483647 w 666"/>
                <a:gd name="T5" fmla="*/ 2147483647 h 233"/>
                <a:gd name="T6" fmla="*/ 2147483647 w 666"/>
                <a:gd name="T7" fmla="*/ 2147483647 h 233"/>
                <a:gd name="T8" fmla="*/ 2147483647 w 666"/>
                <a:gd name="T9" fmla="*/ 2147483647 h 233"/>
                <a:gd name="T10" fmla="*/ 2147483647 w 666"/>
                <a:gd name="T11" fmla="*/ 2147483647 h 233"/>
                <a:gd name="T12" fmla="*/ 2147483647 w 666"/>
                <a:gd name="T13" fmla="*/ 2147483647 h 233"/>
                <a:gd name="T14" fmla="*/ 2147483647 w 666"/>
                <a:gd name="T15" fmla="*/ 2147483647 h 233"/>
                <a:gd name="T16" fmla="*/ 2147483647 w 666"/>
                <a:gd name="T17" fmla="*/ 0 h 233"/>
                <a:gd name="T18" fmla="*/ 2147483647 w 666"/>
                <a:gd name="T19" fmla="*/ 0 h 233"/>
                <a:gd name="T20" fmla="*/ 2147483647 w 666"/>
                <a:gd name="T21" fmla="*/ 2147483647 h 233"/>
                <a:gd name="T22" fmla="*/ 2147483647 w 666"/>
                <a:gd name="T23" fmla="*/ 2147483647 h 233"/>
                <a:gd name="T24" fmla="*/ 2147483647 w 666"/>
                <a:gd name="T25" fmla="*/ 2147483647 h 233"/>
                <a:gd name="T26" fmla="*/ 2147483647 w 666"/>
                <a:gd name="T27" fmla="*/ 2147483647 h 233"/>
                <a:gd name="T28" fmla="*/ 2147483647 w 666"/>
                <a:gd name="T29" fmla="*/ 2147483647 h 233"/>
                <a:gd name="T30" fmla="*/ 2147483647 w 666"/>
                <a:gd name="T31" fmla="*/ 2147483647 h 233"/>
                <a:gd name="T32" fmla="*/ 2147483647 w 666"/>
                <a:gd name="T33" fmla="*/ 2147483647 h 233"/>
                <a:gd name="T34" fmla="*/ 2147483647 w 666"/>
                <a:gd name="T35" fmla="*/ 2147483647 h 233"/>
                <a:gd name="T36" fmla="*/ 2147483647 w 666"/>
                <a:gd name="T37" fmla="*/ 2147483647 h 233"/>
                <a:gd name="T38" fmla="*/ 2147483647 w 666"/>
                <a:gd name="T39" fmla="*/ 2147483647 h 233"/>
                <a:gd name="T40" fmla="*/ 2147483647 w 666"/>
                <a:gd name="T41" fmla="*/ 2147483647 h 233"/>
                <a:gd name="T42" fmla="*/ 2147483647 w 666"/>
                <a:gd name="T43" fmla="*/ 2147483647 h 233"/>
                <a:gd name="T44" fmla="*/ 2147483647 w 666"/>
                <a:gd name="T45" fmla="*/ 2147483647 h 233"/>
                <a:gd name="T46" fmla="*/ 2147483647 w 666"/>
                <a:gd name="T47" fmla="*/ 2147483647 h 233"/>
                <a:gd name="T48" fmla="*/ 2147483647 w 666"/>
                <a:gd name="T49" fmla="*/ 2147483647 h 233"/>
                <a:gd name="T50" fmla="*/ 2147483647 w 666"/>
                <a:gd name="T51" fmla="*/ 2147483647 h 233"/>
                <a:gd name="T52" fmla="*/ 2147483647 w 666"/>
                <a:gd name="T53" fmla="*/ 2147483647 h 233"/>
                <a:gd name="T54" fmla="*/ 2147483647 w 666"/>
                <a:gd name="T55" fmla="*/ 2147483647 h 233"/>
                <a:gd name="T56" fmla="*/ 2147483647 w 666"/>
                <a:gd name="T57" fmla="*/ 2147483647 h 233"/>
                <a:gd name="T58" fmla="*/ 2147483647 w 666"/>
                <a:gd name="T59" fmla="*/ 2147483647 h 233"/>
                <a:gd name="T60" fmla="*/ 2147483647 w 666"/>
                <a:gd name="T61" fmla="*/ 2147483647 h 233"/>
                <a:gd name="T62" fmla="*/ 2147483647 w 666"/>
                <a:gd name="T63" fmla="*/ 2147483647 h 233"/>
                <a:gd name="T64" fmla="*/ 2147483647 w 666"/>
                <a:gd name="T65" fmla="*/ 2147483647 h 233"/>
                <a:gd name="T66" fmla="*/ 2147483647 w 666"/>
                <a:gd name="T67" fmla="*/ 2147483647 h 233"/>
                <a:gd name="T68" fmla="*/ 2147483647 w 666"/>
                <a:gd name="T69" fmla="*/ 2147483647 h 233"/>
                <a:gd name="T70" fmla="*/ 2147483647 w 666"/>
                <a:gd name="T71" fmla="*/ 2147483647 h 2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6"/>
                <a:gd name="T109" fmla="*/ 0 h 233"/>
                <a:gd name="T110" fmla="*/ 666 w 666"/>
                <a:gd name="T111" fmla="*/ 233 h 2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6" h="233">
                  <a:moveTo>
                    <a:pt x="665" y="116"/>
                  </a:moveTo>
                  <a:lnTo>
                    <a:pt x="663" y="106"/>
                  </a:lnTo>
                  <a:lnTo>
                    <a:pt x="660" y="95"/>
                  </a:lnTo>
                  <a:lnTo>
                    <a:pt x="652" y="86"/>
                  </a:lnTo>
                  <a:lnTo>
                    <a:pt x="644" y="76"/>
                  </a:lnTo>
                  <a:lnTo>
                    <a:pt x="633" y="66"/>
                  </a:lnTo>
                  <a:lnTo>
                    <a:pt x="620" y="58"/>
                  </a:lnTo>
                  <a:lnTo>
                    <a:pt x="605" y="49"/>
                  </a:lnTo>
                  <a:lnTo>
                    <a:pt x="587" y="41"/>
                  </a:lnTo>
                  <a:lnTo>
                    <a:pt x="568" y="34"/>
                  </a:lnTo>
                  <a:lnTo>
                    <a:pt x="546" y="27"/>
                  </a:lnTo>
                  <a:lnTo>
                    <a:pt x="523" y="21"/>
                  </a:lnTo>
                  <a:lnTo>
                    <a:pt x="499" y="15"/>
                  </a:lnTo>
                  <a:lnTo>
                    <a:pt x="472" y="10"/>
                  </a:lnTo>
                  <a:lnTo>
                    <a:pt x="445" y="7"/>
                  </a:lnTo>
                  <a:lnTo>
                    <a:pt x="419" y="3"/>
                  </a:lnTo>
                  <a:lnTo>
                    <a:pt x="391" y="1"/>
                  </a:lnTo>
                  <a:lnTo>
                    <a:pt x="362" y="0"/>
                  </a:lnTo>
                  <a:lnTo>
                    <a:pt x="331" y="0"/>
                  </a:lnTo>
                  <a:lnTo>
                    <a:pt x="304" y="0"/>
                  </a:lnTo>
                  <a:lnTo>
                    <a:pt x="274" y="1"/>
                  </a:lnTo>
                  <a:lnTo>
                    <a:pt x="247" y="3"/>
                  </a:lnTo>
                  <a:lnTo>
                    <a:pt x="219" y="7"/>
                  </a:lnTo>
                  <a:lnTo>
                    <a:pt x="192" y="10"/>
                  </a:lnTo>
                  <a:lnTo>
                    <a:pt x="165" y="15"/>
                  </a:lnTo>
                  <a:lnTo>
                    <a:pt x="141" y="21"/>
                  </a:lnTo>
                  <a:lnTo>
                    <a:pt x="119" y="27"/>
                  </a:lnTo>
                  <a:lnTo>
                    <a:pt x="98" y="34"/>
                  </a:lnTo>
                  <a:lnTo>
                    <a:pt x="78" y="41"/>
                  </a:lnTo>
                  <a:lnTo>
                    <a:pt x="60" y="49"/>
                  </a:lnTo>
                  <a:lnTo>
                    <a:pt x="46" y="58"/>
                  </a:lnTo>
                  <a:lnTo>
                    <a:pt x="31" y="66"/>
                  </a:lnTo>
                  <a:lnTo>
                    <a:pt x="20" y="76"/>
                  </a:lnTo>
                  <a:lnTo>
                    <a:pt x="12" y="86"/>
                  </a:lnTo>
                  <a:lnTo>
                    <a:pt x="6" y="95"/>
                  </a:lnTo>
                  <a:lnTo>
                    <a:pt x="1" y="106"/>
                  </a:lnTo>
                  <a:lnTo>
                    <a:pt x="0" y="116"/>
                  </a:lnTo>
                  <a:lnTo>
                    <a:pt x="1" y="126"/>
                  </a:lnTo>
                  <a:lnTo>
                    <a:pt x="6" y="136"/>
                  </a:lnTo>
                  <a:lnTo>
                    <a:pt x="12" y="146"/>
                  </a:lnTo>
                  <a:lnTo>
                    <a:pt x="20" y="155"/>
                  </a:lnTo>
                  <a:lnTo>
                    <a:pt x="31" y="165"/>
                  </a:lnTo>
                  <a:lnTo>
                    <a:pt x="46" y="174"/>
                  </a:lnTo>
                  <a:lnTo>
                    <a:pt x="60" y="182"/>
                  </a:lnTo>
                  <a:lnTo>
                    <a:pt x="78" y="190"/>
                  </a:lnTo>
                  <a:lnTo>
                    <a:pt x="98" y="198"/>
                  </a:lnTo>
                  <a:lnTo>
                    <a:pt x="119" y="205"/>
                  </a:lnTo>
                  <a:lnTo>
                    <a:pt x="141" y="211"/>
                  </a:lnTo>
                  <a:lnTo>
                    <a:pt x="165" y="217"/>
                  </a:lnTo>
                  <a:lnTo>
                    <a:pt x="192" y="221"/>
                  </a:lnTo>
                  <a:lnTo>
                    <a:pt x="219" y="225"/>
                  </a:lnTo>
                  <a:lnTo>
                    <a:pt x="247" y="228"/>
                  </a:lnTo>
                  <a:lnTo>
                    <a:pt x="274" y="230"/>
                  </a:lnTo>
                  <a:lnTo>
                    <a:pt x="304" y="232"/>
                  </a:lnTo>
                  <a:lnTo>
                    <a:pt x="331" y="232"/>
                  </a:lnTo>
                  <a:lnTo>
                    <a:pt x="362" y="232"/>
                  </a:lnTo>
                  <a:lnTo>
                    <a:pt x="391" y="230"/>
                  </a:lnTo>
                  <a:lnTo>
                    <a:pt x="419" y="228"/>
                  </a:lnTo>
                  <a:lnTo>
                    <a:pt x="445" y="225"/>
                  </a:lnTo>
                  <a:lnTo>
                    <a:pt x="472" y="221"/>
                  </a:lnTo>
                  <a:lnTo>
                    <a:pt x="499" y="217"/>
                  </a:lnTo>
                  <a:lnTo>
                    <a:pt x="523" y="211"/>
                  </a:lnTo>
                  <a:lnTo>
                    <a:pt x="546" y="205"/>
                  </a:lnTo>
                  <a:lnTo>
                    <a:pt x="568" y="198"/>
                  </a:lnTo>
                  <a:lnTo>
                    <a:pt x="587" y="190"/>
                  </a:lnTo>
                  <a:lnTo>
                    <a:pt x="605" y="182"/>
                  </a:lnTo>
                  <a:lnTo>
                    <a:pt x="620" y="174"/>
                  </a:lnTo>
                  <a:lnTo>
                    <a:pt x="633" y="165"/>
                  </a:lnTo>
                  <a:lnTo>
                    <a:pt x="644" y="155"/>
                  </a:lnTo>
                  <a:lnTo>
                    <a:pt x="652" y="146"/>
                  </a:lnTo>
                  <a:lnTo>
                    <a:pt x="660" y="136"/>
                  </a:lnTo>
                  <a:lnTo>
                    <a:pt x="663" y="126"/>
                  </a:lnTo>
                  <a:lnTo>
                    <a:pt x="665" y="11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Freeform 10"/>
            <p:cNvSpPr>
              <a:spLocks/>
            </p:cNvSpPr>
            <p:nvPr/>
          </p:nvSpPr>
          <p:spPr bwMode="auto">
            <a:xfrm>
              <a:off x="4191000" y="6143625"/>
              <a:ext cx="1055688" cy="369888"/>
            </a:xfrm>
            <a:custGeom>
              <a:avLst/>
              <a:gdLst>
                <a:gd name="T0" fmla="*/ 2147483647 w 665"/>
                <a:gd name="T1" fmla="*/ 2147483647 h 233"/>
                <a:gd name="T2" fmla="*/ 2147483647 w 665"/>
                <a:gd name="T3" fmla="*/ 2147483647 h 233"/>
                <a:gd name="T4" fmla="*/ 2147483647 w 665"/>
                <a:gd name="T5" fmla="*/ 2147483647 h 233"/>
                <a:gd name="T6" fmla="*/ 2147483647 w 665"/>
                <a:gd name="T7" fmla="*/ 2147483647 h 233"/>
                <a:gd name="T8" fmla="*/ 2147483647 w 665"/>
                <a:gd name="T9" fmla="*/ 2147483647 h 233"/>
                <a:gd name="T10" fmla="*/ 2147483647 w 665"/>
                <a:gd name="T11" fmla="*/ 2147483647 h 233"/>
                <a:gd name="T12" fmla="*/ 2147483647 w 665"/>
                <a:gd name="T13" fmla="*/ 2147483647 h 233"/>
                <a:gd name="T14" fmla="*/ 2147483647 w 665"/>
                <a:gd name="T15" fmla="*/ 2147483647 h 233"/>
                <a:gd name="T16" fmla="*/ 2147483647 w 665"/>
                <a:gd name="T17" fmla="*/ 2147483647 h 233"/>
                <a:gd name="T18" fmla="*/ 2147483647 w 665"/>
                <a:gd name="T19" fmla="*/ 2147483647 h 233"/>
                <a:gd name="T20" fmla="*/ 2147483647 w 665"/>
                <a:gd name="T21" fmla="*/ 2147483647 h 233"/>
                <a:gd name="T22" fmla="*/ 2147483647 w 665"/>
                <a:gd name="T23" fmla="*/ 2147483647 h 233"/>
                <a:gd name="T24" fmla="*/ 2147483647 w 665"/>
                <a:gd name="T25" fmla="*/ 2147483647 h 233"/>
                <a:gd name="T26" fmla="*/ 2147483647 w 665"/>
                <a:gd name="T27" fmla="*/ 2147483647 h 233"/>
                <a:gd name="T28" fmla="*/ 2147483647 w 665"/>
                <a:gd name="T29" fmla="*/ 2147483647 h 233"/>
                <a:gd name="T30" fmla="*/ 2147483647 w 665"/>
                <a:gd name="T31" fmla="*/ 2147483647 h 233"/>
                <a:gd name="T32" fmla="*/ 2147483647 w 665"/>
                <a:gd name="T33" fmla="*/ 2147483647 h 233"/>
                <a:gd name="T34" fmla="*/ 2147483647 w 665"/>
                <a:gd name="T35" fmla="*/ 2147483647 h 233"/>
                <a:gd name="T36" fmla="*/ 2147483647 w 665"/>
                <a:gd name="T37" fmla="*/ 2147483647 h 233"/>
                <a:gd name="T38" fmla="*/ 2147483647 w 665"/>
                <a:gd name="T39" fmla="*/ 2147483647 h 233"/>
                <a:gd name="T40" fmla="*/ 2147483647 w 665"/>
                <a:gd name="T41" fmla="*/ 2147483647 h 233"/>
                <a:gd name="T42" fmla="*/ 2147483647 w 665"/>
                <a:gd name="T43" fmla="*/ 2147483647 h 233"/>
                <a:gd name="T44" fmla="*/ 2147483647 w 665"/>
                <a:gd name="T45" fmla="*/ 2147483647 h 233"/>
                <a:gd name="T46" fmla="*/ 2147483647 w 665"/>
                <a:gd name="T47" fmla="*/ 2147483647 h 233"/>
                <a:gd name="T48" fmla="*/ 2147483647 w 665"/>
                <a:gd name="T49" fmla="*/ 2147483647 h 233"/>
                <a:gd name="T50" fmla="*/ 2147483647 w 665"/>
                <a:gd name="T51" fmla="*/ 2147483647 h 233"/>
                <a:gd name="T52" fmla="*/ 2147483647 w 665"/>
                <a:gd name="T53" fmla="*/ 0 h 233"/>
                <a:gd name="T54" fmla="*/ 2147483647 w 665"/>
                <a:gd name="T55" fmla="*/ 0 h 233"/>
                <a:gd name="T56" fmla="*/ 2147483647 w 665"/>
                <a:gd name="T57" fmla="*/ 2147483647 h 233"/>
                <a:gd name="T58" fmla="*/ 2147483647 w 665"/>
                <a:gd name="T59" fmla="*/ 2147483647 h 233"/>
                <a:gd name="T60" fmla="*/ 2147483647 w 665"/>
                <a:gd name="T61" fmla="*/ 2147483647 h 233"/>
                <a:gd name="T62" fmla="*/ 2147483647 w 665"/>
                <a:gd name="T63" fmla="*/ 2147483647 h 233"/>
                <a:gd name="T64" fmla="*/ 2147483647 w 665"/>
                <a:gd name="T65" fmla="*/ 2147483647 h 233"/>
                <a:gd name="T66" fmla="*/ 2147483647 w 665"/>
                <a:gd name="T67" fmla="*/ 2147483647 h 233"/>
                <a:gd name="T68" fmla="*/ 2147483647 w 665"/>
                <a:gd name="T69" fmla="*/ 2147483647 h 233"/>
                <a:gd name="T70" fmla="*/ 2147483647 w 665"/>
                <a:gd name="T71" fmla="*/ 2147483647 h 2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5"/>
                <a:gd name="T109" fmla="*/ 0 h 233"/>
                <a:gd name="T110" fmla="*/ 665 w 665"/>
                <a:gd name="T111" fmla="*/ 233 h 2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5" h="233">
                  <a:moveTo>
                    <a:pt x="0" y="116"/>
                  </a:moveTo>
                  <a:lnTo>
                    <a:pt x="1" y="126"/>
                  </a:lnTo>
                  <a:lnTo>
                    <a:pt x="4" y="136"/>
                  </a:lnTo>
                  <a:lnTo>
                    <a:pt x="12" y="146"/>
                  </a:lnTo>
                  <a:lnTo>
                    <a:pt x="20" y="156"/>
                  </a:lnTo>
                  <a:lnTo>
                    <a:pt x="31" y="165"/>
                  </a:lnTo>
                  <a:lnTo>
                    <a:pt x="44" y="174"/>
                  </a:lnTo>
                  <a:lnTo>
                    <a:pt x="60" y="183"/>
                  </a:lnTo>
                  <a:lnTo>
                    <a:pt x="77" y="191"/>
                  </a:lnTo>
                  <a:lnTo>
                    <a:pt x="96" y="198"/>
                  </a:lnTo>
                  <a:lnTo>
                    <a:pt x="118" y="205"/>
                  </a:lnTo>
                  <a:lnTo>
                    <a:pt x="141" y="211"/>
                  </a:lnTo>
                  <a:lnTo>
                    <a:pt x="167" y="217"/>
                  </a:lnTo>
                  <a:lnTo>
                    <a:pt x="192" y="221"/>
                  </a:lnTo>
                  <a:lnTo>
                    <a:pt x="219" y="225"/>
                  </a:lnTo>
                  <a:lnTo>
                    <a:pt x="245" y="228"/>
                  </a:lnTo>
                  <a:lnTo>
                    <a:pt x="275" y="231"/>
                  </a:lnTo>
                  <a:lnTo>
                    <a:pt x="302" y="232"/>
                  </a:lnTo>
                  <a:lnTo>
                    <a:pt x="333" y="232"/>
                  </a:lnTo>
                  <a:lnTo>
                    <a:pt x="361" y="232"/>
                  </a:lnTo>
                  <a:lnTo>
                    <a:pt x="390" y="231"/>
                  </a:lnTo>
                  <a:lnTo>
                    <a:pt x="418" y="228"/>
                  </a:lnTo>
                  <a:lnTo>
                    <a:pt x="445" y="225"/>
                  </a:lnTo>
                  <a:lnTo>
                    <a:pt x="472" y="221"/>
                  </a:lnTo>
                  <a:lnTo>
                    <a:pt x="499" y="217"/>
                  </a:lnTo>
                  <a:lnTo>
                    <a:pt x="523" y="211"/>
                  </a:lnTo>
                  <a:lnTo>
                    <a:pt x="546" y="205"/>
                  </a:lnTo>
                  <a:lnTo>
                    <a:pt x="567" y="198"/>
                  </a:lnTo>
                  <a:lnTo>
                    <a:pt x="587" y="191"/>
                  </a:lnTo>
                  <a:lnTo>
                    <a:pt x="604" y="183"/>
                  </a:lnTo>
                  <a:lnTo>
                    <a:pt x="620" y="174"/>
                  </a:lnTo>
                  <a:lnTo>
                    <a:pt x="633" y="165"/>
                  </a:lnTo>
                  <a:lnTo>
                    <a:pt x="644" y="156"/>
                  </a:lnTo>
                  <a:lnTo>
                    <a:pt x="653" y="146"/>
                  </a:lnTo>
                  <a:lnTo>
                    <a:pt x="659" y="136"/>
                  </a:lnTo>
                  <a:lnTo>
                    <a:pt x="664" y="126"/>
                  </a:lnTo>
                  <a:lnTo>
                    <a:pt x="664" y="116"/>
                  </a:lnTo>
                  <a:lnTo>
                    <a:pt x="664" y="106"/>
                  </a:lnTo>
                  <a:lnTo>
                    <a:pt x="659" y="96"/>
                  </a:lnTo>
                  <a:lnTo>
                    <a:pt x="653" y="86"/>
                  </a:lnTo>
                  <a:lnTo>
                    <a:pt x="644" y="76"/>
                  </a:lnTo>
                  <a:lnTo>
                    <a:pt x="633" y="67"/>
                  </a:lnTo>
                  <a:lnTo>
                    <a:pt x="619" y="58"/>
                  </a:lnTo>
                  <a:lnTo>
                    <a:pt x="604" y="49"/>
                  </a:lnTo>
                  <a:lnTo>
                    <a:pt x="587" y="41"/>
                  </a:lnTo>
                  <a:lnTo>
                    <a:pt x="567" y="34"/>
                  </a:lnTo>
                  <a:lnTo>
                    <a:pt x="546" y="27"/>
                  </a:lnTo>
                  <a:lnTo>
                    <a:pt x="523" y="21"/>
                  </a:lnTo>
                  <a:lnTo>
                    <a:pt x="498" y="15"/>
                  </a:lnTo>
                  <a:lnTo>
                    <a:pt x="472" y="11"/>
                  </a:lnTo>
                  <a:lnTo>
                    <a:pt x="445" y="7"/>
                  </a:lnTo>
                  <a:lnTo>
                    <a:pt x="418" y="4"/>
                  </a:lnTo>
                  <a:lnTo>
                    <a:pt x="390" y="2"/>
                  </a:lnTo>
                  <a:lnTo>
                    <a:pt x="361" y="0"/>
                  </a:lnTo>
                  <a:lnTo>
                    <a:pt x="332" y="0"/>
                  </a:lnTo>
                  <a:lnTo>
                    <a:pt x="302" y="0"/>
                  </a:lnTo>
                  <a:lnTo>
                    <a:pt x="275" y="2"/>
                  </a:lnTo>
                  <a:lnTo>
                    <a:pt x="245" y="4"/>
                  </a:lnTo>
                  <a:lnTo>
                    <a:pt x="219" y="7"/>
                  </a:lnTo>
                  <a:lnTo>
                    <a:pt x="192" y="11"/>
                  </a:lnTo>
                  <a:lnTo>
                    <a:pt x="166" y="15"/>
                  </a:lnTo>
                  <a:lnTo>
                    <a:pt x="141" y="21"/>
                  </a:lnTo>
                  <a:lnTo>
                    <a:pt x="118" y="27"/>
                  </a:lnTo>
                  <a:lnTo>
                    <a:pt x="96" y="34"/>
                  </a:lnTo>
                  <a:lnTo>
                    <a:pt x="77" y="42"/>
                  </a:lnTo>
                  <a:lnTo>
                    <a:pt x="60" y="50"/>
                  </a:lnTo>
                  <a:lnTo>
                    <a:pt x="44" y="58"/>
                  </a:lnTo>
                  <a:lnTo>
                    <a:pt x="31" y="67"/>
                  </a:lnTo>
                  <a:lnTo>
                    <a:pt x="20" y="77"/>
                  </a:lnTo>
                  <a:lnTo>
                    <a:pt x="12" y="86"/>
                  </a:lnTo>
                  <a:lnTo>
                    <a:pt x="4" y="96"/>
                  </a:lnTo>
                  <a:lnTo>
                    <a:pt x="1" y="106"/>
                  </a:lnTo>
                  <a:lnTo>
                    <a:pt x="0" y="11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Freeform 11"/>
            <p:cNvSpPr>
              <a:spLocks/>
            </p:cNvSpPr>
            <p:nvPr/>
          </p:nvSpPr>
          <p:spPr bwMode="auto">
            <a:xfrm>
              <a:off x="4261644" y="3603805"/>
              <a:ext cx="1055688" cy="371475"/>
            </a:xfrm>
            <a:custGeom>
              <a:avLst/>
              <a:gdLst>
                <a:gd name="T0" fmla="*/ 2147483647 w 665"/>
                <a:gd name="T1" fmla="*/ 2147483647 h 234"/>
                <a:gd name="T2" fmla="*/ 2147483647 w 665"/>
                <a:gd name="T3" fmla="*/ 2147483647 h 234"/>
                <a:gd name="T4" fmla="*/ 2147483647 w 665"/>
                <a:gd name="T5" fmla="*/ 2147483647 h 234"/>
                <a:gd name="T6" fmla="*/ 2147483647 w 665"/>
                <a:gd name="T7" fmla="*/ 2147483647 h 234"/>
                <a:gd name="T8" fmla="*/ 2147483647 w 665"/>
                <a:gd name="T9" fmla="*/ 2147483647 h 234"/>
                <a:gd name="T10" fmla="*/ 2147483647 w 665"/>
                <a:gd name="T11" fmla="*/ 2147483647 h 234"/>
                <a:gd name="T12" fmla="*/ 2147483647 w 665"/>
                <a:gd name="T13" fmla="*/ 2147483647 h 234"/>
                <a:gd name="T14" fmla="*/ 2147483647 w 665"/>
                <a:gd name="T15" fmla="*/ 2147483647 h 234"/>
                <a:gd name="T16" fmla="*/ 2147483647 w 665"/>
                <a:gd name="T17" fmla="*/ 2147483647 h 234"/>
                <a:gd name="T18" fmla="*/ 2147483647 w 665"/>
                <a:gd name="T19" fmla="*/ 2147483647 h 234"/>
                <a:gd name="T20" fmla="*/ 2147483647 w 665"/>
                <a:gd name="T21" fmla="*/ 2147483647 h 234"/>
                <a:gd name="T22" fmla="*/ 2147483647 w 665"/>
                <a:gd name="T23" fmla="*/ 2147483647 h 234"/>
                <a:gd name="T24" fmla="*/ 2147483647 w 665"/>
                <a:gd name="T25" fmla="*/ 2147483647 h 234"/>
                <a:gd name="T26" fmla="*/ 2147483647 w 665"/>
                <a:gd name="T27" fmla="*/ 2147483647 h 234"/>
                <a:gd name="T28" fmla="*/ 2147483647 w 665"/>
                <a:gd name="T29" fmla="*/ 2147483647 h 234"/>
                <a:gd name="T30" fmla="*/ 2147483647 w 665"/>
                <a:gd name="T31" fmla="*/ 2147483647 h 234"/>
                <a:gd name="T32" fmla="*/ 2147483647 w 665"/>
                <a:gd name="T33" fmla="*/ 2147483647 h 234"/>
                <a:gd name="T34" fmla="*/ 2147483647 w 665"/>
                <a:gd name="T35" fmla="*/ 2147483647 h 234"/>
                <a:gd name="T36" fmla="*/ 2147483647 w 665"/>
                <a:gd name="T37" fmla="*/ 2147483647 h 234"/>
                <a:gd name="T38" fmla="*/ 2147483647 w 665"/>
                <a:gd name="T39" fmla="*/ 2147483647 h 234"/>
                <a:gd name="T40" fmla="*/ 2147483647 w 665"/>
                <a:gd name="T41" fmla="*/ 2147483647 h 234"/>
                <a:gd name="T42" fmla="*/ 2147483647 w 665"/>
                <a:gd name="T43" fmla="*/ 2147483647 h 234"/>
                <a:gd name="T44" fmla="*/ 2147483647 w 665"/>
                <a:gd name="T45" fmla="*/ 2147483647 h 234"/>
                <a:gd name="T46" fmla="*/ 2147483647 w 665"/>
                <a:gd name="T47" fmla="*/ 2147483647 h 234"/>
                <a:gd name="T48" fmla="*/ 2147483647 w 665"/>
                <a:gd name="T49" fmla="*/ 2147483647 h 234"/>
                <a:gd name="T50" fmla="*/ 2147483647 w 665"/>
                <a:gd name="T51" fmla="*/ 2147483647 h 234"/>
                <a:gd name="T52" fmla="*/ 2147483647 w 665"/>
                <a:gd name="T53" fmla="*/ 2147483647 h 234"/>
                <a:gd name="T54" fmla="*/ 2147483647 w 665"/>
                <a:gd name="T55" fmla="*/ 2147483647 h 234"/>
                <a:gd name="T56" fmla="*/ 2147483647 w 665"/>
                <a:gd name="T57" fmla="*/ 2147483647 h 234"/>
                <a:gd name="T58" fmla="*/ 2147483647 w 665"/>
                <a:gd name="T59" fmla="*/ 2147483647 h 234"/>
                <a:gd name="T60" fmla="*/ 2147483647 w 665"/>
                <a:gd name="T61" fmla="*/ 2147483647 h 234"/>
                <a:gd name="T62" fmla="*/ 2147483647 w 665"/>
                <a:gd name="T63" fmla="*/ 2147483647 h 234"/>
                <a:gd name="T64" fmla="*/ 2147483647 w 665"/>
                <a:gd name="T65" fmla="*/ 2147483647 h 234"/>
                <a:gd name="T66" fmla="*/ 2147483647 w 665"/>
                <a:gd name="T67" fmla="*/ 2147483647 h 234"/>
                <a:gd name="T68" fmla="*/ 2147483647 w 665"/>
                <a:gd name="T69" fmla="*/ 2147483647 h 234"/>
                <a:gd name="T70" fmla="*/ 2147483647 w 665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5"/>
                <a:gd name="T109" fmla="*/ 0 h 234"/>
                <a:gd name="T110" fmla="*/ 665 w 665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5" h="234">
                  <a:moveTo>
                    <a:pt x="0" y="117"/>
                  </a:moveTo>
                  <a:lnTo>
                    <a:pt x="1" y="127"/>
                  </a:lnTo>
                  <a:lnTo>
                    <a:pt x="4" y="137"/>
                  </a:lnTo>
                  <a:lnTo>
                    <a:pt x="12" y="147"/>
                  </a:lnTo>
                  <a:lnTo>
                    <a:pt x="20" y="157"/>
                  </a:lnTo>
                  <a:lnTo>
                    <a:pt x="31" y="166"/>
                  </a:lnTo>
                  <a:lnTo>
                    <a:pt x="44" y="175"/>
                  </a:lnTo>
                  <a:lnTo>
                    <a:pt x="60" y="183"/>
                  </a:lnTo>
                  <a:lnTo>
                    <a:pt x="77" y="191"/>
                  </a:lnTo>
                  <a:lnTo>
                    <a:pt x="96" y="199"/>
                  </a:lnTo>
                  <a:lnTo>
                    <a:pt x="118" y="206"/>
                  </a:lnTo>
                  <a:lnTo>
                    <a:pt x="141" y="212"/>
                  </a:lnTo>
                  <a:lnTo>
                    <a:pt x="167" y="217"/>
                  </a:lnTo>
                  <a:lnTo>
                    <a:pt x="192" y="222"/>
                  </a:lnTo>
                  <a:lnTo>
                    <a:pt x="219" y="226"/>
                  </a:lnTo>
                  <a:lnTo>
                    <a:pt x="245" y="229"/>
                  </a:lnTo>
                  <a:lnTo>
                    <a:pt x="275" y="231"/>
                  </a:lnTo>
                  <a:lnTo>
                    <a:pt x="302" y="232"/>
                  </a:lnTo>
                  <a:lnTo>
                    <a:pt x="333" y="233"/>
                  </a:lnTo>
                  <a:lnTo>
                    <a:pt x="361" y="232"/>
                  </a:lnTo>
                  <a:lnTo>
                    <a:pt x="390" y="231"/>
                  </a:lnTo>
                  <a:lnTo>
                    <a:pt x="418" y="229"/>
                  </a:lnTo>
                  <a:lnTo>
                    <a:pt x="445" y="226"/>
                  </a:lnTo>
                  <a:lnTo>
                    <a:pt x="472" y="222"/>
                  </a:lnTo>
                  <a:lnTo>
                    <a:pt x="499" y="217"/>
                  </a:lnTo>
                  <a:lnTo>
                    <a:pt x="523" y="212"/>
                  </a:lnTo>
                  <a:lnTo>
                    <a:pt x="546" y="206"/>
                  </a:lnTo>
                  <a:lnTo>
                    <a:pt x="567" y="199"/>
                  </a:lnTo>
                  <a:lnTo>
                    <a:pt x="587" y="191"/>
                  </a:lnTo>
                  <a:lnTo>
                    <a:pt x="604" y="183"/>
                  </a:lnTo>
                  <a:lnTo>
                    <a:pt x="620" y="175"/>
                  </a:lnTo>
                  <a:lnTo>
                    <a:pt x="633" y="166"/>
                  </a:lnTo>
                  <a:lnTo>
                    <a:pt x="644" y="157"/>
                  </a:lnTo>
                  <a:lnTo>
                    <a:pt x="653" y="147"/>
                  </a:lnTo>
                  <a:lnTo>
                    <a:pt x="659" y="137"/>
                  </a:lnTo>
                  <a:lnTo>
                    <a:pt x="664" y="127"/>
                  </a:lnTo>
                  <a:lnTo>
                    <a:pt x="664" y="117"/>
                  </a:lnTo>
                  <a:lnTo>
                    <a:pt x="664" y="106"/>
                  </a:lnTo>
                  <a:lnTo>
                    <a:pt x="659" y="97"/>
                  </a:lnTo>
                  <a:lnTo>
                    <a:pt x="653" y="87"/>
                  </a:lnTo>
                  <a:lnTo>
                    <a:pt x="644" y="77"/>
                  </a:lnTo>
                  <a:lnTo>
                    <a:pt x="633" y="68"/>
                  </a:lnTo>
                  <a:lnTo>
                    <a:pt x="619" y="59"/>
                  </a:lnTo>
                  <a:lnTo>
                    <a:pt x="604" y="50"/>
                  </a:lnTo>
                  <a:lnTo>
                    <a:pt x="587" y="42"/>
                  </a:lnTo>
                  <a:lnTo>
                    <a:pt x="567" y="34"/>
                  </a:lnTo>
                  <a:lnTo>
                    <a:pt x="546" y="28"/>
                  </a:lnTo>
                  <a:lnTo>
                    <a:pt x="523" y="21"/>
                  </a:lnTo>
                  <a:lnTo>
                    <a:pt x="498" y="16"/>
                  </a:lnTo>
                  <a:lnTo>
                    <a:pt x="472" y="12"/>
                  </a:lnTo>
                  <a:lnTo>
                    <a:pt x="445" y="7"/>
                  </a:lnTo>
                  <a:lnTo>
                    <a:pt x="418" y="5"/>
                  </a:lnTo>
                  <a:lnTo>
                    <a:pt x="390" y="3"/>
                  </a:lnTo>
                  <a:lnTo>
                    <a:pt x="361" y="1"/>
                  </a:lnTo>
                  <a:lnTo>
                    <a:pt x="332" y="0"/>
                  </a:lnTo>
                  <a:lnTo>
                    <a:pt x="302" y="1"/>
                  </a:lnTo>
                  <a:lnTo>
                    <a:pt x="275" y="3"/>
                  </a:lnTo>
                  <a:lnTo>
                    <a:pt x="245" y="5"/>
                  </a:lnTo>
                  <a:lnTo>
                    <a:pt x="219" y="8"/>
                  </a:lnTo>
                  <a:lnTo>
                    <a:pt x="192" y="12"/>
                  </a:lnTo>
                  <a:lnTo>
                    <a:pt x="166" y="16"/>
                  </a:lnTo>
                  <a:lnTo>
                    <a:pt x="141" y="22"/>
                  </a:lnTo>
                  <a:lnTo>
                    <a:pt x="118" y="28"/>
                  </a:lnTo>
                  <a:lnTo>
                    <a:pt x="96" y="35"/>
                  </a:lnTo>
                  <a:lnTo>
                    <a:pt x="77" y="42"/>
                  </a:lnTo>
                  <a:lnTo>
                    <a:pt x="60" y="50"/>
                  </a:lnTo>
                  <a:lnTo>
                    <a:pt x="44" y="59"/>
                  </a:lnTo>
                  <a:lnTo>
                    <a:pt x="31" y="68"/>
                  </a:lnTo>
                  <a:lnTo>
                    <a:pt x="20" y="77"/>
                  </a:lnTo>
                  <a:lnTo>
                    <a:pt x="12" y="87"/>
                  </a:lnTo>
                  <a:lnTo>
                    <a:pt x="4" y="97"/>
                  </a:lnTo>
                  <a:lnTo>
                    <a:pt x="1" y="107"/>
                  </a:lnTo>
                  <a:lnTo>
                    <a:pt x="0" y="1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Freeform 12"/>
            <p:cNvSpPr>
              <a:spLocks/>
            </p:cNvSpPr>
            <p:nvPr/>
          </p:nvSpPr>
          <p:spPr bwMode="auto">
            <a:xfrm>
              <a:off x="3071813" y="3906838"/>
              <a:ext cx="1055687" cy="371475"/>
            </a:xfrm>
            <a:custGeom>
              <a:avLst/>
              <a:gdLst>
                <a:gd name="T0" fmla="*/ 2147483647 w 665"/>
                <a:gd name="T1" fmla="*/ 2147483647 h 234"/>
                <a:gd name="T2" fmla="*/ 2147483647 w 665"/>
                <a:gd name="T3" fmla="*/ 2147483647 h 234"/>
                <a:gd name="T4" fmla="*/ 2147483647 w 665"/>
                <a:gd name="T5" fmla="*/ 2147483647 h 234"/>
                <a:gd name="T6" fmla="*/ 2147483647 w 665"/>
                <a:gd name="T7" fmla="*/ 2147483647 h 234"/>
                <a:gd name="T8" fmla="*/ 2147483647 w 665"/>
                <a:gd name="T9" fmla="*/ 2147483647 h 234"/>
                <a:gd name="T10" fmla="*/ 2147483647 w 665"/>
                <a:gd name="T11" fmla="*/ 2147483647 h 234"/>
                <a:gd name="T12" fmla="*/ 2147483647 w 665"/>
                <a:gd name="T13" fmla="*/ 2147483647 h 234"/>
                <a:gd name="T14" fmla="*/ 2147483647 w 665"/>
                <a:gd name="T15" fmla="*/ 2147483647 h 234"/>
                <a:gd name="T16" fmla="*/ 2147483647 w 665"/>
                <a:gd name="T17" fmla="*/ 2147483647 h 234"/>
                <a:gd name="T18" fmla="*/ 2147483647 w 665"/>
                <a:gd name="T19" fmla="*/ 2147483647 h 234"/>
                <a:gd name="T20" fmla="*/ 2147483647 w 665"/>
                <a:gd name="T21" fmla="*/ 2147483647 h 234"/>
                <a:gd name="T22" fmla="*/ 2147483647 w 665"/>
                <a:gd name="T23" fmla="*/ 2147483647 h 234"/>
                <a:gd name="T24" fmla="*/ 2147483647 w 665"/>
                <a:gd name="T25" fmla="*/ 2147483647 h 234"/>
                <a:gd name="T26" fmla="*/ 2147483647 w 665"/>
                <a:gd name="T27" fmla="*/ 2147483647 h 234"/>
                <a:gd name="T28" fmla="*/ 2147483647 w 665"/>
                <a:gd name="T29" fmla="*/ 2147483647 h 234"/>
                <a:gd name="T30" fmla="*/ 2147483647 w 665"/>
                <a:gd name="T31" fmla="*/ 2147483647 h 234"/>
                <a:gd name="T32" fmla="*/ 2147483647 w 665"/>
                <a:gd name="T33" fmla="*/ 2147483647 h 234"/>
                <a:gd name="T34" fmla="*/ 2147483647 w 665"/>
                <a:gd name="T35" fmla="*/ 2147483647 h 234"/>
                <a:gd name="T36" fmla="*/ 2147483647 w 665"/>
                <a:gd name="T37" fmla="*/ 2147483647 h 234"/>
                <a:gd name="T38" fmla="*/ 2147483647 w 665"/>
                <a:gd name="T39" fmla="*/ 2147483647 h 234"/>
                <a:gd name="T40" fmla="*/ 2147483647 w 665"/>
                <a:gd name="T41" fmla="*/ 2147483647 h 234"/>
                <a:gd name="T42" fmla="*/ 2147483647 w 665"/>
                <a:gd name="T43" fmla="*/ 2147483647 h 234"/>
                <a:gd name="T44" fmla="*/ 2147483647 w 665"/>
                <a:gd name="T45" fmla="*/ 2147483647 h 234"/>
                <a:gd name="T46" fmla="*/ 2147483647 w 665"/>
                <a:gd name="T47" fmla="*/ 2147483647 h 234"/>
                <a:gd name="T48" fmla="*/ 2147483647 w 665"/>
                <a:gd name="T49" fmla="*/ 2147483647 h 234"/>
                <a:gd name="T50" fmla="*/ 2147483647 w 665"/>
                <a:gd name="T51" fmla="*/ 2147483647 h 234"/>
                <a:gd name="T52" fmla="*/ 2147483647 w 665"/>
                <a:gd name="T53" fmla="*/ 2147483647 h 234"/>
                <a:gd name="T54" fmla="*/ 2147483647 w 665"/>
                <a:gd name="T55" fmla="*/ 2147483647 h 234"/>
                <a:gd name="T56" fmla="*/ 2147483647 w 665"/>
                <a:gd name="T57" fmla="*/ 2147483647 h 234"/>
                <a:gd name="T58" fmla="*/ 2147483647 w 665"/>
                <a:gd name="T59" fmla="*/ 2147483647 h 234"/>
                <a:gd name="T60" fmla="*/ 2147483647 w 665"/>
                <a:gd name="T61" fmla="*/ 2147483647 h 234"/>
                <a:gd name="T62" fmla="*/ 2147483647 w 665"/>
                <a:gd name="T63" fmla="*/ 2147483647 h 234"/>
                <a:gd name="T64" fmla="*/ 2147483647 w 665"/>
                <a:gd name="T65" fmla="*/ 2147483647 h 234"/>
                <a:gd name="T66" fmla="*/ 2147483647 w 665"/>
                <a:gd name="T67" fmla="*/ 2147483647 h 234"/>
                <a:gd name="T68" fmla="*/ 2147483647 w 665"/>
                <a:gd name="T69" fmla="*/ 2147483647 h 234"/>
                <a:gd name="T70" fmla="*/ 2147483647 w 665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5"/>
                <a:gd name="T109" fmla="*/ 0 h 234"/>
                <a:gd name="T110" fmla="*/ 665 w 665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5" h="234">
                  <a:moveTo>
                    <a:pt x="0" y="117"/>
                  </a:moveTo>
                  <a:lnTo>
                    <a:pt x="1" y="127"/>
                  </a:lnTo>
                  <a:lnTo>
                    <a:pt x="4" y="137"/>
                  </a:lnTo>
                  <a:lnTo>
                    <a:pt x="10" y="147"/>
                  </a:lnTo>
                  <a:lnTo>
                    <a:pt x="19" y="156"/>
                  </a:lnTo>
                  <a:lnTo>
                    <a:pt x="31" y="166"/>
                  </a:lnTo>
                  <a:lnTo>
                    <a:pt x="43" y="175"/>
                  </a:lnTo>
                  <a:lnTo>
                    <a:pt x="59" y="183"/>
                  </a:lnTo>
                  <a:lnTo>
                    <a:pt x="77" y="191"/>
                  </a:lnTo>
                  <a:lnTo>
                    <a:pt x="96" y="199"/>
                  </a:lnTo>
                  <a:lnTo>
                    <a:pt x="118" y="206"/>
                  </a:lnTo>
                  <a:lnTo>
                    <a:pt x="141" y="212"/>
                  </a:lnTo>
                  <a:lnTo>
                    <a:pt x="166" y="217"/>
                  </a:lnTo>
                  <a:lnTo>
                    <a:pt x="191" y="222"/>
                  </a:lnTo>
                  <a:lnTo>
                    <a:pt x="218" y="226"/>
                  </a:lnTo>
                  <a:lnTo>
                    <a:pt x="245" y="229"/>
                  </a:lnTo>
                  <a:lnTo>
                    <a:pt x="273" y="231"/>
                  </a:lnTo>
                  <a:lnTo>
                    <a:pt x="302" y="232"/>
                  </a:lnTo>
                  <a:lnTo>
                    <a:pt x="332" y="233"/>
                  </a:lnTo>
                  <a:lnTo>
                    <a:pt x="361" y="232"/>
                  </a:lnTo>
                  <a:lnTo>
                    <a:pt x="388" y="231"/>
                  </a:lnTo>
                  <a:lnTo>
                    <a:pt x="418" y="229"/>
                  </a:lnTo>
                  <a:lnTo>
                    <a:pt x="445" y="226"/>
                  </a:lnTo>
                  <a:lnTo>
                    <a:pt x="472" y="222"/>
                  </a:lnTo>
                  <a:lnTo>
                    <a:pt x="498" y="217"/>
                  </a:lnTo>
                  <a:lnTo>
                    <a:pt x="522" y="212"/>
                  </a:lnTo>
                  <a:lnTo>
                    <a:pt x="545" y="205"/>
                  </a:lnTo>
                  <a:lnTo>
                    <a:pt x="565" y="199"/>
                  </a:lnTo>
                  <a:lnTo>
                    <a:pt x="586" y="191"/>
                  </a:lnTo>
                  <a:lnTo>
                    <a:pt x="603" y="183"/>
                  </a:lnTo>
                  <a:lnTo>
                    <a:pt x="619" y="175"/>
                  </a:lnTo>
                  <a:lnTo>
                    <a:pt x="632" y="166"/>
                  </a:lnTo>
                  <a:lnTo>
                    <a:pt x="643" y="156"/>
                  </a:lnTo>
                  <a:lnTo>
                    <a:pt x="653" y="147"/>
                  </a:lnTo>
                  <a:lnTo>
                    <a:pt x="659" y="137"/>
                  </a:lnTo>
                  <a:lnTo>
                    <a:pt x="662" y="127"/>
                  </a:lnTo>
                  <a:lnTo>
                    <a:pt x="664" y="117"/>
                  </a:lnTo>
                  <a:lnTo>
                    <a:pt x="662" y="106"/>
                  </a:lnTo>
                  <a:lnTo>
                    <a:pt x="659" y="96"/>
                  </a:lnTo>
                  <a:lnTo>
                    <a:pt x="653" y="86"/>
                  </a:lnTo>
                  <a:lnTo>
                    <a:pt x="643" y="77"/>
                  </a:lnTo>
                  <a:lnTo>
                    <a:pt x="632" y="68"/>
                  </a:lnTo>
                  <a:lnTo>
                    <a:pt x="619" y="58"/>
                  </a:lnTo>
                  <a:lnTo>
                    <a:pt x="603" y="50"/>
                  </a:lnTo>
                  <a:lnTo>
                    <a:pt x="586" y="42"/>
                  </a:lnTo>
                  <a:lnTo>
                    <a:pt x="565" y="34"/>
                  </a:lnTo>
                  <a:lnTo>
                    <a:pt x="545" y="28"/>
                  </a:lnTo>
                  <a:lnTo>
                    <a:pt x="522" y="21"/>
                  </a:lnTo>
                  <a:lnTo>
                    <a:pt x="498" y="16"/>
                  </a:lnTo>
                  <a:lnTo>
                    <a:pt x="472" y="11"/>
                  </a:lnTo>
                  <a:lnTo>
                    <a:pt x="445" y="7"/>
                  </a:lnTo>
                  <a:lnTo>
                    <a:pt x="416" y="5"/>
                  </a:lnTo>
                  <a:lnTo>
                    <a:pt x="388" y="2"/>
                  </a:lnTo>
                  <a:lnTo>
                    <a:pt x="361" y="1"/>
                  </a:lnTo>
                  <a:lnTo>
                    <a:pt x="332" y="0"/>
                  </a:lnTo>
                  <a:lnTo>
                    <a:pt x="302" y="1"/>
                  </a:lnTo>
                  <a:lnTo>
                    <a:pt x="273" y="2"/>
                  </a:lnTo>
                  <a:lnTo>
                    <a:pt x="245" y="5"/>
                  </a:lnTo>
                  <a:lnTo>
                    <a:pt x="218" y="7"/>
                  </a:lnTo>
                  <a:lnTo>
                    <a:pt x="191" y="12"/>
                  </a:lnTo>
                  <a:lnTo>
                    <a:pt x="166" y="16"/>
                  </a:lnTo>
                  <a:lnTo>
                    <a:pt x="141" y="21"/>
                  </a:lnTo>
                  <a:lnTo>
                    <a:pt x="117" y="28"/>
                  </a:lnTo>
                  <a:lnTo>
                    <a:pt x="96" y="35"/>
                  </a:lnTo>
                  <a:lnTo>
                    <a:pt x="77" y="42"/>
                  </a:lnTo>
                  <a:lnTo>
                    <a:pt x="59" y="50"/>
                  </a:lnTo>
                  <a:lnTo>
                    <a:pt x="43" y="58"/>
                  </a:lnTo>
                  <a:lnTo>
                    <a:pt x="31" y="68"/>
                  </a:lnTo>
                  <a:lnTo>
                    <a:pt x="19" y="77"/>
                  </a:lnTo>
                  <a:lnTo>
                    <a:pt x="10" y="86"/>
                  </a:lnTo>
                  <a:lnTo>
                    <a:pt x="4" y="97"/>
                  </a:lnTo>
                  <a:lnTo>
                    <a:pt x="1" y="107"/>
                  </a:lnTo>
                  <a:lnTo>
                    <a:pt x="0" y="1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Freeform 13"/>
            <p:cNvSpPr>
              <a:spLocks/>
            </p:cNvSpPr>
            <p:nvPr/>
          </p:nvSpPr>
          <p:spPr bwMode="auto">
            <a:xfrm>
              <a:off x="4027488" y="4301090"/>
              <a:ext cx="1303337" cy="72176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solidFill>
              <a:srgbClr val="002060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09" name="Freeform 14"/>
            <p:cNvSpPr>
              <a:spLocks/>
            </p:cNvSpPr>
            <p:nvPr/>
          </p:nvSpPr>
          <p:spPr bwMode="auto">
            <a:xfrm>
              <a:off x="2081213" y="4505325"/>
              <a:ext cx="1249362" cy="331788"/>
            </a:xfrm>
            <a:custGeom>
              <a:avLst/>
              <a:gdLst>
                <a:gd name="T0" fmla="*/ 2147483647 w 787"/>
                <a:gd name="T1" fmla="*/ 2147483647 h 209"/>
                <a:gd name="T2" fmla="*/ 2147483647 w 787"/>
                <a:gd name="T3" fmla="*/ 0 h 209"/>
                <a:gd name="T4" fmla="*/ 0 w 787"/>
                <a:gd name="T5" fmla="*/ 0 h 209"/>
                <a:gd name="T6" fmla="*/ 0 w 787"/>
                <a:gd name="T7" fmla="*/ 2147483647 h 209"/>
                <a:gd name="T8" fmla="*/ 2147483647 w 787"/>
                <a:gd name="T9" fmla="*/ 2147483647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09"/>
                <a:gd name="T17" fmla="*/ 787 w 787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09">
                  <a:moveTo>
                    <a:pt x="786" y="208"/>
                  </a:moveTo>
                  <a:lnTo>
                    <a:pt x="786" y="0"/>
                  </a:lnTo>
                  <a:lnTo>
                    <a:pt x="0" y="0"/>
                  </a:lnTo>
                  <a:lnTo>
                    <a:pt x="0" y="208"/>
                  </a:lnTo>
                  <a:lnTo>
                    <a:pt x="786" y="20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Freeform 15"/>
            <p:cNvSpPr>
              <a:spLocks/>
            </p:cNvSpPr>
            <p:nvPr/>
          </p:nvSpPr>
          <p:spPr bwMode="auto">
            <a:xfrm>
              <a:off x="6299200" y="3646488"/>
              <a:ext cx="1058863" cy="371475"/>
            </a:xfrm>
            <a:custGeom>
              <a:avLst/>
              <a:gdLst>
                <a:gd name="T0" fmla="*/ 2147483647 w 667"/>
                <a:gd name="T1" fmla="*/ 2147483647 h 234"/>
                <a:gd name="T2" fmla="*/ 2147483647 w 667"/>
                <a:gd name="T3" fmla="*/ 2147483647 h 234"/>
                <a:gd name="T4" fmla="*/ 2147483647 w 667"/>
                <a:gd name="T5" fmla="*/ 2147483647 h 234"/>
                <a:gd name="T6" fmla="*/ 2147483647 w 667"/>
                <a:gd name="T7" fmla="*/ 2147483647 h 234"/>
                <a:gd name="T8" fmla="*/ 2147483647 w 667"/>
                <a:gd name="T9" fmla="*/ 2147483647 h 234"/>
                <a:gd name="T10" fmla="*/ 2147483647 w 667"/>
                <a:gd name="T11" fmla="*/ 2147483647 h 234"/>
                <a:gd name="T12" fmla="*/ 2147483647 w 667"/>
                <a:gd name="T13" fmla="*/ 2147483647 h 234"/>
                <a:gd name="T14" fmla="*/ 2147483647 w 667"/>
                <a:gd name="T15" fmla="*/ 2147483647 h 234"/>
                <a:gd name="T16" fmla="*/ 2147483647 w 667"/>
                <a:gd name="T17" fmla="*/ 2147483647 h 234"/>
                <a:gd name="T18" fmla="*/ 2147483647 w 667"/>
                <a:gd name="T19" fmla="*/ 2147483647 h 234"/>
                <a:gd name="T20" fmla="*/ 2147483647 w 667"/>
                <a:gd name="T21" fmla="*/ 2147483647 h 234"/>
                <a:gd name="T22" fmla="*/ 2147483647 w 667"/>
                <a:gd name="T23" fmla="*/ 2147483647 h 234"/>
                <a:gd name="T24" fmla="*/ 2147483647 w 667"/>
                <a:gd name="T25" fmla="*/ 2147483647 h 234"/>
                <a:gd name="T26" fmla="*/ 2147483647 w 667"/>
                <a:gd name="T27" fmla="*/ 2147483647 h 234"/>
                <a:gd name="T28" fmla="*/ 2147483647 w 667"/>
                <a:gd name="T29" fmla="*/ 2147483647 h 234"/>
                <a:gd name="T30" fmla="*/ 2147483647 w 667"/>
                <a:gd name="T31" fmla="*/ 2147483647 h 234"/>
                <a:gd name="T32" fmla="*/ 2147483647 w 667"/>
                <a:gd name="T33" fmla="*/ 2147483647 h 234"/>
                <a:gd name="T34" fmla="*/ 2147483647 w 667"/>
                <a:gd name="T35" fmla="*/ 2147483647 h 234"/>
                <a:gd name="T36" fmla="*/ 2147483647 w 667"/>
                <a:gd name="T37" fmla="*/ 2147483647 h 234"/>
                <a:gd name="T38" fmla="*/ 2147483647 w 667"/>
                <a:gd name="T39" fmla="*/ 2147483647 h 234"/>
                <a:gd name="T40" fmla="*/ 2147483647 w 667"/>
                <a:gd name="T41" fmla="*/ 2147483647 h 234"/>
                <a:gd name="T42" fmla="*/ 2147483647 w 667"/>
                <a:gd name="T43" fmla="*/ 2147483647 h 234"/>
                <a:gd name="T44" fmla="*/ 2147483647 w 667"/>
                <a:gd name="T45" fmla="*/ 2147483647 h 234"/>
                <a:gd name="T46" fmla="*/ 2147483647 w 667"/>
                <a:gd name="T47" fmla="*/ 2147483647 h 234"/>
                <a:gd name="T48" fmla="*/ 2147483647 w 667"/>
                <a:gd name="T49" fmla="*/ 2147483647 h 234"/>
                <a:gd name="T50" fmla="*/ 2147483647 w 667"/>
                <a:gd name="T51" fmla="*/ 2147483647 h 234"/>
                <a:gd name="T52" fmla="*/ 2147483647 w 667"/>
                <a:gd name="T53" fmla="*/ 2147483647 h 234"/>
                <a:gd name="T54" fmla="*/ 2147483647 w 667"/>
                <a:gd name="T55" fmla="*/ 2147483647 h 234"/>
                <a:gd name="T56" fmla="*/ 2147483647 w 667"/>
                <a:gd name="T57" fmla="*/ 2147483647 h 234"/>
                <a:gd name="T58" fmla="*/ 2147483647 w 667"/>
                <a:gd name="T59" fmla="*/ 2147483647 h 234"/>
                <a:gd name="T60" fmla="*/ 2147483647 w 667"/>
                <a:gd name="T61" fmla="*/ 2147483647 h 234"/>
                <a:gd name="T62" fmla="*/ 2147483647 w 667"/>
                <a:gd name="T63" fmla="*/ 2147483647 h 234"/>
                <a:gd name="T64" fmla="*/ 2147483647 w 667"/>
                <a:gd name="T65" fmla="*/ 2147483647 h 234"/>
                <a:gd name="T66" fmla="*/ 2147483647 w 667"/>
                <a:gd name="T67" fmla="*/ 2147483647 h 234"/>
                <a:gd name="T68" fmla="*/ 2147483647 w 667"/>
                <a:gd name="T69" fmla="*/ 2147483647 h 234"/>
                <a:gd name="T70" fmla="*/ 2147483647 w 667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7"/>
                <a:gd name="T109" fmla="*/ 0 h 234"/>
                <a:gd name="T110" fmla="*/ 667 w 667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7" h="234">
                  <a:moveTo>
                    <a:pt x="666" y="116"/>
                  </a:moveTo>
                  <a:lnTo>
                    <a:pt x="664" y="107"/>
                  </a:lnTo>
                  <a:lnTo>
                    <a:pt x="661" y="96"/>
                  </a:lnTo>
                  <a:lnTo>
                    <a:pt x="655" y="86"/>
                  </a:lnTo>
                  <a:lnTo>
                    <a:pt x="646" y="77"/>
                  </a:lnTo>
                  <a:lnTo>
                    <a:pt x="634" y="67"/>
                  </a:lnTo>
                  <a:lnTo>
                    <a:pt x="621" y="58"/>
                  </a:lnTo>
                  <a:lnTo>
                    <a:pt x="606" y="50"/>
                  </a:lnTo>
                  <a:lnTo>
                    <a:pt x="588" y="42"/>
                  </a:lnTo>
                  <a:lnTo>
                    <a:pt x="568" y="35"/>
                  </a:lnTo>
                  <a:lnTo>
                    <a:pt x="547" y="28"/>
                  </a:lnTo>
                  <a:lnTo>
                    <a:pt x="524" y="21"/>
                  </a:lnTo>
                  <a:lnTo>
                    <a:pt x="499" y="16"/>
                  </a:lnTo>
                  <a:lnTo>
                    <a:pt x="474" y="11"/>
                  </a:lnTo>
                  <a:lnTo>
                    <a:pt x="447" y="7"/>
                  </a:lnTo>
                  <a:lnTo>
                    <a:pt x="419" y="4"/>
                  </a:lnTo>
                  <a:lnTo>
                    <a:pt x="391" y="2"/>
                  </a:lnTo>
                  <a:lnTo>
                    <a:pt x="362" y="1"/>
                  </a:lnTo>
                  <a:lnTo>
                    <a:pt x="333" y="0"/>
                  </a:lnTo>
                  <a:lnTo>
                    <a:pt x="304" y="1"/>
                  </a:lnTo>
                  <a:lnTo>
                    <a:pt x="275" y="2"/>
                  </a:lnTo>
                  <a:lnTo>
                    <a:pt x="247" y="4"/>
                  </a:lnTo>
                  <a:lnTo>
                    <a:pt x="219" y="7"/>
                  </a:lnTo>
                  <a:lnTo>
                    <a:pt x="192" y="11"/>
                  </a:lnTo>
                  <a:lnTo>
                    <a:pt x="167" y="16"/>
                  </a:lnTo>
                  <a:lnTo>
                    <a:pt x="143" y="21"/>
                  </a:lnTo>
                  <a:lnTo>
                    <a:pt x="120" y="28"/>
                  </a:lnTo>
                  <a:lnTo>
                    <a:pt x="98" y="35"/>
                  </a:lnTo>
                  <a:lnTo>
                    <a:pt x="78" y="42"/>
                  </a:lnTo>
                  <a:lnTo>
                    <a:pt x="60" y="50"/>
                  </a:lnTo>
                  <a:lnTo>
                    <a:pt x="46" y="58"/>
                  </a:lnTo>
                  <a:lnTo>
                    <a:pt x="31" y="67"/>
                  </a:lnTo>
                  <a:lnTo>
                    <a:pt x="20" y="77"/>
                  </a:lnTo>
                  <a:lnTo>
                    <a:pt x="12" y="86"/>
                  </a:lnTo>
                  <a:lnTo>
                    <a:pt x="6" y="96"/>
                  </a:lnTo>
                  <a:lnTo>
                    <a:pt x="2" y="107"/>
                  </a:lnTo>
                  <a:lnTo>
                    <a:pt x="0" y="116"/>
                  </a:lnTo>
                  <a:lnTo>
                    <a:pt x="2" y="127"/>
                  </a:lnTo>
                  <a:lnTo>
                    <a:pt x="6" y="137"/>
                  </a:lnTo>
                  <a:lnTo>
                    <a:pt x="12" y="147"/>
                  </a:lnTo>
                  <a:lnTo>
                    <a:pt x="20" y="156"/>
                  </a:lnTo>
                  <a:lnTo>
                    <a:pt x="31" y="166"/>
                  </a:lnTo>
                  <a:lnTo>
                    <a:pt x="46" y="175"/>
                  </a:lnTo>
                  <a:lnTo>
                    <a:pt x="60" y="183"/>
                  </a:lnTo>
                  <a:lnTo>
                    <a:pt x="78" y="191"/>
                  </a:lnTo>
                  <a:lnTo>
                    <a:pt x="98" y="199"/>
                  </a:lnTo>
                  <a:lnTo>
                    <a:pt x="120" y="206"/>
                  </a:lnTo>
                  <a:lnTo>
                    <a:pt x="143" y="212"/>
                  </a:lnTo>
                  <a:lnTo>
                    <a:pt x="167" y="217"/>
                  </a:lnTo>
                  <a:lnTo>
                    <a:pt x="192" y="222"/>
                  </a:lnTo>
                  <a:lnTo>
                    <a:pt x="219" y="226"/>
                  </a:lnTo>
                  <a:lnTo>
                    <a:pt x="247" y="229"/>
                  </a:lnTo>
                  <a:lnTo>
                    <a:pt x="275" y="231"/>
                  </a:lnTo>
                  <a:lnTo>
                    <a:pt x="304" y="232"/>
                  </a:lnTo>
                  <a:lnTo>
                    <a:pt x="333" y="233"/>
                  </a:lnTo>
                  <a:lnTo>
                    <a:pt x="362" y="232"/>
                  </a:lnTo>
                  <a:lnTo>
                    <a:pt x="391" y="231"/>
                  </a:lnTo>
                  <a:lnTo>
                    <a:pt x="419" y="229"/>
                  </a:lnTo>
                  <a:lnTo>
                    <a:pt x="447" y="226"/>
                  </a:lnTo>
                  <a:lnTo>
                    <a:pt x="474" y="222"/>
                  </a:lnTo>
                  <a:lnTo>
                    <a:pt x="499" y="217"/>
                  </a:lnTo>
                  <a:lnTo>
                    <a:pt x="524" y="212"/>
                  </a:lnTo>
                  <a:lnTo>
                    <a:pt x="547" y="206"/>
                  </a:lnTo>
                  <a:lnTo>
                    <a:pt x="568" y="199"/>
                  </a:lnTo>
                  <a:lnTo>
                    <a:pt x="588" y="191"/>
                  </a:lnTo>
                  <a:lnTo>
                    <a:pt x="606" y="183"/>
                  </a:lnTo>
                  <a:lnTo>
                    <a:pt x="621" y="175"/>
                  </a:lnTo>
                  <a:lnTo>
                    <a:pt x="634" y="166"/>
                  </a:lnTo>
                  <a:lnTo>
                    <a:pt x="646" y="156"/>
                  </a:lnTo>
                  <a:lnTo>
                    <a:pt x="655" y="147"/>
                  </a:lnTo>
                  <a:lnTo>
                    <a:pt x="661" y="137"/>
                  </a:lnTo>
                  <a:lnTo>
                    <a:pt x="664" y="127"/>
                  </a:lnTo>
                  <a:lnTo>
                    <a:pt x="666" y="11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Rectangle 16"/>
            <p:cNvSpPr>
              <a:spLocks noChangeArrowheads="1"/>
            </p:cNvSpPr>
            <p:nvPr/>
          </p:nvSpPr>
          <p:spPr bwMode="auto">
            <a:xfrm>
              <a:off x="3384550" y="3902075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lot</a:t>
              </a:r>
            </a:p>
          </p:txBody>
        </p:sp>
        <p:sp>
          <p:nvSpPr>
            <p:cNvPr id="12306" name="Freeform 17"/>
            <p:cNvSpPr>
              <a:spLocks/>
            </p:cNvSpPr>
            <p:nvPr/>
          </p:nvSpPr>
          <p:spPr bwMode="auto">
            <a:xfrm>
              <a:off x="6299200" y="4514850"/>
              <a:ext cx="1474788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07" name="Freeform 18"/>
            <p:cNvSpPr>
              <a:spLocks/>
            </p:cNvSpPr>
            <p:nvPr/>
          </p:nvSpPr>
          <p:spPr bwMode="auto">
            <a:xfrm>
              <a:off x="4138613" y="5176838"/>
              <a:ext cx="1404937" cy="609600"/>
            </a:xfrm>
            <a:custGeom>
              <a:avLst/>
              <a:gdLst>
                <a:gd name="T0" fmla="*/ 0 w 885"/>
                <a:gd name="T1" fmla="*/ 2147483647 h 384"/>
                <a:gd name="T2" fmla="*/ 2147483647 w 885"/>
                <a:gd name="T3" fmla="*/ 0 h 384"/>
                <a:gd name="T4" fmla="*/ 2147483647 w 885"/>
                <a:gd name="T5" fmla="*/ 2147483647 h 384"/>
                <a:gd name="T6" fmla="*/ 2147483647 w 885"/>
                <a:gd name="T7" fmla="*/ 2147483647 h 384"/>
                <a:gd name="T8" fmla="*/ 0 w 885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5"/>
                <a:gd name="T16" fmla="*/ 0 h 384"/>
                <a:gd name="T17" fmla="*/ 885 w 885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5" h="384">
                  <a:moveTo>
                    <a:pt x="0" y="192"/>
                  </a:moveTo>
                  <a:lnTo>
                    <a:pt x="436" y="0"/>
                  </a:lnTo>
                  <a:lnTo>
                    <a:pt x="884" y="198"/>
                  </a:lnTo>
                  <a:lnTo>
                    <a:pt x="436" y="383"/>
                  </a:lnTo>
                  <a:lnTo>
                    <a:pt x="0" y="192"/>
                  </a:lnTo>
                </a:path>
              </a:pathLst>
            </a:custGeom>
            <a:solidFill>
              <a:srgbClr val="7030A0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18" name="Rectangle 19"/>
            <p:cNvSpPr>
              <a:spLocks noChangeArrowheads="1"/>
            </p:cNvSpPr>
            <p:nvPr/>
          </p:nvSpPr>
          <p:spPr bwMode="auto">
            <a:xfrm>
              <a:off x="2314575" y="3608388"/>
              <a:ext cx="7112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name</a:t>
              </a:r>
            </a:p>
          </p:txBody>
        </p:sp>
        <p:sp>
          <p:nvSpPr>
            <p:cNvPr id="12319" name="Rectangle 20"/>
            <p:cNvSpPr>
              <a:spLocks noChangeArrowheads="1"/>
            </p:cNvSpPr>
            <p:nvPr/>
          </p:nvSpPr>
          <p:spPr bwMode="auto">
            <a:xfrm>
              <a:off x="6496050" y="3617913"/>
              <a:ext cx="836613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dname</a:t>
              </a:r>
            </a:p>
          </p:txBody>
        </p:sp>
        <p:sp>
          <p:nvSpPr>
            <p:cNvPr id="12320" name="Rectangle 21"/>
            <p:cNvSpPr>
              <a:spLocks noChangeArrowheads="1"/>
            </p:cNvSpPr>
            <p:nvPr/>
          </p:nvSpPr>
          <p:spPr bwMode="auto">
            <a:xfrm>
              <a:off x="7512050" y="3900488"/>
              <a:ext cx="85883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budget</a:t>
              </a:r>
            </a:p>
          </p:txBody>
        </p:sp>
        <p:sp>
          <p:nvSpPr>
            <p:cNvPr id="12321" name="Rectangle 22"/>
            <p:cNvSpPr>
              <a:spLocks noChangeArrowheads="1"/>
            </p:cNvSpPr>
            <p:nvPr/>
          </p:nvSpPr>
          <p:spPr bwMode="auto">
            <a:xfrm>
              <a:off x="5637213" y="3900488"/>
              <a:ext cx="4857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did</a:t>
              </a:r>
            </a:p>
          </p:txBody>
        </p:sp>
        <p:sp>
          <p:nvSpPr>
            <p:cNvPr id="12323" name="Rectangle 24"/>
            <p:cNvSpPr>
              <a:spLocks noChangeArrowheads="1"/>
            </p:cNvSpPr>
            <p:nvPr/>
          </p:nvSpPr>
          <p:spPr bwMode="auto">
            <a:xfrm>
              <a:off x="2314575" y="3608388"/>
              <a:ext cx="7112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name</a:t>
              </a:r>
            </a:p>
          </p:txBody>
        </p:sp>
        <p:sp>
          <p:nvSpPr>
            <p:cNvPr id="12324" name="Rectangle 25"/>
            <p:cNvSpPr>
              <a:spLocks noChangeArrowheads="1"/>
            </p:cNvSpPr>
            <p:nvPr/>
          </p:nvSpPr>
          <p:spPr bwMode="auto">
            <a:xfrm>
              <a:off x="6496050" y="3617913"/>
              <a:ext cx="836613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dname</a:t>
              </a:r>
            </a:p>
          </p:txBody>
        </p:sp>
        <p:sp>
          <p:nvSpPr>
            <p:cNvPr id="12325" name="Rectangle 26"/>
            <p:cNvSpPr>
              <a:spLocks noChangeArrowheads="1"/>
            </p:cNvSpPr>
            <p:nvPr/>
          </p:nvSpPr>
          <p:spPr bwMode="auto">
            <a:xfrm>
              <a:off x="7512050" y="3900488"/>
              <a:ext cx="85883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budget</a:t>
              </a:r>
            </a:p>
          </p:txBody>
        </p:sp>
        <p:sp>
          <p:nvSpPr>
            <p:cNvPr id="12326" name="Rectangle 27"/>
            <p:cNvSpPr>
              <a:spLocks noChangeArrowheads="1"/>
            </p:cNvSpPr>
            <p:nvPr/>
          </p:nvSpPr>
          <p:spPr bwMode="auto">
            <a:xfrm>
              <a:off x="5637213" y="3900488"/>
              <a:ext cx="4857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did</a:t>
              </a:r>
            </a:p>
          </p:txBody>
        </p:sp>
        <p:sp>
          <p:nvSpPr>
            <p:cNvPr id="12327" name="Rectangle 28"/>
            <p:cNvSpPr>
              <a:spLocks noChangeArrowheads="1"/>
            </p:cNvSpPr>
            <p:nvPr/>
          </p:nvSpPr>
          <p:spPr bwMode="auto">
            <a:xfrm>
              <a:off x="4507707" y="3597455"/>
              <a:ext cx="700087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since</a:t>
              </a:r>
            </a:p>
          </p:txBody>
        </p:sp>
        <p:sp>
          <p:nvSpPr>
            <p:cNvPr id="12328" name="Rectangle 29"/>
            <p:cNvSpPr>
              <a:spLocks noChangeArrowheads="1"/>
            </p:cNvSpPr>
            <p:nvPr/>
          </p:nvSpPr>
          <p:spPr bwMode="auto">
            <a:xfrm>
              <a:off x="4150399" y="4495115"/>
              <a:ext cx="10509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Manages</a:t>
              </a:r>
            </a:p>
          </p:txBody>
        </p:sp>
        <p:sp>
          <p:nvSpPr>
            <p:cNvPr id="12329" name="Rectangle 30"/>
            <p:cNvSpPr>
              <a:spLocks noChangeArrowheads="1"/>
            </p:cNvSpPr>
            <p:nvPr/>
          </p:nvSpPr>
          <p:spPr bwMode="auto">
            <a:xfrm>
              <a:off x="4394200" y="6132513"/>
              <a:ext cx="70008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since</a:t>
              </a:r>
            </a:p>
          </p:txBody>
        </p:sp>
        <p:sp>
          <p:nvSpPr>
            <p:cNvPr id="12330" name="Rectangle 31"/>
            <p:cNvSpPr>
              <a:spLocks noChangeArrowheads="1"/>
            </p:cNvSpPr>
            <p:nvPr/>
          </p:nvSpPr>
          <p:spPr bwMode="auto">
            <a:xfrm>
              <a:off x="6313487" y="4553447"/>
              <a:ext cx="1436993" cy="29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0" rIns="90488" bIns="44450" anchor="ctr" anchorCtr="1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Departments</a:t>
              </a:r>
            </a:p>
          </p:txBody>
        </p:sp>
        <p:sp>
          <p:nvSpPr>
            <p:cNvPr id="3" name="Rectangle 32"/>
            <p:cNvSpPr>
              <a:spLocks noChangeArrowheads="1"/>
            </p:cNvSpPr>
            <p:nvPr/>
          </p:nvSpPr>
          <p:spPr bwMode="auto">
            <a:xfrm>
              <a:off x="2039758" y="4498041"/>
              <a:ext cx="1306284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5720" rIns="90488" bIns="45720" anchor="ctr" anchorCtr="1">
              <a:spAutoFit/>
            </a:bodyPr>
            <a:lstStyle/>
            <a:p>
              <a:pPr eaLnBrk="0" hangingPunct="0"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Employees</a:t>
              </a:r>
            </a:p>
          </p:txBody>
        </p:sp>
        <p:sp>
          <p:nvSpPr>
            <p:cNvPr id="12334" name="Rectangle 33"/>
            <p:cNvSpPr>
              <a:spLocks noChangeArrowheads="1"/>
            </p:cNvSpPr>
            <p:nvPr/>
          </p:nvSpPr>
          <p:spPr bwMode="auto">
            <a:xfrm>
              <a:off x="1392238" y="3890963"/>
              <a:ext cx="5318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ssn</a:t>
              </a:r>
            </a:p>
          </p:txBody>
        </p:sp>
        <p:sp>
          <p:nvSpPr>
            <p:cNvPr id="12335" name="Rectangle 34"/>
            <p:cNvSpPr>
              <a:spLocks noChangeArrowheads="1"/>
            </p:cNvSpPr>
            <p:nvPr/>
          </p:nvSpPr>
          <p:spPr bwMode="auto">
            <a:xfrm>
              <a:off x="4346575" y="5300663"/>
              <a:ext cx="10953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Works_In</a:t>
              </a:r>
            </a:p>
          </p:txBody>
        </p:sp>
        <p:sp>
          <p:nvSpPr>
            <p:cNvPr id="12336" name="Line 35"/>
            <p:cNvSpPr>
              <a:spLocks noChangeShapeType="1"/>
            </p:cNvSpPr>
            <p:nvPr/>
          </p:nvSpPr>
          <p:spPr bwMode="auto">
            <a:xfrm>
              <a:off x="1847505" y="4267476"/>
              <a:ext cx="455958" cy="2410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Line 36"/>
            <p:cNvSpPr>
              <a:spLocks noChangeShapeType="1"/>
            </p:cNvSpPr>
            <p:nvPr/>
          </p:nvSpPr>
          <p:spPr bwMode="auto">
            <a:xfrm>
              <a:off x="2600325" y="4019550"/>
              <a:ext cx="0" cy="4889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Line 37"/>
            <p:cNvSpPr>
              <a:spLocks noChangeShapeType="1"/>
            </p:cNvSpPr>
            <p:nvPr/>
          </p:nvSpPr>
          <p:spPr bwMode="auto">
            <a:xfrm flipH="1">
              <a:off x="2911475" y="4267476"/>
              <a:ext cx="539543" cy="2410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Line 38"/>
            <p:cNvSpPr>
              <a:spLocks noChangeShapeType="1"/>
            </p:cNvSpPr>
            <p:nvPr/>
          </p:nvSpPr>
          <p:spPr bwMode="auto">
            <a:xfrm flipV="1">
              <a:off x="4674982" y="3981629"/>
              <a:ext cx="114505" cy="3063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Line 39"/>
            <p:cNvSpPr>
              <a:spLocks noChangeShapeType="1"/>
            </p:cNvSpPr>
            <p:nvPr/>
          </p:nvSpPr>
          <p:spPr bwMode="auto">
            <a:xfrm>
              <a:off x="6121329" y="4267476"/>
              <a:ext cx="582683" cy="2410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Line 40"/>
            <p:cNvSpPr>
              <a:spLocks noChangeShapeType="1"/>
            </p:cNvSpPr>
            <p:nvPr/>
          </p:nvSpPr>
          <p:spPr bwMode="auto">
            <a:xfrm>
              <a:off x="6831013" y="4019550"/>
              <a:ext cx="0" cy="4889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Line 41"/>
            <p:cNvSpPr>
              <a:spLocks noChangeShapeType="1"/>
            </p:cNvSpPr>
            <p:nvPr/>
          </p:nvSpPr>
          <p:spPr bwMode="auto">
            <a:xfrm flipH="1">
              <a:off x="7287521" y="4280728"/>
              <a:ext cx="377688" cy="23853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Line 42"/>
            <p:cNvSpPr>
              <a:spLocks noChangeShapeType="1"/>
            </p:cNvSpPr>
            <p:nvPr/>
          </p:nvSpPr>
          <p:spPr bwMode="auto">
            <a:xfrm flipH="1">
              <a:off x="4710113" y="5783263"/>
              <a:ext cx="133350" cy="3683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Line 43"/>
            <p:cNvSpPr>
              <a:spLocks noChangeShapeType="1"/>
            </p:cNvSpPr>
            <p:nvPr/>
          </p:nvSpPr>
          <p:spPr bwMode="auto">
            <a:xfrm flipV="1">
              <a:off x="5324475" y="4671667"/>
              <a:ext cx="962508" cy="3521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Line 44"/>
            <p:cNvSpPr>
              <a:spLocks noChangeShapeType="1"/>
            </p:cNvSpPr>
            <p:nvPr/>
          </p:nvSpPr>
          <p:spPr bwMode="auto">
            <a:xfrm flipH="1">
              <a:off x="3348036" y="4665423"/>
              <a:ext cx="678355" cy="976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Line 45"/>
            <p:cNvSpPr>
              <a:spLocks noChangeShapeType="1"/>
            </p:cNvSpPr>
            <p:nvPr/>
          </p:nvSpPr>
          <p:spPr bwMode="auto">
            <a:xfrm flipH="1" flipV="1">
              <a:off x="3331749" y="4691546"/>
              <a:ext cx="801756" cy="788504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Line 46"/>
            <p:cNvSpPr>
              <a:spLocks noChangeShapeType="1"/>
            </p:cNvSpPr>
            <p:nvPr/>
          </p:nvSpPr>
          <p:spPr bwMode="auto">
            <a:xfrm flipV="1">
              <a:off x="5544860" y="4870450"/>
              <a:ext cx="1065489" cy="622852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Rounded Rectangular Callout 47">
            <a:extLst>
              <a:ext uri="{FF2B5EF4-FFF2-40B4-BE49-F238E27FC236}">
                <a16:creationId xmlns:a16="http://schemas.microsoft.com/office/drawing/2014/main" id="{4A4D6788-8D62-AEAA-DE06-ED4A89E2853D}"/>
              </a:ext>
            </a:extLst>
          </p:cNvPr>
          <p:cNvSpPr/>
          <p:nvPr/>
        </p:nvSpPr>
        <p:spPr bwMode="auto">
          <a:xfrm>
            <a:off x="5698434" y="5392392"/>
            <a:ext cx="2001079" cy="849382"/>
          </a:xfrm>
          <a:prstGeom prst="wedgeRoundRectCallout">
            <a:avLst>
              <a:gd name="adj1" fmla="val -52998"/>
              <a:gd name="adj2" fmla="val -145000"/>
              <a:gd name="adj3" fmla="val 16667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eaLnBrk="0" hangingPunct="0">
              <a:lnSpc>
                <a:spcPts val="17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+mn-cs"/>
              </a:rPr>
              <a:t>Key constraint</a:t>
            </a:r>
          </a:p>
          <a:p>
            <a:pPr algn="ctr" eaLnBrk="0" hangingPunct="0">
              <a:lnSpc>
                <a:spcPts val="17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+</a:t>
            </a:r>
          </a:p>
          <a:p>
            <a:pPr algn="ctr" eaLnBrk="0" hangingPunct="0">
              <a:lnSpc>
                <a:spcPts val="17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t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+mn-cs"/>
              </a:rPr>
              <a:t>otal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61941198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04900"/>
          </a:xfrm>
        </p:spPr>
        <p:txBody>
          <a:bodyPr/>
          <a:lstStyle/>
          <a:p>
            <a:r>
              <a:rPr lang="en-US"/>
              <a:t>Total vs. Partial Participation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534400" cy="762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200">
                <a:latin typeface="Calibri" pitchFamily="34" charset="0"/>
              </a:rPr>
              <a:t>Does every department have a manager ?</a:t>
            </a:r>
          </a:p>
        </p:txBody>
      </p:sp>
      <p:grpSp>
        <p:nvGrpSpPr>
          <p:cNvPr id="13316" name="Group 107"/>
          <p:cNvGrpSpPr>
            <a:grpSpLocks/>
          </p:cNvGrpSpPr>
          <p:nvPr/>
        </p:nvGrpSpPr>
        <p:grpSpPr bwMode="auto">
          <a:xfrm>
            <a:off x="304800" y="2667000"/>
            <a:ext cx="3795713" cy="3216946"/>
            <a:chOff x="609613" y="3395246"/>
            <a:chExt cx="3795387" cy="3216727"/>
          </a:xfrm>
        </p:grpSpPr>
        <p:sp>
          <p:nvSpPr>
            <p:cNvPr id="2" name="Freeform 7"/>
            <p:cNvSpPr>
              <a:spLocks/>
            </p:cNvSpPr>
            <p:nvPr/>
          </p:nvSpPr>
          <p:spPr bwMode="auto">
            <a:xfrm>
              <a:off x="1142967" y="3736536"/>
              <a:ext cx="338109" cy="2149329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2147483647 w 213"/>
                <a:gd name="T35" fmla="*/ 2147483647 h 1354"/>
                <a:gd name="T36" fmla="*/ 2147483647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1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5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8" y="10"/>
                  </a:lnTo>
                  <a:lnTo>
                    <a:pt x="79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6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20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7" y="445"/>
                  </a:lnTo>
                  <a:lnTo>
                    <a:pt x="4" y="501"/>
                  </a:lnTo>
                  <a:lnTo>
                    <a:pt x="2" y="559"/>
                  </a:lnTo>
                  <a:lnTo>
                    <a:pt x="1" y="617"/>
                  </a:lnTo>
                  <a:lnTo>
                    <a:pt x="0" y="677"/>
                  </a:lnTo>
                  <a:lnTo>
                    <a:pt x="1" y="735"/>
                  </a:lnTo>
                  <a:lnTo>
                    <a:pt x="2" y="794"/>
                  </a:lnTo>
                  <a:lnTo>
                    <a:pt x="4" y="851"/>
                  </a:lnTo>
                  <a:lnTo>
                    <a:pt x="7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20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6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9" y="1330"/>
                  </a:lnTo>
                  <a:lnTo>
                    <a:pt x="88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5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1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64" name="Freeform 8"/>
            <p:cNvSpPr>
              <a:spLocks/>
            </p:cNvSpPr>
            <p:nvPr/>
          </p:nvSpPr>
          <p:spPr bwMode="auto">
            <a:xfrm>
              <a:off x="2267569" y="3728011"/>
              <a:ext cx="338138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0 w 213"/>
                <a:gd name="T35" fmla="*/ 2147483647 h 1354"/>
                <a:gd name="T36" fmla="*/ 0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0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7" y="10"/>
                  </a:lnTo>
                  <a:lnTo>
                    <a:pt x="78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3" y="501"/>
                  </a:lnTo>
                  <a:lnTo>
                    <a:pt x="1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1" y="794"/>
                  </a:lnTo>
                  <a:lnTo>
                    <a:pt x="3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8" y="1330"/>
                  </a:lnTo>
                  <a:lnTo>
                    <a:pt x="87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0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solidFill>
              <a:srgbClr val="4FD1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Rectangle 16"/>
            <p:cNvSpPr>
              <a:spLocks noChangeArrowheads="1"/>
            </p:cNvSpPr>
            <p:nvPr/>
          </p:nvSpPr>
          <p:spPr bwMode="auto">
            <a:xfrm>
              <a:off x="609613" y="6214455"/>
              <a:ext cx="2591283" cy="397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u="sng" dirty="0">
                  <a:solidFill>
                    <a:schemeClr val="accent2"/>
                  </a:solidFill>
                  <a:latin typeface="Arial" charset="0"/>
                </a:rPr>
                <a:t>Partial</a:t>
              </a:r>
              <a:r>
                <a:rPr lang="en-US" sz="2000" b="1" dirty="0">
                  <a:solidFill>
                    <a:schemeClr val="accent2"/>
                  </a:solidFill>
                  <a:latin typeface="Arial" charset="0"/>
                </a:rPr>
                <a:t> Participation</a:t>
              </a:r>
            </a:p>
          </p:txBody>
        </p:sp>
        <p:grpSp>
          <p:nvGrpSpPr>
            <p:cNvPr id="13366" name="Group 68"/>
            <p:cNvGrpSpPr>
              <a:grpSpLocks/>
            </p:cNvGrpSpPr>
            <p:nvPr/>
          </p:nvGrpSpPr>
          <p:grpSpPr bwMode="auto">
            <a:xfrm>
              <a:off x="1277937" y="4016938"/>
              <a:ext cx="87313" cy="1585914"/>
              <a:chOff x="2968" y="2238"/>
              <a:chExt cx="55" cy="999"/>
            </a:xfrm>
          </p:grpSpPr>
          <p:sp>
            <p:nvSpPr>
              <p:cNvPr id="13383" name="Oval 63"/>
              <p:cNvSpPr>
                <a:spLocks noChangeArrowheads="1"/>
              </p:cNvSpPr>
              <p:nvPr/>
            </p:nvSpPr>
            <p:spPr bwMode="auto">
              <a:xfrm>
                <a:off x="2968" y="2238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384" name="Oval 64"/>
              <p:cNvSpPr>
                <a:spLocks noChangeArrowheads="1"/>
              </p:cNvSpPr>
              <p:nvPr/>
            </p:nvSpPr>
            <p:spPr bwMode="auto">
              <a:xfrm>
                <a:off x="2968" y="2475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385" name="Oval 65"/>
              <p:cNvSpPr>
                <a:spLocks noChangeArrowheads="1"/>
              </p:cNvSpPr>
              <p:nvPr/>
            </p:nvSpPr>
            <p:spPr bwMode="auto">
              <a:xfrm>
                <a:off x="2968" y="270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386" name="Oval 66"/>
              <p:cNvSpPr>
                <a:spLocks noChangeArrowheads="1"/>
              </p:cNvSpPr>
              <p:nvPr/>
            </p:nvSpPr>
            <p:spPr bwMode="auto">
              <a:xfrm>
                <a:off x="2968" y="293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387" name="Oval 67"/>
              <p:cNvSpPr>
                <a:spLocks noChangeArrowheads="1"/>
              </p:cNvSpPr>
              <p:nvPr/>
            </p:nvSpPr>
            <p:spPr bwMode="auto">
              <a:xfrm>
                <a:off x="2968" y="3171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3" name="Freeform 8"/>
            <p:cNvSpPr>
              <a:spLocks/>
            </p:cNvSpPr>
            <p:nvPr/>
          </p:nvSpPr>
          <p:spPr bwMode="auto">
            <a:xfrm>
              <a:off x="3581158" y="3733361"/>
              <a:ext cx="338109" cy="2149329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0 w 213"/>
                <a:gd name="T35" fmla="*/ 2147483647 h 1354"/>
                <a:gd name="T36" fmla="*/ 0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0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7" y="10"/>
                  </a:lnTo>
                  <a:lnTo>
                    <a:pt x="78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3" y="501"/>
                  </a:lnTo>
                  <a:lnTo>
                    <a:pt x="1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1" y="794"/>
                  </a:lnTo>
                  <a:lnTo>
                    <a:pt x="3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8" y="1330"/>
                  </a:lnTo>
                  <a:lnTo>
                    <a:pt x="87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0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3368" name="Group 90"/>
            <p:cNvGrpSpPr>
              <a:grpSpLocks/>
            </p:cNvGrpSpPr>
            <p:nvPr/>
          </p:nvGrpSpPr>
          <p:grpSpPr bwMode="auto">
            <a:xfrm>
              <a:off x="3702050" y="4135441"/>
              <a:ext cx="87313" cy="1295401"/>
              <a:chOff x="3374" y="2309"/>
              <a:chExt cx="55" cy="816"/>
            </a:xfrm>
          </p:grpSpPr>
          <p:sp>
            <p:nvSpPr>
              <p:cNvPr id="13379" name="Oval 86"/>
              <p:cNvSpPr>
                <a:spLocks noChangeArrowheads="1"/>
              </p:cNvSpPr>
              <p:nvPr/>
            </p:nvSpPr>
            <p:spPr bwMode="auto">
              <a:xfrm>
                <a:off x="3374" y="230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380" name="Oval 87"/>
              <p:cNvSpPr>
                <a:spLocks noChangeArrowheads="1"/>
              </p:cNvSpPr>
              <p:nvPr/>
            </p:nvSpPr>
            <p:spPr bwMode="auto">
              <a:xfrm>
                <a:off x="3374" y="255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381" name="Oval 88"/>
              <p:cNvSpPr>
                <a:spLocks noChangeArrowheads="1"/>
              </p:cNvSpPr>
              <p:nvPr/>
            </p:nvSpPr>
            <p:spPr bwMode="auto">
              <a:xfrm>
                <a:off x="3374" y="280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382" name="Oval 89"/>
              <p:cNvSpPr>
                <a:spLocks noChangeArrowheads="1"/>
              </p:cNvSpPr>
              <p:nvPr/>
            </p:nvSpPr>
            <p:spPr bwMode="auto">
              <a:xfrm>
                <a:off x="3374" y="305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3369" name="TextBox 56"/>
            <p:cNvSpPr txBox="1">
              <a:spLocks noChangeArrowheads="1"/>
            </p:cNvSpPr>
            <p:nvPr/>
          </p:nvSpPr>
          <p:spPr bwMode="auto">
            <a:xfrm>
              <a:off x="2279233" y="4038600"/>
              <a:ext cx="402674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endParaRPr lang="en-US"/>
            </a:p>
          </p:txBody>
        </p:sp>
        <p:cxnSp>
          <p:nvCxnSpPr>
            <p:cNvPr id="13370" name="Straight Connector 57"/>
            <p:cNvCxnSpPr>
              <a:cxnSpLocks noChangeShapeType="1"/>
              <a:endCxn id="13379" idx="2"/>
            </p:cNvCxnSpPr>
            <p:nvPr/>
          </p:nvCxnSpPr>
          <p:spPr bwMode="auto">
            <a:xfrm flipV="1">
              <a:off x="2453307" y="4187829"/>
              <a:ext cx="1248743" cy="79371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71" name="Straight Connector 58"/>
            <p:cNvCxnSpPr>
              <a:cxnSpLocks noChangeShapeType="1"/>
              <a:endCxn id="13380" idx="2"/>
            </p:cNvCxnSpPr>
            <p:nvPr/>
          </p:nvCxnSpPr>
          <p:spPr bwMode="auto">
            <a:xfrm flipV="1">
              <a:off x="2453307" y="4579942"/>
              <a:ext cx="1248743" cy="68259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72" name="Straight Connector 59"/>
            <p:cNvCxnSpPr>
              <a:cxnSpLocks noChangeShapeType="1"/>
              <a:endCxn id="13381" idx="2"/>
            </p:cNvCxnSpPr>
            <p:nvPr/>
          </p:nvCxnSpPr>
          <p:spPr bwMode="auto">
            <a:xfrm flipV="1">
              <a:off x="2471383" y="4981579"/>
              <a:ext cx="1230667" cy="27354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73" name="Straight Connector 60"/>
            <p:cNvCxnSpPr>
              <a:cxnSpLocks noChangeShapeType="1"/>
              <a:stCxn id="13384" idx="2"/>
            </p:cNvCxnSpPr>
            <p:nvPr/>
          </p:nvCxnSpPr>
          <p:spPr bwMode="auto">
            <a:xfrm rot="10800000" flipH="1">
              <a:off x="1277937" y="4267202"/>
              <a:ext cx="1175370" cy="178362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74" name="Straight Connector 61"/>
            <p:cNvCxnSpPr>
              <a:cxnSpLocks noChangeShapeType="1"/>
              <a:stCxn id="13384" idx="3"/>
            </p:cNvCxnSpPr>
            <p:nvPr/>
          </p:nvCxnSpPr>
          <p:spPr bwMode="auto">
            <a:xfrm rot="16200000" flipH="1">
              <a:off x="1789219" y="3984111"/>
              <a:ext cx="165592" cy="1162583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75" name="Straight Connector 62"/>
            <p:cNvCxnSpPr>
              <a:cxnSpLocks noChangeShapeType="1"/>
              <a:stCxn id="13385" idx="6"/>
            </p:cNvCxnSpPr>
            <p:nvPr/>
          </p:nvCxnSpPr>
          <p:spPr bwMode="auto">
            <a:xfrm>
              <a:off x="1365250" y="4812276"/>
              <a:ext cx="1046504" cy="190031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76" name="TextBox 63"/>
            <p:cNvSpPr txBox="1">
              <a:spLocks noChangeArrowheads="1"/>
            </p:cNvSpPr>
            <p:nvPr/>
          </p:nvSpPr>
          <p:spPr bwMode="auto">
            <a:xfrm>
              <a:off x="762000" y="3395246"/>
              <a:ext cx="10867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1600">
                  <a:latin typeface="Calibri" pitchFamily="34" charset="0"/>
                </a:rPr>
                <a:t>Employees</a:t>
              </a:r>
            </a:p>
          </p:txBody>
        </p:sp>
        <p:sp>
          <p:nvSpPr>
            <p:cNvPr id="13377" name="TextBox 64"/>
            <p:cNvSpPr txBox="1">
              <a:spLocks noChangeArrowheads="1"/>
            </p:cNvSpPr>
            <p:nvPr/>
          </p:nvSpPr>
          <p:spPr bwMode="auto">
            <a:xfrm>
              <a:off x="1935072" y="3395246"/>
              <a:ext cx="9395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1600">
                  <a:latin typeface="Calibri" pitchFamily="34" charset="0"/>
                </a:rPr>
                <a:t>Manages</a:t>
              </a:r>
            </a:p>
          </p:txBody>
        </p:sp>
        <p:sp>
          <p:nvSpPr>
            <p:cNvPr id="13378" name="TextBox 65"/>
            <p:cNvSpPr txBox="1">
              <a:spLocks noChangeArrowheads="1"/>
            </p:cNvSpPr>
            <p:nvPr/>
          </p:nvSpPr>
          <p:spPr bwMode="auto">
            <a:xfrm>
              <a:off x="3124200" y="3395246"/>
              <a:ext cx="1280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1600">
                  <a:latin typeface="Calibri" pitchFamily="34" charset="0"/>
                </a:rPr>
                <a:t>Departments</a:t>
              </a:r>
            </a:p>
          </p:txBody>
        </p:sp>
      </p:grpSp>
      <p:grpSp>
        <p:nvGrpSpPr>
          <p:cNvPr id="13317" name="Group 108"/>
          <p:cNvGrpSpPr>
            <a:grpSpLocks/>
          </p:cNvGrpSpPr>
          <p:nvPr/>
        </p:nvGrpSpPr>
        <p:grpSpPr bwMode="auto">
          <a:xfrm>
            <a:off x="4648200" y="3276599"/>
            <a:ext cx="3962400" cy="2988345"/>
            <a:chOff x="442939" y="3395246"/>
            <a:chExt cx="3962061" cy="2988782"/>
          </a:xfrm>
        </p:grpSpPr>
        <p:sp>
          <p:nvSpPr>
            <p:cNvPr id="13336" name="Freeform 7"/>
            <p:cNvSpPr>
              <a:spLocks/>
            </p:cNvSpPr>
            <p:nvPr/>
          </p:nvSpPr>
          <p:spPr bwMode="auto">
            <a:xfrm>
              <a:off x="1142967" y="3736608"/>
              <a:ext cx="338108" cy="2148202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2147483647 w 213"/>
                <a:gd name="T35" fmla="*/ 2147483647 h 1354"/>
                <a:gd name="T36" fmla="*/ 2147483647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1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5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8" y="10"/>
                  </a:lnTo>
                  <a:lnTo>
                    <a:pt x="79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6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20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7" y="445"/>
                  </a:lnTo>
                  <a:lnTo>
                    <a:pt x="4" y="501"/>
                  </a:lnTo>
                  <a:lnTo>
                    <a:pt x="2" y="559"/>
                  </a:lnTo>
                  <a:lnTo>
                    <a:pt x="1" y="617"/>
                  </a:lnTo>
                  <a:lnTo>
                    <a:pt x="0" y="677"/>
                  </a:lnTo>
                  <a:lnTo>
                    <a:pt x="1" y="735"/>
                  </a:lnTo>
                  <a:lnTo>
                    <a:pt x="2" y="794"/>
                  </a:lnTo>
                  <a:lnTo>
                    <a:pt x="4" y="851"/>
                  </a:lnTo>
                  <a:lnTo>
                    <a:pt x="7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20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6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9" y="1330"/>
                  </a:lnTo>
                  <a:lnTo>
                    <a:pt x="88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5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1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39" name="Freeform 8"/>
            <p:cNvSpPr>
              <a:spLocks/>
            </p:cNvSpPr>
            <p:nvPr/>
          </p:nvSpPr>
          <p:spPr bwMode="auto">
            <a:xfrm>
              <a:off x="2267569" y="3728011"/>
              <a:ext cx="338138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0 w 213"/>
                <a:gd name="T35" fmla="*/ 2147483647 h 1354"/>
                <a:gd name="T36" fmla="*/ 0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0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7" y="10"/>
                  </a:lnTo>
                  <a:lnTo>
                    <a:pt x="78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3" y="501"/>
                  </a:lnTo>
                  <a:lnTo>
                    <a:pt x="1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1" y="794"/>
                  </a:lnTo>
                  <a:lnTo>
                    <a:pt x="3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8" y="1330"/>
                  </a:lnTo>
                  <a:lnTo>
                    <a:pt x="87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0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solidFill>
              <a:srgbClr val="4FD1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Rectangle 16"/>
            <p:cNvSpPr>
              <a:spLocks noChangeArrowheads="1"/>
            </p:cNvSpPr>
            <p:nvPr/>
          </p:nvSpPr>
          <p:spPr bwMode="auto">
            <a:xfrm>
              <a:off x="442939" y="5986425"/>
              <a:ext cx="2400818" cy="397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u="sng" dirty="0">
                  <a:solidFill>
                    <a:srgbClr val="FC0128"/>
                  </a:solidFill>
                  <a:latin typeface="Arial" charset="0"/>
                </a:rPr>
                <a:t>Total</a:t>
              </a:r>
              <a:r>
                <a:rPr lang="en-US" sz="2000" b="1" dirty="0">
                  <a:solidFill>
                    <a:srgbClr val="FC0128"/>
                  </a:solidFill>
                  <a:latin typeface="Arial" charset="0"/>
                </a:rPr>
                <a:t> Participation</a:t>
              </a:r>
            </a:p>
          </p:txBody>
        </p:sp>
        <p:grpSp>
          <p:nvGrpSpPr>
            <p:cNvPr id="13341" name="Group 68"/>
            <p:cNvGrpSpPr>
              <a:grpSpLocks/>
            </p:cNvGrpSpPr>
            <p:nvPr/>
          </p:nvGrpSpPr>
          <p:grpSpPr bwMode="auto">
            <a:xfrm>
              <a:off x="1277937" y="4016938"/>
              <a:ext cx="87313" cy="1585914"/>
              <a:chOff x="2968" y="2238"/>
              <a:chExt cx="55" cy="999"/>
            </a:xfrm>
          </p:grpSpPr>
          <p:sp>
            <p:nvSpPr>
              <p:cNvPr id="13358" name="Oval 63"/>
              <p:cNvSpPr>
                <a:spLocks noChangeArrowheads="1"/>
              </p:cNvSpPr>
              <p:nvPr/>
            </p:nvSpPr>
            <p:spPr bwMode="auto">
              <a:xfrm>
                <a:off x="2968" y="2238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359" name="Oval 64"/>
              <p:cNvSpPr>
                <a:spLocks noChangeArrowheads="1"/>
              </p:cNvSpPr>
              <p:nvPr/>
            </p:nvSpPr>
            <p:spPr bwMode="auto">
              <a:xfrm>
                <a:off x="2968" y="2475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360" name="Oval 65"/>
              <p:cNvSpPr>
                <a:spLocks noChangeArrowheads="1"/>
              </p:cNvSpPr>
              <p:nvPr/>
            </p:nvSpPr>
            <p:spPr bwMode="auto">
              <a:xfrm>
                <a:off x="2968" y="270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361" name="Oval 66"/>
              <p:cNvSpPr>
                <a:spLocks noChangeArrowheads="1"/>
              </p:cNvSpPr>
              <p:nvPr/>
            </p:nvSpPr>
            <p:spPr bwMode="auto">
              <a:xfrm>
                <a:off x="2968" y="293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362" name="Oval 67"/>
              <p:cNvSpPr>
                <a:spLocks noChangeArrowheads="1"/>
              </p:cNvSpPr>
              <p:nvPr/>
            </p:nvSpPr>
            <p:spPr bwMode="auto">
              <a:xfrm>
                <a:off x="2968" y="3171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4" name="Freeform 8"/>
            <p:cNvSpPr>
              <a:spLocks/>
            </p:cNvSpPr>
            <p:nvPr/>
          </p:nvSpPr>
          <p:spPr bwMode="auto">
            <a:xfrm>
              <a:off x="3581159" y="3733432"/>
              <a:ext cx="338108" cy="2149789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0 w 213"/>
                <a:gd name="T35" fmla="*/ 2147483647 h 1354"/>
                <a:gd name="T36" fmla="*/ 0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0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7" y="10"/>
                  </a:lnTo>
                  <a:lnTo>
                    <a:pt x="78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3" y="501"/>
                  </a:lnTo>
                  <a:lnTo>
                    <a:pt x="1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1" y="794"/>
                  </a:lnTo>
                  <a:lnTo>
                    <a:pt x="3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8" y="1330"/>
                  </a:lnTo>
                  <a:lnTo>
                    <a:pt x="87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0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3343" name="Group 90"/>
            <p:cNvGrpSpPr>
              <a:grpSpLocks/>
            </p:cNvGrpSpPr>
            <p:nvPr/>
          </p:nvGrpSpPr>
          <p:grpSpPr bwMode="auto">
            <a:xfrm>
              <a:off x="3702050" y="4135441"/>
              <a:ext cx="87313" cy="1295401"/>
              <a:chOff x="3374" y="2309"/>
              <a:chExt cx="55" cy="816"/>
            </a:xfrm>
          </p:grpSpPr>
          <p:sp>
            <p:nvSpPr>
              <p:cNvPr id="13354" name="Oval 86"/>
              <p:cNvSpPr>
                <a:spLocks noChangeArrowheads="1"/>
              </p:cNvSpPr>
              <p:nvPr/>
            </p:nvSpPr>
            <p:spPr bwMode="auto">
              <a:xfrm>
                <a:off x="3374" y="230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355" name="Oval 87"/>
              <p:cNvSpPr>
                <a:spLocks noChangeArrowheads="1"/>
              </p:cNvSpPr>
              <p:nvPr/>
            </p:nvSpPr>
            <p:spPr bwMode="auto">
              <a:xfrm>
                <a:off x="3374" y="255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356" name="Oval 88"/>
              <p:cNvSpPr>
                <a:spLocks noChangeArrowheads="1"/>
              </p:cNvSpPr>
              <p:nvPr/>
            </p:nvSpPr>
            <p:spPr bwMode="auto">
              <a:xfrm>
                <a:off x="3374" y="280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357" name="Oval 89"/>
              <p:cNvSpPr>
                <a:spLocks noChangeArrowheads="1"/>
              </p:cNvSpPr>
              <p:nvPr/>
            </p:nvSpPr>
            <p:spPr bwMode="auto">
              <a:xfrm>
                <a:off x="3374" y="305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3344" name="TextBox 115"/>
            <p:cNvSpPr txBox="1">
              <a:spLocks noChangeArrowheads="1"/>
            </p:cNvSpPr>
            <p:nvPr/>
          </p:nvSpPr>
          <p:spPr bwMode="auto">
            <a:xfrm>
              <a:off x="2279233" y="4038600"/>
              <a:ext cx="402674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endParaRPr lang="en-US"/>
            </a:p>
          </p:txBody>
        </p:sp>
        <p:cxnSp>
          <p:nvCxnSpPr>
            <p:cNvPr id="13345" name="Straight Connector 116"/>
            <p:cNvCxnSpPr>
              <a:cxnSpLocks noChangeShapeType="1"/>
              <a:endCxn id="13354" idx="2"/>
            </p:cNvCxnSpPr>
            <p:nvPr/>
          </p:nvCxnSpPr>
          <p:spPr bwMode="auto">
            <a:xfrm flipV="1">
              <a:off x="2453307" y="4187829"/>
              <a:ext cx="1248743" cy="79371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6" name="Straight Connector 117"/>
            <p:cNvCxnSpPr>
              <a:cxnSpLocks noChangeShapeType="1"/>
              <a:endCxn id="13355" idx="2"/>
            </p:cNvCxnSpPr>
            <p:nvPr/>
          </p:nvCxnSpPr>
          <p:spPr bwMode="auto">
            <a:xfrm flipV="1">
              <a:off x="2453307" y="4579942"/>
              <a:ext cx="1248743" cy="68259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7" name="Straight Connector 118"/>
            <p:cNvCxnSpPr>
              <a:cxnSpLocks noChangeShapeType="1"/>
              <a:endCxn id="13356" idx="2"/>
            </p:cNvCxnSpPr>
            <p:nvPr/>
          </p:nvCxnSpPr>
          <p:spPr bwMode="auto">
            <a:xfrm flipV="1">
              <a:off x="2453307" y="4981580"/>
              <a:ext cx="1248743" cy="47620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8" name="Straight Connector 119"/>
            <p:cNvCxnSpPr>
              <a:cxnSpLocks noChangeShapeType="1"/>
              <a:stCxn id="13359" idx="2"/>
            </p:cNvCxnSpPr>
            <p:nvPr/>
          </p:nvCxnSpPr>
          <p:spPr bwMode="auto">
            <a:xfrm rot="10800000" flipH="1">
              <a:off x="1277937" y="4267202"/>
              <a:ext cx="1175370" cy="178362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9" name="Straight Connector 120"/>
            <p:cNvCxnSpPr>
              <a:cxnSpLocks noChangeShapeType="1"/>
              <a:stCxn id="13359" idx="3"/>
            </p:cNvCxnSpPr>
            <p:nvPr/>
          </p:nvCxnSpPr>
          <p:spPr bwMode="auto">
            <a:xfrm rot="16200000" flipH="1">
              <a:off x="1789219" y="3984111"/>
              <a:ext cx="165592" cy="1162583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50" name="Straight Connector 121"/>
            <p:cNvCxnSpPr>
              <a:cxnSpLocks noChangeShapeType="1"/>
              <a:stCxn id="13360" idx="6"/>
            </p:cNvCxnSpPr>
            <p:nvPr/>
          </p:nvCxnSpPr>
          <p:spPr bwMode="auto">
            <a:xfrm>
              <a:off x="1365250" y="4812277"/>
              <a:ext cx="1088056" cy="216923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51" name="TextBox 122"/>
            <p:cNvSpPr txBox="1">
              <a:spLocks noChangeArrowheads="1"/>
            </p:cNvSpPr>
            <p:nvPr/>
          </p:nvSpPr>
          <p:spPr bwMode="auto">
            <a:xfrm>
              <a:off x="762000" y="3395246"/>
              <a:ext cx="10867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1600">
                  <a:latin typeface="Calibri" pitchFamily="34" charset="0"/>
                </a:rPr>
                <a:t>Employees</a:t>
              </a:r>
            </a:p>
          </p:txBody>
        </p:sp>
        <p:sp>
          <p:nvSpPr>
            <p:cNvPr id="13352" name="TextBox 123"/>
            <p:cNvSpPr txBox="1">
              <a:spLocks noChangeArrowheads="1"/>
            </p:cNvSpPr>
            <p:nvPr/>
          </p:nvSpPr>
          <p:spPr bwMode="auto">
            <a:xfrm>
              <a:off x="1935072" y="3395246"/>
              <a:ext cx="9395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1600">
                  <a:latin typeface="Calibri" pitchFamily="34" charset="0"/>
                </a:rPr>
                <a:t>Manages</a:t>
              </a:r>
            </a:p>
          </p:txBody>
        </p:sp>
        <p:sp>
          <p:nvSpPr>
            <p:cNvPr id="13353" name="TextBox 124"/>
            <p:cNvSpPr txBox="1">
              <a:spLocks noChangeArrowheads="1"/>
            </p:cNvSpPr>
            <p:nvPr/>
          </p:nvSpPr>
          <p:spPr bwMode="auto">
            <a:xfrm>
              <a:off x="3124200" y="3395246"/>
              <a:ext cx="1280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1600">
                  <a:latin typeface="Calibri" pitchFamily="34" charset="0"/>
                </a:rPr>
                <a:t>Departments</a:t>
              </a:r>
            </a:p>
          </p:txBody>
        </p:sp>
      </p:grpSp>
      <p:cxnSp>
        <p:nvCxnSpPr>
          <p:cNvPr id="13318" name="Straight Connector 135"/>
          <p:cNvCxnSpPr>
            <a:cxnSpLocks noChangeShapeType="1"/>
            <a:endCxn id="13357" idx="2"/>
          </p:cNvCxnSpPr>
          <p:nvPr/>
        </p:nvCxnSpPr>
        <p:spPr bwMode="auto">
          <a:xfrm>
            <a:off x="6659563" y="5238750"/>
            <a:ext cx="1247775" cy="20637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319" name="Straight Connector 138"/>
          <p:cNvCxnSpPr>
            <a:cxnSpLocks noChangeShapeType="1"/>
            <a:stCxn id="13362" idx="6"/>
          </p:cNvCxnSpPr>
          <p:nvPr/>
        </p:nvCxnSpPr>
        <p:spPr bwMode="auto">
          <a:xfrm flipV="1">
            <a:off x="5570538" y="5251450"/>
            <a:ext cx="1049337" cy="179387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320" name="Flowchart: Decision 176"/>
          <p:cNvSpPr>
            <a:spLocks noChangeArrowheads="1"/>
          </p:cNvSpPr>
          <p:nvPr/>
        </p:nvSpPr>
        <p:spPr bwMode="auto">
          <a:xfrm>
            <a:off x="1828800" y="1752600"/>
            <a:ext cx="1066800" cy="685800"/>
          </a:xfrm>
          <a:prstGeom prst="flowChartDecision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321" name="TextBox 177"/>
          <p:cNvSpPr txBox="1">
            <a:spLocks noChangeArrowheads="1"/>
          </p:cNvSpPr>
          <p:nvPr/>
        </p:nvSpPr>
        <p:spPr bwMode="auto">
          <a:xfrm>
            <a:off x="1905000" y="1905000"/>
            <a:ext cx="93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sz="1600">
                <a:latin typeface="Calibri" pitchFamily="34" charset="0"/>
              </a:rPr>
              <a:t>Manages</a:t>
            </a:r>
          </a:p>
        </p:txBody>
      </p:sp>
      <p:sp>
        <p:nvSpPr>
          <p:cNvPr id="13322" name="Rectangle 178"/>
          <p:cNvSpPr>
            <a:spLocks noChangeArrowheads="1"/>
          </p:cNvSpPr>
          <p:nvPr/>
        </p:nvSpPr>
        <p:spPr bwMode="auto">
          <a:xfrm>
            <a:off x="304800" y="1905000"/>
            <a:ext cx="1219200" cy="381000"/>
          </a:xfrm>
          <a:prstGeom prst="rect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1600">
                <a:latin typeface="Calibri" pitchFamily="34" charset="0"/>
              </a:rPr>
              <a:t>Employees</a:t>
            </a:r>
          </a:p>
        </p:txBody>
      </p:sp>
      <p:sp>
        <p:nvSpPr>
          <p:cNvPr id="13323" name="Rectangle 179"/>
          <p:cNvSpPr>
            <a:spLocks noChangeArrowheads="1"/>
          </p:cNvSpPr>
          <p:nvPr/>
        </p:nvSpPr>
        <p:spPr bwMode="auto">
          <a:xfrm>
            <a:off x="3200400" y="1905000"/>
            <a:ext cx="1295400" cy="381000"/>
          </a:xfrm>
          <a:prstGeom prst="rect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1600">
                <a:latin typeface="Calibri" pitchFamily="34" charset="0"/>
              </a:rPr>
              <a:t>Departments</a:t>
            </a:r>
          </a:p>
        </p:txBody>
      </p:sp>
      <p:cxnSp>
        <p:nvCxnSpPr>
          <p:cNvPr id="13324" name="Straight Connector 181"/>
          <p:cNvCxnSpPr>
            <a:cxnSpLocks noChangeShapeType="1"/>
            <a:stCxn id="13322" idx="3"/>
            <a:endCxn id="13320" idx="1"/>
          </p:cNvCxnSpPr>
          <p:nvPr/>
        </p:nvCxnSpPr>
        <p:spPr bwMode="auto">
          <a:xfrm>
            <a:off x="1524000" y="2095500"/>
            <a:ext cx="3048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325" name="Straight Connector 183"/>
          <p:cNvCxnSpPr>
            <a:cxnSpLocks noChangeShapeType="1"/>
            <a:stCxn id="13320" idx="3"/>
            <a:endCxn id="13323" idx="1"/>
          </p:cNvCxnSpPr>
          <p:nvPr/>
        </p:nvCxnSpPr>
        <p:spPr bwMode="auto">
          <a:xfrm>
            <a:off x="2895600" y="2095500"/>
            <a:ext cx="304800" cy="1588"/>
          </a:xfrm>
          <a:prstGeom prst="line">
            <a:avLst/>
          </a:prstGeom>
          <a:noFill/>
          <a:ln w="19050" cmpd="sng" algn="ctr">
            <a:solidFill>
              <a:srgbClr val="C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326" name="Flowchart: Decision 184"/>
          <p:cNvSpPr>
            <a:spLocks noChangeArrowheads="1"/>
          </p:cNvSpPr>
          <p:nvPr/>
        </p:nvSpPr>
        <p:spPr bwMode="auto">
          <a:xfrm>
            <a:off x="6154560" y="2514600"/>
            <a:ext cx="1066800" cy="685800"/>
          </a:xfrm>
          <a:prstGeom prst="flowChartDecision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3327" name="TextBox 185"/>
          <p:cNvSpPr txBox="1">
            <a:spLocks noChangeArrowheads="1"/>
          </p:cNvSpPr>
          <p:nvPr/>
        </p:nvSpPr>
        <p:spPr bwMode="auto">
          <a:xfrm>
            <a:off x="6256493" y="2677810"/>
            <a:ext cx="93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sz="1600" dirty="0">
                <a:latin typeface="Calibri" pitchFamily="34" charset="0"/>
              </a:rPr>
              <a:t>Manages</a:t>
            </a:r>
          </a:p>
        </p:txBody>
      </p:sp>
      <p:sp>
        <p:nvSpPr>
          <p:cNvPr id="13328" name="Rectangle 186"/>
          <p:cNvSpPr>
            <a:spLocks noChangeArrowheads="1"/>
          </p:cNvSpPr>
          <p:nvPr/>
        </p:nvSpPr>
        <p:spPr bwMode="auto">
          <a:xfrm>
            <a:off x="4724400" y="2667000"/>
            <a:ext cx="1219200" cy="381000"/>
          </a:xfrm>
          <a:prstGeom prst="rect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1600">
                <a:latin typeface="Calibri" pitchFamily="34" charset="0"/>
              </a:rPr>
              <a:t>Employees</a:t>
            </a:r>
          </a:p>
        </p:txBody>
      </p:sp>
      <p:sp>
        <p:nvSpPr>
          <p:cNvPr id="13329" name="Rectangle 187"/>
          <p:cNvSpPr>
            <a:spLocks noChangeArrowheads="1"/>
          </p:cNvSpPr>
          <p:nvPr/>
        </p:nvSpPr>
        <p:spPr bwMode="auto">
          <a:xfrm>
            <a:off x="7620000" y="2667000"/>
            <a:ext cx="1295400" cy="381000"/>
          </a:xfrm>
          <a:prstGeom prst="rect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sz="1600" dirty="0">
                <a:latin typeface="Calibri" pitchFamily="34" charset="0"/>
              </a:rPr>
              <a:t>Departments</a:t>
            </a:r>
          </a:p>
        </p:txBody>
      </p:sp>
      <p:cxnSp>
        <p:nvCxnSpPr>
          <p:cNvPr id="13330" name="Straight Connector 188"/>
          <p:cNvCxnSpPr>
            <a:cxnSpLocks noChangeShapeType="1"/>
            <a:stCxn id="13328" idx="3"/>
            <a:endCxn id="13326" idx="1"/>
          </p:cNvCxnSpPr>
          <p:nvPr/>
        </p:nvCxnSpPr>
        <p:spPr bwMode="auto">
          <a:xfrm>
            <a:off x="5943600" y="2857500"/>
            <a:ext cx="210960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331" name="Straight Connector 189"/>
          <p:cNvCxnSpPr>
            <a:cxnSpLocks noChangeShapeType="1"/>
            <a:stCxn id="13326" idx="3"/>
            <a:endCxn id="13329" idx="1"/>
          </p:cNvCxnSpPr>
          <p:nvPr/>
        </p:nvCxnSpPr>
        <p:spPr bwMode="auto">
          <a:xfrm>
            <a:off x="7221360" y="2857500"/>
            <a:ext cx="398640" cy="0"/>
          </a:xfrm>
          <a:prstGeom prst="line">
            <a:avLst/>
          </a:prstGeom>
          <a:noFill/>
          <a:ln w="76200" cmpd="sng" algn="ctr">
            <a:solidFill>
              <a:srgbClr val="C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332" name="Straight Connector 191"/>
          <p:cNvCxnSpPr>
            <a:cxnSpLocks noChangeShapeType="1"/>
          </p:cNvCxnSpPr>
          <p:nvPr/>
        </p:nvCxnSpPr>
        <p:spPr bwMode="auto">
          <a:xfrm rot="5400000">
            <a:off x="4686301" y="2095500"/>
            <a:ext cx="533400" cy="3175"/>
          </a:xfrm>
          <a:prstGeom prst="line">
            <a:avLst/>
          </a:prstGeom>
          <a:noFill/>
          <a:ln w="12700" algn="ctr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333" name="Straight Connector 193"/>
          <p:cNvCxnSpPr>
            <a:cxnSpLocks noChangeShapeType="1"/>
          </p:cNvCxnSpPr>
          <p:nvPr/>
        </p:nvCxnSpPr>
        <p:spPr bwMode="auto">
          <a:xfrm rot="10800000" flipV="1">
            <a:off x="4343400" y="2362200"/>
            <a:ext cx="609600" cy="381000"/>
          </a:xfrm>
          <a:prstGeom prst="line">
            <a:avLst/>
          </a:prstGeom>
          <a:noFill/>
          <a:ln w="12700" algn="ctr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334" name="Straight Connector 195"/>
          <p:cNvCxnSpPr>
            <a:cxnSpLocks noChangeShapeType="1"/>
          </p:cNvCxnSpPr>
          <p:nvPr/>
        </p:nvCxnSpPr>
        <p:spPr bwMode="auto">
          <a:xfrm rot="16200000" flipH="1">
            <a:off x="2628900" y="4457700"/>
            <a:ext cx="3505200" cy="76200"/>
          </a:xfrm>
          <a:prstGeom prst="line">
            <a:avLst/>
          </a:prstGeom>
          <a:noFill/>
          <a:ln w="12700" algn="ctr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3" name="Rounded Rectangular Callout 72"/>
          <p:cNvSpPr/>
          <p:nvPr/>
        </p:nvSpPr>
        <p:spPr bwMode="auto">
          <a:xfrm>
            <a:off x="3124200" y="5257800"/>
            <a:ext cx="1143000" cy="612775"/>
          </a:xfrm>
          <a:prstGeom prst="wedgeRoundRectCallout">
            <a:avLst>
              <a:gd name="adj1" fmla="val -23055"/>
              <a:gd name="adj2" fmla="val -13642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/>
          <a:p>
            <a:pPr algn="ctr" eaLnBrk="0" hangingPunct="0">
              <a:lnSpc>
                <a:spcPts val="2000"/>
              </a:lnSpc>
              <a:defRPr/>
            </a:pPr>
            <a:r>
              <a:rPr lang="en-US" sz="2000" dirty="0">
                <a:solidFill>
                  <a:srgbClr val="001746"/>
                </a:solidFill>
                <a:latin typeface="Calibri" pitchFamily="34" charset="0"/>
                <a:cs typeface="Calibri" pitchFamily="34" charset="0"/>
              </a:rPr>
              <a:t>Has no manager</a:t>
            </a:r>
          </a:p>
        </p:txBody>
      </p:sp>
      <p:sp>
        <p:nvSpPr>
          <p:cNvPr id="74" name="Rounded Rectangular Callout 73"/>
          <p:cNvSpPr/>
          <p:nvPr/>
        </p:nvSpPr>
        <p:spPr bwMode="auto">
          <a:xfrm>
            <a:off x="7162800" y="5868987"/>
            <a:ext cx="1676400" cy="856297"/>
          </a:xfrm>
          <a:prstGeom prst="wedgeRoundRectCallout">
            <a:avLst>
              <a:gd name="adj1" fmla="val -7150"/>
              <a:gd name="adj2" fmla="val -9414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/>
          <a:lstStyle/>
          <a:p>
            <a:pPr algn="ctr" eaLnBrk="0" hangingPunct="0">
              <a:lnSpc>
                <a:spcPts val="1700"/>
              </a:lnSpc>
              <a:defRPr/>
            </a:pPr>
            <a:r>
              <a:rPr lang="en-US" sz="2000" dirty="0">
                <a:solidFill>
                  <a:srgbClr val="001746"/>
                </a:solidFill>
                <a:latin typeface="Calibri" pitchFamily="34" charset="0"/>
                <a:cs typeface="Calibri" pitchFamily="34" charset="0"/>
              </a:rPr>
              <a:t>Every department has a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9B057B-52C3-4D9A-BCC9-87FD1679E6EC}"/>
              </a:ext>
            </a:extLst>
          </p:cNvPr>
          <p:cNvSpPr txBox="1"/>
          <p:nvPr/>
        </p:nvSpPr>
        <p:spPr>
          <a:xfrm>
            <a:off x="500784" y="6112772"/>
            <a:ext cx="3766416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Both have key constraint</a:t>
            </a:r>
          </a:p>
        </p:txBody>
      </p:sp>
    </p:spTree>
    <p:extLst>
      <p:ext uri="{BB962C8B-B14F-4D97-AF65-F5344CB8AC3E}">
        <p14:creationId xmlns:p14="http://schemas.microsoft.com/office/powerpoint/2010/main" val="43635908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7" name="Picture 39" descr="C:\Users\Kien\AppData\Local\Microsoft\Windows\Temporary Internet Files\Content.IE5\336BYWZH\MC90043505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118" y="1935921"/>
            <a:ext cx="2082732" cy="208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ounded Rectangular Callout 36"/>
          <p:cNvSpPr/>
          <p:nvPr/>
        </p:nvSpPr>
        <p:spPr bwMode="auto">
          <a:xfrm>
            <a:off x="4191000" y="5602356"/>
            <a:ext cx="2133600" cy="685800"/>
          </a:xfrm>
          <a:prstGeom prst="wedgeRoundRectCallout">
            <a:avLst>
              <a:gd name="adj1" fmla="val 61627"/>
              <a:gd name="adj2" fmla="val -124967"/>
              <a:gd name="adj3" fmla="val 16667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sz="16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800100"/>
          </a:xfrm>
        </p:spPr>
        <p:txBody>
          <a:bodyPr/>
          <a:lstStyle/>
          <a:p>
            <a:r>
              <a:rPr lang="en-US" b="1" dirty="0"/>
              <a:t>Weak Entities</a:t>
            </a:r>
          </a:p>
        </p:txBody>
      </p:sp>
      <p:sp>
        <p:nvSpPr>
          <p:cNvPr id="1434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272338" cy="2286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dirty="0">
                <a:latin typeface="Calibri" pitchFamily="34" charset="0"/>
              </a:rPr>
              <a:t>A </a:t>
            </a:r>
            <a:r>
              <a:rPr lang="en-US" sz="2400" b="1" i="1" dirty="0">
                <a:solidFill>
                  <a:schemeClr val="accent2"/>
                </a:solidFill>
                <a:latin typeface="Calibri" pitchFamily="34" charset="0"/>
              </a:rPr>
              <a:t>weak entity </a:t>
            </a:r>
            <a:r>
              <a:rPr lang="en-US" sz="2400" dirty="0">
                <a:latin typeface="Calibri" pitchFamily="34" charset="0"/>
              </a:rPr>
              <a:t>can be identified uniquely only by considering the primary key of another (</a:t>
            </a:r>
            <a:r>
              <a:rPr lang="en-US" sz="2400" i="1" dirty="0">
                <a:latin typeface="Calibri" pitchFamily="34" charset="0"/>
              </a:rPr>
              <a:t>owner</a:t>
            </a:r>
            <a:r>
              <a:rPr lang="en-US" sz="2400" dirty="0">
                <a:latin typeface="Calibri" pitchFamily="34" charset="0"/>
              </a:rPr>
              <a:t>) entity.</a:t>
            </a:r>
          </a:p>
        </p:txBody>
      </p:sp>
      <p:sp>
        <p:nvSpPr>
          <p:cNvPr id="14343" name="Freeform 6"/>
          <p:cNvSpPr>
            <a:spLocks/>
          </p:cNvSpPr>
          <p:nvPr/>
        </p:nvSpPr>
        <p:spPr bwMode="auto">
          <a:xfrm>
            <a:off x="5791200" y="3710056"/>
            <a:ext cx="1254125" cy="530225"/>
          </a:xfrm>
          <a:custGeom>
            <a:avLst/>
            <a:gdLst>
              <a:gd name="T0" fmla="*/ 2147483647 w 790"/>
              <a:gd name="T1" fmla="*/ 2147483647 h 334"/>
              <a:gd name="T2" fmla="*/ 2147483647 w 790"/>
              <a:gd name="T3" fmla="*/ 2147483647 h 334"/>
              <a:gd name="T4" fmla="*/ 2147483647 w 790"/>
              <a:gd name="T5" fmla="*/ 2147483647 h 334"/>
              <a:gd name="T6" fmla="*/ 2147483647 w 790"/>
              <a:gd name="T7" fmla="*/ 2147483647 h 334"/>
              <a:gd name="T8" fmla="*/ 2147483647 w 790"/>
              <a:gd name="T9" fmla="*/ 2147483647 h 334"/>
              <a:gd name="T10" fmla="*/ 2147483647 w 790"/>
              <a:gd name="T11" fmla="*/ 2147483647 h 334"/>
              <a:gd name="T12" fmla="*/ 2147483647 w 790"/>
              <a:gd name="T13" fmla="*/ 2147483647 h 334"/>
              <a:gd name="T14" fmla="*/ 2147483647 w 790"/>
              <a:gd name="T15" fmla="*/ 2147483647 h 334"/>
              <a:gd name="T16" fmla="*/ 2147483647 w 790"/>
              <a:gd name="T17" fmla="*/ 2147483647 h 334"/>
              <a:gd name="T18" fmla="*/ 2147483647 w 790"/>
              <a:gd name="T19" fmla="*/ 2147483647 h 334"/>
              <a:gd name="T20" fmla="*/ 2147483647 w 790"/>
              <a:gd name="T21" fmla="*/ 2147483647 h 334"/>
              <a:gd name="T22" fmla="*/ 2147483647 w 790"/>
              <a:gd name="T23" fmla="*/ 2147483647 h 334"/>
              <a:gd name="T24" fmla="*/ 2147483647 w 790"/>
              <a:gd name="T25" fmla="*/ 2147483647 h 334"/>
              <a:gd name="T26" fmla="*/ 2147483647 w 790"/>
              <a:gd name="T27" fmla="*/ 2147483647 h 334"/>
              <a:gd name="T28" fmla="*/ 2147483647 w 790"/>
              <a:gd name="T29" fmla="*/ 2147483647 h 334"/>
              <a:gd name="T30" fmla="*/ 2147483647 w 790"/>
              <a:gd name="T31" fmla="*/ 2147483647 h 334"/>
              <a:gd name="T32" fmla="*/ 2147483647 w 790"/>
              <a:gd name="T33" fmla="*/ 2147483647 h 334"/>
              <a:gd name="T34" fmla="*/ 2147483647 w 790"/>
              <a:gd name="T35" fmla="*/ 2147483647 h 334"/>
              <a:gd name="T36" fmla="*/ 2147483647 w 790"/>
              <a:gd name="T37" fmla="*/ 2147483647 h 334"/>
              <a:gd name="T38" fmla="*/ 2147483647 w 790"/>
              <a:gd name="T39" fmla="*/ 2147483647 h 334"/>
              <a:gd name="T40" fmla="*/ 2147483647 w 790"/>
              <a:gd name="T41" fmla="*/ 2147483647 h 334"/>
              <a:gd name="T42" fmla="*/ 2147483647 w 790"/>
              <a:gd name="T43" fmla="*/ 2147483647 h 334"/>
              <a:gd name="T44" fmla="*/ 2147483647 w 790"/>
              <a:gd name="T45" fmla="*/ 2147483647 h 334"/>
              <a:gd name="T46" fmla="*/ 2147483647 w 790"/>
              <a:gd name="T47" fmla="*/ 2147483647 h 334"/>
              <a:gd name="T48" fmla="*/ 2147483647 w 790"/>
              <a:gd name="T49" fmla="*/ 2147483647 h 334"/>
              <a:gd name="T50" fmla="*/ 2147483647 w 790"/>
              <a:gd name="T51" fmla="*/ 2147483647 h 334"/>
              <a:gd name="T52" fmla="*/ 2147483647 w 790"/>
              <a:gd name="T53" fmla="*/ 2147483647 h 334"/>
              <a:gd name="T54" fmla="*/ 2147483647 w 790"/>
              <a:gd name="T55" fmla="*/ 2147483647 h 334"/>
              <a:gd name="T56" fmla="*/ 2147483647 w 790"/>
              <a:gd name="T57" fmla="*/ 2147483647 h 334"/>
              <a:gd name="T58" fmla="*/ 2147483647 w 790"/>
              <a:gd name="T59" fmla="*/ 2147483647 h 334"/>
              <a:gd name="T60" fmla="*/ 2147483647 w 790"/>
              <a:gd name="T61" fmla="*/ 2147483647 h 334"/>
              <a:gd name="T62" fmla="*/ 2147483647 w 790"/>
              <a:gd name="T63" fmla="*/ 2147483647 h 334"/>
              <a:gd name="T64" fmla="*/ 2147483647 w 790"/>
              <a:gd name="T65" fmla="*/ 2147483647 h 334"/>
              <a:gd name="T66" fmla="*/ 2147483647 w 790"/>
              <a:gd name="T67" fmla="*/ 2147483647 h 334"/>
              <a:gd name="T68" fmla="*/ 2147483647 w 790"/>
              <a:gd name="T69" fmla="*/ 2147483647 h 334"/>
              <a:gd name="T70" fmla="*/ 2147483647 w 790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90"/>
              <a:gd name="T109" fmla="*/ 0 h 334"/>
              <a:gd name="T110" fmla="*/ 790 w 790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90" h="334">
                <a:moveTo>
                  <a:pt x="789" y="167"/>
                </a:moveTo>
                <a:lnTo>
                  <a:pt x="788" y="153"/>
                </a:lnTo>
                <a:lnTo>
                  <a:pt x="783" y="138"/>
                </a:lnTo>
                <a:lnTo>
                  <a:pt x="775" y="124"/>
                </a:lnTo>
                <a:lnTo>
                  <a:pt x="765" y="110"/>
                </a:lnTo>
                <a:lnTo>
                  <a:pt x="752" y="97"/>
                </a:lnTo>
                <a:lnTo>
                  <a:pt x="736" y="83"/>
                </a:lnTo>
                <a:lnTo>
                  <a:pt x="718" y="71"/>
                </a:lnTo>
                <a:lnTo>
                  <a:pt x="697" y="60"/>
                </a:lnTo>
                <a:lnTo>
                  <a:pt x="674" y="50"/>
                </a:lnTo>
                <a:lnTo>
                  <a:pt x="648" y="40"/>
                </a:lnTo>
                <a:lnTo>
                  <a:pt x="621" y="30"/>
                </a:lnTo>
                <a:lnTo>
                  <a:pt x="592" y="23"/>
                </a:lnTo>
                <a:lnTo>
                  <a:pt x="561" y="17"/>
                </a:lnTo>
                <a:lnTo>
                  <a:pt x="529" y="10"/>
                </a:lnTo>
                <a:lnTo>
                  <a:pt x="497" y="6"/>
                </a:lnTo>
                <a:lnTo>
                  <a:pt x="463" y="3"/>
                </a:lnTo>
                <a:lnTo>
                  <a:pt x="429" y="1"/>
                </a:lnTo>
                <a:lnTo>
                  <a:pt x="394" y="0"/>
                </a:lnTo>
                <a:lnTo>
                  <a:pt x="360" y="1"/>
                </a:lnTo>
                <a:lnTo>
                  <a:pt x="326" y="3"/>
                </a:lnTo>
                <a:lnTo>
                  <a:pt x="293" y="6"/>
                </a:lnTo>
                <a:lnTo>
                  <a:pt x="260" y="10"/>
                </a:lnTo>
                <a:lnTo>
                  <a:pt x="228" y="17"/>
                </a:lnTo>
                <a:lnTo>
                  <a:pt x="197" y="23"/>
                </a:lnTo>
                <a:lnTo>
                  <a:pt x="169" y="30"/>
                </a:lnTo>
                <a:lnTo>
                  <a:pt x="142" y="40"/>
                </a:lnTo>
                <a:lnTo>
                  <a:pt x="116" y="50"/>
                </a:lnTo>
                <a:lnTo>
                  <a:pt x="93" y="60"/>
                </a:lnTo>
                <a:lnTo>
                  <a:pt x="72" y="71"/>
                </a:lnTo>
                <a:lnTo>
                  <a:pt x="54" y="83"/>
                </a:lnTo>
                <a:lnTo>
                  <a:pt x="38" y="97"/>
                </a:lnTo>
                <a:lnTo>
                  <a:pt x="24" y="110"/>
                </a:lnTo>
                <a:lnTo>
                  <a:pt x="14" y="124"/>
                </a:lnTo>
                <a:lnTo>
                  <a:pt x="7" y="138"/>
                </a:lnTo>
                <a:lnTo>
                  <a:pt x="2" y="153"/>
                </a:lnTo>
                <a:lnTo>
                  <a:pt x="0" y="167"/>
                </a:lnTo>
                <a:lnTo>
                  <a:pt x="2" y="181"/>
                </a:lnTo>
                <a:lnTo>
                  <a:pt x="7" y="196"/>
                </a:lnTo>
                <a:lnTo>
                  <a:pt x="14" y="210"/>
                </a:lnTo>
                <a:lnTo>
                  <a:pt x="24" y="224"/>
                </a:lnTo>
                <a:lnTo>
                  <a:pt x="38" y="237"/>
                </a:lnTo>
                <a:lnTo>
                  <a:pt x="54" y="250"/>
                </a:lnTo>
                <a:lnTo>
                  <a:pt x="72" y="262"/>
                </a:lnTo>
                <a:lnTo>
                  <a:pt x="93" y="274"/>
                </a:lnTo>
                <a:lnTo>
                  <a:pt x="116" y="284"/>
                </a:lnTo>
                <a:lnTo>
                  <a:pt x="142" y="294"/>
                </a:lnTo>
                <a:lnTo>
                  <a:pt x="169" y="303"/>
                </a:lnTo>
                <a:lnTo>
                  <a:pt x="197" y="311"/>
                </a:lnTo>
                <a:lnTo>
                  <a:pt x="228" y="317"/>
                </a:lnTo>
                <a:lnTo>
                  <a:pt x="260" y="323"/>
                </a:lnTo>
                <a:lnTo>
                  <a:pt x="293" y="327"/>
                </a:lnTo>
                <a:lnTo>
                  <a:pt x="326" y="331"/>
                </a:lnTo>
                <a:lnTo>
                  <a:pt x="360" y="332"/>
                </a:lnTo>
                <a:lnTo>
                  <a:pt x="394" y="333"/>
                </a:lnTo>
                <a:lnTo>
                  <a:pt x="429" y="332"/>
                </a:lnTo>
                <a:lnTo>
                  <a:pt x="463" y="331"/>
                </a:lnTo>
                <a:lnTo>
                  <a:pt x="497" y="327"/>
                </a:lnTo>
                <a:lnTo>
                  <a:pt x="529" y="323"/>
                </a:lnTo>
                <a:lnTo>
                  <a:pt x="561" y="317"/>
                </a:lnTo>
                <a:lnTo>
                  <a:pt x="592" y="311"/>
                </a:lnTo>
                <a:lnTo>
                  <a:pt x="621" y="303"/>
                </a:lnTo>
                <a:lnTo>
                  <a:pt x="648" y="294"/>
                </a:lnTo>
                <a:lnTo>
                  <a:pt x="674" y="284"/>
                </a:lnTo>
                <a:lnTo>
                  <a:pt x="697" y="274"/>
                </a:lnTo>
                <a:lnTo>
                  <a:pt x="718" y="262"/>
                </a:lnTo>
                <a:lnTo>
                  <a:pt x="736" y="250"/>
                </a:lnTo>
                <a:lnTo>
                  <a:pt x="752" y="237"/>
                </a:lnTo>
                <a:lnTo>
                  <a:pt x="765" y="224"/>
                </a:lnTo>
                <a:lnTo>
                  <a:pt x="775" y="210"/>
                </a:lnTo>
                <a:lnTo>
                  <a:pt x="783" y="196"/>
                </a:lnTo>
                <a:lnTo>
                  <a:pt x="788" y="181"/>
                </a:lnTo>
                <a:lnTo>
                  <a:pt x="789" y="167"/>
                </a:lnTo>
              </a:path>
            </a:pathLst>
          </a:custGeom>
          <a:solidFill>
            <a:schemeClr val="bg1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Freeform 7"/>
          <p:cNvSpPr>
            <a:spLocks/>
          </p:cNvSpPr>
          <p:nvPr/>
        </p:nvSpPr>
        <p:spPr bwMode="auto">
          <a:xfrm>
            <a:off x="7239000" y="3852931"/>
            <a:ext cx="1254125" cy="530225"/>
          </a:xfrm>
          <a:custGeom>
            <a:avLst/>
            <a:gdLst>
              <a:gd name="T0" fmla="*/ 2147483647 w 790"/>
              <a:gd name="T1" fmla="*/ 2147483647 h 334"/>
              <a:gd name="T2" fmla="*/ 2147483647 w 790"/>
              <a:gd name="T3" fmla="*/ 2147483647 h 334"/>
              <a:gd name="T4" fmla="*/ 2147483647 w 790"/>
              <a:gd name="T5" fmla="*/ 2147483647 h 334"/>
              <a:gd name="T6" fmla="*/ 2147483647 w 790"/>
              <a:gd name="T7" fmla="*/ 2147483647 h 334"/>
              <a:gd name="T8" fmla="*/ 2147483647 w 790"/>
              <a:gd name="T9" fmla="*/ 2147483647 h 334"/>
              <a:gd name="T10" fmla="*/ 2147483647 w 790"/>
              <a:gd name="T11" fmla="*/ 2147483647 h 334"/>
              <a:gd name="T12" fmla="*/ 2147483647 w 790"/>
              <a:gd name="T13" fmla="*/ 2147483647 h 334"/>
              <a:gd name="T14" fmla="*/ 2147483647 w 790"/>
              <a:gd name="T15" fmla="*/ 2147483647 h 334"/>
              <a:gd name="T16" fmla="*/ 2147483647 w 790"/>
              <a:gd name="T17" fmla="*/ 2147483647 h 334"/>
              <a:gd name="T18" fmla="*/ 2147483647 w 790"/>
              <a:gd name="T19" fmla="*/ 2147483647 h 334"/>
              <a:gd name="T20" fmla="*/ 2147483647 w 790"/>
              <a:gd name="T21" fmla="*/ 2147483647 h 334"/>
              <a:gd name="T22" fmla="*/ 2147483647 w 790"/>
              <a:gd name="T23" fmla="*/ 2147483647 h 334"/>
              <a:gd name="T24" fmla="*/ 2147483647 w 790"/>
              <a:gd name="T25" fmla="*/ 2147483647 h 334"/>
              <a:gd name="T26" fmla="*/ 2147483647 w 790"/>
              <a:gd name="T27" fmla="*/ 2147483647 h 334"/>
              <a:gd name="T28" fmla="*/ 2147483647 w 790"/>
              <a:gd name="T29" fmla="*/ 2147483647 h 334"/>
              <a:gd name="T30" fmla="*/ 2147483647 w 790"/>
              <a:gd name="T31" fmla="*/ 2147483647 h 334"/>
              <a:gd name="T32" fmla="*/ 2147483647 w 790"/>
              <a:gd name="T33" fmla="*/ 2147483647 h 334"/>
              <a:gd name="T34" fmla="*/ 2147483647 w 790"/>
              <a:gd name="T35" fmla="*/ 2147483647 h 334"/>
              <a:gd name="T36" fmla="*/ 2147483647 w 790"/>
              <a:gd name="T37" fmla="*/ 2147483647 h 334"/>
              <a:gd name="T38" fmla="*/ 2147483647 w 790"/>
              <a:gd name="T39" fmla="*/ 2147483647 h 334"/>
              <a:gd name="T40" fmla="*/ 2147483647 w 790"/>
              <a:gd name="T41" fmla="*/ 2147483647 h 334"/>
              <a:gd name="T42" fmla="*/ 2147483647 w 790"/>
              <a:gd name="T43" fmla="*/ 2147483647 h 334"/>
              <a:gd name="T44" fmla="*/ 2147483647 w 790"/>
              <a:gd name="T45" fmla="*/ 2147483647 h 334"/>
              <a:gd name="T46" fmla="*/ 2147483647 w 790"/>
              <a:gd name="T47" fmla="*/ 2147483647 h 334"/>
              <a:gd name="T48" fmla="*/ 2147483647 w 790"/>
              <a:gd name="T49" fmla="*/ 2147483647 h 334"/>
              <a:gd name="T50" fmla="*/ 2147483647 w 790"/>
              <a:gd name="T51" fmla="*/ 2147483647 h 334"/>
              <a:gd name="T52" fmla="*/ 2147483647 w 790"/>
              <a:gd name="T53" fmla="*/ 2147483647 h 334"/>
              <a:gd name="T54" fmla="*/ 2147483647 w 790"/>
              <a:gd name="T55" fmla="*/ 2147483647 h 334"/>
              <a:gd name="T56" fmla="*/ 2147483647 w 790"/>
              <a:gd name="T57" fmla="*/ 2147483647 h 334"/>
              <a:gd name="T58" fmla="*/ 2147483647 w 790"/>
              <a:gd name="T59" fmla="*/ 2147483647 h 334"/>
              <a:gd name="T60" fmla="*/ 2147483647 w 790"/>
              <a:gd name="T61" fmla="*/ 2147483647 h 334"/>
              <a:gd name="T62" fmla="*/ 2147483647 w 790"/>
              <a:gd name="T63" fmla="*/ 2147483647 h 334"/>
              <a:gd name="T64" fmla="*/ 2147483647 w 790"/>
              <a:gd name="T65" fmla="*/ 2147483647 h 334"/>
              <a:gd name="T66" fmla="*/ 2147483647 w 790"/>
              <a:gd name="T67" fmla="*/ 2147483647 h 334"/>
              <a:gd name="T68" fmla="*/ 2147483647 w 790"/>
              <a:gd name="T69" fmla="*/ 2147483647 h 334"/>
              <a:gd name="T70" fmla="*/ 2147483647 w 790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90"/>
              <a:gd name="T109" fmla="*/ 0 h 334"/>
              <a:gd name="T110" fmla="*/ 790 w 790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90" h="334">
                <a:moveTo>
                  <a:pt x="0" y="167"/>
                </a:moveTo>
                <a:lnTo>
                  <a:pt x="2" y="181"/>
                </a:lnTo>
                <a:lnTo>
                  <a:pt x="6" y="196"/>
                </a:lnTo>
                <a:lnTo>
                  <a:pt x="13" y="210"/>
                </a:lnTo>
                <a:lnTo>
                  <a:pt x="24" y="224"/>
                </a:lnTo>
                <a:lnTo>
                  <a:pt x="38" y="237"/>
                </a:lnTo>
                <a:lnTo>
                  <a:pt x="53" y="250"/>
                </a:lnTo>
                <a:lnTo>
                  <a:pt x="72" y="262"/>
                </a:lnTo>
                <a:lnTo>
                  <a:pt x="93" y="274"/>
                </a:lnTo>
                <a:lnTo>
                  <a:pt x="116" y="284"/>
                </a:lnTo>
                <a:lnTo>
                  <a:pt x="141" y="294"/>
                </a:lnTo>
                <a:lnTo>
                  <a:pt x="169" y="303"/>
                </a:lnTo>
                <a:lnTo>
                  <a:pt x="197" y="311"/>
                </a:lnTo>
                <a:lnTo>
                  <a:pt x="228" y="317"/>
                </a:lnTo>
                <a:lnTo>
                  <a:pt x="259" y="323"/>
                </a:lnTo>
                <a:lnTo>
                  <a:pt x="293" y="327"/>
                </a:lnTo>
                <a:lnTo>
                  <a:pt x="326" y="331"/>
                </a:lnTo>
                <a:lnTo>
                  <a:pt x="360" y="332"/>
                </a:lnTo>
                <a:lnTo>
                  <a:pt x="394" y="333"/>
                </a:lnTo>
                <a:lnTo>
                  <a:pt x="429" y="332"/>
                </a:lnTo>
                <a:lnTo>
                  <a:pt x="463" y="331"/>
                </a:lnTo>
                <a:lnTo>
                  <a:pt x="497" y="327"/>
                </a:lnTo>
                <a:lnTo>
                  <a:pt x="529" y="323"/>
                </a:lnTo>
                <a:lnTo>
                  <a:pt x="561" y="317"/>
                </a:lnTo>
                <a:lnTo>
                  <a:pt x="591" y="311"/>
                </a:lnTo>
                <a:lnTo>
                  <a:pt x="621" y="303"/>
                </a:lnTo>
                <a:lnTo>
                  <a:pt x="648" y="294"/>
                </a:lnTo>
                <a:lnTo>
                  <a:pt x="673" y="284"/>
                </a:lnTo>
                <a:lnTo>
                  <a:pt x="696" y="274"/>
                </a:lnTo>
                <a:lnTo>
                  <a:pt x="717" y="262"/>
                </a:lnTo>
                <a:lnTo>
                  <a:pt x="736" y="250"/>
                </a:lnTo>
                <a:lnTo>
                  <a:pt x="752" y="237"/>
                </a:lnTo>
                <a:lnTo>
                  <a:pt x="765" y="224"/>
                </a:lnTo>
                <a:lnTo>
                  <a:pt x="775" y="210"/>
                </a:lnTo>
                <a:lnTo>
                  <a:pt x="782" y="195"/>
                </a:lnTo>
                <a:lnTo>
                  <a:pt x="787" y="181"/>
                </a:lnTo>
                <a:lnTo>
                  <a:pt x="789" y="167"/>
                </a:lnTo>
                <a:lnTo>
                  <a:pt x="787" y="152"/>
                </a:lnTo>
                <a:lnTo>
                  <a:pt x="782" y="137"/>
                </a:lnTo>
                <a:lnTo>
                  <a:pt x="775" y="124"/>
                </a:lnTo>
                <a:lnTo>
                  <a:pt x="765" y="110"/>
                </a:lnTo>
                <a:lnTo>
                  <a:pt x="751" y="97"/>
                </a:lnTo>
                <a:lnTo>
                  <a:pt x="736" y="83"/>
                </a:lnTo>
                <a:lnTo>
                  <a:pt x="717" y="71"/>
                </a:lnTo>
                <a:lnTo>
                  <a:pt x="696" y="60"/>
                </a:lnTo>
                <a:lnTo>
                  <a:pt x="673" y="49"/>
                </a:lnTo>
                <a:lnTo>
                  <a:pt x="648" y="40"/>
                </a:lnTo>
                <a:lnTo>
                  <a:pt x="620" y="30"/>
                </a:lnTo>
                <a:lnTo>
                  <a:pt x="591" y="23"/>
                </a:lnTo>
                <a:lnTo>
                  <a:pt x="561" y="16"/>
                </a:lnTo>
                <a:lnTo>
                  <a:pt x="529" y="10"/>
                </a:lnTo>
                <a:lnTo>
                  <a:pt x="496" y="6"/>
                </a:lnTo>
                <a:lnTo>
                  <a:pt x="463" y="3"/>
                </a:lnTo>
                <a:lnTo>
                  <a:pt x="429" y="1"/>
                </a:lnTo>
                <a:lnTo>
                  <a:pt x="394" y="0"/>
                </a:lnTo>
                <a:lnTo>
                  <a:pt x="360" y="1"/>
                </a:lnTo>
                <a:lnTo>
                  <a:pt x="326" y="3"/>
                </a:lnTo>
                <a:lnTo>
                  <a:pt x="293" y="7"/>
                </a:lnTo>
                <a:lnTo>
                  <a:pt x="259" y="10"/>
                </a:lnTo>
                <a:lnTo>
                  <a:pt x="228" y="16"/>
                </a:lnTo>
                <a:lnTo>
                  <a:pt x="197" y="23"/>
                </a:lnTo>
                <a:lnTo>
                  <a:pt x="169" y="30"/>
                </a:lnTo>
                <a:lnTo>
                  <a:pt x="141" y="40"/>
                </a:lnTo>
                <a:lnTo>
                  <a:pt x="116" y="50"/>
                </a:lnTo>
                <a:lnTo>
                  <a:pt x="93" y="60"/>
                </a:lnTo>
                <a:lnTo>
                  <a:pt x="72" y="71"/>
                </a:lnTo>
                <a:lnTo>
                  <a:pt x="53" y="83"/>
                </a:lnTo>
                <a:lnTo>
                  <a:pt x="38" y="97"/>
                </a:lnTo>
                <a:lnTo>
                  <a:pt x="24" y="110"/>
                </a:lnTo>
                <a:lnTo>
                  <a:pt x="13" y="124"/>
                </a:lnTo>
                <a:lnTo>
                  <a:pt x="6" y="138"/>
                </a:lnTo>
                <a:lnTo>
                  <a:pt x="2" y="152"/>
                </a:lnTo>
                <a:lnTo>
                  <a:pt x="0" y="167"/>
                </a:lnTo>
              </a:path>
            </a:pathLst>
          </a:custGeom>
          <a:solidFill>
            <a:schemeClr val="bg1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Freeform 8"/>
          <p:cNvSpPr>
            <a:spLocks/>
          </p:cNvSpPr>
          <p:nvPr/>
        </p:nvSpPr>
        <p:spPr bwMode="auto">
          <a:xfrm>
            <a:off x="457200" y="3779906"/>
            <a:ext cx="1254125" cy="530225"/>
          </a:xfrm>
          <a:custGeom>
            <a:avLst/>
            <a:gdLst>
              <a:gd name="T0" fmla="*/ 2147483647 w 790"/>
              <a:gd name="T1" fmla="*/ 2147483647 h 334"/>
              <a:gd name="T2" fmla="*/ 2147483647 w 790"/>
              <a:gd name="T3" fmla="*/ 2147483647 h 334"/>
              <a:gd name="T4" fmla="*/ 2147483647 w 790"/>
              <a:gd name="T5" fmla="*/ 2147483647 h 334"/>
              <a:gd name="T6" fmla="*/ 2147483647 w 790"/>
              <a:gd name="T7" fmla="*/ 2147483647 h 334"/>
              <a:gd name="T8" fmla="*/ 2147483647 w 790"/>
              <a:gd name="T9" fmla="*/ 2147483647 h 334"/>
              <a:gd name="T10" fmla="*/ 2147483647 w 790"/>
              <a:gd name="T11" fmla="*/ 2147483647 h 334"/>
              <a:gd name="T12" fmla="*/ 2147483647 w 790"/>
              <a:gd name="T13" fmla="*/ 2147483647 h 334"/>
              <a:gd name="T14" fmla="*/ 2147483647 w 790"/>
              <a:gd name="T15" fmla="*/ 2147483647 h 334"/>
              <a:gd name="T16" fmla="*/ 2147483647 w 790"/>
              <a:gd name="T17" fmla="*/ 2147483647 h 334"/>
              <a:gd name="T18" fmla="*/ 2147483647 w 790"/>
              <a:gd name="T19" fmla="*/ 2147483647 h 334"/>
              <a:gd name="T20" fmla="*/ 2147483647 w 790"/>
              <a:gd name="T21" fmla="*/ 2147483647 h 334"/>
              <a:gd name="T22" fmla="*/ 2147483647 w 790"/>
              <a:gd name="T23" fmla="*/ 2147483647 h 334"/>
              <a:gd name="T24" fmla="*/ 2147483647 w 790"/>
              <a:gd name="T25" fmla="*/ 2147483647 h 334"/>
              <a:gd name="T26" fmla="*/ 2147483647 w 790"/>
              <a:gd name="T27" fmla="*/ 2147483647 h 334"/>
              <a:gd name="T28" fmla="*/ 2147483647 w 790"/>
              <a:gd name="T29" fmla="*/ 2147483647 h 334"/>
              <a:gd name="T30" fmla="*/ 2147483647 w 790"/>
              <a:gd name="T31" fmla="*/ 2147483647 h 334"/>
              <a:gd name="T32" fmla="*/ 2147483647 w 790"/>
              <a:gd name="T33" fmla="*/ 2147483647 h 334"/>
              <a:gd name="T34" fmla="*/ 2147483647 w 790"/>
              <a:gd name="T35" fmla="*/ 2147483647 h 334"/>
              <a:gd name="T36" fmla="*/ 2147483647 w 790"/>
              <a:gd name="T37" fmla="*/ 2147483647 h 334"/>
              <a:gd name="T38" fmla="*/ 2147483647 w 790"/>
              <a:gd name="T39" fmla="*/ 2147483647 h 334"/>
              <a:gd name="T40" fmla="*/ 2147483647 w 790"/>
              <a:gd name="T41" fmla="*/ 2147483647 h 334"/>
              <a:gd name="T42" fmla="*/ 2147483647 w 790"/>
              <a:gd name="T43" fmla="*/ 2147483647 h 334"/>
              <a:gd name="T44" fmla="*/ 2147483647 w 790"/>
              <a:gd name="T45" fmla="*/ 2147483647 h 334"/>
              <a:gd name="T46" fmla="*/ 2147483647 w 790"/>
              <a:gd name="T47" fmla="*/ 2147483647 h 334"/>
              <a:gd name="T48" fmla="*/ 2147483647 w 790"/>
              <a:gd name="T49" fmla="*/ 2147483647 h 334"/>
              <a:gd name="T50" fmla="*/ 2147483647 w 790"/>
              <a:gd name="T51" fmla="*/ 2147483647 h 334"/>
              <a:gd name="T52" fmla="*/ 2147483647 w 790"/>
              <a:gd name="T53" fmla="*/ 2147483647 h 334"/>
              <a:gd name="T54" fmla="*/ 2147483647 w 790"/>
              <a:gd name="T55" fmla="*/ 2147483647 h 334"/>
              <a:gd name="T56" fmla="*/ 2147483647 w 790"/>
              <a:gd name="T57" fmla="*/ 2147483647 h 334"/>
              <a:gd name="T58" fmla="*/ 2147483647 w 790"/>
              <a:gd name="T59" fmla="*/ 2147483647 h 334"/>
              <a:gd name="T60" fmla="*/ 2147483647 w 790"/>
              <a:gd name="T61" fmla="*/ 2147483647 h 334"/>
              <a:gd name="T62" fmla="*/ 2147483647 w 790"/>
              <a:gd name="T63" fmla="*/ 2147483647 h 334"/>
              <a:gd name="T64" fmla="*/ 2147483647 w 790"/>
              <a:gd name="T65" fmla="*/ 2147483647 h 334"/>
              <a:gd name="T66" fmla="*/ 2147483647 w 790"/>
              <a:gd name="T67" fmla="*/ 2147483647 h 334"/>
              <a:gd name="T68" fmla="*/ 2147483647 w 790"/>
              <a:gd name="T69" fmla="*/ 2147483647 h 334"/>
              <a:gd name="T70" fmla="*/ 2147483647 w 790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90"/>
              <a:gd name="T109" fmla="*/ 0 h 334"/>
              <a:gd name="T110" fmla="*/ 790 w 790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90" h="334">
                <a:moveTo>
                  <a:pt x="789" y="167"/>
                </a:moveTo>
                <a:lnTo>
                  <a:pt x="787" y="152"/>
                </a:lnTo>
                <a:lnTo>
                  <a:pt x="783" y="137"/>
                </a:lnTo>
                <a:lnTo>
                  <a:pt x="776" y="124"/>
                </a:lnTo>
                <a:lnTo>
                  <a:pt x="765" y="110"/>
                </a:lnTo>
                <a:lnTo>
                  <a:pt x="752" y="96"/>
                </a:lnTo>
                <a:lnTo>
                  <a:pt x="736" y="83"/>
                </a:lnTo>
                <a:lnTo>
                  <a:pt x="717" y="71"/>
                </a:lnTo>
                <a:lnTo>
                  <a:pt x="696" y="60"/>
                </a:lnTo>
                <a:lnTo>
                  <a:pt x="673" y="49"/>
                </a:lnTo>
                <a:lnTo>
                  <a:pt x="648" y="39"/>
                </a:lnTo>
                <a:lnTo>
                  <a:pt x="620" y="30"/>
                </a:lnTo>
                <a:lnTo>
                  <a:pt x="592" y="23"/>
                </a:lnTo>
                <a:lnTo>
                  <a:pt x="561" y="16"/>
                </a:lnTo>
                <a:lnTo>
                  <a:pt x="530" y="10"/>
                </a:lnTo>
                <a:lnTo>
                  <a:pt x="497" y="6"/>
                </a:lnTo>
                <a:lnTo>
                  <a:pt x="463" y="3"/>
                </a:lnTo>
                <a:lnTo>
                  <a:pt x="429" y="1"/>
                </a:lnTo>
                <a:lnTo>
                  <a:pt x="395" y="0"/>
                </a:lnTo>
                <a:lnTo>
                  <a:pt x="360" y="1"/>
                </a:lnTo>
                <a:lnTo>
                  <a:pt x="326" y="3"/>
                </a:lnTo>
                <a:lnTo>
                  <a:pt x="293" y="6"/>
                </a:lnTo>
                <a:lnTo>
                  <a:pt x="260" y="10"/>
                </a:lnTo>
                <a:lnTo>
                  <a:pt x="228" y="16"/>
                </a:lnTo>
                <a:lnTo>
                  <a:pt x="198" y="23"/>
                </a:lnTo>
                <a:lnTo>
                  <a:pt x="169" y="30"/>
                </a:lnTo>
                <a:lnTo>
                  <a:pt x="142" y="39"/>
                </a:lnTo>
                <a:lnTo>
                  <a:pt x="116" y="49"/>
                </a:lnTo>
                <a:lnTo>
                  <a:pt x="93" y="60"/>
                </a:lnTo>
                <a:lnTo>
                  <a:pt x="72" y="71"/>
                </a:lnTo>
                <a:lnTo>
                  <a:pt x="53" y="83"/>
                </a:lnTo>
                <a:lnTo>
                  <a:pt x="38" y="96"/>
                </a:lnTo>
                <a:lnTo>
                  <a:pt x="24" y="110"/>
                </a:lnTo>
                <a:lnTo>
                  <a:pt x="14" y="124"/>
                </a:lnTo>
                <a:lnTo>
                  <a:pt x="7" y="137"/>
                </a:lnTo>
                <a:lnTo>
                  <a:pt x="2" y="152"/>
                </a:lnTo>
                <a:lnTo>
                  <a:pt x="0" y="167"/>
                </a:lnTo>
                <a:lnTo>
                  <a:pt x="2" y="181"/>
                </a:lnTo>
                <a:lnTo>
                  <a:pt x="7" y="195"/>
                </a:lnTo>
                <a:lnTo>
                  <a:pt x="14" y="210"/>
                </a:lnTo>
                <a:lnTo>
                  <a:pt x="24" y="224"/>
                </a:lnTo>
                <a:lnTo>
                  <a:pt x="38" y="237"/>
                </a:lnTo>
                <a:lnTo>
                  <a:pt x="53" y="250"/>
                </a:lnTo>
                <a:lnTo>
                  <a:pt x="72" y="262"/>
                </a:lnTo>
                <a:lnTo>
                  <a:pt x="93" y="273"/>
                </a:lnTo>
                <a:lnTo>
                  <a:pt x="116" y="284"/>
                </a:lnTo>
                <a:lnTo>
                  <a:pt x="142" y="294"/>
                </a:lnTo>
                <a:lnTo>
                  <a:pt x="169" y="303"/>
                </a:lnTo>
                <a:lnTo>
                  <a:pt x="198" y="311"/>
                </a:lnTo>
                <a:lnTo>
                  <a:pt x="228" y="317"/>
                </a:lnTo>
                <a:lnTo>
                  <a:pt x="260" y="323"/>
                </a:lnTo>
                <a:lnTo>
                  <a:pt x="293" y="327"/>
                </a:lnTo>
                <a:lnTo>
                  <a:pt x="326" y="330"/>
                </a:lnTo>
                <a:lnTo>
                  <a:pt x="360" y="332"/>
                </a:lnTo>
                <a:lnTo>
                  <a:pt x="395" y="333"/>
                </a:lnTo>
                <a:lnTo>
                  <a:pt x="429" y="332"/>
                </a:lnTo>
                <a:lnTo>
                  <a:pt x="463" y="330"/>
                </a:lnTo>
                <a:lnTo>
                  <a:pt x="497" y="327"/>
                </a:lnTo>
                <a:lnTo>
                  <a:pt x="530" y="323"/>
                </a:lnTo>
                <a:lnTo>
                  <a:pt x="561" y="317"/>
                </a:lnTo>
                <a:lnTo>
                  <a:pt x="592" y="311"/>
                </a:lnTo>
                <a:lnTo>
                  <a:pt x="620" y="303"/>
                </a:lnTo>
                <a:lnTo>
                  <a:pt x="648" y="294"/>
                </a:lnTo>
                <a:lnTo>
                  <a:pt x="673" y="284"/>
                </a:lnTo>
                <a:lnTo>
                  <a:pt x="696" y="273"/>
                </a:lnTo>
                <a:lnTo>
                  <a:pt x="717" y="262"/>
                </a:lnTo>
                <a:lnTo>
                  <a:pt x="736" y="250"/>
                </a:lnTo>
                <a:lnTo>
                  <a:pt x="752" y="237"/>
                </a:lnTo>
                <a:lnTo>
                  <a:pt x="765" y="224"/>
                </a:lnTo>
                <a:lnTo>
                  <a:pt x="776" y="210"/>
                </a:lnTo>
                <a:lnTo>
                  <a:pt x="783" y="195"/>
                </a:lnTo>
                <a:lnTo>
                  <a:pt x="787" y="181"/>
                </a:lnTo>
                <a:lnTo>
                  <a:pt x="789" y="16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Freeform 9"/>
          <p:cNvSpPr>
            <a:spLocks/>
          </p:cNvSpPr>
          <p:nvPr/>
        </p:nvSpPr>
        <p:spPr bwMode="auto">
          <a:xfrm>
            <a:off x="2757488" y="3779906"/>
            <a:ext cx="1252537" cy="530225"/>
          </a:xfrm>
          <a:custGeom>
            <a:avLst/>
            <a:gdLst>
              <a:gd name="T0" fmla="*/ 2147483647 w 789"/>
              <a:gd name="T1" fmla="*/ 2147483647 h 334"/>
              <a:gd name="T2" fmla="*/ 2147483647 w 789"/>
              <a:gd name="T3" fmla="*/ 2147483647 h 334"/>
              <a:gd name="T4" fmla="*/ 2147483647 w 789"/>
              <a:gd name="T5" fmla="*/ 2147483647 h 334"/>
              <a:gd name="T6" fmla="*/ 2147483647 w 789"/>
              <a:gd name="T7" fmla="*/ 2147483647 h 334"/>
              <a:gd name="T8" fmla="*/ 2147483647 w 789"/>
              <a:gd name="T9" fmla="*/ 2147483647 h 334"/>
              <a:gd name="T10" fmla="*/ 2147483647 w 789"/>
              <a:gd name="T11" fmla="*/ 2147483647 h 334"/>
              <a:gd name="T12" fmla="*/ 2147483647 w 789"/>
              <a:gd name="T13" fmla="*/ 2147483647 h 334"/>
              <a:gd name="T14" fmla="*/ 2147483647 w 789"/>
              <a:gd name="T15" fmla="*/ 2147483647 h 334"/>
              <a:gd name="T16" fmla="*/ 2147483647 w 789"/>
              <a:gd name="T17" fmla="*/ 2147483647 h 334"/>
              <a:gd name="T18" fmla="*/ 2147483647 w 789"/>
              <a:gd name="T19" fmla="*/ 2147483647 h 334"/>
              <a:gd name="T20" fmla="*/ 2147483647 w 789"/>
              <a:gd name="T21" fmla="*/ 2147483647 h 334"/>
              <a:gd name="T22" fmla="*/ 2147483647 w 789"/>
              <a:gd name="T23" fmla="*/ 2147483647 h 334"/>
              <a:gd name="T24" fmla="*/ 2147483647 w 789"/>
              <a:gd name="T25" fmla="*/ 2147483647 h 334"/>
              <a:gd name="T26" fmla="*/ 2147483647 w 789"/>
              <a:gd name="T27" fmla="*/ 2147483647 h 334"/>
              <a:gd name="T28" fmla="*/ 2147483647 w 789"/>
              <a:gd name="T29" fmla="*/ 2147483647 h 334"/>
              <a:gd name="T30" fmla="*/ 2147483647 w 789"/>
              <a:gd name="T31" fmla="*/ 2147483647 h 334"/>
              <a:gd name="T32" fmla="*/ 2147483647 w 789"/>
              <a:gd name="T33" fmla="*/ 2147483647 h 334"/>
              <a:gd name="T34" fmla="*/ 2147483647 w 789"/>
              <a:gd name="T35" fmla="*/ 2147483647 h 334"/>
              <a:gd name="T36" fmla="*/ 2147483647 w 789"/>
              <a:gd name="T37" fmla="*/ 2147483647 h 334"/>
              <a:gd name="T38" fmla="*/ 2147483647 w 789"/>
              <a:gd name="T39" fmla="*/ 2147483647 h 334"/>
              <a:gd name="T40" fmla="*/ 2147483647 w 789"/>
              <a:gd name="T41" fmla="*/ 2147483647 h 334"/>
              <a:gd name="T42" fmla="*/ 2147483647 w 789"/>
              <a:gd name="T43" fmla="*/ 2147483647 h 334"/>
              <a:gd name="T44" fmla="*/ 2147483647 w 789"/>
              <a:gd name="T45" fmla="*/ 2147483647 h 334"/>
              <a:gd name="T46" fmla="*/ 2147483647 w 789"/>
              <a:gd name="T47" fmla="*/ 2147483647 h 334"/>
              <a:gd name="T48" fmla="*/ 2147483647 w 789"/>
              <a:gd name="T49" fmla="*/ 2147483647 h 334"/>
              <a:gd name="T50" fmla="*/ 2147483647 w 789"/>
              <a:gd name="T51" fmla="*/ 2147483647 h 334"/>
              <a:gd name="T52" fmla="*/ 2147483647 w 789"/>
              <a:gd name="T53" fmla="*/ 2147483647 h 334"/>
              <a:gd name="T54" fmla="*/ 2147483647 w 789"/>
              <a:gd name="T55" fmla="*/ 2147483647 h 334"/>
              <a:gd name="T56" fmla="*/ 2147483647 w 789"/>
              <a:gd name="T57" fmla="*/ 2147483647 h 334"/>
              <a:gd name="T58" fmla="*/ 2147483647 w 789"/>
              <a:gd name="T59" fmla="*/ 2147483647 h 334"/>
              <a:gd name="T60" fmla="*/ 2147483647 w 789"/>
              <a:gd name="T61" fmla="*/ 2147483647 h 334"/>
              <a:gd name="T62" fmla="*/ 2147483647 w 789"/>
              <a:gd name="T63" fmla="*/ 2147483647 h 334"/>
              <a:gd name="T64" fmla="*/ 2147483647 w 789"/>
              <a:gd name="T65" fmla="*/ 2147483647 h 334"/>
              <a:gd name="T66" fmla="*/ 2147483647 w 789"/>
              <a:gd name="T67" fmla="*/ 2147483647 h 334"/>
              <a:gd name="T68" fmla="*/ 2147483647 w 789"/>
              <a:gd name="T69" fmla="*/ 2147483647 h 334"/>
              <a:gd name="T70" fmla="*/ 2147483647 w 789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89"/>
              <a:gd name="T109" fmla="*/ 0 h 334"/>
              <a:gd name="T110" fmla="*/ 789 w 789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89" h="334">
                <a:moveTo>
                  <a:pt x="0" y="167"/>
                </a:moveTo>
                <a:lnTo>
                  <a:pt x="2" y="181"/>
                </a:lnTo>
                <a:lnTo>
                  <a:pt x="6" y="195"/>
                </a:lnTo>
                <a:lnTo>
                  <a:pt x="13" y="210"/>
                </a:lnTo>
                <a:lnTo>
                  <a:pt x="24" y="224"/>
                </a:lnTo>
                <a:lnTo>
                  <a:pt x="37" y="237"/>
                </a:lnTo>
                <a:lnTo>
                  <a:pt x="53" y="250"/>
                </a:lnTo>
                <a:lnTo>
                  <a:pt x="71" y="262"/>
                </a:lnTo>
                <a:lnTo>
                  <a:pt x="92" y="274"/>
                </a:lnTo>
                <a:lnTo>
                  <a:pt x="116" y="284"/>
                </a:lnTo>
                <a:lnTo>
                  <a:pt x="141" y="294"/>
                </a:lnTo>
                <a:lnTo>
                  <a:pt x="168" y="303"/>
                </a:lnTo>
                <a:lnTo>
                  <a:pt x="197" y="311"/>
                </a:lnTo>
                <a:lnTo>
                  <a:pt x="227" y="317"/>
                </a:lnTo>
                <a:lnTo>
                  <a:pt x="259" y="323"/>
                </a:lnTo>
                <a:lnTo>
                  <a:pt x="293" y="327"/>
                </a:lnTo>
                <a:lnTo>
                  <a:pt x="326" y="330"/>
                </a:lnTo>
                <a:lnTo>
                  <a:pt x="360" y="332"/>
                </a:lnTo>
                <a:lnTo>
                  <a:pt x="394" y="333"/>
                </a:lnTo>
                <a:lnTo>
                  <a:pt x="428" y="332"/>
                </a:lnTo>
                <a:lnTo>
                  <a:pt x="462" y="330"/>
                </a:lnTo>
                <a:lnTo>
                  <a:pt x="497" y="327"/>
                </a:lnTo>
                <a:lnTo>
                  <a:pt x="529" y="323"/>
                </a:lnTo>
                <a:lnTo>
                  <a:pt x="561" y="317"/>
                </a:lnTo>
                <a:lnTo>
                  <a:pt x="591" y="311"/>
                </a:lnTo>
                <a:lnTo>
                  <a:pt x="620" y="302"/>
                </a:lnTo>
                <a:lnTo>
                  <a:pt x="648" y="294"/>
                </a:lnTo>
                <a:lnTo>
                  <a:pt x="673" y="284"/>
                </a:lnTo>
                <a:lnTo>
                  <a:pt x="696" y="273"/>
                </a:lnTo>
                <a:lnTo>
                  <a:pt x="717" y="261"/>
                </a:lnTo>
                <a:lnTo>
                  <a:pt x="736" y="250"/>
                </a:lnTo>
                <a:lnTo>
                  <a:pt x="751" y="237"/>
                </a:lnTo>
                <a:lnTo>
                  <a:pt x="764" y="223"/>
                </a:lnTo>
                <a:lnTo>
                  <a:pt x="775" y="209"/>
                </a:lnTo>
                <a:lnTo>
                  <a:pt x="782" y="195"/>
                </a:lnTo>
                <a:lnTo>
                  <a:pt x="787" y="180"/>
                </a:lnTo>
                <a:lnTo>
                  <a:pt x="788" y="167"/>
                </a:lnTo>
                <a:lnTo>
                  <a:pt x="787" y="152"/>
                </a:lnTo>
                <a:lnTo>
                  <a:pt x="782" y="137"/>
                </a:lnTo>
                <a:lnTo>
                  <a:pt x="775" y="124"/>
                </a:lnTo>
                <a:lnTo>
                  <a:pt x="764" y="110"/>
                </a:lnTo>
                <a:lnTo>
                  <a:pt x="751" y="96"/>
                </a:lnTo>
                <a:lnTo>
                  <a:pt x="736" y="83"/>
                </a:lnTo>
                <a:lnTo>
                  <a:pt x="717" y="71"/>
                </a:lnTo>
                <a:lnTo>
                  <a:pt x="696" y="60"/>
                </a:lnTo>
                <a:lnTo>
                  <a:pt x="673" y="49"/>
                </a:lnTo>
                <a:lnTo>
                  <a:pt x="647" y="39"/>
                </a:lnTo>
                <a:lnTo>
                  <a:pt x="620" y="30"/>
                </a:lnTo>
                <a:lnTo>
                  <a:pt x="591" y="23"/>
                </a:lnTo>
                <a:lnTo>
                  <a:pt x="561" y="16"/>
                </a:lnTo>
                <a:lnTo>
                  <a:pt x="529" y="10"/>
                </a:lnTo>
                <a:lnTo>
                  <a:pt x="496" y="6"/>
                </a:lnTo>
                <a:lnTo>
                  <a:pt x="462" y="3"/>
                </a:lnTo>
                <a:lnTo>
                  <a:pt x="428" y="1"/>
                </a:lnTo>
                <a:lnTo>
                  <a:pt x="394" y="0"/>
                </a:lnTo>
                <a:lnTo>
                  <a:pt x="360" y="1"/>
                </a:lnTo>
                <a:lnTo>
                  <a:pt x="326" y="3"/>
                </a:lnTo>
                <a:lnTo>
                  <a:pt x="292" y="6"/>
                </a:lnTo>
                <a:lnTo>
                  <a:pt x="259" y="10"/>
                </a:lnTo>
                <a:lnTo>
                  <a:pt x="227" y="16"/>
                </a:lnTo>
                <a:lnTo>
                  <a:pt x="197" y="23"/>
                </a:lnTo>
                <a:lnTo>
                  <a:pt x="168" y="30"/>
                </a:lnTo>
                <a:lnTo>
                  <a:pt x="140" y="39"/>
                </a:lnTo>
                <a:lnTo>
                  <a:pt x="116" y="49"/>
                </a:lnTo>
                <a:lnTo>
                  <a:pt x="92" y="60"/>
                </a:lnTo>
                <a:lnTo>
                  <a:pt x="71" y="71"/>
                </a:lnTo>
                <a:lnTo>
                  <a:pt x="53" y="83"/>
                </a:lnTo>
                <a:lnTo>
                  <a:pt x="37" y="97"/>
                </a:lnTo>
                <a:lnTo>
                  <a:pt x="24" y="110"/>
                </a:lnTo>
                <a:lnTo>
                  <a:pt x="13" y="124"/>
                </a:lnTo>
                <a:lnTo>
                  <a:pt x="6" y="137"/>
                </a:lnTo>
                <a:lnTo>
                  <a:pt x="2" y="152"/>
                </a:lnTo>
                <a:lnTo>
                  <a:pt x="0" y="16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Freeform 10"/>
          <p:cNvSpPr>
            <a:spLocks/>
          </p:cNvSpPr>
          <p:nvPr/>
        </p:nvSpPr>
        <p:spPr bwMode="auto">
          <a:xfrm>
            <a:off x="4305300" y="3656081"/>
            <a:ext cx="1252538" cy="528638"/>
          </a:xfrm>
          <a:custGeom>
            <a:avLst/>
            <a:gdLst>
              <a:gd name="T0" fmla="*/ 2147483647 w 789"/>
              <a:gd name="T1" fmla="*/ 2147483647 h 333"/>
              <a:gd name="T2" fmla="*/ 2147483647 w 789"/>
              <a:gd name="T3" fmla="*/ 2147483647 h 333"/>
              <a:gd name="T4" fmla="*/ 2147483647 w 789"/>
              <a:gd name="T5" fmla="*/ 2147483647 h 333"/>
              <a:gd name="T6" fmla="*/ 2147483647 w 789"/>
              <a:gd name="T7" fmla="*/ 2147483647 h 333"/>
              <a:gd name="T8" fmla="*/ 2147483647 w 789"/>
              <a:gd name="T9" fmla="*/ 2147483647 h 333"/>
              <a:gd name="T10" fmla="*/ 2147483647 w 789"/>
              <a:gd name="T11" fmla="*/ 2147483647 h 333"/>
              <a:gd name="T12" fmla="*/ 2147483647 w 789"/>
              <a:gd name="T13" fmla="*/ 2147483647 h 333"/>
              <a:gd name="T14" fmla="*/ 2147483647 w 789"/>
              <a:gd name="T15" fmla="*/ 2147483647 h 333"/>
              <a:gd name="T16" fmla="*/ 2147483647 w 789"/>
              <a:gd name="T17" fmla="*/ 2147483647 h 333"/>
              <a:gd name="T18" fmla="*/ 2147483647 w 789"/>
              <a:gd name="T19" fmla="*/ 2147483647 h 333"/>
              <a:gd name="T20" fmla="*/ 2147483647 w 789"/>
              <a:gd name="T21" fmla="*/ 2147483647 h 333"/>
              <a:gd name="T22" fmla="*/ 2147483647 w 789"/>
              <a:gd name="T23" fmla="*/ 2147483647 h 333"/>
              <a:gd name="T24" fmla="*/ 2147483647 w 789"/>
              <a:gd name="T25" fmla="*/ 2147483647 h 333"/>
              <a:gd name="T26" fmla="*/ 2147483647 w 789"/>
              <a:gd name="T27" fmla="*/ 2147483647 h 333"/>
              <a:gd name="T28" fmla="*/ 2147483647 w 789"/>
              <a:gd name="T29" fmla="*/ 2147483647 h 333"/>
              <a:gd name="T30" fmla="*/ 2147483647 w 789"/>
              <a:gd name="T31" fmla="*/ 2147483647 h 333"/>
              <a:gd name="T32" fmla="*/ 2147483647 w 789"/>
              <a:gd name="T33" fmla="*/ 2147483647 h 333"/>
              <a:gd name="T34" fmla="*/ 2147483647 w 789"/>
              <a:gd name="T35" fmla="*/ 2147483647 h 333"/>
              <a:gd name="T36" fmla="*/ 2147483647 w 789"/>
              <a:gd name="T37" fmla="*/ 2147483647 h 333"/>
              <a:gd name="T38" fmla="*/ 2147483647 w 789"/>
              <a:gd name="T39" fmla="*/ 2147483647 h 333"/>
              <a:gd name="T40" fmla="*/ 2147483647 w 789"/>
              <a:gd name="T41" fmla="*/ 2147483647 h 333"/>
              <a:gd name="T42" fmla="*/ 2147483647 w 789"/>
              <a:gd name="T43" fmla="*/ 2147483647 h 333"/>
              <a:gd name="T44" fmla="*/ 2147483647 w 789"/>
              <a:gd name="T45" fmla="*/ 2147483647 h 333"/>
              <a:gd name="T46" fmla="*/ 2147483647 w 789"/>
              <a:gd name="T47" fmla="*/ 2147483647 h 333"/>
              <a:gd name="T48" fmla="*/ 2147483647 w 789"/>
              <a:gd name="T49" fmla="*/ 2147483647 h 333"/>
              <a:gd name="T50" fmla="*/ 2147483647 w 789"/>
              <a:gd name="T51" fmla="*/ 2147483647 h 333"/>
              <a:gd name="T52" fmla="*/ 2147483647 w 789"/>
              <a:gd name="T53" fmla="*/ 2147483647 h 333"/>
              <a:gd name="T54" fmla="*/ 2147483647 w 789"/>
              <a:gd name="T55" fmla="*/ 2147483647 h 333"/>
              <a:gd name="T56" fmla="*/ 2147483647 w 789"/>
              <a:gd name="T57" fmla="*/ 2147483647 h 333"/>
              <a:gd name="T58" fmla="*/ 2147483647 w 789"/>
              <a:gd name="T59" fmla="*/ 2147483647 h 333"/>
              <a:gd name="T60" fmla="*/ 2147483647 w 789"/>
              <a:gd name="T61" fmla="*/ 2147483647 h 333"/>
              <a:gd name="T62" fmla="*/ 2147483647 w 789"/>
              <a:gd name="T63" fmla="*/ 2147483647 h 333"/>
              <a:gd name="T64" fmla="*/ 2147483647 w 789"/>
              <a:gd name="T65" fmla="*/ 2147483647 h 333"/>
              <a:gd name="T66" fmla="*/ 2147483647 w 789"/>
              <a:gd name="T67" fmla="*/ 2147483647 h 333"/>
              <a:gd name="T68" fmla="*/ 2147483647 w 789"/>
              <a:gd name="T69" fmla="*/ 2147483647 h 333"/>
              <a:gd name="T70" fmla="*/ 2147483647 w 789"/>
              <a:gd name="T71" fmla="*/ 2147483647 h 3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89"/>
              <a:gd name="T109" fmla="*/ 0 h 333"/>
              <a:gd name="T110" fmla="*/ 789 w 789"/>
              <a:gd name="T111" fmla="*/ 333 h 3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89" h="333">
                <a:moveTo>
                  <a:pt x="0" y="166"/>
                </a:moveTo>
                <a:lnTo>
                  <a:pt x="2" y="181"/>
                </a:lnTo>
                <a:lnTo>
                  <a:pt x="6" y="195"/>
                </a:lnTo>
                <a:lnTo>
                  <a:pt x="14" y="209"/>
                </a:lnTo>
                <a:lnTo>
                  <a:pt x="24" y="223"/>
                </a:lnTo>
                <a:lnTo>
                  <a:pt x="38" y="237"/>
                </a:lnTo>
                <a:lnTo>
                  <a:pt x="53" y="249"/>
                </a:lnTo>
                <a:lnTo>
                  <a:pt x="72" y="262"/>
                </a:lnTo>
                <a:lnTo>
                  <a:pt x="93" y="273"/>
                </a:lnTo>
                <a:lnTo>
                  <a:pt x="116" y="284"/>
                </a:lnTo>
                <a:lnTo>
                  <a:pt x="141" y="294"/>
                </a:lnTo>
                <a:lnTo>
                  <a:pt x="169" y="302"/>
                </a:lnTo>
                <a:lnTo>
                  <a:pt x="197" y="310"/>
                </a:lnTo>
                <a:lnTo>
                  <a:pt x="228" y="317"/>
                </a:lnTo>
                <a:lnTo>
                  <a:pt x="259" y="322"/>
                </a:lnTo>
                <a:lnTo>
                  <a:pt x="292" y="327"/>
                </a:lnTo>
                <a:lnTo>
                  <a:pt x="325" y="330"/>
                </a:lnTo>
                <a:lnTo>
                  <a:pt x="360" y="332"/>
                </a:lnTo>
                <a:lnTo>
                  <a:pt x="394" y="332"/>
                </a:lnTo>
                <a:lnTo>
                  <a:pt x="429" y="332"/>
                </a:lnTo>
                <a:lnTo>
                  <a:pt x="463" y="330"/>
                </a:lnTo>
                <a:lnTo>
                  <a:pt x="496" y="327"/>
                </a:lnTo>
                <a:lnTo>
                  <a:pt x="529" y="322"/>
                </a:lnTo>
                <a:lnTo>
                  <a:pt x="560" y="317"/>
                </a:lnTo>
                <a:lnTo>
                  <a:pt x="591" y="310"/>
                </a:lnTo>
                <a:lnTo>
                  <a:pt x="620" y="302"/>
                </a:lnTo>
                <a:lnTo>
                  <a:pt x="647" y="293"/>
                </a:lnTo>
                <a:lnTo>
                  <a:pt x="673" y="284"/>
                </a:lnTo>
                <a:lnTo>
                  <a:pt x="696" y="273"/>
                </a:lnTo>
                <a:lnTo>
                  <a:pt x="716" y="262"/>
                </a:lnTo>
                <a:lnTo>
                  <a:pt x="735" y="249"/>
                </a:lnTo>
                <a:lnTo>
                  <a:pt x="751" y="236"/>
                </a:lnTo>
                <a:lnTo>
                  <a:pt x="765" y="223"/>
                </a:lnTo>
                <a:lnTo>
                  <a:pt x="775" y="209"/>
                </a:lnTo>
                <a:lnTo>
                  <a:pt x="782" y="195"/>
                </a:lnTo>
                <a:lnTo>
                  <a:pt x="786" y="181"/>
                </a:lnTo>
                <a:lnTo>
                  <a:pt x="788" y="166"/>
                </a:lnTo>
                <a:lnTo>
                  <a:pt x="786" y="151"/>
                </a:lnTo>
                <a:lnTo>
                  <a:pt x="782" y="137"/>
                </a:lnTo>
                <a:lnTo>
                  <a:pt x="775" y="123"/>
                </a:lnTo>
                <a:lnTo>
                  <a:pt x="765" y="109"/>
                </a:lnTo>
                <a:lnTo>
                  <a:pt x="751" y="96"/>
                </a:lnTo>
                <a:lnTo>
                  <a:pt x="735" y="83"/>
                </a:lnTo>
                <a:lnTo>
                  <a:pt x="716" y="71"/>
                </a:lnTo>
                <a:lnTo>
                  <a:pt x="695" y="59"/>
                </a:lnTo>
                <a:lnTo>
                  <a:pt x="672" y="48"/>
                </a:lnTo>
                <a:lnTo>
                  <a:pt x="647" y="39"/>
                </a:lnTo>
                <a:lnTo>
                  <a:pt x="620" y="30"/>
                </a:lnTo>
                <a:lnTo>
                  <a:pt x="591" y="22"/>
                </a:lnTo>
                <a:lnTo>
                  <a:pt x="560" y="15"/>
                </a:lnTo>
                <a:lnTo>
                  <a:pt x="529" y="10"/>
                </a:lnTo>
                <a:lnTo>
                  <a:pt x="496" y="6"/>
                </a:lnTo>
                <a:lnTo>
                  <a:pt x="462" y="2"/>
                </a:lnTo>
                <a:lnTo>
                  <a:pt x="428" y="1"/>
                </a:lnTo>
                <a:lnTo>
                  <a:pt x="394" y="0"/>
                </a:lnTo>
                <a:lnTo>
                  <a:pt x="360" y="1"/>
                </a:lnTo>
                <a:lnTo>
                  <a:pt x="325" y="3"/>
                </a:lnTo>
                <a:lnTo>
                  <a:pt x="292" y="6"/>
                </a:lnTo>
                <a:lnTo>
                  <a:pt x="259" y="10"/>
                </a:lnTo>
                <a:lnTo>
                  <a:pt x="228" y="16"/>
                </a:lnTo>
                <a:lnTo>
                  <a:pt x="197" y="22"/>
                </a:lnTo>
                <a:lnTo>
                  <a:pt x="169" y="30"/>
                </a:lnTo>
                <a:lnTo>
                  <a:pt x="141" y="39"/>
                </a:lnTo>
                <a:lnTo>
                  <a:pt x="116" y="49"/>
                </a:lnTo>
                <a:lnTo>
                  <a:pt x="93" y="60"/>
                </a:lnTo>
                <a:lnTo>
                  <a:pt x="72" y="71"/>
                </a:lnTo>
                <a:lnTo>
                  <a:pt x="53" y="83"/>
                </a:lnTo>
                <a:lnTo>
                  <a:pt x="38" y="96"/>
                </a:lnTo>
                <a:lnTo>
                  <a:pt x="24" y="109"/>
                </a:lnTo>
                <a:lnTo>
                  <a:pt x="14" y="123"/>
                </a:lnTo>
                <a:lnTo>
                  <a:pt x="6" y="138"/>
                </a:lnTo>
                <a:lnTo>
                  <a:pt x="2" y="152"/>
                </a:lnTo>
                <a:lnTo>
                  <a:pt x="0" y="16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6573838" y="4611756"/>
            <a:ext cx="1449387" cy="544513"/>
          </a:xfrm>
          <a:custGeom>
            <a:avLst/>
            <a:gdLst/>
            <a:ahLst/>
            <a:cxnLst>
              <a:cxn ang="0">
                <a:pos x="912" y="342"/>
              </a:cxn>
              <a:cxn ang="0">
                <a:pos x="912" y="0"/>
              </a:cxn>
              <a:cxn ang="0">
                <a:pos x="0" y="0"/>
              </a:cxn>
              <a:cxn ang="0">
                <a:pos x="0" y="342"/>
              </a:cxn>
              <a:cxn ang="0">
                <a:pos x="912" y="342"/>
              </a:cxn>
            </a:cxnLst>
            <a:rect l="0" t="0" r="r" b="b"/>
            <a:pathLst>
              <a:path w="913" h="343">
                <a:moveTo>
                  <a:pt x="912" y="342"/>
                </a:moveTo>
                <a:lnTo>
                  <a:pt x="912" y="0"/>
                </a:lnTo>
                <a:lnTo>
                  <a:pt x="0" y="0"/>
                </a:lnTo>
                <a:lnTo>
                  <a:pt x="0" y="342"/>
                </a:lnTo>
                <a:lnTo>
                  <a:pt x="912" y="342"/>
                </a:lnTo>
              </a:path>
            </a:pathLst>
          </a:custGeom>
          <a:solidFill>
            <a:schemeClr val="bg1">
              <a:lumMod val="75000"/>
            </a:schemeClr>
          </a:solidFill>
          <a:ln w="508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4349" name="Freeform 12"/>
          <p:cNvSpPr>
            <a:spLocks/>
          </p:cNvSpPr>
          <p:nvPr/>
        </p:nvSpPr>
        <p:spPr bwMode="auto">
          <a:xfrm>
            <a:off x="1584325" y="4633981"/>
            <a:ext cx="1252538" cy="544513"/>
          </a:xfrm>
          <a:custGeom>
            <a:avLst/>
            <a:gdLst>
              <a:gd name="T0" fmla="*/ 2147483647 w 789"/>
              <a:gd name="T1" fmla="*/ 2147483647 h 343"/>
              <a:gd name="T2" fmla="*/ 2147483647 w 789"/>
              <a:gd name="T3" fmla="*/ 0 h 343"/>
              <a:gd name="T4" fmla="*/ 0 w 789"/>
              <a:gd name="T5" fmla="*/ 0 h 343"/>
              <a:gd name="T6" fmla="*/ 0 w 789"/>
              <a:gd name="T7" fmla="*/ 2147483647 h 343"/>
              <a:gd name="T8" fmla="*/ 2147483647 w 789"/>
              <a:gd name="T9" fmla="*/ 2147483647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9"/>
              <a:gd name="T16" fmla="*/ 0 h 343"/>
              <a:gd name="T17" fmla="*/ 789 w 789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9" h="343">
                <a:moveTo>
                  <a:pt x="788" y="342"/>
                </a:moveTo>
                <a:lnTo>
                  <a:pt x="788" y="0"/>
                </a:lnTo>
                <a:lnTo>
                  <a:pt x="0" y="0"/>
                </a:lnTo>
                <a:lnTo>
                  <a:pt x="0" y="342"/>
                </a:lnTo>
                <a:lnTo>
                  <a:pt x="788" y="34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Freeform 13"/>
          <p:cNvSpPr>
            <a:spLocks/>
          </p:cNvSpPr>
          <p:nvPr/>
        </p:nvSpPr>
        <p:spPr bwMode="auto">
          <a:xfrm>
            <a:off x="1584325" y="3392556"/>
            <a:ext cx="1252538" cy="528638"/>
          </a:xfrm>
          <a:custGeom>
            <a:avLst/>
            <a:gdLst>
              <a:gd name="T0" fmla="*/ 2147483647 w 789"/>
              <a:gd name="T1" fmla="*/ 2147483647 h 333"/>
              <a:gd name="T2" fmla="*/ 2147483647 w 789"/>
              <a:gd name="T3" fmla="*/ 2147483647 h 333"/>
              <a:gd name="T4" fmla="*/ 2147483647 w 789"/>
              <a:gd name="T5" fmla="*/ 2147483647 h 333"/>
              <a:gd name="T6" fmla="*/ 2147483647 w 789"/>
              <a:gd name="T7" fmla="*/ 2147483647 h 333"/>
              <a:gd name="T8" fmla="*/ 2147483647 w 789"/>
              <a:gd name="T9" fmla="*/ 2147483647 h 333"/>
              <a:gd name="T10" fmla="*/ 2147483647 w 789"/>
              <a:gd name="T11" fmla="*/ 2147483647 h 333"/>
              <a:gd name="T12" fmla="*/ 2147483647 w 789"/>
              <a:gd name="T13" fmla="*/ 2147483647 h 333"/>
              <a:gd name="T14" fmla="*/ 2147483647 w 789"/>
              <a:gd name="T15" fmla="*/ 2147483647 h 333"/>
              <a:gd name="T16" fmla="*/ 2147483647 w 789"/>
              <a:gd name="T17" fmla="*/ 0 h 333"/>
              <a:gd name="T18" fmla="*/ 2147483647 w 789"/>
              <a:gd name="T19" fmla="*/ 0 h 333"/>
              <a:gd name="T20" fmla="*/ 2147483647 w 789"/>
              <a:gd name="T21" fmla="*/ 2147483647 h 333"/>
              <a:gd name="T22" fmla="*/ 2147483647 w 789"/>
              <a:gd name="T23" fmla="*/ 2147483647 h 333"/>
              <a:gd name="T24" fmla="*/ 2147483647 w 789"/>
              <a:gd name="T25" fmla="*/ 2147483647 h 333"/>
              <a:gd name="T26" fmla="*/ 2147483647 w 789"/>
              <a:gd name="T27" fmla="*/ 2147483647 h 333"/>
              <a:gd name="T28" fmla="*/ 2147483647 w 789"/>
              <a:gd name="T29" fmla="*/ 2147483647 h 333"/>
              <a:gd name="T30" fmla="*/ 2147483647 w 789"/>
              <a:gd name="T31" fmla="*/ 2147483647 h 333"/>
              <a:gd name="T32" fmla="*/ 2147483647 w 789"/>
              <a:gd name="T33" fmla="*/ 2147483647 h 333"/>
              <a:gd name="T34" fmla="*/ 2147483647 w 789"/>
              <a:gd name="T35" fmla="*/ 2147483647 h 333"/>
              <a:gd name="T36" fmla="*/ 2147483647 w 789"/>
              <a:gd name="T37" fmla="*/ 2147483647 h 333"/>
              <a:gd name="T38" fmla="*/ 2147483647 w 789"/>
              <a:gd name="T39" fmla="*/ 2147483647 h 333"/>
              <a:gd name="T40" fmla="*/ 2147483647 w 789"/>
              <a:gd name="T41" fmla="*/ 2147483647 h 333"/>
              <a:gd name="T42" fmla="*/ 2147483647 w 789"/>
              <a:gd name="T43" fmla="*/ 2147483647 h 333"/>
              <a:gd name="T44" fmla="*/ 2147483647 w 789"/>
              <a:gd name="T45" fmla="*/ 2147483647 h 333"/>
              <a:gd name="T46" fmla="*/ 2147483647 w 789"/>
              <a:gd name="T47" fmla="*/ 2147483647 h 333"/>
              <a:gd name="T48" fmla="*/ 2147483647 w 789"/>
              <a:gd name="T49" fmla="*/ 2147483647 h 333"/>
              <a:gd name="T50" fmla="*/ 2147483647 w 789"/>
              <a:gd name="T51" fmla="*/ 2147483647 h 333"/>
              <a:gd name="T52" fmla="*/ 2147483647 w 789"/>
              <a:gd name="T53" fmla="*/ 2147483647 h 333"/>
              <a:gd name="T54" fmla="*/ 2147483647 w 789"/>
              <a:gd name="T55" fmla="*/ 2147483647 h 333"/>
              <a:gd name="T56" fmla="*/ 2147483647 w 789"/>
              <a:gd name="T57" fmla="*/ 2147483647 h 333"/>
              <a:gd name="T58" fmla="*/ 2147483647 w 789"/>
              <a:gd name="T59" fmla="*/ 2147483647 h 333"/>
              <a:gd name="T60" fmla="*/ 2147483647 w 789"/>
              <a:gd name="T61" fmla="*/ 2147483647 h 333"/>
              <a:gd name="T62" fmla="*/ 2147483647 w 789"/>
              <a:gd name="T63" fmla="*/ 2147483647 h 333"/>
              <a:gd name="T64" fmla="*/ 2147483647 w 789"/>
              <a:gd name="T65" fmla="*/ 2147483647 h 333"/>
              <a:gd name="T66" fmla="*/ 2147483647 w 789"/>
              <a:gd name="T67" fmla="*/ 2147483647 h 333"/>
              <a:gd name="T68" fmla="*/ 2147483647 w 789"/>
              <a:gd name="T69" fmla="*/ 2147483647 h 333"/>
              <a:gd name="T70" fmla="*/ 2147483647 w 789"/>
              <a:gd name="T71" fmla="*/ 2147483647 h 3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89"/>
              <a:gd name="T109" fmla="*/ 0 h 333"/>
              <a:gd name="T110" fmla="*/ 789 w 789"/>
              <a:gd name="T111" fmla="*/ 333 h 3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89" h="333">
                <a:moveTo>
                  <a:pt x="788" y="166"/>
                </a:moveTo>
                <a:lnTo>
                  <a:pt x="787" y="151"/>
                </a:lnTo>
                <a:lnTo>
                  <a:pt x="782" y="137"/>
                </a:lnTo>
                <a:lnTo>
                  <a:pt x="775" y="123"/>
                </a:lnTo>
                <a:lnTo>
                  <a:pt x="765" y="109"/>
                </a:lnTo>
                <a:lnTo>
                  <a:pt x="751" y="96"/>
                </a:lnTo>
                <a:lnTo>
                  <a:pt x="735" y="83"/>
                </a:lnTo>
                <a:lnTo>
                  <a:pt x="717" y="70"/>
                </a:lnTo>
                <a:lnTo>
                  <a:pt x="696" y="59"/>
                </a:lnTo>
                <a:lnTo>
                  <a:pt x="673" y="49"/>
                </a:lnTo>
                <a:lnTo>
                  <a:pt x="647" y="39"/>
                </a:lnTo>
                <a:lnTo>
                  <a:pt x="620" y="30"/>
                </a:lnTo>
                <a:lnTo>
                  <a:pt x="591" y="22"/>
                </a:lnTo>
                <a:lnTo>
                  <a:pt x="561" y="16"/>
                </a:lnTo>
                <a:lnTo>
                  <a:pt x="529" y="10"/>
                </a:lnTo>
                <a:lnTo>
                  <a:pt x="496" y="6"/>
                </a:lnTo>
                <a:lnTo>
                  <a:pt x="463" y="3"/>
                </a:lnTo>
                <a:lnTo>
                  <a:pt x="429" y="0"/>
                </a:lnTo>
                <a:lnTo>
                  <a:pt x="394" y="0"/>
                </a:lnTo>
                <a:lnTo>
                  <a:pt x="360" y="0"/>
                </a:lnTo>
                <a:lnTo>
                  <a:pt x="325" y="3"/>
                </a:lnTo>
                <a:lnTo>
                  <a:pt x="292" y="6"/>
                </a:lnTo>
                <a:lnTo>
                  <a:pt x="260" y="10"/>
                </a:lnTo>
                <a:lnTo>
                  <a:pt x="228" y="16"/>
                </a:lnTo>
                <a:lnTo>
                  <a:pt x="197" y="22"/>
                </a:lnTo>
                <a:lnTo>
                  <a:pt x="168" y="30"/>
                </a:lnTo>
                <a:lnTo>
                  <a:pt x="141" y="39"/>
                </a:lnTo>
                <a:lnTo>
                  <a:pt x="115" y="49"/>
                </a:lnTo>
                <a:lnTo>
                  <a:pt x="92" y="59"/>
                </a:lnTo>
                <a:lnTo>
                  <a:pt x="71" y="70"/>
                </a:lnTo>
                <a:lnTo>
                  <a:pt x="53" y="83"/>
                </a:lnTo>
                <a:lnTo>
                  <a:pt x="37" y="96"/>
                </a:lnTo>
                <a:lnTo>
                  <a:pt x="24" y="109"/>
                </a:lnTo>
                <a:lnTo>
                  <a:pt x="14" y="123"/>
                </a:lnTo>
                <a:lnTo>
                  <a:pt x="6" y="137"/>
                </a:lnTo>
                <a:lnTo>
                  <a:pt x="1" y="151"/>
                </a:lnTo>
                <a:lnTo>
                  <a:pt x="0" y="166"/>
                </a:lnTo>
                <a:lnTo>
                  <a:pt x="1" y="180"/>
                </a:lnTo>
                <a:lnTo>
                  <a:pt x="6" y="195"/>
                </a:lnTo>
                <a:lnTo>
                  <a:pt x="14" y="209"/>
                </a:lnTo>
                <a:lnTo>
                  <a:pt x="24" y="223"/>
                </a:lnTo>
                <a:lnTo>
                  <a:pt x="37" y="236"/>
                </a:lnTo>
                <a:lnTo>
                  <a:pt x="53" y="249"/>
                </a:lnTo>
                <a:lnTo>
                  <a:pt x="71" y="261"/>
                </a:lnTo>
                <a:lnTo>
                  <a:pt x="92" y="273"/>
                </a:lnTo>
                <a:lnTo>
                  <a:pt x="115" y="284"/>
                </a:lnTo>
                <a:lnTo>
                  <a:pt x="141" y="294"/>
                </a:lnTo>
                <a:lnTo>
                  <a:pt x="168" y="302"/>
                </a:lnTo>
                <a:lnTo>
                  <a:pt x="197" y="310"/>
                </a:lnTo>
                <a:lnTo>
                  <a:pt x="228" y="317"/>
                </a:lnTo>
                <a:lnTo>
                  <a:pt x="260" y="322"/>
                </a:lnTo>
                <a:lnTo>
                  <a:pt x="292" y="327"/>
                </a:lnTo>
                <a:lnTo>
                  <a:pt x="325" y="330"/>
                </a:lnTo>
                <a:lnTo>
                  <a:pt x="360" y="331"/>
                </a:lnTo>
                <a:lnTo>
                  <a:pt x="394" y="332"/>
                </a:lnTo>
                <a:lnTo>
                  <a:pt x="429" y="331"/>
                </a:lnTo>
                <a:lnTo>
                  <a:pt x="463" y="330"/>
                </a:lnTo>
                <a:lnTo>
                  <a:pt x="496" y="327"/>
                </a:lnTo>
                <a:lnTo>
                  <a:pt x="529" y="322"/>
                </a:lnTo>
                <a:lnTo>
                  <a:pt x="561" y="317"/>
                </a:lnTo>
                <a:lnTo>
                  <a:pt x="591" y="310"/>
                </a:lnTo>
                <a:lnTo>
                  <a:pt x="620" y="302"/>
                </a:lnTo>
                <a:lnTo>
                  <a:pt x="647" y="294"/>
                </a:lnTo>
                <a:lnTo>
                  <a:pt x="673" y="284"/>
                </a:lnTo>
                <a:lnTo>
                  <a:pt x="696" y="273"/>
                </a:lnTo>
                <a:lnTo>
                  <a:pt x="717" y="261"/>
                </a:lnTo>
                <a:lnTo>
                  <a:pt x="735" y="249"/>
                </a:lnTo>
                <a:lnTo>
                  <a:pt x="751" y="236"/>
                </a:lnTo>
                <a:lnTo>
                  <a:pt x="765" y="223"/>
                </a:lnTo>
                <a:lnTo>
                  <a:pt x="775" y="209"/>
                </a:lnTo>
                <a:lnTo>
                  <a:pt x="782" y="195"/>
                </a:lnTo>
                <a:lnTo>
                  <a:pt x="787" y="180"/>
                </a:lnTo>
                <a:lnTo>
                  <a:pt x="788" y="16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3194050" y="3859281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lot</a:t>
            </a:r>
          </a:p>
        </p:txBody>
      </p:sp>
      <p:sp>
        <p:nvSpPr>
          <p:cNvPr id="15375" name="Freeform 15"/>
          <p:cNvSpPr>
            <a:spLocks/>
          </p:cNvSpPr>
          <p:nvPr/>
        </p:nvSpPr>
        <p:spPr bwMode="auto">
          <a:xfrm>
            <a:off x="4321175" y="4572069"/>
            <a:ext cx="1252538" cy="622300"/>
          </a:xfrm>
          <a:custGeom>
            <a:avLst/>
            <a:gdLst/>
            <a:ahLst/>
            <a:cxnLst>
              <a:cxn ang="0">
                <a:pos x="0" y="196"/>
              </a:cxn>
              <a:cxn ang="0">
                <a:pos x="394" y="0"/>
              </a:cxn>
              <a:cxn ang="0">
                <a:pos x="788" y="196"/>
              </a:cxn>
              <a:cxn ang="0">
                <a:pos x="394" y="391"/>
              </a:cxn>
              <a:cxn ang="0">
                <a:pos x="0" y="196"/>
              </a:cxn>
            </a:cxnLst>
            <a:rect l="0" t="0" r="r" b="b"/>
            <a:pathLst>
              <a:path w="789" h="392">
                <a:moveTo>
                  <a:pt x="0" y="196"/>
                </a:moveTo>
                <a:lnTo>
                  <a:pt x="394" y="0"/>
                </a:lnTo>
                <a:lnTo>
                  <a:pt x="788" y="196"/>
                </a:lnTo>
                <a:lnTo>
                  <a:pt x="394" y="391"/>
                </a:lnTo>
                <a:lnTo>
                  <a:pt x="0" y="196"/>
                </a:lnTo>
              </a:path>
            </a:pathLst>
          </a:custGeom>
          <a:solidFill>
            <a:schemeClr val="bg1">
              <a:lumMod val="75000"/>
            </a:schemeClr>
          </a:solidFill>
          <a:ln w="508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1879600" y="3467169"/>
            <a:ext cx="711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name</a:t>
            </a:r>
          </a:p>
        </p:txBody>
      </p:sp>
      <p:sp>
        <p:nvSpPr>
          <p:cNvPr id="14354" name="Rectangle 17"/>
          <p:cNvSpPr>
            <a:spLocks noChangeArrowheads="1"/>
          </p:cNvSpPr>
          <p:nvPr/>
        </p:nvSpPr>
        <p:spPr bwMode="auto">
          <a:xfrm>
            <a:off x="7612855" y="3945006"/>
            <a:ext cx="5318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age</a:t>
            </a:r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5943600" y="3786256"/>
            <a:ext cx="968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FF0000"/>
                </a:solidFill>
                <a:latin typeface="Arial" charset="0"/>
              </a:rPr>
              <a:t>dpname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6615113" y="4697481"/>
            <a:ext cx="13446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Dependents</a:t>
            </a:r>
          </a:p>
        </p:txBody>
      </p:sp>
      <p:sp>
        <p:nvSpPr>
          <p:cNvPr id="14357" name="Rectangle 20"/>
          <p:cNvSpPr>
            <a:spLocks noChangeArrowheads="1"/>
          </p:cNvSpPr>
          <p:nvPr/>
        </p:nvSpPr>
        <p:spPr bwMode="auto">
          <a:xfrm>
            <a:off x="1573213" y="4741931"/>
            <a:ext cx="1254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Employees</a:t>
            </a:r>
          </a:p>
        </p:txBody>
      </p:sp>
      <p:sp>
        <p:nvSpPr>
          <p:cNvPr id="14358" name="Rectangle 21"/>
          <p:cNvSpPr>
            <a:spLocks noChangeArrowheads="1"/>
          </p:cNvSpPr>
          <p:nvPr/>
        </p:nvSpPr>
        <p:spPr bwMode="auto">
          <a:xfrm>
            <a:off x="839788" y="3849756"/>
            <a:ext cx="5318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charset="0"/>
              </a:rPr>
              <a:t>ssn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4548188" y="4724469"/>
            <a:ext cx="7794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Policy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4646613" y="3752919"/>
            <a:ext cx="5984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cost</a:t>
            </a: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2225675" y="3945006"/>
            <a:ext cx="0" cy="6683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1350963" y="4279969"/>
            <a:ext cx="527050" cy="3540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 flipH="1">
            <a:off x="2560638" y="4286319"/>
            <a:ext cx="566737" cy="3476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 flipV="1">
            <a:off x="4933950" y="4194244"/>
            <a:ext cx="22225" cy="382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6565900" y="4233931"/>
            <a:ext cx="233363" cy="381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 flipH="1">
            <a:off x="7612854" y="4385537"/>
            <a:ext cx="192882" cy="22621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 flipH="1" flipV="1">
            <a:off x="2841625" y="4880044"/>
            <a:ext cx="1477963" cy="31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>
            <a:off x="5600700" y="4880044"/>
            <a:ext cx="931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9" name="TextBox 32"/>
          <p:cNvSpPr txBox="1">
            <a:spLocks noChangeArrowheads="1"/>
          </p:cNvSpPr>
          <p:nvPr/>
        </p:nvSpPr>
        <p:spPr bwMode="auto">
          <a:xfrm>
            <a:off x="6418263" y="5145156"/>
            <a:ext cx="1797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1800" dirty="0">
                <a:solidFill>
                  <a:srgbClr val="434FD6"/>
                </a:solidFill>
                <a:latin typeface="Calibri" pitchFamily="34" charset="0"/>
              </a:rPr>
              <a:t>A weak entity set</a:t>
            </a:r>
          </a:p>
        </p:txBody>
      </p:sp>
      <p:sp>
        <p:nvSpPr>
          <p:cNvPr id="14370" name="TextBox 33"/>
          <p:cNvSpPr txBox="1">
            <a:spLocks noChangeArrowheads="1"/>
          </p:cNvSpPr>
          <p:nvPr/>
        </p:nvSpPr>
        <p:spPr bwMode="auto">
          <a:xfrm>
            <a:off x="1066800" y="5194369"/>
            <a:ext cx="2122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1800">
                <a:solidFill>
                  <a:srgbClr val="434FD6"/>
                </a:solidFill>
                <a:latin typeface="Calibri" pitchFamily="34" charset="0"/>
              </a:rPr>
              <a:t>The owner entity set</a:t>
            </a:r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4386084" y="2408237"/>
            <a:ext cx="2032179" cy="923926"/>
          </a:xfrm>
          <a:prstGeom prst="wedgeRoundRectCallout">
            <a:avLst>
              <a:gd name="adj1" fmla="val 41424"/>
              <a:gd name="adj2" fmla="val 101619"/>
              <a:gd name="adj3" fmla="val 16667"/>
            </a:avLst>
          </a:prstGeom>
          <a:solidFill>
            <a:srgbClr val="697F9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Partial key</a:t>
            </a:r>
          </a:p>
          <a:p>
            <a:pPr algn="ctr" eaLnBrk="0" hangingPunct="0">
              <a:defRPr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Some children might have the same name</a:t>
            </a:r>
            <a:endParaRPr lang="en-US" sz="16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6" name="Rounded Rectangular Callout 35"/>
          <p:cNvSpPr/>
          <p:nvPr/>
        </p:nvSpPr>
        <p:spPr bwMode="auto">
          <a:xfrm>
            <a:off x="4191000" y="5602356"/>
            <a:ext cx="2590800" cy="838200"/>
          </a:xfrm>
          <a:prstGeom prst="wedgeRoundRectCallout">
            <a:avLst>
              <a:gd name="adj1" fmla="val -20536"/>
              <a:gd name="adj2" fmla="val -98979"/>
              <a:gd name="adj3" fmla="val 16667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+mn-cs"/>
              </a:rPr>
              <a:t>Draw both with dark lines to indicate that </a:t>
            </a:r>
            <a:r>
              <a:rPr lang="en-US" sz="1600" i="1" dirty="0">
                <a:solidFill>
                  <a:schemeClr val="bg1"/>
                </a:solidFill>
                <a:latin typeface="Calibri" pitchFamily="34" charset="0"/>
                <a:cs typeface="+mn-cs"/>
              </a:rPr>
              <a:t>Policy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+mn-cs"/>
              </a:rPr>
              <a:t> is the identifying relationship</a:t>
            </a:r>
          </a:p>
        </p:txBody>
      </p:sp>
      <p:cxnSp>
        <p:nvCxnSpPr>
          <p:cNvPr id="14375" name="Straight Connector 38"/>
          <p:cNvCxnSpPr>
            <a:cxnSpLocks noChangeShapeType="1"/>
          </p:cNvCxnSpPr>
          <p:nvPr/>
        </p:nvCxnSpPr>
        <p:spPr bwMode="auto">
          <a:xfrm>
            <a:off x="6019800" y="4076769"/>
            <a:ext cx="762000" cy="1587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376" name="TextBox 39"/>
          <p:cNvSpPr txBox="1">
            <a:spLocks noChangeArrowheads="1"/>
          </p:cNvSpPr>
          <p:nvPr/>
        </p:nvSpPr>
        <p:spPr bwMode="auto">
          <a:xfrm>
            <a:off x="714148" y="1957422"/>
            <a:ext cx="3313113" cy="708025"/>
          </a:xfrm>
          <a:prstGeom prst="rect">
            <a:avLst/>
          </a:prstGeom>
          <a:solidFill>
            <a:srgbClr val="6600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Need both </a:t>
            </a:r>
            <a:r>
              <a:rPr lang="en-US" sz="2000" i="1" dirty="0" err="1">
                <a:solidFill>
                  <a:schemeClr val="bg1"/>
                </a:solidFill>
                <a:latin typeface="Calibri" pitchFamily="34" charset="0"/>
              </a:rPr>
              <a:t>ssn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and </a:t>
            </a:r>
            <a:r>
              <a:rPr lang="en-US" sz="2000" i="1" dirty="0" err="1">
                <a:solidFill>
                  <a:schemeClr val="bg1"/>
                </a:solidFill>
                <a:latin typeface="Calibri" pitchFamily="34" charset="0"/>
              </a:rPr>
              <a:t>dpname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to</a:t>
            </a:r>
          </a:p>
          <a:p>
            <a:pPr eaLnBrk="1" hangingPunct="1"/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identify a “</a:t>
            </a:r>
            <a:r>
              <a:rPr lang="en-US" sz="2000" i="1" dirty="0">
                <a:solidFill>
                  <a:schemeClr val="bg1"/>
                </a:solidFill>
                <a:latin typeface="Calibri" pitchFamily="34" charset="0"/>
              </a:rPr>
              <a:t>Dependents”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entity</a:t>
            </a:r>
          </a:p>
        </p:txBody>
      </p:sp>
    </p:spTree>
    <p:extLst>
      <p:ext uri="{BB962C8B-B14F-4D97-AF65-F5344CB8AC3E}">
        <p14:creationId xmlns:p14="http://schemas.microsoft.com/office/powerpoint/2010/main" val="38468595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7" name="Picture 39" descr="C:\Users\Kien\AppData\Local\Microsoft\Windows\Temporary Internet Files\Content.IE5\336BYWZH\MC90043505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12" y="2237604"/>
            <a:ext cx="1768520" cy="177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800100"/>
          </a:xfrm>
        </p:spPr>
        <p:txBody>
          <a:bodyPr/>
          <a:lstStyle/>
          <a:p>
            <a:r>
              <a:rPr lang="en-US"/>
              <a:t>Weak Entities</a:t>
            </a:r>
          </a:p>
        </p:txBody>
      </p:sp>
      <p:sp>
        <p:nvSpPr>
          <p:cNvPr id="1434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6993835" cy="2286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dirty="0">
                <a:latin typeface="Calibri" pitchFamily="34" charset="0"/>
              </a:rPr>
              <a:t>A 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weak entity </a:t>
            </a:r>
            <a:r>
              <a:rPr lang="en-US" sz="2400" dirty="0">
                <a:latin typeface="Calibri" pitchFamily="34" charset="0"/>
              </a:rPr>
              <a:t>can be identified uniquely only by considering the primary key of another (</a:t>
            </a:r>
            <a:r>
              <a:rPr lang="en-US" sz="2400" i="1" dirty="0">
                <a:latin typeface="Calibri" pitchFamily="34" charset="0"/>
              </a:rPr>
              <a:t>owner</a:t>
            </a:r>
            <a:r>
              <a:rPr lang="en-US" sz="2400" dirty="0">
                <a:latin typeface="Calibri" pitchFamily="34" charset="0"/>
              </a:rPr>
              <a:t>) entity.</a:t>
            </a:r>
          </a:p>
          <a:p>
            <a:pPr marL="460375" lvl="1" indent="-233363">
              <a:buSzPct val="75000"/>
            </a:pPr>
            <a:r>
              <a:rPr lang="en-US" sz="2000" dirty="0">
                <a:latin typeface="Calibri" pitchFamily="34" charset="0"/>
              </a:rPr>
              <a:t>Owner entity set and weak entity set </a:t>
            </a:r>
            <a:r>
              <a:rPr lang="en-US" sz="2000" b="1" u="sng" dirty="0">
                <a:latin typeface="Calibri" pitchFamily="34" charset="0"/>
              </a:rPr>
              <a:t>must</a:t>
            </a:r>
            <a:r>
              <a:rPr lang="en-US" sz="2000" dirty="0">
                <a:latin typeface="Calibri" pitchFamily="34" charset="0"/>
              </a:rPr>
              <a:t> participate in a one-to-many relationship set (one owner, many weak entities).</a:t>
            </a:r>
          </a:p>
          <a:p>
            <a:pPr marL="460375" lvl="1" indent="-233363">
              <a:buSzPct val="75000"/>
            </a:pPr>
            <a:r>
              <a:rPr lang="en-US" sz="2000" dirty="0">
                <a:latin typeface="Calibri" pitchFamily="34" charset="0"/>
              </a:rPr>
              <a:t>Weak entity set </a:t>
            </a:r>
            <a:r>
              <a:rPr lang="en-US" sz="2000" b="1" u="sng" dirty="0">
                <a:latin typeface="Calibri" pitchFamily="34" charset="0"/>
              </a:rPr>
              <a:t>must</a:t>
            </a:r>
            <a:r>
              <a:rPr lang="en-US" sz="2000" dirty="0">
                <a:latin typeface="Calibri" pitchFamily="34" charset="0"/>
              </a:rPr>
              <a:t> have total participation in this 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identifying</a:t>
            </a:r>
            <a:r>
              <a:rPr lang="en-US" sz="2000" i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relationship set.  </a:t>
            </a:r>
          </a:p>
        </p:txBody>
      </p:sp>
      <p:sp>
        <p:nvSpPr>
          <p:cNvPr id="14343" name="Freeform 6"/>
          <p:cNvSpPr>
            <a:spLocks/>
          </p:cNvSpPr>
          <p:nvPr/>
        </p:nvSpPr>
        <p:spPr bwMode="auto">
          <a:xfrm>
            <a:off x="5791200" y="3816072"/>
            <a:ext cx="1254125" cy="530225"/>
          </a:xfrm>
          <a:custGeom>
            <a:avLst/>
            <a:gdLst>
              <a:gd name="T0" fmla="*/ 2147483647 w 790"/>
              <a:gd name="T1" fmla="*/ 2147483647 h 334"/>
              <a:gd name="T2" fmla="*/ 2147483647 w 790"/>
              <a:gd name="T3" fmla="*/ 2147483647 h 334"/>
              <a:gd name="T4" fmla="*/ 2147483647 w 790"/>
              <a:gd name="T5" fmla="*/ 2147483647 h 334"/>
              <a:gd name="T6" fmla="*/ 2147483647 w 790"/>
              <a:gd name="T7" fmla="*/ 2147483647 h 334"/>
              <a:gd name="T8" fmla="*/ 2147483647 w 790"/>
              <a:gd name="T9" fmla="*/ 2147483647 h 334"/>
              <a:gd name="T10" fmla="*/ 2147483647 w 790"/>
              <a:gd name="T11" fmla="*/ 2147483647 h 334"/>
              <a:gd name="T12" fmla="*/ 2147483647 w 790"/>
              <a:gd name="T13" fmla="*/ 2147483647 h 334"/>
              <a:gd name="T14" fmla="*/ 2147483647 w 790"/>
              <a:gd name="T15" fmla="*/ 2147483647 h 334"/>
              <a:gd name="T16" fmla="*/ 2147483647 w 790"/>
              <a:gd name="T17" fmla="*/ 2147483647 h 334"/>
              <a:gd name="T18" fmla="*/ 2147483647 w 790"/>
              <a:gd name="T19" fmla="*/ 2147483647 h 334"/>
              <a:gd name="T20" fmla="*/ 2147483647 w 790"/>
              <a:gd name="T21" fmla="*/ 2147483647 h 334"/>
              <a:gd name="T22" fmla="*/ 2147483647 w 790"/>
              <a:gd name="T23" fmla="*/ 2147483647 h 334"/>
              <a:gd name="T24" fmla="*/ 2147483647 w 790"/>
              <a:gd name="T25" fmla="*/ 2147483647 h 334"/>
              <a:gd name="T26" fmla="*/ 2147483647 w 790"/>
              <a:gd name="T27" fmla="*/ 2147483647 h 334"/>
              <a:gd name="T28" fmla="*/ 2147483647 w 790"/>
              <a:gd name="T29" fmla="*/ 2147483647 h 334"/>
              <a:gd name="T30" fmla="*/ 2147483647 w 790"/>
              <a:gd name="T31" fmla="*/ 2147483647 h 334"/>
              <a:gd name="T32" fmla="*/ 2147483647 w 790"/>
              <a:gd name="T33" fmla="*/ 2147483647 h 334"/>
              <a:gd name="T34" fmla="*/ 2147483647 w 790"/>
              <a:gd name="T35" fmla="*/ 2147483647 h 334"/>
              <a:gd name="T36" fmla="*/ 2147483647 w 790"/>
              <a:gd name="T37" fmla="*/ 2147483647 h 334"/>
              <a:gd name="T38" fmla="*/ 2147483647 w 790"/>
              <a:gd name="T39" fmla="*/ 2147483647 h 334"/>
              <a:gd name="T40" fmla="*/ 2147483647 w 790"/>
              <a:gd name="T41" fmla="*/ 2147483647 h 334"/>
              <a:gd name="T42" fmla="*/ 2147483647 w 790"/>
              <a:gd name="T43" fmla="*/ 2147483647 h 334"/>
              <a:gd name="T44" fmla="*/ 2147483647 w 790"/>
              <a:gd name="T45" fmla="*/ 2147483647 h 334"/>
              <a:gd name="T46" fmla="*/ 2147483647 w 790"/>
              <a:gd name="T47" fmla="*/ 2147483647 h 334"/>
              <a:gd name="T48" fmla="*/ 2147483647 w 790"/>
              <a:gd name="T49" fmla="*/ 2147483647 h 334"/>
              <a:gd name="T50" fmla="*/ 2147483647 w 790"/>
              <a:gd name="T51" fmla="*/ 2147483647 h 334"/>
              <a:gd name="T52" fmla="*/ 2147483647 w 790"/>
              <a:gd name="T53" fmla="*/ 2147483647 h 334"/>
              <a:gd name="T54" fmla="*/ 2147483647 w 790"/>
              <a:gd name="T55" fmla="*/ 2147483647 h 334"/>
              <a:gd name="T56" fmla="*/ 2147483647 w 790"/>
              <a:gd name="T57" fmla="*/ 2147483647 h 334"/>
              <a:gd name="T58" fmla="*/ 2147483647 w 790"/>
              <a:gd name="T59" fmla="*/ 2147483647 h 334"/>
              <a:gd name="T60" fmla="*/ 2147483647 w 790"/>
              <a:gd name="T61" fmla="*/ 2147483647 h 334"/>
              <a:gd name="T62" fmla="*/ 2147483647 w 790"/>
              <a:gd name="T63" fmla="*/ 2147483647 h 334"/>
              <a:gd name="T64" fmla="*/ 2147483647 w 790"/>
              <a:gd name="T65" fmla="*/ 2147483647 h 334"/>
              <a:gd name="T66" fmla="*/ 2147483647 w 790"/>
              <a:gd name="T67" fmla="*/ 2147483647 h 334"/>
              <a:gd name="T68" fmla="*/ 2147483647 w 790"/>
              <a:gd name="T69" fmla="*/ 2147483647 h 334"/>
              <a:gd name="T70" fmla="*/ 2147483647 w 790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90"/>
              <a:gd name="T109" fmla="*/ 0 h 334"/>
              <a:gd name="T110" fmla="*/ 790 w 790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90" h="334">
                <a:moveTo>
                  <a:pt x="789" y="167"/>
                </a:moveTo>
                <a:lnTo>
                  <a:pt x="788" y="153"/>
                </a:lnTo>
                <a:lnTo>
                  <a:pt x="783" y="138"/>
                </a:lnTo>
                <a:lnTo>
                  <a:pt x="775" y="124"/>
                </a:lnTo>
                <a:lnTo>
                  <a:pt x="765" y="110"/>
                </a:lnTo>
                <a:lnTo>
                  <a:pt x="752" y="97"/>
                </a:lnTo>
                <a:lnTo>
                  <a:pt x="736" y="83"/>
                </a:lnTo>
                <a:lnTo>
                  <a:pt x="718" y="71"/>
                </a:lnTo>
                <a:lnTo>
                  <a:pt x="697" y="60"/>
                </a:lnTo>
                <a:lnTo>
                  <a:pt x="674" y="50"/>
                </a:lnTo>
                <a:lnTo>
                  <a:pt x="648" y="40"/>
                </a:lnTo>
                <a:lnTo>
                  <a:pt x="621" y="30"/>
                </a:lnTo>
                <a:lnTo>
                  <a:pt x="592" y="23"/>
                </a:lnTo>
                <a:lnTo>
                  <a:pt x="561" y="17"/>
                </a:lnTo>
                <a:lnTo>
                  <a:pt x="529" y="10"/>
                </a:lnTo>
                <a:lnTo>
                  <a:pt x="497" y="6"/>
                </a:lnTo>
                <a:lnTo>
                  <a:pt x="463" y="3"/>
                </a:lnTo>
                <a:lnTo>
                  <a:pt x="429" y="1"/>
                </a:lnTo>
                <a:lnTo>
                  <a:pt x="394" y="0"/>
                </a:lnTo>
                <a:lnTo>
                  <a:pt x="360" y="1"/>
                </a:lnTo>
                <a:lnTo>
                  <a:pt x="326" y="3"/>
                </a:lnTo>
                <a:lnTo>
                  <a:pt x="293" y="6"/>
                </a:lnTo>
                <a:lnTo>
                  <a:pt x="260" y="10"/>
                </a:lnTo>
                <a:lnTo>
                  <a:pt x="228" y="17"/>
                </a:lnTo>
                <a:lnTo>
                  <a:pt x="197" y="23"/>
                </a:lnTo>
                <a:lnTo>
                  <a:pt x="169" y="30"/>
                </a:lnTo>
                <a:lnTo>
                  <a:pt x="142" y="40"/>
                </a:lnTo>
                <a:lnTo>
                  <a:pt x="116" y="50"/>
                </a:lnTo>
                <a:lnTo>
                  <a:pt x="93" y="60"/>
                </a:lnTo>
                <a:lnTo>
                  <a:pt x="72" y="71"/>
                </a:lnTo>
                <a:lnTo>
                  <a:pt x="54" y="83"/>
                </a:lnTo>
                <a:lnTo>
                  <a:pt x="38" y="97"/>
                </a:lnTo>
                <a:lnTo>
                  <a:pt x="24" y="110"/>
                </a:lnTo>
                <a:lnTo>
                  <a:pt x="14" y="124"/>
                </a:lnTo>
                <a:lnTo>
                  <a:pt x="7" y="138"/>
                </a:lnTo>
                <a:lnTo>
                  <a:pt x="2" y="153"/>
                </a:lnTo>
                <a:lnTo>
                  <a:pt x="0" y="167"/>
                </a:lnTo>
                <a:lnTo>
                  <a:pt x="2" y="181"/>
                </a:lnTo>
                <a:lnTo>
                  <a:pt x="7" y="196"/>
                </a:lnTo>
                <a:lnTo>
                  <a:pt x="14" y="210"/>
                </a:lnTo>
                <a:lnTo>
                  <a:pt x="24" y="224"/>
                </a:lnTo>
                <a:lnTo>
                  <a:pt x="38" y="237"/>
                </a:lnTo>
                <a:lnTo>
                  <a:pt x="54" y="250"/>
                </a:lnTo>
                <a:lnTo>
                  <a:pt x="72" y="262"/>
                </a:lnTo>
                <a:lnTo>
                  <a:pt x="93" y="274"/>
                </a:lnTo>
                <a:lnTo>
                  <a:pt x="116" y="284"/>
                </a:lnTo>
                <a:lnTo>
                  <a:pt x="142" y="294"/>
                </a:lnTo>
                <a:lnTo>
                  <a:pt x="169" y="303"/>
                </a:lnTo>
                <a:lnTo>
                  <a:pt x="197" y="311"/>
                </a:lnTo>
                <a:lnTo>
                  <a:pt x="228" y="317"/>
                </a:lnTo>
                <a:lnTo>
                  <a:pt x="260" y="323"/>
                </a:lnTo>
                <a:lnTo>
                  <a:pt x="293" y="327"/>
                </a:lnTo>
                <a:lnTo>
                  <a:pt x="326" y="331"/>
                </a:lnTo>
                <a:lnTo>
                  <a:pt x="360" y="332"/>
                </a:lnTo>
                <a:lnTo>
                  <a:pt x="394" y="333"/>
                </a:lnTo>
                <a:lnTo>
                  <a:pt x="429" y="332"/>
                </a:lnTo>
                <a:lnTo>
                  <a:pt x="463" y="331"/>
                </a:lnTo>
                <a:lnTo>
                  <a:pt x="497" y="327"/>
                </a:lnTo>
                <a:lnTo>
                  <a:pt x="529" y="323"/>
                </a:lnTo>
                <a:lnTo>
                  <a:pt x="561" y="317"/>
                </a:lnTo>
                <a:lnTo>
                  <a:pt x="592" y="311"/>
                </a:lnTo>
                <a:lnTo>
                  <a:pt x="621" y="303"/>
                </a:lnTo>
                <a:lnTo>
                  <a:pt x="648" y="294"/>
                </a:lnTo>
                <a:lnTo>
                  <a:pt x="674" y="284"/>
                </a:lnTo>
                <a:lnTo>
                  <a:pt x="697" y="274"/>
                </a:lnTo>
                <a:lnTo>
                  <a:pt x="718" y="262"/>
                </a:lnTo>
                <a:lnTo>
                  <a:pt x="736" y="250"/>
                </a:lnTo>
                <a:lnTo>
                  <a:pt x="752" y="237"/>
                </a:lnTo>
                <a:lnTo>
                  <a:pt x="765" y="224"/>
                </a:lnTo>
                <a:lnTo>
                  <a:pt x="775" y="210"/>
                </a:lnTo>
                <a:lnTo>
                  <a:pt x="783" y="196"/>
                </a:lnTo>
                <a:lnTo>
                  <a:pt x="788" y="181"/>
                </a:lnTo>
                <a:lnTo>
                  <a:pt x="789" y="167"/>
                </a:lnTo>
              </a:path>
            </a:pathLst>
          </a:custGeom>
          <a:solidFill>
            <a:schemeClr val="bg1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Freeform 7"/>
          <p:cNvSpPr>
            <a:spLocks/>
          </p:cNvSpPr>
          <p:nvPr/>
        </p:nvSpPr>
        <p:spPr bwMode="auto">
          <a:xfrm>
            <a:off x="7239000" y="3958947"/>
            <a:ext cx="1254125" cy="530225"/>
          </a:xfrm>
          <a:custGeom>
            <a:avLst/>
            <a:gdLst>
              <a:gd name="T0" fmla="*/ 2147483647 w 790"/>
              <a:gd name="T1" fmla="*/ 2147483647 h 334"/>
              <a:gd name="T2" fmla="*/ 2147483647 w 790"/>
              <a:gd name="T3" fmla="*/ 2147483647 h 334"/>
              <a:gd name="T4" fmla="*/ 2147483647 w 790"/>
              <a:gd name="T5" fmla="*/ 2147483647 h 334"/>
              <a:gd name="T6" fmla="*/ 2147483647 w 790"/>
              <a:gd name="T7" fmla="*/ 2147483647 h 334"/>
              <a:gd name="T8" fmla="*/ 2147483647 w 790"/>
              <a:gd name="T9" fmla="*/ 2147483647 h 334"/>
              <a:gd name="T10" fmla="*/ 2147483647 w 790"/>
              <a:gd name="T11" fmla="*/ 2147483647 h 334"/>
              <a:gd name="T12" fmla="*/ 2147483647 w 790"/>
              <a:gd name="T13" fmla="*/ 2147483647 h 334"/>
              <a:gd name="T14" fmla="*/ 2147483647 w 790"/>
              <a:gd name="T15" fmla="*/ 2147483647 h 334"/>
              <a:gd name="T16" fmla="*/ 2147483647 w 790"/>
              <a:gd name="T17" fmla="*/ 2147483647 h 334"/>
              <a:gd name="T18" fmla="*/ 2147483647 w 790"/>
              <a:gd name="T19" fmla="*/ 2147483647 h 334"/>
              <a:gd name="T20" fmla="*/ 2147483647 w 790"/>
              <a:gd name="T21" fmla="*/ 2147483647 h 334"/>
              <a:gd name="T22" fmla="*/ 2147483647 w 790"/>
              <a:gd name="T23" fmla="*/ 2147483647 h 334"/>
              <a:gd name="T24" fmla="*/ 2147483647 w 790"/>
              <a:gd name="T25" fmla="*/ 2147483647 h 334"/>
              <a:gd name="T26" fmla="*/ 2147483647 w 790"/>
              <a:gd name="T27" fmla="*/ 2147483647 h 334"/>
              <a:gd name="T28" fmla="*/ 2147483647 w 790"/>
              <a:gd name="T29" fmla="*/ 2147483647 h 334"/>
              <a:gd name="T30" fmla="*/ 2147483647 w 790"/>
              <a:gd name="T31" fmla="*/ 2147483647 h 334"/>
              <a:gd name="T32" fmla="*/ 2147483647 w 790"/>
              <a:gd name="T33" fmla="*/ 2147483647 h 334"/>
              <a:gd name="T34" fmla="*/ 2147483647 w 790"/>
              <a:gd name="T35" fmla="*/ 2147483647 h 334"/>
              <a:gd name="T36" fmla="*/ 2147483647 w 790"/>
              <a:gd name="T37" fmla="*/ 2147483647 h 334"/>
              <a:gd name="T38" fmla="*/ 2147483647 w 790"/>
              <a:gd name="T39" fmla="*/ 2147483647 h 334"/>
              <a:gd name="T40" fmla="*/ 2147483647 w 790"/>
              <a:gd name="T41" fmla="*/ 2147483647 h 334"/>
              <a:gd name="T42" fmla="*/ 2147483647 w 790"/>
              <a:gd name="T43" fmla="*/ 2147483647 h 334"/>
              <a:gd name="T44" fmla="*/ 2147483647 w 790"/>
              <a:gd name="T45" fmla="*/ 2147483647 h 334"/>
              <a:gd name="T46" fmla="*/ 2147483647 w 790"/>
              <a:gd name="T47" fmla="*/ 2147483647 h 334"/>
              <a:gd name="T48" fmla="*/ 2147483647 w 790"/>
              <a:gd name="T49" fmla="*/ 2147483647 h 334"/>
              <a:gd name="T50" fmla="*/ 2147483647 w 790"/>
              <a:gd name="T51" fmla="*/ 2147483647 h 334"/>
              <a:gd name="T52" fmla="*/ 2147483647 w 790"/>
              <a:gd name="T53" fmla="*/ 2147483647 h 334"/>
              <a:gd name="T54" fmla="*/ 2147483647 w 790"/>
              <a:gd name="T55" fmla="*/ 2147483647 h 334"/>
              <a:gd name="T56" fmla="*/ 2147483647 w 790"/>
              <a:gd name="T57" fmla="*/ 2147483647 h 334"/>
              <a:gd name="T58" fmla="*/ 2147483647 w 790"/>
              <a:gd name="T59" fmla="*/ 2147483647 h 334"/>
              <a:gd name="T60" fmla="*/ 2147483647 w 790"/>
              <a:gd name="T61" fmla="*/ 2147483647 h 334"/>
              <a:gd name="T62" fmla="*/ 2147483647 w 790"/>
              <a:gd name="T63" fmla="*/ 2147483647 h 334"/>
              <a:gd name="T64" fmla="*/ 2147483647 w 790"/>
              <a:gd name="T65" fmla="*/ 2147483647 h 334"/>
              <a:gd name="T66" fmla="*/ 2147483647 w 790"/>
              <a:gd name="T67" fmla="*/ 2147483647 h 334"/>
              <a:gd name="T68" fmla="*/ 2147483647 w 790"/>
              <a:gd name="T69" fmla="*/ 2147483647 h 334"/>
              <a:gd name="T70" fmla="*/ 2147483647 w 790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90"/>
              <a:gd name="T109" fmla="*/ 0 h 334"/>
              <a:gd name="T110" fmla="*/ 790 w 790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90" h="334">
                <a:moveTo>
                  <a:pt x="0" y="167"/>
                </a:moveTo>
                <a:lnTo>
                  <a:pt x="2" y="181"/>
                </a:lnTo>
                <a:lnTo>
                  <a:pt x="6" y="196"/>
                </a:lnTo>
                <a:lnTo>
                  <a:pt x="13" y="210"/>
                </a:lnTo>
                <a:lnTo>
                  <a:pt x="24" y="224"/>
                </a:lnTo>
                <a:lnTo>
                  <a:pt x="38" y="237"/>
                </a:lnTo>
                <a:lnTo>
                  <a:pt x="53" y="250"/>
                </a:lnTo>
                <a:lnTo>
                  <a:pt x="72" y="262"/>
                </a:lnTo>
                <a:lnTo>
                  <a:pt x="93" y="274"/>
                </a:lnTo>
                <a:lnTo>
                  <a:pt x="116" y="284"/>
                </a:lnTo>
                <a:lnTo>
                  <a:pt x="141" y="294"/>
                </a:lnTo>
                <a:lnTo>
                  <a:pt x="169" y="303"/>
                </a:lnTo>
                <a:lnTo>
                  <a:pt x="197" y="311"/>
                </a:lnTo>
                <a:lnTo>
                  <a:pt x="228" y="317"/>
                </a:lnTo>
                <a:lnTo>
                  <a:pt x="259" y="323"/>
                </a:lnTo>
                <a:lnTo>
                  <a:pt x="293" y="327"/>
                </a:lnTo>
                <a:lnTo>
                  <a:pt x="326" y="331"/>
                </a:lnTo>
                <a:lnTo>
                  <a:pt x="360" y="332"/>
                </a:lnTo>
                <a:lnTo>
                  <a:pt x="394" y="333"/>
                </a:lnTo>
                <a:lnTo>
                  <a:pt x="429" y="332"/>
                </a:lnTo>
                <a:lnTo>
                  <a:pt x="463" y="331"/>
                </a:lnTo>
                <a:lnTo>
                  <a:pt x="497" y="327"/>
                </a:lnTo>
                <a:lnTo>
                  <a:pt x="529" y="323"/>
                </a:lnTo>
                <a:lnTo>
                  <a:pt x="561" y="317"/>
                </a:lnTo>
                <a:lnTo>
                  <a:pt x="591" y="311"/>
                </a:lnTo>
                <a:lnTo>
                  <a:pt x="621" y="303"/>
                </a:lnTo>
                <a:lnTo>
                  <a:pt x="648" y="294"/>
                </a:lnTo>
                <a:lnTo>
                  <a:pt x="673" y="284"/>
                </a:lnTo>
                <a:lnTo>
                  <a:pt x="696" y="274"/>
                </a:lnTo>
                <a:lnTo>
                  <a:pt x="717" y="262"/>
                </a:lnTo>
                <a:lnTo>
                  <a:pt x="736" y="250"/>
                </a:lnTo>
                <a:lnTo>
                  <a:pt x="752" y="237"/>
                </a:lnTo>
                <a:lnTo>
                  <a:pt x="765" y="224"/>
                </a:lnTo>
                <a:lnTo>
                  <a:pt x="775" y="210"/>
                </a:lnTo>
                <a:lnTo>
                  <a:pt x="782" y="195"/>
                </a:lnTo>
                <a:lnTo>
                  <a:pt x="787" y="181"/>
                </a:lnTo>
                <a:lnTo>
                  <a:pt x="789" y="167"/>
                </a:lnTo>
                <a:lnTo>
                  <a:pt x="787" y="152"/>
                </a:lnTo>
                <a:lnTo>
                  <a:pt x="782" y="137"/>
                </a:lnTo>
                <a:lnTo>
                  <a:pt x="775" y="124"/>
                </a:lnTo>
                <a:lnTo>
                  <a:pt x="765" y="110"/>
                </a:lnTo>
                <a:lnTo>
                  <a:pt x="751" y="97"/>
                </a:lnTo>
                <a:lnTo>
                  <a:pt x="736" y="83"/>
                </a:lnTo>
                <a:lnTo>
                  <a:pt x="717" y="71"/>
                </a:lnTo>
                <a:lnTo>
                  <a:pt x="696" y="60"/>
                </a:lnTo>
                <a:lnTo>
                  <a:pt x="673" y="49"/>
                </a:lnTo>
                <a:lnTo>
                  <a:pt x="648" y="40"/>
                </a:lnTo>
                <a:lnTo>
                  <a:pt x="620" y="30"/>
                </a:lnTo>
                <a:lnTo>
                  <a:pt x="591" y="23"/>
                </a:lnTo>
                <a:lnTo>
                  <a:pt x="561" y="16"/>
                </a:lnTo>
                <a:lnTo>
                  <a:pt x="529" y="10"/>
                </a:lnTo>
                <a:lnTo>
                  <a:pt x="496" y="6"/>
                </a:lnTo>
                <a:lnTo>
                  <a:pt x="463" y="3"/>
                </a:lnTo>
                <a:lnTo>
                  <a:pt x="429" y="1"/>
                </a:lnTo>
                <a:lnTo>
                  <a:pt x="394" y="0"/>
                </a:lnTo>
                <a:lnTo>
                  <a:pt x="360" y="1"/>
                </a:lnTo>
                <a:lnTo>
                  <a:pt x="326" y="3"/>
                </a:lnTo>
                <a:lnTo>
                  <a:pt x="293" y="7"/>
                </a:lnTo>
                <a:lnTo>
                  <a:pt x="259" y="10"/>
                </a:lnTo>
                <a:lnTo>
                  <a:pt x="228" y="16"/>
                </a:lnTo>
                <a:lnTo>
                  <a:pt x="197" y="23"/>
                </a:lnTo>
                <a:lnTo>
                  <a:pt x="169" y="30"/>
                </a:lnTo>
                <a:lnTo>
                  <a:pt x="141" y="40"/>
                </a:lnTo>
                <a:lnTo>
                  <a:pt x="116" y="50"/>
                </a:lnTo>
                <a:lnTo>
                  <a:pt x="93" y="60"/>
                </a:lnTo>
                <a:lnTo>
                  <a:pt x="72" y="71"/>
                </a:lnTo>
                <a:lnTo>
                  <a:pt x="53" y="83"/>
                </a:lnTo>
                <a:lnTo>
                  <a:pt x="38" y="97"/>
                </a:lnTo>
                <a:lnTo>
                  <a:pt x="24" y="110"/>
                </a:lnTo>
                <a:lnTo>
                  <a:pt x="13" y="124"/>
                </a:lnTo>
                <a:lnTo>
                  <a:pt x="6" y="138"/>
                </a:lnTo>
                <a:lnTo>
                  <a:pt x="2" y="152"/>
                </a:lnTo>
                <a:lnTo>
                  <a:pt x="0" y="167"/>
                </a:lnTo>
              </a:path>
            </a:pathLst>
          </a:custGeom>
          <a:solidFill>
            <a:schemeClr val="bg1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Freeform 8"/>
          <p:cNvSpPr>
            <a:spLocks/>
          </p:cNvSpPr>
          <p:nvPr/>
        </p:nvSpPr>
        <p:spPr bwMode="auto">
          <a:xfrm>
            <a:off x="457200" y="3885922"/>
            <a:ext cx="1254125" cy="530225"/>
          </a:xfrm>
          <a:custGeom>
            <a:avLst/>
            <a:gdLst>
              <a:gd name="T0" fmla="*/ 2147483647 w 790"/>
              <a:gd name="T1" fmla="*/ 2147483647 h 334"/>
              <a:gd name="T2" fmla="*/ 2147483647 w 790"/>
              <a:gd name="T3" fmla="*/ 2147483647 h 334"/>
              <a:gd name="T4" fmla="*/ 2147483647 w 790"/>
              <a:gd name="T5" fmla="*/ 2147483647 h 334"/>
              <a:gd name="T6" fmla="*/ 2147483647 w 790"/>
              <a:gd name="T7" fmla="*/ 2147483647 h 334"/>
              <a:gd name="T8" fmla="*/ 2147483647 w 790"/>
              <a:gd name="T9" fmla="*/ 2147483647 h 334"/>
              <a:gd name="T10" fmla="*/ 2147483647 w 790"/>
              <a:gd name="T11" fmla="*/ 2147483647 h 334"/>
              <a:gd name="T12" fmla="*/ 2147483647 w 790"/>
              <a:gd name="T13" fmla="*/ 2147483647 h 334"/>
              <a:gd name="T14" fmla="*/ 2147483647 w 790"/>
              <a:gd name="T15" fmla="*/ 2147483647 h 334"/>
              <a:gd name="T16" fmla="*/ 2147483647 w 790"/>
              <a:gd name="T17" fmla="*/ 2147483647 h 334"/>
              <a:gd name="T18" fmla="*/ 2147483647 w 790"/>
              <a:gd name="T19" fmla="*/ 2147483647 h 334"/>
              <a:gd name="T20" fmla="*/ 2147483647 w 790"/>
              <a:gd name="T21" fmla="*/ 2147483647 h 334"/>
              <a:gd name="T22" fmla="*/ 2147483647 w 790"/>
              <a:gd name="T23" fmla="*/ 2147483647 h 334"/>
              <a:gd name="T24" fmla="*/ 2147483647 w 790"/>
              <a:gd name="T25" fmla="*/ 2147483647 h 334"/>
              <a:gd name="T26" fmla="*/ 2147483647 w 790"/>
              <a:gd name="T27" fmla="*/ 2147483647 h 334"/>
              <a:gd name="T28" fmla="*/ 2147483647 w 790"/>
              <a:gd name="T29" fmla="*/ 2147483647 h 334"/>
              <a:gd name="T30" fmla="*/ 2147483647 w 790"/>
              <a:gd name="T31" fmla="*/ 2147483647 h 334"/>
              <a:gd name="T32" fmla="*/ 2147483647 w 790"/>
              <a:gd name="T33" fmla="*/ 2147483647 h 334"/>
              <a:gd name="T34" fmla="*/ 2147483647 w 790"/>
              <a:gd name="T35" fmla="*/ 2147483647 h 334"/>
              <a:gd name="T36" fmla="*/ 2147483647 w 790"/>
              <a:gd name="T37" fmla="*/ 2147483647 h 334"/>
              <a:gd name="T38" fmla="*/ 2147483647 w 790"/>
              <a:gd name="T39" fmla="*/ 2147483647 h 334"/>
              <a:gd name="T40" fmla="*/ 2147483647 w 790"/>
              <a:gd name="T41" fmla="*/ 2147483647 h 334"/>
              <a:gd name="T42" fmla="*/ 2147483647 w 790"/>
              <a:gd name="T43" fmla="*/ 2147483647 h 334"/>
              <a:gd name="T44" fmla="*/ 2147483647 w 790"/>
              <a:gd name="T45" fmla="*/ 2147483647 h 334"/>
              <a:gd name="T46" fmla="*/ 2147483647 w 790"/>
              <a:gd name="T47" fmla="*/ 2147483647 h 334"/>
              <a:gd name="T48" fmla="*/ 2147483647 w 790"/>
              <a:gd name="T49" fmla="*/ 2147483647 h 334"/>
              <a:gd name="T50" fmla="*/ 2147483647 w 790"/>
              <a:gd name="T51" fmla="*/ 2147483647 h 334"/>
              <a:gd name="T52" fmla="*/ 2147483647 w 790"/>
              <a:gd name="T53" fmla="*/ 2147483647 h 334"/>
              <a:gd name="T54" fmla="*/ 2147483647 w 790"/>
              <a:gd name="T55" fmla="*/ 2147483647 h 334"/>
              <a:gd name="T56" fmla="*/ 2147483647 w 790"/>
              <a:gd name="T57" fmla="*/ 2147483647 h 334"/>
              <a:gd name="T58" fmla="*/ 2147483647 w 790"/>
              <a:gd name="T59" fmla="*/ 2147483647 h 334"/>
              <a:gd name="T60" fmla="*/ 2147483647 w 790"/>
              <a:gd name="T61" fmla="*/ 2147483647 h 334"/>
              <a:gd name="T62" fmla="*/ 2147483647 w 790"/>
              <a:gd name="T63" fmla="*/ 2147483647 h 334"/>
              <a:gd name="T64" fmla="*/ 2147483647 w 790"/>
              <a:gd name="T65" fmla="*/ 2147483647 h 334"/>
              <a:gd name="T66" fmla="*/ 2147483647 w 790"/>
              <a:gd name="T67" fmla="*/ 2147483647 h 334"/>
              <a:gd name="T68" fmla="*/ 2147483647 w 790"/>
              <a:gd name="T69" fmla="*/ 2147483647 h 334"/>
              <a:gd name="T70" fmla="*/ 2147483647 w 790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90"/>
              <a:gd name="T109" fmla="*/ 0 h 334"/>
              <a:gd name="T110" fmla="*/ 790 w 790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90" h="334">
                <a:moveTo>
                  <a:pt x="789" y="167"/>
                </a:moveTo>
                <a:lnTo>
                  <a:pt x="787" y="152"/>
                </a:lnTo>
                <a:lnTo>
                  <a:pt x="783" y="137"/>
                </a:lnTo>
                <a:lnTo>
                  <a:pt x="776" y="124"/>
                </a:lnTo>
                <a:lnTo>
                  <a:pt x="765" y="110"/>
                </a:lnTo>
                <a:lnTo>
                  <a:pt x="752" y="96"/>
                </a:lnTo>
                <a:lnTo>
                  <a:pt x="736" y="83"/>
                </a:lnTo>
                <a:lnTo>
                  <a:pt x="717" y="71"/>
                </a:lnTo>
                <a:lnTo>
                  <a:pt x="696" y="60"/>
                </a:lnTo>
                <a:lnTo>
                  <a:pt x="673" y="49"/>
                </a:lnTo>
                <a:lnTo>
                  <a:pt x="648" y="39"/>
                </a:lnTo>
                <a:lnTo>
                  <a:pt x="620" y="30"/>
                </a:lnTo>
                <a:lnTo>
                  <a:pt x="592" y="23"/>
                </a:lnTo>
                <a:lnTo>
                  <a:pt x="561" y="16"/>
                </a:lnTo>
                <a:lnTo>
                  <a:pt x="530" y="10"/>
                </a:lnTo>
                <a:lnTo>
                  <a:pt x="497" y="6"/>
                </a:lnTo>
                <a:lnTo>
                  <a:pt x="463" y="3"/>
                </a:lnTo>
                <a:lnTo>
                  <a:pt x="429" y="1"/>
                </a:lnTo>
                <a:lnTo>
                  <a:pt x="395" y="0"/>
                </a:lnTo>
                <a:lnTo>
                  <a:pt x="360" y="1"/>
                </a:lnTo>
                <a:lnTo>
                  <a:pt x="326" y="3"/>
                </a:lnTo>
                <a:lnTo>
                  <a:pt x="293" y="6"/>
                </a:lnTo>
                <a:lnTo>
                  <a:pt x="260" y="10"/>
                </a:lnTo>
                <a:lnTo>
                  <a:pt x="228" y="16"/>
                </a:lnTo>
                <a:lnTo>
                  <a:pt x="198" y="23"/>
                </a:lnTo>
                <a:lnTo>
                  <a:pt x="169" y="30"/>
                </a:lnTo>
                <a:lnTo>
                  <a:pt x="142" y="39"/>
                </a:lnTo>
                <a:lnTo>
                  <a:pt x="116" y="49"/>
                </a:lnTo>
                <a:lnTo>
                  <a:pt x="93" y="60"/>
                </a:lnTo>
                <a:lnTo>
                  <a:pt x="72" y="71"/>
                </a:lnTo>
                <a:lnTo>
                  <a:pt x="53" y="83"/>
                </a:lnTo>
                <a:lnTo>
                  <a:pt x="38" y="96"/>
                </a:lnTo>
                <a:lnTo>
                  <a:pt x="24" y="110"/>
                </a:lnTo>
                <a:lnTo>
                  <a:pt x="14" y="124"/>
                </a:lnTo>
                <a:lnTo>
                  <a:pt x="7" y="137"/>
                </a:lnTo>
                <a:lnTo>
                  <a:pt x="2" y="152"/>
                </a:lnTo>
                <a:lnTo>
                  <a:pt x="0" y="167"/>
                </a:lnTo>
                <a:lnTo>
                  <a:pt x="2" y="181"/>
                </a:lnTo>
                <a:lnTo>
                  <a:pt x="7" y="195"/>
                </a:lnTo>
                <a:lnTo>
                  <a:pt x="14" y="210"/>
                </a:lnTo>
                <a:lnTo>
                  <a:pt x="24" y="224"/>
                </a:lnTo>
                <a:lnTo>
                  <a:pt x="38" y="237"/>
                </a:lnTo>
                <a:lnTo>
                  <a:pt x="53" y="250"/>
                </a:lnTo>
                <a:lnTo>
                  <a:pt x="72" y="262"/>
                </a:lnTo>
                <a:lnTo>
                  <a:pt x="93" y="273"/>
                </a:lnTo>
                <a:lnTo>
                  <a:pt x="116" y="284"/>
                </a:lnTo>
                <a:lnTo>
                  <a:pt x="142" y="294"/>
                </a:lnTo>
                <a:lnTo>
                  <a:pt x="169" y="303"/>
                </a:lnTo>
                <a:lnTo>
                  <a:pt x="198" y="311"/>
                </a:lnTo>
                <a:lnTo>
                  <a:pt x="228" y="317"/>
                </a:lnTo>
                <a:lnTo>
                  <a:pt x="260" y="323"/>
                </a:lnTo>
                <a:lnTo>
                  <a:pt x="293" y="327"/>
                </a:lnTo>
                <a:lnTo>
                  <a:pt x="326" y="330"/>
                </a:lnTo>
                <a:lnTo>
                  <a:pt x="360" y="332"/>
                </a:lnTo>
                <a:lnTo>
                  <a:pt x="395" y="333"/>
                </a:lnTo>
                <a:lnTo>
                  <a:pt x="429" y="332"/>
                </a:lnTo>
                <a:lnTo>
                  <a:pt x="463" y="330"/>
                </a:lnTo>
                <a:lnTo>
                  <a:pt x="497" y="327"/>
                </a:lnTo>
                <a:lnTo>
                  <a:pt x="530" y="323"/>
                </a:lnTo>
                <a:lnTo>
                  <a:pt x="561" y="317"/>
                </a:lnTo>
                <a:lnTo>
                  <a:pt x="592" y="311"/>
                </a:lnTo>
                <a:lnTo>
                  <a:pt x="620" y="303"/>
                </a:lnTo>
                <a:lnTo>
                  <a:pt x="648" y="294"/>
                </a:lnTo>
                <a:lnTo>
                  <a:pt x="673" y="284"/>
                </a:lnTo>
                <a:lnTo>
                  <a:pt x="696" y="273"/>
                </a:lnTo>
                <a:lnTo>
                  <a:pt x="717" y="262"/>
                </a:lnTo>
                <a:lnTo>
                  <a:pt x="736" y="250"/>
                </a:lnTo>
                <a:lnTo>
                  <a:pt x="752" y="237"/>
                </a:lnTo>
                <a:lnTo>
                  <a:pt x="765" y="224"/>
                </a:lnTo>
                <a:lnTo>
                  <a:pt x="776" y="210"/>
                </a:lnTo>
                <a:lnTo>
                  <a:pt x="783" y="195"/>
                </a:lnTo>
                <a:lnTo>
                  <a:pt x="787" y="181"/>
                </a:lnTo>
                <a:lnTo>
                  <a:pt x="789" y="16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Freeform 9"/>
          <p:cNvSpPr>
            <a:spLocks/>
          </p:cNvSpPr>
          <p:nvPr/>
        </p:nvSpPr>
        <p:spPr bwMode="auto">
          <a:xfrm>
            <a:off x="2757488" y="3885922"/>
            <a:ext cx="1252537" cy="530225"/>
          </a:xfrm>
          <a:custGeom>
            <a:avLst/>
            <a:gdLst>
              <a:gd name="T0" fmla="*/ 2147483647 w 789"/>
              <a:gd name="T1" fmla="*/ 2147483647 h 334"/>
              <a:gd name="T2" fmla="*/ 2147483647 w 789"/>
              <a:gd name="T3" fmla="*/ 2147483647 h 334"/>
              <a:gd name="T4" fmla="*/ 2147483647 w 789"/>
              <a:gd name="T5" fmla="*/ 2147483647 h 334"/>
              <a:gd name="T6" fmla="*/ 2147483647 w 789"/>
              <a:gd name="T7" fmla="*/ 2147483647 h 334"/>
              <a:gd name="T8" fmla="*/ 2147483647 w 789"/>
              <a:gd name="T9" fmla="*/ 2147483647 h 334"/>
              <a:gd name="T10" fmla="*/ 2147483647 w 789"/>
              <a:gd name="T11" fmla="*/ 2147483647 h 334"/>
              <a:gd name="T12" fmla="*/ 2147483647 w 789"/>
              <a:gd name="T13" fmla="*/ 2147483647 h 334"/>
              <a:gd name="T14" fmla="*/ 2147483647 w 789"/>
              <a:gd name="T15" fmla="*/ 2147483647 h 334"/>
              <a:gd name="T16" fmla="*/ 2147483647 w 789"/>
              <a:gd name="T17" fmla="*/ 2147483647 h 334"/>
              <a:gd name="T18" fmla="*/ 2147483647 w 789"/>
              <a:gd name="T19" fmla="*/ 2147483647 h 334"/>
              <a:gd name="T20" fmla="*/ 2147483647 w 789"/>
              <a:gd name="T21" fmla="*/ 2147483647 h 334"/>
              <a:gd name="T22" fmla="*/ 2147483647 w 789"/>
              <a:gd name="T23" fmla="*/ 2147483647 h 334"/>
              <a:gd name="T24" fmla="*/ 2147483647 w 789"/>
              <a:gd name="T25" fmla="*/ 2147483647 h 334"/>
              <a:gd name="T26" fmla="*/ 2147483647 w 789"/>
              <a:gd name="T27" fmla="*/ 2147483647 h 334"/>
              <a:gd name="T28" fmla="*/ 2147483647 w 789"/>
              <a:gd name="T29" fmla="*/ 2147483647 h 334"/>
              <a:gd name="T30" fmla="*/ 2147483647 w 789"/>
              <a:gd name="T31" fmla="*/ 2147483647 h 334"/>
              <a:gd name="T32" fmla="*/ 2147483647 w 789"/>
              <a:gd name="T33" fmla="*/ 2147483647 h 334"/>
              <a:gd name="T34" fmla="*/ 2147483647 w 789"/>
              <a:gd name="T35" fmla="*/ 2147483647 h 334"/>
              <a:gd name="T36" fmla="*/ 2147483647 w 789"/>
              <a:gd name="T37" fmla="*/ 2147483647 h 334"/>
              <a:gd name="T38" fmla="*/ 2147483647 w 789"/>
              <a:gd name="T39" fmla="*/ 2147483647 h 334"/>
              <a:gd name="T40" fmla="*/ 2147483647 w 789"/>
              <a:gd name="T41" fmla="*/ 2147483647 h 334"/>
              <a:gd name="T42" fmla="*/ 2147483647 w 789"/>
              <a:gd name="T43" fmla="*/ 2147483647 h 334"/>
              <a:gd name="T44" fmla="*/ 2147483647 w 789"/>
              <a:gd name="T45" fmla="*/ 2147483647 h 334"/>
              <a:gd name="T46" fmla="*/ 2147483647 w 789"/>
              <a:gd name="T47" fmla="*/ 2147483647 h 334"/>
              <a:gd name="T48" fmla="*/ 2147483647 w 789"/>
              <a:gd name="T49" fmla="*/ 2147483647 h 334"/>
              <a:gd name="T50" fmla="*/ 2147483647 w 789"/>
              <a:gd name="T51" fmla="*/ 2147483647 h 334"/>
              <a:gd name="T52" fmla="*/ 2147483647 w 789"/>
              <a:gd name="T53" fmla="*/ 2147483647 h 334"/>
              <a:gd name="T54" fmla="*/ 2147483647 w 789"/>
              <a:gd name="T55" fmla="*/ 2147483647 h 334"/>
              <a:gd name="T56" fmla="*/ 2147483647 w 789"/>
              <a:gd name="T57" fmla="*/ 2147483647 h 334"/>
              <a:gd name="T58" fmla="*/ 2147483647 w 789"/>
              <a:gd name="T59" fmla="*/ 2147483647 h 334"/>
              <a:gd name="T60" fmla="*/ 2147483647 w 789"/>
              <a:gd name="T61" fmla="*/ 2147483647 h 334"/>
              <a:gd name="T62" fmla="*/ 2147483647 w 789"/>
              <a:gd name="T63" fmla="*/ 2147483647 h 334"/>
              <a:gd name="T64" fmla="*/ 2147483647 w 789"/>
              <a:gd name="T65" fmla="*/ 2147483647 h 334"/>
              <a:gd name="T66" fmla="*/ 2147483647 w 789"/>
              <a:gd name="T67" fmla="*/ 2147483647 h 334"/>
              <a:gd name="T68" fmla="*/ 2147483647 w 789"/>
              <a:gd name="T69" fmla="*/ 2147483647 h 334"/>
              <a:gd name="T70" fmla="*/ 2147483647 w 789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89"/>
              <a:gd name="T109" fmla="*/ 0 h 334"/>
              <a:gd name="T110" fmla="*/ 789 w 789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89" h="334">
                <a:moveTo>
                  <a:pt x="0" y="167"/>
                </a:moveTo>
                <a:lnTo>
                  <a:pt x="2" y="181"/>
                </a:lnTo>
                <a:lnTo>
                  <a:pt x="6" y="195"/>
                </a:lnTo>
                <a:lnTo>
                  <a:pt x="13" y="210"/>
                </a:lnTo>
                <a:lnTo>
                  <a:pt x="24" y="224"/>
                </a:lnTo>
                <a:lnTo>
                  <a:pt x="37" y="237"/>
                </a:lnTo>
                <a:lnTo>
                  <a:pt x="53" y="250"/>
                </a:lnTo>
                <a:lnTo>
                  <a:pt x="71" y="262"/>
                </a:lnTo>
                <a:lnTo>
                  <a:pt x="92" y="274"/>
                </a:lnTo>
                <a:lnTo>
                  <a:pt x="116" y="284"/>
                </a:lnTo>
                <a:lnTo>
                  <a:pt x="141" y="294"/>
                </a:lnTo>
                <a:lnTo>
                  <a:pt x="168" y="303"/>
                </a:lnTo>
                <a:lnTo>
                  <a:pt x="197" y="311"/>
                </a:lnTo>
                <a:lnTo>
                  <a:pt x="227" y="317"/>
                </a:lnTo>
                <a:lnTo>
                  <a:pt x="259" y="323"/>
                </a:lnTo>
                <a:lnTo>
                  <a:pt x="293" y="327"/>
                </a:lnTo>
                <a:lnTo>
                  <a:pt x="326" y="330"/>
                </a:lnTo>
                <a:lnTo>
                  <a:pt x="360" y="332"/>
                </a:lnTo>
                <a:lnTo>
                  <a:pt x="394" y="333"/>
                </a:lnTo>
                <a:lnTo>
                  <a:pt x="428" y="332"/>
                </a:lnTo>
                <a:lnTo>
                  <a:pt x="462" y="330"/>
                </a:lnTo>
                <a:lnTo>
                  <a:pt x="497" y="327"/>
                </a:lnTo>
                <a:lnTo>
                  <a:pt x="529" y="323"/>
                </a:lnTo>
                <a:lnTo>
                  <a:pt x="561" y="317"/>
                </a:lnTo>
                <a:lnTo>
                  <a:pt x="591" y="311"/>
                </a:lnTo>
                <a:lnTo>
                  <a:pt x="620" y="302"/>
                </a:lnTo>
                <a:lnTo>
                  <a:pt x="648" y="294"/>
                </a:lnTo>
                <a:lnTo>
                  <a:pt x="673" y="284"/>
                </a:lnTo>
                <a:lnTo>
                  <a:pt x="696" y="273"/>
                </a:lnTo>
                <a:lnTo>
                  <a:pt x="717" y="261"/>
                </a:lnTo>
                <a:lnTo>
                  <a:pt x="736" y="250"/>
                </a:lnTo>
                <a:lnTo>
                  <a:pt x="751" y="237"/>
                </a:lnTo>
                <a:lnTo>
                  <a:pt x="764" y="223"/>
                </a:lnTo>
                <a:lnTo>
                  <a:pt x="775" y="209"/>
                </a:lnTo>
                <a:lnTo>
                  <a:pt x="782" y="195"/>
                </a:lnTo>
                <a:lnTo>
                  <a:pt x="787" y="180"/>
                </a:lnTo>
                <a:lnTo>
                  <a:pt x="788" y="167"/>
                </a:lnTo>
                <a:lnTo>
                  <a:pt x="787" y="152"/>
                </a:lnTo>
                <a:lnTo>
                  <a:pt x="782" y="137"/>
                </a:lnTo>
                <a:lnTo>
                  <a:pt x="775" y="124"/>
                </a:lnTo>
                <a:lnTo>
                  <a:pt x="764" y="110"/>
                </a:lnTo>
                <a:lnTo>
                  <a:pt x="751" y="96"/>
                </a:lnTo>
                <a:lnTo>
                  <a:pt x="736" y="83"/>
                </a:lnTo>
                <a:lnTo>
                  <a:pt x="717" y="71"/>
                </a:lnTo>
                <a:lnTo>
                  <a:pt x="696" y="60"/>
                </a:lnTo>
                <a:lnTo>
                  <a:pt x="673" y="49"/>
                </a:lnTo>
                <a:lnTo>
                  <a:pt x="647" y="39"/>
                </a:lnTo>
                <a:lnTo>
                  <a:pt x="620" y="30"/>
                </a:lnTo>
                <a:lnTo>
                  <a:pt x="591" y="23"/>
                </a:lnTo>
                <a:lnTo>
                  <a:pt x="561" y="16"/>
                </a:lnTo>
                <a:lnTo>
                  <a:pt x="529" y="10"/>
                </a:lnTo>
                <a:lnTo>
                  <a:pt x="496" y="6"/>
                </a:lnTo>
                <a:lnTo>
                  <a:pt x="462" y="3"/>
                </a:lnTo>
                <a:lnTo>
                  <a:pt x="428" y="1"/>
                </a:lnTo>
                <a:lnTo>
                  <a:pt x="394" y="0"/>
                </a:lnTo>
                <a:lnTo>
                  <a:pt x="360" y="1"/>
                </a:lnTo>
                <a:lnTo>
                  <a:pt x="326" y="3"/>
                </a:lnTo>
                <a:lnTo>
                  <a:pt x="292" y="6"/>
                </a:lnTo>
                <a:lnTo>
                  <a:pt x="259" y="10"/>
                </a:lnTo>
                <a:lnTo>
                  <a:pt x="227" y="16"/>
                </a:lnTo>
                <a:lnTo>
                  <a:pt x="197" y="23"/>
                </a:lnTo>
                <a:lnTo>
                  <a:pt x="168" y="30"/>
                </a:lnTo>
                <a:lnTo>
                  <a:pt x="140" y="39"/>
                </a:lnTo>
                <a:lnTo>
                  <a:pt x="116" y="49"/>
                </a:lnTo>
                <a:lnTo>
                  <a:pt x="92" y="60"/>
                </a:lnTo>
                <a:lnTo>
                  <a:pt x="71" y="71"/>
                </a:lnTo>
                <a:lnTo>
                  <a:pt x="53" y="83"/>
                </a:lnTo>
                <a:lnTo>
                  <a:pt x="37" y="97"/>
                </a:lnTo>
                <a:lnTo>
                  <a:pt x="24" y="110"/>
                </a:lnTo>
                <a:lnTo>
                  <a:pt x="13" y="124"/>
                </a:lnTo>
                <a:lnTo>
                  <a:pt x="6" y="137"/>
                </a:lnTo>
                <a:lnTo>
                  <a:pt x="2" y="152"/>
                </a:lnTo>
                <a:lnTo>
                  <a:pt x="0" y="16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Freeform 10"/>
          <p:cNvSpPr>
            <a:spLocks/>
          </p:cNvSpPr>
          <p:nvPr/>
        </p:nvSpPr>
        <p:spPr bwMode="auto">
          <a:xfrm>
            <a:off x="4305300" y="3762097"/>
            <a:ext cx="1252538" cy="528638"/>
          </a:xfrm>
          <a:custGeom>
            <a:avLst/>
            <a:gdLst>
              <a:gd name="T0" fmla="*/ 2147483647 w 789"/>
              <a:gd name="T1" fmla="*/ 2147483647 h 333"/>
              <a:gd name="T2" fmla="*/ 2147483647 w 789"/>
              <a:gd name="T3" fmla="*/ 2147483647 h 333"/>
              <a:gd name="T4" fmla="*/ 2147483647 w 789"/>
              <a:gd name="T5" fmla="*/ 2147483647 h 333"/>
              <a:gd name="T6" fmla="*/ 2147483647 w 789"/>
              <a:gd name="T7" fmla="*/ 2147483647 h 333"/>
              <a:gd name="T8" fmla="*/ 2147483647 w 789"/>
              <a:gd name="T9" fmla="*/ 2147483647 h 333"/>
              <a:gd name="T10" fmla="*/ 2147483647 w 789"/>
              <a:gd name="T11" fmla="*/ 2147483647 h 333"/>
              <a:gd name="T12" fmla="*/ 2147483647 w 789"/>
              <a:gd name="T13" fmla="*/ 2147483647 h 333"/>
              <a:gd name="T14" fmla="*/ 2147483647 w 789"/>
              <a:gd name="T15" fmla="*/ 2147483647 h 333"/>
              <a:gd name="T16" fmla="*/ 2147483647 w 789"/>
              <a:gd name="T17" fmla="*/ 2147483647 h 333"/>
              <a:gd name="T18" fmla="*/ 2147483647 w 789"/>
              <a:gd name="T19" fmla="*/ 2147483647 h 333"/>
              <a:gd name="T20" fmla="*/ 2147483647 w 789"/>
              <a:gd name="T21" fmla="*/ 2147483647 h 333"/>
              <a:gd name="T22" fmla="*/ 2147483647 w 789"/>
              <a:gd name="T23" fmla="*/ 2147483647 h 333"/>
              <a:gd name="T24" fmla="*/ 2147483647 w 789"/>
              <a:gd name="T25" fmla="*/ 2147483647 h 333"/>
              <a:gd name="T26" fmla="*/ 2147483647 w 789"/>
              <a:gd name="T27" fmla="*/ 2147483647 h 333"/>
              <a:gd name="T28" fmla="*/ 2147483647 w 789"/>
              <a:gd name="T29" fmla="*/ 2147483647 h 333"/>
              <a:gd name="T30" fmla="*/ 2147483647 w 789"/>
              <a:gd name="T31" fmla="*/ 2147483647 h 333"/>
              <a:gd name="T32" fmla="*/ 2147483647 w 789"/>
              <a:gd name="T33" fmla="*/ 2147483647 h 333"/>
              <a:gd name="T34" fmla="*/ 2147483647 w 789"/>
              <a:gd name="T35" fmla="*/ 2147483647 h 333"/>
              <a:gd name="T36" fmla="*/ 2147483647 w 789"/>
              <a:gd name="T37" fmla="*/ 2147483647 h 333"/>
              <a:gd name="T38" fmla="*/ 2147483647 w 789"/>
              <a:gd name="T39" fmla="*/ 2147483647 h 333"/>
              <a:gd name="T40" fmla="*/ 2147483647 w 789"/>
              <a:gd name="T41" fmla="*/ 2147483647 h 333"/>
              <a:gd name="T42" fmla="*/ 2147483647 w 789"/>
              <a:gd name="T43" fmla="*/ 2147483647 h 333"/>
              <a:gd name="T44" fmla="*/ 2147483647 w 789"/>
              <a:gd name="T45" fmla="*/ 2147483647 h 333"/>
              <a:gd name="T46" fmla="*/ 2147483647 w 789"/>
              <a:gd name="T47" fmla="*/ 2147483647 h 333"/>
              <a:gd name="T48" fmla="*/ 2147483647 w 789"/>
              <a:gd name="T49" fmla="*/ 2147483647 h 333"/>
              <a:gd name="T50" fmla="*/ 2147483647 w 789"/>
              <a:gd name="T51" fmla="*/ 2147483647 h 333"/>
              <a:gd name="T52" fmla="*/ 2147483647 w 789"/>
              <a:gd name="T53" fmla="*/ 2147483647 h 333"/>
              <a:gd name="T54" fmla="*/ 2147483647 w 789"/>
              <a:gd name="T55" fmla="*/ 2147483647 h 333"/>
              <a:gd name="T56" fmla="*/ 2147483647 w 789"/>
              <a:gd name="T57" fmla="*/ 2147483647 h 333"/>
              <a:gd name="T58" fmla="*/ 2147483647 w 789"/>
              <a:gd name="T59" fmla="*/ 2147483647 h 333"/>
              <a:gd name="T60" fmla="*/ 2147483647 w 789"/>
              <a:gd name="T61" fmla="*/ 2147483647 h 333"/>
              <a:gd name="T62" fmla="*/ 2147483647 w 789"/>
              <a:gd name="T63" fmla="*/ 2147483647 h 333"/>
              <a:gd name="T64" fmla="*/ 2147483647 w 789"/>
              <a:gd name="T65" fmla="*/ 2147483647 h 333"/>
              <a:gd name="T66" fmla="*/ 2147483647 w 789"/>
              <a:gd name="T67" fmla="*/ 2147483647 h 333"/>
              <a:gd name="T68" fmla="*/ 2147483647 w 789"/>
              <a:gd name="T69" fmla="*/ 2147483647 h 333"/>
              <a:gd name="T70" fmla="*/ 2147483647 w 789"/>
              <a:gd name="T71" fmla="*/ 2147483647 h 3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89"/>
              <a:gd name="T109" fmla="*/ 0 h 333"/>
              <a:gd name="T110" fmla="*/ 789 w 789"/>
              <a:gd name="T111" fmla="*/ 333 h 3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89" h="333">
                <a:moveTo>
                  <a:pt x="0" y="166"/>
                </a:moveTo>
                <a:lnTo>
                  <a:pt x="2" y="181"/>
                </a:lnTo>
                <a:lnTo>
                  <a:pt x="6" y="195"/>
                </a:lnTo>
                <a:lnTo>
                  <a:pt x="14" y="209"/>
                </a:lnTo>
                <a:lnTo>
                  <a:pt x="24" y="223"/>
                </a:lnTo>
                <a:lnTo>
                  <a:pt x="38" y="237"/>
                </a:lnTo>
                <a:lnTo>
                  <a:pt x="53" y="249"/>
                </a:lnTo>
                <a:lnTo>
                  <a:pt x="72" y="262"/>
                </a:lnTo>
                <a:lnTo>
                  <a:pt x="93" y="273"/>
                </a:lnTo>
                <a:lnTo>
                  <a:pt x="116" y="284"/>
                </a:lnTo>
                <a:lnTo>
                  <a:pt x="141" y="294"/>
                </a:lnTo>
                <a:lnTo>
                  <a:pt x="169" y="302"/>
                </a:lnTo>
                <a:lnTo>
                  <a:pt x="197" y="310"/>
                </a:lnTo>
                <a:lnTo>
                  <a:pt x="228" y="317"/>
                </a:lnTo>
                <a:lnTo>
                  <a:pt x="259" y="322"/>
                </a:lnTo>
                <a:lnTo>
                  <a:pt x="292" y="327"/>
                </a:lnTo>
                <a:lnTo>
                  <a:pt x="325" y="330"/>
                </a:lnTo>
                <a:lnTo>
                  <a:pt x="360" y="332"/>
                </a:lnTo>
                <a:lnTo>
                  <a:pt x="394" y="332"/>
                </a:lnTo>
                <a:lnTo>
                  <a:pt x="429" y="332"/>
                </a:lnTo>
                <a:lnTo>
                  <a:pt x="463" y="330"/>
                </a:lnTo>
                <a:lnTo>
                  <a:pt x="496" y="327"/>
                </a:lnTo>
                <a:lnTo>
                  <a:pt x="529" y="322"/>
                </a:lnTo>
                <a:lnTo>
                  <a:pt x="560" y="317"/>
                </a:lnTo>
                <a:lnTo>
                  <a:pt x="591" y="310"/>
                </a:lnTo>
                <a:lnTo>
                  <a:pt x="620" y="302"/>
                </a:lnTo>
                <a:lnTo>
                  <a:pt x="647" y="293"/>
                </a:lnTo>
                <a:lnTo>
                  <a:pt x="673" y="284"/>
                </a:lnTo>
                <a:lnTo>
                  <a:pt x="696" y="273"/>
                </a:lnTo>
                <a:lnTo>
                  <a:pt x="716" y="262"/>
                </a:lnTo>
                <a:lnTo>
                  <a:pt x="735" y="249"/>
                </a:lnTo>
                <a:lnTo>
                  <a:pt x="751" y="236"/>
                </a:lnTo>
                <a:lnTo>
                  <a:pt x="765" y="223"/>
                </a:lnTo>
                <a:lnTo>
                  <a:pt x="775" y="209"/>
                </a:lnTo>
                <a:lnTo>
                  <a:pt x="782" y="195"/>
                </a:lnTo>
                <a:lnTo>
                  <a:pt x="786" y="181"/>
                </a:lnTo>
                <a:lnTo>
                  <a:pt x="788" y="166"/>
                </a:lnTo>
                <a:lnTo>
                  <a:pt x="786" y="151"/>
                </a:lnTo>
                <a:lnTo>
                  <a:pt x="782" y="137"/>
                </a:lnTo>
                <a:lnTo>
                  <a:pt x="775" y="123"/>
                </a:lnTo>
                <a:lnTo>
                  <a:pt x="765" y="109"/>
                </a:lnTo>
                <a:lnTo>
                  <a:pt x="751" y="96"/>
                </a:lnTo>
                <a:lnTo>
                  <a:pt x="735" y="83"/>
                </a:lnTo>
                <a:lnTo>
                  <a:pt x="716" y="71"/>
                </a:lnTo>
                <a:lnTo>
                  <a:pt x="695" y="59"/>
                </a:lnTo>
                <a:lnTo>
                  <a:pt x="672" y="48"/>
                </a:lnTo>
                <a:lnTo>
                  <a:pt x="647" y="39"/>
                </a:lnTo>
                <a:lnTo>
                  <a:pt x="620" y="30"/>
                </a:lnTo>
                <a:lnTo>
                  <a:pt x="591" y="22"/>
                </a:lnTo>
                <a:lnTo>
                  <a:pt x="560" y="15"/>
                </a:lnTo>
                <a:lnTo>
                  <a:pt x="529" y="10"/>
                </a:lnTo>
                <a:lnTo>
                  <a:pt x="496" y="6"/>
                </a:lnTo>
                <a:lnTo>
                  <a:pt x="462" y="2"/>
                </a:lnTo>
                <a:lnTo>
                  <a:pt x="428" y="1"/>
                </a:lnTo>
                <a:lnTo>
                  <a:pt x="394" y="0"/>
                </a:lnTo>
                <a:lnTo>
                  <a:pt x="360" y="1"/>
                </a:lnTo>
                <a:lnTo>
                  <a:pt x="325" y="3"/>
                </a:lnTo>
                <a:lnTo>
                  <a:pt x="292" y="6"/>
                </a:lnTo>
                <a:lnTo>
                  <a:pt x="259" y="10"/>
                </a:lnTo>
                <a:lnTo>
                  <a:pt x="228" y="16"/>
                </a:lnTo>
                <a:lnTo>
                  <a:pt x="197" y="22"/>
                </a:lnTo>
                <a:lnTo>
                  <a:pt x="169" y="30"/>
                </a:lnTo>
                <a:lnTo>
                  <a:pt x="141" y="39"/>
                </a:lnTo>
                <a:lnTo>
                  <a:pt x="116" y="49"/>
                </a:lnTo>
                <a:lnTo>
                  <a:pt x="93" y="60"/>
                </a:lnTo>
                <a:lnTo>
                  <a:pt x="72" y="71"/>
                </a:lnTo>
                <a:lnTo>
                  <a:pt x="53" y="83"/>
                </a:lnTo>
                <a:lnTo>
                  <a:pt x="38" y="96"/>
                </a:lnTo>
                <a:lnTo>
                  <a:pt x="24" y="109"/>
                </a:lnTo>
                <a:lnTo>
                  <a:pt x="14" y="123"/>
                </a:lnTo>
                <a:lnTo>
                  <a:pt x="6" y="138"/>
                </a:lnTo>
                <a:lnTo>
                  <a:pt x="2" y="152"/>
                </a:lnTo>
                <a:lnTo>
                  <a:pt x="0" y="16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6573838" y="4717772"/>
            <a:ext cx="1449387" cy="544513"/>
          </a:xfrm>
          <a:custGeom>
            <a:avLst/>
            <a:gdLst/>
            <a:ahLst/>
            <a:cxnLst>
              <a:cxn ang="0">
                <a:pos x="912" y="342"/>
              </a:cxn>
              <a:cxn ang="0">
                <a:pos x="912" y="0"/>
              </a:cxn>
              <a:cxn ang="0">
                <a:pos x="0" y="0"/>
              </a:cxn>
              <a:cxn ang="0">
                <a:pos x="0" y="342"/>
              </a:cxn>
              <a:cxn ang="0">
                <a:pos x="912" y="342"/>
              </a:cxn>
            </a:cxnLst>
            <a:rect l="0" t="0" r="r" b="b"/>
            <a:pathLst>
              <a:path w="913" h="343">
                <a:moveTo>
                  <a:pt x="912" y="342"/>
                </a:moveTo>
                <a:lnTo>
                  <a:pt x="912" y="0"/>
                </a:lnTo>
                <a:lnTo>
                  <a:pt x="0" y="0"/>
                </a:lnTo>
                <a:lnTo>
                  <a:pt x="0" y="342"/>
                </a:lnTo>
                <a:lnTo>
                  <a:pt x="912" y="342"/>
                </a:lnTo>
              </a:path>
            </a:pathLst>
          </a:custGeom>
          <a:solidFill>
            <a:schemeClr val="bg1">
              <a:lumMod val="75000"/>
            </a:schemeClr>
          </a:solidFill>
          <a:ln w="508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4349" name="Freeform 12"/>
          <p:cNvSpPr>
            <a:spLocks/>
          </p:cNvSpPr>
          <p:nvPr/>
        </p:nvSpPr>
        <p:spPr bwMode="auto">
          <a:xfrm>
            <a:off x="1584325" y="4739997"/>
            <a:ext cx="1252538" cy="544513"/>
          </a:xfrm>
          <a:custGeom>
            <a:avLst/>
            <a:gdLst>
              <a:gd name="T0" fmla="*/ 2147483647 w 789"/>
              <a:gd name="T1" fmla="*/ 2147483647 h 343"/>
              <a:gd name="T2" fmla="*/ 2147483647 w 789"/>
              <a:gd name="T3" fmla="*/ 0 h 343"/>
              <a:gd name="T4" fmla="*/ 0 w 789"/>
              <a:gd name="T5" fmla="*/ 0 h 343"/>
              <a:gd name="T6" fmla="*/ 0 w 789"/>
              <a:gd name="T7" fmla="*/ 2147483647 h 343"/>
              <a:gd name="T8" fmla="*/ 2147483647 w 789"/>
              <a:gd name="T9" fmla="*/ 2147483647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9"/>
              <a:gd name="T16" fmla="*/ 0 h 343"/>
              <a:gd name="T17" fmla="*/ 789 w 789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9" h="343">
                <a:moveTo>
                  <a:pt x="788" y="342"/>
                </a:moveTo>
                <a:lnTo>
                  <a:pt x="788" y="0"/>
                </a:lnTo>
                <a:lnTo>
                  <a:pt x="0" y="0"/>
                </a:lnTo>
                <a:lnTo>
                  <a:pt x="0" y="342"/>
                </a:lnTo>
                <a:lnTo>
                  <a:pt x="788" y="34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Freeform 13"/>
          <p:cNvSpPr>
            <a:spLocks/>
          </p:cNvSpPr>
          <p:nvPr/>
        </p:nvSpPr>
        <p:spPr bwMode="auto">
          <a:xfrm>
            <a:off x="1584325" y="3498572"/>
            <a:ext cx="1252538" cy="528638"/>
          </a:xfrm>
          <a:custGeom>
            <a:avLst/>
            <a:gdLst>
              <a:gd name="T0" fmla="*/ 2147483647 w 789"/>
              <a:gd name="T1" fmla="*/ 2147483647 h 333"/>
              <a:gd name="T2" fmla="*/ 2147483647 w 789"/>
              <a:gd name="T3" fmla="*/ 2147483647 h 333"/>
              <a:gd name="T4" fmla="*/ 2147483647 w 789"/>
              <a:gd name="T5" fmla="*/ 2147483647 h 333"/>
              <a:gd name="T6" fmla="*/ 2147483647 w 789"/>
              <a:gd name="T7" fmla="*/ 2147483647 h 333"/>
              <a:gd name="T8" fmla="*/ 2147483647 w 789"/>
              <a:gd name="T9" fmla="*/ 2147483647 h 333"/>
              <a:gd name="T10" fmla="*/ 2147483647 w 789"/>
              <a:gd name="T11" fmla="*/ 2147483647 h 333"/>
              <a:gd name="T12" fmla="*/ 2147483647 w 789"/>
              <a:gd name="T13" fmla="*/ 2147483647 h 333"/>
              <a:gd name="T14" fmla="*/ 2147483647 w 789"/>
              <a:gd name="T15" fmla="*/ 2147483647 h 333"/>
              <a:gd name="T16" fmla="*/ 2147483647 w 789"/>
              <a:gd name="T17" fmla="*/ 0 h 333"/>
              <a:gd name="T18" fmla="*/ 2147483647 w 789"/>
              <a:gd name="T19" fmla="*/ 0 h 333"/>
              <a:gd name="T20" fmla="*/ 2147483647 w 789"/>
              <a:gd name="T21" fmla="*/ 2147483647 h 333"/>
              <a:gd name="T22" fmla="*/ 2147483647 w 789"/>
              <a:gd name="T23" fmla="*/ 2147483647 h 333"/>
              <a:gd name="T24" fmla="*/ 2147483647 w 789"/>
              <a:gd name="T25" fmla="*/ 2147483647 h 333"/>
              <a:gd name="T26" fmla="*/ 2147483647 w 789"/>
              <a:gd name="T27" fmla="*/ 2147483647 h 333"/>
              <a:gd name="T28" fmla="*/ 2147483647 w 789"/>
              <a:gd name="T29" fmla="*/ 2147483647 h 333"/>
              <a:gd name="T30" fmla="*/ 2147483647 w 789"/>
              <a:gd name="T31" fmla="*/ 2147483647 h 333"/>
              <a:gd name="T32" fmla="*/ 2147483647 w 789"/>
              <a:gd name="T33" fmla="*/ 2147483647 h 333"/>
              <a:gd name="T34" fmla="*/ 2147483647 w 789"/>
              <a:gd name="T35" fmla="*/ 2147483647 h 333"/>
              <a:gd name="T36" fmla="*/ 2147483647 w 789"/>
              <a:gd name="T37" fmla="*/ 2147483647 h 333"/>
              <a:gd name="T38" fmla="*/ 2147483647 w 789"/>
              <a:gd name="T39" fmla="*/ 2147483647 h 333"/>
              <a:gd name="T40" fmla="*/ 2147483647 w 789"/>
              <a:gd name="T41" fmla="*/ 2147483647 h 333"/>
              <a:gd name="T42" fmla="*/ 2147483647 w 789"/>
              <a:gd name="T43" fmla="*/ 2147483647 h 333"/>
              <a:gd name="T44" fmla="*/ 2147483647 w 789"/>
              <a:gd name="T45" fmla="*/ 2147483647 h 333"/>
              <a:gd name="T46" fmla="*/ 2147483647 w 789"/>
              <a:gd name="T47" fmla="*/ 2147483647 h 333"/>
              <a:gd name="T48" fmla="*/ 2147483647 w 789"/>
              <a:gd name="T49" fmla="*/ 2147483647 h 333"/>
              <a:gd name="T50" fmla="*/ 2147483647 w 789"/>
              <a:gd name="T51" fmla="*/ 2147483647 h 333"/>
              <a:gd name="T52" fmla="*/ 2147483647 w 789"/>
              <a:gd name="T53" fmla="*/ 2147483647 h 333"/>
              <a:gd name="T54" fmla="*/ 2147483647 w 789"/>
              <a:gd name="T55" fmla="*/ 2147483647 h 333"/>
              <a:gd name="T56" fmla="*/ 2147483647 w 789"/>
              <a:gd name="T57" fmla="*/ 2147483647 h 333"/>
              <a:gd name="T58" fmla="*/ 2147483647 w 789"/>
              <a:gd name="T59" fmla="*/ 2147483647 h 333"/>
              <a:gd name="T60" fmla="*/ 2147483647 w 789"/>
              <a:gd name="T61" fmla="*/ 2147483647 h 333"/>
              <a:gd name="T62" fmla="*/ 2147483647 w 789"/>
              <a:gd name="T63" fmla="*/ 2147483647 h 333"/>
              <a:gd name="T64" fmla="*/ 2147483647 w 789"/>
              <a:gd name="T65" fmla="*/ 2147483647 h 333"/>
              <a:gd name="T66" fmla="*/ 2147483647 w 789"/>
              <a:gd name="T67" fmla="*/ 2147483647 h 333"/>
              <a:gd name="T68" fmla="*/ 2147483647 w 789"/>
              <a:gd name="T69" fmla="*/ 2147483647 h 333"/>
              <a:gd name="T70" fmla="*/ 2147483647 w 789"/>
              <a:gd name="T71" fmla="*/ 2147483647 h 3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89"/>
              <a:gd name="T109" fmla="*/ 0 h 333"/>
              <a:gd name="T110" fmla="*/ 789 w 789"/>
              <a:gd name="T111" fmla="*/ 333 h 3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89" h="333">
                <a:moveTo>
                  <a:pt x="788" y="166"/>
                </a:moveTo>
                <a:lnTo>
                  <a:pt x="787" y="151"/>
                </a:lnTo>
                <a:lnTo>
                  <a:pt x="782" y="137"/>
                </a:lnTo>
                <a:lnTo>
                  <a:pt x="775" y="123"/>
                </a:lnTo>
                <a:lnTo>
                  <a:pt x="765" y="109"/>
                </a:lnTo>
                <a:lnTo>
                  <a:pt x="751" y="96"/>
                </a:lnTo>
                <a:lnTo>
                  <a:pt x="735" y="83"/>
                </a:lnTo>
                <a:lnTo>
                  <a:pt x="717" y="70"/>
                </a:lnTo>
                <a:lnTo>
                  <a:pt x="696" y="59"/>
                </a:lnTo>
                <a:lnTo>
                  <a:pt x="673" y="49"/>
                </a:lnTo>
                <a:lnTo>
                  <a:pt x="647" y="39"/>
                </a:lnTo>
                <a:lnTo>
                  <a:pt x="620" y="30"/>
                </a:lnTo>
                <a:lnTo>
                  <a:pt x="591" y="22"/>
                </a:lnTo>
                <a:lnTo>
                  <a:pt x="561" y="16"/>
                </a:lnTo>
                <a:lnTo>
                  <a:pt x="529" y="10"/>
                </a:lnTo>
                <a:lnTo>
                  <a:pt x="496" y="6"/>
                </a:lnTo>
                <a:lnTo>
                  <a:pt x="463" y="3"/>
                </a:lnTo>
                <a:lnTo>
                  <a:pt x="429" y="0"/>
                </a:lnTo>
                <a:lnTo>
                  <a:pt x="394" y="0"/>
                </a:lnTo>
                <a:lnTo>
                  <a:pt x="360" y="0"/>
                </a:lnTo>
                <a:lnTo>
                  <a:pt x="325" y="3"/>
                </a:lnTo>
                <a:lnTo>
                  <a:pt x="292" y="6"/>
                </a:lnTo>
                <a:lnTo>
                  <a:pt x="260" y="10"/>
                </a:lnTo>
                <a:lnTo>
                  <a:pt x="228" y="16"/>
                </a:lnTo>
                <a:lnTo>
                  <a:pt x="197" y="22"/>
                </a:lnTo>
                <a:lnTo>
                  <a:pt x="168" y="30"/>
                </a:lnTo>
                <a:lnTo>
                  <a:pt x="141" y="39"/>
                </a:lnTo>
                <a:lnTo>
                  <a:pt x="115" y="49"/>
                </a:lnTo>
                <a:lnTo>
                  <a:pt x="92" y="59"/>
                </a:lnTo>
                <a:lnTo>
                  <a:pt x="71" y="70"/>
                </a:lnTo>
                <a:lnTo>
                  <a:pt x="53" y="83"/>
                </a:lnTo>
                <a:lnTo>
                  <a:pt x="37" y="96"/>
                </a:lnTo>
                <a:lnTo>
                  <a:pt x="24" y="109"/>
                </a:lnTo>
                <a:lnTo>
                  <a:pt x="14" y="123"/>
                </a:lnTo>
                <a:lnTo>
                  <a:pt x="6" y="137"/>
                </a:lnTo>
                <a:lnTo>
                  <a:pt x="1" y="151"/>
                </a:lnTo>
                <a:lnTo>
                  <a:pt x="0" y="166"/>
                </a:lnTo>
                <a:lnTo>
                  <a:pt x="1" y="180"/>
                </a:lnTo>
                <a:lnTo>
                  <a:pt x="6" y="195"/>
                </a:lnTo>
                <a:lnTo>
                  <a:pt x="14" y="209"/>
                </a:lnTo>
                <a:lnTo>
                  <a:pt x="24" y="223"/>
                </a:lnTo>
                <a:lnTo>
                  <a:pt x="37" y="236"/>
                </a:lnTo>
                <a:lnTo>
                  <a:pt x="53" y="249"/>
                </a:lnTo>
                <a:lnTo>
                  <a:pt x="71" y="261"/>
                </a:lnTo>
                <a:lnTo>
                  <a:pt x="92" y="273"/>
                </a:lnTo>
                <a:lnTo>
                  <a:pt x="115" y="284"/>
                </a:lnTo>
                <a:lnTo>
                  <a:pt x="141" y="294"/>
                </a:lnTo>
                <a:lnTo>
                  <a:pt x="168" y="302"/>
                </a:lnTo>
                <a:lnTo>
                  <a:pt x="197" y="310"/>
                </a:lnTo>
                <a:lnTo>
                  <a:pt x="228" y="317"/>
                </a:lnTo>
                <a:lnTo>
                  <a:pt x="260" y="322"/>
                </a:lnTo>
                <a:lnTo>
                  <a:pt x="292" y="327"/>
                </a:lnTo>
                <a:lnTo>
                  <a:pt x="325" y="330"/>
                </a:lnTo>
                <a:lnTo>
                  <a:pt x="360" y="331"/>
                </a:lnTo>
                <a:lnTo>
                  <a:pt x="394" y="332"/>
                </a:lnTo>
                <a:lnTo>
                  <a:pt x="429" y="331"/>
                </a:lnTo>
                <a:lnTo>
                  <a:pt x="463" y="330"/>
                </a:lnTo>
                <a:lnTo>
                  <a:pt x="496" y="327"/>
                </a:lnTo>
                <a:lnTo>
                  <a:pt x="529" y="322"/>
                </a:lnTo>
                <a:lnTo>
                  <a:pt x="561" y="317"/>
                </a:lnTo>
                <a:lnTo>
                  <a:pt x="591" y="310"/>
                </a:lnTo>
                <a:lnTo>
                  <a:pt x="620" y="302"/>
                </a:lnTo>
                <a:lnTo>
                  <a:pt x="647" y="294"/>
                </a:lnTo>
                <a:lnTo>
                  <a:pt x="673" y="284"/>
                </a:lnTo>
                <a:lnTo>
                  <a:pt x="696" y="273"/>
                </a:lnTo>
                <a:lnTo>
                  <a:pt x="717" y="261"/>
                </a:lnTo>
                <a:lnTo>
                  <a:pt x="735" y="249"/>
                </a:lnTo>
                <a:lnTo>
                  <a:pt x="751" y="236"/>
                </a:lnTo>
                <a:lnTo>
                  <a:pt x="765" y="223"/>
                </a:lnTo>
                <a:lnTo>
                  <a:pt x="775" y="209"/>
                </a:lnTo>
                <a:lnTo>
                  <a:pt x="782" y="195"/>
                </a:lnTo>
                <a:lnTo>
                  <a:pt x="787" y="180"/>
                </a:lnTo>
                <a:lnTo>
                  <a:pt x="788" y="16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3194050" y="3965297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lot</a:t>
            </a:r>
          </a:p>
        </p:txBody>
      </p:sp>
      <p:sp>
        <p:nvSpPr>
          <p:cNvPr id="15375" name="Freeform 15"/>
          <p:cNvSpPr>
            <a:spLocks/>
          </p:cNvSpPr>
          <p:nvPr/>
        </p:nvSpPr>
        <p:spPr bwMode="auto">
          <a:xfrm>
            <a:off x="4321175" y="4678085"/>
            <a:ext cx="1252538" cy="622300"/>
          </a:xfrm>
          <a:custGeom>
            <a:avLst/>
            <a:gdLst/>
            <a:ahLst/>
            <a:cxnLst>
              <a:cxn ang="0">
                <a:pos x="0" y="196"/>
              </a:cxn>
              <a:cxn ang="0">
                <a:pos x="394" y="0"/>
              </a:cxn>
              <a:cxn ang="0">
                <a:pos x="788" y="196"/>
              </a:cxn>
              <a:cxn ang="0">
                <a:pos x="394" y="391"/>
              </a:cxn>
              <a:cxn ang="0">
                <a:pos x="0" y="196"/>
              </a:cxn>
            </a:cxnLst>
            <a:rect l="0" t="0" r="r" b="b"/>
            <a:pathLst>
              <a:path w="789" h="392">
                <a:moveTo>
                  <a:pt x="0" y="196"/>
                </a:moveTo>
                <a:lnTo>
                  <a:pt x="394" y="0"/>
                </a:lnTo>
                <a:lnTo>
                  <a:pt x="788" y="196"/>
                </a:lnTo>
                <a:lnTo>
                  <a:pt x="394" y="391"/>
                </a:lnTo>
                <a:lnTo>
                  <a:pt x="0" y="196"/>
                </a:lnTo>
              </a:path>
            </a:pathLst>
          </a:custGeom>
          <a:solidFill>
            <a:schemeClr val="bg1">
              <a:lumMod val="75000"/>
            </a:schemeClr>
          </a:solidFill>
          <a:ln w="508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1879600" y="3573185"/>
            <a:ext cx="711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name</a:t>
            </a:r>
          </a:p>
        </p:txBody>
      </p:sp>
      <p:sp>
        <p:nvSpPr>
          <p:cNvPr id="14354" name="Rectangle 17"/>
          <p:cNvSpPr>
            <a:spLocks noChangeArrowheads="1"/>
          </p:cNvSpPr>
          <p:nvPr/>
        </p:nvSpPr>
        <p:spPr bwMode="auto">
          <a:xfrm>
            <a:off x="7612855" y="4051022"/>
            <a:ext cx="5318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age</a:t>
            </a:r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5943600" y="3892272"/>
            <a:ext cx="968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FF0000"/>
                </a:solidFill>
                <a:latin typeface="Arial" charset="0"/>
              </a:rPr>
              <a:t>dpname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6615113" y="4803497"/>
            <a:ext cx="13446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Dependents</a:t>
            </a:r>
          </a:p>
        </p:txBody>
      </p:sp>
      <p:sp>
        <p:nvSpPr>
          <p:cNvPr id="14357" name="Rectangle 20"/>
          <p:cNvSpPr>
            <a:spLocks noChangeArrowheads="1"/>
          </p:cNvSpPr>
          <p:nvPr/>
        </p:nvSpPr>
        <p:spPr bwMode="auto">
          <a:xfrm>
            <a:off x="1573213" y="4847947"/>
            <a:ext cx="1254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Employees</a:t>
            </a:r>
          </a:p>
        </p:txBody>
      </p:sp>
      <p:sp>
        <p:nvSpPr>
          <p:cNvPr id="14358" name="Rectangle 21"/>
          <p:cNvSpPr>
            <a:spLocks noChangeArrowheads="1"/>
          </p:cNvSpPr>
          <p:nvPr/>
        </p:nvSpPr>
        <p:spPr bwMode="auto">
          <a:xfrm>
            <a:off x="839788" y="3955772"/>
            <a:ext cx="5318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charset="0"/>
              </a:rPr>
              <a:t>ssn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4548188" y="4830485"/>
            <a:ext cx="7794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Policy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4646613" y="3858935"/>
            <a:ext cx="5984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cost</a:t>
            </a: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2225675" y="4051022"/>
            <a:ext cx="0" cy="6683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1350963" y="4385985"/>
            <a:ext cx="527050" cy="3540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 flipH="1">
            <a:off x="2560638" y="4392335"/>
            <a:ext cx="566737" cy="3476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 flipV="1">
            <a:off x="4933950" y="4300260"/>
            <a:ext cx="22225" cy="382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6565900" y="4339947"/>
            <a:ext cx="233363" cy="381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 flipH="1">
            <a:off x="7612854" y="4491553"/>
            <a:ext cx="192882" cy="22621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 flipH="1" flipV="1">
            <a:off x="2841625" y="4986060"/>
            <a:ext cx="1477963" cy="31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>
            <a:off x="5600700" y="4986060"/>
            <a:ext cx="931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9" name="TextBox 32"/>
          <p:cNvSpPr txBox="1">
            <a:spLocks noChangeArrowheads="1"/>
          </p:cNvSpPr>
          <p:nvPr/>
        </p:nvSpPr>
        <p:spPr bwMode="auto">
          <a:xfrm>
            <a:off x="6418263" y="5251172"/>
            <a:ext cx="1797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1800" dirty="0">
                <a:solidFill>
                  <a:srgbClr val="434FD6"/>
                </a:solidFill>
                <a:latin typeface="Calibri" pitchFamily="34" charset="0"/>
              </a:rPr>
              <a:t>A weak entity set</a:t>
            </a:r>
          </a:p>
        </p:txBody>
      </p:sp>
      <p:sp>
        <p:nvSpPr>
          <p:cNvPr id="14370" name="TextBox 33"/>
          <p:cNvSpPr txBox="1">
            <a:spLocks noChangeArrowheads="1"/>
          </p:cNvSpPr>
          <p:nvPr/>
        </p:nvSpPr>
        <p:spPr bwMode="auto">
          <a:xfrm>
            <a:off x="1066800" y="5300385"/>
            <a:ext cx="2122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1800">
                <a:solidFill>
                  <a:srgbClr val="434FD6"/>
                </a:solidFill>
                <a:latin typeface="Calibri" pitchFamily="34" charset="0"/>
              </a:rPr>
              <a:t>The owner entity set</a:t>
            </a:r>
          </a:p>
        </p:txBody>
      </p:sp>
      <p:sp>
        <p:nvSpPr>
          <p:cNvPr id="36" name="Rounded Rectangular Callout 35"/>
          <p:cNvSpPr/>
          <p:nvPr/>
        </p:nvSpPr>
        <p:spPr bwMode="auto">
          <a:xfrm>
            <a:off x="4010025" y="5708372"/>
            <a:ext cx="2695575" cy="685800"/>
          </a:xfrm>
          <a:prstGeom prst="wedgeRoundRectCallout">
            <a:avLst>
              <a:gd name="adj1" fmla="val 20734"/>
              <a:gd name="adj2" fmla="val -148140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noFill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285750" indent="-169863" eaLnBrk="0" hangingPunct="0">
              <a:buFont typeface="Arial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+mn-cs"/>
              </a:rPr>
              <a:t>1-to-many relationship</a:t>
            </a:r>
          </a:p>
          <a:p>
            <a:pPr marL="285750" indent="-169863" eaLnBrk="0" hangingPunct="0">
              <a:buFont typeface="Arial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+mn-cs"/>
              </a:rPr>
              <a:t>Total participation</a:t>
            </a:r>
          </a:p>
        </p:txBody>
      </p:sp>
      <p:cxnSp>
        <p:nvCxnSpPr>
          <p:cNvPr id="14375" name="Straight Connector 38"/>
          <p:cNvCxnSpPr>
            <a:cxnSpLocks noChangeShapeType="1"/>
          </p:cNvCxnSpPr>
          <p:nvPr/>
        </p:nvCxnSpPr>
        <p:spPr bwMode="auto">
          <a:xfrm>
            <a:off x="6019800" y="4182785"/>
            <a:ext cx="762000" cy="1587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1524998-8468-1518-6AC2-3231C7B8AC81}"/>
              </a:ext>
            </a:extLst>
          </p:cNvPr>
          <p:cNvSpPr/>
          <p:nvPr/>
        </p:nvSpPr>
        <p:spPr>
          <a:xfrm>
            <a:off x="502468" y="2606040"/>
            <a:ext cx="5970178" cy="652819"/>
          </a:xfrm>
          <a:prstGeom prst="roundRect">
            <a:avLst>
              <a:gd name="adj" fmla="val 15666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5243513" y="3226606"/>
            <a:ext cx="1371600" cy="349753"/>
          </a:xfrm>
          <a:prstGeom prst="wedgeRoundRectCallout">
            <a:avLst>
              <a:gd name="adj1" fmla="val 25997"/>
              <a:gd name="adj2" fmla="val 145919"/>
              <a:gd name="adj3" fmla="val 16667"/>
            </a:avLst>
          </a:prstGeom>
          <a:solidFill>
            <a:srgbClr val="54678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+mn-cs"/>
              </a:rPr>
              <a:t>Partial key</a:t>
            </a:r>
          </a:p>
        </p:txBody>
      </p:sp>
    </p:spTree>
    <p:extLst>
      <p:ext uri="{BB962C8B-B14F-4D97-AF65-F5344CB8AC3E}">
        <p14:creationId xmlns:p14="http://schemas.microsoft.com/office/powerpoint/2010/main" val="284533272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3" name="Freeform 23"/>
          <p:cNvSpPr>
            <a:spLocks/>
          </p:cNvSpPr>
          <p:nvPr/>
        </p:nvSpPr>
        <p:spPr bwMode="auto">
          <a:xfrm>
            <a:off x="7089637" y="4082019"/>
            <a:ext cx="1446212" cy="414337"/>
          </a:xfrm>
          <a:custGeom>
            <a:avLst/>
            <a:gdLst>
              <a:gd name="T0" fmla="*/ 2147483647 w 911"/>
              <a:gd name="T1" fmla="*/ 2147483647 h 261"/>
              <a:gd name="T2" fmla="*/ 2147483647 w 911"/>
              <a:gd name="T3" fmla="*/ 0 h 261"/>
              <a:gd name="T4" fmla="*/ 0 w 911"/>
              <a:gd name="T5" fmla="*/ 0 h 261"/>
              <a:gd name="T6" fmla="*/ 0 w 911"/>
              <a:gd name="T7" fmla="*/ 2147483647 h 261"/>
              <a:gd name="T8" fmla="*/ 2147483647 w 911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1"/>
              <a:gd name="T16" fmla="*/ 0 h 261"/>
              <a:gd name="T17" fmla="*/ 911 w 911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1" h="261">
                <a:moveTo>
                  <a:pt x="910" y="260"/>
                </a:moveTo>
                <a:lnTo>
                  <a:pt x="910" y="0"/>
                </a:lnTo>
                <a:lnTo>
                  <a:pt x="0" y="0"/>
                </a:lnTo>
                <a:lnTo>
                  <a:pt x="0" y="260"/>
                </a:lnTo>
                <a:lnTo>
                  <a:pt x="910" y="260"/>
                </a:lnTo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477000" cy="1104900"/>
          </a:xfrm>
        </p:spPr>
        <p:txBody>
          <a:bodyPr/>
          <a:lstStyle/>
          <a:p>
            <a:r>
              <a:rPr lang="en-US" dirty="0"/>
              <a:t>ISA (`is a’) Hierarchies 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7068999" y="4135994"/>
            <a:ext cx="14954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Contract_Emps</a:t>
            </a:r>
          </a:p>
        </p:txBody>
      </p:sp>
      <p:sp>
        <p:nvSpPr>
          <p:cNvPr id="15367" name="Freeform 6"/>
          <p:cNvSpPr>
            <a:spLocks/>
          </p:cNvSpPr>
          <p:nvPr/>
        </p:nvSpPr>
        <p:spPr bwMode="auto">
          <a:xfrm>
            <a:off x="5294174" y="1742044"/>
            <a:ext cx="1055688" cy="390525"/>
          </a:xfrm>
          <a:custGeom>
            <a:avLst/>
            <a:gdLst>
              <a:gd name="T0" fmla="*/ 2147483647 w 665"/>
              <a:gd name="T1" fmla="*/ 2147483647 h 246"/>
              <a:gd name="T2" fmla="*/ 2147483647 w 665"/>
              <a:gd name="T3" fmla="*/ 2147483647 h 246"/>
              <a:gd name="T4" fmla="*/ 2147483647 w 665"/>
              <a:gd name="T5" fmla="*/ 2147483647 h 246"/>
              <a:gd name="T6" fmla="*/ 2147483647 w 665"/>
              <a:gd name="T7" fmla="*/ 2147483647 h 246"/>
              <a:gd name="T8" fmla="*/ 2147483647 w 665"/>
              <a:gd name="T9" fmla="*/ 2147483647 h 246"/>
              <a:gd name="T10" fmla="*/ 2147483647 w 665"/>
              <a:gd name="T11" fmla="*/ 2147483647 h 246"/>
              <a:gd name="T12" fmla="*/ 2147483647 w 665"/>
              <a:gd name="T13" fmla="*/ 2147483647 h 246"/>
              <a:gd name="T14" fmla="*/ 2147483647 w 665"/>
              <a:gd name="T15" fmla="*/ 2147483647 h 246"/>
              <a:gd name="T16" fmla="*/ 2147483647 w 665"/>
              <a:gd name="T17" fmla="*/ 2147483647 h 246"/>
              <a:gd name="T18" fmla="*/ 2147483647 w 665"/>
              <a:gd name="T19" fmla="*/ 2147483647 h 246"/>
              <a:gd name="T20" fmla="*/ 2147483647 w 665"/>
              <a:gd name="T21" fmla="*/ 2147483647 h 246"/>
              <a:gd name="T22" fmla="*/ 2147483647 w 665"/>
              <a:gd name="T23" fmla="*/ 2147483647 h 246"/>
              <a:gd name="T24" fmla="*/ 2147483647 w 665"/>
              <a:gd name="T25" fmla="*/ 2147483647 h 246"/>
              <a:gd name="T26" fmla="*/ 2147483647 w 665"/>
              <a:gd name="T27" fmla="*/ 2147483647 h 246"/>
              <a:gd name="T28" fmla="*/ 2147483647 w 665"/>
              <a:gd name="T29" fmla="*/ 2147483647 h 246"/>
              <a:gd name="T30" fmla="*/ 2147483647 w 665"/>
              <a:gd name="T31" fmla="*/ 2147483647 h 246"/>
              <a:gd name="T32" fmla="*/ 2147483647 w 665"/>
              <a:gd name="T33" fmla="*/ 2147483647 h 246"/>
              <a:gd name="T34" fmla="*/ 2147483647 w 665"/>
              <a:gd name="T35" fmla="*/ 2147483647 h 246"/>
              <a:gd name="T36" fmla="*/ 2147483647 w 665"/>
              <a:gd name="T37" fmla="*/ 2147483647 h 246"/>
              <a:gd name="T38" fmla="*/ 2147483647 w 665"/>
              <a:gd name="T39" fmla="*/ 2147483647 h 246"/>
              <a:gd name="T40" fmla="*/ 2147483647 w 665"/>
              <a:gd name="T41" fmla="*/ 2147483647 h 246"/>
              <a:gd name="T42" fmla="*/ 2147483647 w 665"/>
              <a:gd name="T43" fmla="*/ 2147483647 h 246"/>
              <a:gd name="T44" fmla="*/ 2147483647 w 665"/>
              <a:gd name="T45" fmla="*/ 2147483647 h 246"/>
              <a:gd name="T46" fmla="*/ 2147483647 w 665"/>
              <a:gd name="T47" fmla="*/ 2147483647 h 246"/>
              <a:gd name="T48" fmla="*/ 2147483647 w 665"/>
              <a:gd name="T49" fmla="*/ 2147483647 h 246"/>
              <a:gd name="T50" fmla="*/ 2147483647 w 665"/>
              <a:gd name="T51" fmla="*/ 2147483647 h 246"/>
              <a:gd name="T52" fmla="*/ 2147483647 w 665"/>
              <a:gd name="T53" fmla="*/ 2147483647 h 246"/>
              <a:gd name="T54" fmla="*/ 2147483647 w 665"/>
              <a:gd name="T55" fmla="*/ 2147483647 h 246"/>
              <a:gd name="T56" fmla="*/ 2147483647 w 665"/>
              <a:gd name="T57" fmla="*/ 2147483647 h 246"/>
              <a:gd name="T58" fmla="*/ 2147483647 w 665"/>
              <a:gd name="T59" fmla="*/ 2147483647 h 246"/>
              <a:gd name="T60" fmla="*/ 2147483647 w 665"/>
              <a:gd name="T61" fmla="*/ 2147483647 h 246"/>
              <a:gd name="T62" fmla="*/ 2147483647 w 665"/>
              <a:gd name="T63" fmla="*/ 2147483647 h 246"/>
              <a:gd name="T64" fmla="*/ 2147483647 w 665"/>
              <a:gd name="T65" fmla="*/ 2147483647 h 246"/>
              <a:gd name="T66" fmla="*/ 2147483647 w 665"/>
              <a:gd name="T67" fmla="*/ 2147483647 h 246"/>
              <a:gd name="T68" fmla="*/ 2147483647 w 665"/>
              <a:gd name="T69" fmla="*/ 2147483647 h 246"/>
              <a:gd name="T70" fmla="*/ 2147483647 w 665"/>
              <a:gd name="T71" fmla="*/ 2147483647 h 2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5"/>
              <a:gd name="T109" fmla="*/ 0 h 246"/>
              <a:gd name="T110" fmla="*/ 665 w 665"/>
              <a:gd name="T111" fmla="*/ 246 h 24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5" h="246">
                <a:moveTo>
                  <a:pt x="664" y="123"/>
                </a:moveTo>
                <a:lnTo>
                  <a:pt x="662" y="111"/>
                </a:lnTo>
                <a:lnTo>
                  <a:pt x="658" y="101"/>
                </a:lnTo>
                <a:lnTo>
                  <a:pt x="653" y="90"/>
                </a:lnTo>
                <a:lnTo>
                  <a:pt x="644" y="80"/>
                </a:lnTo>
                <a:lnTo>
                  <a:pt x="633" y="70"/>
                </a:lnTo>
                <a:lnTo>
                  <a:pt x="620" y="62"/>
                </a:lnTo>
                <a:lnTo>
                  <a:pt x="604" y="52"/>
                </a:lnTo>
                <a:lnTo>
                  <a:pt x="587" y="43"/>
                </a:lnTo>
                <a:lnTo>
                  <a:pt x="567" y="35"/>
                </a:lnTo>
                <a:lnTo>
                  <a:pt x="546" y="28"/>
                </a:lnTo>
                <a:lnTo>
                  <a:pt x="522" y="23"/>
                </a:lnTo>
                <a:lnTo>
                  <a:pt x="498" y="17"/>
                </a:lnTo>
                <a:lnTo>
                  <a:pt x="473" y="11"/>
                </a:lnTo>
                <a:lnTo>
                  <a:pt x="446" y="8"/>
                </a:lnTo>
                <a:lnTo>
                  <a:pt x="418" y="4"/>
                </a:lnTo>
                <a:lnTo>
                  <a:pt x="389" y="2"/>
                </a:lnTo>
                <a:lnTo>
                  <a:pt x="361" y="1"/>
                </a:lnTo>
                <a:lnTo>
                  <a:pt x="332" y="0"/>
                </a:lnTo>
                <a:lnTo>
                  <a:pt x="303" y="1"/>
                </a:lnTo>
                <a:lnTo>
                  <a:pt x="275" y="2"/>
                </a:lnTo>
                <a:lnTo>
                  <a:pt x="246" y="4"/>
                </a:lnTo>
                <a:lnTo>
                  <a:pt x="218" y="8"/>
                </a:lnTo>
                <a:lnTo>
                  <a:pt x="192" y="11"/>
                </a:lnTo>
                <a:lnTo>
                  <a:pt x="166" y="17"/>
                </a:lnTo>
                <a:lnTo>
                  <a:pt x="141" y="23"/>
                </a:lnTo>
                <a:lnTo>
                  <a:pt x="119" y="28"/>
                </a:lnTo>
                <a:lnTo>
                  <a:pt x="98" y="35"/>
                </a:lnTo>
                <a:lnTo>
                  <a:pt x="78" y="43"/>
                </a:lnTo>
                <a:lnTo>
                  <a:pt x="60" y="52"/>
                </a:lnTo>
                <a:lnTo>
                  <a:pt x="45" y="62"/>
                </a:lnTo>
                <a:lnTo>
                  <a:pt x="31" y="70"/>
                </a:lnTo>
                <a:lnTo>
                  <a:pt x="21" y="80"/>
                </a:lnTo>
                <a:lnTo>
                  <a:pt x="11" y="90"/>
                </a:lnTo>
                <a:lnTo>
                  <a:pt x="5" y="101"/>
                </a:lnTo>
                <a:lnTo>
                  <a:pt x="1" y="111"/>
                </a:lnTo>
                <a:lnTo>
                  <a:pt x="0" y="123"/>
                </a:lnTo>
                <a:lnTo>
                  <a:pt x="1" y="133"/>
                </a:lnTo>
                <a:lnTo>
                  <a:pt x="5" y="143"/>
                </a:lnTo>
                <a:lnTo>
                  <a:pt x="11" y="154"/>
                </a:lnTo>
                <a:lnTo>
                  <a:pt x="21" y="164"/>
                </a:lnTo>
                <a:lnTo>
                  <a:pt x="31" y="174"/>
                </a:lnTo>
                <a:lnTo>
                  <a:pt x="45" y="184"/>
                </a:lnTo>
                <a:lnTo>
                  <a:pt x="60" y="193"/>
                </a:lnTo>
                <a:lnTo>
                  <a:pt x="78" y="201"/>
                </a:lnTo>
                <a:lnTo>
                  <a:pt x="98" y="209"/>
                </a:lnTo>
                <a:lnTo>
                  <a:pt x="119" y="216"/>
                </a:lnTo>
                <a:lnTo>
                  <a:pt x="141" y="223"/>
                </a:lnTo>
                <a:lnTo>
                  <a:pt x="166" y="228"/>
                </a:lnTo>
                <a:lnTo>
                  <a:pt x="192" y="233"/>
                </a:lnTo>
                <a:lnTo>
                  <a:pt x="218" y="238"/>
                </a:lnTo>
                <a:lnTo>
                  <a:pt x="246" y="240"/>
                </a:lnTo>
                <a:lnTo>
                  <a:pt x="275" y="242"/>
                </a:lnTo>
                <a:lnTo>
                  <a:pt x="303" y="245"/>
                </a:lnTo>
                <a:lnTo>
                  <a:pt x="332" y="245"/>
                </a:lnTo>
                <a:lnTo>
                  <a:pt x="361" y="245"/>
                </a:lnTo>
                <a:lnTo>
                  <a:pt x="389" y="242"/>
                </a:lnTo>
                <a:lnTo>
                  <a:pt x="418" y="240"/>
                </a:lnTo>
                <a:lnTo>
                  <a:pt x="446" y="238"/>
                </a:lnTo>
                <a:lnTo>
                  <a:pt x="473" y="233"/>
                </a:lnTo>
                <a:lnTo>
                  <a:pt x="498" y="228"/>
                </a:lnTo>
                <a:lnTo>
                  <a:pt x="522" y="223"/>
                </a:lnTo>
                <a:lnTo>
                  <a:pt x="546" y="216"/>
                </a:lnTo>
                <a:lnTo>
                  <a:pt x="567" y="209"/>
                </a:lnTo>
                <a:lnTo>
                  <a:pt x="587" y="201"/>
                </a:lnTo>
                <a:lnTo>
                  <a:pt x="604" y="193"/>
                </a:lnTo>
                <a:lnTo>
                  <a:pt x="620" y="184"/>
                </a:lnTo>
                <a:lnTo>
                  <a:pt x="633" y="174"/>
                </a:lnTo>
                <a:lnTo>
                  <a:pt x="644" y="164"/>
                </a:lnTo>
                <a:lnTo>
                  <a:pt x="653" y="154"/>
                </a:lnTo>
                <a:lnTo>
                  <a:pt x="658" y="143"/>
                </a:lnTo>
                <a:lnTo>
                  <a:pt x="662" y="133"/>
                </a:lnTo>
                <a:lnTo>
                  <a:pt x="664" y="123"/>
                </a:lnTo>
              </a:path>
            </a:pathLst>
          </a:custGeom>
          <a:solidFill>
            <a:srgbClr val="F2E5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Freeform 7"/>
          <p:cNvSpPr>
            <a:spLocks/>
          </p:cNvSpPr>
          <p:nvPr/>
        </p:nvSpPr>
        <p:spPr bwMode="auto">
          <a:xfrm>
            <a:off x="7230924" y="1742044"/>
            <a:ext cx="1054100" cy="390525"/>
          </a:xfrm>
          <a:custGeom>
            <a:avLst/>
            <a:gdLst>
              <a:gd name="T0" fmla="*/ 2147483647 w 664"/>
              <a:gd name="T1" fmla="*/ 2147483647 h 246"/>
              <a:gd name="T2" fmla="*/ 2147483647 w 664"/>
              <a:gd name="T3" fmla="*/ 2147483647 h 246"/>
              <a:gd name="T4" fmla="*/ 2147483647 w 664"/>
              <a:gd name="T5" fmla="*/ 2147483647 h 246"/>
              <a:gd name="T6" fmla="*/ 2147483647 w 664"/>
              <a:gd name="T7" fmla="*/ 2147483647 h 246"/>
              <a:gd name="T8" fmla="*/ 2147483647 w 664"/>
              <a:gd name="T9" fmla="*/ 2147483647 h 246"/>
              <a:gd name="T10" fmla="*/ 2147483647 w 664"/>
              <a:gd name="T11" fmla="*/ 2147483647 h 246"/>
              <a:gd name="T12" fmla="*/ 2147483647 w 664"/>
              <a:gd name="T13" fmla="*/ 2147483647 h 246"/>
              <a:gd name="T14" fmla="*/ 2147483647 w 664"/>
              <a:gd name="T15" fmla="*/ 2147483647 h 246"/>
              <a:gd name="T16" fmla="*/ 2147483647 w 664"/>
              <a:gd name="T17" fmla="*/ 2147483647 h 246"/>
              <a:gd name="T18" fmla="*/ 2147483647 w 664"/>
              <a:gd name="T19" fmla="*/ 2147483647 h 246"/>
              <a:gd name="T20" fmla="*/ 2147483647 w 664"/>
              <a:gd name="T21" fmla="*/ 2147483647 h 246"/>
              <a:gd name="T22" fmla="*/ 2147483647 w 664"/>
              <a:gd name="T23" fmla="*/ 2147483647 h 246"/>
              <a:gd name="T24" fmla="*/ 2147483647 w 664"/>
              <a:gd name="T25" fmla="*/ 2147483647 h 246"/>
              <a:gd name="T26" fmla="*/ 2147483647 w 664"/>
              <a:gd name="T27" fmla="*/ 2147483647 h 246"/>
              <a:gd name="T28" fmla="*/ 2147483647 w 664"/>
              <a:gd name="T29" fmla="*/ 2147483647 h 246"/>
              <a:gd name="T30" fmla="*/ 2147483647 w 664"/>
              <a:gd name="T31" fmla="*/ 2147483647 h 246"/>
              <a:gd name="T32" fmla="*/ 2147483647 w 664"/>
              <a:gd name="T33" fmla="*/ 2147483647 h 246"/>
              <a:gd name="T34" fmla="*/ 2147483647 w 664"/>
              <a:gd name="T35" fmla="*/ 2147483647 h 246"/>
              <a:gd name="T36" fmla="*/ 2147483647 w 664"/>
              <a:gd name="T37" fmla="*/ 2147483647 h 246"/>
              <a:gd name="T38" fmla="*/ 2147483647 w 664"/>
              <a:gd name="T39" fmla="*/ 2147483647 h 246"/>
              <a:gd name="T40" fmla="*/ 2147483647 w 664"/>
              <a:gd name="T41" fmla="*/ 2147483647 h 246"/>
              <a:gd name="T42" fmla="*/ 2147483647 w 664"/>
              <a:gd name="T43" fmla="*/ 2147483647 h 246"/>
              <a:gd name="T44" fmla="*/ 2147483647 w 664"/>
              <a:gd name="T45" fmla="*/ 2147483647 h 246"/>
              <a:gd name="T46" fmla="*/ 2147483647 w 664"/>
              <a:gd name="T47" fmla="*/ 2147483647 h 246"/>
              <a:gd name="T48" fmla="*/ 2147483647 w 664"/>
              <a:gd name="T49" fmla="*/ 2147483647 h 246"/>
              <a:gd name="T50" fmla="*/ 2147483647 w 664"/>
              <a:gd name="T51" fmla="*/ 2147483647 h 246"/>
              <a:gd name="T52" fmla="*/ 2147483647 w 664"/>
              <a:gd name="T53" fmla="*/ 2147483647 h 246"/>
              <a:gd name="T54" fmla="*/ 2147483647 w 664"/>
              <a:gd name="T55" fmla="*/ 2147483647 h 246"/>
              <a:gd name="T56" fmla="*/ 2147483647 w 664"/>
              <a:gd name="T57" fmla="*/ 2147483647 h 246"/>
              <a:gd name="T58" fmla="*/ 2147483647 w 664"/>
              <a:gd name="T59" fmla="*/ 2147483647 h 246"/>
              <a:gd name="T60" fmla="*/ 2147483647 w 664"/>
              <a:gd name="T61" fmla="*/ 2147483647 h 246"/>
              <a:gd name="T62" fmla="*/ 2147483647 w 664"/>
              <a:gd name="T63" fmla="*/ 2147483647 h 246"/>
              <a:gd name="T64" fmla="*/ 2147483647 w 664"/>
              <a:gd name="T65" fmla="*/ 2147483647 h 246"/>
              <a:gd name="T66" fmla="*/ 2147483647 w 664"/>
              <a:gd name="T67" fmla="*/ 2147483647 h 246"/>
              <a:gd name="T68" fmla="*/ 2147483647 w 664"/>
              <a:gd name="T69" fmla="*/ 2147483647 h 246"/>
              <a:gd name="T70" fmla="*/ 2147483647 w 664"/>
              <a:gd name="T71" fmla="*/ 2147483647 h 2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4"/>
              <a:gd name="T109" fmla="*/ 0 h 246"/>
              <a:gd name="T110" fmla="*/ 664 w 664"/>
              <a:gd name="T111" fmla="*/ 246 h 24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4" h="246">
                <a:moveTo>
                  <a:pt x="0" y="123"/>
                </a:moveTo>
                <a:lnTo>
                  <a:pt x="1" y="133"/>
                </a:lnTo>
                <a:lnTo>
                  <a:pt x="5" y="143"/>
                </a:lnTo>
                <a:lnTo>
                  <a:pt x="10" y="154"/>
                </a:lnTo>
                <a:lnTo>
                  <a:pt x="19" y="164"/>
                </a:lnTo>
                <a:lnTo>
                  <a:pt x="30" y="174"/>
                </a:lnTo>
                <a:lnTo>
                  <a:pt x="43" y="184"/>
                </a:lnTo>
                <a:lnTo>
                  <a:pt x="59" y="193"/>
                </a:lnTo>
                <a:lnTo>
                  <a:pt x="76" y="201"/>
                </a:lnTo>
                <a:lnTo>
                  <a:pt x="96" y="209"/>
                </a:lnTo>
                <a:lnTo>
                  <a:pt x="118" y="216"/>
                </a:lnTo>
                <a:lnTo>
                  <a:pt x="141" y="223"/>
                </a:lnTo>
                <a:lnTo>
                  <a:pt x="165" y="228"/>
                </a:lnTo>
                <a:lnTo>
                  <a:pt x="190" y="233"/>
                </a:lnTo>
                <a:lnTo>
                  <a:pt x="217" y="238"/>
                </a:lnTo>
                <a:lnTo>
                  <a:pt x="245" y="240"/>
                </a:lnTo>
                <a:lnTo>
                  <a:pt x="273" y="242"/>
                </a:lnTo>
                <a:lnTo>
                  <a:pt x="302" y="245"/>
                </a:lnTo>
                <a:lnTo>
                  <a:pt x="331" y="245"/>
                </a:lnTo>
                <a:lnTo>
                  <a:pt x="359" y="245"/>
                </a:lnTo>
                <a:lnTo>
                  <a:pt x="388" y="242"/>
                </a:lnTo>
                <a:lnTo>
                  <a:pt x="417" y="240"/>
                </a:lnTo>
                <a:lnTo>
                  <a:pt x="444" y="238"/>
                </a:lnTo>
                <a:lnTo>
                  <a:pt x="472" y="233"/>
                </a:lnTo>
                <a:lnTo>
                  <a:pt x="497" y="228"/>
                </a:lnTo>
                <a:lnTo>
                  <a:pt x="521" y="221"/>
                </a:lnTo>
                <a:lnTo>
                  <a:pt x="544" y="216"/>
                </a:lnTo>
                <a:lnTo>
                  <a:pt x="566" y="209"/>
                </a:lnTo>
                <a:lnTo>
                  <a:pt x="584" y="201"/>
                </a:lnTo>
                <a:lnTo>
                  <a:pt x="603" y="192"/>
                </a:lnTo>
                <a:lnTo>
                  <a:pt x="617" y="184"/>
                </a:lnTo>
                <a:lnTo>
                  <a:pt x="631" y="174"/>
                </a:lnTo>
                <a:lnTo>
                  <a:pt x="643" y="164"/>
                </a:lnTo>
                <a:lnTo>
                  <a:pt x="652" y="154"/>
                </a:lnTo>
                <a:lnTo>
                  <a:pt x="657" y="143"/>
                </a:lnTo>
                <a:lnTo>
                  <a:pt x="661" y="133"/>
                </a:lnTo>
                <a:lnTo>
                  <a:pt x="663" y="123"/>
                </a:lnTo>
                <a:lnTo>
                  <a:pt x="661" y="111"/>
                </a:lnTo>
                <a:lnTo>
                  <a:pt x="657" y="101"/>
                </a:lnTo>
                <a:lnTo>
                  <a:pt x="652" y="90"/>
                </a:lnTo>
                <a:lnTo>
                  <a:pt x="643" y="80"/>
                </a:lnTo>
                <a:lnTo>
                  <a:pt x="631" y="70"/>
                </a:lnTo>
                <a:lnTo>
                  <a:pt x="617" y="62"/>
                </a:lnTo>
                <a:lnTo>
                  <a:pt x="603" y="52"/>
                </a:lnTo>
                <a:lnTo>
                  <a:pt x="584" y="43"/>
                </a:lnTo>
                <a:lnTo>
                  <a:pt x="566" y="35"/>
                </a:lnTo>
                <a:lnTo>
                  <a:pt x="543" y="28"/>
                </a:lnTo>
                <a:lnTo>
                  <a:pt x="521" y="23"/>
                </a:lnTo>
                <a:lnTo>
                  <a:pt x="497" y="17"/>
                </a:lnTo>
                <a:lnTo>
                  <a:pt x="472" y="11"/>
                </a:lnTo>
                <a:lnTo>
                  <a:pt x="444" y="8"/>
                </a:lnTo>
                <a:lnTo>
                  <a:pt x="416" y="4"/>
                </a:lnTo>
                <a:lnTo>
                  <a:pt x="388" y="2"/>
                </a:lnTo>
                <a:lnTo>
                  <a:pt x="359" y="1"/>
                </a:lnTo>
                <a:lnTo>
                  <a:pt x="331" y="0"/>
                </a:lnTo>
                <a:lnTo>
                  <a:pt x="302" y="1"/>
                </a:lnTo>
                <a:lnTo>
                  <a:pt x="273" y="2"/>
                </a:lnTo>
                <a:lnTo>
                  <a:pt x="245" y="4"/>
                </a:lnTo>
                <a:lnTo>
                  <a:pt x="217" y="8"/>
                </a:lnTo>
                <a:lnTo>
                  <a:pt x="190" y="11"/>
                </a:lnTo>
                <a:lnTo>
                  <a:pt x="165" y="17"/>
                </a:lnTo>
                <a:lnTo>
                  <a:pt x="141" y="23"/>
                </a:lnTo>
                <a:lnTo>
                  <a:pt x="118" y="28"/>
                </a:lnTo>
                <a:lnTo>
                  <a:pt x="96" y="35"/>
                </a:lnTo>
                <a:lnTo>
                  <a:pt x="76" y="43"/>
                </a:lnTo>
                <a:lnTo>
                  <a:pt x="59" y="52"/>
                </a:lnTo>
                <a:lnTo>
                  <a:pt x="43" y="62"/>
                </a:lnTo>
                <a:lnTo>
                  <a:pt x="30" y="71"/>
                </a:lnTo>
                <a:lnTo>
                  <a:pt x="19" y="80"/>
                </a:lnTo>
                <a:lnTo>
                  <a:pt x="10" y="90"/>
                </a:lnTo>
                <a:lnTo>
                  <a:pt x="5" y="101"/>
                </a:lnTo>
                <a:lnTo>
                  <a:pt x="1" y="111"/>
                </a:lnTo>
                <a:lnTo>
                  <a:pt x="0" y="123"/>
                </a:lnTo>
              </a:path>
            </a:pathLst>
          </a:custGeom>
          <a:solidFill>
            <a:srgbClr val="F2E5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Freeform 8"/>
          <p:cNvSpPr>
            <a:spLocks/>
          </p:cNvSpPr>
          <p:nvPr/>
        </p:nvSpPr>
        <p:spPr bwMode="auto">
          <a:xfrm>
            <a:off x="6245087" y="1457881"/>
            <a:ext cx="1054100" cy="390525"/>
          </a:xfrm>
          <a:custGeom>
            <a:avLst/>
            <a:gdLst>
              <a:gd name="T0" fmla="*/ 2147483647 w 664"/>
              <a:gd name="T1" fmla="*/ 2147483647 h 246"/>
              <a:gd name="T2" fmla="*/ 2147483647 w 664"/>
              <a:gd name="T3" fmla="*/ 2147483647 h 246"/>
              <a:gd name="T4" fmla="*/ 2147483647 w 664"/>
              <a:gd name="T5" fmla="*/ 2147483647 h 246"/>
              <a:gd name="T6" fmla="*/ 2147483647 w 664"/>
              <a:gd name="T7" fmla="*/ 2147483647 h 246"/>
              <a:gd name="T8" fmla="*/ 2147483647 w 664"/>
              <a:gd name="T9" fmla="*/ 2147483647 h 246"/>
              <a:gd name="T10" fmla="*/ 2147483647 w 664"/>
              <a:gd name="T11" fmla="*/ 2147483647 h 246"/>
              <a:gd name="T12" fmla="*/ 2147483647 w 664"/>
              <a:gd name="T13" fmla="*/ 2147483647 h 246"/>
              <a:gd name="T14" fmla="*/ 2147483647 w 664"/>
              <a:gd name="T15" fmla="*/ 2147483647 h 246"/>
              <a:gd name="T16" fmla="*/ 2147483647 w 664"/>
              <a:gd name="T17" fmla="*/ 0 h 246"/>
              <a:gd name="T18" fmla="*/ 2147483647 w 664"/>
              <a:gd name="T19" fmla="*/ 0 h 246"/>
              <a:gd name="T20" fmla="*/ 2147483647 w 664"/>
              <a:gd name="T21" fmla="*/ 2147483647 h 246"/>
              <a:gd name="T22" fmla="*/ 2147483647 w 664"/>
              <a:gd name="T23" fmla="*/ 2147483647 h 246"/>
              <a:gd name="T24" fmla="*/ 2147483647 w 664"/>
              <a:gd name="T25" fmla="*/ 2147483647 h 246"/>
              <a:gd name="T26" fmla="*/ 2147483647 w 664"/>
              <a:gd name="T27" fmla="*/ 2147483647 h 246"/>
              <a:gd name="T28" fmla="*/ 2147483647 w 664"/>
              <a:gd name="T29" fmla="*/ 2147483647 h 246"/>
              <a:gd name="T30" fmla="*/ 2147483647 w 664"/>
              <a:gd name="T31" fmla="*/ 2147483647 h 246"/>
              <a:gd name="T32" fmla="*/ 2147483647 w 664"/>
              <a:gd name="T33" fmla="*/ 2147483647 h 246"/>
              <a:gd name="T34" fmla="*/ 2147483647 w 664"/>
              <a:gd name="T35" fmla="*/ 2147483647 h 246"/>
              <a:gd name="T36" fmla="*/ 2147483647 w 664"/>
              <a:gd name="T37" fmla="*/ 2147483647 h 246"/>
              <a:gd name="T38" fmla="*/ 2147483647 w 664"/>
              <a:gd name="T39" fmla="*/ 2147483647 h 246"/>
              <a:gd name="T40" fmla="*/ 2147483647 w 664"/>
              <a:gd name="T41" fmla="*/ 2147483647 h 246"/>
              <a:gd name="T42" fmla="*/ 2147483647 w 664"/>
              <a:gd name="T43" fmla="*/ 2147483647 h 246"/>
              <a:gd name="T44" fmla="*/ 2147483647 w 664"/>
              <a:gd name="T45" fmla="*/ 2147483647 h 246"/>
              <a:gd name="T46" fmla="*/ 2147483647 w 664"/>
              <a:gd name="T47" fmla="*/ 2147483647 h 246"/>
              <a:gd name="T48" fmla="*/ 2147483647 w 664"/>
              <a:gd name="T49" fmla="*/ 2147483647 h 246"/>
              <a:gd name="T50" fmla="*/ 2147483647 w 664"/>
              <a:gd name="T51" fmla="*/ 2147483647 h 246"/>
              <a:gd name="T52" fmla="*/ 2147483647 w 664"/>
              <a:gd name="T53" fmla="*/ 2147483647 h 246"/>
              <a:gd name="T54" fmla="*/ 2147483647 w 664"/>
              <a:gd name="T55" fmla="*/ 2147483647 h 246"/>
              <a:gd name="T56" fmla="*/ 2147483647 w 664"/>
              <a:gd name="T57" fmla="*/ 2147483647 h 246"/>
              <a:gd name="T58" fmla="*/ 2147483647 w 664"/>
              <a:gd name="T59" fmla="*/ 2147483647 h 246"/>
              <a:gd name="T60" fmla="*/ 2147483647 w 664"/>
              <a:gd name="T61" fmla="*/ 2147483647 h 246"/>
              <a:gd name="T62" fmla="*/ 2147483647 w 664"/>
              <a:gd name="T63" fmla="*/ 2147483647 h 246"/>
              <a:gd name="T64" fmla="*/ 2147483647 w 664"/>
              <a:gd name="T65" fmla="*/ 2147483647 h 246"/>
              <a:gd name="T66" fmla="*/ 2147483647 w 664"/>
              <a:gd name="T67" fmla="*/ 2147483647 h 246"/>
              <a:gd name="T68" fmla="*/ 2147483647 w 664"/>
              <a:gd name="T69" fmla="*/ 2147483647 h 246"/>
              <a:gd name="T70" fmla="*/ 2147483647 w 664"/>
              <a:gd name="T71" fmla="*/ 2147483647 h 2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4"/>
              <a:gd name="T109" fmla="*/ 0 h 246"/>
              <a:gd name="T110" fmla="*/ 664 w 664"/>
              <a:gd name="T111" fmla="*/ 246 h 24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4" h="246">
                <a:moveTo>
                  <a:pt x="663" y="121"/>
                </a:moveTo>
                <a:lnTo>
                  <a:pt x="661" y="111"/>
                </a:lnTo>
                <a:lnTo>
                  <a:pt x="657" y="101"/>
                </a:lnTo>
                <a:lnTo>
                  <a:pt x="651" y="90"/>
                </a:lnTo>
                <a:lnTo>
                  <a:pt x="643" y="80"/>
                </a:lnTo>
                <a:lnTo>
                  <a:pt x="632" y="70"/>
                </a:lnTo>
                <a:lnTo>
                  <a:pt x="618" y="60"/>
                </a:lnTo>
                <a:lnTo>
                  <a:pt x="603" y="51"/>
                </a:lnTo>
                <a:lnTo>
                  <a:pt x="586" y="43"/>
                </a:lnTo>
                <a:lnTo>
                  <a:pt x="566" y="35"/>
                </a:lnTo>
                <a:lnTo>
                  <a:pt x="545" y="28"/>
                </a:lnTo>
                <a:lnTo>
                  <a:pt x="521" y="21"/>
                </a:lnTo>
                <a:lnTo>
                  <a:pt x="497" y="16"/>
                </a:lnTo>
                <a:lnTo>
                  <a:pt x="471" y="11"/>
                </a:lnTo>
                <a:lnTo>
                  <a:pt x="444" y="6"/>
                </a:lnTo>
                <a:lnTo>
                  <a:pt x="416" y="4"/>
                </a:lnTo>
                <a:lnTo>
                  <a:pt x="389" y="2"/>
                </a:lnTo>
                <a:lnTo>
                  <a:pt x="361" y="0"/>
                </a:lnTo>
                <a:lnTo>
                  <a:pt x="330" y="0"/>
                </a:lnTo>
                <a:lnTo>
                  <a:pt x="303" y="0"/>
                </a:lnTo>
                <a:lnTo>
                  <a:pt x="273" y="2"/>
                </a:lnTo>
                <a:lnTo>
                  <a:pt x="246" y="4"/>
                </a:lnTo>
                <a:lnTo>
                  <a:pt x="218" y="6"/>
                </a:lnTo>
                <a:lnTo>
                  <a:pt x="191" y="11"/>
                </a:lnTo>
                <a:lnTo>
                  <a:pt x="165" y="16"/>
                </a:lnTo>
                <a:lnTo>
                  <a:pt x="141" y="21"/>
                </a:lnTo>
                <a:lnTo>
                  <a:pt x="119" y="28"/>
                </a:lnTo>
                <a:lnTo>
                  <a:pt x="96" y="35"/>
                </a:lnTo>
                <a:lnTo>
                  <a:pt x="78" y="43"/>
                </a:lnTo>
                <a:lnTo>
                  <a:pt x="59" y="51"/>
                </a:lnTo>
                <a:lnTo>
                  <a:pt x="44" y="60"/>
                </a:lnTo>
                <a:lnTo>
                  <a:pt x="31" y="70"/>
                </a:lnTo>
                <a:lnTo>
                  <a:pt x="19" y="80"/>
                </a:lnTo>
                <a:lnTo>
                  <a:pt x="11" y="90"/>
                </a:lnTo>
                <a:lnTo>
                  <a:pt x="5" y="101"/>
                </a:lnTo>
                <a:lnTo>
                  <a:pt x="1" y="111"/>
                </a:lnTo>
                <a:lnTo>
                  <a:pt x="0" y="121"/>
                </a:lnTo>
                <a:lnTo>
                  <a:pt x="1" y="133"/>
                </a:lnTo>
                <a:lnTo>
                  <a:pt x="5" y="143"/>
                </a:lnTo>
                <a:lnTo>
                  <a:pt x="11" y="154"/>
                </a:lnTo>
                <a:lnTo>
                  <a:pt x="19" y="164"/>
                </a:lnTo>
                <a:lnTo>
                  <a:pt x="31" y="173"/>
                </a:lnTo>
                <a:lnTo>
                  <a:pt x="44" y="182"/>
                </a:lnTo>
                <a:lnTo>
                  <a:pt x="59" y="192"/>
                </a:lnTo>
                <a:lnTo>
                  <a:pt x="78" y="201"/>
                </a:lnTo>
                <a:lnTo>
                  <a:pt x="96" y="209"/>
                </a:lnTo>
                <a:lnTo>
                  <a:pt x="119" y="216"/>
                </a:lnTo>
                <a:lnTo>
                  <a:pt x="141" y="221"/>
                </a:lnTo>
                <a:lnTo>
                  <a:pt x="165" y="227"/>
                </a:lnTo>
                <a:lnTo>
                  <a:pt x="191" y="233"/>
                </a:lnTo>
                <a:lnTo>
                  <a:pt x="218" y="236"/>
                </a:lnTo>
                <a:lnTo>
                  <a:pt x="246" y="240"/>
                </a:lnTo>
                <a:lnTo>
                  <a:pt x="273" y="242"/>
                </a:lnTo>
                <a:lnTo>
                  <a:pt x="303" y="243"/>
                </a:lnTo>
                <a:lnTo>
                  <a:pt x="330" y="245"/>
                </a:lnTo>
                <a:lnTo>
                  <a:pt x="361" y="243"/>
                </a:lnTo>
                <a:lnTo>
                  <a:pt x="389" y="242"/>
                </a:lnTo>
                <a:lnTo>
                  <a:pt x="416" y="240"/>
                </a:lnTo>
                <a:lnTo>
                  <a:pt x="444" y="236"/>
                </a:lnTo>
                <a:lnTo>
                  <a:pt x="471" y="233"/>
                </a:lnTo>
                <a:lnTo>
                  <a:pt x="497" y="227"/>
                </a:lnTo>
                <a:lnTo>
                  <a:pt x="521" y="221"/>
                </a:lnTo>
                <a:lnTo>
                  <a:pt x="545" y="216"/>
                </a:lnTo>
                <a:lnTo>
                  <a:pt x="566" y="209"/>
                </a:lnTo>
                <a:lnTo>
                  <a:pt x="586" y="201"/>
                </a:lnTo>
                <a:lnTo>
                  <a:pt x="603" y="192"/>
                </a:lnTo>
                <a:lnTo>
                  <a:pt x="618" y="182"/>
                </a:lnTo>
                <a:lnTo>
                  <a:pt x="632" y="173"/>
                </a:lnTo>
                <a:lnTo>
                  <a:pt x="643" y="164"/>
                </a:lnTo>
                <a:lnTo>
                  <a:pt x="651" y="154"/>
                </a:lnTo>
                <a:lnTo>
                  <a:pt x="657" y="143"/>
                </a:lnTo>
                <a:lnTo>
                  <a:pt x="661" y="133"/>
                </a:lnTo>
                <a:lnTo>
                  <a:pt x="663" y="121"/>
                </a:lnTo>
              </a:path>
            </a:pathLst>
          </a:custGeom>
          <a:solidFill>
            <a:srgbClr val="F2E5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Freeform 9"/>
          <p:cNvSpPr>
            <a:spLocks/>
          </p:cNvSpPr>
          <p:nvPr/>
        </p:nvSpPr>
        <p:spPr bwMode="auto">
          <a:xfrm>
            <a:off x="6245087" y="2369106"/>
            <a:ext cx="1196975" cy="425450"/>
          </a:xfrm>
          <a:custGeom>
            <a:avLst/>
            <a:gdLst>
              <a:gd name="T0" fmla="*/ 2147483647 w 754"/>
              <a:gd name="T1" fmla="*/ 2147483647 h 268"/>
              <a:gd name="T2" fmla="*/ 2147483647 w 754"/>
              <a:gd name="T3" fmla="*/ 0 h 268"/>
              <a:gd name="T4" fmla="*/ 0 w 754"/>
              <a:gd name="T5" fmla="*/ 0 h 268"/>
              <a:gd name="T6" fmla="*/ 0 w 754"/>
              <a:gd name="T7" fmla="*/ 2147483647 h 268"/>
              <a:gd name="T8" fmla="*/ 2147483647 w 754"/>
              <a:gd name="T9" fmla="*/ 2147483647 h 2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4"/>
              <a:gd name="T16" fmla="*/ 0 h 268"/>
              <a:gd name="T17" fmla="*/ 754 w 754"/>
              <a:gd name="T18" fmla="*/ 268 h 2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4" h="268">
                <a:moveTo>
                  <a:pt x="753" y="267"/>
                </a:moveTo>
                <a:lnTo>
                  <a:pt x="753" y="0"/>
                </a:lnTo>
                <a:lnTo>
                  <a:pt x="0" y="0"/>
                </a:lnTo>
                <a:lnTo>
                  <a:pt x="0" y="267"/>
                </a:lnTo>
                <a:lnTo>
                  <a:pt x="753" y="267"/>
                </a:lnTo>
              </a:path>
            </a:pathLst>
          </a:custGeom>
          <a:solidFill>
            <a:srgbClr val="F2E5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Rectangle 10"/>
          <p:cNvSpPr>
            <a:spLocks noChangeArrowheads="1"/>
          </p:cNvSpPr>
          <p:nvPr/>
        </p:nvSpPr>
        <p:spPr bwMode="auto">
          <a:xfrm>
            <a:off x="6473687" y="1465819"/>
            <a:ext cx="6461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name</a:t>
            </a:r>
          </a:p>
        </p:txBody>
      </p:sp>
      <p:sp>
        <p:nvSpPr>
          <p:cNvPr id="15372" name="Rectangle 11"/>
          <p:cNvSpPr>
            <a:spLocks noChangeArrowheads="1"/>
          </p:cNvSpPr>
          <p:nvPr/>
        </p:nvSpPr>
        <p:spPr bwMode="auto">
          <a:xfrm>
            <a:off x="5570399" y="1751569"/>
            <a:ext cx="487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 u="sng">
                <a:solidFill>
                  <a:srgbClr val="000000"/>
                </a:solidFill>
                <a:latin typeface="Arial" charset="0"/>
              </a:rPr>
              <a:t>ssn</a:t>
            </a:r>
          </a:p>
        </p:txBody>
      </p:sp>
      <p:sp>
        <p:nvSpPr>
          <p:cNvPr id="15373" name="Rectangle 12"/>
          <p:cNvSpPr>
            <a:spLocks noChangeArrowheads="1"/>
          </p:cNvSpPr>
          <p:nvPr/>
        </p:nvSpPr>
        <p:spPr bwMode="auto">
          <a:xfrm>
            <a:off x="6308587" y="2429431"/>
            <a:ext cx="11191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Employees</a:t>
            </a:r>
          </a:p>
        </p:txBody>
      </p:sp>
      <p:sp>
        <p:nvSpPr>
          <p:cNvPr id="15374" name="Rectangle 13"/>
          <p:cNvSpPr>
            <a:spLocks noChangeArrowheads="1"/>
          </p:cNvSpPr>
          <p:nvPr/>
        </p:nvSpPr>
        <p:spPr bwMode="auto">
          <a:xfrm>
            <a:off x="7542074" y="1783319"/>
            <a:ext cx="3984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lot</a:t>
            </a:r>
          </a:p>
        </p:txBody>
      </p:sp>
      <p:sp>
        <p:nvSpPr>
          <p:cNvPr id="15375" name="Line 14"/>
          <p:cNvSpPr>
            <a:spLocks noChangeShapeType="1"/>
          </p:cNvSpPr>
          <p:nvPr/>
        </p:nvSpPr>
        <p:spPr bwMode="auto">
          <a:xfrm>
            <a:off x="5999024" y="2123044"/>
            <a:ext cx="458788" cy="2444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15"/>
          <p:cNvSpPr>
            <a:spLocks noChangeShapeType="1"/>
          </p:cNvSpPr>
          <p:nvPr/>
        </p:nvSpPr>
        <p:spPr bwMode="auto">
          <a:xfrm>
            <a:off x="6794362" y="1838881"/>
            <a:ext cx="65087" cy="528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16"/>
          <p:cNvSpPr>
            <a:spLocks noChangeShapeType="1"/>
          </p:cNvSpPr>
          <p:nvPr/>
        </p:nvSpPr>
        <p:spPr bwMode="auto">
          <a:xfrm flipH="1">
            <a:off x="7080112" y="2091294"/>
            <a:ext cx="350837" cy="2762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reeform 17"/>
          <p:cNvSpPr>
            <a:spLocks/>
          </p:cNvSpPr>
          <p:nvPr/>
        </p:nvSpPr>
        <p:spPr bwMode="auto">
          <a:xfrm>
            <a:off x="3398699" y="2942194"/>
            <a:ext cx="1417638" cy="468312"/>
          </a:xfrm>
          <a:custGeom>
            <a:avLst/>
            <a:gdLst>
              <a:gd name="T0" fmla="*/ 0 w 893"/>
              <a:gd name="T1" fmla="*/ 2147483647 h 295"/>
              <a:gd name="T2" fmla="*/ 2147483647 w 893"/>
              <a:gd name="T3" fmla="*/ 2147483647 h 295"/>
              <a:gd name="T4" fmla="*/ 2147483647 w 893"/>
              <a:gd name="T5" fmla="*/ 2147483647 h 295"/>
              <a:gd name="T6" fmla="*/ 2147483647 w 893"/>
              <a:gd name="T7" fmla="*/ 2147483647 h 295"/>
              <a:gd name="T8" fmla="*/ 2147483647 w 893"/>
              <a:gd name="T9" fmla="*/ 2147483647 h 295"/>
              <a:gd name="T10" fmla="*/ 2147483647 w 893"/>
              <a:gd name="T11" fmla="*/ 2147483647 h 295"/>
              <a:gd name="T12" fmla="*/ 2147483647 w 893"/>
              <a:gd name="T13" fmla="*/ 2147483647 h 295"/>
              <a:gd name="T14" fmla="*/ 2147483647 w 893"/>
              <a:gd name="T15" fmla="*/ 2147483647 h 295"/>
              <a:gd name="T16" fmla="*/ 2147483647 w 893"/>
              <a:gd name="T17" fmla="*/ 2147483647 h 295"/>
              <a:gd name="T18" fmla="*/ 2147483647 w 893"/>
              <a:gd name="T19" fmla="*/ 2147483647 h 295"/>
              <a:gd name="T20" fmla="*/ 2147483647 w 893"/>
              <a:gd name="T21" fmla="*/ 2147483647 h 295"/>
              <a:gd name="T22" fmla="*/ 2147483647 w 893"/>
              <a:gd name="T23" fmla="*/ 2147483647 h 295"/>
              <a:gd name="T24" fmla="*/ 2147483647 w 893"/>
              <a:gd name="T25" fmla="*/ 2147483647 h 295"/>
              <a:gd name="T26" fmla="*/ 2147483647 w 893"/>
              <a:gd name="T27" fmla="*/ 2147483647 h 295"/>
              <a:gd name="T28" fmla="*/ 2147483647 w 893"/>
              <a:gd name="T29" fmla="*/ 2147483647 h 295"/>
              <a:gd name="T30" fmla="*/ 2147483647 w 893"/>
              <a:gd name="T31" fmla="*/ 2147483647 h 295"/>
              <a:gd name="T32" fmla="*/ 2147483647 w 893"/>
              <a:gd name="T33" fmla="*/ 2147483647 h 295"/>
              <a:gd name="T34" fmla="*/ 2147483647 w 893"/>
              <a:gd name="T35" fmla="*/ 2147483647 h 295"/>
              <a:gd name="T36" fmla="*/ 2147483647 w 893"/>
              <a:gd name="T37" fmla="*/ 2147483647 h 295"/>
              <a:gd name="T38" fmla="*/ 2147483647 w 893"/>
              <a:gd name="T39" fmla="*/ 2147483647 h 295"/>
              <a:gd name="T40" fmla="*/ 2147483647 w 893"/>
              <a:gd name="T41" fmla="*/ 2147483647 h 295"/>
              <a:gd name="T42" fmla="*/ 2147483647 w 893"/>
              <a:gd name="T43" fmla="*/ 2147483647 h 295"/>
              <a:gd name="T44" fmla="*/ 2147483647 w 893"/>
              <a:gd name="T45" fmla="*/ 2147483647 h 295"/>
              <a:gd name="T46" fmla="*/ 2147483647 w 893"/>
              <a:gd name="T47" fmla="*/ 2147483647 h 295"/>
              <a:gd name="T48" fmla="*/ 2147483647 w 893"/>
              <a:gd name="T49" fmla="*/ 2147483647 h 295"/>
              <a:gd name="T50" fmla="*/ 2147483647 w 893"/>
              <a:gd name="T51" fmla="*/ 2147483647 h 295"/>
              <a:gd name="T52" fmla="*/ 2147483647 w 893"/>
              <a:gd name="T53" fmla="*/ 0 h 295"/>
              <a:gd name="T54" fmla="*/ 2147483647 w 893"/>
              <a:gd name="T55" fmla="*/ 0 h 295"/>
              <a:gd name="T56" fmla="*/ 2147483647 w 893"/>
              <a:gd name="T57" fmla="*/ 2147483647 h 295"/>
              <a:gd name="T58" fmla="*/ 2147483647 w 893"/>
              <a:gd name="T59" fmla="*/ 2147483647 h 295"/>
              <a:gd name="T60" fmla="*/ 2147483647 w 893"/>
              <a:gd name="T61" fmla="*/ 2147483647 h 295"/>
              <a:gd name="T62" fmla="*/ 2147483647 w 893"/>
              <a:gd name="T63" fmla="*/ 2147483647 h 295"/>
              <a:gd name="T64" fmla="*/ 2147483647 w 893"/>
              <a:gd name="T65" fmla="*/ 2147483647 h 295"/>
              <a:gd name="T66" fmla="*/ 2147483647 w 893"/>
              <a:gd name="T67" fmla="*/ 2147483647 h 295"/>
              <a:gd name="T68" fmla="*/ 2147483647 w 893"/>
              <a:gd name="T69" fmla="*/ 2147483647 h 295"/>
              <a:gd name="T70" fmla="*/ 0 w 893"/>
              <a:gd name="T71" fmla="*/ 2147483647 h 29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93"/>
              <a:gd name="T109" fmla="*/ 0 h 295"/>
              <a:gd name="T110" fmla="*/ 893 w 893"/>
              <a:gd name="T111" fmla="*/ 295 h 29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93" h="295">
                <a:moveTo>
                  <a:pt x="0" y="146"/>
                </a:moveTo>
                <a:lnTo>
                  <a:pt x="0" y="159"/>
                </a:lnTo>
                <a:lnTo>
                  <a:pt x="4" y="172"/>
                </a:lnTo>
                <a:lnTo>
                  <a:pt x="14" y="184"/>
                </a:lnTo>
                <a:lnTo>
                  <a:pt x="26" y="197"/>
                </a:lnTo>
                <a:lnTo>
                  <a:pt x="41" y="208"/>
                </a:lnTo>
                <a:lnTo>
                  <a:pt x="58" y="219"/>
                </a:lnTo>
                <a:lnTo>
                  <a:pt x="80" y="229"/>
                </a:lnTo>
                <a:lnTo>
                  <a:pt x="102" y="241"/>
                </a:lnTo>
                <a:lnTo>
                  <a:pt x="129" y="251"/>
                </a:lnTo>
                <a:lnTo>
                  <a:pt x="159" y="259"/>
                </a:lnTo>
                <a:lnTo>
                  <a:pt x="189" y="265"/>
                </a:lnTo>
                <a:lnTo>
                  <a:pt x="222" y="272"/>
                </a:lnTo>
                <a:lnTo>
                  <a:pt x="257" y="280"/>
                </a:lnTo>
                <a:lnTo>
                  <a:pt x="292" y="283"/>
                </a:lnTo>
                <a:lnTo>
                  <a:pt x="329" y="288"/>
                </a:lnTo>
                <a:lnTo>
                  <a:pt x="369" y="290"/>
                </a:lnTo>
                <a:lnTo>
                  <a:pt x="407" y="292"/>
                </a:lnTo>
                <a:lnTo>
                  <a:pt x="445" y="294"/>
                </a:lnTo>
                <a:lnTo>
                  <a:pt x="484" y="292"/>
                </a:lnTo>
                <a:lnTo>
                  <a:pt x="522" y="290"/>
                </a:lnTo>
                <a:lnTo>
                  <a:pt x="562" y="288"/>
                </a:lnTo>
                <a:lnTo>
                  <a:pt x="599" y="283"/>
                </a:lnTo>
                <a:lnTo>
                  <a:pt x="634" y="278"/>
                </a:lnTo>
                <a:lnTo>
                  <a:pt x="669" y="272"/>
                </a:lnTo>
                <a:lnTo>
                  <a:pt x="702" y="265"/>
                </a:lnTo>
                <a:lnTo>
                  <a:pt x="732" y="259"/>
                </a:lnTo>
                <a:lnTo>
                  <a:pt x="761" y="250"/>
                </a:lnTo>
                <a:lnTo>
                  <a:pt x="788" y="241"/>
                </a:lnTo>
                <a:lnTo>
                  <a:pt x="811" y="229"/>
                </a:lnTo>
                <a:lnTo>
                  <a:pt x="833" y="219"/>
                </a:lnTo>
                <a:lnTo>
                  <a:pt x="850" y="208"/>
                </a:lnTo>
                <a:lnTo>
                  <a:pt x="866" y="197"/>
                </a:lnTo>
                <a:lnTo>
                  <a:pt x="877" y="184"/>
                </a:lnTo>
                <a:lnTo>
                  <a:pt x="884" y="171"/>
                </a:lnTo>
                <a:lnTo>
                  <a:pt x="890" y="159"/>
                </a:lnTo>
                <a:lnTo>
                  <a:pt x="892" y="146"/>
                </a:lnTo>
                <a:lnTo>
                  <a:pt x="890" y="134"/>
                </a:lnTo>
                <a:lnTo>
                  <a:pt x="884" y="121"/>
                </a:lnTo>
                <a:lnTo>
                  <a:pt x="877" y="109"/>
                </a:lnTo>
                <a:lnTo>
                  <a:pt x="865" y="96"/>
                </a:lnTo>
                <a:lnTo>
                  <a:pt x="850" y="84"/>
                </a:lnTo>
                <a:lnTo>
                  <a:pt x="833" y="73"/>
                </a:lnTo>
                <a:lnTo>
                  <a:pt x="811" y="61"/>
                </a:lnTo>
                <a:lnTo>
                  <a:pt x="788" y="51"/>
                </a:lnTo>
                <a:lnTo>
                  <a:pt x="761" y="42"/>
                </a:lnTo>
                <a:lnTo>
                  <a:pt x="732" y="32"/>
                </a:lnTo>
                <a:lnTo>
                  <a:pt x="701" y="25"/>
                </a:lnTo>
                <a:lnTo>
                  <a:pt x="669" y="19"/>
                </a:lnTo>
                <a:lnTo>
                  <a:pt x="634" y="13"/>
                </a:lnTo>
                <a:lnTo>
                  <a:pt x="599" y="7"/>
                </a:lnTo>
                <a:lnTo>
                  <a:pt x="560" y="4"/>
                </a:lnTo>
                <a:lnTo>
                  <a:pt x="522" y="1"/>
                </a:lnTo>
                <a:lnTo>
                  <a:pt x="484" y="0"/>
                </a:lnTo>
                <a:lnTo>
                  <a:pt x="445" y="0"/>
                </a:lnTo>
                <a:lnTo>
                  <a:pt x="407" y="0"/>
                </a:lnTo>
                <a:lnTo>
                  <a:pt x="369" y="1"/>
                </a:lnTo>
                <a:lnTo>
                  <a:pt x="329" y="4"/>
                </a:lnTo>
                <a:lnTo>
                  <a:pt x="292" y="7"/>
                </a:lnTo>
                <a:lnTo>
                  <a:pt x="257" y="13"/>
                </a:lnTo>
                <a:lnTo>
                  <a:pt x="222" y="19"/>
                </a:lnTo>
                <a:lnTo>
                  <a:pt x="189" y="25"/>
                </a:lnTo>
                <a:lnTo>
                  <a:pt x="159" y="33"/>
                </a:lnTo>
                <a:lnTo>
                  <a:pt x="129" y="42"/>
                </a:lnTo>
                <a:lnTo>
                  <a:pt x="102" y="51"/>
                </a:lnTo>
                <a:lnTo>
                  <a:pt x="80" y="61"/>
                </a:lnTo>
                <a:lnTo>
                  <a:pt x="58" y="73"/>
                </a:lnTo>
                <a:lnTo>
                  <a:pt x="41" y="84"/>
                </a:lnTo>
                <a:lnTo>
                  <a:pt x="26" y="96"/>
                </a:lnTo>
                <a:lnTo>
                  <a:pt x="14" y="109"/>
                </a:lnTo>
                <a:lnTo>
                  <a:pt x="4" y="121"/>
                </a:lnTo>
                <a:lnTo>
                  <a:pt x="0" y="134"/>
                </a:lnTo>
                <a:lnTo>
                  <a:pt x="0" y="146"/>
                </a:lnTo>
              </a:path>
            </a:pathLst>
          </a:custGeom>
          <a:solidFill>
            <a:schemeClr val="bg1">
              <a:lumMod val="90000"/>
            </a:schemeClr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5379" name="Rectangle 18"/>
          <p:cNvSpPr>
            <a:spLocks noChangeArrowheads="1"/>
          </p:cNvSpPr>
          <p:nvPr/>
        </p:nvSpPr>
        <p:spPr bwMode="auto">
          <a:xfrm>
            <a:off x="3397112" y="3024744"/>
            <a:ext cx="13668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hourly_wages</a:t>
            </a:r>
          </a:p>
        </p:txBody>
      </p:sp>
      <p:sp>
        <p:nvSpPr>
          <p:cNvPr id="15380" name="Line 19"/>
          <p:cNvSpPr>
            <a:spLocks noChangeShapeType="1"/>
          </p:cNvSpPr>
          <p:nvPr/>
        </p:nvSpPr>
        <p:spPr bwMode="auto">
          <a:xfrm>
            <a:off x="4368662" y="3396219"/>
            <a:ext cx="1041400" cy="6889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Freeform 20"/>
          <p:cNvSpPr>
            <a:spLocks/>
          </p:cNvSpPr>
          <p:nvPr/>
        </p:nvSpPr>
        <p:spPr bwMode="auto">
          <a:xfrm>
            <a:off x="7361099" y="3399394"/>
            <a:ext cx="1085850" cy="431800"/>
          </a:xfrm>
          <a:custGeom>
            <a:avLst/>
            <a:gdLst>
              <a:gd name="T0" fmla="*/ 2147483647 w 684"/>
              <a:gd name="T1" fmla="*/ 2147483647 h 272"/>
              <a:gd name="T2" fmla="*/ 2147483647 w 684"/>
              <a:gd name="T3" fmla="*/ 2147483647 h 272"/>
              <a:gd name="T4" fmla="*/ 2147483647 w 684"/>
              <a:gd name="T5" fmla="*/ 2147483647 h 272"/>
              <a:gd name="T6" fmla="*/ 2147483647 w 684"/>
              <a:gd name="T7" fmla="*/ 2147483647 h 272"/>
              <a:gd name="T8" fmla="*/ 2147483647 w 684"/>
              <a:gd name="T9" fmla="*/ 2147483647 h 272"/>
              <a:gd name="T10" fmla="*/ 2147483647 w 684"/>
              <a:gd name="T11" fmla="*/ 2147483647 h 272"/>
              <a:gd name="T12" fmla="*/ 2147483647 w 684"/>
              <a:gd name="T13" fmla="*/ 2147483647 h 272"/>
              <a:gd name="T14" fmla="*/ 2147483647 w 684"/>
              <a:gd name="T15" fmla="*/ 2147483647 h 272"/>
              <a:gd name="T16" fmla="*/ 2147483647 w 684"/>
              <a:gd name="T17" fmla="*/ 2147483647 h 272"/>
              <a:gd name="T18" fmla="*/ 2147483647 w 684"/>
              <a:gd name="T19" fmla="*/ 2147483647 h 272"/>
              <a:gd name="T20" fmla="*/ 2147483647 w 684"/>
              <a:gd name="T21" fmla="*/ 2147483647 h 272"/>
              <a:gd name="T22" fmla="*/ 2147483647 w 684"/>
              <a:gd name="T23" fmla="*/ 2147483647 h 272"/>
              <a:gd name="T24" fmla="*/ 2147483647 w 684"/>
              <a:gd name="T25" fmla="*/ 2147483647 h 272"/>
              <a:gd name="T26" fmla="*/ 2147483647 w 684"/>
              <a:gd name="T27" fmla="*/ 2147483647 h 272"/>
              <a:gd name="T28" fmla="*/ 2147483647 w 684"/>
              <a:gd name="T29" fmla="*/ 2147483647 h 272"/>
              <a:gd name="T30" fmla="*/ 2147483647 w 684"/>
              <a:gd name="T31" fmla="*/ 2147483647 h 272"/>
              <a:gd name="T32" fmla="*/ 2147483647 w 684"/>
              <a:gd name="T33" fmla="*/ 2147483647 h 272"/>
              <a:gd name="T34" fmla="*/ 2147483647 w 684"/>
              <a:gd name="T35" fmla="*/ 2147483647 h 272"/>
              <a:gd name="T36" fmla="*/ 2147483647 w 684"/>
              <a:gd name="T37" fmla="*/ 2147483647 h 272"/>
              <a:gd name="T38" fmla="*/ 2147483647 w 684"/>
              <a:gd name="T39" fmla="*/ 2147483647 h 272"/>
              <a:gd name="T40" fmla="*/ 2147483647 w 684"/>
              <a:gd name="T41" fmla="*/ 2147483647 h 272"/>
              <a:gd name="T42" fmla="*/ 2147483647 w 684"/>
              <a:gd name="T43" fmla="*/ 2147483647 h 272"/>
              <a:gd name="T44" fmla="*/ 2147483647 w 684"/>
              <a:gd name="T45" fmla="*/ 2147483647 h 272"/>
              <a:gd name="T46" fmla="*/ 2147483647 w 684"/>
              <a:gd name="T47" fmla="*/ 2147483647 h 272"/>
              <a:gd name="T48" fmla="*/ 2147483647 w 684"/>
              <a:gd name="T49" fmla="*/ 2147483647 h 272"/>
              <a:gd name="T50" fmla="*/ 2147483647 w 684"/>
              <a:gd name="T51" fmla="*/ 2147483647 h 272"/>
              <a:gd name="T52" fmla="*/ 2147483647 w 684"/>
              <a:gd name="T53" fmla="*/ 2147483647 h 272"/>
              <a:gd name="T54" fmla="*/ 2147483647 w 684"/>
              <a:gd name="T55" fmla="*/ 2147483647 h 272"/>
              <a:gd name="T56" fmla="*/ 2147483647 w 684"/>
              <a:gd name="T57" fmla="*/ 2147483647 h 272"/>
              <a:gd name="T58" fmla="*/ 2147483647 w 684"/>
              <a:gd name="T59" fmla="*/ 2147483647 h 272"/>
              <a:gd name="T60" fmla="*/ 2147483647 w 684"/>
              <a:gd name="T61" fmla="*/ 2147483647 h 272"/>
              <a:gd name="T62" fmla="*/ 2147483647 w 684"/>
              <a:gd name="T63" fmla="*/ 2147483647 h 272"/>
              <a:gd name="T64" fmla="*/ 2147483647 w 684"/>
              <a:gd name="T65" fmla="*/ 2147483647 h 272"/>
              <a:gd name="T66" fmla="*/ 2147483647 w 684"/>
              <a:gd name="T67" fmla="*/ 2147483647 h 272"/>
              <a:gd name="T68" fmla="*/ 2147483647 w 684"/>
              <a:gd name="T69" fmla="*/ 2147483647 h 272"/>
              <a:gd name="T70" fmla="*/ 2147483647 w 684"/>
              <a:gd name="T71" fmla="*/ 2147483647 h 2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84"/>
              <a:gd name="T109" fmla="*/ 0 h 272"/>
              <a:gd name="T110" fmla="*/ 684 w 684"/>
              <a:gd name="T111" fmla="*/ 272 h 27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84" h="272">
                <a:moveTo>
                  <a:pt x="0" y="136"/>
                </a:moveTo>
                <a:lnTo>
                  <a:pt x="1" y="147"/>
                </a:lnTo>
                <a:lnTo>
                  <a:pt x="3" y="158"/>
                </a:lnTo>
                <a:lnTo>
                  <a:pt x="10" y="170"/>
                </a:lnTo>
                <a:lnTo>
                  <a:pt x="19" y="181"/>
                </a:lnTo>
                <a:lnTo>
                  <a:pt x="31" y="192"/>
                </a:lnTo>
                <a:lnTo>
                  <a:pt x="44" y="204"/>
                </a:lnTo>
                <a:lnTo>
                  <a:pt x="61" y="213"/>
                </a:lnTo>
                <a:lnTo>
                  <a:pt x="77" y="222"/>
                </a:lnTo>
                <a:lnTo>
                  <a:pt x="98" y="231"/>
                </a:lnTo>
                <a:lnTo>
                  <a:pt x="120" y="239"/>
                </a:lnTo>
                <a:lnTo>
                  <a:pt x="144" y="247"/>
                </a:lnTo>
                <a:lnTo>
                  <a:pt x="169" y="252"/>
                </a:lnTo>
                <a:lnTo>
                  <a:pt x="196" y="258"/>
                </a:lnTo>
                <a:lnTo>
                  <a:pt x="224" y="263"/>
                </a:lnTo>
                <a:lnTo>
                  <a:pt x="251" y="267"/>
                </a:lnTo>
                <a:lnTo>
                  <a:pt x="281" y="269"/>
                </a:lnTo>
                <a:lnTo>
                  <a:pt x="310" y="271"/>
                </a:lnTo>
                <a:lnTo>
                  <a:pt x="339" y="271"/>
                </a:lnTo>
                <a:lnTo>
                  <a:pt x="369" y="271"/>
                </a:lnTo>
                <a:lnTo>
                  <a:pt x="399" y="269"/>
                </a:lnTo>
                <a:lnTo>
                  <a:pt x="428" y="265"/>
                </a:lnTo>
                <a:lnTo>
                  <a:pt x="457" y="263"/>
                </a:lnTo>
                <a:lnTo>
                  <a:pt x="485" y="258"/>
                </a:lnTo>
                <a:lnTo>
                  <a:pt x="512" y="252"/>
                </a:lnTo>
                <a:lnTo>
                  <a:pt x="536" y="247"/>
                </a:lnTo>
                <a:lnTo>
                  <a:pt x="559" y="239"/>
                </a:lnTo>
                <a:lnTo>
                  <a:pt x="582" y="231"/>
                </a:lnTo>
                <a:lnTo>
                  <a:pt x="601" y="222"/>
                </a:lnTo>
                <a:lnTo>
                  <a:pt x="621" y="213"/>
                </a:lnTo>
                <a:lnTo>
                  <a:pt x="636" y="204"/>
                </a:lnTo>
                <a:lnTo>
                  <a:pt x="650" y="192"/>
                </a:lnTo>
                <a:lnTo>
                  <a:pt x="662" y="181"/>
                </a:lnTo>
                <a:lnTo>
                  <a:pt x="671" y="170"/>
                </a:lnTo>
                <a:lnTo>
                  <a:pt x="677" y="158"/>
                </a:lnTo>
                <a:lnTo>
                  <a:pt x="681" y="147"/>
                </a:lnTo>
                <a:lnTo>
                  <a:pt x="683" y="136"/>
                </a:lnTo>
                <a:lnTo>
                  <a:pt x="681" y="123"/>
                </a:lnTo>
                <a:lnTo>
                  <a:pt x="677" y="112"/>
                </a:lnTo>
                <a:lnTo>
                  <a:pt x="671" y="100"/>
                </a:lnTo>
                <a:lnTo>
                  <a:pt x="662" y="88"/>
                </a:lnTo>
                <a:lnTo>
                  <a:pt x="650" y="79"/>
                </a:lnTo>
                <a:lnTo>
                  <a:pt x="636" y="69"/>
                </a:lnTo>
                <a:lnTo>
                  <a:pt x="621" y="58"/>
                </a:lnTo>
                <a:lnTo>
                  <a:pt x="601" y="48"/>
                </a:lnTo>
                <a:lnTo>
                  <a:pt x="582" y="39"/>
                </a:lnTo>
                <a:lnTo>
                  <a:pt x="559" y="31"/>
                </a:lnTo>
                <a:lnTo>
                  <a:pt x="536" y="25"/>
                </a:lnTo>
                <a:lnTo>
                  <a:pt x="511" y="19"/>
                </a:lnTo>
                <a:lnTo>
                  <a:pt x="485" y="12"/>
                </a:lnTo>
                <a:lnTo>
                  <a:pt x="457" y="9"/>
                </a:lnTo>
                <a:lnTo>
                  <a:pt x="428" y="4"/>
                </a:lnTo>
                <a:lnTo>
                  <a:pt x="399" y="2"/>
                </a:lnTo>
                <a:lnTo>
                  <a:pt x="369" y="1"/>
                </a:lnTo>
                <a:lnTo>
                  <a:pt x="339" y="0"/>
                </a:lnTo>
                <a:lnTo>
                  <a:pt x="310" y="1"/>
                </a:lnTo>
                <a:lnTo>
                  <a:pt x="281" y="2"/>
                </a:lnTo>
                <a:lnTo>
                  <a:pt x="251" y="4"/>
                </a:lnTo>
                <a:lnTo>
                  <a:pt x="224" y="9"/>
                </a:lnTo>
                <a:lnTo>
                  <a:pt x="196" y="12"/>
                </a:lnTo>
                <a:lnTo>
                  <a:pt x="169" y="19"/>
                </a:lnTo>
                <a:lnTo>
                  <a:pt x="144" y="25"/>
                </a:lnTo>
                <a:lnTo>
                  <a:pt x="120" y="31"/>
                </a:lnTo>
                <a:lnTo>
                  <a:pt x="98" y="40"/>
                </a:lnTo>
                <a:lnTo>
                  <a:pt x="77" y="48"/>
                </a:lnTo>
                <a:lnTo>
                  <a:pt x="60" y="58"/>
                </a:lnTo>
                <a:lnTo>
                  <a:pt x="44" y="69"/>
                </a:lnTo>
                <a:lnTo>
                  <a:pt x="31" y="79"/>
                </a:lnTo>
                <a:lnTo>
                  <a:pt x="19" y="88"/>
                </a:lnTo>
                <a:lnTo>
                  <a:pt x="10" y="100"/>
                </a:lnTo>
                <a:lnTo>
                  <a:pt x="3" y="113"/>
                </a:lnTo>
                <a:lnTo>
                  <a:pt x="1" y="123"/>
                </a:lnTo>
                <a:lnTo>
                  <a:pt x="0" y="136"/>
                </a:lnTo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5381" name="Freeform 21"/>
          <p:cNvSpPr>
            <a:spLocks/>
          </p:cNvSpPr>
          <p:nvPr/>
        </p:nvSpPr>
        <p:spPr bwMode="auto">
          <a:xfrm>
            <a:off x="4846499" y="2942194"/>
            <a:ext cx="1525588" cy="481012"/>
          </a:xfrm>
          <a:custGeom>
            <a:avLst/>
            <a:gdLst>
              <a:gd name="T0" fmla="*/ 2147483647 w 961"/>
              <a:gd name="T1" fmla="*/ 2147483647 h 303"/>
              <a:gd name="T2" fmla="*/ 2147483647 w 961"/>
              <a:gd name="T3" fmla="*/ 2147483647 h 303"/>
              <a:gd name="T4" fmla="*/ 2147483647 w 961"/>
              <a:gd name="T5" fmla="*/ 2147483647 h 303"/>
              <a:gd name="T6" fmla="*/ 2147483647 w 961"/>
              <a:gd name="T7" fmla="*/ 2147483647 h 303"/>
              <a:gd name="T8" fmla="*/ 2147483647 w 961"/>
              <a:gd name="T9" fmla="*/ 2147483647 h 303"/>
              <a:gd name="T10" fmla="*/ 2147483647 w 961"/>
              <a:gd name="T11" fmla="*/ 2147483647 h 303"/>
              <a:gd name="T12" fmla="*/ 2147483647 w 961"/>
              <a:gd name="T13" fmla="*/ 2147483647 h 303"/>
              <a:gd name="T14" fmla="*/ 2147483647 w 961"/>
              <a:gd name="T15" fmla="*/ 2147483647 h 303"/>
              <a:gd name="T16" fmla="*/ 2147483647 w 961"/>
              <a:gd name="T17" fmla="*/ 2147483647 h 303"/>
              <a:gd name="T18" fmla="*/ 2147483647 w 961"/>
              <a:gd name="T19" fmla="*/ 2147483647 h 303"/>
              <a:gd name="T20" fmla="*/ 2147483647 w 961"/>
              <a:gd name="T21" fmla="*/ 2147483647 h 303"/>
              <a:gd name="T22" fmla="*/ 2147483647 w 961"/>
              <a:gd name="T23" fmla="*/ 2147483647 h 303"/>
              <a:gd name="T24" fmla="*/ 2147483647 w 961"/>
              <a:gd name="T25" fmla="*/ 2147483647 h 303"/>
              <a:gd name="T26" fmla="*/ 2147483647 w 961"/>
              <a:gd name="T27" fmla="*/ 2147483647 h 303"/>
              <a:gd name="T28" fmla="*/ 2147483647 w 961"/>
              <a:gd name="T29" fmla="*/ 2147483647 h 303"/>
              <a:gd name="T30" fmla="*/ 2147483647 w 961"/>
              <a:gd name="T31" fmla="*/ 2147483647 h 303"/>
              <a:gd name="T32" fmla="*/ 2147483647 w 961"/>
              <a:gd name="T33" fmla="*/ 2147483647 h 303"/>
              <a:gd name="T34" fmla="*/ 2147483647 w 961"/>
              <a:gd name="T35" fmla="*/ 2147483647 h 303"/>
              <a:gd name="T36" fmla="*/ 2147483647 w 961"/>
              <a:gd name="T37" fmla="*/ 2147483647 h 303"/>
              <a:gd name="T38" fmla="*/ 2147483647 w 961"/>
              <a:gd name="T39" fmla="*/ 2147483647 h 303"/>
              <a:gd name="T40" fmla="*/ 2147483647 w 961"/>
              <a:gd name="T41" fmla="*/ 2147483647 h 303"/>
              <a:gd name="T42" fmla="*/ 2147483647 w 961"/>
              <a:gd name="T43" fmla="*/ 2147483647 h 303"/>
              <a:gd name="T44" fmla="*/ 2147483647 w 961"/>
              <a:gd name="T45" fmla="*/ 2147483647 h 303"/>
              <a:gd name="T46" fmla="*/ 2147483647 w 961"/>
              <a:gd name="T47" fmla="*/ 2147483647 h 303"/>
              <a:gd name="T48" fmla="*/ 2147483647 w 961"/>
              <a:gd name="T49" fmla="*/ 2147483647 h 303"/>
              <a:gd name="T50" fmla="*/ 2147483647 w 961"/>
              <a:gd name="T51" fmla="*/ 2147483647 h 303"/>
              <a:gd name="T52" fmla="*/ 2147483647 w 961"/>
              <a:gd name="T53" fmla="*/ 2147483647 h 303"/>
              <a:gd name="T54" fmla="*/ 2147483647 w 961"/>
              <a:gd name="T55" fmla="*/ 2147483647 h 303"/>
              <a:gd name="T56" fmla="*/ 2147483647 w 961"/>
              <a:gd name="T57" fmla="*/ 2147483647 h 303"/>
              <a:gd name="T58" fmla="*/ 2147483647 w 961"/>
              <a:gd name="T59" fmla="*/ 2147483647 h 303"/>
              <a:gd name="T60" fmla="*/ 2147483647 w 961"/>
              <a:gd name="T61" fmla="*/ 2147483647 h 303"/>
              <a:gd name="T62" fmla="*/ 2147483647 w 961"/>
              <a:gd name="T63" fmla="*/ 2147483647 h 303"/>
              <a:gd name="T64" fmla="*/ 2147483647 w 961"/>
              <a:gd name="T65" fmla="*/ 2147483647 h 303"/>
              <a:gd name="T66" fmla="*/ 2147483647 w 961"/>
              <a:gd name="T67" fmla="*/ 2147483647 h 303"/>
              <a:gd name="T68" fmla="*/ 2147483647 w 961"/>
              <a:gd name="T69" fmla="*/ 2147483647 h 303"/>
              <a:gd name="T70" fmla="*/ 2147483647 w 961"/>
              <a:gd name="T71" fmla="*/ 2147483647 h 30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61"/>
              <a:gd name="T109" fmla="*/ 0 h 303"/>
              <a:gd name="T110" fmla="*/ 961 w 961"/>
              <a:gd name="T111" fmla="*/ 303 h 30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61" h="303">
                <a:moveTo>
                  <a:pt x="0" y="152"/>
                </a:moveTo>
                <a:lnTo>
                  <a:pt x="1" y="164"/>
                </a:lnTo>
                <a:lnTo>
                  <a:pt x="7" y="177"/>
                </a:lnTo>
                <a:lnTo>
                  <a:pt x="17" y="189"/>
                </a:lnTo>
                <a:lnTo>
                  <a:pt x="28" y="203"/>
                </a:lnTo>
                <a:lnTo>
                  <a:pt x="46" y="215"/>
                </a:lnTo>
                <a:lnTo>
                  <a:pt x="63" y="226"/>
                </a:lnTo>
                <a:lnTo>
                  <a:pt x="85" y="237"/>
                </a:lnTo>
                <a:lnTo>
                  <a:pt x="113" y="247"/>
                </a:lnTo>
                <a:lnTo>
                  <a:pt x="139" y="258"/>
                </a:lnTo>
                <a:lnTo>
                  <a:pt x="172" y="266"/>
                </a:lnTo>
                <a:lnTo>
                  <a:pt x="205" y="274"/>
                </a:lnTo>
                <a:lnTo>
                  <a:pt x="241" y="281"/>
                </a:lnTo>
                <a:lnTo>
                  <a:pt x="277" y="287"/>
                </a:lnTo>
                <a:lnTo>
                  <a:pt x="315" y="292"/>
                </a:lnTo>
                <a:lnTo>
                  <a:pt x="355" y="296"/>
                </a:lnTo>
                <a:lnTo>
                  <a:pt x="396" y="299"/>
                </a:lnTo>
                <a:lnTo>
                  <a:pt x="438" y="302"/>
                </a:lnTo>
                <a:lnTo>
                  <a:pt x="481" y="302"/>
                </a:lnTo>
                <a:lnTo>
                  <a:pt x="520" y="302"/>
                </a:lnTo>
                <a:lnTo>
                  <a:pt x="563" y="299"/>
                </a:lnTo>
                <a:lnTo>
                  <a:pt x="604" y="295"/>
                </a:lnTo>
                <a:lnTo>
                  <a:pt x="643" y="292"/>
                </a:lnTo>
                <a:lnTo>
                  <a:pt x="682" y="287"/>
                </a:lnTo>
                <a:lnTo>
                  <a:pt x="720" y="281"/>
                </a:lnTo>
                <a:lnTo>
                  <a:pt x="754" y="274"/>
                </a:lnTo>
                <a:lnTo>
                  <a:pt x="787" y="266"/>
                </a:lnTo>
                <a:lnTo>
                  <a:pt x="820" y="258"/>
                </a:lnTo>
                <a:lnTo>
                  <a:pt x="848" y="247"/>
                </a:lnTo>
                <a:lnTo>
                  <a:pt x="873" y="237"/>
                </a:lnTo>
                <a:lnTo>
                  <a:pt x="894" y="226"/>
                </a:lnTo>
                <a:lnTo>
                  <a:pt x="916" y="215"/>
                </a:lnTo>
                <a:lnTo>
                  <a:pt x="930" y="203"/>
                </a:lnTo>
                <a:lnTo>
                  <a:pt x="942" y="189"/>
                </a:lnTo>
                <a:lnTo>
                  <a:pt x="952" y="177"/>
                </a:lnTo>
                <a:lnTo>
                  <a:pt x="958" y="164"/>
                </a:lnTo>
                <a:lnTo>
                  <a:pt x="960" y="152"/>
                </a:lnTo>
                <a:lnTo>
                  <a:pt x="958" y="137"/>
                </a:lnTo>
                <a:lnTo>
                  <a:pt x="952" y="124"/>
                </a:lnTo>
                <a:lnTo>
                  <a:pt x="942" y="112"/>
                </a:lnTo>
                <a:lnTo>
                  <a:pt x="930" y="98"/>
                </a:lnTo>
                <a:lnTo>
                  <a:pt x="916" y="87"/>
                </a:lnTo>
                <a:lnTo>
                  <a:pt x="894" y="76"/>
                </a:lnTo>
                <a:lnTo>
                  <a:pt x="871" y="65"/>
                </a:lnTo>
                <a:lnTo>
                  <a:pt x="848" y="54"/>
                </a:lnTo>
                <a:lnTo>
                  <a:pt x="820" y="43"/>
                </a:lnTo>
                <a:lnTo>
                  <a:pt x="787" y="34"/>
                </a:lnTo>
                <a:lnTo>
                  <a:pt x="754" y="28"/>
                </a:lnTo>
                <a:lnTo>
                  <a:pt x="717" y="21"/>
                </a:lnTo>
                <a:lnTo>
                  <a:pt x="682" y="14"/>
                </a:lnTo>
                <a:lnTo>
                  <a:pt x="643" y="10"/>
                </a:lnTo>
                <a:lnTo>
                  <a:pt x="604" y="6"/>
                </a:lnTo>
                <a:lnTo>
                  <a:pt x="563" y="3"/>
                </a:lnTo>
                <a:lnTo>
                  <a:pt x="520" y="1"/>
                </a:lnTo>
                <a:lnTo>
                  <a:pt x="478" y="0"/>
                </a:lnTo>
                <a:lnTo>
                  <a:pt x="438" y="1"/>
                </a:lnTo>
                <a:lnTo>
                  <a:pt x="396" y="3"/>
                </a:lnTo>
                <a:lnTo>
                  <a:pt x="355" y="6"/>
                </a:lnTo>
                <a:lnTo>
                  <a:pt x="315" y="10"/>
                </a:lnTo>
                <a:lnTo>
                  <a:pt x="277" y="14"/>
                </a:lnTo>
                <a:lnTo>
                  <a:pt x="239" y="21"/>
                </a:lnTo>
                <a:lnTo>
                  <a:pt x="205" y="28"/>
                </a:lnTo>
                <a:lnTo>
                  <a:pt x="172" y="34"/>
                </a:lnTo>
                <a:lnTo>
                  <a:pt x="139" y="44"/>
                </a:lnTo>
                <a:lnTo>
                  <a:pt x="113" y="54"/>
                </a:lnTo>
                <a:lnTo>
                  <a:pt x="85" y="65"/>
                </a:lnTo>
                <a:lnTo>
                  <a:pt x="63" y="76"/>
                </a:lnTo>
                <a:lnTo>
                  <a:pt x="46" y="87"/>
                </a:lnTo>
                <a:lnTo>
                  <a:pt x="28" y="98"/>
                </a:lnTo>
                <a:lnTo>
                  <a:pt x="17" y="112"/>
                </a:lnTo>
                <a:lnTo>
                  <a:pt x="7" y="125"/>
                </a:lnTo>
                <a:lnTo>
                  <a:pt x="1" y="137"/>
                </a:lnTo>
                <a:lnTo>
                  <a:pt x="0" y="152"/>
                </a:lnTo>
              </a:path>
            </a:pathLst>
          </a:custGeom>
          <a:solidFill>
            <a:schemeClr val="bg1">
              <a:lumMod val="90000"/>
            </a:schemeClr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5382" name="Freeform 22"/>
          <p:cNvSpPr>
            <a:spLocks/>
          </p:cNvSpPr>
          <p:nvPr/>
        </p:nvSpPr>
        <p:spPr bwMode="auto">
          <a:xfrm>
            <a:off x="5246549" y="4082019"/>
            <a:ext cx="1284288" cy="431800"/>
          </a:xfrm>
          <a:custGeom>
            <a:avLst/>
            <a:gdLst>
              <a:gd name="T0" fmla="*/ 2147483647 w 809"/>
              <a:gd name="T1" fmla="*/ 2147483647 h 272"/>
              <a:gd name="T2" fmla="*/ 2147483647 w 809"/>
              <a:gd name="T3" fmla="*/ 0 h 272"/>
              <a:gd name="T4" fmla="*/ 0 w 809"/>
              <a:gd name="T5" fmla="*/ 0 h 272"/>
              <a:gd name="T6" fmla="*/ 0 w 809"/>
              <a:gd name="T7" fmla="*/ 2147483647 h 272"/>
              <a:gd name="T8" fmla="*/ 2147483647 w 809"/>
              <a:gd name="T9" fmla="*/ 2147483647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9"/>
              <a:gd name="T16" fmla="*/ 0 h 272"/>
              <a:gd name="T17" fmla="*/ 809 w 809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9" h="272">
                <a:moveTo>
                  <a:pt x="808" y="271"/>
                </a:moveTo>
                <a:lnTo>
                  <a:pt x="808" y="0"/>
                </a:lnTo>
                <a:lnTo>
                  <a:pt x="0" y="0"/>
                </a:lnTo>
                <a:lnTo>
                  <a:pt x="0" y="271"/>
                </a:lnTo>
                <a:lnTo>
                  <a:pt x="808" y="271"/>
                </a:lnTo>
              </a:path>
            </a:pathLst>
          </a:custGeom>
          <a:solidFill>
            <a:schemeClr val="bg1">
              <a:lumMod val="90000"/>
            </a:schemeClr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7432" name="Freeform 24"/>
          <p:cNvSpPr>
            <a:spLocks/>
          </p:cNvSpPr>
          <p:nvPr/>
        </p:nvSpPr>
        <p:spPr bwMode="auto">
          <a:xfrm>
            <a:off x="6487974" y="3069194"/>
            <a:ext cx="722313" cy="484187"/>
          </a:xfrm>
          <a:custGeom>
            <a:avLst/>
            <a:gdLst/>
            <a:ahLst/>
            <a:cxnLst>
              <a:cxn ang="0">
                <a:pos x="226" y="0"/>
              </a:cxn>
              <a:cxn ang="0">
                <a:pos x="454" y="304"/>
              </a:cxn>
              <a:cxn ang="0">
                <a:pos x="0" y="304"/>
              </a:cxn>
              <a:cxn ang="0">
                <a:pos x="226" y="0"/>
              </a:cxn>
            </a:cxnLst>
            <a:rect l="0" t="0" r="r" b="b"/>
            <a:pathLst>
              <a:path w="455" h="305">
                <a:moveTo>
                  <a:pt x="226" y="0"/>
                </a:moveTo>
                <a:lnTo>
                  <a:pt x="454" y="304"/>
                </a:lnTo>
                <a:lnTo>
                  <a:pt x="0" y="304"/>
                </a:lnTo>
                <a:lnTo>
                  <a:pt x="226" y="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6599099" y="3250169"/>
            <a:ext cx="4778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chemeClr val="accent2"/>
                </a:solidFill>
                <a:latin typeface="Arial" charset="0"/>
              </a:rPr>
              <a:t>ISA</a:t>
            </a: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5229087" y="4164569"/>
            <a:ext cx="1327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Hourly_Emps</a:t>
            </a:r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7388087" y="3478769"/>
            <a:ext cx="10398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contractid</a:t>
            </a: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4919524" y="3015219"/>
            <a:ext cx="1397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hours_worked</a:t>
            </a:r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 flipH="1">
            <a:off x="5902187" y="3554969"/>
            <a:ext cx="779462" cy="5175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>
            <a:off x="6967399" y="3554969"/>
            <a:ext cx="746125" cy="5175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 flipH="1">
            <a:off x="7896087" y="3832781"/>
            <a:ext cx="4762" cy="254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>
            <a:off x="5589449" y="3420031"/>
            <a:ext cx="0" cy="6524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3" name="Rectangle 33"/>
          <p:cNvSpPr>
            <a:spLocks noChangeArrowheads="1"/>
          </p:cNvSpPr>
          <p:nvPr/>
        </p:nvSpPr>
        <p:spPr bwMode="auto">
          <a:xfrm>
            <a:off x="685800" y="4031457"/>
            <a:ext cx="4343400" cy="240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7013" indent="-227013" ea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2800" dirty="0">
                <a:latin typeface="Calibri" pitchFamily="34" charset="0"/>
              </a:rPr>
              <a:t>As in C++, or other PLs, attributes are inherited.</a:t>
            </a:r>
          </a:p>
          <a:p>
            <a:pPr marL="227013" indent="-227013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2800" dirty="0">
                <a:latin typeface="Calibri" pitchFamily="34" charset="0"/>
              </a:rPr>
              <a:t>If we declare </a:t>
            </a:r>
            <a:r>
              <a:rPr lang="en-US" sz="2800" i="1" dirty="0">
                <a:latin typeface="Calibri" pitchFamily="34" charset="0"/>
              </a:rPr>
              <a:t>A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ISA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i="1" dirty="0">
                <a:latin typeface="Calibri" pitchFamily="34" charset="0"/>
              </a:rPr>
              <a:t>B</a:t>
            </a:r>
            <a:r>
              <a:rPr lang="en-US" sz="2800" dirty="0">
                <a:latin typeface="Calibri" pitchFamily="34" charset="0"/>
              </a:rPr>
              <a:t>, every </a:t>
            </a:r>
            <a:r>
              <a:rPr lang="en-US" sz="2800" i="1" dirty="0">
                <a:latin typeface="Calibri" pitchFamily="34" charset="0"/>
              </a:rPr>
              <a:t>A</a:t>
            </a:r>
            <a:r>
              <a:rPr lang="en-US" sz="2800" dirty="0">
                <a:latin typeface="Calibri" pitchFamily="34" charset="0"/>
              </a:rPr>
              <a:t> entity is also considered to be a </a:t>
            </a:r>
            <a:r>
              <a:rPr lang="en-US" sz="2800" i="1" dirty="0">
                <a:latin typeface="Calibri" pitchFamily="34" charset="0"/>
              </a:rPr>
              <a:t>B</a:t>
            </a:r>
            <a:r>
              <a:rPr lang="en-US" sz="2800" dirty="0">
                <a:latin typeface="Calibri" pitchFamily="34" charset="0"/>
              </a:rPr>
              <a:t> entity. </a:t>
            </a:r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 flipV="1">
            <a:off x="6840399" y="2792969"/>
            <a:ext cx="7938" cy="2714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41052" y="4682520"/>
            <a:ext cx="3335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“</a:t>
            </a:r>
            <a:r>
              <a:rPr lang="en-US" sz="2400" dirty="0" err="1"/>
              <a:t>Hourly_Emps</a:t>
            </a:r>
            <a:r>
              <a:rPr lang="en-US" sz="2400" dirty="0"/>
              <a:t>” employee has a “name”</a:t>
            </a:r>
          </a:p>
        </p:txBody>
      </p:sp>
    </p:spTree>
    <p:extLst>
      <p:ext uri="{BB962C8B-B14F-4D97-AF65-F5344CB8AC3E}">
        <p14:creationId xmlns:p14="http://schemas.microsoft.com/office/powerpoint/2010/main" val="2237235236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3" name="Freeform 23"/>
          <p:cNvSpPr>
            <a:spLocks/>
          </p:cNvSpPr>
          <p:nvPr/>
        </p:nvSpPr>
        <p:spPr bwMode="auto">
          <a:xfrm>
            <a:off x="7256417" y="4698872"/>
            <a:ext cx="1446212" cy="414337"/>
          </a:xfrm>
          <a:custGeom>
            <a:avLst/>
            <a:gdLst>
              <a:gd name="T0" fmla="*/ 2147483647 w 911"/>
              <a:gd name="T1" fmla="*/ 2147483647 h 261"/>
              <a:gd name="T2" fmla="*/ 2147483647 w 911"/>
              <a:gd name="T3" fmla="*/ 0 h 261"/>
              <a:gd name="T4" fmla="*/ 0 w 911"/>
              <a:gd name="T5" fmla="*/ 0 h 261"/>
              <a:gd name="T6" fmla="*/ 0 w 911"/>
              <a:gd name="T7" fmla="*/ 2147483647 h 261"/>
              <a:gd name="T8" fmla="*/ 2147483647 w 911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1"/>
              <a:gd name="T16" fmla="*/ 0 h 261"/>
              <a:gd name="T17" fmla="*/ 911 w 911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1" h="261">
                <a:moveTo>
                  <a:pt x="910" y="260"/>
                </a:moveTo>
                <a:lnTo>
                  <a:pt x="910" y="0"/>
                </a:lnTo>
                <a:lnTo>
                  <a:pt x="0" y="0"/>
                </a:lnTo>
                <a:lnTo>
                  <a:pt x="0" y="260"/>
                </a:lnTo>
                <a:lnTo>
                  <a:pt x="910" y="260"/>
                </a:lnTo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239000" cy="1104900"/>
          </a:xfrm>
        </p:spPr>
        <p:txBody>
          <a:bodyPr/>
          <a:lstStyle/>
          <a:p>
            <a:r>
              <a:rPr lang="en-US" dirty="0"/>
              <a:t>Constraints on ISA Hierarchies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7231810" y="4745551"/>
            <a:ext cx="14954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 dirty="0" err="1">
                <a:solidFill>
                  <a:srgbClr val="000000"/>
                </a:solidFill>
                <a:latin typeface="Arial" charset="0"/>
              </a:rPr>
              <a:t>Contract_Emps</a:t>
            </a:r>
            <a:endParaRPr lang="en-US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7" name="Freeform 6"/>
          <p:cNvSpPr>
            <a:spLocks/>
          </p:cNvSpPr>
          <p:nvPr/>
        </p:nvSpPr>
        <p:spPr bwMode="auto">
          <a:xfrm>
            <a:off x="5218560" y="2129166"/>
            <a:ext cx="1055688" cy="390525"/>
          </a:xfrm>
          <a:custGeom>
            <a:avLst/>
            <a:gdLst>
              <a:gd name="T0" fmla="*/ 2147483647 w 665"/>
              <a:gd name="T1" fmla="*/ 2147483647 h 246"/>
              <a:gd name="T2" fmla="*/ 2147483647 w 665"/>
              <a:gd name="T3" fmla="*/ 2147483647 h 246"/>
              <a:gd name="T4" fmla="*/ 2147483647 w 665"/>
              <a:gd name="T5" fmla="*/ 2147483647 h 246"/>
              <a:gd name="T6" fmla="*/ 2147483647 w 665"/>
              <a:gd name="T7" fmla="*/ 2147483647 h 246"/>
              <a:gd name="T8" fmla="*/ 2147483647 w 665"/>
              <a:gd name="T9" fmla="*/ 2147483647 h 246"/>
              <a:gd name="T10" fmla="*/ 2147483647 w 665"/>
              <a:gd name="T11" fmla="*/ 2147483647 h 246"/>
              <a:gd name="T12" fmla="*/ 2147483647 w 665"/>
              <a:gd name="T13" fmla="*/ 2147483647 h 246"/>
              <a:gd name="T14" fmla="*/ 2147483647 w 665"/>
              <a:gd name="T15" fmla="*/ 2147483647 h 246"/>
              <a:gd name="T16" fmla="*/ 2147483647 w 665"/>
              <a:gd name="T17" fmla="*/ 2147483647 h 246"/>
              <a:gd name="T18" fmla="*/ 2147483647 w 665"/>
              <a:gd name="T19" fmla="*/ 2147483647 h 246"/>
              <a:gd name="T20" fmla="*/ 2147483647 w 665"/>
              <a:gd name="T21" fmla="*/ 2147483647 h 246"/>
              <a:gd name="T22" fmla="*/ 2147483647 w 665"/>
              <a:gd name="T23" fmla="*/ 2147483647 h 246"/>
              <a:gd name="T24" fmla="*/ 2147483647 w 665"/>
              <a:gd name="T25" fmla="*/ 2147483647 h 246"/>
              <a:gd name="T26" fmla="*/ 2147483647 w 665"/>
              <a:gd name="T27" fmla="*/ 2147483647 h 246"/>
              <a:gd name="T28" fmla="*/ 2147483647 w 665"/>
              <a:gd name="T29" fmla="*/ 2147483647 h 246"/>
              <a:gd name="T30" fmla="*/ 2147483647 w 665"/>
              <a:gd name="T31" fmla="*/ 2147483647 h 246"/>
              <a:gd name="T32" fmla="*/ 2147483647 w 665"/>
              <a:gd name="T33" fmla="*/ 2147483647 h 246"/>
              <a:gd name="T34" fmla="*/ 2147483647 w 665"/>
              <a:gd name="T35" fmla="*/ 2147483647 h 246"/>
              <a:gd name="T36" fmla="*/ 2147483647 w 665"/>
              <a:gd name="T37" fmla="*/ 2147483647 h 246"/>
              <a:gd name="T38" fmla="*/ 2147483647 w 665"/>
              <a:gd name="T39" fmla="*/ 2147483647 h 246"/>
              <a:gd name="T40" fmla="*/ 2147483647 w 665"/>
              <a:gd name="T41" fmla="*/ 2147483647 h 246"/>
              <a:gd name="T42" fmla="*/ 2147483647 w 665"/>
              <a:gd name="T43" fmla="*/ 2147483647 h 246"/>
              <a:gd name="T44" fmla="*/ 2147483647 w 665"/>
              <a:gd name="T45" fmla="*/ 2147483647 h 246"/>
              <a:gd name="T46" fmla="*/ 2147483647 w 665"/>
              <a:gd name="T47" fmla="*/ 2147483647 h 246"/>
              <a:gd name="T48" fmla="*/ 2147483647 w 665"/>
              <a:gd name="T49" fmla="*/ 2147483647 h 246"/>
              <a:gd name="T50" fmla="*/ 2147483647 w 665"/>
              <a:gd name="T51" fmla="*/ 2147483647 h 246"/>
              <a:gd name="T52" fmla="*/ 2147483647 w 665"/>
              <a:gd name="T53" fmla="*/ 2147483647 h 246"/>
              <a:gd name="T54" fmla="*/ 2147483647 w 665"/>
              <a:gd name="T55" fmla="*/ 2147483647 h 246"/>
              <a:gd name="T56" fmla="*/ 2147483647 w 665"/>
              <a:gd name="T57" fmla="*/ 2147483647 h 246"/>
              <a:gd name="T58" fmla="*/ 2147483647 w 665"/>
              <a:gd name="T59" fmla="*/ 2147483647 h 246"/>
              <a:gd name="T60" fmla="*/ 2147483647 w 665"/>
              <a:gd name="T61" fmla="*/ 2147483647 h 246"/>
              <a:gd name="T62" fmla="*/ 2147483647 w 665"/>
              <a:gd name="T63" fmla="*/ 2147483647 h 246"/>
              <a:gd name="T64" fmla="*/ 2147483647 w 665"/>
              <a:gd name="T65" fmla="*/ 2147483647 h 246"/>
              <a:gd name="T66" fmla="*/ 2147483647 w 665"/>
              <a:gd name="T67" fmla="*/ 2147483647 h 246"/>
              <a:gd name="T68" fmla="*/ 2147483647 w 665"/>
              <a:gd name="T69" fmla="*/ 2147483647 h 246"/>
              <a:gd name="T70" fmla="*/ 2147483647 w 665"/>
              <a:gd name="T71" fmla="*/ 2147483647 h 2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5"/>
              <a:gd name="T109" fmla="*/ 0 h 246"/>
              <a:gd name="T110" fmla="*/ 665 w 665"/>
              <a:gd name="T111" fmla="*/ 246 h 24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5" h="246">
                <a:moveTo>
                  <a:pt x="664" y="123"/>
                </a:moveTo>
                <a:lnTo>
                  <a:pt x="662" y="111"/>
                </a:lnTo>
                <a:lnTo>
                  <a:pt x="658" y="101"/>
                </a:lnTo>
                <a:lnTo>
                  <a:pt x="653" y="90"/>
                </a:lnTo>
                <a:lnTo>
                  <a:pt x="644" y="80"/>
                </a:lnTo>
                <a:lnTo>
                  <a:pt x="633" y="70"/>
                </a:lnTo>
                <a:lnTo>
                  <a:pt x="620" y="62"/>
                </a:lnTo>
                <a:lnTo>
                  <a:pt x="604" y="52"/>
                </a:lnTo>
                <a:lnTo>
                  <a:pt x="587" y="43"/>
                </a:lnTo>
                <a:lnTo>
                  <a:pt x="567" y="35"/>
                </a:lnTo>
                <a:lnTo>
                  <a:pt x="546" y="28"/>
                </a:lnTo>
                <a:lnTo>
                  <a:pt x="522" y="23"/>
                </a:lnTo>
                <a:lnTo>
                  <a:pt x="498" y="17"/>
                </a:lnTo>
                <a:lnTo>
                  <a:pt x="473" y="11"/>
                </a:lnTo>
                <a:lnTo>
                  <a:pt x="446" y="8"/>
                </a:lnTo>
                <a:lnTo>
                  <a:pt x="418" y="4"/>
                </a:lnTo>
                <a:lnTo>
                  <a:pt x="389" y="2"/>
                </a:lnTo>
                <a:lnTo>
                  <a:pt x="361" y="1"/>
                </a:lnTo>
                <a:lnTo>
                  <a:pt x="332" y="0"/>
                </a:lnTo>
                <a:lnTo>
                  <a:pt x="303" y="1"/>
                </a:lnTo>
                <a:lnTo>
                  <a:pt x="275" y="2"/>
                </a:lnTo>
                <a:lnTo>
                  <a:pt x="246" y="4"/>
                </a:lnTo>
                <a:lnTo>
                  <a:pt x="218" y="8"/>
                </a:lnTo>
                <a:lnTo>
                  <a:pt x="192" y="11"/>
                </a:lnTo>
                <a:lnTo>
                  <a:pt x="166" y="17"/>
                </a:lnTo>
                <a:lnTo>
                  <a:pt x="141" y="23"/>
                </a:lnTo>
                <a:lnTo>
                  <a:pt x="119" y="28"/>
                </a:lnTo>
                <a:lnTo>
                  <a:pt x="98" y="35"/>
                </a:lnTo>
                <a:lnTo>
                  <a:pt x="78" y="43"/>
                </a:lnTo>
                <a:lnTo>
                  <a:pt x="60" y="52"/>
                </a:lnTo>
                <a:lnTo>
                  <a:pt x="45" y="62"/>
                </a:lnTo>
                <a:lnTo>
                  <a:pt x="31" y="70"/>
                </a:lnTo>
                <a:lnTo>
                  <a:pt x="21" y="80"/>
                </a:lnTo>
                <a:lnTo>
                  <a:pt x="11" y="90"/>
                </a:lnTo>
                <a:lnTo>
                  <a:pt x="5" y="101"/>
                </a:lnTo>
                <a:lnTo>
                  <a:pt x="1" y="111"/>
                </a:lnTo>
                <a:lnTo>
                  <a:pt x="0" y="123"/>
                </a:lnTo>
                <a:lnTo>
                  <a:pt x="1" y="133"/>
                </a:lnTo>
                <a:lnTo>
                  <a:pt x="5" y="143"/>
                </a:lnTo>
                <a:lnTo>
                  <a:pt x="11" y="154"/>
                </a:lnTo>
                <a:lnTo>
                  <a:pt x="21" y="164"/>
                </a:lnTo>
                <a:lnTo>
                  <a:pt x="31" y="174"/>
                </a:lnTo>
                <a:lnTo>
                  <a:pt x="45" y="184"/>
                </a:lnTo>
                <a:lnTo>
                  <a:pt x="60" y="193"/>
                </a:lnTo>
                <a:lnTo>
                  <a:pt x="78" y="201"/>
                </a:lnTo>
                <a:lnTo>
                  <a:pt x="98" y="209"/>
                </a:lnTo>
                <a:lnTo>
                  <a:pt x="119" y="216"/>
                </a:lnTo>
                <a:lnTo>
                  <a:pt x="141" y="223"/>
                </a:lnTo>
                <a:lnTo>
                  <a:pt x="166" y="228"/>
                </a:lnTo>
                <a:lnTo>
                  <a:pt x="192" y="233"/>
                </a:lnTo>
                <a:lnTo>
                  <a:pt x="218" y="238"/>
                </a:lnTo>
                <a:lnTo>
                  <a:pt x="246" y="240"/>
                </a:lnTo>
                <a:lnTo>
                  <a:pt x="275" y="242"/>
                </a:lnTo>
                <a:lnTo>
                  <a:pt x="303" y="245"/>
                </a:lnTo>
                <a:lnTo>
                  <a:pt x="332" y="245"/>
                </a:lnTo>
                <a:lnTo>
                  <a:pt x="361" y="245"/>
                </a:lnTo>
                <a:lnTo>
                  <a:pt x="389" y="242"/>
                </a:lnTo>
                <a:lnTo>
                  <a:pt x="418" y="240"/>
                </a:lnTo>
                <a:lnTo>
                  <a:pt x="446" y="238"/>
                </a:lnTo>
                <a:lnTo>
                  <a:pt x="473" y="233"/>
                </a:lnTo>
                <a:lnTo>
                  <a:pt x="498" y="228"/>
                </a:lnTo>
                <a:lnTo>
                  <a:pt x="522" y="223"/>
                </a:lnTo>
                <a:lnTo>
                  <a:pt x="546" y="216"/>
                </a:lnTo>
                <a:lnTo>
                  <a:pt x="567" y="209"/>
                </a:lnTo>
                <a:lnTo>
                  <a:pt x="587" y="201"/>
                </a:lnTo>
                <a:lnTo>
                  <a:pt x="604" y="193"/>
                </a:lnTo>
                <a:lnTo>
                  <a:pt x="620" y="184"/>
                </a:lnTo>
                <a:lnTo>
                  <a:pt x="633" y="174"/>
                </a:lnTo>
                <a:lnTo>
                  <a:pt x="644" y="164"/>
                </a:lnTo>
                <a:lnTo>
                  <a:pt x="653" y="154"/>
                </a:lnTo>
                <a:lnTo>
                  <a:pt x="658" y="143"/>
                </a:lnTo>
                <a:lnTo>
                  <a:pt x="662" y="133"/>
                </a:lnTo>
                <a:lnTo>
                  <a:pt x="664" y="123"/>
                </a:lnTo>
              </a:path>
            </a:pathLst>
          </a:custGeom>
          <a:solidFill>
            <a:srgbClr val="F2E5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Freeform 7"/>
          <p:cNvSpPr>
            <a:spLocks/>
          </p:cNvSpPr>
          <p:nvPr/>
        </p:nvSpPr>
        <p:spPr bwMode="auto">
          <a:xfrm>
            <a:off x="7155310" y="2129166"/>
            <a:ext cx="1054100" cy="390525"/>
          </a:xfrm>
          <a:custGeom>
            <a:avLst/>
            <a:gdLst>
              <a:gd name="T0" fmla="*/ 2147483647 w 664"/>
              <a:gd name="T1" fmla="*/ 2147483647 h 246"/>
              <a:gd name="T2" fmla="*/ 2147483647 w 664"/>
              <a:gd name="T3" fmla="*/ 2147483647 h 246"/>
              <a:gd name="T4" fmla="*/ 2147483647 w 664"/>
              <a:gd name="T5" fmla="*/ 2147483647 h 246"/>
              <a:gd name="T6" fmla="*/ 2147483647 w 664"/>
              <a:gd name="T7" fmla="*/ 2147483647 h 246"/>
              <a:gd name="T8" fmla="*/ 2147483647 w 664"/>
              <a:gd name="T9" fmla="*/ 2147483647 h 246"/>
              <a:gd name="T10" fmla="*/ 2147483647 w 664"/>
              <a:gd name="T11" fmla="*/ 2147483647 h 246"/>
              <a:gd name="T12" fmla="*/ 2147483647 w 664"/>
              <a:gd name="T13" fmla="*/ 2147483647 h 246"/>
              <a:gd name="T14" fmla="*/ 2147483647 w 664"/>
              <a:gd name="T15" fmla="*/ 2147483647 h 246"/>
              <a:gd name="T16" fmla="*/ 2147483647 w 664"/>
              <a:gd name="T17" fmla="*/ 2147483647 h 246"/>
              <a:gd name="T18" fmla="*/ 2147483647 w 664"/>
              <a:gd name="T19" fmla="*/ 2147483647 h 246"/>
              <a:gd name="T20" fmla="*/ 2147483647 w 664"/>
              <a:gd name="T21" fmla="*/ 2147483647 h 246"/>
              <a:gd name="T22" fmla="*/ 2147483647 w 664"/>
              <a:gd name="T23" fmla="*/ 2147483647 h 246"/>
              <a:gd name="T24" fmla="*/ 2147483647 w 664"/>
              <a:gd name="T25" fmla="*/ 2147483647 h 246"/>
              <a:gd name="T26" fmla="*/ 2147483647 w 664"/>
              <a:gd name="T27" fmla="*/ 2147483647 h 246"/>
              <a:gd name="T28" fmla="*/ 2147483647 w 664"/>
              <a:gd name="T29" fmla="*/ 2147483647 h 246"/>
              <a:gd name="T30" fmla="*/ 2147483647 w 664"/>
              <a:gd name="T31" fmla="*/ 2147483647 h 246"/>
              <a:gd name="T32" fmla="*/ 2147483647 w 664"/>
              <a:gd name="T33" fmla="*/ 2147483647 h 246"/>
              <a:gd name="T34" fmla="*/ 2147483647 w 664"/>
              <a:gd name="T35" fmla="*/ 2147483647 h 246"/>
              <a:gd name="T36" fmla="*/ 2147483647 w 664"/>
              <a:gd name="T37" fmla="*/ 2147483647 h 246"/>
              <a:gd name="T38" fmla="*/ 2147483647 w 664"/>
              <a:gd name="T39" fmla="*/ 2147483647 h 246"/>
              <a:gd name="T40" fmla="*/ 2147483647 w 664"/>
              <a:gd name="T41" fmla="*/ 2147483647 h 246"/>
              <a:gd name="T42" fmla="*/ 2147483647 w 664"/>
              <a:gd name="T43" fmla="*/ 2147483647 h 246"/>
              <a:gd name="T44" fmla="*/ 2147483647 w 664"/>
              <a:gd name="T45" fmla="*/ 2147483647 h 246"/>
              <a:gd name="T46" fmla="*/ 2147483647 w 664"/>
              <a:gd name="T47" fmla="*/ 2147483647 h 246"/>
              <a:gd name="T48" fmla="*/ 2147483647 w 664"/>
              <a:gd name="T49" fmla="*/ 2147483647 h 246"/>
              <a:gd name="T50" fmla="*/ 2147483647 w 664"/>
              <a:gd name="T51" fmla="*/ 2147483647 h 246"/>
              <a:gd name="T52" fmla="*/ 2147483647 w 664"/>
              <a:gd name="T53" fmla="*/ 2147483647 h 246"/>
              <a:gd name="T54" fmla="*/ 2147483647 w 664"/>
              <a:gd name="T55" fmla="*/ 2147483647 h 246"/>
              <a:gd name="T56" fmla="*/ 2147483647 w 664"/>
              <a:gd name="T57" fmla="*/ 2147483647 h 246"/>
              <a:gd name="T58" fmla="*/ 2147483647 w 664"/>
              <a:gd name="T59" fmla="*/ 2147483647 h 246"/>
              <a:gd name="T60" fmla="*/ 2147483647 w 664"/>
              <a:gd name="T61" fmla="*/ 2147483647 h 246"/>
              <a:gd name="T62" fmla="*/ 2147483647 w 664"/>
              <a:gd name="T63" fmla="*/ 2147483647 h 246"/>
              <a:gd name="T64" fmla="*/ 2147483647 w 664"/>
              <a:gd name="T65" fmla="*/ 2147483647 h 246"/>
              <a:gd name="T66" fmla="*/ 2147483647 w 664"/>
              <a:gd name="T67" fmla="*/ 2147483647 h 246"/>
              <a:gd name="T68" fmla="*/ 2147483647 w 664"/>
              <a:gd name="T69" fmla="*/ 2147483647 h 246"/>
              <a:gd name="T70" fmla="*/ 2147483647 w 664"/>
              <a:gd name="T71" fmla="*/ 2147483647 h 2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4"/>
              <a:gd name="T109" fmla="*/ 0 h 246"/>
              <a:gd name="T110" fmla="*/ 664 w 664"/>
              <a:gd name="T111" fmla="*/ 246 h 24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4" h="246">
                <a:moveTo>
                  <a:pt x="0" y="123"/>
                </a:moveTo>
                <a:lnTo>
                  <a:pt x="1" y="133"/>
                </a:lnTo>
                <a:lnTo>
                  <a:pt x="5" y="143"/>
                </a:lnTo>
                <a:lnTo>
                  <a:pt x="10" y="154"/>
                </a:lnTo>
                <a:lnTo>
                  <a:pt x="19" y="164"/>
                </a:lnTo>
                <a:lnTo>
                  <a:pt x="30" y="174"/>
                </a:lnTo>
                <a:lnTo>
                  <a:pt x="43" y="184"/>
                </a:lnTo>
                <a:lnTo>
                  <a:pt x="59" y="193"/>
                </a:lnTo>
                <a:lnTo>
                  <a:pt x="76" y="201"/>
                </a:lnTo>
                <a:lnTo>
                  <a:pt x="96" y="209"/>
                </a:lnTo>
                <a:lnTo>
                  <a:pt x="118" y="216"/>
                </a:lnTo>
                <a:lnTo>
                  <a:pt x="141" y="223"/>
                </a:lnTo>
                <a:lnTo>
                  <a:pt x="165" y="228"/>
                </a:lnTo>
                <a:lnTo>
                  <a:pt x="190" y="233"/>
                </a:lnTo>
                <a:lnTo>
                  <a:pt x="217" y="238"/>
                </a:lnTo>
                <a:lnTo>
                  <a:pt x="245" y="240"/>
                </a:lnTo>
                <a:lnTo>
                  <a:pt x="273" y="242"/>
                </a:lnTo>
                <a:lnTo>
                  <a:pt x="302" y="245"/>
                </a:lnTo>
                <a:lnTo>
                  <a:pt x="331" y="245"/>
                </a:lnTo>
                <a:lnTo>
                  <a:pt x="359" y="245"/>
                </a:lnTo>
                <a:lnTo>
                  <a:pt x="388" y="242"/>
                </a:lnTo>
                <a:lnTo>
                  <a:pt x="417" y="240"/>
                </a:lnTo>
                <a:lnTo>
                  <a:pt x="444" y="238"/>
                </a:lnTo>
                <a:lnTo>
                  <a:pt x="472" y="233"/>
                </a:lnTo>
                <a:lnTo>
                  <a:pt x="497" y="228"/>
                </a:lnTo>
                <a:lnTo>
                  <a:pt x="521" y="221"/>
                </a:lnTo>
                <a:lnTo>
                  <a:pt x="544" y="216"/>
                </a:lnTo>
                <a:lnTo>
                  <a:pt x="566" y="209"/>
                </a:lnTo>
                <a:lnTo>
                  <a:pt x="584" y="201"/>
                </a:lnTo>
                <a:lnTo>
                  <a:pt x="603" y="192"/>
                </a:lnTo>
                <a:lnTo>
                  <a:pt x="617" y="184"/>
                </a:lnTo>
                <a:lnTo>
                  <a:pt x="631" y="174"/>
                </a:lnTo>
                <a:lnTo>
                  <a:pt x="643" y="164"/>
                </a:lnTo>
                <a:lnTo>
                  <a:pt x="652" y="154"/>
                </a:lnTo>
                <a:lnTo>
                  <a:pt x="657" y="143"/>
                </a:lnTo>
                <a:lnTo>
                  <a:pt x="661" y="133"/>
                </a:lnTo>
                <a:lnTo>
                  <a:pt x="663" y="123"/>
                </a:lnTo>
                <a:lnTo>
                  <a:pt x="661" y="111"/>
                </a:lnTo>
                <a:lnTo>
                  <a:pt x="657" y="101"/>
                </a:lnTo>
                <a:lnTo>
                  <a:pt x="652" y="90"/>
                </a:lnTo>
                <a:lnTo>
                  <a:pt x="643" y="80"/>
                </a:lnTo>
                <a:lnTo>
                  <a:pt x="631" y="70"/>
                </a:lnTo>
                <a:lnTo>
                  <a:pt x="617" y="62"/>
                </a:lnTo>
                <a:lnTo>
                  <a:pt x="603" y="52"/>
                </a:lnTo>
                <a:lnTo>
                  <a:pt x="584" y="43"/>
                </a:lnTo>
                <a:lnTo>
                  <a:pt x="566" y="35"/>
                </a:lnTo>
                <a:lnTo>
                  <a:pt x="543" y="28"/>
                </a:lnTo>
                <a:lnTo>
                  <a:pt x="521" y="23"/>
                </a:lnTo>
                <a:lnTo>
                  <a:pt x="497" y="17"/>
                </a:lnTo>
                <a:lnTo>
                  <a:pt x="472" y="11"/>
                </a:lnTo>
                <a:lnTo>
                  <a:pt x="444" y="8"/>
                </a:lnTo>
                <a:lnTo>
                  <a:pt x="416" y="4"/>
                </a:lnTo>
                <a:lnTo>
                  <a:pt x="388" y="2"/>
                </a:lnTo>
                <a:lnTo>
                  <a:pt x="359" y="1"/>
                </a:lnTo>
                <a:lnTo>
                  <a:pt x="331" y="0"/>
                </a:lnTo>
                <a:lnTo>
                  <a:pt x="302" y="1"/>
                </a:lnTo>
                <a:lnTo>
                  <a:pt x="273" y="2"/>
                </a:lnTo>
                <a:lnTo>
                  <a:pt x="245" y="4"/>
                </a:lnTo>
                <a:lnTo>
                  <a:pt x="217" y="8"/>
                </a:lnTo>
                <a:lnTo>
                  <a:pt x="190" y="11"/>
                </a:lnTo>
                <a:lnTo>
                  <a:pt x="165" y="17"/>
                </a:lnTo>
                <a:lnTo>
                  <a:pt x="141" y="23"/>
                </a:lnTo>
                <a:lnTo>
                  <a:pt x="118" y="28"/>
                </a:lnTo>
                <a:lnTo>
                  <a:pt x="96" y="35"/>
                </a:lnTo>
                <a:lnTo>
                  <a:pt x="76" y="43"/>
                </a:lnTo>
                <a:lnTo>
                  <a:pt x="59" y="52"/>
                </a:lnTo>
                <a:lnTo>
                  <a:pt x="43" y="62"/>
                </a:lnTo>
                <a:lnTo>
                  <a:pt x="30" y="71"/>
                </a:lnTo>
                <a:lnTo>
                  <a:pt x="19" y="80"/>
                </a:lnTo>
                <a:lnTo>
                  <a:pt x="10" y="90"/>
                </a:lnTo>
                <a:lnTo>
                  <a:pt x="5" y="101"/>
                </a:lnTo>
                <a:lnTo>
                  <a:pt x="1" y="111"/>
                </a:lnTo>
                <a:lnTo>
                  <a:pt x="0" y="123"/>
                </a:lnTo>
              </a:path>
            </a:pathLst>
          </a:custGeom>
          <a:solidFill>
            <a:srgbClr val="F2E5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Freeform 8"/>
          <p:cNvSpPr>
            <a:spLocks/>
          </p:cNvSpPr>
          <p:nvPr/>
        </p:nvSpPr>
        <p:spPr bwMode="auto">
          <a:xfrm>
            <a:off x="6169473" y="1845003"/>
            <a:ext cx="1054100" cy="390525"/>
          </a:xfrm>
          <a:custGeom>
            <a:avLst/>
            <a:gdLst>
              <a:gd name="T0" fmla="*/ 2147483647 w 664"/>
              <a:gd name="T1" fmla="*/ 2147483647 h 246"/>
              <a:gd name="T2" fmla="*/ 2147483647 w 664"/>
              <a:gd name="T3" fmla="*/ 2147483647 h 246"/>
              <a:gd name="T4" fmla="*/ 2147483647 w 664"/>
              <a:gd name="T5" fmla="*/ 2147483647 h 246"/>
              <a:gd name="T6" fmla="*/ 2147483647 w 664"/>
              <a:gd name="T7" fmla="*/ 2147483647 h 246"/>
              <a:gd name="T8" fmla="*/ 2147483647 w 664"/>
              <a:gd name="T9" fmla="*/ 2147483647 h 246"/>
              <a:gd name="T10" fmla="*/ 2147483647 w 664"/>
              <a:gd name="T11" fmla="*/ 2147483647 h 246"/>
              <a:gd name="T12" fmla="*/ 2147483647 w 664"/>
              <a:gd name="T13" fmla="*/ 2147483647 h 246"/>
              <a:gd name="T14" fmla="*/ 2147483647 w 664"/>
              <a:gd name="T15" fmla="*/ 2147483647 h 246"/>
              <a:gd name="T16" fmla="*/ 2147483647 w 664"/>
              <a:gd name="T17" fmla="*/ 0 h 246"/>
              <a:gd name="T18" fmla="*/ 2147483647 w 664"/>
              <a:gd name="T19" fmla="*/ 0 h 246"/>
              <a:gd name="T20" fmla="*/ 2147483647 w 664"/>
              <a:gd name="T21" fmla="*/ 2147483647 h 246"/>
              <a:gd name="T22" fmla="*/ 2147483647 w 664"/>
              <a:gd name="T23" fmla="*/ 2147483647 h 246"/>
              <a:gd name="T24" fmla="*/ 2147483647 w 664"/>
              <a:gd name="T25" fmla="*/ 2147483647 h 246"/>
              <a:gd name="T26" fmla="*/ 2147483647 w 664"/>
              <a:gd name="T27" fmla="*/ 2147483647 h 246"/>
              <a:gd name="T28" fmla="*/ 2147483647 w 664"/>
              <a:gd name="T29" fmla="*/ 2147483647 h 246"/>
              <a:gd name="T30" fmla="*/ 2147483647 w 664"/>
              <a:gd name="T31" fmla="*/ 2147483647 h 246"/>
              <a:gd name="T32" fmla="*/ 2147483647 w 664"/>
              <a:gd name="T33" fmla="*/ 2147483647 h 246"/>
              <a:gd name="T34" fmla="*/ 2147483647 w 664"/>
              <a:gd name="T35" fmla="*/ 2147483647 h 246"/>
              <a:gd name="T36" fmla="*/ 2147483647 w 664"/>
              <a:gd name="T37" fmla="*/ 2147483647 h 246"/>
              <a:gd name="T38" fmla="*/ 2147483647 w 664"/>
              <a:gd name="T39" fmla="*/ 2147483647 h 246"/>
              <a:gd name="T40" fmla="*/ 2147483647 w 664"/>
              <a:gd name="T41" fmla="*/ 2147483647 h 246"/>
              <a:gd name="T42" fmla="*/ 2147483647 w 664"/>
              <a:gd name="T43" fmla="*/ 2147483647 h 246"/>
              <a:gd name="T44" fmla="*/ 2147483647 w 664"/>
              <a:gd name="T45" fmla="*/ 2147483647 h 246"/>
              <a:gd name="T46" fmla="*/ 2147483647 w 664"/>
              <a:gd name="T47" fmla="*/ 2147483647 h 246"/>
              <a:gd name="T48" fmla="*/ 2147483647 w 664"/>
              <a:gd name="T49" fmla="*/ 2147483647 h 246"/>
              <a:gd name="T50" fmla="*/ 2147483647 w 664"/>
              <a:gd name="T51" fmla="*/ 2147483647 h 246"/>
              <a:gd name="T52" fmla="*/ 2147483647 w 664"/>
              <a:gd name="T53" fmla="*/ 2147483647 h 246"/>
              <a:gd name="T54" fmla="*/ 2147483647 w 664"/>
              <a:gd name="T55" fmla="*/ 2147483647 h 246"/>
              <a:gd name="T56" fmla="*/ 2147483647 w 664"/>
              <a:gd name="T57" fmla="*/ 2147483647 h 246"/>
              <a:gd name="T58" fmla="*/ 2147483647 w 664"/>
              <a:gd name="T59" fmla="*/ 2147483647 h 246"/>
              <a:gd name="T60" fmla="*/ 2147483647 w 664"/>
              <a:gd name="T61" fmla="*/ 2147483647 h 246"/>
              <a:gd name="T62" fmla="*/ 2147483647 w 664"/>
              <a:gd name="T63" fmla="*/ 2147483647 h 246"/>
              <a:gd name="T64" fmla="*/ 2147483647 w 664"/>
              <a:gd name="T65" fmla="*/ 2147483647 h 246"/>
              <a:gd name="T66" fmla="*/ 2147483647 w 664"/>
              <a:gd name="T67" fmla="*/ 2147483647 h 246"/>
              <a:gd name="T68" fmla="*/ 2147483647 w 664"/>
              <a:gd name="T69" fmla="*/ 2147483647 h 246"/>
              <a:gd name="T70" fmla="*/ 2147483647 w 664"/>
              <a:gd name="T71" fmla="*/ 2147483647 h 2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4"/>
              <a:gd name="T109" fmla="*/ 0 h 246"/>
              <a:gd name="T110" fmla="*/ 664 w 664"/>
              <a:gd name="T111" fmla="*/ 246 h 24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4" h="246">
                <a:moveTo>
                  <a:pt x="663" y="121"/>
                </a:moveTo>
                <a:lnTo>
                  <a:pt x="661" y="111"/>
                </a:lnTo>
                <a:lnTo>
                  <a:pt x="657" y="101"/>
                </a:lnTo>
                <a:lnTo>
                  <a:pt x="651" y="90"/>
                </a:lnTo>
                <a:lnTo>
                  <a:pt x="643" y="80"/>
                </a:lnTo>
                <a:lnTo>
                  <a:pt x="632" y="70"/>
                </a:lnTo>
                <a:lnTo>
                  <a:pt x="618" y="60"/>
                </a:lnTo>
                <a:lnTo>
                  <a:pt x="603" y="51"/>
                </a:lnTo>
                <a:lnTo>
                  <a:pt x="586" y="43"/>
                </a:lnTo>
                <a:lnTo>
                  <a:pt x="566" y="35"/>
                </a:lnTo>
                <a:lnTo>
                  <a:pt x="545" y="28"/>
                </a:lnTo>
                <a:lnTo>
                  <a:pt x="521" y="21"/>
                </a:lnTo>
                <a:lnTo>
                  <a:pt x="497" y="16"/>
                </a:lnTo>
                <a:lnTo>
                  <a:pt x="471" y="11"/>
                </a:lnTo>
                <a:lnTo>
                  <a:pt x="444" y="6"/>
                </a:lnTo>
                <a:lnTo>
                  <a:pt x="416" y="4"/>
                </a:lnTo>
                <a:lnTo>
                  <a:pt x="389" y="2"/>
                </a:lnTo>
                <a:lnTo>
                  <a:pt x="361" y="0"/>
                </a:lnTo>
                <a:lnTo>
                  <a:pt x="330" y="0"/>
                </a:lnTo>
                <a:lnTo>
                  <a:pt x="303" y="0"/>
                </a:lnTo>
                <a:lnTo>
                  <a:pt x="273" y="2"/>
                </a:lnTo>
                <a:lnTo>
                  <a:pt x="246" y="4"/>
                </a:lnTo>
                <a:lnTo>
                  <a:pt x="218" y="6"/>
                </a:lnTo>
                <a:lnTo>
                  <a:pt x="191" y="11"/>
                </a:lnTo>
                <a:lnTo>
                  <a:pt x="165" y="16"/>
                </a:lnTo>
                <a:lnTo>
                  <a:pt x="141" y="21"/>
                </a:lnTo>
                <a:lnTo>
                  <a:pt x="119" y="28"/>
                </a:lnTo>
                <a:lnTo>
                  <a:pt x="96" y="35"/>
                </a:lnTo>
                <a:lnTo>
                  <a:pt x="78" y="43"/>
                </a:lnTo>
                <a:lnTo>
                  <a:pt x="59" y="51"/>
                </a:lnTo>
                <a:lnTo>
                  <a:pt x="44" y="60"/>
                </a:lnTo>
                <a:lnTo>
                  <a:pt x="31" y="70"/>
                </a:lnTo>
                <a:lnTo>
                  <a:pt x="19" y="80"/>
                </a:lnTo>
                <a:lnTo>
                  <a:pt x="11" y="90"/>
                </a:lnTo>
                <a:lnTo>
                  <a:pt x="5" y="101"/>
                </a:lnTo>
                <a:lnTo>
                  <a:pt x="1" y="111"/>
                </a:lnTo>
                <a:lnTo>
                  <a:pt x="0" y="121"/>
                </a:lnTo>
                <a:lnTo>
                  <a:pt x="1" y="133"/>
                </a:lnTo>
                <a:lnTo>
                  <a:pt x="5" y="143"/>
                </a:lnTo>
                <a:lnTo>
                  <a:pt x="11" y="154"/>
                </a:lnTo>
                <a:lnTo>
                  <a:pt x="19" y="164"/>
                </a:lnTo>
                <a:lnTo>
                  <a:pt x="31" y="173"/>
                </a:lnTo>
                <a:lnTo>
                  <a:pt x="44" y="182"/>
                </a:lnTo>
                <a:lnTo>
                  <a:pt x="59" y="192"/>
                </a:lnTo>
                <a:lnTo>
                  <a:pt x="78" y="201"/>
                </a:lnTo>
                <a:lnTo>
                  <a:pt x="96" y="209"/>
                </a:lnTo>
                <a:lnTo>
                  <a:pt x="119" y="216"/>
                </a:lnTo>
                <a:lnTo>
                  <a:pt x="141" y="221"/>
                </a:lnTo>
                <a:lnTo>
                  <a:pt x="165" y="227"/>
                </a:lnTo>
                <a:lnTo>
                  <a:pt x="191" y="233"/>
                </a:lnTo>
                <a:lnTo>
                  <a:pt x="218" y="236"/>
                </a:lnTo>
                <a:lnTo>
                  <a:pt x="246" y="240"/>
                </a:lnTo>
                <a:lnTo>
                  <a:pt x="273" y="242"/>
                </a:lnTo>
                <a:lnTo>
                  <a:pt x="303" y="243"/>
                </a:lnTo>
                <a:lnTo>
                  <a:pt x="330" y="245"/>
                </a:lnTo>
                <a:lnTo>
                  <a:pt x="361" y="243"/>
                </a:lnTo>
                <a:lnTo>
                  <a:pt x="389" y="242"/>
                </a:lnTo>
                <a:lnTo>
                  <a:pt x="416" y="240"/>
                </a:lnTo>
                <a:lnTo>
                  <a:pt x="444" y="236"/>
                </a:lnTo>
                <a:lnTo>
                  <a:pt x="471" y="233"/>
                </a:lnTo>
                <a:lnTo>
                  <a:pt x="497" y="227"/>
                </a:lnTo>
                <a:lnTo>
                  <a:pt x="521" y="221"/>
                </a:lnTo>
                <a:lnTo>
                  <a:pt x="545" y="216"/>
                </a:lnTo>
                <a:lnTo>
                  <a:pt x="566" y="209"/>
                </a:lnTo>
                <a:lnTo>
                  <a:pt x="586" y="201"/>
                </a:lnTo>
                <a:lnTo>
                  <a:pt x="603" y="192"/>
                </a:lnTo>
                <a:lnTo>
                  <a:pt x="618" y="182"/>
                </a:lnTo>
                <a:lnTo>
                  <a:pt x="632" y="173"/>
                </a:lnTo>
                <a:lnTo>
                  <a:pt x="643" y="164"/>
                </a:lnTo>
                <a:lnTo>
                  <a:pt x="651" y="154"/>
                </a:lnTo>
                <a:lnTo>
                  <a:pt x="657" y="143"/>
                </a:lnTo>
                <a:lnTo>
                  <a:pt x="661" y="133"/>
                </a:lnTo>
                <a:lnTo>
                  <a:pt x="663" y="121"/>
                </a:lnTo>
              </a:path>
            </a:pathLst>
          </a:custGeom>
          <a:solidFill>
            <a:srgbClr val="F2E5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Freeform 9"/>
          <p:cNvSpPr>
            <a:spLocks/>
          </p:cNvSpPr>
          <p:nvPr/>
        </p:nvSpPr>
        <p:spPr bwMode="auto">
          <a:xfrm>
            <a:off x="6169473" y="2756228"/>
            <a:ext cx="1196975" cy="425450"/>
          </a:xfrm>
          <a:custGeom>
            <a:avLst/>
            <a:gdLst>
              <a:gd name="T0" fmla="*/ 2147483647 w 754"/>
              <a:gd name="T1" fmla="*/ 2147483647 h 268"/>
              <a:gd name="T2" fmla="*/ 2147483647 w 754"/>
              <a:gd name="T3" fmla="*/ 0 h 268"/>
              <a:gd name="T4" fmla="*/ 0 w 754"/>
              <a:gd name="T5" fmla="*/ 0 h 268"/>
              <a:gd name="T6" fmla="*/ 0 w 754"/>
              <a:gd name="T7" fmla="*/ 2147483647 h 268"/>
              <a:gd name="T8" fmla="*/ 2147483647 w 754"/>
              <a:gd name="T9" fmla="*/ 2147483647 h 2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4"/>
              <a:gd name="T16" fmla="*/ 0 h 268"/>
              <a:gd name="T17" fmla="*/ 754 w 754"/>
              <a:gd name="T18" fmla="*/ 268 h 2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4" h="268">
                <a:moveTo>
                  <a:pt x="753" y="267"/>
                </a:moveTo>
                <a:lnTo>
                  <a:pt x="753" y="0"/>
                </a:lnTo>
                <a:lnTo>
                  <a:pt x="0" y="0"/>
                </a:lnTo>
                <a:lnTo>
                  <a:pt x="0" y="267"/>
                </a:lnTo>
                <a:lnTo>
                  <a:pt x="753" y="267"/>
                </a:lnTo>
              </a:path>
            </a:pathLst>
          </a:custGeom>
          <a:solidFill>
            <a:srgbClr val="F2E5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Rectangle 10"/>
          <p:cNvSpPr>
            <a:spLocks noChangeArrowheads="1"/>
          </p:cNvSpPr>
          <p:nvPr/>
        </p:nvSpPr>
        <p:spPr bwMode="auto">
          <a:xfrm>
            <a:off x="6398073" y="1852941"/>
            <a:ext cx="6461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name</a:t>
            </a:r>
          </a:p>
        </p:txBody>
      </p:sp>
      <p:sp>
        <p:nvSpPr>
          <p:cNvPr id="15372" name="Rectangle 11"/>
          <p:cNvSpPr>
            <a:spLocks noChangeArrowheads="1"/>
          </p:cNvSpPr>
          <p:nvPr/>
        </p:nvSpPr>
        <p:spPr bwMode="auto">
          <a:xfrm>
            <a:off x="5494785" y="2138691"/>
            <a:ext cx="487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 u="sng">
                <a:solidFill>
                  <a:srgbClr val="000000"/>
                </a:solidFill>
                <a:latin typeface="Arial" charset="0"/>
              </a:rPr>
              <a:t>ssn</a:t>
            </a:r>
          </a:p>
        </p:txBody>
      </p:sp>
      <p:sp>
        <p:nvSpPr>
          <p:cNvPr id="15373" name="Rectangle 12"/>
          <p:cNvSpPr>
            <a:spLocks noChangeArrowheads="1"/>
          </p:cNvSpPr>
          <p:nvPr/>
        </p:nvSpPr>
        <p:spPr bwMode="auto">
          <a:xfrm>
            <a:off x="6232973" y="2816553"/>
            <a:ext cx="11191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Employees</a:t>
            </a:r>
          </a:p>
        </p:txBody>
      </p:sp>
      <p:sp>
        <p:nvSpPr>
          <p:cNvPr id="15374" name="Rectangle 13"/>
          <p:cNvSpPr>
            <a:spLocks noChangeArrowheads="1"/>
          </p:cNvSpPr>
          <p:nvPr/>
        </p:nvSpPr>
        <p:spPr bwMode="auto">
          <a:xfrm>
            <a:off x="7466460" y="2170441"/>
            <a:ext cx="3984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lot</a:t>
            </a:r>
          </a:p>
        </p:txBody>
      </p:sp>
      <p:sp>
        <p:nvSpPr>
          <p:cNvPr id="15375" name="Line 14"/>
          <p:cNvSpPr>
            <a:spLocks noChangeShapeType="1"/>
          </p:cNvSpPr>
          <p:nvPr/>
        </p:nvSpPr>
        <p:spPr bwMode="auto">
          <a:xfrm>
            <a:off x="5923410" y="2510166"/>
            <a:ext cx="458788" cy="2444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15"/>
          <p:cNvSpPr>
            <a:spLocks noChangeShapeType="1"/>
          </p:cNvSpPr>
          <p:nvPr/>
        </p:nvSpPr>
        <p:spPr bwMode="auto">
          <a:xfrm>
            <a:off x="6718748" y="2226003"/>
            <a:ext cx="65087" cy="5286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16"/>
          <p:cNvSpPr>
            <a:spLocks noChangeShapeType="1"/>
          </p:cNvSpPr>
          <p:nvPr/>
        </p:nvSpPr>
        <p:spPr bwMode="auto">
          <a:xfrm flipH="1">
            <a:off x="7004498" y="2478416"/>
            <a:ext cx="350837" cy="2762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reeform 17"/>
          <p:cNvSpPr>
            <a:spLocks/>
          </p:cNvSpPr>
          <p:nvPr/>
        </p:nvSpPr>
        <p:spPr bwMode="auto">
          <a:xfrm>
            <a:off x="3377060" y="3545215"/>
            <a:ext cx="1417638" cy="468312"/>
          </a:xfrm>
          <a:custGeom>
            <a:avLst/>
            <a:gdLst>
              <a:gd name="T0" fmla="*/ 0 w 893"/>
              <a:gd name="T1" fmla="*/ 2147483647 h 295"/>
              <a:gd name="T2" fmla="*/ 2147483647 w 893"/>
              <a:gd name="T3" fmla="*/ 2147483647 h 295"/>
              <a:gd name="T4" fmla="*/ 2147483647 w 893"/>
              <a:gd name="T5" fmla="*/ 2147483647 h 295"/>
              <a:gd name="T6" fmla="*/ 2147483647 w 893"/>
              <a:gd name="T7" fmla="*/ 2147483647 h 295"/>
              <a:gd name="T8" fmla="*/ 2147483647 w 893"/>
              <a:gd name="T9" fmla="*/ 2147483647 h 295"/>
              <a:gd name="T10" fmla="*/ 2147483647 w 893"/>
              <a:gd name="T11" fmla="*/ 2147483647 h 295"/>
              <a:gd name="T12" fmla="*/ 2147483647 w 893"/>
              <a:gd name="T13" fmla="*/ 2147483647 h 295"/>
              <a:gd name="T14" fmla="*/ 2147483647 w 893"/>
              <a:gd name="T15" fmla="*/ 2147483647 h 295"/>
              <a:gd name="T16" fmla="*/ 2147483647 w 893"/>
              <a:gd name="T17" fmla="*/ 2147483647 h 295"/>
              <a:gd name="T18" fmla="*/ 2147483647 w 893"/>
              <a:gd name="T19" fmla="*/ 2147483647 h 295"/>
              <a:gd name="T20" fmla="*/ 2147483647 w 893"/>
              <a:gd name="T21" fmla="*/ 2147483647 h 295"/>
              <a:gd name="T22" fmla="*/ 2147483647 w 893"/>
              <a:gd name="T23" fmla="*/ 2147483647 h 295"/>
              <a:gd name="T24" fmla="*/ 2147483647 w 893"/>
              <a:gd name="T25" fmla="*/ 2147483647 h 295"/>
              <a:gd name="T26" fmla="*/ 2147483647 w 893"/>
              <a:gd name="T27" fmla="*/ 2147483647 h 295"/>
              <a:gd name="T28" fmla="*/ 2147483647 w 893"/>
              <a:gd name="T29" fmla="*/ 2147483647 h 295"/>
              <a:gd name="T30" fmla="*/ 2147483647 w 893"/>
              <a:gd name="T31" fmla="*/ 2147483647 h 295"/>
              <a:gd name="T32" fmla="*/ 2147483647 w 893"/>
              <a:gd name="T33" fmla="*/ 2147483647 h 295"/>
              <a:gd name="T34" fmla="*/ 2147483647 w 893"/>
              <a:gd name="T35" fmla="*/ 2147483647 h 295"/>
              <a:gd name="T36" fmla="*/ 2147483647 w 893"/>
              <a:gd name="T37" fmla="*/ 2147483647 h 295"/>
              <a:gd name="T38" fmla="*/ 2147483647 w 893"/>
              <a:gd name="T39" fmla="*/ 2147483647 h 295"/>
              <a:gd name="T40" fmla="*/ 2147483647 w 893"/>
              <a:gd name="T41" fmla="*/ 2147483647 h 295"/>
              <a:gd name="T42" fmla="*/ 2147483647 w 893"/>
              <a:gd name="T43" fmla="*/ 2147483647 h 295"/>
              <a:gd name="T44" fmla="*/ 2147483647 w 893"/>
              <a:gd name="T45" fmla="*/ 2147483647 h 295"/>
              <a:gd name="T46" fmla="*/ 2147483647 w 893"/>
              <a:gd name="T47" fmla="*/ 2147483647 h 295"/>
              <a:gd name="T48" fmla="*/ 2147483647 w 893"/>
              <a:gd name="T49" fmla="*/ 2147483647 h 295"/>
              <a:gd name="T50" fmla="*/ 2147483647 w 893"/>
              <a:gd name="T51" fmla="*/ 2147483647 h 295"/>
              <a:gd name="T52" fmla="*/ 2147483647 w 893"/>
              <a:gd name="T53" fmla="*/ 0 h 295"/>
              <a:gd name="T54" fmla="*/ 2147483647 w 893"/>
              <a:gd name="T55" fmla="*/ 0 h 295"/>
              <a:gd name="T56" fmla="*/ 2147483647 w 893"/>
              <a:gd name="T57" fmla="*/ 2147483647 h 295"/>
              <a:gd name="T58" fmla="*/ 2147483647 w 893"/>
              <a:gd name="T59" fmla="*/ 2147483647 h 295"/>
              <a:gd name="T60" fmla="*/ 2147483647 w 893"/>
              <a:gd name="T61" fmla="*/ 2147483647 h 295"/>
              <a:gd name="T62" fmla="*/ 2147483647 w 893"/>
              <a:gd name="T63" fmla="*/ 2147483647 h 295"/>
              <a:gd name="T64" fmla="*/ 2147483647 w 893"/>
              <a:gd name="T65" fmla="*/ 2147483647 h 295"/>
              <a:gd name="T66" fmla="*/ 2147483647 w 893"/>
              <a:gd name="T67" fmla="*/ 2147483647 h 295"/>
              <a:gd name="T68" fmla="*/ 2147483647 w 893"/>
              <a:gd name="T69" fmla="*/ 2147483647 h 295"/>
              <a:gd name="T70" fmla="*/ 0 w 893"/>
              <a:gd name="T71" fmla="*/ 2147483647 h 29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93"/>
              <a:gd name="T109" fmla="*/ 0 h 295"/>
              <a:gd name="T110" fmla="*/ 893 w 893"/>
              <a:gd name="T111" fmla="*/ 295 h 29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93" h="295">
                <a:moveTo>
                  <a:pt x="0" y="146"/>
                </a:moveTo>
                <a:lnTo>
                  <a:pt x="0" y="159"/>
                </a:lnTo>
                <a:lnTo>
                  <a:pt x="4" y="172"/>
                </a:lnTo>
                <a:lnTo>
                  <a:pt x="14" y="184"/>
                </a:lnTo>
                <a:lnTo>
                  <a:pt x="26" y="197"/>
                </a:lnTo>
                <a:lnTo>
                  <a:pt x="41" y="208"/>
                </a:lnTo>
                <a:lnTo>
                  <a:pt x="58" y="219"/>
                </a:lnTo>
                <a:lnTo>
                  <a:pt x="80" y="229"/>
                </a:lnTo>
                <a:lnTo>
                  <a:pt x="102" y="241"/>
                </a:lnTo>
                <a:lnTo>
                  <a:pt x="129" y="251"/>
                </a:lnTo>
                <a:lnTo>
                  <a:pt x="159" y="259"/>
                </a:lnTo>
                <a:lnTo>
                  <a:pt x="189" y="265"/>
                </a:lnTo>
                <a:lnTo>
                  <a:pt x="222" y="272"/>
                </a:lnTo>
                <a:lnTo>
                  <a:pt x="257" y="280"/>
                </a:lnTo>
                <a:lnTo>
                  <a:pt x="292" y="283"/>
                </a:lnTo>
                <a:lnTo>
                  <a:pt x="329" y="288"/>
                </a:lnTo>
                <a:lnTo>
                  <a:pt x="369" y="290"/>
                </a:lnTo>
                <a:lnTo>
                  <a:pt x="407" y="292"/>
                </a:lnTo>
                <a:lnTo>
                  <a:pt x="445" y="294"/>
                </a:lnTo>
                <a:lnTo>
                  <a:pt x="484" y="292"/>
                </a:lnTo>
                <a:lnTo>
                  <a:pt x="522" y="290"/>
                </a:lnTo>
                <a:lnTo>
                  <a:pt x="562" y="288"/>
                </a:lnTo>
                <a:lnTo>
                  <a:pt x="599" y="283"/>
                </a:lnTo>
                <a:lnTo>
                  <a:pt x="634" y="278"/>
                </a:lnTo>
                <a:lnTo>
                  <a:pt x="669" y="272"/>
                </a:lnTo>
                <a:lnTo>
                  <a:pt x="702" y="265"/>
                </a:lnTo>
                <a:lnTo>
                  <a:pt x="732" y="259"/>
                </a:lnTo>
                <a:lnTo>
                  <a:pt x="761" y="250"/>
                </a:lnTo>
                <a:lnTo>
                  <a:pt x="788" y="241"/>
                </a:lnTo>
                <a:lnTo>
                  <a:pt x="811" y="229"/>
                </a:lnTo>
                <a:lnTo>
                  <a:pt x="833" y="219"/>
                </a:lnTo>
                <a:lnTo>
                  <a:pt x="850" y="208"/>
                </a:lnTo>
                <a:lnTo>
                  <a:pt x="866" y="197"/>
                </a:lnTo>
                <a:lnTo>
                  <a:pt x="877" y="184"/>
                </a:lnTo>
                <a:lnTo>
                  <a:pt x="884" y="171"/>
                </a:lnTo>
                <a:lnTo>
                  <a:pt x="890" y="159"/>
                </a:lnTo>
                <a:lnTo>
                  <a:pt x="892" y="146"/>
                </a:lnTo>
                <a:lnTo>
                  <a:pt x="890" y="134"/>
                </a:lnTo>
                <a:lnTo>
                  <a:pt x="884" y="121"/>
                </a:lnTo>
                <a:lnTo>
                  <a:pt x="877" y="109"/>
                </a:lnTo>
                <a:lnTo>
                  <a:pt x="865" y="96"/>
                </a:lnTo>
                <a:lnTo>
                  <a:pt x="850" y="84"/>
                </a:lnTo>
                <a:lnTo>
                  <a:pt x="833" y="73"/>
                </a:lnTo>
                <a:lnTo>
                  <a:pt x="811" y="61"/>
                </a:lnTo>
                <a:lnTo>
                  <a:pt x="788" y="51"/>
                </a:lnTo>
                <a:lnTo>
                  <a:pt x="761" y="42"/>
                </a:lnTo>
                <a:lnTo>
                  <a:pt x="732" y="32"/>
                </a:lnTo>
                <a:lnTo>
                  <a:pt x="701" y="25"/>
                </a:lnTo>
                <a:lnTo>
                  <a:pt x="669" y="19"/>
                </a:lnTo>
                <a:lnTo>
                  <a:pt x="634" y="13"/>
                </a:lnTo>
                <a:lnTo>
                  <a:pt x="599" y="7"/>
                </a:lnTo>
                <a:lnTo>
                  <a:pt x="560" y="4"/>
                </a:lnTo>
                <a:lnTo>
                  <a:pt x="522" y="1"/>
                </a:lnTo>
                <a:lnTo>
                  <a:pt x="484" y="0"/>
                </a:lnTo>
                <a:lnTo>
                  <a:pt x="445" y="0"/>
                </a:lnTo>
                <a:lnTo>
                  <a:pt x="407" y="0"/>
                </a:lnTo>
                <a:lnTo>
                  <a:pt x="369" y="1"/>
                </a:lnTo>
                <a:lnTo>
                  <a:pt x="329" y="4"/>
                </a:lnTo>
                <a:lnTo>
                  <a:pt x="292" y="7"/>
                </a:lnTo>
                <a:lnTo>
                  <a:pt x="257" y="13"/>
                </a:lnTo>
                <a:lnTo>
                  <a:pt x="222" y="19"/>
                </a:lnTo>
                <a:lnTo>
                  <a:pt x="189" y="25"/>
                </a:lnTo>
                <a:lnTo>
                  <a:pt x="159" y="33"/>
                </a:lnTo>
                <a:lnTo>
                  <a:pt x="129" y="42"/>
                </a:lnTo>
                <a:lnTo>
                  <a:pt x="102" y="51"/>
                </a:lnTo>
                <a:lnTo>
                  <a:pt x="80" y="61"/>
                </a:lnTo>
                <a:lnTo>
                  <a:pt x="58" y="73"/>
                </a:lnTo>
                <a:lnTo>
                  <a:pt x="41" y="84"/>
                </a:lnTo>
                <a:lnTo>
                  <a:pt x="26" y="96"/>
                </a:lnTo>
                <a:lnTo>
                  <a:pt x="14" y="109"/>
                </a:lnTo>
                <a:lnTo>
                  <a:pt x="4" y="121"/>
                </a:lnTo>
                <a:lnTo>
                  <a:pt x="0" y="134"/>
                </a:lnTo>
                <a:lnTo>
                  <a:pt x="0" y="146"/>
                </a:lnTo>
              </a:path>
            </a:pathLst>
          </a:custGeom>
          <a:solidFill>
            <a:schemeClr val="bg1">
              <a:lumMod val="90000"/>
            </a:schemeClr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5379" name="Rectangle 18"/>
          <p:cNvSpPr>
            <a:spLocks noChangeArrowheads="1"/>
          </p:cNvSpPr>
          <p:nvPr/>
        </p:nvSpPr>
        <p:spPr bwMode="auto">
          <a:xfrm>
            <a:off x="3375473" y="3627765"/>
            <a:ext cx="13668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hourly_wages</a:t>
            </a:r>
          </a:p>
        </p:txBody>
      </p:sp>
      <p:sp>
        <p:nvSpPr>
          <p:cNvPr id="15380" name="Line 19"/>
          <p:cNvSpPr>
            <a:spLocks noChangeShapeType="1"/>
          </p:cNvSpPr>
          <p:nvPr/>
        </p:nvSpPr>
        <p:spPr bwMode="auto">
          <a:xfrm>
            <a:off x="4347023" y="3999240"/>
            <a:ext cx="1041400" cy="6889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Freeform 20"/>
          <p:cNvSpPr>
            <a:spLocks/>
          </p:cNvSpPr>
          <p:nvPr/>
        </p:nvSpPr>
        <p:spPr bwMode="auto">
          <a:xfrm>
            <a:off x="7339460" y="4002415"/>
            <a:ext cx="1085850" cy="431800"/>
          </a:xfrm>
          <a:custGeom>
            <a:avLst/>
            <a:gdLst>
              <a:gd name="T0" fmla="*/ 2147483647 w 684"/>
              <a:gd name="T1" fmla="*/ 2147483647 h 272"/>
              <a:gd name="T2" fmla="*/ 2147483647 w 684"/>
              <a:gd name="T3" fmla="*/ 2147483647 h 272"/>
              <a:gd name="T4" fmla="*/ 2147483647 w 684"/>
              <a:gd name="T5" fmla="*/ 2147483647 h 272"/>
              <a:gd name="T6" fmla="*/ 2147483647 w 684"/>
              <a:gd name="T7" fmla="*/ 2147483647 h 272"/>
              <a:gd name="T8" fmla="*/ 2147483647 w 684"/>
              <a:gd name="T9" fmla="*/ 2147483647 h 272"/>
              <a:gd name="T10" fmla="*/ 2147483647 w 684"/>
              <a:gd name="T11" fmla="*/ 2147483647 h 272"/>
              <a:gd name="T12" fmla="*/ 2147483647 w 684"/>
              <a:gd name="T13" fmla="*/ 2147483647 h 272"/>
              <a:gd name="T14" fmla="*/ 2147483647 w 684"/>
              <a:gd name="T15" fmla="*/ 2147483647 h 272"/>
              <a:gd name="T16" fmla="*/ 2147483647 w 684"/>
              <a:gd name="T17" fmla="*/ 2147483647 h 272"/>
              <a:gd name="T18" fmla="*/ 2147483647 w 684"/>
              <a:gd name="T19" fmla="*/ 2147483647 h 272"/>
              <a:gd name="T20" fmla="*/ 2147483647 w 684"/>
              <a:gd name="T21" fmla="*/ 2147483647 h 272"/>
              <a:gd name="T22" fmla="*/ 2147483647 w 684"/>
              <a:gd name="T23" fmla="*/ 2147483647 h 272"/>
              <a:gd name="T24" fmla="*/ 2147483647 w 684"/>
              <a:gd name="T25" fmla="*/ 2147483647 h 272"/>
              <a:gd name="T26" fmla="*/ 2147483647 w 684"/>
              <a:gd name="T27" fmla="*/ 2147483647 h 272"/>
              <a:gd name="T28" fmla="*/ 2147483647 w 684"/>
              <a:gd name="T29" fmla="*/ 2147483647 h 272"/>
              <a:gd name="T30" fmla="*/ 2147483647 w 684"/>
              <a:gd name="T31" fmla="*/ 2147483647 h 272"/>
              <a:gd name="T32" fmla="*/ 2147483647 w 684"/>
              <a:gd name="T33" fmla="*/ 2147483647 h 272"/>
              <a:gd name="T34" fmla="*/ 2147483647 w 684"/>
              <a:gd name="T35" fmla="*/ 2147483647 h 272"/>
              <a:gd name="T36" fmla="*/ 2147483647 w 684"/>
              <a:gd name="T37" fmla="*/ 2147483647 h 272"/>
              <a:gd name="T38" fmla="*/ 2147483647 w 684"/>
              <a:gd name="T39" fmla="*/ 2147483647 h 272"/>
              <a:gd name="T40" fmla="*/ 2147483647 w 684"/>
              <a:gd name="T41" fmla="*/ 2147483647 h 272"/>
              <a:gd name="T42" fmla="*/ 2147483647 w 684"/>
              <a:gd name="T43" fmla="*/ 2147483647 h 272"/>
              <a:gd name="T44" fmla="*/ 2147483647 w 684"/>
              <a:gd name="T45" fmla="*/ 2147483647 h 272"/>
              <a:gd name="T46" fmla="*/ 2147483647 w 684"/>
              <a:gd name="T47" fmla="*/ 2147483647 h 272"/>
              <a:gd name="T48" fmla="*/ 2147483647 w 684"/>
              <a:gd name="T49" fmla="*/ 2147483647 h 272"/>
              <a:gd name="T50" fmla="*/ 2147483647 w 684"/>
              <a:gd name="T51" fmla="*/ 2147483647 h 272"/>
              <a:gd name="T52" fmla="*/ 2147483647 w 684"/>
              <a:gd name="T53" fmla="*/ 2147483647 h 272"/>
              <a:gd name="T54" fmla="*/ 2147483647 w 684"/>
              <a:gd name="T55" fmla="*/ 2147483647 h 272"/>
              <a:gd name="T56" fmla="*/ 2147483647 w 684"/>
              <a:gd name="T57" fmla="*/ 2147483647 h 272"/>
              <a:gd name="T58" fmla="*/ 2147483647 w 684"/>
              <a:gd name="T59" fmla="*/ 2147483647 h 272"/>
              <a:gd name="T60" fmla="*/ 2147483647 w 684"/>
              <a:gd name="T61" fmla="*/ 2147483647 h 272"/>
              <a:gd name="T62" fmla="*/ 2147483647 w 684"/>
              <a:gd name="T63" fmla="*/ 2147483647 h 272"/>
              <a:gd name="T64" fmla="*/ 2147483647 w 684"/>
              <a:gd name="T65" fmla="*/ 2147483647 h 272"/>
              <a:gd name="T66" fmla="*/ 2147483647 w 684"/>
              <a:gd name="T67" fmla="*/ 2147483647 h 272"/>
              <a:gd name="T68" fmla="*/ 2147483647 w 684"/>
              <a:gd name="T69" fmla="*/ 2147483647 h 272"/>
              <a:gd name="T70" fmla="*/ 2147483647 w 684"/>
              <a:gd name="T71" fmla="*/ 2147483647 h 2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84"/>
              <a:gd name="T109" fmla="*/ 0 h 272"/>
              <a:gd name="T110" fmla="*/ 684 w 684"/>
              <a:gd name="T111" fmla="*/ 272 h 27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84" h="272">
                <a:moveTo>
                  <a:pt x="0" y="136"/>
                </a:moveTo>
                <a:lnTo>
                  <a:pt x="1" y="147"/>
                </a:lnTo>
                <a:lnTo>
                  <a:pt x="3" y="158"/>
                </a:lnTo>
                <a:lnTo>
                  <a:pt x="10" y="170"/>
                </a:lnTo>
                <a:lnTo>
                  <a:pt x="19" y="181"/>
                </a:lnTo>
                <a:lnTo>
                  <a:pt x="31" y="192"/>
                </a:lnTo>
                <a:lnTo>
                  <a:pt x="44" y="204"/>
                </a:lnTo>
                <a:lnTo>
                  <a:pt x="61" y="213"/>
                </a:lnTo>
                <a:lnTo>
                  <a:pt x="77" y="222"/>
                </a:lnTo>
                <a:lnTo>
                  <a:pt x="98" y="231"/>
                </a:lnTo>
                <a:lnTo>
                  <a:pt x="120" y="239"/>
                </a:lnTo>
                <a:lnTo>
                  <a:pt x="144" y="247"/>
                </a:lnTo>
                <a:lnTo>
                  <a:pt x="169" y="252"/>
                </a:lnTo>
                <a:lnTo>
                  <a:pt x="196" y="258"/>
                </a:lnTo>
                <a:lnTo>
                  <a:pt x="224" y="263"/>
                </a:lnTo>
                <a:lnTo>
                  <a:pt x="251" y="267"/>
                </a:lnTo>
                <a:lnTo>
                  <a:pt x="281" y="269"/>
                </a:lnTo>
                <a:lnTo>
                  <a:pt x="310" y="271"/>
                </a:lnTo>
                <a:lnTo>
                  <a:pt x="339" y="271"/>
                </a:lnTo>
                <a:lnTo>
                  <a:pt x="369" y="271"/>
                </a:lnTo>
                <a:lnTo>
                  <a:pt x="399" y="269"/>
                </a:lnTo>
                <a:lnTo>
                  <a:pt x="428" y="265"/>
                </a:lnTo>
                <a:lnTo>
                  <a:pt x="457" y="263"/>
                </a:lnTo>
                <a:lnTo>
                  <a:pt x="485" y="258"/>
                </a:lnTo>
                <a:lnTo>
                  <a:pt x="512" y="252"/>
                </a:lnTo>
                <a:lnTo>
                  <a:pt x="536" y="247"/>
                </a:lnTo>
                <a:lnTo>
                  <a:pt x="559" y="239"/>
                </a:lnTo>
                <a:lnTo>
                  <a:pt x="582" y="231"/>
                </a:lnTo>
                <a:lnTo>
                  <a:pt x="601" y="222"/>
                </a:lnTo>
                <a:lnTo>
                  <a:pt x="621" y="213"/>
                </a:lnTo>
                <a:lnTo>
                  <a:pt x="636" y="204"/>
                </a:lnTo>
                <a:lnTo>
                  <a:pt x="650" y="192"/>
                </a:lnTo>
                <a:lnTo>
                  <a:pt x="662" y="181"/>
                </a:lnTo>
                <a:lnTo>
                  <a:pt x="671" y="170"/>
                </a:lnTo>
                <a:lnTo>
                  <a:pt x="677" y="158"/>
                </a:lnTo>
                <a:lnTo>
                  <a:pt x="681" y="147"/>
                </a:lnTo>
                <a:lnTo>
                  <a:pt x="683" y="136"/>
                </a:lnTo>
                <a:lnTo>
                  <a:pt x="681" y="123"/>
                </a:lnTo>
                <a:lnTo>
                  <a:pt x="677" y="112"/>
                </a:lnTo>
                <a:lnTo>
                  <a:pt x="671" y="100"/>
                </a:lnTo>
                <a:lnTo>
                  <a:pt x="662" y="88"/>
                </a:lnTo>
                <a:lnTo>
                  <a:pt x="650" y="79"/>
                </a:lnTo>
                <a:lnTo>
                  <a:pt x="636" y="69"/>
                </a:lnTo>
                <a:lnTo>
                  <a:pt x="621" y="58"/>
                </a:lnTo>
                <a:lnTo>
                  <a:pt x="601" y="48"/>
                </a:lnTo>
                <a:lnTo>
                  <a:pt x="582" y="39"/>
                </a:lnTo>
                <a:lnTo>
                  <a:pt x="559" y="31"/>
                </a:lnTo>
                <a:lnTo>
                  <a:pt x="536" y="25"/>
                </a:lnTo>
                <a:lnTo>
                  <a:pt x="511" y="19"/>
                </a:lnTo>
                <a:lnTo>
                  <a:pt x="485" y="12"/>
                </a:lnTo>
                <a:lnTo>
                  <a:pt x="457" y="9"/>
                </a:lnTo>
                <a:lnTo>
                  <a:pt x="428" y="4"/>
                </a:lnTo>
                <a:lnTo>
                  <a:pt x="399" y="2"/>
                </a:lnTo>
                <a:lnTo>
                  <a:pt x="369" y="1"/>
                </a:lnTo>
                <a:lnTo>
                  <a:pt x="339" y="0"/>
                </a:lnTo>
                <a:lnTo>
                  <a:pt x="310" y="1"/>
                </a:lnTo>
                <a:lnTo>
                  <a:pt x="281" y="2"/>
                </a:lnTo>
                <a:lnTo>
                  <a:pt x="251" y="4"/>
                </a:lnTo>
                <a:lnTo>
                  <a:pt x="224" y="9"/>
                </a:lnTo>
                <a:lnTo>
                  <a:pt x="196" y="12"/>
                </a:lnTo>
                <a:lnTo>
                  <a:pt x="169" y="19"/>
                </a:lnTo>
                <a:lnTo>
                  <a:pt x="144" y="25"/>
                </a:lnTo>
                <a:lnTo>
                  <a:pt x="120" y="31"/>
                </a:lnTo>
                <a:lnTo>
                  <a:pt x="98" y="40"/>
                </a:lnTo>
                <a:lnTo>
                  <a:pt x="77" y="48"/>
                </a:lnTo>
                <a:lnTo>
                  <a:pt x="60" y="58"/>
                </a:lnTo>
                <a:lnTo>
                  <a:pt x="44" y="69"/>
                </a:lnTo>
                <a:lnTo>
                  <a:pt x="31" y="79"/>
                </a:lnTo>
                <a:lnTo>
                  <a:pt x="19" y="88"/>
                </a:lnTo>
                <a:lnTo>
                  <a:pt x="10" y="100"/>
                </a:lnTo>
                <a:lnTo>
                  <a:pt x="3" y="113"/>
                </a:lnTo>
                <a:lnTo>
                  <a:pt x="1" y="123"/>
                </a:lnTo>
                <a:lnTo>
                  <a:pt x="0" y="136"/>
                </a:lnTo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5381" name="Freeform 21"/>
          <p:cNvSpPr>
            <a:spLocks/>
          </p:cNvSpPr>
          <p:nvPr/>
        </p:nvSpPr>
        <p:spPr bwMode="auto">
          <a:xfrm>
            <a:off x="4824860" y="3545215"/>
            <a:ext cx="1525588" cy="481012"/>
          </a:xfrm>
          <a:custGeom>
            <a:avLst/>
            <a:gdLst>
              <a:gd name="T0" fmla="*/ 2147483647 w 961"/>
              <a:gd name="T1" fmla="*/ 2147483647 h 303"/>
              <a:gd name="T2" fmla="*/ 2147483647 w 961"/>
              <a:gd name="T3" fmla="*/ 2147483647 h 303"/>
              <a:gd name="T4" fmla="*/ 2147483647 w 961"/>
              <a:gd name="T5" fmla="*/ 2147483647 h 303"/>
              <a:gd name="T6" fmla="*/ 2147483647 w 961"/>
              <a:gd name="T7" fmla="*/ 2147483647 h 303"/>
              <a:gd name="T8" fmla="*/ 2147483647 w 961"/>
              <a:gd name="T9" fmla="*/ 2147483647 h 303"/>
              <a:gd name="T10" fmla="*/ 2147483647 w 961"/>
              <a:gd name="T11" fmla="*/ 2147483647 h 303"/>
              <a:gd name="T12" fmla="*/ 2147483647 w 961"/>
              <a:gd name="T13" fmla="*/ 2147483647 h 303"/>
              <a:gd name="T14" fmla="*/ 2147483647 w 961"/>
              <a:gd name="T15" fmla="*/ 2147483647 h 303"/>
              <a:gd name="T16" fmla="*/ 2147483647 w 961"/>
              <a:gd name="T17" fmla="*/ 2147483647 h 303"/>
              <a:gd name="T18" fmla="*/ 2147483647 w 961"/>
              <a:gd name="T19" fmla="*/ 2147483647 h 303"/>
              <a:gd name="T20" fmla="*/ 2147483647 w 961"/>
              <a:gd name="T21" fmla="*/ 2147483647 h 303"/>
              <a:gd name="T22" fmla="*/ 2147483647 w 961"/>
              <a:gd name="T23" fmla="*/ 2147483647 h 303"/>
              <a:gd name="T24" fmla="*/ 2147483647 w 961"/>
              <a:gd name="T25" fmla="*/ 2147483647 h 303"/>
              <a:gd name="T26" fmla="*/ 2147483647 w 961"/>
              <a:gd name="T27" fmla="*/ 2147483647 h 303"/>
              <a:gd name="T28" fmla="*/ 2147483647 w 961"/>
              <a:gd name="T29" fmla="*/ 2147483647 h 303"/>
              <a:gd name="T30" fmla="*/ 2147483647 w 961"/>
              <a:gd name="T31" fmla="*/ 2147483647 h 303"/>
              <a:gd name="T32" fmla="*/ 2147483647 w 961"/>
              <a:gd name="T33" fmla="*/ 2147483647 h 303"/>
              <a:gd name="T34" fmla="*/ 2147483647 w 961"/>
              <a:gd name="T35" fmla="*/ 2147483647 h 303"/>
              <a:gd name="T36" fmla="*/ 2147483647 w 961"/>
              <a:gd name="T37" fmla="*/ 2147483647 h 303"/>
              <a:gd name="T38" fmla="*/ 2147483647 w 961"/>
              <a:gd name="T39" fmla="*/ 2147483647 h 303"/>
              <a:gd name="T40" fmla="*/ 2147483647 w 961"/>
              <a:gd name="T41" fmla="*/ 2147483647 h 303"/>
              <a:gd name="T42" fmla="*/ 2147483647 w 961"/>
              <a:gd name="T43" fmla="*/ 2147483647 h 303"/>
              <a:gd name="T44" fmla="*/ 2147483647 w 961"/>
              <a:gd name="T45" fmla="*/ 2147483647 h 303"/>
              <a:gd name="T46" fmla="*/ 2147483647 w 961"/>
              <a:gd name="T47" fmla="*/ 2147483647 h 303"/>
              <a:gd name="T48" fmla="*/ 2147483647 w 961"/>
              <a:gd name="T49" fmla="*/ 2147483647 h 303"/>
              <a:gd name="T50" fmla="*/ 2147483647 w 961"/>
              <a:gd name="T51" fmla="*/ 2147483647 h 303"/>
              <a:gd name="T52" fmla="*/ 2147483647 w 961"/>
              <a:gd name="T53" fmla="*/ 2147483647 h 303"/>
              <a:gd name="T54" fmla="*/ 2147483647 w 961"/>
              <a:gd name="T55" fmla="*/ 2147483647 h 303"/>
              <a:gd name="T56" fmla="*/ 2147483647 w 961"/>
              <a:gd name="T57" fmla="*/ 2147483647 h 303"/>
              <a:gd name="T58" fmla="*/ 2147483647 w 961"/>
              <a:gd name="T59" fmla="*/ 2147483647 h 303"/>
              <a:gd name="T60" fmla="*/ 2147483647 w 961"/>
              <a:gd name="T61" fmla="*/ 2147483647 h 303"/>
              <a:gd name="T62" fmla="*/ 2147483647 w 961"/>
              <a:gd name="T63" fmla="*/ 2147483647 h 303"/>
              <a:gd name="T64" fmla="*/ 2147483647 w 961"/>
              <a:gd name="T65" fmla="*/ 2147483647 h 303"/>
              <a:gd name="T66" fmla="*/ 2147483647 w 961"/>
              <a:gd name="T67" fmla="*/ 2147483647 h 303"/>
              <a:gd name="T68" fmla="*/ 2147483647 w 961"/>
              <a:gd name="T69" fmla="*/ 2147483647 h 303"/>
              <a:gd name="T70" fmla="*/ 2147483647 w 961"/>
              <a:gd name="T71" fmla="*/ 2147483647 h 30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61"/>
              <a:gd name="T109" fmla="*/ 0 h 303"/>
              <a:gd name="T110" fmla="*/ 961 w 961"/>
              <a:gd name="T111" fmla="*/ 303 h 30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61" h="303">
                <a:moveTo>
                  <a:pt x="0" y="152"/>
                </a:moveTo>
                <a:lnTo>
                  <a:pt x="1" y="164"/>
                </a:lnTo>
                <a:lnTo>
                  <a:pt x="7" y="177"/>
                </a:lnTo>
                <a:lnTo>
                  <a:pt x="17" y="189"/>
                </a:lnTo>
                <a:lnTo>
                  <a:pt x="28" y="203"/>
                </a:lnTo>
                <a:lnTo>
                  <a:pt x="46" y="215"/>
                </a:lnTo>
                <a:lnTo>
                  <a:pt x="63" y="226"/>
                </a:lnTo>
                <a:lnTo>
                  <a:pt x="85" y="237"/>
                </a:lnTo>
                <a:lnTo>
                  <a:pt x="113" y="247"/>
                </a:lnTo>
                <a:lnTo>
                  <a:pt x="139" y="258"/>
                </a:lnTo>
                <a:lnTo>
                  <a:pt x="172" y="266"/>
                </a:lnTo>
                <a:lnTo>
                  <a:pt x="205" y="274"/>
                </a:lnTo>
                <a:lnTo>
                  <a:pt x="241" y="281"/>
                </a:lnTo>
                <a:lnTo>
                  <a:pt x="277" y="287"/>
                </a:lnTo>
                <a:lnTo>
                  <a:pt x="315" y="292"/>
                </a:lnTo>
                <a:lnTo>
                  <a:pt x="355" y="296"/>
                </a:lnTo>
                <a:lnTo>
                  <a:pt x="396" y="299"/>
                </a:lnTo>
                <a:lnTo>
                  <a:pt x="438" y="302"/>
                </a:lnTo>
                <a:lnTo>
                  <a:pt x="481" y="302"/>
                </a:lnTo>
                <a:lnTo>
                  <a:pt x="520" y="302"/>
                </a:lnTo>
                <a:lnTo>
                  <a:pt x="563" y="299"/>
                </a:lnTo>
                <a:lnTo>
                  <a:pt x="604" y="295"/>
                </a:lnTo>
                <a:lnTo>
                  <a:pt x="643" y="292"/>
                </a:lnTo>
                <a:lnTo>
                  <a:pt x="682" y="287"/>
                </a:lnTo>
                <a:lnTo>
                  <a:pt x="720" y="281"/>
                </a:lnTo>
                <a:lnTo>
                  <a:pt x="754" y="274"/>
                </a:lnTo>
                <a:lnTo>
                  <a:pt x="787" y="266"/>
                </a:lnTo>
                <a:lnTo>
                  <a:pt x="820" y="258"/>
                </a:lnTo>
                <a:lnTo>
                  <a:pt x="848" y="247"/>
                </a:lnTo>
                <a:lnTo>
                  <a:pt x="873" y="237"/>
                </a:lnTo>
                <a:lnTo>
                  <a:pt x="894" y="226"/>
                </a:lnTo>
                <a:lnTo>
                  <a:pt x="916" y="215"/>
                </a:lnTo>
                <a:lnTo>
                  <a:pt x="930" y="203"/>
                </a:lnTo>
                <a:lnTo>
                  <a:pt x="942" y="189"/>
                </a:lnTo>
                <a:lnTo>
                  <a:pt x="952" y="177"/>
                </a:lnTo>
                <a:lnTo>
                  <a:pt x="958" y="164"/>
                </a:lnTo>
                <a:lnTo>
                  <a:pt x="960" y="152"/>
                </a:lnTo>
                <a:lnTo>
                  <a:pt x="958" y="137"/>
                </a:lnTo>
                <a:lnTo>
                  <a:pt x="952" y="124"/>
                </a:lnTo>
                <a:lnTo>
                  <a:pt x="942" y="112"/>
                </a:lnTo>
                <a:lnTo>
                  <a:pt x="930" y="98"/>
                </a:lnTo>
                <a:lnTo>
                  <a:pt x="916" y="87"/>
                </a:lnTo>
                <a:lnTo>
                  <a:pt x="894" y="76"/>
                </a:lnTo>
                <a:lnTo>
                  <a:pt x="871" y="65"/>
                </a:lnTo>
                <a:lnTo>
                  <a:pt x="848" y="54"/>
                </a:lnTo>
                <a:lnTo>
                  <a:pt x="820" y="43"/>
                </a:lnTo>
                <a:lnTo>
                  <a:pt x="787" y="34"/>
                </a:lnTo>
                <a:lnTo>
                  <a:pt x="754" y="28"/>
                </a:lnTo>
                <a:lnTo>
                  <a:pt x="717" y="21"/>
                </a:lnTo>
                <a:lnTo>
                  <a:pt x="682" y="14"/>
                </a:lnTo>
                <a:lnTo>
                  <a:pt x="643" y="10"/>
                </a:lnTo>
                <a:lnTo>
                  <a:pt x="604" y="6"/>
                </a:lnTo>
                <a:lnTo>
                  <a:pt x="563" y="3"/>
                </a:lnTo>
                <a:lnTo>
                  <a:pt x="520" y="1"/>
                </a:lnTo>
                <a:lnTo>
                  <a:pt x="478" y="0"/>
                </a:lnTo>
                <a:lnTo>
                  <a:pt x="438" y="1"/>
                </a:lnTo>
                <a:lnTo>
                  <a:pt x="396" y="3"/>
                </a:lnTo>
                <a:lnTo>
                  <a:pt x="355" y="6"/>
                </a:lnTo>
                <a:lnTo>
                  <a:pt x="315" y="10"/>
                </a:lnTo>
                <a:lnTo>
                  <a:pt x="277" y="14"/>
                </a:lnTo>
                <a:lnTo>
                  <a:pt x="239" y="21"/>
                </a:lnTo>
                <a:lnTo>
                  <a:pt x="205" y="28"/>
                </a:lnTo>
                <a:lnTo>
                  <a:pt x="172" y="34"/>
                </a:lnTo>
                <a:lnTo>
                  <a:pt x="139" y="44"/>
                </a:lnTo>
                <a:lnTo>
                  <a:pt x="113" y="54"/>
                </a:lnTo>
                <a:lnTo>
                  <a:pt x="85" y="65"/>
                </a:lnTo>
                <a:lnTo>
                  <a:pt x="63" y="76"/>
                </a:lnTo>
                <a:lnTo>
                  <a:pt x="46" y="87"/>
                </a:lnTo>
                <a:lnTo>
                  <a:pt x="28" y="98"/>
                </a:lnTo>
                <a:lnTo>
                  <a:pt x="17" y="112"/>
                </a:lnTo>
                <a:lnTo>
                  <a:pt x="7" y="125"/>
                </a:lnTo>
                <a:lnTo>
                  <a:pt x="1" y="137"/>
                </a:lnTo>
                <a:lnTo>
                  <a:pt x="0" y="152"/>
                </a:lnTo>
              </a:path>
            </a:pathLst>
          </a:custGeom>
          <a:solidFill>
            <a:schemeClr val="bg1">
              <a:lumMod val="90000"/>
            </a:schemeClr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5382" name="Freeform 22"/>
          <p:cNvSpPr>
            <a:spLocks/>
          </p:cNvSpPr>
          <p:nvPr/>
        </p:nvSpPr>
        <p:spPr bwMode="auto">
          <a:xfrm>
            <a:off x="4845068" y="4673927"/>
            <a:ext cx="1284288" cy="431800"/>
          </a:xfrm>
          <a:custGeom>
            <a:avLst/>
            <a:gdLst>
              <a:gd name="T0" fmla="*/ 2147483647 w 809"/>
              <a:gd name="T1" fmla="*/ 2147483647 h 272"/>
              <a:gd name="T2" fmla="*/ 2147483647 w 809"/>
              <a:gd name="T3" fmla="*/ 0 h 272"/>
              <a:gd name="T4" fmla="*/ 0 w 809"/>
              <a:gd name="T5" fmla="*/ 0 h 272"/>
              <a:gd name="T6" fmla="*/ 0 w 809"/>
              <a:gd name="T7" fmla="*/ 2147483647 h 272"/>
              <a:gd name="T8" fmla="*/ 2147483647 w 809"/>
              <a:gd name="T9" fmla="*/ 2147483647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9"/>
              <a:gd name="T16" fmla="*/ 0 h 272"/>
              <a:gd name="T17" fmla="*/ 809 w 809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9" h="272">
                <a:moveTo>
                  <a:pt x="808" y="271"/>
                </a:moveTo>
                <a:lnTo>
                  <a:pt x="808" y="0"/>
                </a:lnTo>
                <a:lnTo>
                  <a:pt x="0" y="0"/>
                </a:lnTo>
                <a:lnTo>
                  <a:pt x="0" y="271"/>
                </a:lnTo>
                <a:lnTo>
                  <a:pt x="808" y="271"/>
                </a:lnTo>
              </a:path>
            </a:pathLst>
          </a:custGeom>
          <a:solidFill>
            <a:schemeClr val="bg1">
              <a:lumMod val="90000"/>
            </a:schemeClr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7432" name="Freeform 24"/>
          <p:cNvSpPr>
            <a:spLocks/>
          </p:cNvSpPr>
          <p:nvPr/>
        </p:nvSpPr>
        <p:spPr bwMode="auto">
          <a:xfrm>
            <a:off x="6466335" y="3672215"/>
            <a:ext cx="722313" cy="484187"/>
          </a:xfrm>
          <a:custGeom>
            <a:avLst/>
            <a:gdLst/>
            <a:ahLst/>
            <a:cxnLst>
              <a:cxn ang="0">
                <a:pos x="226" y="0"/>
              </a:cxn>
              <a:cxn ang="0">
                <a:pos x="454" y="304"/>
              </a:cxn>
              <a:cxn ang="0">
                <a:pos x="0" y="304"/>
              </a:cxn>
              <a:cxn ang="0">
                <a:pos x="226" y="0"/>
              </a:cxn>
            </a:cxnLst>
            <a:rect l="0" t="0" r="r" b="b"/>
            <a:pathLst>
              <a:path w="455" h="305">
                <a:moveTo>
                  <a:pt x="226" y="0"/>
                </a:moveTo>
                <a:lnTo>
                  <a:pt x="454" y="304"/>
                </a:lnTo>
                <a:lnTo>
                  <a:pt x="0" y="304"/>
                </a:lnTo>
                <a:lnTo>
                  <a:pt x="226" y="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6577460" y="3853190"/>
            <a:ext cx="4778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chemeClr val="accent2"/>
                </a:solidFill>
                <a:latin typeface="Arial" charset="0"/>
              </a:rPr>
              <a:t>ISA</a:t>
            </a: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4823251" y="4755229"/>
            <a:ext cx="1327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 dirty="0" err="1">
                <a:solidFill>
                  <a:srgbClr val="000000"/>
                </a:solidFill>
                <a:latin typeface="Arial" charset="0"/>
              </a:rPr>
              <a:t>Hourly_Emps</a:t>
            </a:r>
            <a:endParaRPr lang="en-US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7366448" y="4081790"/>
            <a:ext cx="10398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contractid</a:t>
            </a: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4897885" y="3618240"/>
            <a:ext cx="1397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hours_worked</a:t>
            </a:r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 flipH="1">
            <a:off x="5880548" y="4157990"/>
            <a:ext cx="779462" cy="5175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>
            <a:off x="6945760" y="4157990"/>
            <a:ext cx="746125" cy="5175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 flipH="1">
            <a:off x="7874448" y="4435802"/>
            <a:ext cx="4762" cy="254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>
            <a:off x="5567810" y="4023052"/>
            <a:ext cx="0" cy="6524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2" name="Rectangle 34"/>
          <p:cNvSpPr>
            <a:spLocks noGrp="1" noChangeArrowheads="1"/>
          </p:cNvSpPr>
          <p:nvPr>
            <p:ph type="body" sz="half" idx="1"/>
          </p:nvPr>
        </p:nvSpPr>
        <p:spPr>
          <a:xfrm>
            <a:off x="556422" y="4641133"/>
            <a:ext cx="3835069" cy="1749865"/>
          </a:xfrm>
        </p:spPr>
        <p:txBody>
          <a:bodyPr>
            <a:normAutofit lnSpcReduction="10000"/>
          </a:bodyPr>
          <a:lstStyle/>
          <a:p>
            <a:pPr marL="344488" indent="-3444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sz="2600" i="1" dirty="0">
                <a:solidFill>
                  <a:schemeClr val="accent2"/>
                </a:solidFill>
                <a:latin typeface="Calibri" pitchFamily="34" charset="0"/>
              </a:rPr>
              <a:t>Overlap constraints</a:t>
            </a:r>
            <a:r>
              <a:rPr lang="en-US" sz="2600" dirty="0">
                <a:latin typeface="Calibri" pitchFamily="34" charset="0"/>
              </a:rPr>
              <a:t>:  Can Joe be an </a:t>
            </a:r>
            <a:r>
              <a:rPr lang="en-US" sz="2600" dirty="0" err="1">
                <a:latin typeface="Calibri" pitchFamily="34" charset="0"/>
              </a:rPr>
              <a:t>Hourly_Emps</a:t>
            </a:r>
            <a:r>
              <a:rPr lang="en-US" sz="2600" dirty="0">
                <a:latin typeface="Calibri" pitchFamily="34" charset="0"/>
              </a:rPr>
              <a:t> as well as a </a:t>
            </a:r>
            <a:r>
              <a:rPr lang="en-US" sz="2600" dirty="0" err="1">
                <a:latin typeface="Calibri" pitchFamily="34" charset="0"/>
              </a:rPr>
              <a:t>Contract_Emps</a:t>
            </a:r>
            <a:r>
              <a:rPr lang="en-US" sz="2600" dirty="0">
                <a:latin typeface="Calibri" pitchFamily="34" charset="0"/>
              </a:rPr>
              <a:t> entity?  </a:t>
            </a:r>
            <a:r>
              <a:rPr lang="en-US" sz="2600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sz="2600" i="1" dirty="0">
                <a:solidFill>
                  <a:schemeClr val="accent2"/>
                </a:solidFill>
                <a:latin typeface="Calibri" pitchFamily="34" charset="0"/>
              </a:rPr>
              <a:t>Allowed/disallowed</a:t>
            </a:r>
            <a:r>
              <a:rPr lang="en-US" sz="2600" dirty="0">
                <a:solidFill>
                  <a:schemeClr val="accent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 flipV="1">
            <a:off x="6822967" y="3166738"/>
            <a:ext cx="3176" cy="488949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Rectangle 34"/>
          <p:cNvSpPr txBox="1">
            <a:spLocks noChangeArrowheads="1"/>
          </p:cNvSpPr>
          <p:nvPr/>
        </p:nvSpPr>
        <p:spPr bwMode="auto">
          <a:xfrm>
            <a:off x="619836" y="1547768"/>
            <a:ext cx="4393427" cy="207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i="1" kern="0" dirty="0">
                <a:solidFill>
                  <a:schemeClr val="accent2"/>
                </a:solidFill>
                <a:latin typeface="Calibri" pitchFamily="34" charset="0"/>
              </a:rPr>
              <a:t>Covering constraints</a:t>
            </a:r>
            <a:r>
              <a:rPr lang="en-US" sz="2600" kern="0" dirty="0">
                <a:latin typeface="Calibri" pitchFamily="34" charset="0"/>
              </a:rPr>
              <a:t>:  Does every Employees entity also have to be an </a:t>
            </a:r>
            <a:r>
              <a:rPr lang="en-US" sz="2600" kern="0" dirty="0" err="1">
                <a:latin typeface="Calibri" pitchFamily="34" charset="0"/>
              </a:rPr>
              <a:t>Hourly_Emps</a:t>
            </a:r>
            <a:r>
              <a:rPr lang="en-US" sz="2600" kern="0" dirty="0">
                <a:latin typeface="Calibri" pitchFamily="34" charset="0"/>
              </a:rPr>
              <a:t> or a </a:t>
            </a:r>
            <a:r>
              <a:rPr lang="en-US" sz="2600" kern="0" dirty="0" err="1">
                <a:latin typeface="Calibri" pitchFamily="34" charset="0"/>
              </a:rPr>
              <a:t>Contract_Emps</a:t>
            </a:r>
            <a:r>
              <a:rPr lang="en-US" sz="2600" kern="0" dirty="0">
                <a:latin typeface="Calibri" pitchFamily="34" charset="0"/>
              </a:rPr>
              <a:t> entity?</a:t>
            </a:r>
            <a:r>
              <a:rPr lang="en-US" sz="2600" i="1" kern="0" dirty="0">
                <a:solidFill>
                  <a:schemeClr val="accent2"/>
                </a:solidFill>
                <a:latin typeface="Calibri" pitchFamily="34" charset="0"/>
              </a:rPr>
              <a:t> (Yes/no) </a:t>
            </a:r>
            <a:endParaRPr lang="en-US" sz="2600" kern="0" dirty="0">
              <a:latin typeface="Calibri" pitchFamily="34" charset="0"/>
            </a:endParaRPr>
          </a:p>
        </p:txBody>
      </p:sp>
      <p:sp>
        <p:nvSpPr>
          <p:cNvPr id="4" name="Oval Callout 3"/>
          <p:cNvSpPr/>
          <p:nvPr/>
        </p:nvSpPr>
        <p:spPr bwMode="auto">
          <a:xfrm>
            <a:off x="7251876" y="3261053"/>
            <a:ext cx="1208088" cy="601475"/>
          </a:xfrm>
          <a:prstGeom prst="wedgeEllipseCallout">
            <a:avLst>
              <a:gd name="adj1" fmla="val -78418"/>
              <a:gd name="adj2" fmla="val -12968"/>
            </a:avLst>
          </a:prstGeom>
          <a:solidFill>
            <a:srgbClr val="4FD1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Covering </a:t>
            </a:r>
          </a:p>
        </p:txBody>
      </p:sp>
      <p:sp>
        <p:nvSpPr>
          <p:cNvPr id="41" name="Oval Callout 40"/>
          <p:cNvSpPr/>
          <p:nvPr/>
        </p:nvSpPr>
        <p:spPr bwMode="auto">
          <a:xfrm>
            <a:off x="5756064" y="5287420"/>
            <a:ext cx="1378550" cy="681217"/>
          </a:xfrm>
          <a:prstGeom prst="wedgeEllipseCallout">
            <a:avLst>
              <a:gd name="adj1" fmla="val 25682"/>
              <a:gd name="adj2" fmla="val -160309"/>
            </a:avLst>
          </a:prstGeom>
          <a:solidFill>
            <a:srgbClr val="4FD1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</a:rPr>
              <a:t>Overlap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 Allowed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 bwMode="auto">
          <a:xfrm>
            <a:off x="6822967" y="3199489"/>
            <a:ext cx="0" cy="479352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F9EC212-178D-4699-B100-BFE798ABE119}"/>
              </a:ext>
            </a:extLst>
          </p:cNvPr>
          <p:cNvSpPr/>
          <p:nvPr/>
        </p:nvSpPr>
        <p:spPr>
          <a:xfrm>
            <a:off x="6375147" y="4250103"/>
            <a:ext cx="821635" cy="198792"/>
          </a:xfrm>
          <a:custGeom>
            <a:avLst/>
            <a:gdLst>
              <a:gd name="connsiteX0" fmla="*/ 0 w 821635"/>
              <a:gd name="connsiteY0" fmla="*/ 0 h 198792"/>
              <a:gd name="connsiteX1" fmla="*/ 457200 w 821635"/>
              <a:gd name="connsiteY1" fmla="*/ 198783 h 198792"/>
              <a:gd name="connsiteX2" fmla="*/ 821635 w 821635"/>
              <a:gd name="connsiteY2" fmla="*/ 6626 h 1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1635" h="198792">
                <a:moveTo>
                  <a:pt x="0" y="0"/>
                </a:moveTo>
                <a:cubicBezTo>
                  <a:pt x="160130" y="98839"/>
                  <a:pt x="320261" y="197679"/>
                  <a:pt x="457200" y="198783"/>
                </a:cubicBezTo>
                <a:cubicBezTo>
                  <a:pt x="594139" y="199887"/>
                  <a:pt x="707887" y="103256"/>
                  <a:pt x="821635" y="6626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2162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5" grpId="0" animBg="1"/>
      <p:bldP spid="4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76300"/>
          </a:xfrm>
        </p:spPr>
        <p:txBody>
          <a:bodyPr/>
          <a:lstStyle/>
          <a:p>
            <a:r>
              <a:rPr lang="en-US" dirty="0"/>
              <a:t>Overview of Database Design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876300"/>
            <a:ext cx="8458200" cy="2112228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Conceptual design</a:t>
            </a:r>
            <a:r>
              <a:rPr lang="en-US" dirty="0">
                <a:latin typeface="Calibri" pitchFamily="34" charset="0"/>
              </a:rPr>
              <a:t>:  </a:t>
            </a:r>
            <a:r>
              <a:rPr lang="en-US" i="1" dirty="0"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ER Model </a:t>
            </a:r>
            <a:r>
              <a:rPr lang="en-US" i="1" dirty="0">
                <a:latin typeface="Calibri" pitchFamily="34" charset="0"/>
              </a:rPr>
              <a:t>is used at this stage.) </a:t>
            </a:r>
            <a:endParaRPr lang="en-US" dirty="0">
              <a:latin typeface="Calibri" pitchFamily="34" charset="0"/>
            </a:endParaRPr>
          </a:p>
          <a:p>
            <a:pPr lvl="1">
              <a:buSzPct val="75000"/>
              <a:defRPr/>
            </a:pPr>
            <a:r>
              <a:rPr lang="en-US" dirty="0">
                <a:latin typeface="Calibri" pitchFamily="34" charset="0"/>
              </a:rPr>
              <a:t>What are the </a:t>
            </a:r>
            <a:r>
              <a:rPr lang="en-US" i="1" dirty="0">
                <a:solidFill>
                  <a:srgbClr val="434FD6"/>
                </a:solidFill>
                <a:latin typeface="Calibri" pitchFamily="34" charset="0"/>
              </a:rPr>
              <a:t>entities</a:t>
            </a:r>
            <a:r>
              <a:rPr lang="en-US" dirty="0">
                <a:latin typeface="Calibri" pitchFamily="34" charset="0"/>
              </a:rPr>
              <a:t> and </a:t>
            </a:r>
            <a:r>
              <a:rPr lang="en-US" i="1" dirty="0">
                <a:solidFill>
                  <a:schemeClr val="bg1">
                    <a:lumMod val="25000"/>
                  </a:schemeClr>
                </a:solidFill>
                <a:latin typeface="Calibri" pitchFamily="34" charset="0"/>
              </a:rPr>
              <a:t>relationships</a:t>
            </a:r>
            <a:r>
              <a:rPr lang="en-US" dirty="0">
                <a:latin typeface="Calibri" pitchFamily="34" charset="0"/>
              </a:rPr>
              <a:t> in the enterprise?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SzPct val="75000"/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434FD6"/>
                </a:solidFill>
                <a:latin typeface="Calibri" pitchFamily="34" charset="0"/>
              </a:rPr>
              <a:t>Students </a:t>
            </a:r>
            <a:r>
              <a:rPr lang="en-US" sz="2000" dirty="0">
                <a:solidFill>
                  <a:schemeClr val="bg1">
                    <a:lumMod val="25000"/>
                  </a:schemeClr>
                </a:solidFill>
                <a:latin typeface="Calibri" pitchFamily="34" charset="0"/>
              </a:rPr>
              <a:t>sign up</a:t>
            </a:r>
            <a:r>
              <a:rPr lang="en-US" sz="2000" dirty="0">
                <a:solidFill>
                  <a:srgbClr val="434FD6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4D4D4D"/>
                </a:solidFill>
                <a:latin typeface="Calibri" pitchFamily="34" charset="0"/>
              </a:rPr>
              <a:t>for </a:t>
            </a:r>
            <a:r>
              <a:rPr lang="en-US" sz="2000" dirty="0">
                <a:solidFill>
                  <a:srgbClr val="434FD6"/>
                </a:solidFill>
                <a:latin typeface="Calibri" pitchFamily="34" charset="0"/>
              </a:rPr>
              <a:t>classes</a:t>
            </a:r>
          </a:p>
          <a:p>
            <a:pPr marL="1371600" lvl="3" indent="0">
              <a:spcBef>
                <a:spcPts val="600"/>
              </a:spcBef>
              <a:spcAft>
                <a:spcPts val="600"/>
              </a:spcAft>
              <a:buSzPct val="75000"/>
              <a:buNone/>
              <a:defRPr/>
            </a:pPr>
            <a:endParaRPr lang="en-US" sz="2000" dirty="0">
              <a:solidFill>
                <a:srgbClr val="434FD6"/>
              </a:solidFill>
              <a:latin typeface="Calibri" pitchFamily="34" charset="0"/>
            </a:endParaRPr>
          </a:p>
          <a:p>
            <a:pPr marL="1371600" lvl="3" indent="0">
              <a:spcBef>
                <a:spcPts val="600"/>
              </a:spcBef>
              <a:spcAft>
                <a:spcPts val="600"/>
              </a:spcAft>
              <a:buSzPct val="75000"/>
              <a:buNone/>
              <a:defRPr/>
            </a:pPr>
            <a:endParaRPr lang="en-US" sz="2000" dirty="0">
              <a:solidFill>
                <a:srgbClr val="434FD6"/>
              </a:solidFill>
              <a:latin typeface="Calibri" pitchFamily="34" charset="0"/>
            </a:endParaRPr>
          </a:p>
        </p:txBody>
      </p:sp>
      <p:sp>
        <p:nvSpPr>
          <p:cNvPr id="2" name="Oval Callout 1"/>
          <p:cNvSpPr/>
          <p:nvPr/>
        </p:nvSpPr>
        <p:spPr bwMode="auto">
          <a:xfrm>
            <a:off x="1447800" y="2286000"/>
            <a:ext cx="1219200" cy="457200"/>
          </a:xfrm>
          <a:prstGeom prst="wedgeEllipseCallout">
            <a:avLst>
              <a:gd name="adj1" fmla="val 11979"/>
              <a:gd name="adj2" fmla="val -77083"/>
            </a:avLst>
          </a:prstGeom>
          <a:solidFill>
            <a:srgbClr val="0070C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Lucida Handwriting" panose="03010101010101010101" pitchFamily="66" charset="0"/>
              </a:rPr>
              <a:t>Entity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5029200" y="2066925"/>
            <a:ext cx="1219200" cy="457200"/>
          </a:xfrm>
          <a:prstGeom prst="wedgeEllipseCallout">
            <a:avLst>
              <a:gd name="adj1" fmla="val -54427"/>
              <a:gd name="adj2" fmla="val -45833"/>
            </a:avLst>
          </a:prstGeom>
          <a:solidFill>
            <a:srgbClr val="0070C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Lucida Handwriting" panose="03010101010101010101" pitchFamily="66" charset="0"/>
              </a:rPr>
              <a:t>Entity</a:t>
            </a:r>
          </a:p>
        </p:txBody>
      </p:sp>
      <p:sp>
        <p:nvSpPr>
          <p:cNvPr id="8" name="Oval Callout 7"/>
          <p:cNvSpPr/>
          <p:nvPr/>
        </p:nvSpPr>
        <p:spPr bwMode="auto">
          <a:xfrm>
            <a:off x="2743200" y="2286000"/>
            <a:ext cx="2362200" cy="533400"/>
          </a:xfrm>
          <a:prstGeom prst="wedgeEllipseCallout">
            <a:avLst>
              <a:gd name="adj1" fmla="val -16146"/>
              <a:gd name="adj2" fmla="val -77083"/>
            </a:avLst>
          </a:prstGeom>
          <a:solidFill>
            <a:srgbClr val="660033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F8F8F8"/>
                </a:solidFill>
                <a:latin typeface="Lucida Handwriting" panose="03010101010101010101" pitchFamily="66" charset="0"/>
              </a:rPr>
              <a:t>Relationship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8F8F8"/>
              </a:solidFill>
              <a:effectLst/>
              <a:latin typeface="Lucida Handwriting" panose="03010101010101010101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7E844B-3C50-4850-B9BC-D66ED27E3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5" y="3200908"/>
            <a:ext cx="4377289" cy="35046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8C174C-0490-4EC8-B5C4-F85731EF2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05" y="2437605"/>
            <a:ext cx="2116789" cy="15266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97C45C-FB76-424D-86BA-265759AEBA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36" y="3794757"/>
            <a:ext cx="2116789" cy="152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12394C-1D2D-4DD5-81B7-B4BDA93080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05" y="5143716"/>
            <a:ext cx="2116789" cy="152095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BE862D4-E6C2-45BE-8575-694CEB5E3AAC}"/>
              </a:ext>
            </a:extLst>
          </p:cNvPr>
          <p:cNvSpPr/>
          <p:nvPr/>
        </p:nvSpPr>
        <p:spPr>
          <a:xfrm>
            <a:off x="7075145" y="6559413"/>
            <a:ext cx="1214580" cy="113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A024625-9B5C-44FF-AECE-4F530A0F9A6B}"/>
              </a:ext>
            </a:extLst>
          </p:cNvPr>
          <p:cNvCxnSpPr/>
          <p:nvPr/>
        </p:nvCxnSpPr>
        <p:spPr>
          <a:xfrm flipV="1">
            <a:off x="4178808" y="2988528"/>
            <a:ext cx="2377440" cy="11354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9CD49D-87BE-4CB5-B5A6-6DABCCB33868}"/>
              </a:ext>
            </a:extLst>
          </p:cNvPr>
          <p:cNvCxnSpPr>
            <a:cxnSpLocks/>
          </p:cNvCxnSpPr>
          <p:nvPr/>
        </p:nvCxnSpPr>
        <p:spPr>
          <a:xfrm flipV="1">
            <a:off x="4178808" y="4453054"/>
            <a:ext cx="1840992" cy="339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04499EF-A209-4B49-9F3C-77E40E92E5DD}"/>
              </a:ext>
            </a:extLst>
          </p:cNvPr>
          <p:cNvCxnSpPr>
            <a:cxnSpLocks/>
          </p:cNvCxnSpPr>
          <p:nvPr/>
        </p:nvCxnSpPr>
        <p:spPr>
          <a:xfrm>
            <a:off x="4152149" y="5533644"/>
            <a:ext cx="2404099" cy="3705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86978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6477000" cy="1104900"/>
          </a:xfrm>
        </p:spPr>
        <p:txBody>
          <a:bodyPr/>
          <a:lstStyle/>
          <a:p>
            <a:r>
              <a:rPr lang="en-US" dirty="0"/>
              <a:t>Reasons for Using ISA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117315" y="3581400"/>
            <a:ext cx="1495425" cy="414337"/>
            <a:chOff x="7412038" y="3081338"/>
            <a:chExt cx="1495425" cy="414337"/>
          </a:xfrm>
        </p:grpSpPr>
        <p:sp>
          <p:nvSpPr>
            <p:cNvPr id="16407" name="Freeform 23"/>
            <p:cNvSpPr>
              <a:spLocks/>
            </p:cNvSpPr>
            <p:nvPr/>
          </p:nvSpPr>
          <p:spPr bwMode="auto">
            <a:xfrm>
              <a:off x="7426325" y="3081338"/>
              <a:ext cx="1446213" cy="414337"/>
            </a:xfrm>
            <a:custGeom>
              <a:avLst/>
              <a:gdLst>
                <a:gd name="T0" fmla="*/ 2147483647 w 911"/>
                <a:gd name="T1" fmla="*/ 2147483647 h 261"/>
                <a:gd name="T2" fmla="*/ 2147483647 w 911"/>
                <a:gd name="T3" fmla="*/ 0 h 261"/>
                <a:gd name="T4" fmla="*/ 0 w 911"/>
                <a:gd name="T5" fmla="*/ 0 h 261"/>
                <a:gd name="T6" fmla="*/ 0 w 911"/>
                <a:gd name="T7" fmla="*/ 2147483647 h 261"/>
                <a:gd name="T8" fmla="*/ 2147483647 w 911"/>
                <a:gd name="T9" fmla="*/ 2147483647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1"/>
                <a:gd name="T16" fmla="*/ 0 h 261"/>
                <a:gd name="T17" fmla="*/ 911 w 911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1" h="261">
                  <a:moveTo>
                    <a:pt x="910" y="260"/>
                  </a:moveTo>
                  <a:lnTo>
                    <a:pt x="910" y="0"/>
                  </a:lnTo>
                  <a:lnTo>
                    <a:pt x="0" y="0"/>
                  </a:lnTo>
                  <a:lnTo>
                    <a:pt x="0" y="260"/>
                  </a:lnTo>
                  <a:lnTo>
                    <a:pt x="910" y="260"/>
                  </a:lnTo>
                </a:path>
              </a:pathLst>
            </a:custGeom>
            <a:solidFill>
              <a:schemeClr val="accent4">
                <a:lumMod val="10000"/>
                <a:lumOff val="90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6390" name="Rectangle 5"/>
            <p:cNvSpPr>
              <a:spLocks noChangeArrowheads="1"/>
            </p:cNvSpPr>
            <p:nvPr/>
          </p:nvSpPr>
          <p:spPr bwMode="auto">
            <a:xfrm>
              <a:off x="7412038" y="3125788"/>
              <a:ext cx="149542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Contract_Emps</a:t>
              </a:r>
            </a:p>
          </p:txBody>
        </p:sp>
      </p:grpSp>
      <p:sp>
        <p:nvSpPr>
          <p:cNvPr id="16391" name="Freeform 6"/>
          <p:cNvSpPr>
            <a:spLocks/>
          </p:cNvSpPr>
          <p:nvPr/>
        </p:nvSpPr>
        <p:spPr bwMode="auto">
          <a:xfrm>
            <a:off x="5824296" y="893763"/>
            <a:ext cx="740569" cy="390525"/>
          </a:xfrm>
          <a:custGeom>
            <a:avLst/>
            <a:gdLst>
              <a:gd name="T0" fmla="*/ 2147483647 w 665"/>
              <a:gd name="T1" fmla="*/ 2147483647 h 246"/>
              <a:gd name="T2" fmla="*/ 2147483647 w 665"/>
              <a:gd name="T3" fmla="*/ 2147483647 h 246"/>
              <a:gd name="T4" fmla="*/ 2147483647 w 665"/>
              <a:gd name="T5" fmla="*/ 2147483647 h 246"/>
              <a:gd name="T6" fmla="*/ 2147483647 w 665"/>
              <a:gd name="T7" fmla="*/ 2147483647 h 246"/>
              <a:gd name="T8" fmla="*/ 2147483647 w 665"/>
              <a:gd name="T9" fmla="*/ 2147483647 h 246"/>
              <a:gd name="T10" fmla="*/ 2147483647 w 665"/>
              <a:gd name="T11" fmla="*/ 2147483647 h 246"/>
              <a:gd name="T12" fmla="*/ 2147483647 w 665"/>
              <a:gd name="T13" fmla="*/ 2147483647 h 246"/>
              <a:gd name="T14" fmla="*/ 2147483647 w 665"/>
              <a:gd name="T15" fmla="*/ 2147483647 h 246"/>
              <a:gd name="T16" fmla="*/ 2147483647 w 665"/>
              <a:gd name="T17" fmla="*/ 2147483647 h 246"/>
              <a:gd name="T18" fmla="*/ 2147483647 w 665"/>
              <a:gd name="T19" fmla="*/ 2147483647 h 246"/>
              <a:gd name="T20" fmla="*/ 2147483647 w 665"/>
              <a:gd name="T21" fmla="*/ 2147483647 h 246"/>
              <a:gd name="T22" fmla="*/ 2147483647 w 665"/>
              <a:gd name="T23" fmla="*/ 2147483647 h 246"/>
              <a:gd name="T24" fmla="*/ 2147483647 w 665"/>
              <a:gd name="T25" fmla="*/ 2147483647 h 246"/>
              <a:gd name="T26" fmla="*/ 2147483647 w 665"/>
              <a:gd name="T27" fmla="*/ 2147483647 h 246"/>
              <a:gd name="T28" fmla="*/ 2147483647 w 665"/>
              <a:gd name="T29" fmla="*/ 2147483647 h 246"/>
              <a:gd name="T30" fmla="*/ 2147483647 w 665"/>
              <a:gd name="T31" fmla="*/ 2147483647 h 246"/>
              <a:gd name="T32" fmla="*/ 2147483647 w 665"/>
              <a:gd name="T33" fmla="*/ 2147483647 h 246"/>
              <a:gd name="T34" fmla="*/ 2147483647 w 665"/>
              <a:gd name="T35" fmla="*/ 2147483647 h 246"/>
              <a:gd name="T36" fmla="*/ 2147483647 w 665"/>
              <a:gd name="T37" fmla="*/ 2147483647 h 246"/>
              <a:gd name="T38" fmla="*/ 2147483647 w 665"/>
              <a:gd name="T39" fmla="*/ 2147483647 h 246"/>
              <a:gd name="T40" fmla="*/ 2147483647 w 665"/>
              <a:gd name="T41" fmla="*/ 2147483647 h 246"/>
              <a:gd name="T42" fmla="*/ 2147483647 w 665"/>
              <a:gd name="T43" fmla="*/ 2147483647 h 246"/>
              <a:gd name="T44" fmla="*/ 2147483647 w 665"/>
              <a:gd name="T45" fmla="*/ 2147483647 h 246"/>
              <a:gd name="T46" fmla="*/ 2147483647 w 665"/>
              <a:gd name="T47" fmla="*/ 2147483647 h 246"/>
              <a:gd name="T48" fmla="*/ 2147483647 w 665"/>
              <a:gd name="T49" fmla="*/ 2147483647 h 246"/>
              <a:gd name="T50" fmla="*/ 2147483647 w 665"/>
              <a:gd name="T51" fmla="*/ 2147483647 h 246"/>
              <a:gd name="T52" fmla="*/ 2147483647 w 665"/>
              <a:gd name="T53" fmla="*/ 2147483647 h 246"/>
              <a:gd name="T54" fmla="*/ 2147483647 w 665"/>
              <a:gd name="T55" fmla="*/ 2147483647 h 246"/>
              <a:gd name="T56" fmla="*/ 2147483647 w 665"/>
              <a:gd name="T57" fmla="*/ 2147483647 h 246"/>
              <a:gd name="T58" fmla="*/ 2147483647 w 665"/>
              <a:gd name="T59" fmla="*/ 2147483647 h 246"/>
              <a:gd name="T60" fmla="*/ 2147483647 w 665"/>
              <a:gd name="T61" fmla="*/ 2147483647 h 246"/>
              <a:gd name="T62" fmla="*/ 2147483647 w 665"/>
              <a:gd name="T63" fmla="*/ 2147483647 h 246"/>
              <a:gd name="T64" fmla="*/ 2147483647 w 665"/>
              <a:gd name="T65" fmla="*/ 2147483647 h 246"/>
              <a:gd name="T66" fmla="*/ 2147483647 w 665"/>
              <a:gd name="T67" fmla="*/ 2147483647 h 246"/>
              <a:gd name="T68" fmla="*/ 2147483647 w 665"/>
              <a:gd name="T69" fmla="*/ 2147483647 h 246"/>
              <a:gd name="T70" fmla="*/ 2147483647 w 665"/>
              <a:gd name="T71" fmla="*/ 2147483647 h 2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5"/>
              <a:gd name="T109" fmla="*/ 0 h 246"/>
              <a:gd name="T110" fmla="*/ 665 w 665"/>
              <a:gd name="T111" fmla="*/ 246 h 24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5" h="246">
                <a:moveTo>
                  <a:pt x="664" y="123"/>
                </a:moveTo>
                <a:lnTo>
                  <a:pt x="662" y="111"/>
                </a:lnTo>
                <a:lnTo>
                  <a:pt x="658" y="101"/>
                </a:lnTo>
                <a:lnTo>
                  <a:pt x="653" y="90"/>
                </a:lnTo>
                <a:lnTo>
                  <a:pt x="644" y="80"/>
                </a:lnTo>
                <a:lnTo>
                  <a:pt x="633" y="70"/>
                </a:lnTo>
                <a:lnTo>
                  <a:pt x="620" y="62"/>
                </a:lnTo>
                <a:lnTo>
                  <a:pt x="604" y="52"/>
                </a:lnTo>
                <a:lnTo>
                  <a:pt x="587" y="43"/>
                </a:lnTo>
                <a:lnTo>
                  <a:pt x="567" y="35"/>
                </a:lnTo>
                <a:lnTo>
                  <a:pt x="546" y="28"/>
                </a:lnTo>
                <a:lnTo>
                  <a:pt x="522" y="23"/>
                </a:lnTo>
                <a:lnTo>
                  <a:pt x="498" y="17"/>
                </a:lnTo>
                <a:lnTo>
                  <a:pt x="473" y="11"/>
                </a:lnTo>
                <a:lnTo>
                  <a:pt x="446" y="8"/>
                </a:lnTo>
                <a:lnTo>
                  <a:pt x="418" y="4"/>
                </a:lnTo>
                <a:lnTo>
                  <a:pt x="389" y="2"/>
                </a:lnTo>
                <a:lnTo>
                  <a:pt x="361" y="1"/>
                </a:lnTo>
                <a:lnTo>
                  <a:pt x="332" y="0"/>
                </a:lnTo>
                <a:lnTo>
                  <a:pt x="303" y="1"/>
                </a:lnTo>
                <a:lnTo>
                  <a:pt x="275" y="2"/>
                </a:lnTo>
                <a:lnTo>
                  <a:pt x="246" y="4"/>
                </a:lnTo>
                <a:lnTo>
                  <a:pt x="218" y="8"/>
                </a:lnTo>
                <a:lnTo>
                  <a:pt x="192" y="11"/>
                </a:lnTo>
                <a:lnTo>
                  <a:pt x="166" y="17"/>
                </a:lnTo>
                <a:lnTo>
                  <a:pt x="141" y="23"/>
                </a:lnTo>
                <a:lnTo>
                  <a:pt x="119" y="28"/>
                </a:lnTo>
                <a:lnTo>
                  <a:pt x="98" y="35"/>
                </a:lnTo>
                <a:lnTo>
                  <a:pt x="78" y="43"/>
                </a:lnTo>
                <a:lnTo>
                  <a:pt x="60" y="52"/>
                </a:lnTo>
                <a:lnTo>
                  <a:pt x="45" y="62"/>
                </a:lnTo>
                <a:lnTo>
                  <a:pt x="31" y="70"/>
                </a:lnTo>
                <a:lnTo>
                  <a:pt x="21" y="80"/>
                </a:lnTo>
                <a:lnTo>
                  <a:pt x="11" y="90"/>
                </a:lnTo>
                <a:lnTo>
                  <a:pt x="5" y="101"/>
                </a:lnTo>
                <a:lnTo>
                  <a:pt x="1" y="111"/>
                </a:lnTo>
                <a:lnTo>
                  <a:pt x="0" y="123"/>
                </a:lnTo>
                <a:lnTo>
                  <a:pt x="1" y="133"/>
                </a:lnTo>
                <a:lnTo>
                  <a:pt x="5" y="143"/>
                </a:lnTo>
                <a:lnTo>
                  <a:pt x="11" y="154"/>
                </a:lnTo>
                <a:lnTo>
                  <a:pt x="21" y="164"/>
                </a:lnTo>
                <a:lnTo>
                  <a:pt x="31" y="174"/>
                </a:lnTo>
                <a:lnTo>
                  <a:pt x="45" y="184"/>
                </a:lnTo>
                <a:lnTo>
                  <a:pt x="60" y="193"/>
                </a:lnTo>
                <a:lnTo>
                  <a:pt x="78" y="201"/>
                </a:lnTo>
                <a:lnTo>
                  <a:pt x="98" y="209"/>
                </a:lnTo>
                <a:lnTo>
                  <a:pt x="119" y="216"/>
                </a:lnTo>
                <a:lnTo>
                  <a:pt x="141" y="223"/>
                </a:lnTo>
                <a:lnTo>
                  <a:pt x="166" y="228"/>
                </a:lnTo>
                <a:lnTo>
                  <a:pt x="192" y="233"/>
                </a:lnTo>
                <a:lnTo>
                  <a:pt x="218" y="238"/>
                </a:lnTo>
                <a:lnTo>
                  <a:pt x="246" y="240"/>
                </a:lnTo>
                <a:lnTo>
                  <a:pt x="275" y="242"/>
                </a:lnTo>
                <a:lnTo>
                  <a:pt x="303" y="245"/>
                </a:lnTo>
                <a:lnTo>
                  <a:pt x="332" y="245"/>
                </a:lnTo>
                <a:lnTo>
                  <a:pt x="361" y="245"/>
                </a:lnTo>
                <a:lnTo>
                  <a:pt x="389" y="242"/>
                </a:lnTo>
                <a:lnTo>
                  <a:pt x="418" y="240"/>
                </a:lnTo>
                <a:lnTo>
                  <a:pt x="446" y="238"/>
                </a:lnTo>
                <a:lnTo>
                  <a:pt x="473" y="233"/>
                </a:lnTo>
                <a:lnTo>
                  <a:pt x="498" y="228"/>
                </a:lnTo>
                <a:lnTo>
                  <a:pt x="522" y="223"/>
                </a:lnTo>
                <a:lnTo>
                  <a:pt x="546" y="216"/>
                </a:lnTo>
                <a:lnTo>
                  <a:pt x="567" y="209"/>
                </a:lnTo>
                <a:lnTo>
                  <a:pt x="587" y="201"/>
                </a:lnTo>
                <a:lnTo>
                  <a:pt x="604" y="193"/>
                </a:lnTo>
                <a:lnTo>
                  <a:pt x="620" y="184"/>
                </a:lnTo>
                <a:lnTo>
                  <a:pt x="633" y="174"/>
                </a:lnTo>
                <a:lnTo>
                  <a:pt x="644" y="164"/>
                </a:lnTo>
                <a:lnTo>
                  <a:pt x="653" y="154"/>
                </a:lnTo>
                <a:lnTo>
                  <a:pt x="658" y="143"/>
                </a:lnTo>
                <a:lnTo>
                  <a:pt x="662" y="133"/>
                </a:lnTo>
                <a:lnTo>
                  <a:pt x="664" y="123"/>
                </a:lnTo>
              </a:path>
            </a:pathLst>
          </a:custGeom>
          <a:solidFill>
            <a:srgbClr val="F2E5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Freeform 7"/>
          <p:cNvSpPr>
            <a:spLocks/>
          </p:cNvSpPr>
          <p:nvPr/>
        </p:nvSpPr>
        <p:spPr bwMode="auto">
          <a:xfrm>
            <a:off x="7445928" y="971550"/>
            <a:ext cx="738187" cy="312738"/>
          </a:xfrm>
          <a:custGeom>
            <a:avLst/>
            <a:gdLst>
              <a:gd name="T0" fmla="*/ 2147483647 w 664"/>
              <a:gd name="T1" fmla="*/ 2147483647 h 246"/>
              <a:gd name="T2" fmla="*/ 2147483647 w 664"/>
              <a:gd name="T3" fmla="*/ 2147483647 h 246"/>
              <a:gd name="T4" fmla="*/ 2147483647 w 664"/>
              <a:gd name="T5" fmla="*/ 2147483647 h 246"/>
              <a:gd name="T6" fmla="*/ 2147483647 w 664"/>
              <a:gd name="T7" fmla="*/ 2147483647 h 246"/>
              <a:gd name="T8" fmla="*/ 2147483647 w 664"/>
              <a:gd name="T9" fmla="*/ 2147483647 h 246"/>
              <a:gd name="T10" fmla="*/ 2147483647 w 664"/>
              <a:gd name="T11" fmla="*/ 2147483647 h 246"/>
              <a:gd name="T12" fmla="*/ 2147483647 w 664"/>
              <a:gd name="T13" fmla="*/ 2147483647 h 246"/>
              <a:gd name="T14" fmla="*/ 2147483647 w 664"/>
              <a:gd name="T15" fmla="*/ 2147483647 h 246"/>
              <a:gd name="T16" fmla="*/ 2147483647 w 664"/>
              <a:gd name="T17" fmla="*/ 2147483647 h 246"/>
              <a:gd name="T18" fmla="*/ 2147483647 w 664"/>
              <a:gd name="T19" fmla="*/ 2147483647 h 246"/>
              <a:gd name="T20" fmla="*/ 2147483647 w 664"/>
              <a:gd name="T21" fmla="*/ 2147483647 h 246"/>
              <a:gd name="T22" fmla="*/ 2147483647 w 664"/>
              <a:gd name="T23" fmla="*/ 2147483647 h 246"/>
              <a:gd name="T24" fmla="*/ 2147483647 w 664"/>
              <a:gd name="T25" fmla="*/ 2147483647 h 246"/>
              <a:gd name="T26" fmla="*/ 2147483647 w 664"/>
              <a:gd name="T27" fmla="*/ 2147483647 h 246"/>
              <a:gd name="T28" fmla="*/ 2147483647 w 664"/>
              <a:gd name="T29" fmla="*/ 2147483647 h 246"/>
              <a:gd name="T30" fmla="*/ 2147483647 w 664"/>
              <a:gd name="T31" fmla="*/ 2147483647 h 246"/>
              <a:gd name="T32" fmla="*/ 2147483647 w 664"/>
              <a:gd name="T33" fmla="*/ 2147483647 h 246"/>
              <a:gd name="T34" fmla="*/ 2147483647 w 664"/>
              <a:gd name="T35" fmla="*/ 2147483647 h 246"/>
              <a:gd name="T36" fmla="*/ 2147483647 w 664"/>
              <a:gd name="T37" fmla="*/ 2147483647 h 246"/>
              <a:gd name="T38" fmla="*/ 2147483647 w 664"/>
              <a:gd name="T39" fmla="*/ 2147483647 h 246"/>
              <a:gd name="T40" fmla="*/ 2147483647 w 664"/>
              <a:gd name="T41" fmla="*/ 2147483647 h 246"/>
              <a:gd name="T42" fmla="*/ 2147483647 w 664"/>
              <a:gd name="T43" fmla="*/ 2147483647 h 246"/>
              <a:gd name="T44" fmla="*/ 2147483647 w 664"/>
              <a:gd name="T45" fmla="*/ 2147483647 h 246"/>
              <a:gd name="T46" fmla="*/ 2147483647 w 664"/>
              <a:gd name="T47" fmla="*/ 2147483647 h 246"/>
              <a:gd name="T48" fmla="*/ 2147483647 w 664"/>
              <a:gd name="T49" fmla="*/ 2147483647 h 246"/>
              <a:gd name="T50" fmla="*/ 2147483647 w 664"/>
              <a:gd name="T51" fmla="*/ 2147483647 h 246"/>
              <a:gd name="T52" fmla="*/ 2147483647 w 664"/>
              <a:gd name="T53" fmla="*/ 2147483647 h 246"/>
              <a:gd name="T54" fmla="*/ 2147483647 w 664"/>
              <a:gd name="T55" fmla="*/ 2147483647 h 246"/>
              <a:gd name="T56" fmla="*/ 2147483647 w 664"/>
              <a:gd name="T57" fmla="*/ 2147483647 h 246"/>
              <a:gd name="T58" fmla="*/ 2147483647 w 664"/>
              <a:gd name="T59" fmla="*/ 2147483647 h 246"/>
              <a:gd name="T60" fmla="*/ 2147483647 w 664"/>
              <a:gd name="T61" fmla="*/ 2147483647 h 246"/>
              <a:gd name="T62" fmla="*/ 2147483647 w 664"/>
              <a:gd name="T63" fmla="*/ 2147483647 h 246"/>
              <a:gd name="T64" fmla="*/ 2147483647 w 664"/>
              <a:gd name="T65" fmla="*/ 2147483647 h 246"/>
              <a:gd name="T66" fmla="*/ 2147483647 w 664"/>
              <a:gd name="T67" fmla="*/ 2147483647 h 246"/>
              <a:gd name="T68" fmla="*/ 2147483647 w 664"/>
              <a:gd name="T69" fmla="*/ 2147483647 h 246"/>
              <a:gd name="T70" fmla="*/ 2147483647 w 664"/>
              <a:gd name="T71" fmla="*/ 2147483647 h 2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4"/>
              <a:gd name="T109" fmla="*/ 0 h 246"/>
              <a:gd name="T110" fmla="*/ 664 w 664"/>
              <a:gd name="T111" fmla="*/ 246 h 24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4" h="246">
                <a:moveTo>
                  <a:pt x="0" y="123"/>
                </a:moveTo>
                <a:lnTo>
                  <a:pt x="1" y="133"/>
                </a:lnTo>
                <a:lnTo>
                  <a:pt x="5" y="143"/>
                </a:lnTo>
                <a:lnTo>
                  <a:pt x="10" y="154"/>
                </a:lnTo>
                <a:lnTo>
                  <a:pt x="19" y="164"/>
                </a:lnTo>
                <a:lnTo>
                  <a:pt x="30" y="174"/>
                </a:lnTo>
                <a:lnTo>
                  <a:pt x="43" y="184"/>
                </a:lnTo>
                <a:lnTo>
                  <a:pt x="59" y="193"/>
                </a:lnTo>
                <a:lnTo>
                  <a:pt x="76" y="201"/>
                </a:lnTo>
                <a:lnTo>
                  <a:pt x="96" y="209"/>
                </a:lnTo>
                <a:lnTo>
                  <a:pt x="118" y="216"/>
                </a:lnTo>
                <a:lnTo>
                  <a:pt x="141" y="223"/>
                </a:lnTo>
                <a:lnTo>
                  <a:pt x="165" y="228"/>
                </a:lnTo>
                <a:lnTo>
                  <a:pt x="190" y="233"/>
                </a:lnTo>
                <a:lnTo>
                  <a:pt x="217" y="238"/>
                </a:lnTo>
                <a:lnTo>
                  <a:pt x="245" y="240"/>
                </a:lnTo>
                <a:lnTo>
                  <a:pt x="273" y="242"/>
                </a:lnTo>
                <a:lnTo>
                  <a:pt x="302" y="245"/>
                </a:lnTo>
                <a:lnTo>
                  <a:pt x="331" y="245"/>
                </a:lnTo>
                <a:lnTo>
                  <a:pt x="359" y="245"/>
                </a:lnTo>
                <a:lnTo>
                  <a:pt x="388" y="242"/>
                </a:lnTo>
                <a:lnTo>
                  <a:pt x="417" y="240"/>
                </a:lnTo>
                <a:lnTo>
                  <a:pt x="444" y="238"/>
                </a:lnTo>
                <a:lnTo>
                  <a:pt x="472" y="233"/>
                </a:lnTo>
                <a:lnTo>
                  <a:pt x="497" y="228"/>
                </a:lnTo>
                <a:lnTo>
                  <a:pt x="521" y="221"/>
                </a:lnTo>
                <a:lnTo>
                  <a:pt x="544" y="216"/>
                </a:lnTo>
                <a:lnTo>
                  <a:pt x="566" y="209"/>
                </a:lnTo>
                <a:lnTo>
                  <a:pt x="584" y="201"/>
                </a:lnTo>
                <a:lnTo>
                  <a:pt x="603" y="192"/>
                </a:lnTo>
                <a:lnTo>
                  <a:pt x="617" y="184"/>
                </a:lnTo>
                <a:lnTo>
                  <a:pt x="631" y="174"/>
                </a:lnTo>
                <a:lnTo>
                  <a:pt x="643" y="164"/>
                </a:lnTo>
                <a:lnTo>
                  <a:pt x="652" y="154"/>
                </a:lnTo>
                <a:lnTo>
                  <a:pt x="657" y="143"/>
                </a:lnTo>
                <a:lnTo>
                  <a:pt x="661" y="133"/>
                </a:lnTo>
                <a:lnTo>
                  <a:pt x="663" y="123"/>
                </a:lnTo>
                <a:lnTo>
                  <a:pt x="661" y="111"/>
                </a:lnTo>
                <a:lnTo>
                  <a:pt x="657" y="101"/>
                </a:lnTo>
                <a:lnTo>
                  <a:pt x="652" y="90"/>
                </a:lnTo>
                <a:lnTo>
                  <a:pt x="643" y="80"/>
                </a:lnTo>
                <a:lnTo>
                  <a:pt x="631" y="70"/>
                </a:lnTo>
                <a:lnTo>
                  <a:pt x="617" y="62"/>
                </a:lnTo>
                <a:lnTo>
                  <a:pt x="603" y="52"/>
                </a:lnTo>
                <a:lnTo>
                  <a:pt x="584" y="43"/>
                </a:lnTo>
                <a:lnTo>
                  <a:pt x="566" y="35"/>
                </a:lnTo>
                <a:lnTo>
                  <a:pt x="543" y="28"/>
                </a:lnTo>
                <a:lnTo>
                  <a:pt x="521" y="23"/>
                </a:lnTo>
                <a:lnTo>
                  <a:pt x="497" y="17"/>
                </a:lnTo>
                <a:lnTo>
                  <a:pt x="472" y="11"/>
                </a:lnTo>
                <a:lnTo>
                  <a:pt x="444" y="8"/>
                </a:lnTo>
                <a:lnTo>
                  <a:pt x="416" y="4"/>
                </a:lnTo>
                <a:lnTo>
                  <a:pt x="388" y="2"/>
                </a:lnTo>
                <a:lnTo>
                  <a:pt x="359" y="1"/>
                </a:lnTo>
                <a:lnTo>
                  <a:pt x="331" y="0"/>
                </a:lnTo>
                <a:lnTo>
                  <a:pt x="302" y="1"/>
                </a:lnTo>
                <a:lnTo>
                  <a:pt x="273" y="2"/>
                </a:lnTo>
                <a:lnTo>
                  <a:pt x="245" y="4"/>
                </a:lnTo>
                <a:lnTo>
                  <a:pt x="217" y="8"/>
                </a:lnTo>
                <a:lnTo>
                  <a:pt x="190" y="11"/>
                </a:lnTo>
                <a:lnTo>
                  <a:pt x="165" y="17"/>
                </a:lnTo>
                <a:lnTo>
                  <a:pt x="141" y="23"/>
                </a:lnTo>
                <a:lnTo>
                  <a:pt x="118" y="28"/>
                </a:lnTo>
                <a:lnTo>
                  <a:pt x="96" y="35"/>
                </a:lnTo>
                <a:lnTo>
                  <a:pt x="76" y="43"/>
                </a:lnTo>
                <a:lnTo>
                  <a:pt x="59" y="52"/>
                </a:lnTo>
                <a:lnTo>
                  <a:pt x="43" y="62"/>
                </a:lnTo>
                <a:lnTo>
                  <a:pt x="30" y="71"/>
                </a:lnTo>
                <a:lnTo>
                  <a:pt x="19" y="80"/>
                </a:lnTo>
                <a:lnTo>
                  <a:pt x="10" y="90"/>
                </a:lnTo>
                <a:lnTo>
                  <a:pt x="5" y="101"/>
                </a:lnTo>
                <a:lnTo>
                  <a:pt x="1" y="111"/>
                </a:lnTo>
                <a:lnTo>
                  <a:pt x="0" y="123"/>
                </a:lnTo>
              </a:path>
            </a:pathLst>
          </a:custGeom>
          <a:solidFill>
            <a:srgbClr val="F2E5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Freeform 8"/>
          <p:cNvSpPr>
            <a:spLocks/>
          </p:cNvSpPr>
          <p:nvPr/>
        </p:nvSpPr>
        <p:spPr bwMode="auto">
          <a:xfrm>
            <a:off x="6610903" y="728663"/>
            <a:ext cx="835025" cy="330200"/>
          </a:xfrm>
          <a:custGeom>
            <a:avLst/>
            <a:gdLst>
              <a:gd name="T0" fmla="*/ 2147483647 w 664"/>
              <a:gd name="T1" fmla="*/ 2147483647 h 246"/>
              <a:gd name="T2" fmla="*/ 2147483647 w 664"/>
              <a:gd name="T3" fmla="*/ 2147483647 h 246"/>
              <a:gd name="T4" fmla="*/ 2147483647 w 664"/>
              <a:gd name="T5" fmla="*/ 2147483647 h 246"/>
              <a:gd name="T6" fmla="*/ 2147483647 w 664"/>
              <a:gd name="T7" fmla="*/ 2147483647 h 246"/>
              <a:gd name="T8" fmla="*/ 2147483647 w 664"/>
              <a:gd name="T9" fmla="*/ 2147483647 h 246"/>
              <a:gd name="T10" fmla="*/ 2147483647 w 664"/>
              <a:gd name="T11" fmla="*/ 2147483647 h 246"/>
              <a:gd name="T12" fmla="*/ 2147483647 w 664"/>
              <a:gd name="T13" fmla="*/ 2147483647 h 246"/>
              <a:gd name="T14" fmla="*/ 2147483647 w 664"/>
              <a:gd name="T15" fmla="*/ 2147483647 h 246"/>
              <a:gd name="T16" fmla="*/ 2147483647 w 664"/>
              <a:gd name="T17" fmla="*/ 0 h 246"/>
              <a:gd name="T18" fmla="*/ 2147483647 w 664"/>
              <a:gd name="T19" fmla="*/ 0 h 246"/>
              <a:gd name="T20" fmla="*/ 2147483647 w 664"/>
              <a:gd name="T21" fmla="*/ 2147483647 h 246"/>
              <a:gd name="T22" fmla="*/ 2147483647 w 664"/>
              <a:gd name="T23" fmla="*/ 2147483647 h 246"/>
              <a:gd name="T24" fmla="*/ 2147483647 w 664"/>
              <a:gd name="T25" fmla="*/ 2147483647 h 246"/>
              <a:gd name="T26" fmla="*/ 2147483647 w 664"/>
              <a:gd name="T27" fmla="*/ 2147483647 h 246"/>
              <a:gd name="T28" fmla="*/ 2147483647 w 664"/>
              <a:gd name="T29" fmla="*/ 2147483647 h 246"/>
              <a:gd name="T30" fmla="*/ 2147483647 w 664"/>
              <a:gd name="T31" fmla="*/ 2147483647 h 246"/>
              <a:gd name="T32" fmla="*/ 2147483647 w 664"/>
              <a:gd name="T33" fmla="*/ 2147483647 h 246"/>
              <a:gd name="T34" fmla="*/ 2147483647 w 664"/>
              <a:gd name="T35" fmla="*/ 2147483647 h 246"/>
              <a:gd name="T36" fmla="*/ 2147483647 w 664"/>
              <a:gd name="T37" fmla="*/ 2147483647 h 246"/>
              <a:gd name="T38" fmla="*/ 2147483647 w 664"/>
              <a:gd name="T39" fmla="*/ 2147483647 h 246"/>
              <a:gd name="T40" fmla="*/ 2147483647 w 664"/>
              <a:gd name="T41" fmla="*/ 2147483647 h 246"/>
              <a:gd name="T42" fmla="*/ 2147483647 w 664"/>
              <a:gd name="T43" fmla="*/ 2147483647 h 246"/>
              <a:gd name="T44" fmla="*/ 2147483647 w 664"/>
              <a:gd name="T45" fmla="*/ 2147483647 h 246"/>
              <a:gd name="T46" fmla="*/ 2147483647 w 664"/>
              <a:gd name="T47" fmla="*/ 2147483647 h 246"/>
              <a:gd name="T48" fmla="*/ 2147483647 w 664"/>
              <a:gd name="T49" fmla="*/ 2147483647 h 246"/>
              <a:gd name="T50" fmla="*/ 2147483647 w 664"/>
              <a:gd name="T51" fmla="*/ 2147483647 h 246"/>
              <a:gd name="T52" fmla="*/ 2147483647 w 664"/>
              <a:gd name="T53" fmla="*/ 2147483647 h 246"/>
              <a:gd name="T54" fmla="*/ 2147483647 w 664"/>
              <a:gd name="T55" fmla="*/ 2147483647 h 246"/>
              <a:gd name="T56" fmla="*/ 2147483647 w 664"/>
              <a:gd name="T57" fmla="*/ 2147483647 h 246"/>
              <a:gd name="T58" fmla="*/ 2147483647 w 664"/>
              <a:gd name="T59" fmla="*/ 2147483647 h 246"/>
              <a:gd name="T60" fmla="*/ 2147483647 w 664"/>
              <a:gd name="T61" fmla="*/ 2147483647 h 246"/>
              <a:gd name="T62" fmla="*/ 2147483647 w 664"/>
              <a:gd name="T63" fmla="*/ 2147483647 h 246"/>
              <a:gd name="T64" fmla="*/ 2147483647 w 664"/>
              <a:gd name="T65" fmla="*/ 2147483647 h 246"/>
              <a:gd name="T66" fmla="*/ 2147483647 w 664"/>
              <a:gd name="T67" fmla="*/ 2147483647 h 246"/>
              <a:gd name="T68" fmla="*/ 2147483647 w 664"/>
              <a:gd name="T69" fmla="*/ 2147483647 h 246"/>
              <a:gd name="T70" fmla="*/ 2147483647 w 664"/>
              <a:gd name="T71" fmla="*/ 2147483647 h 2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4"/>
              <a:gd name="T109" fmla="*/ 0 h 246"/>
              <a:gd name="T110" fmla="*/ 664 w 664"/>
              <a:gd name="T111" fmla="*/ 246 h 24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4" h="246">
                <a:moveTo>
                  <a:pt x="663" y="121"/>
                </a:moveTo>
                <a:lnTo>
                  <a:pt x="661" y="111"/>
                </a:lnTo>
                <a:lnTo>
                  <a:pt x="657" y="101"/>
                </a:lnTo>
                <a:lnTo>
                  <a:pt x="651" y="90"/>
                </a:lnTo>
                <a:lnTo>
                  <a:pt x="643" y="80"/>
                </a:lnTo>
                <a:lnTo>
                  <a:pt x="632" y="70"/>
                </a:lnTo>
                <a:lnTo>
                  <a:pt x="618" y="60"/>
                </a:lnTo>
                <a:lnTo>
                  <a:pt x="603" y="51"/>
                </a:lnTo>
                <a:lnTo>
                  <a:pt x="586" y="43"/>
                </a:lnTo>
                <a:lnTo>
                  <a:pt x="566" y="35"/>
                </a:lnTo>
                <a:lnTo>
                  <a:pt x="545" y="28"/>
                </a:lnTo>
                <a:lnTo>
                  <a:pt x="521" y="21"/>
                </a:lnTo>
                <a:lnTo>
                  <a:pt x="497" y="16"/>
                </a:lnTo>
                <a:lnTo>
                  <a:pt x="471" y="11"/>
                </a:lnTo>
                <a:lnTo>
                  <a:pt x="444" y="6"/>
                </a:lnTo>
                <a:lnTo>
                  <a:pt x="416" y="4"/>
                </a:lnTo>
                <a:lnTo>
                  <a:pt x="389" y="2"/>
                </a:lnTo>
                <a:lnTo>
                  <a:pt x="361" y="0"/>
                </a:lnTo>
                <a:lnTo>
                  <a:pt x="330" y="0"/>
                </a:lnTo>
                <a:lnTo>
                  <a:pt x="303" y="0"/>
                </a:lnTo>
                <a:lnTo>
                  <a:pt x="273" y="2"/>
                </a:lnTo>
                <a:lnTo>
                  <a:pt x="246" y="4"/>
                </a:lnTo>
                <a:lnTo>
                  <a:pt x="218" y="6"/>
                </a:lnTo>
                <a:lnTo>
                  <a:pt x="191" y="11"/>
                </a:lnTo>
                <a:lnTo>
                  <a:pt x="165" y="16"/>
                </a:lnTo>
                <a:lnTo>
                  <a:pt x="141" y="21"/>
                </a:lnTo>
                <a:lnTo>
                  <a:pt x="119" y="28"/>
                </a:lnTo>
                <a:lnTo>
                  <a:pt x="96" y="35"/>
                </a:lnTo>
                <a:lnTo>
                  <a:pt x="78" y="43"/>
                </a:lnTo>
                <a:lnTo>
                  <a:pt x="59" y="51"/>
                </a:lnTo>
                <a:lnTo>
                  <a:pt x="44" y="60"/>
                </a:lnTo>
                <a:lnTo>
                  <a:pt x="31" y="70"/>
                </a:lnTo>
                <a:lnTo>
                  <a:pt x="19" y="80"/>
                </a:lnTo>
                <a:lnTo>
                  <a:pt x="11" y="90"/>
                </a:lnTo>
                <a:lnTo>
                  <a:pt x="5" y="101"/>
                </a:lnTo>
                <a:lnTo>
                  <a:pt x="1" y="111"/>
                </a:lnTo>
                <a:lnTo>
                  <a:pt x="0" y="121"/>
                </a:lnTo>
                <a:lnTo>
                  <a:pt x="1" y="133"/>
                </a:lnTo>
                <a:lnTo>
                  <a:pt x="5" y="143"/>
                </a:lnTo>
                <a:lnTo>
                  <a:pt x="11" y="154"/>
                </a:lnTo>
                <a:lnTo>
                  <a:pt x="19" y="164"/>
                </a:lnTo>
                <a:lnTo>
                  <a:pt x="31" y="173"/>
                </a:lnTo>
                <a:lnTo>
                  <a:pt x="44" y="182"/>
                </a:lnTo>
                <a:lnTo>
                  <a:pt x="59" y="192"/>
                </a:lnTo>
                <a:lnTo>
                  <a:pt x="78" y="201"/>
                </a:lnTo>
                <a:lnTo>
                  <a:pt x="96" y="209"/>
                </a:lnTo>
                <a:lnTo>
                  <a:pt x="119" y="216"/>
                </a:lnTo>
                <a:lnTo>
                  <a:pt x="141" y="221"/>
                </a:lnTo>
                <a:lnTo>
                  <a:pt x="165" y="227"/>
                </a:lnTo>
                <a:lnTo>
                  <a:pt x="191" y="233"/>
                </a:lnTo>
                <a:lnTo>
                  <a:pt x="218" y="236"/>
                </a:lnTo>
                <a:lnTo>
                  <a:pt x="246" y="240"/>
                </a:lnTo>
                <a:lnTo>
                  <a:pt x="273" y="242"/>
                </a:lnTo>
                <a:lnTo>
                  <a:pt x="303" y="243"/>
                </a:lnTo>
                <a:lnTo>
                  <a:pt x="330" y="245"/>
                </a:lnTo>
                <a:lnTo>
                  <a:pt x="361" y="243"/>
                </a:lnTo>
                <a:lnTo>
                  <a:pt x="389" y="242"/>
                </a:lnTo>
                <a:lnTo>
                  <a:pt x="416" y="240"/>
                </a:lnTo>
                <a:lnTo>
                  <a:pt x="444" y="236"/>
                </a:lnTo>
                <a:lnTo>
                  <a:pt x="471" y="233"/>
                </a:lnTo>
                <a:lnTo>
                  <a:pt x="497" y="227"/>
                </a:lnTo>
                <a:lnTo>
                  <a:pt x="521" y="221"/>
                </a:lnTo>
                <a:lnTo>
                  <a:pt x="545" y="216"/>
                </a:lnTo>
                <a:lnTo>
                  <a:pt x="566" y="209"/>
                </a:lnTo>
                <a:lnTo>
                  <a:pt x="586" y="201"/>
                </a:lnTo>
                <a:lnTo>
                  <a:pt x="603" y="192"/>
                </a:lnTo>
                <a:lnTo>
                  <a:pt x="618" y="182"/>
                </a:lnTo>
                <a:lnTo>
                  <a:pt x="632" y="173"/>
                </a:lnTo>
                <a:lnTo>
                  <a:pt x="643" y="164"/>
                </a:lnTo>
                <a:lnTo>
                  <a:pt x="651" y="154"/>
                </a:lnTo>
                <a:lnTo>
                  <a:pt x="657" y="143"/>
                </a:lnTo>
                <a:lnTo>
                  <a:pt x="661" y="133"/>
                </a:lnTo>
                <a:lnTo>
                  <a:pt x="663" y="121"/>
                </a:lnTo>
              </a:path>
            </a:pathLst>
          </a:custGeom>
          <a:solidFill>
            <a:srgbClr val="F2E5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Freeform 9"/>
          <p:cNvSpPr>
            <a:spLocks/>
          </p:cNvSpPr>
          <p:nvPr/>
        </p:nvSpPr>
        <p:spPr bwMode="auto">
          <a:xfrm>
            <a:off x="6460090" y="1520825"/>
            <a:ext cx="1196975" cy="425450"/>
          </a:xfrm>
          <a:custGeom>
            <a:avLst/>
            <a:gdLst>
              <a:gd name="T0" fmla="*/ 2147483647 w 754"/>
              <a:gd name="T1" fmla="*/ 2147483647 h 268"/>
              <a:gd name="T2" fmla="*/ 2147483647 w 754"/>
              <a:gd name="T3" fmla="*/ 0 h 268"/>
              <a:gd name="T4" fmla="*/ 0 w 754"/>
              <a:gd name="T5" fmla="*/ 0 h 268"/>
              <a:gd name="T6" fmla="*/ 0 w 754"/>
              <a:gd name="T7" fmla="*/ 2147483647 h 268"/>
              <a:gd name="T8" fmla="*/ 2147483647 w 754"/>
              <a:gd name="T9" fmla="*/ 2147483647 h 2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4"/>
              <a:gd name="T16" fmla="*/ 0 h 268"/>
              <a:gd name="T17" fmla="*/ 754 w 754"/>
              <a:gd name="T18" fmla="*/ 268 h 2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4" h="268">
                <a:moveTo>
                  <a:pt x="753" y="267"/>
                </a:moveTo>
                <a:lnTo>
                  <a:pt x="753" y="0"/>
                </a:lnTo>
                <a:lnTo>
                  <a:pt x="0" y="0"/>
                </a:lnTo>
                <a:lnTo>
                  <a:pt x="0" y="267"/>
                </a:lnTo>
                <a:lnTo>
                  <a:pt x="753" y="267"/>
                </a:lnTo>
              </a:path>
            </a:pathLst>
          </a:custGeom>
          <a:solidFill>
            <a:srgbClr val="F2E5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Rectangle 10"/>
          <p:cNvSpPr>
            <a:spLocks noChangeArrowheads="1"/>
          </p:cNvSpPr>
          <p:nvPr/>
        </p:nvSpPr>
        <p:spPr bwMode="auto">
          <a:xfrm>
            <a:off x="6705600" y="728663"/>
            <a:ext cx="6461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name</a:t>
            </a:r>
          </a:p>
        </p:txBody>
      </p:sp>
      <p:sp>
        <p:nvSpPr>
          <p:cNvPr id="16396" name="Rectangle 11"/>
          <p:cNvSpPr>
            <a:spLocks noChangeArrowheads="1"/>
          </p:cNvSpPr>
          <p:nvPr/>
        </p:nvSpPr>
        <p:spPr bwMode="auto">
          <a:xfrm>
            <a:off x="5989637" y="890588"/>
            <a:ext cx="487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 u="sng" dirty="0" err="1">
                <a:solidFill>
                  <a:srgbClr val="000000"/>
                </a:solidFill>
                <a:latin typeface="Arial" charset="0"/>
              </a:rPr>
              <a:t>ssn</a:t>
            </a:r>
            <a:endParaRPr lang="en-US" sz="1400" b="1" u="sn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97" name="Rectangle 12"/>
          <p:cNvSpPr>
            <a:spLocks noChangeArrowheads="1"/>
          </p:cNvSpPr>
          <p:nvPr/>
        </p:nvSpPr>
        <p:spPr bwMode="auto">
          <a:xfrm>
            <a:off x="6523590" y="1581150"/>
            <a:ext cx="11191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Employees</a:t>
            </a:r>
          </a:p>
        </p:txBody>
      </p:sp>
      <p:sp>
        <p:nvSpPr>
          <p:cNvPr id="16398" name="Rectangle 13"/>
          <p:cNvSpPr>
            <a:spLocks noChangeArrowheads="1"/>
          </p:cNvSpPr>
          <p:nvPr/>
        </p:nvSpPr>
        <p:spPr bwMode="auto">
          <a:xfrm>
            <a:off x="7620000" y="993775"/>
            <a:ext cx="3984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lot</a:t>
            </a:r>
          </a:p>
        </p:txBody>
      </p:sp>
      <p:sp>
        <p:nvSpPr>
          <p:cNvPr id="16399" name="Line 14"/>
          <p:cNvSpPr>
            <a:spLocks noChangeShapeType="1"/>
          </p:cNvSpPr>
          <p:nvPr/>
        </p:nvSpPr>
        <p:spPr bwMode="auto">
          <a:xfrm>
            <a:off x="6350552" y="1268413"/>
            <a:ext cx="322263" cy="250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15"/>
          <p:cNvSpPr>
            <a:spLocks noChangeShapeType="1"/>
          </p:cNvSpPr>
          <p:nvPr/>
        </p:nvSpPr>
        <p:spPr bwMode="auto">
          <a:xfrm>
            <a:off x="7028415" y="1058862"/>
            <a:ext cx="46038" cy="4603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16"/>
          <p:cNvSpPr>
            <a:spLocks noChangeShapeType="1"/>
          </p:cNvSpPr>
          <p:nvPr/>
        </p:nvSpPr>
        <p:spPr bwMode="auto">
          <a:xfrm flipH="1">
            <a:off x="7425289" y="1284288"/>
            <a:ext cx="231775" cy="23494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reeform 17"/>
          <p:cNvSpPr>
            <a:spLocks/>
          </p:cNvSpPr>
          <p:nvPr/>
        </p:nvSpPr>
        <p:spPr bwMode="auto">
          <a:xfrm>
            <a:off x="3613703" y="2093913"/>
            <a:ext cx="1417637" cy="468312"/>
          </a:xfrm>
          <a:custGeom>
            <a:avLst/>
            <a:gdLst>
              <a:gd name="T0" fmla="*/ 0 w 893"/>
              <a:gd name="T1" fmla="*/ 2147483647 h 295"/>
              <a:gd name="T2" fmla="*/ 2147483647 w 893"/>
              <a:gd name="T3" fmla="*/ 2147483647 h 295"/>
              <a:gd name="T4" fmla="*/ 2147483647 w 893"/>
              <a:gd name="T5" fmla="*/ 2147483647 h 295"/>
              <a:gd name="T6" fmla="*/ 2147483647 w 893"/>
              <a:gd name="T7" fmla="*/ 2147483647 h 295"/>
              <a:gd name="T8" fmla="*/ 2147483647 w 893"/>
              <a:gd name="T9" fmla="*/ 2147483647 h 295"/>
              <a:gd name="T10" fmla="*/ 2147483647 w 893"/>
              <a:gd name="T11" fmla="*/ 2147483647 h 295"/>
              <a:gd name="T12" fmla="*/ 2147483647 w 893"/>
              <a:gd name="T13" fmla="*/ 2147483647 h 295"/>
              <a:gd name="T14" fmla="*/ 2147483647 w 893"/>
              <a:gd name="T15" fmla="*/ 2147483647 h 295"/>
              <a:gd name="T16" fmla="*/ 2147483647 w 893"/>
              <a:gd name="T17" fmla="*/ 2147483647 h 295"/>
              <a:gd name="T18" fmla="*/ 2147483647 w 893"/>
              <a:gd name="T19" fmla="*/ 2147483647 h 295"/>
              <a:gd name="T20" fmla="*/ 2147483647 w 893"/>
              <a:gd name="T21" fmla="*/ 2147483647 h 295"/>
              <a:gd name="T22" fmla="*/ 2147483647 w 893"/>
              <a:gd name="T23" fmla="*/ 2147483647 h 295"/>
              <a:gd name="T24" fmla="*/ 2147483647 w 893"/>
              <a:gd name="T25" fmla="*/ 2147483647 h 295"/>
              <a:gd name="T26" fmla="*/ 2147483647 w 893"/>
              <a:gd name="T27" fmla="*/ 2147483647 h 295"/>
              <a:gd name="T28" fmla="*/ 2147483647 w 893"/>
              <a:gd name="T29" fmla="*/ 2147483647 h 295"/>
              <a:gd name="T30" fmla="*/ 2147483647 w 893"/>
              <a:gd name="T31" fmla="*/ 2147483647 h 295"/>
              <a:gd name="T32" fmla="*/ 2147483647 w 893"/>
              <a:gd name="T33" fmla="*/ 2147483647 h 295"/>
              <a:gd name="T34" fmla="*/ 2147483647 w 893"/>
              <a:gd name="T35" fmla="*/ 2147483647 h 295"/>
              <a:gd name="T36" fmla="*/ 2147483647 w 893"/>
              <a:gd name="T37" fmla="*/ 2147483647 h 295"/>
              <a:gd name="T38" fmla="*/ 2147483647 w 893"/>
              <a:gd name="T39" fmla="*/ 2147483647 h 295"/>
              <a:gd name="T40" fmla="*/ 2147483647 w 893"/>
              <a:gd name="T41" fmla="*/ 2147483647 h 295"/>
              <a:gd name="T42" fmla="*/ 2147483647 w 893"/>
              <a:gd name="T43" fmla="*/ 2147483647 h 295"/>
              <a:gd name="T44" fmla="*/ 2147483647 w 893"/>
              <a:gd name="T45" fmla="*/ 2147483647 h 295"/>
              <a:gd name="T46" fmla="*/ 2147483647 w 893"/>
              <a:gd name="T47" fmla="*/ 2147483647 h 295"/>
              <a:gd name="T48" fmla="*/ 2147483647 w 893"/>
              <a:gd name="T49" fmla="*/ 2147483647 h 295"/>
              <a:gd name="T50" fmla="*/ 2147483647 w 893"/>
              <a:gd name="T51" fmla="*/ 2147483647 h 295"/>
              <a:gd name="T52" fmla="*/ 2147483647 w 893"/>
              <a:gd name="T53" fmla="*/ 0 h 295"/>
              <a:gd name="T54" fmla="*/ 2147483647 w 893"/>
              <a:gd name="T55" fmla="*/ 0 h 295"/>
              <a:gd name="T56" fmla="*/ 2147483647 w 893"/>
              <a:gd name="T57" fmla="*/ 2147483647 h 295"/>
              <a:gd name="T58" fmla="*/ 2147483647 w 893"/>
              <a:gd name="T59" fmla="*/ 2147483647 h 295"/>
              <a:gd name="T60" fmla="*/ 2147483647 w 893"/>
              <a:gd name="T61" fmla="*/ 2147483647 h 295"/>
              <a:gd name="T62" fmla="*/ 2147483647 w 893"/>
              <a:gd name="T63" fmla="*/ 2147483647 h 295"/>
              <a:gd name="T64" fmla="*/ 2147483647 w 893"/>
              <a:gd name="T65" fmla="*/ 2147483647 h 295"/>
              <a:gd name="T66" fmla="*/ 2147483647 w 893"/>
              <a:gd name="T67" fmla="*/ 2147483647 h 295"/>
              <a:gd name="T68" fmla="*/ 2147483647 w 893"/>
              <a:gd name="T69" fmla="*/ 2147483647 h 295"/>
              <a:gd name="T70" fmla="*/ 0 w 893"/>
              <a:gd name="T71" fmla="*/ 2147483647 h 29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93"/>
              <a:gd name="T109" fmla="*/ 0 h 295"/>
              <a:gd name="T110" fmla="*/ 893 w 893"/>
              <a:gd name="T111" fmla="*/ 295 h 29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93" h="295">
                <a:moveTo>
                  <a:pt x="0" y="146"/>
                </a:moveTo>
                <a:lnTo>
                  <a:pt x="0" y="159"/>
                </a:lnTo>
                <a:lnTo>
                  <a:pt x="4" y="172"/>
                </a:lnTo>
                <a:lnTo>
                  <a:pt x="14" y="184"/>
                </a:lnTo>
                <a:lnTo>
                  <a:pt x="26" y="197"/>
                </a:lnTo>
                <a:lnTo>
                  <a:pt x="41" y="208"/>
                </a:lnTo>
                <a:lnTo>
                  <a:pt x="58" y="219"/>
                </a:lnTo>
                <a:lnTo>
                  <a:pt x="80" y="229"/>
                </a:lnTo>
                <a:lnTo>
                  <a:pt x="102" y="241"/>
                </a:lnTo>
                <a:lnTo>
                  <a:pt x="129" y="251"/>
                </a:lnTo>
                <a:lnTo>
                  <a:pt x="159" y="259"/>
                </a:lnTo>
                <a:lnTo>
                  <a:pt x="189" y="265"/>
                </a:lnTo>
                <a:lnTo>
                  <a:pt x="222" y="272"/>
                </a:lnTo>
                <a:lnTo>
                  <a:pt x="257" y="280"/>
                </a:lnTo>
                <a:lnTo>
                  <a:pt x="292" y="283"/>
                </a:lnTo>
                <a:lnTo>
                  <a:pt x="329" y="288"/>
                </a:lnTo>
                <a:lnTo>
                  <a:pt x="369" y="290"/>
                </a:lnTo>
                <a:lnTo>
                  <a:pt x="407" y="292"/>
                </a:lnTo>
                <a:lnTo>
                  <a:pt x="445" y="294"/>
                </a:lnTo>
                <a:lnTo>
                  <a:pt x="484" y="292"/>
                </a:lnTo>
                <a:lnTo>
                  <a:pt x="522" y="290"/>
                </a:lnTo>
                <a:lnTo>
                  <a:pt x="562" y="288"/>
                </a:lnTo>
                <a:lnTo>
                  <a:pt x="599" y="283"/>
                </a:lnTo>
                <a:lnTo>
                  <a:pt x="634" y="278"/>
                </a:lnTo>
                <a:lnTo>
                  <a:pt x="669" y="272"/>
                </a:lnTo>
                <a:lnTo>
                  <a:pt x="702" y="265"/>
                </a:lnTo>
                <a:lnTo>
                  <a:pt x="732" y="259"/>
                </a:lnTo>
                <a:lnTo>
                  <a:pt x="761" y="250"/>
                </a:lnTo>
                <a:lnTo>
                  <a:pt x="788" y="241"/>
                </a:lnTo>
                <a:lnTo>
                  <a:pt x="811" y="229"/>
                </a:lnTo>
                <a:lnTo>
                  <a:pt x="833" y="219"/>
                </a:lnTo>
                <a:lnTo>
                  <a:pt x="850" y="208"/>
                </a:lnTo>
                <a:lnTo>
                  <a:pt x="866" y="197"/>
                </a:lnTo>
                <a:lnTo>
                  <a:pt x="877" y="184"/>
                </a:lnTo>
                <a:lnTo>
                  <a:pt x="884" y="171"/>
                </a:lnTo>
                <a:lnTo>
                  <a:pt x="890" y="159"/>
                </a:lnTo>
                <a:lnTo>
                  <a:pt x="892" y="146"/>
                </a:lnTo>
                <a:lnTo>
                  <a:pt x="890" y="134"/>
                </a:lnTo>
                <a:lnTo>
                  <a:pt x="884" y="121"/>
                </a:lnTo>
                <a:lnTo>
                  <a:pt x="877" y="109"/>
                </a:lnTo>
                <a:lnTo>
                  <a:pt x="865" y="96"/>
                </a:lnTo>
                <a:lnTo>
                  <a:pt x="850" y="84"/>
                </a:lnTo>
                <a:lnTo>
                  <a:pt x="833" y="73"/>
                </a:lnTo>
                <a:lnTo>
                  <a:pt x="811" y="61"/>
                </a:lnTo>
                <a:lnTo>
                  <a:pt x="788" y="51"/>
                </a:lnTo>
                <a:lnTo>
                  <a:pt x="761" y="42"/>
                </a:lnTo>
                <a:lnTo>
                  <a:pt x="732" y="32"/>
                </a:lnTo>
                <a:lnTo>
                  <a:pt x="701" y="25"/>
                </a:lnTo>
                <a:lnTo>
                  <a:pt x="669" y="19"/>
                </a:lnTo>
                <a:lnTo>
                  <a:pt x="634" y="13"/>
                </a:lnTo>
                <a:lnTo>
                  <a:pt x="599" y="7"/>
                </a:lnTo>
                <a:lnTo>
                  <a:pt x="560" y="4"/>
                </a:lnTo>
                <a:lnTo>
                  <a:pt x="522" y="1"/>
                </a:lnTo>
                <a:lnTo>
                  <a:pt x="484" y="0"/>
                </a:lnTo>
                <a:lnTo>
                  <a:pt x="445" y="0"/>
                </a:lnTo>
                <a:lnTo>
                  <a:pt x="407" y="0"/>
                </a:lnTo>
                <a:lnTo>
                  <a:pt x="369" y="1"/>
                </a:lnTo>
                <a:lnTo>
                  <a:pt x="329" y="4"/>
                </a:lnTo>
                <a:lnTo>
                  <a:pt x="292" y="7"/>
                </a:lnTo>
                <a:lnTo>
                  <a:pt x="257" y="13"/>
                </a:lnTo>
                <a:lnTo>
                  <a:pt x="222" y="19"/>
                </a:lnTo>
                <a:lnTo>
                  <a:pt x="189" y="25"/>
                </a:lnTo>
                <a:lnTo>
                  <a:pt x="159" y="33"/>
                </a:lnTo>
                <a:lnTo>
                  <a:pt x="129" y="42"/>
                </a:lnTo>
                <a:lnTo>
                  <a:pt x="102" y="51"/>
                </a:lnTo>
                <a:lnTo>
                  <a:pt x="80" y="61"/>
                </a:lnTo>
                <a:lnTo>
                  <a:pt x="58" y="73"/>
                </a:lnTo>
                <a:lnTo>
                  <a:pt x="41" y="84"/>
                </a:lnTo>
                <a:lnTo>
                  <a:pt x="26" y="96"/>
                </a:lnTo>
                <a:lnTo>
                  <a:pt x="14" y="109"/>
                </a:lnTo>
                <a:lnTo>
                  <a:pt x="4" y="121"/>
                </a:lnTo>
                <a:lnTo>
                  <a:pt x="0" y="134"/>
                </a:lnTo>
                <a:lnTo>
                  <a:pt x="0" y="146"/>
                </a:lnTo>
              </a:path>
            </a:pathLst>
          </a:custGeom>
          <a:solidFill>
            <a:schemeClr val="bg1">
              <a:lumMod val="90000"/>
            </a:schemeClr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6403" name="Rectangle 18"/>
          <p:cNvSpPr>
            <a:spLocks noChangeArrowheads="1"/>
          </p:cNvSpPr>
          <p:nvPr/>
        </p:nvSpPr>
        <p:spPr bwMode="auto">
          <a:xfrm>
            <a:off x="3612115" y="2176463"/>
            <a:ext cx="13668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hourly_wages</a:t>
            </a:r>
          </a:p>
        </p:txBody>
      </p:sp>
      <p:sp>
        <p:nvSpPr>
          <p:cNvPr id="16404" name="Line 19"/>
          <p:cNvSpPr>
            <a:spLocks noChangeShapeType="1"/>
          </p:cNvSpPr>
          <p:nvPr/>
        </p:nvSpPr>
        <p:spPr bwMode="auto">
          <a:xfrm>
            <a:off x="4610859" y="2538245"/>
            <a:ext cx="1143000" cy="69549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Freeform 21"/>
          <p:cNvSpPr>
            <a:spLocks/>
          </p:cNvSpPr>
          <p:nvPr/>
        </p:nvSpPr>
        <p:spPr bwMode="auto">
          <a:xfrm>
            <a:off x="5061503" y="2093913"/>
            <a:ext cx="1525587" cy="481012"/>
          </a:xfrm>
          <a:custGeom>
            <a:avLst/>
            <a:gdLst>
              <a:gd name="T0" fmla="*/ 2147483647 w 961"/>
              <a:gd name="T1" fmla="*/ 2147483647 h 303"/>
              <a:gd name="T2" fmla="*/ 2147483647 w 961"/>
              <a:gd name="T3" fmla="*/ 2147483647 h 303"/>
              <a:gd name="T4" fmla="*/ 2147483647 w 961"/>
              <a:gd name="T5" fmla="*/ 2147483647 h 303"/>
              <a:gd name="T6" fmla="*/ 2147483647 w 961"/>
              <a:gd name="T7" fmla="*/ 2147483647 h 303"/>
              <a:gd name="T8" fmla="*/ 2147483647 w 961"/>
              <a:gd name="T9" fmla="*/ 2147483647 h 303"/>
              <a:gd name="T10" fmla="*/ 2147483647 w 961"/>
              <a:gd name="T11" fmla="*/ 2147483647 h 303"/>
              <a:gd name="T12" fmla="*/ 2147483647 w 961"/>
              <a:gd name="T13" fmla="*/ 2147483647 h 303"/>
              <a:gd name="T14" fmla="*/ 2147483647 w 961"/>
              <a:gd name="T15" fmla="*/ 2147483647 h 303"/>
              <a:gd name="T16" fmla="*/ 2147483647 w 961"/>
              <a:gd name="T17" fmla="*/ 2147483647 h 303"/>
              <a:gd name="T18" fmla="*/ 2147483647 w 961"/>
              <a:gd name="T19" fmla="*/ 2147483647 h 303"/>
              <a:gd name="T20" fmla="*/ 2147483647 w 961"/>
              <a:gd name="T21" fmla="*/ 2147483647 h 303"/>
              <a:gd name="T22" fmla="*/ 2147483647 w 961"/>
              <a:gd name="T23" fmla="*/ 2147483647 h 303"/>
              <a:gd name="T24" fmla="*/ 2147483647 w 961"/>
              <a:gd name="T25" fmla="*/ 2147483647 h 303"/>
              <a:gd name="T26" fmla="*/ 2147483647 w 961"/>
              <a:gd name="T27" fmla="*/ 2147483647 h 303"/>
              <a:gd name="T28" fmla="*/ 2147483647 w 961"/>
              <a:gd name="T29" fmla="*/ 2147483647 h 303"/>
              <a:gd name="T30" fmla="*/ 2147483647 w 961"/>
              <a:gd name="T31" fmla="*/ 2147483647 h 303"/>
              <a:gd name="T32" fmla="*/ 2147483647 w 961"/>
              <a:gd name="T33" fmla="*/ 2147483647 h 303"/>
              <a:gd name="T34" fmla="*/ 2147483647 w 961"/>
              <a:gd name="T35" fmla="*/ 2147483647 h 303"/>
              <a:gd name="T36" fmla="*/ 2147483647 w 961"/>
              <a:gd name="T37" fmla="*/ 2147483647 h 303"/>
              <a:gd name="T38" fmla="*/ 2147483647 w 961"/>
              <a:gd name="T39" fmla="*/ 2147483647 h 303"/>
              <a:gd name="T40" fmla="*/ 2147483647 w 961"/>
              <a:gd name="T41" fmla="*/ 2147483647 h 303"/>
              <a:gd name="T42" fmla="*/ 2147483647 w 961"/>
              <a:gd name="T43" fmla="*/ 2147483647 h 303"/>
              <a:gd name="T44" fmla="*/ 2147483647 w 961"/>
              <a:gd name="T45" fmla="*/ 2147483647 h 303"/>
              <a:gd name="T46" fmla="*/ 2147483647 w 961"/>
              <a:gd name="T47" fmla="*/ 2147483647 h 303"/>
              <a:gd name="T48" fmla="*/ 2147483647 w 961"/>
              <a:gd name="T49" fmla="*/ 2147483647 h 303"/>
              <a:gd name="T50" fmla="*/ 2147483647 w 961"/>
              <a:gd name="T51" fmla="*/ 2147483647 h 303"/>
              <a:gd name="T52" fmla="*/ 2147483647 w 961"/>
              <a:gd name="T53" fmla="*/ 2147483647 h 303"/>
              <a:gd name="T54" fmla="*/ 2147483647 w 961"/>
              <a:gd name="T55" fmla="*/ 2147483647 h 303"/>
              <a:gd name="T56" fmla="*/ 2147483647 w 961"/>
              <a:gd name="T57" fmla="*/ 2147483647 h 303"/>
              <a:gd name="T58" fmla="*/ 2147483647 w 961"/>
              <a:gd name="T59" fmla="*/ 2147483647 h 303"/>
              <a:gd name="T60" fmla="*/ 2147483647 w 961"/>
              <a:gd name="T61" fmla="*/ 2147483647 h 303"/>
              <a:gd name="T62" fmla="*/ 2147483647 w 961"/>
              <a:gd name="T63" fmla="*/ 2147483647 h 303"/>
              <a:gd name="T64" fmla="*/ 2147483647 w 961"/>
              <a:gd name="T65" fmla="*/ 2147483647 h 303"/>
              <a:gd name="T66" fmla="*/ 2147483647 w 961"/>
              <a:gd name="T67" fmla="*/ 2147483647 h 303"/>
              <a:gd name="T68" fmla="*/ 2147483647 w 961"/>
              <a:gd name="T69" fmla="*/ 2147483647 h 303"/>
              <a:gd name="T70" fmla="*/ 2147483647 w 961"/>
              <a:gd name="T71" fmla="*/ 2147483647 h 30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61"/>
              <a:gd name="T109" fmla="*/ 0 h 303"/>
              <a:gd name="T110" fmla="*/ 961 w 961"/>
              <a:gd name="T111" fmla="*/ 303 h 30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61" h="303">
                <a:moveTo>
                  <a:pt x="0" y="152"/>
                </a:moveTo>
                <a:lnTo>
                  <a:pt x="1" y="164"/>
                </a:lnTo>
                <a:lnTo>
                  <a:pt x="7" y="177"/>
                </a:lnTo>
                <a:lnTo>
                  <a:pt x="17" y="189"/>
                </a:lnTo>
                <a:lnTo>
                  <a:pt x="28" y="203"/>
                </a:lnTo>
                <a:lnTo>
                  <a:pt x="46" y="215"/>
                </a:lnTo>
                <a:lnTo>
                  <a:pt x="63" y="226"/>
                </a:lnTo>
                <a:lnTo>
                  <a:pt x="85" y="237"/>
                </a:lnTo>
                <a:lnTo>
                  <a:pt x="113" y="247"/>
                </a:lnTo>
                <a:lnTo>
                  <a:pt x="139" y="258"/>
                </a:lnTo>
                <a:lnTo>
                  <a:pt x="172" y="266"/>
                </a:lnTo>
                <a:lnTo>
                  <a:pt x="205" y="274"/>
                </a:lnTo>
                <a:lnTo>
                  <a:pt x="241" y="281"/>
                </a:lnTo>
                <a:lnTo>
                  <a:pt x="277" y="287"/>
                </a:lnTo>
                <a:lnTo>
                  <a:pt x="315" y="292"/>
                </a:lnTo>
                <a:lnTo>
                  <a:pt x="355" y="296"/>
                </a:lnTo>
                <a:lnTo>
                  <a:pt x="396" y="299"/>
                </a:lnTo>
                <a:lnTo>
                  <a:pt x="438" y="302"/>
                </a:lnTo>
                <a:lnTo>
                  <a:pt x="481" y="302"/>
                </a:lnTo>
                <a:lnTo>
                  <a:pt x="520" y="302"/>
                </a:lnTo>
                <a:lnTo>
                  <a:pt x="563" y="299"/>
                </a:lnTo>
                <a:lnTo>
                  <a:pt x="604" y="295"/>
                </a:lnTo>
                <a:lnTo>
                  <a:pt x="643" y="292"/>
                </a:lnTo>
                <a:lnTo>
                  <a:pt x="682" y="287"/>
                </a:lnTo>
                <a:lnTo>
                  <a:pt x="720" y="281"/>
                </a:lnTo>
                <a:lnTo>
                  <a:pt x="754" y="274"/>
                </a:lnTo>
                <a:lnTo>
                  <a:pt x="787" y="266"/>
                </a:lnTo>
                <a:lnTo>
                  <a:pt x="820" y="258"/>
                </a:lnTo>
                <a:lnTo>
                  <a:pt x="848" y="247"/>
                </a:lnTo>
                <a:lnTo>
                  <a:pt x="873" y="237"/>
                </a:lnTo>
                <a:lnTo>
                  <a:pt x="894" y="226"/>
                </a:lnTo>
                <a:lnTo>
                  <a:pt x="916" y="215"/>
                </a:lnTo>
                <a:lnTo>
                  <a:pt x="930" y="203"/>
                </a:lnTo>
                <a:lnTo>
                  <a:pt x="942" y="189"/>
                </a:lnTo>
                <a:lnTo>
                  <a:pt x="952" y="177"/>
                </a:lnTo>
                <a:lnTo>
                  <a:pt x="958" y="164"/>
                </a:lnTo>
                <a:lnTo>
                  <a:pt x="960" y="152"/>
                </a:lnTo>
                <a:lnTo>
                  <a:pt x="958" y="137"/>
                </a:lnTo>
                <a:lnTo>
                  <a:pt x="952" y="124"/>
                </a:lnTo>
                <a:lnTo>
                  <a:pt x="942" y="112"/>
                </a:lnTo>
                <a:lnTo>
                  <a:pt x="930" y="98"/>
                </a:lnTo>
                <a:lnTo>
                  <a:pt x="916" y="87"/>
                </a:lnTo>
                <a:lnTo>
                  <a:pt x="894" y="76"/>
                </a:lnTo>
                <a:lnTo>
                  <a:pt x="871" y="65"/>
                </a:lnTo>
                <a:lnTo>
                  <a:pt x="848" y="54"/>
                </a:lnTo>
                <a:lnTo>
                  <a:pt x="820" y="43"/>
                </a:lnTo>
                <a:lnTo>
                  <a:pt x="787" y="34"/>
                </a:lnTo>
                <a:lnTo>
                  <a:pt x="754" y="28"/>
                </a:lnTo>
                <a:lnTo>
                  <a:pt x="717" y="21"/>
                </a:lnTo>
                <a:lnTo>
                  <a:pt x="682" y="14"/>
                </a:lnTo>
                <a:lnTo>
                  <a:pt x="643" y="10"/>
                </a:lnTo>
                <a:lnTo>
                  <a:pt x="604" y="6"/>
                </a:lnTo>
                <a:lnTo>
                  <a:pt x="563" y="3"/>
                </a:lnTo>
                <a:lnTo>
                  <a:pt x="520" y="1"/>
                </a:lnTo>
                <a:lnTo>
                  <a:pt x="478" y="0"/>
                </a:lnTo>
                <a:lnTo>
                  <a:pt x="438" y="1"/>
                </a:lnTo>
                <a:lnTo>
                  <a:pt x="396" y="3"/>
                </a:lnTo>
                <a:lnTo>
                  <a:pt x="355" y="6"/>
                </a:lnTo>
                <a:lnTo>
                  <a:pt x="315" y="10"/>
                </a:lnTo>
                <a:lnTo>
                  <a:pt x="277" y="14"/>
                </a:lnTo>
                <a:lnTo>
                  <a:pt x="239" y="21"/>
                </a:lnTo>
                <a:lnTo>
                  <a:pt x="205" y="28"/>
                </a:lnTo>
                <a:lnTo>
                  <a:pt x="172" y="34"/>
                </a:lnTo>
                <a:lnTo>
                  <a:pt x="139" y="44"/>
                </a:lnTo>
                <a:lnTo>
                  <a:pt x="113" y="54"/>
                </a:lnTo>
                <a:lnTo>
                  <a:pt x="85" y="65"/>
                </a:lnTo>
                <a:lnTo>
                  <a:pt x="63" y="76"/>
                </a:lnTo>
                <a:lnTo>
                  <a:pt x="46" y="87"/>
                </a:lnTo>
                <a:lnTo>
                  <a:pt x="28" y="98"/>
                </a:lnTo>
                <a:lnTo>
                  <a:pt x="17" y="112"/>
                </a:lnTo>
                <a:lnTo>
                  <a:pt x="7" y="125"/>
                </a:lnTo>
                <a:lnTo>
                  <a:pt x="1" y="137"/>
                </a:lnTo>
                <a:lnTo>
                  <a:pt x="0" y="152"/>
                </a:lnTo>
              </a:path>
            </a:pathLst>
          </a:custGeom>
          <a:solidFill>
            <a:schemeClr val="bg1">
              <a:lumMod val="90000"/>
            </a:schemeClr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6406" name="Freeform 22"/>
          <p:cNvSpPr>
            <a:spLocks/>
          </p:cNvSpPr>
          <p:nvPr/>
        </p:nvSpPr>
        <p:spPr bwMode="auto">
          <a:xfrm>
            <a:off x="5461553" y="3233738"/>
            <a:ext cx="1284287" cy="431800"/>
          </a:xfrm>
          <a:custGeom>
            <a:avLst/>
            <a:gdLst>
              <a:gd name="T0" fmla="*/ 2147483647 w 809"/>
              <a:gd name="T1" fmla="*/ 2147483647 h 272"/>
              <a:gd name="T2" fmla="*/ 2147483647 w 809"/>
              <a:gd name="T3" fmla="*/ 0 h 272"/>
              <a:gd name="T4" fmla="*/ 0 w 809"/>
              <a:gd name="T5" fmla="*/ 0 h 272"/>
              <a:gd name="T6" fmla="*/ 0 w 809"/>
              <a:gd name="T7" fmla="*/ 2147483647 h 272"/>
              <a:gd name="T8" fmla="*/ 2147483647 w 809"/>
              <a:gd name="T9" fmla="*/ 2147483647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9"/>
              <a:gd name="T16" fmla="*/ 0 h 272"/>
              <a:gd name="T17" fmla="*/ 809 w 809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9" h="272">
                <a:moveTo>
                  <a:pt x="808" y="271"/>
                </a:moveTo>
                <a:lnTo>
                  <a:pt x="808" y="0"/>
                </a:lnTo>
                <a:lnTo>
                  <a:pt x="0" y="0"/>
                </a:lnTo>
                <a:lnTo>
                  <a:pt x="0" y="271"/>
                </a:lnTo>
                <a:lnTo>
                  <a:pt x="808" y="271"/>
                </a:lnTo>
              </a:path>
            </a:pathLst>
          </a:custGeom>
          <a:solidFill>
            <a:schemeClr val="bg1">
              <a:lumMod val="90000"/>
            </a:schemeClr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7432" name="Freeform 24"/>
          <p:cNvSpPr>
            <a:spLocks/>
          </p:cNvSpPr>
          <p:nvPr/>
        </p:nvSpPr>
        <p:spPr bwMode="auto">
          <a:xfrm>
            <a:off x="6702978" y="2220913"/>
            <a:ext cx="722312" cy="484187"/>
          </a:xfrm>
          <a:custGeom>
            <a:avLst/>
            <a:gdLst/>
            <a:ahLst/>
            <a:cxnLst>
              <a:cxn ang="0">
                <a:pos x="226" y="0"/>
              </a:cxn>
              <a:cxn ang="0">
                <a:pos x="454" y="304"/>
              </a:cxn>
              <a:cxn ang="0">
                <a:pos x="0" y="304"/>
              </a:cxn>
              <a:cxn ang="0">
                <a:pos x="226" y="0"/>
              </a:cxn>
            </a:cxnLst>
            <a:rect l="0" t="0" r="r" b="b"/>
            <a:pathLst>
              <a:path w="455" h="305">
                <a:moveTo>
                  <a:pt x="226" y="0"/>
                </a:moveTo>
                <a:lnTo>
                  <a:pt x="454" y="304"/>
                </a:lnTo>
                <a:lnTo>
                  <a:pt x="0" y="304"/>
                </a:lnTo>
                <a:lnTo>
                  <a:pt x="226" y="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6814103" y="2401888"/>
            <a:ext cx="4778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chemeClr val="accent2"/>
                </a:solidFill>
                <a:latin typeface="Arial" charset="0"/>
              </a:rPr>
              <a:t>ISA</a:t>
            </a: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5444090" y="3316288"/>
            <a:ext cx="1327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Hourly_Emps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620000" y="4292600"/>
            <a:ext cx="1085850" cy="431800"/>
            <a:chOff x="7829550" y="4184563"/>
            <a:chExt cx="1085850" cy="431800"/>
          </a:xfrm>
        </p:grpSpPr>
        <p:sp>
          <p:nvSpPr>
            <p:cNvPr id="3" name="Freeform 20"/>
            <p:cNvSpPr>
              <a:spLocks/>
            </p:cNvSpPr>
            <p:nvPr/>
          </p:nvSpPr>
          <p:spPr bwMode="auto">
            <a:xfrm>
              <a:off x="7829550" y="4184563"/>
              <a:ext cx="1085850" cy="431800"/>
            </a:xfrm>
            <a:custGeom>
              <a:avLst/>
              <a:gdLst>
                <a:gd name="T0" fmla="*/ 2147483647 w 684"/>
                <a:gd name="T1" fmla="*/ 2147483647 h 272"/>
                <a:gd name="T2" fmla="*/ 2147483647 w 684"/>
                <a:gd name="T3" fmla="*/ 2147483647 h 272"/>
                <a:gd name="T4" fmla="*/ 2147483647 w 684"/>
                <a:gd name="T5" fmla="*/ 2147483647 h 272"/>
                <a:gd name="T6" fmla="*/ 2147483647 w 684"/>
                <a:gd name="T7" fmla="*/ 2147483647 h 272"/>
                <a:gd name="T8" fmla="*/ 2147483647 w 684"/>
                <a:gd name="T9" fmla="*/ 2147483647 h 272"/>
                <a:gd name="T10" fmla="*/ 2147483647 w 684"/>
                <a:gd name="T11" fmla="*/ 2147483647 h 272"/>
                <a:gd name="T12" fmla="*/ 2147483647 w 684"/>
                <a:gd name="T13" fmla="*/ 2147483647 h 272"/>
                <a:gd name="T14" fmla="*/ 2147483647 w 684"/>
                <a:gd name="T15" fmla="*/ 2147483647 h 272"/>
                <a:gd name="T16" fmla="*/ 2147483647 w 684"/>
                <a:gd name="T17" fmla="*/ 2147483647 h 272"/>
                <a:gd name="T18" fmla="*/ 2147483647 w 684"/>
                <a:gd name="T19" fmla="*/ 2147483647 h 272"/>
                <a:gd name="T20" fmla="*/ 2147483647 w 684"/>
                <a:gd name="T21" fmla="*/ 2147483647 h 272"/>
                <a:gd name="T22" fmla="*/ 2147483647 w 684"/>
                <a:gd name="T23" fmla="*/ 2147483647 h 272"/>
                <a:gd name="T24" fmla="*/ 2147483647 w 684"/>
                <a:gd name="T25" fmla="*/ 2147483647 h 272"/>
                <a:gd name="T26" fmla="*/ 2147483647 w 684"/>
                <a:gd name="T27" fmla="*/ 2147483647 h 272"/>
                <a:gd name="T28" fmla="*/ 2147483647 w 684"/>
                <a:gd name="T29" fmla="*/ 2147483647 h 272"/>
                <a:gd name="T30" fmla="*/ 2147483647 w 684"/>
                <a:gd name="T31" fmla="*/ 2147483647 h 272"/>
                <a:gd name="T32" fmla="*/ 2147483647 w 684"/>
                <a:gd name="T33" fmla="*/ 2147483647 h 272"/>
                <a:gd name="T34" fmla="*/ 2147483647 w 684"/>
                <a:gd name="T35" fmla="*/ 2147483647 h 272"/>
                <a:gd name="T36" fmla="*/ 2147483647 w 684"/>
                <a:gd name="T37" fmla="*/ 2147483647 h 272"/>
                <a:gd name="T38" fmla="*/ 2147483647 w 684"/>
                <a:gd name="T39" fmla="*/ 2147483647 h 272"/>
                <a:gd name="T40" fmla="*/ 2147483647 w 684"/>
                <a:gd name="T41" fmla="*/ 2147483647 h 272"/>
                <a:gd name="T42" fmla="*/ 2147483647 w 684"/>
                <a:gd name="T43" fmla="*/ 2147483647 h 272"/>
                <a:gd name="T44" fmla="*/ 2147483647 w 684"/>
                <a:gd name="T45" fmla="*/ 2147483647 h 272"/>
                <a:gd name="T46" fmla="*/ 2147483647 w 684"/>
                <a:gd name="T47" fmla="*/ 2147483647 h 272"/>
                <a:gd name="T48" fmla="*/ 2147483647 w 684"/>
                <a:gd name="T49" fmla="*/ 2147483647 h 272"/>
                <a:gd name="T50" fmla="*/ 2147483647 w 684"/>
                <a:gd name="T51" fmla="*/ 2147483647 h 272"/>
                <a:gd name="T52" fmla="*/ 2147483647 w 684"/>
                <a:gd name="T53" fmla="*/ 2147483647 h 272"/>
                <a:gd name="T54" fmla="*/ 2147483647 w 684"/>
                <a:gd name="T55" fmla="*/ 2147483647 h 272"/>
                <a:gd name="T56" fmla="*/ 2147483647 w 684"/>
                <a:gd name="T57" fmla="*/ 2147483647 h 272"/>
                <a:gd name="T58" fmla="*/ 2147483647 w 684"/>
                <a:gd name="T59" fmla="*/ 2147483647 h 272"/>
                <a:gd name="T60" fmla="*/ 2147483647 w 684"/>
                <a:gd name="T61" fmla="*/ 2147483647 h 272"/>
                <a:gd name="T62" fmla="*/ 2147483647 w 684"/>
                <a:gd name="T63" fmla="*/ 2147483647 h 272"/>
                <a:gd name="T64" fmla="*/ 2147483647 w 684"/>
                <a:gd name="T65" fmla="*/ 2147483647 h 272"/>
                <a:gd name="T66" fmla="*/ 2147483647 w 684"/>
                <a:gd name="T67" fmla="*/ 2147483647 h 272"/>
                <a:gd name="T68" fmla="*/ 2147483647 w 684"/>
                <a:gd name="T69" fmla="*/ 2147483647 h 272"/>
                <a:gd name="T70" fmla="*/ 2147483647 w 684"/>
                <a:gd name="T71" fmla="*/ 2147483647 h 2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84"/>
                <a:gd name="T109" fmla="*/ 0 h 272"/>
                <a:gd name="T110" fmla="*/ 684 w 684"/>
                <a:gd name="T111" fmla="*/ 272 h 2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84" h="272">
                  <a:moveTo>
                    <a:pt x="0" y="136"/>
                  </a:moveTo>
                  <a:lnTo>
                    <a:pt x="1" y="147"/>
                  </a:lnTo>
                  <a:lnTo>
                    <a:pt x="3" y="158"/>
                  </a:lnTo>
                  <a:lnTo>
                    <a:pt x="10" y="170"/>
                  </a:lnTo>
                  <a:lnTo>
                    <a:pt x="19" y="181"/>
                  </a:lnTo>
                  <a:lnTo>
                    <a:pt x="31" y="192"/>
                  </a:lnTo>
                  <a:lnTo>
                    <a:pt x="44" y="204"/>
                  </a:lnTo>
                  <a:lnTo>
                    <a:pt x="61" y="213"/>
                  </a:lnTo>
                  <a:lnTo>
                    <a:pt x="77" y="222"/>
                  </a:lnTo>
                  <a:lnTo>
                    <a:pt x="98" y="231"/>
                  </a:lnTo>
                  <a:lnTo>
                    <a:pt x="120" y="239"/>
                  </a:lnTo>
                  <a:lnTo>
                    <a:pt x="144" y="247"/>
                  </a:lnTo>
                  <a:lnTo>
                    <a:pt x="169" y="252"/>
                  </a:lnTo>
                  <a:lnTo>
                    <a:pt x="196" y="258"/>
                  </a:lnTo>
                  <a:lnTo>
                    <a:pt x="224" y="263"/>
                  </a:lnTo>
                  <a:lnTo>
                    <a:pt x="251" y="267"/>
                  </a:lnTo>
                  <a:lnTo>
                    <a:pt x="281" y="269"/>
                  </a:lnTo>
                  <a:lnTo>
                    <a:pt x="310" y="271"/>
                  </a:lnTo>
                  <a:lnTo>
                    <a:pt x="339" y="271"/>
                  </a:lnTo>
                  <a:lnTo>
                    <a:pt x="369" y="271"/>
                  </a:lnTo>
                  <a:lnTo>
                    <a:pt x="399" y="269"/>
                  </a:lnTo>
                  <a:lnTo>
                    <a:pt x="428" y="265"/>
                  </a:lnTo>
                  <a:lnTo>
                    <a:pt x="457" y="263"/>
                  </a:lnTo>
                  <a:lnTo>
                    <a:pt x="485" y="258"/>
                  </a:lnTo>
                  <a:lnTo>
                    <a:pt x="512" y="252"/>
                  </a:lnTo>
                  <a:lnTo>
                    <a:pt x="536" y="247"/>
                  </a:lnTo>
                  <a:lnTo>
                    <a:pt x="559" y="239"/>
                  </a:lnTo>
                  <a:lnTo>
                    <a:pt x="582" y="231"/>
                  </a:lnTo>
                  <a:lnTo>
                    <a:pt x="601" y="222"/>
                  </a:lnTo>
                  <a:lnTo>
                    <a:pt x="621" y="213"/>
                  </a:lnTo>
                  <a:lnTo>
                    <a:pt x="636" y="204"/>
                  </a:lnTo>
                  <a:lnTo>
                    <a:pt x="650" y="192"/>
                  </a:lnTo>
                  <a:lnTo>
                    <a:pt x="662" y="181"/>
                  </a:lnTo>
                  <a:lnTo>
                    <a:pt x="671" y="170"/>
                  </a:lnTo>
                  <a:lnTo>
                    <a:pt x="677" y="158"/>
                  </a:lnTo>
                  <a:lnTo>
                    <a:pt x="681" y="147"/>
                  </a:lnTo>
                  <a:lnTo>
                    <a:pt x="683" y="136"/>
                  </a:lnTo>
                  <a:lnTo>
                    <a:pt x="681" y="123"/>
                  </a:lnTo>
                  <a:lnTo>
                    <a:pt x="677" y="112"/>
                  </a:lnTo>
                  <a:lnTo>
                    <a:pt x="671" y="100"/>
                  </a:lnTo>
                  <a:lnTo>
                    <a:pt x="662" y="88"/>
                  </a:lnTo>
                  <a:lnTo>
                    <a:pt x="650" y="79"/>
                  </a:lnTo>
                  <a:lnTo>
                    <a:pt x="636" y="69"/>
                  </a:lnTo>
                  <a:lnTo>
                    <a:pt x="621" y="58"/>
                  </a:lnTo>
                  <a:lnTo>
                    <a:pt x="601" y="48"/>
                  </a:lnTo>
                  <a:lnTo>
                    <a:pt x="582" y="39"/>
                  </a:lnTo>
                  <a:lnTo>
                    <a:pt x="559" y="31"/>
                  </a:lnTo>
                  <a:lnTo>
                    <a:pt x="536" y="25"/>
                  </a:lnTo>
                  <a:lnTo>
                    <a:pt x="511" y="19"/>
                  </a:lnTo>
                  <a:lnTo>
                    <a:pt x="485" y="12"/>
                  </a:lnTo>
                  <a:lnTo>
                    <a:pt x="457" y="9"/>
                  </a:lnTo>
                  <a:lnTo>
                    <a:pt x="428" y="4"/>
                  </a:lnTo>
                  <a:lnTo>
                    <a:pt x="399" y="2"/>
                  </a:lnTo>
                  <a:lnTo>
                    <a:pt x="369" y="1"/>
                  </a:lnTo>
                  <a:lnTo>
                    <a:pt x="339" y="0"/>
                  </a:lnTo>
                  <a:lnTo>
                    <a:pt x="310" y="1"/>
                  </a:lnTo>
                  <a:lnTo>
                    <a:pt x="281" y="2"/>
                  </a:lnTo>
                  <a:lnTo>
                    <a:pt x="251" y="4"/>
                  </a:lnTo>
                  <a:lnTo>
                    <a:pt x="224" y="9"/>
                  </a:lnTo>
                  <a:lnTo>
                    <a:pt x="196" y="12"/>
                  </a:lnTo>
                  <a:lnTo>
                    <a:pt x="169" y="19"/>
                  </a:lnTo>
                  <a:lnTo>
                    <a:pt x="144" y="25"/>
                  </a:lnTo>
                  <a:lnTo>
                    <a:pt x="120" y="31"/>
                  </a:lnTo>
                  <a:lnTo>
                    <a:pt x="98" y="40"/>
                  </a:lnTo>
                  <a:lnTo>
                    <a:pt x="77" y="48"/>
                  </a:lnTo>
                  <a:lnTo>
                    <a:pt x="60" y="58"/>
                  </a:lnTo>
                  <a:lnTo>
                    <a:pt x="44" y="69"/>
                  </a:lnTo>
                  <a:lnTo>
                    <a:pt x="31" y="79"/>
                  </a:lnTo>
                  <a:lnTo>
                    <a:pt x="19" y="88"/>
                  </a:lnTo>
                  <a:lnTo>
                    <a:pt x="10" y="100"/>
                  </a:lnTo>
                  <a:lnTo>
                    <a:pt x="3" y="113"/>
                  </a:lnTo>
                  <a:lnTo>
                    <a:pt x="1" y="123"/>
                  </a:lnTo>
                  <a:lnTo>
                    <a:pt x="0" y="136"/>
                  </a:lnTo>
                </a:path>
              </a:pathLst>
            </a:custGeom>
            <a:solidFill>
              <a:schemeClr val="accent4">
                <a:lumMod val="10000"/>
                <a:lumOff val="90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6411" name="Rectangle 27"/>
            <p:cNvSpPr>
              <a:spLocks noChangeArrowheads="1"/>
            </p:cNvSpPr>
            <p:nvPr/>
          </p:nvSpPr>
          <p:spPr bwMode="auto">
            <a:xfrm>
              <a:off x="7846136" y="4249650"/>
              <a:ext cx="1039813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 err="1">
                  <a:solidFill>
                    <a:srgbClr val="000000"/>
                  </a:solidFill>
                  <a:latin typeface="Arial" charset="0"/>
                </a:rPr>
                <a:t>contractid</a:t>
              </a:r>
              <a:endParaRPr lang="en-US" sz="14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134528" y="2166938"/>
            <a:ext cx="1397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 dirty="0" err="1">
                <a:solidFill>
                  <a:srgbClr val="000000"/>
                </a:solidFill>
                <a:latin typeface="Arial" charset="0"/>
              </a:rPr>
              <a:t>hours_worked</a:t>
            </a:r>
            <a:endParaRPr lang="en-US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 flipH="1">
            <a:off x="6460090" y="2714115"/>
            <a:ext cx="354012" cy="51962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>
            <a:off x="7239000" y="2705100"/>
            <a:ext cx="343612" cy="87629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>
            <a:off x="7943609" y="3995736"/>
            <a:ext cx="212883" cy="2968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>
            <a:off x="5804452" y="2571750"/>
            <a:ext cx="299243" cy="6619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2" name="Rectangle 34"/>
          <p:cNvSpPr>
            <a:spLocks noGrp="1" noChangeArrowheads="1"/>
          </p:cNvSpPr>
          <p:nvPr>
            <p:ph type="body" sz="half" idx="1"/>
          </p:nvPr>
        </p:nvSpPr>
        <p:spPr>
          <a:xfrm>
            <a:off x="576201" y="5180408"/>
            <a:ext cx="8309748" cy="1284287"/>
          </a:xfrm>
        </p:spPr>
        <p:txBody>
          <a:bodyPr/>
          <a:lstStyle/>
          <a:p>
            <a:pPr marL="398463" indent="-398463">
              <a:lnSpc>
                <a:spcPct val="90000"/>
              </a:lnSpc>
              <a:buFont typeface="+mj-lt"/>
              <a:buAutoNum type="arabicPeriod" startAt="2"/>
            </a:pPr>
            <a:r>
              <a:rPr lang="en-US" dirty="0">
                <a:latin typeface="Calibri" pitchFamily="34" charset="0"/>
              </a:rPr>
              <a:t>To identify entities that participate in a relationship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434FD6"/>
                </a:solidFill>
                <a:latin typeface="Calibri" pitchFamily="34" charset="0"/>
              </a:rPr>
              <a:t>Example</a:t>
            </a: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:  Only contract employees can be managers (i.e., participating in the </a:t>
            </a:r>
            <a:r>
              <a:rPr lang="en-US" i="1" dirty="0">
                <a:solidFill>
                  <a:srgbClr val="434FD6"/>
                </a:solidFill>
                <a:latin typeface="Calibri" pitchFamily="34" charset="0"/>
              </a:rPr>
              <a:t>Manages</a:t>
            </a: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 relationship)</a:t>
            </a:r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 flipH="1" flipV="1">
            <a:off x="7064133" y="1946275"/>
            <a:ext cx="1" cy="265906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Rectangle 34"/>
          <p:cNvSpPr txBox="1">
            <a:spLocks noChangeArrowheads="1"/>
          </p:cNvSpPr>
          <p:nvPr/>
        </p:nvSpPr>
        <p:spPr bwMode="auto">
          <a:xfrm>
            <a:off x="603300" y="2795384"/>
            <a:ext cx="4735342" cy="202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dirty="0">
                <a:latin typeface="Calibri" pitchFamily="34" charset="0"/>
              </a:rPr>
              <a:t>To add descriptive attributes specific to a subclass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u="sng" dirty="0">
                <a:solidFill>
                  <a:srgbClr val="434FD6"/>
                </a:solidFill>
                <a:latin typeface="Calibri" pitchFamily="34" charset="0"/>
              </a:rPr>
              <a:t>Example</a:t>
            </a: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:   We only need to track hours worked for hourly employees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425290" y="1946275"/>
            <a:ext cx="1460659" cy="1635125"/>
            <a:chOff x="7546975" y="1793875"/>
            <a:chExt cx="1460659" cy="1635125"/>
          </a:xfrm>
        </p:grpSpPr>
        <p:grpSp>
          <p:nvGrpSpPr>
            <p:cNvPr id="4" name="Group 3"/>
            <p:cNvGrpSpPr/>
            <p:nvPr/>
          </p:nvGrpSpPr>
          <p:grpSpPr>
            <a:xfrm>
              <a:off x="7704297" y="2191820"/>
              <a:ext cx="1303337" cy="721760"/>
              <a:chOff x="3810000" y="4155040"/>
              <a:chExt cx="1303337" cy="721760"/>
            </a:xfrm>
          </p:grpSpPr>
          <p:sp>
            <p:nvSpPr>
              <p:cNvPr id="37" name="Freeform 13"/>
              <p:cNvSpPr>
                <a:spLocks/>
              </p:cNvSpPr>
              <p:nvPr/>
            </p:nvSpPr>
            <p:spPr bwMode="auto">
              <a:xfrm>
                <a:off x="3810000" y="4155040"/>
                <a:ext cx="1303337" cy="721760"/>
              </a:xfrm>
              <a:custGeom>
                <a:avLst/>
                <a:gdLst>
                  <a:gd name="T0" fmla="*/ 0 w 741"/>
                  <a:gd name="T1" fmla="*/ 2147483647 h 384"/>
                  <a:gd name="T2" fmla="*/ 2147483647 w 741"/>
                  <a:gd name="T3" fmla="*/ 0 h 384"/>
                  <a:gd name="T4" fmla="*/ 2147483647 w 741"/>
                  <a:gd name="T5" fmla="*/ 2147483647 h 384"/>
                  <a:gd name="T6" fmla="*/ 2147483647 w 741"/>
                  <a:gd name="T7" fmla="*/ 2147483647 h 384"/>
                  <a:gd name="T8" fmla="*/ 0 w 741"/>
                  <a:gd name="T9" fmla="*/ 2147483647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1"/>
                  <a:gd name="T16" fmla="*/ 0 h 384"/>
                  <a:gd name="T17" fmla="*/ 741 w 741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1" h="384">
                    <a:moveTo>
                      <a:pt x="0" y="191"/>
                    </a:moveTo>
                    <a:lnTo>
                      <a:pt x="365" y="0"/>
                    </a:lnTo>
                    <a:lnTo>
                      <a:pt x="740" y="198"/>
                    </a:lnTo>
                    <a:lnTo>
                      <a:pt x="365" y="383"/>
                    </a:lnTo>
                    <a:lnTo>
                      <a:pt x="0" y="191"/>
                    </a:lnTo>
                  </a:path>
                </a:pathLst>
              </a:custGeom>
              <a:solidFill>
                <a:srgbClr val="002060"/>
              </a:solidFill>
              <a:ln w="12700" cap="rnd">
                <a:noFill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Rectangle 29"/>
              <p:cNvSpPr>
                <a:spLocks noChangeArrowheads="1"/>
              </p:cNvSpPr>
              <p:nvPr/>
            </p:nvSpPr>
            <p:spPr bwMode="auto">
              <a:xfrm>
                <a:off x="3932911" y="4349065"/>
                <a:ext cx="1050925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</a:rPr>
                  <a:t>Manages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 bwMode="auto">
            <a:xfrm flipH="1">
              <a:off x="8185547" y="2895600"/>
              <a:ext cx="167123" cy="533400"/>
            </a:xfrm>
            <a:prstGeom prst="lin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7546975" y="1793875"/>
              <a:ext cx="547688" cy="531813"/>
            </a:xfrm>
            <a:prstGeom prst="line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9899714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419100"/>
            <a:ext cx="7772400" cy="876300"/>
          </a:xfrm>
        </p:spPr>
        <p:txBody>
          <a:bodyPr/>
          <a:lstStyle/>
          <a:p>
            <a:r>
              <a:rPr lang="en-US" dirty="0"/>
              <a:t>Another ISA Example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2857" y="1776413"/>
            <a:ext cx="3000736" cy="153035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400" dirty="0">
                <a:latin typeface="Calibri" pitchFamily="34" charset="0"/>
              </a:rPr>
              <a:t>This ER diagram is OK if a manager gets a separate discretionary budget for </a:t>
            </a:r>
            <a:r>
              <a:rPr lang="en-US" sz="2400" b="1" i="1" u="sng" dirty="0">
                <a:latin typeface="Calibri" pitchFamily="34" charset="0"/>
              </a:rPr>
              <a:t>each</a:t>
            </a:r>
            <a:r>
              <a:rPr lang="en-US" sz="2400" dirty="0">
                <a:latin typeface="Calibri" pitchFamily="34" charset="0"/>
              </a:rPr>
              <a:t> dept.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23558" name="Freeform 6"/>
          <p:cNvSpPr>
            <a:spLocks/>
          </p:cNvSpPr>
          <p:nvPr/>
        </p:nvSpPr>
        <p:spPr bwMode="auto">
          <a:xfrm>
            <a:off x="3958431" y="1849971"/>
            <a:ext cx="835025" cy="352425"/>
          </a:xfrm>
          <a:custGeom>
            <a:avLst/>
            <a:gdLst>
              <a:gd name="T0" fmla="*/ 2147483647 w 526"/>
              <a:gd name="T1" fmla="*/ 2147483647 h 222"/>
              <a:gd name="T2" fmla="*/ 2147483647 w 526"/>
              <a:gd name="T3" fmla="*/ 2147483647 h 222"/>
              <a:gd name="T4" fmla="*/ 2147483647 w 526"/>
              <a:gd name="T5" fmla="*/ 2147483647 h 222"/>
              <a:gd name="T6" fmla="*/ 2147483647 w 526"/>
              <a:gd name="T7" fmla="*/ 2147483647 h 222"/>
              <a:gd name="T8" fmla="*/ 2147483647 w 526"/>
              <a:gd name="T9" fmla="*/ 2147483647 h 222"/>
              <a:gd name="T10" fmla="*/ 2147483647 w 526"/>
              <a:gd name="T11" fmla="*/ 2147483647 h 222"/>
              <a:gd name="T12" fmla="*/ 2147483647 w 526"/>
              <a:gd name="T13" fmla="*/ 2147483647 h 222"/>
              <a:gd name="T14" fmla="*/ 2147483647 w 526"/>
              <a:gd name="T15" fmla="*/ 2147483647 h 222"/>
              <a:gd name="T16" fmla="*/ 2147483647 w 526"/>
              <a:gd name="T17" fmla="*/ 0 h 222"/>
              <a:gd name="T18" fmla="*/ 2147483647 w 526"/>
              <a:gd name="T19" fmla="*/ 0 h 222"/>
              <a:gd name="T20" fmla="*/ 2147483647 w 526"/>
              <a:gd name="T21" fmla="*/ 2147483647 h 222"/>
              <a:gd name="T22" fmla="*/ 2147483647 w 526"/>
              <a:gd name="T23" fmla="*/ 2147483647 h 222"/>
              <a:gd name="T24" fmla="*/ 2147483647 w 526"/>
              <a:gd name="T25" fmla="*/ 2147483647 h 222"/>
              <a:gd name="T26" fmla="*/ 2147483647 w 526"/>
              <a:gd name="T27" fmla="*/ 2147483647 h 222"/>
              <a:gd name="T28" fmla="*/ 2147483647 w 526"/>
              <a:gd name="T29" fmla="*/ 2147483647 h 222"/>
              <a:gd name="T30" fmla="*/ 2147483647 w 526"/>
              <a:gd name="T31" fmla="*/ 2147483647 h 222"/>
              <a:gd name="T32" fmla="*/ 2147483647 w 526"/>
              <a:gd name="T33" fmla="*/ 2147483647 h 222"/>
              <a:gd name="T34" fmla="*/ 2147483647 w 526"/>
              <a:gd name="T35" fmla="*/ 2147483647 h 222"/>
              <a:gd name="T36" fmla="*/ 2147483647 w 526"/>
              <a:gd name="T37" fmla="*/ 2147483647 h 222"/>
              <a:gd name="T38" fmla="*/ 2147483647 w 526"/>
              <a:gd name="T39" fmla="*/ 2147483647 h 222"/>
              <a:gd name="T40" fmla="*/ 2147483647 w 526"/>
              <a:gd name="T41" fmla="*/ 2147483647 h 222"/>
              <a:gd name="T42" fmla="*/ 2147483647 w 526"/>
              <a:gd name="T43" fmla="*/ 2147483647 h 222"/>
              <a:gd name="T44" fmla="*/ 2147483647 w 526"/>
              <a:gd name="T45" fmla="*/ 2147483647 h 222"/>
              <a:gd name="T46" fmla="*/ 2147483647 w 526"/>
              <a:gd name="T47" fmla="*/ 2147483647 h 222"/>
              <a:gd name="T48" fmla="*/ 2147483647 w 526"/>
              <a:gd name="T49" fmla="*/ 2147483647 h 222"/>
              <a:gd name="T50" fmla="*/ 2147483647 w 526"/>
              <a:gd name="T51" fmla="*/ 2147483647 h 222"/>
              <a:gd name="T52" fmla="*/ 2147483647 w 526"/>
              <a:gd name="T53" fmla="*/ 2147483647 h 222"/>
              <a:gd name="T54" fmla="*/ 2147483647 w 526"/>
              <a:gd name="T55" fmla="*/ 2147483647 h 222"/>
              <a:gd name="T56" fmla="*/ 2147483647 w 526"/>
              <a:gd name="T57" fmla="*/ 2147483647 h 222"/>
              <a:gd name="T58" fmla="*/ 2147483647 w 526"/>
              <a:gd name="T59" fmla="*/ 2147483647 h 222"/>
              <a:gd name="T60" fmla="*/ 2147483647 w 526"/>
              <a:gd name="T61" fmla="*/ 2147483647 h 222"/>
              <a:gd name="T62" fmla="*/ 2147483647 w 526"/>
              <a:gd name="T63" fmla="*/ 2147483647 h 222"/>
              <a:gd name="T64" fmla="*/ 2147483647 w 526"/>
              <a:gd name="T65" fmla="*/ 2147483647 h 222"/>
              <a:gd name="T66" fmla="*/ 2147483647 w 526"/>
              <a:gd name="T67" fmla="*/ 2147483647 h 222"/>
              <a:gd name="T68" fmla="*/ 2147483647 w 526"/>
              <a:gd name="T69" fmla="*/ 2147483647 h 222"/>
              <a:gd name="T70" fmla="*/ 2147483647 w 526"/>
              <a:gd name="T71" fmla="*/ 2147483647 h 2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26"/>
              <a:gd name="T109" fmla="*/ 0 h 222"/>
              <a:gd name="T110" fmla="*/ 526 w 526"/>
              <a:gd name="T111" fmla="*/ 222 h 2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26" h="222">
                <a:moveTo>
                  <a:pt x="525" y="111"/>
                </a:moveTo>
                <a:lnTo>
                  <a:pt x="524" y="101"/>
                </a:lnTo>
                <a:lnTo>
                  <a:pt x="521" y="92"/>
                </a:lnTo>
                <a:lnTo>
                  <a:pt x="516" y="82"/>
                </a:lnTo>
                <a:lnTo>
                  <a:pt x="509" y="73"/>
                </a:lnTo>
                <a:lnTo>
                  <a:pt x="500" y="64"/>
                </a:lnTo>
                <a:lnTo>
                  <a:pt x="489" y="55"/>
                </a:lnTo>
                <a:lnTo>
                  <a:pt x="478" y="47"/>
                </a:lnTo>
                <a:lnTo>
                  <a:pt x="464" y="39"/>
                </a:lnTo>
                <a:lnTo>
                  <a:pt x="448" y="33"/>
                </a:lnTo>
                <a:lnTo>
                  <a:pt x="431" y="26"/>
                </a:lnTo>
                <a:lnTo>
                  <a:pt x="413" y="20"/>
                </a:lnTo>
                <a:lnTo>
                  <a:pt x="393" y="15"/>
                </a:lnTo>
                <a:lnTo>
                  <a:pt x="373" y="10"/>
                </a:lnTo>
                <a:lnTo>
                  <a:pt x="352" y="6"/>
                </a:lnTo>
                <a:lnTo>
                  <a:pt x="330" y="4"/>
                </a:lnTo>
                <a:lnTo>
                  <a:pt x="308" y="2"/>
                </a:lnTo>
                <a:lnTo>
                  <a:pt x="285" y="0"/>
                </a:lnTo>
                <a:lnTo>
                  <a:pt x="262" y="0"/>
                </a:lnTo>
                <a:lnTo>
                  <a:pt x="239" y="0"/>
                </a:lnTo>
                <a:lnTo>
                  <a:pt x="217" y="2"/>
                </a:lnTo>
                <a:lnTo>
                  <a:pt x="194" y="4"/>
                </a:lnTo>
                <a:lnTo>
                  <a:pt x="173" y="6"/>
                </a:lnTo>
                <a:lnTo>
                  <a:pt x="152" y="10"/>
                </a:lnTo>
                <a:lnTo>
                  <a:pt x="131" y="15"/>
                </a:lnTo>
                <a:lnTo>
                  <a:pt x="112" y="20"/>
                </a:lnTo>
                <a:lnTo>
                  <a:pt x="94" y="26"/>
                </a:lnTo>
                <a:lnTo>
                  <a:pt x="77" y="33"/>
                </a:lnTo>
                <a:lnTo>
                  <a:pt x="61" y="39"/>
                </a:lnTo>
                <a:lnTo>
                  <a:pt x="47" y="47"/>
                </a:lnTo>
                <a:lnTo>
                  <a:pt x="35" y="55"/>
                </a:lnTo>
                <a:lnTo>
                  <a:pt x="25" y="64"/>
                </a:lnTo>
                <a:lnTo>
                  <a:pt x="16" y="73"/>
                </a:lnTo>
                <a:lnTo>
                  <a:pt x="9" y="82"/>
                </a:lnTo>
                <a:lnTo>
                  <a:pt x="4" y="92"/>
                </a:lnTo>
                <a:lnTo>
                  <a:pt x="1" y="101"/>
                </a:lnTo>
                <a:lnTo>
                  <a:pt x="0" y="111"/>
                </a:lnTo>
                <a:lnTo>
                  <a:pt x="1" y="120"/>
                </a:lnTo>
                <a:lnTo>
                  <a:pt x="4" y="130"/>
                </a:lnTo>
                <a:lnTo>
                  <a:pt x="9" y="139"/>
                </a:lnTo>
                <a:lnTo>
                  <a:pt x="16" y="148"/>
                </a:lnTo>
                <a:lnTo>
                  <a:pt x="25" y="157"/>
                </a:lnTo>
                <a:lnTo>
                  <a:pt x="35" y="166"/>
                </a:lnTo>
                <a:lnTo>
                  <a:pt x="47" y="174"/>
                </a:lnTo>
                <a:lnTo>
                  <a:pt x="61" y="182"/>
                </a:lnTo>
                <a:lnTo>
                  <a:pt x="77" y="189"/>
                </a:lnTo>
                <a:lnTo>
                  <a:pt x="94" y="196"/>
                </a:lnTo>
                <a:lnTo>
                  <a:pt x="112" y="201"/>
                </a:lnTo>
                <a:lnTo>
                  <a:pt x="131" y="206"/>
                </a:lnTo>
                <a:lnTo>
                  <a:pt x="152" y="211"/>
                </a:lnTo>
                <a:lnTo>
                  <a:pt x="173" y="215"/>
                </a:lnTo>
                <a:lnTo>
                  <a:pt x="194" y="218"/>
                </a:lnTo>
                <a:lnTo>
                  <a:pt x="217" y="220"/>
                </a:lnTo>
                <a:lnTo>
                  <a:pt x="239" y="221"/>
                </a:lnTo>
                <a:lnTo>
                  <a:pt x="262" y="221"/>
                </a:lnTo>
                <a:lnTo>
                  <a:pt x="285" y="221"/>
                </a:lnTo>
                <a:lnTo>
                  <a:pt x="308" y="220"/>
                </a:lnTo>
                <a:lnTo>
                  <a:pt x="330" y="218"/>
                </a:lnTo>
                <a:lnTo>
                  <a:pt x="352" y="215"/>
                </a:lnTo>
                <a:lnTo>
                  <a:pt x="373" y="211"/>
                </a:lnTo>
                <a:lnTo>
                  <a:pt x="393" y="206"/>
                </a:lnTo>
                <a:lnTo>
                  <a:pt x="413" y="201"/>
                </a:lnTo>
                <a:lnTo>
                  <a:pt x="431" y="196"/>
                </a:lnTo>
                <a:lnTo>
                  <a:pt x="448" y="189"/>
                </a:lnTo>
                <a:lnTo>
                  <a:pt x="464" y="182"/>
                </a:lnTo>
                <a:lnTo>
                  <a:pt x="478" y="174"/>
                </a:lnTo>
                <a:lnTo>
                  <a:pt x="489" y="166"/>
                </a:lnTo>
                <a:lnTo>
                  <a:pt x="500" y="157"/>
                </a:lnTo>
                <a:lnTo>
                  <a:pt x="509" y="148"/>
                </a:lnTo>
                <a:lnTo>
                  <a:pt x="516" y="139"/>
                </a:lnTo>
                <a:lnTo>
                  <a:pt x="521" y="130"/>
                </a:lnTo>
                <a:lnTo>
                  <a:pt x="524" y="120"/>
                </a:lnTo>
                <a:lnTo>
                  <a:pt x="525" y="11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Freeform 7"/>
          <p:cNvSpPr>
            <a:spLocks/>
          </p:cNvSpPr>
          <p:nvPr/>
        </p:nvSpPr>
        <p:spPr bwMode="auto">
          <a:xfrm>
            <a:off x="6541293" y="2118259"/>
            <a:ext cx="835025" cy="354012"/>
          </a:xfrm>
          <a:custGeom>
            <a:avLst/>
            <a:gdLst>
              <a:gd name="T0" fmla="*/ 2147483647 w 526"/>
              <a:gd name="T1" fmla="*/ 2147483647 h 223"/>
              <a:gd name="T2" fmla="*/ 2147483647 w 526"/>
              <a:gd name="T3" fmla="*/ 2147483647 h 223"/>
              <a:gd name="T4" fmla="*/ 2147483647 w 526"/>
              <a:gd name="T5" fmla="*/ 2147483647 h 223"/>
              <a:gd name="T6" fmla="*/ 2147483647 w 526"/>
              <a:gd name="T7" fmla="*/ 2147483647 h 223"/>
              <a:gd name="T8" fmla="*/ 2147483647 w 526"/>
              <a:gd name="T9" fmla="*/ 2147483647 h 223"/>
              <a:gd name="T10" fmla="*/ 2147483647 w 526"/>
              <a:gd name="T11" fmla="*/ 2147483647 h 223"/>
              <a:gd name="T12" fmla="*/ 2147483647 w 526"/>
              <a:gd name="T13" fmla="*/ 2147483647 h 223"/>
              <a:gd name="T14" fmla="*/ 2147483647 w 526"/>
              <a:gd name="T15" fmla="*/ 2147483647 h 223"/>
              <a:gd name="T16" fmla="*/ 2147483647 w 526"/>
              <a:gd name="T17" fmla="*/ 0 h 223"/>
              <a:gd name="T18" fmla="*/ 2147483647 w 526"/>
              <a:gd name="T19" fmla="*/ 0 h 223"/>
              <a:gd name="T20" fmla="*/ 2147483647 w 526"/>
              <a:gd name="T21" fmla="*/ 2147483647 h 223"/>
              <a:gd name="T22" fmla="*/ 2147483647 w 526"/>
              <a:gd name="T23" fmla="*/ 2147483647 h 223"/>
              <a:gd name="T24" fmla="*/ 2147483647 w 526"/>
              <a:gd name="T25" fmla="*/ 2147483647 h 223"/>
              <a:gd name="T26" fmla="*/ 2147483647 w 526"/>
              <a:gd name="T27" fmla="*/ 2147483647 h 223"/>
              <a:gd name="T28" fmla="*/ 2147483647 w 526"/>
              <a:gd name="T29" fmla="*/ 2147483647 h 223"/>
              <a:gd name="T30" fmla="*/ 2147483647 w 526"/>
              <a:gd name="T31" fmla="*/ 2147483647 h 223"/>
              <a:gd name="T32" fmla="*/ 2147483647 w 526"/>
              <a:gd name="T33" fmla="*/ 2147483647 h 223"/>
              <a:gd name="T34" fmla="*/ 2147483647 w 526"/>
              <a:gd name="T35" fmla="*/ 2147483647 h 223"/>
              <a:gd name="T36" fmla="*/ 2147483647 w 526"/>
              <a:gd name="T37" fmla="*/ 2147483647 h 223"/>
              <a:gd name="T38" fmla="*/ 2147483647 w 526"/>
              <a:gd name="T39" fmla="*/ 2147483647 h 223"/>
              <a:gd name="T40" fmla="*/ 2147483647 w 526"/>
              <a:gd name="T41" fmla="*/ 2147483647 h 223"/>
              <a:gd name="T42" fmla="*/ 2147483647 w 526"/>
              <a:gd name="T43" fmla="*/ 2147483647 h 223"/>
              <a:gd name="T44" fmla="*/ 2147483647 w 526"/>
              <a:gd name="T45" fmla="*/ 2147483647 h 223"/>
              <a:gd name="T46" fmla="*/ 2147483647 w 526"/>
              <a:gd name="T47" fmla="*/ 2147483647 h 223"/>
              <a:gd name="T48" fmla="*/ 2147483647 w 526"/>
              <a:gd name="T49" fmla="*/ 2147483647 h 223"/>
              <a:gd name="T50" fmla="*/ 2147483647 w 526"/>
              <a:gd name="T51" fmla="*/ 2147483647 h 223"/>
              <a:gd name="T52" fmla="*/ 2147483647 w 526"/>
              <a:gd name="T53" fmla="*/ 2147483647 h 223"/>
              <a:gd name="T54" fmla="*/ 2147483647 w 526"/>
              <a:gd name="T55" fmla="*/ 2147483647 h 223"/>
              <a:gd name="T56" fmla="*/ 2147483647 w 526"/>
              <a:gd name="T57" fmla="*/ 2147483647 h 223"/>
              <a:gd name="T58" fmla="*/ 2147483647 w 526"/>
              <a:gd name="T59" fmla="*/ 2147483647 h 223"/>
              <a:gd name="T60" fmla="*/ 2147483647 w 526"/>
              <a:gd name="T61" fmla="*/ 2147483647 h 223"/>
              <a:gd name="T62" fmla="*/ 2147483647 w 526"/>
              <a:gd name="T63" fmla="*/ 2147483647 h 223"/>
              <a:gd name="T64" fmla="*/ 2147483647 w 526"/>
              <a:gd name="T65" fmla="*/ 2147483647 h 223"/>
              <a:gd name="T66" fmla="*/ 2147483647 w 526"/>
              <a:gd name="T67" fmla="*/ 2147483647 h 223"/>
              <a:gd name="T68" fmla="*/ 2147483647 w 526"/>
              <a:gd name="T69" fmla="*/ 2147483647 h 223"/>
              <a:gd name="T70" fmla="*/ 2147483647 w 526"/>
              <a:gd name="T71" fmla="*/ 2147483647 h 22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26"/>
              <a:gd name="T109" fmla="*/ 0 h 223"/>
              <a:gd name="T110" fmla="*/ 526 w 526"/>
              <a:gd name="T111" fmla="*/ 223 h 22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26" h="223">
                <a:moveTo>
                  <a:pt x="525" y="111"/>
                </a:moveTo>
                <a:lnTo>
                  <a:pt x="524" y="102"/>
                </a:lnTo>
                <a:lnTo>
                  <a:pt x="521" y="92"/>
                </a:lnTo>
                <a:lnTo>
                  <a:pt x="516" y="83"/>
                </a:lnTo>
                <a:lnTo>
                  <a:pt x="509" y="73"/>
                </a:lnTo>
                <a:lnTo>
                  <a:pt x="501" y="64"/>
                </a:lnTo>
                <a:lnTo>
                  <a:pt x="490" y="55"/>
                </a:lnTo>
                <a:lnTo>
                  <a:pt x="477" y="48"/>
                </a:lnTo>
                <a:lnTo>
                  <a:pt x="464" y="40"/>
                </a:lnTo>
                <a:lnTo>
                  <a:pt x="448" y="33"/>
                </a:lnTo>
                <a:lnTo>
                  <a:pt x="432" y="26"/>
                </a:lnTo>
                <a:lnTo>
                  <a:pt x="413" y="20"/>
                </a:lnTo>
                <a:lnTo>
                  <a:pt x="394" y="15"/>
                </a:lnTo>
                <a:lnTo>
                  <a:pt x="374" y="11"/>
                </a:lnTo>
                <a:lnTo>
                  <a:pt x="352" y="7"/>
                </a:lnTo>
                <a:lnTo>
                  <a:pt x="331" y="4"/>
                </a:lnTo>
                <a:lnTo>
                  <a:pt x="308" y="2"/>
                </a:lnTo>
                <a:lnTo>
                  <a:pt x="285" y="0"/>
                </a:lnTo>
                <a:lnTo>
                  <a:pt x="263" y="0"/>
                </a:lnTo>
                <a:lnTo>
                  <a:pt x="240" y="0"/>
                </a:lnTo>
                <a:lnTo>
                  <a:pt x="217" y="2"/>
                </a:lnTo>
                <a:lnTo>
                  <a:pt x="195" y="4"/>
                </a:lnTo>
                <a:lnTo>
                  <a:pt x="173" y="7"/>
                </a:lnTo>
                <a:lnTo>
                  <a:pt x="151" y="11"/>
                </a:lnTo>
                <a:lnTo>
                  <a:pt x="131" y="15"/>
                </a:lnTo>
                <a:lnTo>
                  <a:pt x="112" y="20"/>
                </a:lnTo>
                <a:lnTo>
                  <a:pt x="94" y="26"/>
                </a:lnTo>
                <a:lnTo>
                  <a:pt x="77" y="33"/>
                </a:lnTo>
                <a:lnTo>
                  <a:pt x="62" y="40"/>
                </a:lnTo>
                <a:lnTo>
                  <a:pt x="48" y="48"/>
                </a:lnTo>
                <a:lnTo>
                  <a:pt x="35" y="55"/>
                </a:lnTo>
                <a:lnTo>
                  <a:pt x="25" y="64"/>
                </a:lnTo>
                <a:lnTo>
                  <a:pt x="16" y="73"/>
                </a:lnTo>
                <a:lnTo>
                  <a:pt x="9" y="83"/>
                </a:lnTo>
                <a:lnTo>
                  <a:pt x="4" y="92"/>
                </a:lnTo>
                <a:lnTo>
                  <a:pt x="1" y="102"/>
                </a:lnTo>
                <a:lnTo>
                  <a:pt x="0" y="111"/>
                </a:lnTo>
                <a:lnTo>
                  <a:pt x="1" y="121"/>
                </a:lnTo>
                <a:lnTo>
                  <a:pt x="4" y="130"/>
                </a:lnTo>
                <a:lnTo>
                  <a:pt x="9" y="139"/>
                </a:lnTo>
                <a:lnTo>
                  <a:pt x="16" y="149"/>
                </a:lnTo>
                <a:lnTo>
                  <a:pt x="25" y="158"/>
                </a:lnTo>
                <a:lnTo>
                  <a:pt x="35" y="166"/>
                </a:lnTo>
                <a:lnTo>
                  <a:pt x="48" y="174"/>
                </a:lnTo>
                <a:lnTo>
                  <a:pt x="62" y="182"/>
                </a:lnTo>
                <a:lnTo>
                  <a:pt x="77" y="189"/>
                </a:lnTo>
                <a:lnTo>
                  <a:pt x="94" y="196"/>
                </a:lnTo>
                <a:lnTo>
                  <a:pt x="112" y="202"/>
                </a:lnTo>
                <a:lnTo>
                  <a:pt x="131" y="207"/>
                </a:lnTo>
                <a:lnTo>
                  <a:pt x="151" y="211"/>
                </a:lnTo>
                <a:lnTo>
                  <a:pt x="173" y="215"/>
                </a:lnTo>
                <a:lnTo>
                  <a:pt x="195" y="218"/>
                </a:lnTo>
                <a:lnTo>
                  <a:pt x="217" y="220"/>
                </a:lnTo>
                <a:lnTo>
                  <a:pt x="240" y="222"/>
                </a:lnTo>
                <a:lnTo>
                  <a:pt x="263" y="222"/>
                </a:lnTo>
                <a:lnTo>
                  <a:pt x="285" y="222"/>
                </a:lnTo>
                <a:lnTo>
                  <a:pt x="308" y="220"/>
                </a:lnTo>
                <a:lnTo>
                  <a:pt x="331" y="218"/>
                </a:lnTo>
                <a:lnTo>
                  <a:pt x="352" y="215"/>
                </a:lnTo>
                <a:lnTo>
                  <a:pt x="374" y="211"/>
                </a:lnTo>
                <a:lnTo>
                  <a:pt x="394" y="207"/>
                </a:lnTo>
                <a:lnTo>
                  <a:pt x="413" y="202"/>
                </a:lnTo>
                <a:lnTo>
                  <a:pt x="432" y="196"/>
                </a:lnTo>
                <a:lnTo>
                  <a:pt x="448" y="189"/>
                </a:lnTo>
                <a:lnTo>
                  <a:pt x="464" y="182"/>
                </a:lnTo>
                <a:lnTo>
                  <a:pt x="477" y="174"/>
                </a:lnTo>
                <a:lnTo>
                  <a:pt x="490" y="166"/>
                </a:lnTo>
                <a:lnTo>
                  <a:pt x="501" y="158"/>
                </a:lnTo>
                <a:lnTo>
                  <a:pt x="509" y="149"/>
                </a:lnTo>
                <a:lnTo>
                  <a:pt x="516" y="139"/>
                </a:lnTo>
                <a:lnTo>
                  <a:pt x="521" y="130"/>
                </a:lnTo>
                <a:lnTo>
                  <a:pt x="524" y="121"/>
                </a:lnTo>
                <a:lnTo>
                  <a:pt x="525" y="11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Freeform 8"/>
          <p:cNvSpPr>
            <a:spLocks/>
          </p:cNvSpPr>
          <p:nvPr/>
        </p:nvSpPr>
        <p:spPr bwMode="auto">
          <a:xfrm>
            <a:off x="8073231" y="2118259"/>
            <a:ext cx="835025" cy="354012"/>
          </a:xfrm>
          <a:custGeom>
            <a:avLst/>
            <a:gdLst>
              <a:gd name="T0" fmla="*/ 2147483647 w 526"/>
              <a:gd name="T1" fmla="*/ 2147483647 h 223"/>
              <a:gd name="T2" fmla="*/ 2147483647 w 526"/>
              <a:gd name="T3" fmla="*/ 2147483647 h 223"/>
              <a:gd name="T4" fmla="*/ 2147483647 w 526"/>
              <a:gd name="T5" fmla="*/ 2147483647 h 223"/>
              <a:gd name="T6" fmla="*/ 2147483647 w 526"/>
              <a:gd name="T7" fmla="*/ 2147483647 h 223"/>
              <a:gd name="T8" fmla="*/ 2147483647 w 526"/>
              <a:gd name="T9" fmla="*/ 2147483647 h 223"/>
              <a:gd name="T10" fmla="*/ 2147483647 w 526"/>
              <a:gd name="T11" fmla="*/ 2147483647 h 223"/>
              <a:gd name="T12" fmla="*/ 2147483647 w 526"/>
              <a:gd name="T13" fmla="*/ 2147483647 h 223"/>
              <a:gd name="T14" fmla="*/ 2147483647 w 526"/>
              <a:gd name="T15" fmla="*/ 2147483647 h 223"/>
              <a:gd name="T16" fmla="*/ 2147483647 w 526"/>
              <a:gd name="T17" fmla="*/ 2147483647 h 223"/>
              <a:gd name="T18" fmla="*/ 2147483647 w 526"/>
              <a:gd name="T19" fmla="*/ 2147483647 h 223"/>
              <a:gd name="T20" fmla="*/ 2147483647 w 526"/>
              <a:gd name="T21" fmla="*/ 2147483647 h 223"/>
              <a:gd name="T22" fmla="*/ 2147483647 w 526"/>
              <a:gd name="T23" fmla="*/ 2147483647 h 223"/>
              <a:gd name="T24" fmla="*/ 2147483647 w 526"/>
              <a:gd name="T25" fmla="*/ 2147483647 h 223"/>
              <a:gd name="T26" fmla="*/ 2147483647 w 526"/>
              <a:gd name="T27" fmla="*/ 2147483647 h 223"/>
              <a:gd name="T28" fmla="*/ 2147483647 w 526"/>
              <a:gd name="T29" fmla="*/ 2147483647 h 223"/>
              <a:gd name="T30" fmla="*/ 2147483647 w 526"/>
              <a:gd name="T31" fmla="*/ 2147483647 h 223"/>
              <a:gd name="T32" fmla="*/ 2147483647 w 526"/>
              <a:gd name="T33" fmla="*/ 2147483647 h 223"/>
              <a:gd name="T34" fmla="*/ 2147483647 w 526"/>
              <a:gd name="T35" fmla="*/ 2147483647 h 223"/>
              <a:gd name="T36" fmla="*/ 2147483647 w 526"/>
              <a:gd name="T37" fmla="*/ 2147483647 h 223"/>
              <a:gd name="T38" fmla="*/ 2147483647 w 526"/>
              <a:gd name="T39" fmla="*/ 2147483647 h 223"/>
              <a:gd name="T40" fmla="*/ 2147483647 w 526"/>
              <a:gd name="T41" fmla="*/ 2147483647 h 223"/>
              <a:gd name="T42" fmla="*/ 2147483647 w 526"/>
              <a:gd name="T43" fmla="*/ 2147483647 h 223"/>
              <a:gd name="T44" fmla="*/ 2147483647 w 526"/>
              <a:gd name="T45" fmla="*/ 2147483647 h 223"/>
              <a:gd name="T46" fmla="*/ 2147483647 w 526"/>
              <a:gd name="T47" fmla="*/ 2147483647 h 223"/>
              <a:gd name="T48" fmla="*/ 2147483647 w 526"/>
              <a:gd name="T49" fmla="*/ 2147483647 h 223"/>
              <a:gd name="T50" fmla="*/ 2147483647 w 526"/>
              <a:gd name="T51" fmla="*/ 2147483647 h 223"/>
              <a:gd name="T52" fmla="*/ 2147483647 w 526"/>
              <a:gd name="T53" fmla="*/ 0 h 223"/>
              <a:gd name="T54" fmla="*/ 2147483647 w 526"/>
              <a:gd name="T55" fmla="*/ 0 h 223"/>
              <a:gd name="T56" fmla="*/ 2147483647 w 526"/>
              <a:gd name="T57" fmla="*/ 2147483647 h 223"/>
              <a:gd name="T58" fmla="*/ 2147483647 w 526"/>
              <a:gd name="T59" fmla="*/ 2147483647 h 223"/>
              <a:gd name="T60" fmla="*/ 2147483647 w 526"/>
              <a:gd name="T61" fmla="*/ 2147483647 h 223"/>
              <a:gd name="T62" fmla="*/ 2147483647 w 526"/>
              <a:gd name="T63" fmla="*/ 2147483647 h 223"/>
              <a:gd name="T64" fmla="*/ 2147483647 w 526"/>
              <a:gd name="T65" fmla="*/ 2147483647 h 223"/>
              <a:gd name="T66" fmla="*/ 2147483647 w 526"/>
              <a:gd name="T67" fmla="*/ 2147483647 h 223"/>
              <a:gd name="T68" fmla="*/ 2147483647 w 526"/>
              <a:gd name="T69" fmla="*/ 2147483647 h 223"/>
              <a:gd name="T70" fmla="*/ 2147483647 w 526"/>
              <a:gd name="T71" fmla="*/ 2147483647 h 22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26"/>
              <a:gd name="T109" fmla="*/ 0 h 223"/>
              <a:gd name="T110" fmla="*/ 526 w 526"/>
              <a:gd name="T111" fmla="*/ 223 h 22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26" h="223">
                <a:moveTo>
                  <a:pt x="0" y="111"/>
                </a:moveTo>
                <a:lnTo>
                  <a:pt x="1" y="121"/>
                </a:lnTo>
                <a:lnTo>
                  <a:pt x="4" y="130"/>
                </a:lnTo>
                <a:lnTo>
                  <a:pt x="8" y="139"/>
                </a:lnTo>
                <a:lnTo>
                  <a:pt x="16" y="149"/>
                </a:lnTo>
                <a:lnTo>
                  <a:pt x="24" y="158"/>
                </a:lnTo>
                <a:lnTo>
                  <a:pt x="35" y="167"/>
                </a:lnTo>
                <a:lnTo>
                  <a:pt x="47" y="174"/>
                </a:lnTo>
                <a:lnTo>
                  <a:pt x="61" y="182"/>
                </a:lnTo>
                <a:lnTo>
                  <a:pt x="77" y="189"/>
                </a:lnTo>
                <a:lnTo>
                  <a:pt x="94" y="196"/>
                </a:lnTo>
                <a:lnTo>
                  <a:pt x="112" y="202"/>
                </a:lnTo>
                <a:lnTo>
                  <a:pt x="131" y="207"/>
                </a:lnTo>
                <a:lnTo>
                  <a:pt x="151" y="211"/>
                </a:lnTo>
                <a:lnTo>
                  <a:pt x="172" y="215"/>
                </a:lnTo>
                <a:lnTo>
                  <a:pt x="194" y="218"/>
                </a:lnTo>
                <a:lnTo>
                  <a:pt x="217" y="220"/>
                </a:lnTo>
                <a:lnTo>
                  <a:pt x="239" y="222"/>
                </a:lnTo>
                <a:lnTo>
                  <a:pt x="262" y="222"/>
                </a:lnTo>
                <a:lnTo>
                  <a:pt x="285" y="222"/>
                </a:lnTo>
                <a:lnTo>
                  <a:pt x="308" y="220"/>
                </a:lnTo>
                <a:lnTo>
                  <a:pt x="330" y="218"/>
                </a:lnTo>
                <a:lnTo>
                  <a:pt x="352" y="215"/>
                </a:lnTo>
                <a:lnTo>
                  <a:pt x="373" y="211"/>
                </a:lnTo>
                <a:lnTo>
                  <a:pt x="393" y="207"/>
                </a:lnTo>
                <a:lnTo>
                  <a:pt x="412" y="202"/>
                </a:lnTo>
                <a:lnTo>
                  <a:pt x="431" y="196"/>
                </a:lnTo>
                <a:lnTo>
                  <a:pt x="448" y="189"/>
                </a:lnTo>
                <a:lnTo>
                  <a:pt x="463" y="182"/>
                </a:lnTo>
                <a:lnTo>
                  <a:pt x="477" y="174"/>
                </a:lnTo>
                <a:lnTo>
                  <a:pt x="489" y="166"/>
                </a:lnTo>
                <a:lnTo>
                  <a:pt x="500" y="157"/>
                </a:lnTo>
                <a:lnTo>
                  <a:pt x="509" y="149"/>
                </a:lnTo>
                <a:lnTo>
                  <a:pt x="516" y="139"/>
                </a:lnTo>
                <a:lnTo>
                  <a:pt x="520" y="130"/>
                </a:lnTo>
                <a:lnTo>
                  <a:pt x="524" y="121"/>
                </a:lnTo>
                <a:lnTo>
                  <a:pt x="525" y="111"/>
                </a:lnTo>
                <a:lnTo>
                  <a:pt x="524" y="101"/>
                </a:lnTo>
                <a:lnTo>
                  <a:pt x="520" y="92"/>
                </a:lnTo>
                <a:lnTo>
                  <a:pt x="516" y="82"/>
                </a:lnTo>
                <a:lnTo>
                  <a:pt x="509" y="73"/>
                </a:lnTo>
                <a:lnTo>
                  <a:pt x="500" y="64"/>
                </a:lnTo>
                <a:lnTo>
                  <a:pt x="489" y="55"/>
                </a:lnTo>
                <a:lnTo>
                  <a:pt x="477" y="47"/>
                </a:lnTo>
                <a:lnTo>
                  <a:pt x="463" y="40"/>
                </a:lnTo>
                <a:lnTo>
                  <a:pt x="448" y="33"/>
                </a:lnTo>
                <a:lnTo>
                  <a:pt x="431" y="26"/>
                </a:lnTo>
                <a:lnTo>
                  <a:pt x="412" y="20"/>
                </a:lnTo>
                <a:lnTo>
                  <a:pt x="393" y="15"/>
                </a:lnTo>
                <a:lnTo>
                  <a:pt x="373" y="11"/>
                </a:lnTo>
                <a:lnTo>
                  <a:pt x="352" y="7"/>
                </a:lnTo>
                <a:lnTo>
                  <a:pt x="330" y="4"/>
                </a:lnTo>
                <a:lnTo>
                  <a:pt x="308" y="2"/>
                </a:lnTo>
                <a:lnTo>
                  <a:pt x="285" y="0"/>
                </a:lnTo>
                <a:lnTo>
                  <a:pt x="262" y="0"/>
                </a:lnTo>
                <a:lnTo>
                  <a:pt x="239" y="0"/>
                </a:lnTo>
                <a:lnTo>
                  <a:pt x="217" y="2"/>
                </a:lnTo>
                <a:lnTo>
                  <a:pt x="194" y="4"/>
                </a:lnTo>
                <a:lnTo>
                  <a:pt x="172" y="7"/>
                </a:lnTo>
                <a:lnTo>
                  <a:pt x="151" y="11"/>
                </a:lnTo>
                <a:lnTo>
                  <a:pt x="131" y="15"/>
                </a:lnTo>
                <a:lnTo>
                  <a:pt x="112" y="20"/>
                </a:lnTo>
                <a:lnTo>
                  <a:pt x="93" y="26"/>
                </a:lnTo>
                <a:lnTo>
                  <a:pt x="77" y="33"/>
                </a:lnTo>
                <a:lnTo>
                  <a:pt x="61" y="40"/>
                </a:lnTo>
                <a:lnTo>
                  <a:pt x="47" y="48"/>
                </a:lnTo>
                <a:lnTo>
                  <a:pt x="35" y="56"/>
                </a:lnTo>
                <a:lnTo>
                  <a:pt x="24" y="64"/>
                </a:lnTo>
                <a:lnTo>
                  <a:pt x="16" y="73"/>
                </a:lnTo>
                <a:lnTo>
                  <a:pt x="8" y="83"/>
                </a:lnTo>
                <a:lnTo>
                  <a:pt x="4" y="92"/>
                </a:lnTo>
                <a:lnTo>
                  <a:pt x="1" y="102"/>
                </a:lnTo>
                <a:lnTo>
                  <a:pt x="0" y="111"/>
                </a:lnTo>
              </a:path>
            </a:pathLst>
          </a:custGeom>
          <a:solidFill>
            <a:srgbClr val="7030A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>
            <a:off x="3207543" y="2108734"/>
            <a:ext cx="835025" cy="352425"/>
          </a:xfrm>
          <a:custGeom>
            <a:avLst/>
            <a:gdLst>
              <a:gd name="T0" fmla="*/ 2147483647 w 526"/>
              <a:gd name="T1" fmla="*/ 2147483647 h 222"/>
              <a:gd name="T2" fmla="*/ 2147483647 w 526"/>
              <a:gd name="T3" fmla="*/ 2147483647 h 222"/>
              <a:gd name="T4" fmla="*/ 2147483647 w 526"/>
              <a:gd name="T5" fmla="*/ 2147483647 h 222"/>
              <a:gd name="T6" fmla="*/ 2147483647 w 526"/>
              <a:gd name="T7" fmla="*/ 2147483647 h 222"/>
              <a:gd name="T8" fmla="*/ 2147483647 w 526"/>
              <a:gd name="T9" fmla="*/ 2147483647 h 222"/>
              <a:gd name="T10" fmla="*/ 2147483647 w 526"/>
              <a:gd name="T11" fmla="*/ 2147483647 h 222"/>
              <a:gd name="T12" fmla="*/ 2147483647 w 526"/>
              <a:gd name="T13" fmla="*/ 2147483647 h 222"/>
              <a:gd name="T14" fmla="*/ 2147483647 w 526"/>
              <a:gd name="T15" fmla="*/ 2147483647 h 222"/>
              <a:gd name="T16" fmla="*/ 2147483647 w 526"/>
              <a:gd name="T17" fmla="*/ 0 h 222"/>
              <a:gd name="T18" fmla="*/ 2147483647 w 526"/>
              <a:gd name="T19" fmla="*/ 0 h 222"/>
              <a:gd name="T20" fmla="*/ 2147483647 w 526"/>
              <a:gd name="T21" fmla="*/ 2147483647 h 222"/>
              <a:gd name="T22" fmla="*/ 2147483647 w 526"/>
              <a:gd name="T23" fmla="*/ 2147483647 h 222"/>
              <a:gd name="T24" fmla="*/ 2147483647 w 526"/>
              <a:gd name="T25" fmla="*/ 2147483647 h 222"/>
              <a:gd name="T26" fmla="*/ 2147483647 w 526"/>
              <a:gd name="T27" fmla="*/ 2147483647 h 222"/>
              <a:gd name="T28" fmla="*/ 2147483647 w 526"/>
              <a:gd name="T29" fmla="*/ 2147483647 h 222"/>
              <a:gd name="T30" fmla="*/ 2147483647 w 526"/>
              <a:gd name="T31" fmla="*/ 2147483647 h 222"/>
              <a:gd name="T32" fmla="*/ 2147483647 w 526"/>
              <a:gd name="T33" fmla="*/ 2147483647 h 222"/>
              <a:gd name="T34" fmla="*/ 2147483647 w 526"/>
              <a:gd name="T35" fmla="*/ 2147483647 h 222"/>
              <a:gd name="T36" fmla="*/ 2147483647 w 526"/>
              <a:gd name="T37" fmla="*/ 2147483647 h 222"/>
              <a:gd name="T38" fmla="*/ 2147483647 w 526"/>
              <a:gd name="T39" fmla="*/ 2147483647 h 222"/>
              <a:gd name="T40" fmla="*/ 2147483647 w 526"/>
              <a:gd name="T41" fmla="*/ 2147483647 h 222"/>
              <a:gd name="T42" fmla="*/ 2147483647 w 526"/>
              <a:gd name="T43" fmla="*/ 2147483647 h 222"/>
              <a:gd name="T44" fmla="*/ 2147483647 w 526"/>
              <a:gd name="T45" fmla="*/ 2147483647 h 222"/>
              <a:gd name="T46" fmla="*/ 2147483647 w 526"/>
              <a:gd name="T47" fmla="*/ 2147483647 h 222"/>
              <a:gd name="T48" fmla="*/ 2147483647 w 526"/>
              <a:gd name="T49" fmla="*/ 2147483647 h 222"/>
              <a:gd name="T50" fmla="*/ 2147483647 w 526"/>
              <a:gd name="T51" fmla="*/ 2147483647 h 222"/>
              <a:gd name="T52" fmla="*/ 2147483647 w 526"/>
              <a:gd name="T53" fmla="*/ 2147483647 h 222"/>
              <a:gd name="T54" fmla="*/ 2147483647 w 526"/>
              <a:gd name="T55" fmla="*/ 2147483647 h 222"/>
              <a:gd name="T56" fmla="*/ 2147483647 w 526"/>
              <a:gd name="T57" fmla="*/ 2147483647 h 222"/>
              <a:gd name="T58" fmla="*/ 2147483647 w 526"/>
              <a:gd name="T59" fmla="*/ 2147483647 h 222"/>
              <a:gd name="T60" fmla="*/ 2147483647 w 526"/>
              <a:gd name="T61" fmla="*/ 2147483647 h 222"/>
              <a:gd name="T62" fmla="*/ 2147483647 w 526"/>
              <a:gd name="T63" fmla="*/ 2147483647 h 222"/>
              <a:gd name="T64" fmla="*/ 2147483647 w 526"/>
              <a:gd name="T65" fmla="*/ 2147483647 h 222"/>
              <a:gd name="T66" fmla="*/ 2147483647 w 526"/>
              <a:gd name="T67" fmla="*/ 2147483647 h 222"/>
              <a:gd name="T68" fmla="*/ 2147483647 w 526"/>
              <a:gd name="T69" fmla="*/ 2147483647 h 222"/>
              <a:gd name="T70" fmla="*/ 2147483647 w 526"/>
              <a:gd name="T71" fmla="*/ 2147483647 h 2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26"/>
              <a:gd name="T109" fmla="*/ 0 h 222"/>
              <a:gd name="T110" fmla="*/ 526 w 526"/>
              <a:gd name="T111" fmla="*/ 222 h 2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26" h="222">
                <a:moveTo>
                  <a:pt x="525" y="111"/>
                </a:moveTo>
                <a:lnTo>
                  <a:pt x="524" y="101"/>
                </a:lnTo>
                <a:lnTo>
                  <a:pt x="521" y="91"/>
                </a:lnTo>
                <a:lnTo>
                  <a:pt x="517" y="82"/>
                </a:lnTo>
                <a:lnTo>
                  <a:pt x="509" y="73"/>
                </a:lnTo>
                <a:lnTo>
                  <a:pt x="501" y="63"/>
                </a:lnTo>
                <a:lnTo>
                  <a:pt x="490" y="55"/>
                </a:lnTo>
                <a:lnTo>
                  <a:pt x="478" y="47"/>
                </a:lnTo>
                <a:lnTo>
                  <a:pt x="464" y="39"/>
                </a:lnTo>
                <a:lnTo>
                  <a:pt x="448" y="32"/>
                </a:lnTo>
                <a:lnTo>
                  <a:pt x="432" y="25"/>
                </a:lnTo>
                <a:lnTo>
                  <a:pt x="413" y="20"/>
                </a:lnTo>
                <a:lnTo>
                  <a:pt x="394" y="15"/>
                </a:lnTo>
                <a:lnTo>
                  <a:pt x="374" y="10"/>
                </a:lnTo>
                <a:lnTo>
                  <a:pt x="353" y="6"/>
                </a:lnTo>
                <a:lnTo>
                  <a:pt x="331" y="3"/>
                </a:lnTo>
                <a:lnTo>
                  <a:pt x="308" y="1"/>
                </a:lnTo>
                <a:lnTo>
                  <a:pt x="286" y="0"/>
                </a:lnTo>
                <a:lnTo>
                  <a:pt x="263" y="0"/>
                </a:lnTo>
                <a:lnTo>
                  <a:pt x="240" y="0"/>
                </a:lnTo>
                <a:lnTo>
                  <a:pt x="217" y="1"/>
                </a:lnTo>
                <a:lnTo>
                  <a:pt x="195" y="3"/>
                </a:lnTo>
                <a:lnTo>
                  <a:pt x="173" y="6"/>
                </a:lnTo>
                <a:lnTo>
                  <a:pt x="152" y="10"/>
                </a:lnTo>
                <a:lnTo>
                  <a:pt x="132" y="15"/>
                </a:lnTo>
                <a:lnTo>
                  <a:pt x="113" y="20"/>
                </a:lnTo>
                <a:lnTo>
                  <a:pt x="95" y="25"/>
                </a:lnTo>
                <a:lnTo>
                  <a:pt x="77" y="32"/>
                </a:lnTo>
                <a:lnTo>
                  <a:pt x="62" y="39"/>
                </a:lnTo>
                <a:lnTo>
                  <a:pt x="48" y="47"/>
                </a:lnTo>
                <a:lnTo>
                  <a:pt x="36" y="55"/>
                </a:lnTo>
                <a:lnTo>
                  <a:pt x="25" y="63"/>
                </a:lnTo>
                <a:lnTo>
                  <a:pt x="17" y="73"/>
                </a:lnTo>
                <a:lnTo>
                  <a:pt x="9" y="82"/>
                </a:lnTo>
                <a:lnTo>
                  <a:pt x="5" y="91"/>
                </a:lnTo>
                <a:lnTo>
                  <a:pt x="2" y="101"/>
                </a:lnTo>
                <a:lnTo>
                  <a:pt x="0" y="111"/>
                </a:lnTo>
                <a:lnTo>
                  <a:pt x="2" y="120"/>
                </a:lnTo>
                <a:lnTo>
                  <a:pt x="5" y="130"/>
                </a:lnTo>
                <a:lnTo>
                  <a:pt x="9" y="139"/>
                </a:lnTo>
                <a:lnTo>
                  <a:pt x="17" y="149"/>
                </a:lnTo>
                <a:lnTo>
                  <a:pt x="25" y="157"/>
                </a:lnTo>
                <a:lnTo>
                  <a:pt x="36" y="166"/>
                </a:lnTo>
                <a:lnTo>
                  <a:pt x="48" y="174"/>
                </a:lnTo>
                <a:lnTo>
                  <a:pt x="62" y="181"/>
                </a:lnTo>
                <a:lnTo>
                  <a:pt x="77" y="189"/>
                </a:lnTo>
                <a:lnTo>
                  <a:pt x="95" y="195"/>
                </a:lnTo>
                <a:lnTo>
                  <a:pt x="113" y="201"/>
                </a:lnTo>
                <a:lnTo>
                  <a:pt x="132" y="207"/>
                </a:lnTo>
                <a:lnTo>
                  <a:pt x="152" y="211"/>
                </a:lnTo>
                <a:lnTo>
                  <a:pt x="173" y="215"/>
                </a:lnTo>
                <a:lnTo>
                  <a:pt x="195" y="217"/>
                </a:lnTo>
                <a:lnTo>
                  <a:pt x="217" y="219"/>
                </a:lnTo>
                <a:lnTo>
                  <a:pt x="240" y="221"/>
                </a:lnTo>
                <a:lnTo>
                  <a:pt x="263" y="221"/>
                </a:lnTo>
                <a:lnTo>
                  <a:pt x="286" y="221"/>
                </a:lnTo>
                <a:lnTo>
                  <a:pt x="308" y="219"/>
                </a:lnTo>
                <a:lnTo>
                  <a:pt x="331" y="217"/>
                </a:lnTo>
                <a:lnTo>
                  <a:pt x="353" y="215"/>
                </a:lnTo>
                <a:lnTo>
                  <a:pt x="374" y="211"/>
                </a:lnTo>
                <a:lnTo>
                  <a:pt x="394" y="207"/>
                </a:lnTo>
                <a:lnTo>
                  <a:pt x="413" y="201"/>
                </a:lnTo>
                <a:lnTo>
                  <a:pt x="432" y="195"/>
                </a:lnTo>
                <a:lnTo>
                  <a:pt x="448" y="189"/>
                </a:lnTo>
                <a:lnTo>
                  <a:pt x="464" y="181"/>
                </a:lnTo>
                <a:lnTo>
                  <a:pt x="478" y="174"/>
                </a:lnTo>
                <a:lnTo>
                  <a:pt x="490" y="166"/>
                </a:lnTo>
                <a:lnTo>
                  <a:pt x="501" y="157"/>
                </a:lnTo>
                <a:lnTo>
                  <a:pt x="509" y="149"/>
                </a:lnTo>
                <a:lnTo>
                  <a:pt x="517" y="139"/>
                </a:lnTo>
                <a:lnTo>
                  <a:pt x="521" y="130"/>
                </a:lnTo>
                <a:lnTo>
                  <a:pt x="524" y="120"/>
                </a:lnTo>
                <a:lnTo>
                  <a:pt x="525" y="11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Freeform 10"/>
          <p:cNvSpPr>
            <a:spLocks/>
          </p:cNvSpPr>
          <p:nvPr/>
        </p:nvSpPr>
        <p:spPr bwMode="auto">
          <a:xfrm>
            <a:off x="4739481" y="2108734"/>
            <a:ext cx="835025" cy="352425"/>
          </a:xfrm>
          <a:custGeom>
            <a:avLst/>
            <a:gdLst>
              <a:gd name="T0" fmla="*/ 2147483647 w 526"/>
              <a:gd name="T1" fmla="*/ 2147483647 h 222"/>
              <a:gd name="T2" fmla="*/ 2147483647 w 526"/>
              <a:gd name="T3" fmla="*/ 2147483647 h 222"/>
              <a:gd name="T4" fmla="*/ 2147483647 w 526"/>
              <a:gd name="T5" fmla="*/ 2147483647 h 222"/>
              <a:gd name="T6" fmla="*/ 2147483647 w 526"/>
              <a:gd name="T7" fmla="*/ 2147483647 h 222"/>
              <a:gd name="T8" fmla="*/ 2147483647 w 526"/>
              <a:gd name="T9" fmla="*/ 2147483647 h 222"/>
              <a:gd name="T10" fmla="*/ 2147483647 w 526"/>
              <a:gd name="T11" fmla="*/ 2147483647 h 222"/>
              <a:gd name="T12" fmla="*/ 2147483647 w 526"/>
              <a:gd name="T13" fmla="*/ 2147483647 h 222"/>
              <a:gd name="T14" fmla="*/ 2147483647 w 526"/>
              <a:gd name="T15" fmla="*/ 2147483647 h 222"/>
              <a:gd name="T16" fmla="*/ 2147483647 w 526"/>
              <a:gd name="T17" fmla="*/ 2147483647 h 222"/>
              <a:gd name="T18" fmla="*/ 2147483647 w 526"/>
              <a:gd name="T19" fmla="*/ 2147483647 h 222"/>
              <a:gd name="T20" fmla="*/ 2147483647 w 526"/>
              <a:gd name="T21" fmla="*/ 2147483647 h 222"/>
              <a:gd name="T22" fmla="*/ 2147483647 w 526"/>
              <a:gd name="T23" fmla="*/ 2147483647 h 222"/>
              <a:gd name="T24" fmla="*/ 2147483647 w 526"/>
              <a:gd name="T25" fmla="*/ 2147483647 h 222"/>
              <a:gd name="T26" fmla="*/ 2147483647 w 526"/>
              <a:gd name="T27" fmla="*/ 2147483647 h 222"/>
              <a:gd name="T28" fmla="*/ 2147483647 w 526"/>
              <a:gd name="T29" fmla="*/ 2147483647 h 222"/>
              <a:gd name="T30" fmla="*/ 2147483647 w 526"/>
              <a:gd name="T31" fmla="*/ 2147483647 h 222"/>
              <a:gd name="T32" fmla="*/ 2147483647 w 526"/>
              <a:gd name="T33" fmla="*/ 2147483647 h 222"/>
              <a:gd name="T34" fmla="*/ 2147483647 w 526"/>
              <a:gd name="T35" fmla="*/ 2147483647 h 222"/>
              <a:gd name="T36" fmla="*/ 2147483647 w 526"/>
              <a:gd name="T37" fmla="*/ 2147483647 h 222"/>
              <a:gd name="T38" fmla="*/ 2147483647 w 526"/>
              <a:gd name="T39" fmla="*/ 2147483647 h 222"/>
              <a:gd name="T40" fmla="*/ 2147483647 w 526"/>
              <a:gd name="T41" fmla="*/ 2147483647 h 222"/>
              <a:gd name="T42" fmla="*/ 2147483647 w 526"/>
              <a:gd name="T43" fmla="*/ 2147483647 h 222"/>
              <a:gd name="T44" fmla="*/ 2147483647 w 526"/>
              <a:gd name="T45" fmla="*/ 2147483647 h 222"/>
              <a:gd name="T46" fmla="*/ 2147483647 w 526"/>
              <a:gd name="T47" fmla="*/ 2147483647 h 222"/>
              <a:gd name="T48" fmla="*/ 2147483647 w 526"/>
              <a:gd name="T49" fmla="*/ 2147483647 h 222"/>
              <a:gd name="T50" fmla="*/ 2147483647 w 526"/>
              <a:gd name="T51" fmla="*/ 2147483647 h 222"/>
              <a:gd name="T52" fmla="*/ 2147483647 w 526"/>
              <a:gd name="T53" fmla="*/ 0 h 222"/>
              <a:gd name="T54" fmla="*/ 2147483647 w 526"/>
              <a:gd name="T55" fmla="*/ 0 h 222"/>
              <a:gd name="T56" fmla="*/ 2147483647 w 526"/>
              <a:gd name="T57" fmla="*/ 2147483647 h 222"/>
              <a:gd name="T58" fmla="*/ 2147483647 w 526"/>
              <a:gd name="T59" fmla="*/ 2147483647 h 222"/>
              <a:gd name="T60" fmla="*/ 2147483647 w 526"/>
              <a:gd name="T61" fmla="*/ 2147483647 h 222"/>
              <a:gd name="T62" fmla="*/ 2147483647 w 526"/>
              <a:gd name="T63" fmla="*/ 2147483647 h 222"/>
              <a:gd name="T64" fmla="*/ 2147483647 w 526"/>
              <a:gd name="T65" fmla="*/ 2147483647 h 222"/>
              <a:gd name="T66" fmla="*/ 2147483647 w 526"/>
              <a:gd name="T67" fmla="*/ 2147483647 h 222"/>
              <a:gd name="T68" fmla="*/ 2147483647 w 526"/>
              <a:gd name="T69" fmla="*/ 2147483647 h 222"/>
              <a:gd name="T70" fmla="*/ 2147483647 w 526"/>
              <a:gd name="T71" fmla="*/ 2147483647 h 2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26"/>
              <a:gd name="T109" fmla="*/ 0 h 222"/>
              <a:gd name="T110" fmla="*/ 526 w 526"/>
              <a:gd name="T111" fmla="*/ 222 h 2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26" h="222">
                <a:moveTo>
                  <a:pt x="0" y="111"/>
                </a:moveTo>
                <a:lnTo>
                  <a:pt x="1" y="120"/>
                </a:lnTo>
                <a:lnTo>
                  <a:pt x="4" y="130"/>
                </a:lnTo>
                <a:lnTo>
                  <a:pt x="9" y="139"/>
                </a:lnTo>
                <a:lnTo>
                  <a:pt x="16" y="149"/>
                </a:lnTo>
                <a:lnTo>
                  <a:pt x="25" y="157"/>
                </a:lnTo>
                <a:lnTo>
                  <a:pt x="35" y="166"/>
                </a:lnTo>
                <a:lnTo>
                  <a:pt x="48" y="174"/>
                </a:lnTo>
                <a:lnTo>
                  <a:pt x="62" y="182"/>
                </a:lnTo>
                <a:lnTo>
                  <a:pt x="77" y="189"/>
                </a:lnTo>
                <a:lnTo>
                  <a:pt x="94" y="195"/>
                </a:lnTo>
                <a:lnTo>
                  <a:pt x="112" y="201"/>
                </a:lnTo>
                <a:lnTo>
                  <a:pt x="131" y="207"/>
                </a:lnTo>
                <a:lnTo>
                  <a:pt x="151" y="211"/>
                </a:lnTo>
                <a:lnTo>
                  <a:pt x="173" y="215"/>
                </a:lnTo>
                <a:lnTo>
                  <a:pt x="195" y="217"/>
                </a:lnTo>
                <a:lnTo>
                  <a:pt x="217" y="219"/>
                </a:lnTo>
                <a:lnTo>
                  <a:pt x="240" y="221"/>
                </a:lnTo>
                <a:lnTo>
                  <a:pt x="263" y="221"/>
                </a:lnTo>
                <a:lnTo>
                  <a:pt x="285" y="221"/>
                </a:lnTo>
                <a:lnTo>
                  <a:pt x="308" y="219"/>
                </a:lnTo>
                <a:lnTo>
                  <a:pt x="331" y="217"/>
                </a:lnTo>
                <a:lnTo>
                  <a:pt x="352" y="215"/>
                </a:lnTo>
                <a:lnTo>
                  <a:pt x="374" y="211"/>
                </a:lnTo>
                <a:lnTo>
                  <a:pt x="394" y="207"/>
                </a:lnTo>
                <a:lnTo>
                  <a:pt x="413" y="201"/>
                </a:lnTo>
                <a:lnTo>
                  <a:pt x="431" y="195"/>
                </a:lnTo>
                <a:lnTo>
                  <a:pt x="448" y="189"/>
                </a:lnTo>
                <a:lnTo>
                  <a:pt x="463" y="181"/>
                </a:lnTo>
                <a:lnTo>
                  <a:pt x="477" y="174"/>
                </a:lnTo>
                <a:lnTo>
                  <a:pt x="490" y="166"/>
                </a:lnTo>
                <a:lnTo>
                  <a:pt x="500" y="157"/>
                </a:lnTo>
                <a:lnTo>
                  <a:pt x="509" y="148"/>
                </a:lnTo>
                <a:lnTo>
                  <a:pt x="516" y="139"/>
                </a:lnTo>
                <a:lnTo>
                  <a:pt x="521" y="130"/>
                </a:lnTo>
                <a:lnTo>
                  <a:pt x="524" y="120"/>
                </a:lnTo>
                <a:lnTo>
                  <a:pt x="525" y="111"/>
                </a:lnTo>
                <a:lnTo>
                  <a:pt x="524" y="101"/>
                </a:lnTo>
                <a:lnTo>
                  <a:pt x="521" y="91"/>
                </a:lnTo>
                <a:lnTo>
                  <a:pt x="516" y="82"/>
                </a:lnTo>
                <a:lnTo>
                  <a:pt x="509" y="73"/>
                </a:lnTo>
                <a:lnTo>
                  <a:pt x="500" y="63"/>
                </a:lnTo>
                <a:lnTo>
                  <a:pt x="490" y="55"/>
                </a:lnTo>
                <a:lnTo>
                  <a:pt x="477" y="47"/>
                </a:lnTo>
                <a:lnTo>
                  <a:pt x="463" y="39"/>
                </a:lnTo>
                <a:lnTo>
                  <a:pt x="448" y="32"/>
                </a:lnTo>
                <a:lnTo>
                  <a:pt x="431" y="25"/>
                </a:lnTo>
                <a:lnTo>
                  <a:pt x="413" y="20"/>
                </a:lnTo>
                <a:lnTo>
                  <a:pt x="394" y="15"/>
                </a:lnTo>
                <a:lnTo>
                  <a:pt x="374" y="10"/>
                </a:lnTo>
                <a:lnTo>
                  <a:pt x="352" y="6"/>
                </a:lnTo>
                <a:lnTo>
                  <a:pt x="330" y="3"/>
                </a:lnTo>
                <a:lnTo>
                  <a:pt x="308" y="1"/>
                </a:lnTo>
                <a:lnTo>
                  <a:pt x="285" y="0"/>
                </a:lnTo>
                <a:lnTo>
                  <a:pt x="263" y="0"/>
                </a:lnTo>
                <a:lnTo>
                  <a:pt x="240" y="0"/>
                </a:lnTo>
                <a:lnTo>
                  <a:pt x="217" y="1"/>
                </a:lnTo>
                <a:lnTo>
                  <a:pt x="194" y="3"/>
                </a:lnTo>
                <a:lnTo>
                  <a:pt x="173" y="6"/>
                </a:lnTo>
                <a:lnTo>
                  <a:pt x="151" y="10"/>
                </a:lnTo>
                <a:lnTo>
                  <a:pt x="131" y="15"/>
                </a:lnTo>
                <a:lnTo>
                  <a:pt x="112" y="20"/>
                </a:lnTo>
                <a:lnTo>
                  <a:pt x="94" y="25"/>
                </a:lnTo>
                <a:lnTo>
                  <a:pt x="77" y="32"/>
                </a:lnTo>
                <a:lnTo>
                  <a:pt x="62" y="39"/>
                </a:lnTo>
                <a:lnTo>
                  <a:pt x="48" y="47"/>
                </a:lnTo>
                <a:lnTo>
                  <a:pt x="35" y="55"/>
                </a:lnTo>
                <a:lnTo>
                  <a:pt x="25" y="64"/>
                </a:lnTo>
                <a:lnTo>
                  <a:pt x="16" y="73"/>
                </a:lnTo>
                <a:lnTo>
                  <a:pt x="9" y="82"/>
                </a:lnTo>
                <a:lnTo>
                  <a:pt x="4" y="91"/>
                </a:lnTo>
                <a:lnTo>
                  <a:pt x="1" y="101"/>
                </a:lnTo>
                <a:lnTo>
                  <a:pt x="0" y="11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Freeform 11"/>
          <p:cNvSpPr>
            <a:spLocks/>
          </p:cNvSpPr>
          <p:nvPr/>
        </p:nvSpPr>
        <p:spPr bwMode="auto">
          <a:xfrm>
            <a:off x="5410993" y="1667998"/>
            <a:ext cx="835025" cy="352425"/>
          </a:xfrm>
          <a:custGeom>
            <a:avLst/>
            <a:gdLst>
              <a:gd name="T0" fmla="*/ 2147483647 w 526"/>
              <a:gd name="T1" fmla="*/ 2147483647 h 222"/>
              <a:gd name="T2" fmla="*/ 2147483647 w 526"/>
              <a:gd name="T3" fmla="*/ 2147483647 h 222"/>
              <a:gd name="T4" fmla="*/ 2147483647 w 526"/>
              <a:gd name="T5" fmla="*/ 2147483647 h 222"/>
              <a:gd name="T6" fmla="*/ 2147483647 w 526"/>
              <a:gd name="T7" fmla="*/ 2147483647 h 222"/>
              <a:gd name="T8" fmla="*/ 2147483647 w 526"/>
              <a:gd name="T9" fmla="*/ 2147483647 h 222"/>
              <a:gd name="T10" fmla="*/ 2147483647 w 526"/>
              <a:gd name="T11" fmla="*/ 2147483647 h 222"/>
              <a:gd name="T12" fmla="*/ 2147483647 w 526"/>
              <a:gd name="T13" fmla="*/ 2147483647 h 222"/>
              <a:gd name="T14" fmla="*/ 2147483647 w 526"/>
              <a:gd name="T15" fmla="*/ 2147483647 h 222"/>
              <a:gd name="T16" fmla="*/ 2147483647 w 526"/>
              <a:gd name="T17" fmla="*/ 2147483647 h 222"/>
              <a:gd name="T18" fmla="*/ 2147483647 w 526"/>
              <a:gd name="T19" fmla="*/ 2147483647 h 222"/>
              <a:gd name="T20" fmla="*/ 2147483647 w 526"/>
              <a:gd name="T21" fmla="*/ 2147483647 h 222"/>
              <a:gd name="T22" fmla="*/ 2147483647 w 526"/>
              <a:gd name="T23" fmla="*/ 2147483647 h 222"/>
              <a:gd name="T24" fmla="*/ 2147483647 w 526"/>
              <a:gd name="T25" fmla="*/ 2147483647 h 222"/>
              <a:gd name="T26" fmla="*/ 2147483647 w 526"/>
              <a:gd name="T27" fmla="*/ 2147483647 h 222"/>
              <a:gd name="T28" fmla="*/ 2147483647 w 526"/>
              <a:gd name="T29" fmla="*/ 2147483647 h 222"/>
              <a:gd name="T30" fmla="*/ 2147483647 w 526"/>
              <a:gd name="T31" fmla="*/ 2147483647 h 222"/>
              <a:gd name="T32" fmla="*/ 2147483647 w 526"/>
              <a:gd name="T33" fmla="*/ 2147483647 h 222"/>
              <a:gd name="T34" fmla="*/ 2147483647 w 526"/>
              <a:gd name="T35" fmla="*/ 2147483647 h 222"/>
              <a:gd name="T36" fmla="*/ 2147483647 w 526"/>
              <a:gd name="T37" fmla="*/ 2147483647 h 222"/>
              <a:gd name="T38" fmla="*/ 2147483647 w 526"/>
              <a:gd name="T39" fmla="*/ 2147483647 h 222"/>
              <a:gd name="T40" fmla="*/ 2147483647 w 526"/>
              <a:gd name="T41" fmla="*/ 2147483647 h 222"/>
              <a:gd name="T42" fmla="*/ 2147483647 w 526"/>
              <a:gd name="T43" fmla="*/ 2147483647 h 222"/>
              <a:gd name="T44" fmla="*/ 2147483647 w 526"/>
              <a:gd name="T45" fmla="*/ 2147483647 h 222"/>
              <a:gd name="T46" fmla="*/ 2147483647 w 526"/>
              <a:gd name="T47" fmla="*/ 2147483647 h 222"/>
              <a:gd name="T48" fmla="*/ 2147483647 w 526"/>
              <a:gd name="T49" fmla="*/ 2147483647 h 222"/>
              <a:gd name="T50" fmla="*/ 2147483647 w 526"/>
              <a:gd name="T51" fmla="*/ 2147483647 h 222"/>
              <a:gd name="T52" fmla="*/ 2147483647 w 526"/>
              <a:gd name="T53" fmla="*/ 0 h 222"/>
              <a:gd name="T54" fmla="*/ 2147483647 w 526"/>
              <a:gd name="T55" fmla="*/ 0 h 222"/>
              <a:gd name="T56" fmla="*/ 2147483647 w 526"/>
              <a:gd name="T57" fmla="*/ 2147483647 h 222"/>
              <a:gd name="T58" fmla="*/ 2147483647 w 526"/>
              <a:gd name="T59" fmla="*/ 2147483647 h 222"/>
              <a:gd name="T60" fmla="*/ 2147483647 w 526"/>
              <a:gd name="T61" fmla="*/ 2147483647 h 222"/>
              <a:gd name="T62" fmla="*/ 2147483647 w 526"/>
              <a:gd name="T63" fmla="*/ 2147483647 h 222"/>
              <a:gd name="T64" fmla="*/ 2147483647 w 526"/>
              <a:gd name="T65" fmla="*/ 2147483647 h 222"/>
              <a:gd name="T66" fmla="*/ 2147483647 w 526"/>
              <a:gd name="T67" fmla="*/ 2147483647 h 222"/>
              <a:gd name="T68" fmla="*/ 2147483647 w 526"/>
              <a:gd name="T69" fmla="*/ 2147483647 h 222"/>
              <a:gd name="T70" fmla="*/ 2147483647 w 526"/>
              <a:gd name="T71" fmla="*/ 2147483647 h 2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26"/>
              <a:gd name="T109" fmla="*/ 0 h 222"/>
              <a:gd name="T110" fmla="*/ 526 w 526"/>
              <a:gd name="T111" fmla="*/ 222 h 2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26" h="222">
                <a:moveTo>
                  <a:pt x="0" y="110"/>
                </a:moveTo>
                <a:lnTo>
                  <a:pt x="1" y="120"/>
                </a:lnTo>
                <a:lnTo>
                  <a:pt x="4" y="129"/>
                </a:lnTo>
                <a:lnTo>
                  <a:pt x="9" y="139"/>
                </a:lnTo>
                <a:lnTo>
                  <a:pt x="16" y="148"/>
                </a:lnTo>
                <a:lnTo>
                  <a:pt x="24" y="157"/>
                </a:lnTo>
                <a:lnTo>
                  <a:pt x="35" y="166"/>
                </a:lnTo>
                <a:lnTo>
                  <a:pt x="48" y="174"/>
                </a:lnTo>
                <a:lnTo>
                  <a:pt x="62" y="182"/>
                </a:lnTo>
                <a:lnTo>
                  <a:pt x="77" y="189"/>
                </a:lnTo>
                <a:lnTo>
                  <a:pt x="94" y="195"/>
                </a:lnTo>
                <a:lnTo>
                  <a:pt x="112" y="201"/>
                </a:lnTo>
                <a:lnTo>
                  <a:pt x="131" y="206"/>
                </a:lnTo>
                <a:lnTo>
                  <a:pt x="151" y="211"/>
                </a:lnTo>
                <a:lnTo>
                  <a:pt x="173" y="215"/>
                </a:lnTo>
                <a:lnTo>
                  <a:pt x="194" y="217"/>
                </a:lnTo>
                <a:lnTo>
                  <a:pt x="217" y="219"/>
                </a:lnTo>
                <a:lnTo>
                  <a:pt x="240" y="221"/>
                </a:lnTo>
                <a:lnTo>
                  <a:pt x="262" y="221"/>
                </a:lnTo>
                <a:lnTo>
                  <a:pt x="285" y="221"/>
                </a:lnTo>
                <a:lnTo>
                  <a:pt x="308" y="219"/>
                </a:lnTo>
                <a:lnTo>
                  <a:pt x="330" y="217"/>
                </a:lnTo>
                <a:lnTo>
                  <a:pt x="352" y="215"/>
                </a:lnTo>
                <a:lnTo>
                  <a:pt x="374" y="210"/>
                </a:lnTo>
                <a:lnTo>
                  <a:pt x="394" y="206"/>
                </a:lnTo>
                <a:lnTo>
                  <a:pt x="413" y="201"/>
                </a:lnTo>
                <a:lnTo>
                  <a:pt x="431" y="195"/>
                </a:lnTo>
                <a:lnTo>
                  <a:pt x="448" y="188"/>
                </a:lnTo>
                <a:lnTo>
                  <a:pt x="463" y="181"/>
                </a:lnTo>
                <a:lnTo>
                  <a:pt x="477" y="173"/>
                </a:lnTo>
                <a:lnTo>
                  <a:pt x="490" y="166"/>
                </a:lnTo>
                <a:lnTo>
                  <a:pt x="500" y="157"/>
                </a:lnTo>
                <a:lnTo>
                  <a:pt x="509" y="148"/>
                </a:lnTo>
                <a:lnTo>
                  <a:pt x="516" y="139"/>
                </a:lnTo>
                <a:lnTo>
                  <a:pt x="521" y="129"/>
                </a:lnTo>
                <a:lnTo>
                  <a:pt x="524" y="120"/>
                </a:lnTo>
                <a:lnTo>
                  <a:pt x="525" y="110"/>
                </a:lnTo>
                <a:lnTo>
                  <a:pt x="524" y="101"/>
                </a:lnTo>
                <a:lnTo>
                  <a:pt x="521" y="91"/>
                </a:lnTo>
                <a:lnTo>
                  <a:pt x="516" y="82"/>
                </a:lnTo>
                <a:lnTo>
                  <a:pt x="509" y="72"/>
                </a:lnTo>
                <a:lnTo>
                  <a:pt x="500" y="63"/>
                </a:lnTo>
                <a:lnTo>
                  <a:pt x="490" y="55"/>
                </a:lnTo>
                <a:lnTo>
                  <a:pt x="477" y="47"/>
                </a:lnTo>
                <a:lnTo>
                  <a:pt x="463" y="39"/>
                </a:lnTo>
                <a:lnTo>
                  <a:pt x="448" y="32"/>
                </a:lnTo>
                <a:lnTo>
                  <a:pt x="431" y="25"/>
                </a:lnTo>
                <a:lnTo>
                  <a:pt x="413" y="20"/>
                </a:lnTo>
                <a:lnTo>
                  <a:pt x="394" y="14"/>
                </a:lnTo>
                <a:lnTo>
                  <a:pt x="373" y="10"/>
                </a:lnTo>
                <a:lnTo>
                  <a:pt x="352" y="6"/>
                </a:lnTo>
                <a:lnTo>
                  <a:pt x="330" y="3"/>
                </a:lnTo>
                <a:lnTo>
                  <a:pt x="308" y="1"/>
                </a:lnTo>
                <a:lnTo>
                  <a:pt x="285" y="0"/>
                </a:lnTo>
                <a:lnTo>
                  <a:pt x="262" y="0"/>
                </a:lnTo>
                <a:lnTo>
                  <a:pt x="240" y="0"/>
                </a:lnTo>
                <a:lnTo>
                  <a:pt x="217" y="1"/>
                </a:lnTo>
                <a:lnTo>
                  <a:pt x="194" y="3"/>
                </a:lnTo>
                <a:lnTo>
                  <a:pt x="173" y="6"/>
                </a:lnTo>
                <a:lnTo>
                  <a:pt x="151" y="10"/>
                </a:lnTo>
                <a:lnTo>
                  <a:pt x="131" y="14"/>
                </a:lnTo>
                <a:lnTo>
                  <a:pt x="112" y="20"/>
                </a:lnTo>
                <a:lnTo>
                  <a:pt x="94" y="26"/>
                </a:lnTo>
                <a:lnTo>
                  <a:pt x="77" y="32"/>
                </a:lnTo>
                <a:lnTo>
                  <a:pt x="62" y="39"/>
                </a:lnTo>
                <a:lnTo>
                  <a:pt x="48" y="47"/>
                </a:lnTo>
                <a:lnTo>
                  <a:pt x="35" y="55"/>
                </a:lnTo>
                <a:lnTo>
                  <a:pt x="24" y="64"/>
                </a:lnTo>
                <a:lnTo>
                  <a:pt x="16" y="72"/>
                </a:lnTo>
                <a:lnTo>
                  <a:pt x="9" y="82"/>
                </a:lnTo>
                <a:lnTo>
                  <a:pt x="4" y="91"/>
                </a:lnTo>
                <a:lnTo>
                  <a:pt x="1" y="101"/>
                </a:lnTo>
                <a:lnTo>
                  <a:pt x="0" y="11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Freeform 13"/>
          <p:cNvSpPr>
            <a:spLocks/>
          </p:cNvSpPr>
          <p:nvPr/>
        </p:nvSpPr>
        <p:spPr bwMode="auto">
          <a:xfrm>
            <a:off x="5437981" y="2542121"/>
            <a:ext cx="1409700" cy="581025"/>
          </a:xfrm>
          <a:custGeom>
            <a:avLst/>
            <a:gdLst/>
            <a:ahLst/>
            <a:cxnLst>
              <a:cxn ang="0">
                <a:pos x="0" y="183"/>
              </a:cxn>
              <a:cxn ang="0">
                <a:pos x="438" y="0"/>
              </a:cxn>
              <a:cxn ang="0">
                <a:pos x="887" y="189"/>
              </a:cxn>
              <a:cxn ang="0">
                <a:pos x="438" y="365"/>
              </a:cxn>
              <a:cxn ang="0">
                <a:pos x="0" y="183"/>
              </a:cxn>
            </a:cxnLst>
            <a:rect l="0" t="0" r="r" b="b"/>
            <a:pathLst>
              <a:path w="888" h="366">
                <a:moveTo>
                  <a:pt x="0" y="183"/>
                </a:moveTo>
                <a:lnTo>
                  <a:pt x="438" y="0"/>
                </a:lnTo>
                <a:lnTo>
                  <a:pt x="887" y="189"/>
                </a:lnTo>
                <a:lnTo>
                  <a:pt x="438" y="365"/>
                </a:lnTo>
                <a:lnTo>
                  <a:pt x="0" y="183"/>
                </a:lnTo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3566" name="Freeform 14"/>
          <p:cNvSpPr>
            <a:spLocks/>
          </p:cNvSpPr>
          <p:nvPr/>
        </p:nvSpPr>
        <p:spPr bwMode="auto">
          <a:xfrm>
            <a:off x="7290593" y="2688171"/>
            <a:ext cx="1387475" cy="409575"/>
          </a:xfrm>
          <a:custGeom>
            <a:avLst/>
            <a:gdLst>
              <a:gd name="T0" fmla="*/ 2147483647 w 874"/>
              <a:gd name="T1" fmla="*/ 2147483647 h 258"/>
              <a:gd name="T2" fmla="*/ 2147483647 w 874"/>
              <a:gd name="T3" fmla="*/ 0 h 258"/>
              <a:gd name="T4" fmla="*/ 0 w 874"/>
              <a:gd name="T5" fmla="*/ 0 h 258"/>
              <a:gd name="T6" fmla="*/ 0 w 874"/>
              <a:gd name="T7" fmla="*/ 2147483647 h 258"/>
              <a:gd name="T8" fmla="*/ 2147483647 w 874"/>
              <a:gd name="T9" fmla="*/ 2147483647 h 2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4"/>
              <a:gd name="T16" fmla="*/ 0 h 258"/>
              <a:gd name="T17" fmla="*/ 874 w 874"/>
              <a:gd name="T18" fmla="*/ 258 h 2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4" h="258">
                <a:moveTo>
                  <a:pt x="873" y="257"/>
                </a:moveTo>
                <a:lnTo>
                  <a:pt x="873" y="0"/>
                </a:lnTo>
                <a:lnTo>
                  <a:pt x="0" y="0"/>
                </a:lnTo>
                <a:lnTo>
                  <a:pt x="0" y="257"/>
                </a:lnTo>
                <a:lnTo>
                  <a:pt x="873" y="25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Freeform 15"/>
          <p:cNvSpPr>
            <a:spLocks/>
          </p:cNvSpPr>
          <p:nvPr/>
        </p:nvSpPr>
        <p:spPr bwMode="auto">
          <a:xfrm>
            <a:off x="3815556" y="2677059"/>
            <a:ext cx="1143000" cy="358775"/>
          </a:xfrm>
          <a:custGeom>
            <a:avLst/>
            <a:gdLst>
              <a:gd name="T0" fmla="*/ 2147483647 w 720"/>
              <a:gd name="T1" fmla="*/ 2147483647 h 226"/>
              <a:gd name="T2" fmla="*/ 2147483647 w 720"/>
              <a:gd name="T3" fmla="*/ 0 h 226"/>
              <a:gd name="T4" fmla="*/ 0 w 720"/>
              <a:gd name="T5" fmla="*/ 0 h 226"/>
              <a:gd name="T6" fmla="*/ 0 w 720"/>
              <a:gd name="T7" fmla="*/ 2147483647 h 226"/>
              <a:gd name="T8" fmla="*/ 2147483647 w 720"/>
              <a:gd name="T9" fmla="*/ 2147483647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226"/>
              <a:gd name="T17" fmla="*/ 720 w 720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226">
                <a:moveTo>
                  <a:pt x="719" y="225"/>
                </a:moveTo>
                <a:lnTo>
                  <a:pt x="719" y="0"/>
                </a:lnTo>
                <a:lnTo>
                  <a:pt x="0" y="0"/>
                </a:lnTo>
                <a:lnTo>
                  <a:pt x="0" y="225"/>
                </a:lnTo>
                <a:lnTo>
                  <a:pt x="719" y="225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Freeform 16"/>
          <p:cNvSpPr>
            <a:spLocks/>
          </p:cNvSpPr>
          <p:nvPr/>
        </p:nvSpPr>
        <p:spPr bwMode="auto">
          <a:xfrm>
            <a:off x="7290593" y="1859496"/>
            <a:ext cx="835025" cy="354013"/>
          </a:xfrm>
          <a:custGeom>
            <a:avLst/>
            <a:gdLst>
              <a:gd name="T0" fmla="*/ 2147483647 w 526"/>
              <a:gd name="T1" fmla="*/ 2147483647 h 223"/>
              <a:gd name="T2" fmla="*/ 2147483647 w 526"/>
              <a:gd name="T3" fmla="*/ 2147483647 h 223"/>
              <a:gd name="T4" fmla="*/ 2147483647 w 526"/>
              <a:gd name="T5" fmla="*/ 2147483647 h 223"/>
              <a:gd name="T6" fmla="*/ 2147483647 w 526"/>
              <a:gd name="T7" fmla="*/ 2147483647 h 223"/>
              <a:gd name="T8" fmla="*/ 2147483647 w 526"/>
              <a:gd name="T9" fmla="*/ 2147483647 h 223"/>
              <a:gd name="T10" fmla="*/ 2147483647 w 526"/>
              <a:gd name="T11" fmla="*/ 2147483647 h 223"/>
              <a:gd name="T12" fmla="*/ 2147483647 w 526"/>
              <a:gd name="T13" fmla="*/ 2147483647 h 223"/>
              <a:gd name="T14" fmla="*/ 2147483647 w 526"/>
              <a:gd name="T15" fmla="*/ 2147483647 h 223"/>
              <a:gd name="T16" fmla="*/ 2147483647 w 526"/>
              <a:gd name="T17" fmla="*/ 2147483647 h 223"/>
              <a:gd name="T18" fmla="*/ 2147483647 w 526"/>
              <a:gd name="T19" fmla="*/ 2147483647 h 223"/>
              <a:gd name="T20" fmla="*/ 2147483647 w 526"/>
              <a:gd name="T21" fmla="*/ 2147483647 h 223"/>
              <a:gd name="T22" fmla="*/ 2147483647 w 526"/>
              <a:gd name="T23" fmla="*/ 2147483647 h 223"/>
              <a:gd name="T24" fmla="*/ 2147483647 w 526"/>
              <a:gd name="T25" fmla="*/ 2147483647 h 223"/>
              <a:gd name="T26" fmla="*/ 2147483647 w 526"/>
              <a:gd name="T27" fmla="*/ 2147483647 h 223"/>
              <a:gd name="T28" fmla="*/ 2147483647 w 526"/>
              <a:gd name="T29" fmla="*/ 2147483647 h 223"/>
              <a:gd name="T30" fmla="*/ 2147483647 w 526"/>
              <a:gd name="T31" fmla="*/ 2147483647 h 223"/>
              <a:gd name="T32" fmla="*/ 2147483647 w 526"/>
              <a:gd name="T33" fmla="*/ 2147483647 h 223"/>
              <a:gd name="T34" fmla="*/ 2147483647 w 526"/>
              <a:gd name="T35" fmla="*/ 2147483647 h 223"/>
              <a:gd name="T36" fmla="*/ 2147483647 w 526"/>
              <a:gd name="T37" fmla="*/ 2147483647 h 223"/>
              <a:gd name="T38" fmla="*/ 2147483647 w 526"/>
              <a:gd name="T39" fmla="*/ 2147483647 h 223"/>
              <a:gd name="T40" fmla="*/ 2147483647 w 526"/>
              <a:gd name="T41" fmla="*/ 2147483647 h 223"/>
              <a:gd name="T42" fmla="*/ 2147483647 w 526"/>
              <a:gd name="T43" fmla="*/ 2147483647 h 223"/>
              <a:gd name="T44" fmla="*/ 2147483647 w 526"/>
              <a:gd name="T45" fmla="*/ 2147483647 h 223"/>
              <a:gd name="T46" fmla="*/ 2147483647 w 526"/>
              <a:gd name="T47" fmla="*/ 2147483647 h 223"/>
              <a:gd name="T48" fmla="*/ 2147483647 w 526"/>
              <a:gd name="T49" fmla="*/ 2147483647 h 223"/>
              <a:gd name="T50" fmla="*/ 2147483647 w 526"/>
              <a:gd name="T51" fmla="*/ 2147483647 h 223"/>
              <a:gd name="T52" fmla="*/ 2147483647 w 526"/>
              <a:gd name="T53" fmla="*/ 2147483647 h 223"/>
              <a:gd name="T54" fmla="*/ 2147483647 w 526"/>
              <a:gd name="T55" fmla="*/ 2147483647 h 223"/>
              <a:gd name="T56" fmla="*/ 2147483647 w 526"/>
              <a:gd name="T57" fmla="*/ 2147483647 h 223"/>
              <a:gd name="T58" fmla="*/ 2147483647 w 526"/>
              <a:gd name="T59" fmla="*/ 2147483647 h 223"/>
              <a:gd name="T60" fmla="*/ 2147483647 w 526"/>
              <a:gd name="T61" fmla="*/ 2147483647 h 223"/>
              <a:gd name="T62" fmla="*/ 2147483647 w 526"/>
              <a:gd name="T63" fmla="*/ 2147483647 h 223"/>
              <a:gd name="T64" fmla="*/ 2147483647 w 526"/>
              <a:gd name="T65" fmla="*/ 2147483647 h 223"/>
              <a:gd name="T66" fmla="*/ 2147483647 w 526"/>
              <a:gd name="T67" fmla="*/ 2147483647 h 223"/>
              <a:gd name="T68" fmla="*/ 2147483647 w 526"/>
              <a:gd name="T69" fmla="*/ 2147483647 h 223"/>
              <a:gd name="T70" fmla="*/ 2147483647 w 526"/>
              <a:gd name="T71" fmla="*/ 2147483647 h 22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26"/>
              <a:gd name="T109" fmla="*/ 0 h 223"/>
              <a:gd name="T110" fmla="*/ 526 w 526"/>
              <a:gd name="T111" fmla="*/ 223 h 22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26" h="223">
                <a:moveTo>
                  <a:pt x="525" y="111"/>
                </a:moveTo>
                <a:lnTo>
                  <a:pt x="525" y="101"/>
                </a:lnTo>
                <a:lnTo>
                  <a:pt x="522" y="92"/>
                </a:lnTo>
                <a:lnTo>
                  <a:pt x="516" y="82"/>
                </a:lnTo>
                <a:lnTo>
                  <a:pt x="510" y="73"/>
                </a:lnTo>
                <a:lnTo>
                  <a:pt x="501" y="64"/>
                </a:lnTo>
                <a:lnTo>
                  <a:pt x="490" y="56"/>
                </a:lnTo>
                <a:lnTo>
                  <a:pt x="478" y="48"/>
                </a:lnTo>
                <a:lnTo>
                  <a:pt x="464" y="40"/>
                </a:lnTo>
                <a:lnTo>
                  <a:pt x="449" y="33"/>
                </a:lnTo>
                <a:lnTo>
                  <a:pt x="432" y="27"/>
                </a:lnTo>
                <a:lnTo>
                  <a:pt x="414" y="20"/>
                </a:lnTo>
                <a:lnTo>
                  <a:pt x="394" y="15"/>
                </a:lnTo>
                <a:lnTo>
                  <a:pt x="374" y="11"/>
                </a:lnTo>
                <a:lnTo>
                  <a:pt x="353" y="7"/>
                </a:lnTo>
                <a:lnTo>
                  <a:pt x="331" y="4"/>
                </a:lnTo>
                <a:lnTo>
                  <a:pt x="309" y="2"/>
                </a:lnTo>
                <a:lnTo>
                  <a:pt x="286" y="1"/>
                </a:lnTo>
                <a:lnTo>
                  <a:pt x="263" y="0"/>
                </a:lnTo>
                <a:lnTo>
                  <a:pt x="240" y="1"/>
                </a:lnTo>
                <a:lnTo>
                  <a:pt x="217" y="2"/>
                </a:lnTo>
                <a:lnTo>
                  <a:pt x="195" y="4"/>
                </a:lnTo>
                <a:lnTo>
                  <a:pt x="173" y="7"/>
                </a:lnTo>
                <a:lnTo>
                  <a:pt x="152" y="11"/>
                </a:lnTo>
                <a:lnTo>
                  <a:pt x="132" y="15"/>
                </a:lnTo>
                <a:lnTo>
                  <a:pt x="112" y="20"/>
                </a:lnTo>
                <a:lnTo>
                  <a:pt x="94" y="27"/>
                </a:lnTo>
                <a:lnTo>
                  <a:pt x="77" y="33"/>
                </a:lnTo>
                <a:lnTo>
                  <a:pt x="62" y="40"/>
                </a:lnTo>
                <a:lnTo>
                  <a:pt x="48" y="48"/>
                </a:lnTo>
                <a:lnTo>
                  <a:pt x="36" y="56"/>
                </a:lnTo>
                <a:lnTo>
                  <a:pt x="25" y="64"/>
                </a:lnTo>
                <a:lnTo>
                  <a:pt x="16" y="73"/>
                </a:lnTo>
                <a:lnTo>
                  <a:pt x="10" y="82"/>
                </a:lnTo>
                <a:lnTo>
                  <a:pt x="4" y="92"/>
                </a:lnTo>
                <a:lnTo>
                  <a:pt x="1" y="101"/>
                </a:lnTo>
                <a:lnTo>
                  <a:pt x="0" y="111"/>
                </a:lnTo>
                <a:lnTo>
                  <a:pt x="1" y="121"/>
                </a:lnTo>
                <a:lnTo>
                  <a:pt x="4" y="130"/>
                </a:lnTo>
                <a:lnTo>
                  <a:pt x="10" y="140"/>
                </a:lnTo>
                <a:lnTo>
                  <a:pt x="16" y="149"/>
                </a:lnTo>
                <a:lnTo>
                  <a:pt x="25" y="158"/>
                </a:lnTo>
                <a:lnTo>
                  <a:pt x="36" y="167"/>
                </a:lnTo>
                <a:lnTo>
                  <a:pt x="48" y="175"/>
                </a:lnTo>
                <a:lnTo>
                  <a:pt x="62" y="182"/>
                </a:lnTo>
                <a:lnTo>
                  <a:pt x="77" y="190"/>
                </a:lnTo>
                <a:lnTo>
                  <a:pt x="94" y="196"/>
                </a:lnTo>
                <a:lnTo>
                  <a:pt x="112" y="202"/>
                </a:lnTo>
                <a:lnTo>
                  <a:pt x="132" y="207"/>
                </a:lnTo>
                <a:lnTo>
                  <a:pt x="152" y="212"/>
                </a:lnTo>
                <a:lnTo>
                  <a:pt x="173" y="215"/>
                </a:lnTo>
                <a:lnTo>
                  <a:pt x="195" y="218"/>
                </a:lnTo>
                <a:lnTo>
                  <a:pt x="217" y="220"/>
                </a:lnTo>
                <a:lnTo>
                  <a:pt x="240" y="221"/>
                </a:lnTo>
                <a:lnTo>
                  <a:pt x="263" y="222"/>
                </a:lnTo>
                <a:lnTo>
                  <a:pt x="286" y="221"/>
                </a:lnTo>
                <a:lnTo>
                  <a:pt x="309" y="220"/>
                </a:lnTo>
                <a:lnTo>
                  <a:pt x="331" y="218"/>
                </a:lnTo>
                <a:lnTo>
                  <a:pt x="353" y="215"/>
                </a:lnTo>
                <a:lnTo>
                  <a:pt x="374" y="212"/>
                </a:lnTo>
                <a:lnTo>
                  <a:pt x="394" y="207"/>
                </a:lnTo>
                <a:lnTo>
                  <a:pt x="414" y="202"/>
                </a:lnTo>
                <a:lnTo>
                  <a:pt x="432" y="196"/>
                </a:lnTo>
                <a:lnTo>
                  <a:pt x="449" y="190"/>
                </a:lnTo>
                <a:lnTo>
                  <a:pt x="464" y="182"/>
                </a:lnTo>
                <a:lnTo>
                  <a:pt x="478" y="175"/>
                </a:lnTo>
                <a:lnTo>
                  <a:pt x="490" y="167"/>
                </a:lnTo>
                <a:lnTo>
                  <a:pt x="501" y="158"/>
                </a:lnTo>
                <a:lnTo>
                  <a:pt x="510" y="149"/>
                </a:lnTo>
                <a:lnTo>
                  <a:pt x="516" y="140"/>
                </a:lnTo>
                <a:lnTo>
                  <a:pt x="522" y="130"/>
                </a:lnTo>
                <a:lnTo>
                  <a:pt x="525" y="121"/>
                </a:lnTo>
                <a:lnTo>
                  <a:pt x="525" y="11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5552281" y="2646896"/>
            <a:ext cx="11636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Manages2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3972718" y="1843621"/>
            <a:ext cx="711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name</a:t>
            </a: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7274718" y="1869021"/>
            <a:ext cx="8366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dname</a:t>
            </a: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8058943" y="2121434"/>
            <a:ext cx="858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budget</a:t>
            </a: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6710916" y="2096263"/>
            <a:ext cx="4857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 dirty="0">
                <a:solidFill>
                  <a:srgbClr val="000000"/>
                </a:solidFill>
                <a:latin typeface="Arial" charset="0"/>
              </a:rPr>
              <a:t>did</a:t>
            </a: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3772693" y="2654834"/>
            <a:ext cx="1254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Employees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7249318" y="2694521"/>
            <a:ext cx="1422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Departments</a:t>
            </a: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3409156" y="2081746"/>
            <a:ext cx="5318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charset="0"/>
              </a:rPr>
              <a:t>ssn</a:t>
            </a: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4982368" y="2089684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lot</a:t>
            </a: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5496718" y="1667931"/>
            <a:ext cx="7000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since</a:t>
            </a:r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3782217" y="2454809"/>
            <a:ext cx="352425" cy="2317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4344193" y="2226209"/>
            <a:ext cx="19050" cy="4445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 flipH="1">
            <a:off x="4728368" y="2440224"/>
            <a:ext cx="223986" cy="23048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5861050" y="2014550"/>
            <a:ext cx="100805" cy="59940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7196931" y="2438934"/>
            <a:ext cx="334962" cy="247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>
            <a:off x="7712867" y="2226208"/>
            <a:ext cx="166448" cy="459271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H="1">
            <a:off x="8228804" y="2475446"/>
            <a:ext cx="180976" cy="219074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 flipH="1">
            <a:off x="4972843" y="2829459"/>
            <a:ext cx="4889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 flipV="1">
            <a:off x="6838156" y="2835809"/>
            <a:ext cx="4445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007518" y="3444639"/>
            <a:ext cx="5664200" cy="2720975"/>
            <a:chOff x="3348038" y="3344863"/>
            <a:chExt cx="5664200" cy="2720975"/>
          </a:xfrm>
        </p:grpSpPr>
        <p:sp>
          <p:nvSpPr>
            <p:cNvPr id="27712" name="Freeform 64"/>
            <p:cNvSpPr>
              <a:spLocks/>
            </p:cNvSpPr>
            <p:nvPr/>
          </p:nvSpPr>
          <p:spPr bwMode="auto">
            <a:xfrm>
              <a:off x="3859213" y="5656263"/>
              <a:ext cx="1241425" cy="409575"/>
            </a:xfrm>
            <a:custGeom>
              <a:avLst/>
              <a:gdLst/>
              <a:ahLst/>
              <a:cxnLst>
                <a:cxn ang="0">
                  <a:pos x="781" y="257"/>
                </a:cxn>
                <a:cxn ang="0">
                  <a:pos x="781" y="0"/>
                </a:cxn>
                <a:cxn ang="0">
                  <a:pos x="0" y="0"/>
                </a:cxn>
                <a:cxn ang="0">
                  <a:pos x="0" y="257"/>
                </a:cxn>
                <a:cxn ang="0">
                  <a:pos x="781" y="257"/>
                </a:cxn>
              </a:cxnLst>
              <a:rect l="0" t="0" r="r" b="b"/>
              <a:pathLst>
                <a:path w="782" h="258">
                  <a:moveTo>
                    <a:pt x="781" y="257"/>
                  </a:moveTo>
                  <a:lnTo>
                    <a:pt x="781" y="0"/>
                  </a:lnTo>
                  <a:lnTo>
                    <a:pt x="0" y="0"/>
                  </a:lnTo>
                  <a:lnTo>
                    <a:pt x="0" y="257"/>
                  </a:lnTo>
                  <a:lnTo>
                    <a:pt x="781" y="257"/>
                  </a:ln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617" name="Rectangle 65"/>
            <p:cNvSpPr>
              <a:spLocks noChangeArrowheads="1"/>
            </p:cNvSpPr>
            <p:nvPr/>
          </p:nvSpPr>
          <p:spPr bwMode="auto">
            <a:xfrm>
              <a:off x="3900487" y="5686425"/>
              <a:ext cx="1128713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Managers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348038" y="3344863"/>
              <a:ext cx="5664200" cy="2701020"/>
              <a:chOff x="3348038" y="3344863"/>
              <a:chExt cx="5664200" cy="2701020"/>
            </a:xfrm>
          </p:grpSpPr>
          <p:sp>
            <p:nvSpPr>
              <p:cNvPr id="23591" name="Freeform 38"/>
              <p:cNvSpPr>
                <a:spLocks/>
              </p:cNvSpPr>
              <p:nvPr/>
            </p:nvSpPr>
            <p:spPr bwMode="auto">
              <a:xfrm>
                <a:off x="7315200" y="3927475"/>
                <a:ext cx="857250" cy="363538"/>
              </a:xfrm>
              <a:custGeom>
                <a:avLst/>
                <a:gdLst>
                  <a:gd name="T0" fmla="*/ 2147483647 w 540"/>
                  <a:gd name="T1" fmla="*/ 2147483647 h 229"/>
                  <a:gd name="T2" fmla="*/ 2147483647 w 540"/>
                  <a:gd name="T3" fmla="*/ 2147483647 h 229"/>
                  <a:gd name="T4" fmla="*/ 2147483647 w 540"/>
                  <a:gd name="T5" fmla="*/ 2147483647 h 229"/>
                  <a:gd name="T6" fmla="*/ 2147483647 w 540"/>
                  <a:gd name="T7" fmla="*/ 2147483647 h 229"/>
                  <a:gd name="T8" fmla="*/ 2147483647 w 540"/>
                  <a:gd name="T9" fmla="*/ 2147483647 h 229"/>
                  <a:gd name="T10" fmla="*/ 2147483647 w 540"/>
                  <a:gd name="T11" fmla="*/ 2147483647 h 229"/>
                  <a:gd name="T12" fmla="*/ 2147483647 w 540"/>
                  <a:gd name="T13" fmla="*/ 2147483647 h 229"/>
                  <a:gd name="T14" fmla="*/ 2147483647 w 540"/>
                  <a:gd name="T15" fmla="*/ 2147483647 h 229"/>
                  <a:gd name="T16" fmla="*/ 2147483647 w 540"/>
                  <a:gd name="T17" fmla="*/ 0 h 229"/>
                  <a:gd name="T18" fmla="*/ 2147483647 w 540"/>
                  <a:gd name="T19" fmla="*/ 0 h 229"/>
                  <a:gd name="T20" fmla="*/ 2147483647 w 540"/>
                  <a:gd name="T21" fmla="*/ 2147483647 h 229"/>
                  <a:gd name="T22" fmla="*/ 2147483647 w 540"/>
                  <a:gd name="T23" fmla="*/ 2147483647 h 229"/>
                  <a:gd name="T24" fmla="*/ 2147483647 w 540"/>
                  <a:gd name="T25" fmla="*/ 2147483647 h 229"/>
                  <a:gd name="T26" fmla="*/ 2147483647 w 540"/>
                  <a:gd name="T27" fmla="*/ 2147483647 h 229"/>
                  <a:gd name="T28" fmla="*/ 2147483647 w 540"/>
                  <a:gd name="T29" fmla="*/ 2147483647 h 229"/>
                  <a:gd name="T30" fmla="*/ 2147483647 w 540"/>
                  <a:gd name="T31" fmla="*/ 2147483647 h 229"/>
                  <a:gd name="T32" fmla="*/ 2147483647 w 540"/>
                  <a:gd name="T33" fmla="*/ 2147483647 h 229"/>
                  <a:gd name="T34" fmla="*/ 2147483647 w 540"/>
                  <a:gd name="T35" fmla="*/ 2147483647 h 229"/>
                  <a:gd name="T36" fmla="*/ 2147483647 w 540"/>
                  <a:gd name="T37" fmla="*/ 2147483647 h 229"/>
                  <a:gd name="T38" fmla="*/ 2147483647 w 540"/>
                  <a:gd name="T39" fmla="*/ 2147483647 h 229"/>
                  <a:gd name="T40" fmla="*/ 2147483647 w 540"/>
                  <a:gd name="T41" fmla="*/ 2147483647 h 229"/>
                  <a:gd name="T42" fmla="*/ 2147483647 w 540"/>
                  <a:gd name="T43" fmla="*/ 2147483647 h 229"/>
                  <a:gd name="T44" fmla="*/ 2147483647 w 540"/>
                  <a:gd name="T45" fmla="*/ 2147483647 h 229"/>
                  <a:gd name="T46" fmla="*/ 2147483647 w 540"/>
                  <a:gd name="T47" fmla="*/ 2147483647 h 229"/>
                  <a:gd name="T48" fmla="*/ 2147483647 w 540"/>
                  <a:gd name="T49" fmla="*/ 2147483647 h 229"/>
                  <a:gd name="T50" fmla="*/ 2147483647 w 540"/>
                  <a:gd name="T51" fmla="*/ 2147483647 h 229"/>
                  <a:gd name="T52" fmla="*/ 2147483647 w 540"/>
                  <a:gd name="T53" fmla="*/ 2147483647 h 229"/>
                  <a:gd name="T54" fmla="*/ 2147483647 w 540"/>
                  <a:gd name="T55" fmla="*/ 2147483647 h 229"/>
                  <a:gd name="T56" fmla="*/ 2147483647 w 540"/>
                  <a:gd name="T57" fmla="*/ 2147483647 h 229"/>
                  <a:gd name="T58" fmla="*/ 2147483647 w 540"/>
                  <a:gd name="T59" fmla="*/ 2147483647 h 229"/>
                  <a:gd name="T60" fmla="*/ 2147483647 w 540"/>
                  <a:gd name="T61" fmla="*/ 2147483647 h 229"/>
                  <a:gd name="T62" fmla="*/ 2147483647 w 540"/>
                  <a:gd name="T63" fmla="*/ 2147483647 h 229"/>
                  <a:gd name="T64" fmla="*/ 2147483647 w 540"/>
                  <a:gd name="T65" fmla="*/ 2147483647 h 229"/>
                  <a:gd name="T66" fmla="*/ 2147483647 w 540"/>
                  <a:gd name="T67" fmla="*/ 2147483647 h 229"/>
                  <a:gd name="T68" fmla="*/ 2147483647 w 540"/>
                  <a:gd name="T69" fmla="*/ 2147483647 h 229"/>
                  <a:gd name="T70" fmla="*/ 2147483647 w 540"/>
                  <a:gd name="T71" fmla="*/ 2147483647 h 22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40"/>
                  <a:gd name="T109" fmla="*/ 0 h 229"/>
                  <a:gd name="T110" fmla="*/ 540 w 540"/>
                  <a:gd name="T111" fmla="*/ 229 h 22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40" h="229">
                    <a:moveTo>
                      <a:pt x="539" y="114"/>
                    </a:moveTo>
                    <a:lnTo>
                      <a:pt x="538" y="104"/>
                    </a:lnTo>
                    <a:lnTo>
                      <a:pt x="535" y="94"/>
                    </a:lnTo>
                    <a:lnTo>
                      <a:pt x="529" y="84"/>
                    </a:lnTo>
                    <a:lnTo>
                      <a:pt x="522" y="75"/>
                    </a:lnTo>
                    <a:lnTo>
                      <a:pt x="513" y="66"/>
                    </a:lnTo>
                    <a:lnTo>
                      <a:pt x="502" y="57"/>
                    </a:lnTo>
                    <a:lnTo>
                      <a:pt x="490" y="48"/>
                    </a:lnTo>
                    <a:lnTo>
                      <a:pt x="476" y="40"/>
                    </a:lnTo>
                    <a:lnTo>
                      <a:pt x="460" y="33"/>
                    </a:lnTo>
                    <a:lnTo>
                      <a:pt x="442" y="26"/>
                    </a:lnTo>
                    <a:lnTo>
                      <a:pt x="424" y="20"/>
                    </a:lnTo>
                    <a:lnTo>
                      <a:pt x="404" y="15"/>
                    </a:lnTo>
                    <a:lnTo>
                      <a:pt x="383" y="10"/>
                    </a:lnTo>
                    <a:lnTo>
                      <a:pt x="361" y="7"/>
                    </a:lnTo>
                    <a:lnTo>
                      <a:pt x="339" y="3"/>
                    </a:lnTo>
                    <a:lnTo>
                      <a:pt x="316" y="1"/>
                    </a:lnTo>
                    <a:lnTo>
                      <a:pt x="293" y="0"/>
                    </a:lnTo>
                    <a:lnTo>
                      <a:pt x="270" y="0"/>
                    </a:lnTo>
                    <a:lnTo>
                      <a:pt x="246" y="0"/>
                    </a:lnTo>
                    <a:lnTo>
                      <a:pt x="222" y="1"/>
                    </a:lnTo>
                    <a:lnTo>
                      <a:pt x="200" y="3"/>
                    </a:lnTo>
                    <a:lnTo>
                      <a:pt x="177" y="7"/>
                    </a:lnTo>
                    <a:lnTo>
                      <a:pt x="156" y="10"/>
                    </a:lnTo>
                    <a:lnTo>
                      <a:pt x="135" y="15"/>
                    </a:lnTo>
                    <a:lnTo>
                      <a:pt x="115" y="20"/>
                    </a:lnTo>
                    <a:lnTo>
                      <a:pt x="96" y="26"/>
                    </a:lnTo>
                    <a:lnTo>
                      <a:pt x="79" y="33"/>
                    </a:lnTo>
                    <a:lnTo>
                      <a:pt x="63" y="40"/>
                    </a:lnTo>
                    <a:lnTo>
                      <a:pt x="48" y="48"/>
                    </a:lnTo>
                    <a:lnTo>
                      <a:pt x="36" y="57"/>
                    </a:lnTo>
                    <a:lnTo>
                      <a:pt x="25" y="66"/>
                    </a:lnTo>
                    <a:lnTo>
                      <a:pt x="16" y="75"/>
                    </a:lnTo>
                    <a:lnTo>
                      <a:pt x="9" y="84"/>
                    </a:lnTo>
                    <a:lnTo>
                      <a:pt x="4" y="94"/>
                    </a:lnTo>
                    <a:lnTo>
                      <a:pt x="1" y="104"/>
                    </a:lnTo>
                    <a:lnTo>
                      <a:pt x="0" y="114"/>
                    </a:lnTo>
                    <a:lnTo>
                      <a:pt x="1" y="124"/>
                    </a:lnTo>
                    <a:lnTo>
                      <a:pt x="4" y="133"/>
                    </a:lnTo>
                    <a:lnTo>
                      <a:pt x="9" y="143"/>
                    </a:lnTo>
                    <a:lnTo>
                      <a:pt x="16" y="153"/>
                    </a:lnTo>
                    <a:lnTo>
                      <a:pt x="25" y="162"/>
                    </a:lnTo>
                    <a:lnTo>
                      <a:pt x="36" y="171"/>
                    </a:lnTo>
                    <a:lnTo>
                      <a:pt x="48" y="179"/>
                    </a:lnTo>
                    <a:lnTo>
                      <a:pt x="63" y="187"/>
                    </a:lnTo>
                    <a:lnTo>
                      <a:pt x="79" y="194"/>
                    </a:lnTo>
                    <a:lnTo>
                      <a:pt x="96" y="201"/>
                    </a:lnTo>
                    <a:lnTo>
                      <a:pt x="115" y="207"/>
                    </a:lnTo>
                    <a:lnTo>
                      <a:pt x="135" y="212"/>
                    </a:lnTo>
                    <a:lnTo>
                      <a:pt x="156" y="217"/>
                    </a:lnTo>
                    <a:lnTo>
                      <a:pt x="177" y="221"/>
                    </a:lnTo>
                    <a:lnTo>
                      <a:pt x="200" y="223"/>
                    </a:lnTo>
                    <a:lnTo>
                      <a:pt x="222" y="226"/>
                    </a:lnTo>
                    <a:lnTo>
                      <a:pt x="246" y="227"/>
                    </a:lnTo>
                    <a:lnTo>
                      <a:pt x="270" y="228"/>
                    </a:lnTo>
                    <a:lnTo>
                      <a:pt x="293" y="227"/>
                    </a:lnTo>
                    <a:lnTo>
                      <a:pt x="316" y="226"/>
                    </a:lnTo>
                    <a:lnTo>
                      <a:pt x="339" y="223"/>
                    </a:lnTo>
                    <a:lnTo>
                      <a:pt x="361" y="221"/>
                    </a:lnTo>
                    <a:lnTo>
                      <a:pt x="383" y="217"/>
                    </a:lnTo>
                    <a:lnTo>
                      <a:pt x="404" y="212"/>
                    </a:lnTo>
                    <a:lnTo>
                      <a:pt x="424" y="207"/>
                    </a:lnTo>
                    <a:lnTo>
                      <a:pt x="442" y="201"/>
                    </a:lnTo>
                    <a:lnTo>
                      <a:pt x="460" y="194"/>
                    </a:lnTo>
                    <a:lnTo>
                      <a:pt x="476" y="187"/>
                    </a:lnTo>
                    <a:lnTo>
                      <a:pt x="490" y="179"/>
                    </a:lnTo>
                    <a:lnTo>
                      <a:pt x="502" y="171"/>
                    </a:lnTo>
                    <a:lnTo>
                      <a:pt x="513" y="162"/>
                    </a:lnTo>
                    <a:lnTo>
                      <a:pt x="522" y="153"/>
                    </a:lnTo>
                    <a:lnTo>
                      <a:pt x="529" y="143"/>
                    </a:lnTo>
                    <a:lnTo>
                      <a:pt x="535" y="133"/>
                    </a:lnTo>
                    <a:lnTo>
                      <a:pt x="538" y="124"/>
                    </a:lnTo>
                    <a:lnTo>
                      <a:pt x="539" y="1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2" name="Freeform 39"/>
              <p:cNvSpPr>
                <a:spLocks/>
              </p:cNvSpPr>
              <p:nvPr/>
            </p:nvSpPr>
            <p:spPr bwMode="auto">
              <a:xfrm>
                <a:off x="6715125" y="4192588"/>
                <a:ext cx="600075" cy="363537"/>
              </a:xfrm>
              <a:custGeom>
                <a:avLst/>
                <a:gdLst>
                  <a:gd name="T0" fmla="*/ 2147483647 w 540"/>
                  <a:gd name="T1" fmla="*/ 2147483647 h 229"/>
                  <a:gd name="T2" fmla="*/ 2147483647 w 540"/>
                  <a:gd name="T3" fmla="*/ 2147483647 h 229"/>
                  <a:gd name="T4" fmla="*/ 2147483647 w 540"/>
                  <a:gd name="T5" fmla="*/ 2147483647 h 229"/>
                  <a:gd name="T6" fmla="*/ 2147483647 w 540"/>
                  <a:gd name="T7" fmla="*/ 2147483647 h 229"/>
                  <a:gd name="T8" fmla="*/ 2147483647 w 540"/>
                  <a:gd name="T9" fmla="*/ 2147483647 h 229"/>
                  <a:gd name="T10" fmla="*/ 2147483647 w 540"/>
                  <a:gd name="T11" fmla="*/ 2147483647 h 229"/>
                  <a:gd name="T12" fmla="*/ 2147483647 w 540"/>
                  <a:gd name="T13" fmla="*/ 2147483647 h 229"/>
                  <a:gd name="T14" fmla="*/ 2147483647 w 540"/>
                  <a:gd name="T15" fmla="*/ 2147483647 h 229"/>
                  <a:gd name="T16" fmla="*/ 2147483647 w 540"/>
                  <a:gd name="T17" fmla="*/ 0 h 229"/>
                  <a:gd name="T18" fmla="*/ 2147483647 w 540"/>
                  <a:gd name="T19" fmla="*/ 0 h 229"/>
                  <a:gd name="T20" fmla="*/ 2147483647 w 540"/>
                  <a:gd name="T21" fmla="*/ 2147483647 h 229"/>
                  <a:gd name="T22" fmla="*/ 2147483647 w 540"/>
                  <a:gd name="T23" fmla="*/ 2147483647 h 229"/>
                  <a:gd name="T24" fmla="*/ 2147483647 w 540"/>
                  <a:gd name="T25" fmla="*/ 2147483647 h 229"/>
                  <a:gd name="T26" fmla="*/ 2147483647 w 540"/>
                  <a:gd name="T27" fmla="*/ 2147483647 h 229"/>
                  <a:gd name="T28" fmla="*/ 2147483647 w 540"/>
                  <a:gd name="T29" fmla="*/ 2147483647 h 229"/>
                  <a:gd name="T30" fmla="*/ 2147483647 w 540"/>
                  <a:gd name="T31" fmla="*/ 2147483647 h 229"/>
                  <a:gd name="T32" fmla="*/ 2147483647 w 540"/>
                  <a:gd name="T33" fmla="*/ 2147483647 h 229"/>
                  <a:gd name="T34" fmla="*/ 2147483647 w 540"/>
                  <a:gd name="T35" fmla="*/ 2147483647 h 229"/>
                  <a:gd name="T36" fmla="*/ 2147483647 w 540"/>
                  <a:gd name="T37" fmla="*/ 2147483647 h 229"/>
                  <a:gd name="T38" fmla="*/ 2147483647 w 540"/>
                  <a:gd name="T39" fmla="*/ 2147483647 h 229"/>
                  <a:gd name="T40" fmla="*/ 2147483647 w 540"/>
                  <a:gd name="T41" fmla="*/ 2147483647 h 229"/>
                  <a:gd name="T42" fmla="*/ 2147483647 w 540"/>
                  <a:gd name="T43" fmla="*/ 2147483647 h 229"/>
                  <a:gd name="T44" fmla="*/ 2147483647 w 540"/>
                  <a:gd name="T45" fmla="*/ 2147483647 h 229"/>
                  <a:gd name="T46" fmla="*/ 2147483647 w 540"/>
                  <a:gd name="T47" fmla="*/ 2147483647 h 229"/>
                  <a:gd name="T48" fmla="*/ 2147483647 w 540"/>
                  <a:gd name="T49" fmla="*/ 2147483647 h 229"/>
                  <a:gd name="T50" fmla="*/ 2147483647 w 540"/>
                  <a:gd name="T51" fmla="*/ 2147483647 h 229"/>
                  <a:gd name="T52" fmla="*/ 2147483647 w 540"/>
                  <a:gd name="T53" fmla="*/ 2147483647 h 229"/>
                  <a:gd name="T54" fmla="*/ 2147483647 w 540"/>
                  <a:gd name="T55" fmla="*/ 2147483647 h 229"/>
                  <a:gd name="T56" fmla="*/ 2147483647 w 540"/>
                  <a:gd name="T57" fmla="*/ 2147483647 h 229"/>
                  <a:gd name="T58" fmla="*/ 2147483647 w 540"/>
                  <a:gd name="T59" fmla="*/ 2147483647 h 229"/>
                  <a:gd name="T60" fmla="*/ 2147483647 w 540"/>
                  <a:gd name="T61" fmla="*/ 2147483647 h 229"/>
                  <a:gd name="T62" fmla="*/ 2147483647 w 540"/>
                  <a:gd name="T63" fmla="*/ 2147483647 h 229"/>
                  <a:gd name="T64" fmla="*/ 2147483647 w 540"/>
                  <a:gd name="T65" fmla="*/ 2147483647 h 229"/>
                  <a:gd name="T66" fmla="*/ 2147483647 w 540"/>
                  <a:gd name="T67" fmla="*/ 2147483647 h 229"/>
                  <a:gd name="T68" fmla="*/ 2147483647 w 540"/>
                  <a:gd name="T69" fmla="*/ 2147483647 h 229"/>
                  <a:gd name="T70" fmla="*/ 2147483647 w 540"/>
                  <a:gd name="T71" fmla="*/ 2147483647 h 22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40"/>
                  <a:gd name="T109" fmla="*/ 0 h 229"/>
                  <a:gd name="T110" fmla="*/ 540 w 540"/>
                  <a:gd name="T111" fmla="*/ 229 h 22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40" h="229">
                    <a:moveTo>
                      <a:pt x="539" y="114"/>
                    </a:moveTo>
                    <a:lnTo>
                      <a:pt x="538" y="104"/>
                    </a:lnTo>
                    <a:lnTo>
                      <a:pt x="535" y="94"/>
                    </a:lnTo>
                    <a:lnTo>
                      <a:pt x="530" y="85"/>
                    </a:lnTo>
                    <a:lnTo>
                      <a:pt x="522" y="75"/>
                    </a:lnTo>
                    <a:lnTo>
                      <a:pt x="514" y="66"/>
                    </a:lnTo>
                    <a:lnTo>
                      <a:pt x="503" y="57"/>
                    </a:lnTo>
                    <a:lnTo>
                      <a:pt x="490" y="49"/>
                    </a:lnTo>
                    <a:lnTo>
                      <a:pt x="476" y="41"/>
                    </a:lnTo>
                    <a:lnTo>
                      <a:pt x="460" y="34"/>
                    </a:lnTo>
                    <a:lnTo>
                      <a:pt x="443" y="27"/>
                    </a:lnTo>
                    <a:lnTo>
                      <a:pt x="424" y="21"/>
                    </a:lnTo>
                    <a:lnTo>
                      <a:pt x="404" y="15"/>
                    </a:lnTo>
                    <a:lnTo>
                      <a:pt x="383" y="11"/>
                    </a:lnTo>
                    <a:lnTo>
                      <a:pt x="362" y="7"/>
                    </a:lnTo>
                    <a:lnTo>
                      <a:pt x="339" y="4"/>
                    </a:lnTo>
                    <a:lnTo>
                      <a:pt x="316" y="2"/>
                    </a:lnTo>
                    <a:lnTo>
                      <a:pt x="293" y="0"/>
                    </a:lnTo>
                    <a:lnTo>
                      <a:pt x="269" y="0"/>
                    </a:lnTo>
                    <a:lnTo>
                      <a:pt x="246" y="0"/>
                    </a:lnTo>
                    <a:lnTo>
                      <a:pt x="223" y="2"/>
                    </a:lnTo>
                    <a:lnTo>
                      <a:pt x="200" y="4"/>
                    </a:lnTo>
                    <a:lnTo>
                      <a:pt x="177" y="7"/>
                    </a:lnTo>
                    <a:lnTo>
                      <a:pt x="155" y="11"/>
                    </a:lnTo>
                    <a:lnTo>
                      <a:pt x="135" y="15"/>
                    </a:lnTo>
                    <a:lnTo>
                      <a:pt x="115" y="21"/>
                    </a:lnTo>
                    <a:lnTo>
                      <a:pt x="97" y="27"/>
                    </a:lnTo>
                    <a:lnTo>
                      <a:pt x="79" y="34"/>
                    </a:lnTo>
                    <a:lnTo>
                      <a:pt x="63" y="41"/>
                    </a:lnTo>
                    <a:lnTo>
                      <a:pt x="49" y="49"/>
                    </a:lnTo>
                    <a:lnTo>
                      <a:pt x="36" y="57"/>
                    </a:lnTo>
                    <a:lnTo>
                      <a:pt x="26" y="66"/>
                    </a:lnTo>
                    <a:lnTo>
                      <a:pt x="16" y="75"/>
                    </a:lnTo>
                    <a:lnTo>
                      <a:pt x="9" y="85"/>
                    </a:lnTo>
                    <a:lnTo>
                      <a:pt x="4" y="94"/>
                    </a:lnTo>
                    <a:lnTo>
                      <a:pt x="1" y="104"/>
                    </a:lnTo>
                    <a:lnTo>
                      <a:pt x="0" y="114"/>
                    </a:lnTo>
                    <a:lnTo>
                      <a:pt x="1" y="124"/>
                    </a:lnTo>
                    <a:lnTo>
                      <a:pt x="4" y="134"/>
                    </a:lnTo>
                    <a:lnTo>
                      <a:pt x="9" y="143"/>
                    </a:lnTo>
                    <a:lnTo>
                      <a:pt x="16" y="153"/>
                    </a:lnTo>
                    <a:lnTo>
                      <a:pt x="26" y="162"/>
                    </a:lnTo>
                    <a:lnTo>
                      <a:pt x="36" y="171"/>
                    </a:lnTo>
                    <a:lnTo>
                      <a:pt x="49" y="179"/>
                    </a:lnTo>
                    <a:lnTo>
                      <a:pt x="63" y="187"/>
                    </a:lnTo>
                    <a:lnTo>
                      <a:pt x="79" y="195"/>
                    </a:lnTo>
                    <a:lnTo>
                      <a:pt x="97" y="201"/>
                    </a:lnTo>
                    <a:lnTo>
                      <a:pt x="115" y="207"/>
                    </a:lnTo>
                    <a:lnTo>
                      <a:pt x="135" y="213"/>
                    </a:lnTo>
                    <a:lnTo>
                      <a:pt x="155" y="217"/>
                    </a:lnTo>
                    <a:lnTo>
                      <a:pt x="177" y="221"/>
                    </a:lnTo>
                    <a:lnTo>
                      <a:pt x="200" y="224"/>
                    </a:lnTo>
                    <a:lnTo>
                      <a:pt x="223" y="226"/>
                    </a:lnTo>
                    <a:lnTo>
                      <a:pt x="246" y="227"/>
                    </a:lnTo>
                    <a:lnTo>
                      <a:pt x="269" y="228"/>
                    </a:lnTo>
                    <a:lnTo>
                      <a:pt x="293" y="227"/>
                    </a:lnTo>
                    <a:lnTo>
                      <a:pt x="316" y="226"/>
                    </a:lnTo>
                    <a:lnTo>
                      <a:pt x="339" y="224"/>
                    </a:lnTo>
                    <a:lnTo>
                      <a:pt x="362" y="221"/>
                    </a:lnTo>
                    <a:lnTo>
                      <a:pt x="383" y="217"/>
                    </a:lnTo>
                    <a:lnTo>
                      <a:pt x="404" y="213"/>
                    </a:lnTo>
                    <a:lnTo>
                      <a:pt x="424" y="207"/>
                    </a:lnTo>
                    <a:lnTo>
                      <a:pt x="443" y="201"/>
                    </a:lnTo>
                    <a:lnTo>
                      <a:pt x="460" y="195"/>
                    </a:lnTo>
                    <a:lnTo>
                      <a:pt x="476" y="187"/>
                    </a:lnTo>
                    <a:lnTo>
                      <a:pt x="490" y="179"/>
                    </a:lnTo>
                    <a:lnTo>
                      <a:pt x="503" y="171"/>
                    </a:lnTo>
                    <a:lnTo>
                      <a:pt x="514" y="162"/>
                    </a:lnTo>
                    <a:lnTo>
                      <a:pt x="522" y="153"/>
                    </a:lnTo>
                    <a:lnTo>
                      <a:pt x="530" y="143"/>
                    </a:lnTo>
                    <a:lnTo>
                      <a:pt x="535" y="134"/>
                    </a:lnTo>
                    <a:lnTo>
                      <a:pt x="538" y="124"/>
                    </a:lnTo>
                    <a:lnTo>
                      <a:pt x="539" y="1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3" name="Freeform 40"/>
              <p:cNvSpPr>
                <a:spLocks/>
              </p:cNvSpPr>
              <p:nvPr/>
            </p:nvSpPr>
            <p:spPr bwMode="auto">
              <a:xfrm>
                <a:off x="8153400" y="4192588"/>
                <a:ext cx="857250" cy="363537"/>
              </a:xfrm>
              <a:custGeom>
                <a:avLst/>
                <a:gdLst>
                  <a:gd name="T0" fmla="*/ 2147483647 w 540"/>
                  <a:gd name="T1" fmla="*/ 2147483647 h 229"/>
                  <a:gd name="T2" fmla="*/ 2147483647 w 540"/>
                  <a:gd name="T3" fmla="*/ 2147483647 h 229"/>
                  <a:gd name="T4" fmla="*/ 2147483647 w 540"/>
                  <a:gd name="T5" fmla="*/ 2147483647 h 229"/>
                  <a:gd name="T6" fmla="*/ 2147483647 w 540"/>
                  <a:gd name="T7" fmla="*/ 2147483647 h 229"/>
                  <a:gd name="T8" fmla="*/ 2147483647 w 540"/>
                  <a:gd name="T9" fmla="*/ 2147483647 h 229"/>
                  <a:gd name="T10" fmla="*/ 2147483647 w 540"/>
                  <a:gd name="T11" fmla="*/ 2147483647 h 229"/>
                  <a:gd name="T12" fmla="*/ 2147483647 w 540"/>
                  <a:gd name="T13" fmla="*/ 2147483647 h 229"/>
                  <a:gd name="T14" fmla="*/ 2147483647 w 540"/>
                  <a:gd name="T15" fmla="*/ 2147483647 h 229"/>
                  <a:gd name="T16" fmla="*/ 2147483647 w 540"/>
                  <a:gd name="T17" fmla="*/ 2147483647 h 229"/>
                  <a:gd name="T18" fmla="*/ 2147483647 w 540"/>
                  <a:gd name="T19" fmla="*/ 2147483647 h 229"/>
                  <a:gd name="T20" fmla="*/ 2147483647 w 540"/>
                  <a:gd name="T21" fmla="*/ 2147483647 h 229"/>
                  <a:gd name="T22" fmla="*/ 2147483647 w 540"/>
                  <a:gd name="T23" fmla="*/ 2147483647 h 229"/>
                  <a:gd name="T24" fmla="*/ 2147483647 w 540"/>
                  <a:gd name="T25" fmla="*/ 2147483647 h 229"/>
                  <a:gd name="T26" fmla="*/ 2147483647 w 540"/>
                  <a:gd name="T27" fmla="*/ 2147483647 h 229"/>
                  <a:gd name="T28" fmla="*/ 2147483647 w 540"/>
                  <a:gd name="T29" fmla="*/ 2147483647 h 229"/>
                  <a:gd name="T30" fmla="*/ 2147483647 w 540"/>
                  <a:gd name="T31" fmla="*/ 2147483647 h 229"/>
                  <a:gd name="T32" fmla="*/ 2147483647 w 540"/>
                  <a:gd name="T33" fmla="*/ 2147483647 h 229"/>
                  <a:gd name="T34" fmla="*/ 2147483647 w 540"/>
                  <a:gd name="T35" fmla="*/ 2147483647 h 229"/>
                  <a:gd name="T36" fmla="*/ 2147483647 w 540"/>
                  <a:gd name="T37" fmla="*/ 2147483647 h 229"/>
                  <a:gd name="T38" fmla="*/ 2147483647 w 540"/>
                  <a:gd name="T39" fmla="*/ 2147483647 h 229"/>
                  <a:gd name="T40" fmla="*/ 2147483647 w 540"/>
                  <a:gd name="T41" fmla="*/ 2147483647 h 229"/>
                  <a:gd name="T42" fmla="*/ 2147483647 w 540"/>
                  <a:gd name="T43" fmla="*/ 2147483647 h 229"/>
                  <a:gd name="T44" fmla="*/ 2147483647 w 540"/>
                  <a:gd name="T45" fmla="*/ 2147483647 h 229"/>
                  <a:gd name="T46" fmla="*/ 2147483647 w 540"/>
                  <a:gd name="T47" fmla="*/ 2147483647 h 229"/>
                  <a:gd name="T48" fmla="*/ 2147483647 w 540"/>
                  <a:gd name="T49" fmla="*/ 2147483647 h 229"/>
                  <a:gd name="T50" fmla="*/ 2147483647 w 540"/>
                  <a:gd name="T51" fmla="*/ 2147483647 h 229"/>
                  <a:gd name="T52" fmla="*/ 2147483647 w 540"/>
                  <a:gd name="T53" fmla="*/ 0 h 229"/>
                  <a:gd name="T54" fmla="*/ 2147483647 w 540"/>
                  <a:gd name="T55" fmla="*/ 0 h 229"/>
                  <a:gd name="T56" fmla="*/ 2147483647 w 540"/>
                  <a:gd name="T57" fmla="*/ 2147483647 h 229"/>
                  <a:gd name="T58" fmla="*/ 2147483647 w 540"/>
                  <a:gd name="T59" fmla="*/ 2147483647 h 229"/>
                  <a:gd name="T60" fmla="*/ 2147483647 w 540"/>
                  <a:gd name="T61" fmla="*/ 2147483647 h 229"/>
                  <a:gd name="T62" fmla="*/ 2147483647 w 540"/>
                  <a:gd name="T63" fmla="*/ 2147483647 h 229"/>
                  <a:gd name="T64" fmla="*/ 2147483647 w 540"/>
                  <a:gd name="T65" fmla="*/ 2147483647 h 229"/>
                  <a:gd name="T66" fmla="*/ 2147483647 w 540"/>
                  <a:gd name="T67" fmla="*/ 2147483647 h 229"/>
                  <a:gd name="T68" fmla="*/ 2147483647 w 540"/>
                  <a:gd name="T69" fmla="*/ 2147483647 h 229"/>
                  <a:gd name="T70" fmla="*/ 2147483647 w 540"/>
                  <a:gd name="T71" fmla="*/ 2147483647 h 22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40"/>
                  <a:gd name="T109" fmla="*/ 0 h 229"/>
                  <a:gd name="T110" fmla="*/ 540 w 540"/>
                  <a:gd name="T111" fmla="*/ 229 h 22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40" h="229">
                    <a:moveTo>
                      <a:pt x="0" y="114"/>
                    </a:moveTo>
                    <a:lnTo>
                      <a:pt x="1" y="124"/>
                    </a:lnTo>
                    <a:lnTo>
                      <a:pt x="4" y="134"/>
                    </a:lnTo>
                    <a:lnTo>
                      <a:pt x="9" y="143"/>
                    </a:lnTo>
                    <a:lnTo>
                      <a:pt x="16" y="153"/>
                    </a:lnTo>
                    <a:lnTo>
                      <a:pt x="25" y="162"/>
                    </a:lnTo>
                    <a:lnTo>
                      <a:pt x="36" y="171"/>
                    </a:lnTo>
                    <a:lnTo>
                      <a:pt x="49" y="179"/>
                    </a:lnTo>
                    <a:lnTo>
                      <a:pt x="63" y="187"/>
                    </a:lnTo>
                    <a:lnTo>
                      <a:pt x="79" y="195"/>
                    </a:lnTo>
                    <a:lnTo>
                      <a:pt x="96" y="201"/>
                    </a:lnTo>
                    <a:lnTo>
                      <a:pt x="115" y="207"/>
                    </a:lnTo>
                    <a:lnTo>
                      <a:pt x="135" y="213"/>
                    </a:lnTo>
                    <a:lnTo>
                      <a:pt x="155" y="217"/>
                    </a:lnTo>
                    <a:lnTo>
                      <a:pt x="177" y="221"/>
                    </a:lnTo>
                    <a:lnTo>
                      <a:pt x="200" y="224"/>
                    </a:lnTo>
                    <a:lnTo>
                      <a:pt x="223" y="226"/>
                    </a:lnTo>
                    <a:lnTo>
                      <a:pt x="246" y="227"/>
                    </a:lnTo>
                    <a:lnTo>
                      <a:pt x="269" y="228"/>
                    </a:lnTo>
                    <a:lnTo>
                      <a:pt x="293" y="227"/>
                    </a:lnTo>
                    <a:lnTo>
                      <a:pt x="316" y="226"/>
                    </a:lnTo>
                    <a:lnTo>
                      <a:pt x="339" y="224"/>
                    </a:lnTo>
                    <a:lnTo>
                      <a:pt x="362" y="221"/>
                    </a:lnTo>
                    <a:lnTo>
                      <a:pt x="383" y="217"/>
                    </a:lnTo>
                    <a:lnTo>
                      <a:pt x="404" y="213"/>
                    </a:lnTo>
                    <a:lnTo>
                      <a:pt x="424" y="207"/>
                    </a:lnTo>
                    <a:lnTo>
                      <a:pt x="443" y="201"/>
                    </a:lnTo>
                    <a:lnTo>
                      <a:pt x="460" y="195"/>
                    </a:lnTo>
                    <a:lnTo>
                      <a:pt x="476" y="187"/>
                    </a:lnTo>
                    <a:lnTo>
                      <a:pt x="490" y="179"/>
                    </a:lnTo>
                    <a:lnTo>
                      <a:pt x="503" y="171"/>
                    </a:lnTo>
                    <a:lnTo>
                      <a:pt x="513" y="162"/>
                    </a:lnTo>
                    <a:lnTo>
                      <a:pt x="522" y="153"/>
                    </a:lnTo>
                    <a:lnTo>
                      <a:pt x="530" y="143"/>
                    </a:lnTo>
                    <a:lnTo>
                      <a:pt x="534" y="134"/>
                    </a:lnTo>
                    <a:lnTo>
                      <a:pt x="538" y="124"/>
                    </a:lnTo>
                    <a:lnTo>
                      <a:pt x="539" y="114"/>
                    </a:lnTo>
                    <a:lnTo>
                      <a:pt x="538" y="104"/>
                    </a:lnTo>
                    <a:lnTo>
                      <a:pt x="534" y="94"/>
                    </a:lnTo>
                    <a:lnTo>
                      <a:pt x="530" y="84"/>
                    </a:lnTo>
                    <a:lnTo>
                      <a:pt x="522" y="75"/>
                    </a:lnTo>
                    <a:lnTo>
                      <a:pt x="513" y="66"/>
                    </a:lnTo>
                    <a:lnTo>
                      <a:pt x="503" y="57"/>
                    </a:lnTo>
                    <a:lnTo>
                      <a:pt x="490" y="48"/>
                    </a:lnTo>
                    <a:lnTo>
                      <a:pt x="476" y="41"/>
                    </a:lnTo>
                    <a:lnTo>
                      <a:pt x="460" y="34"/>
                    </a:lnTo>
                    <a:lnTo>
                      <a:pt x="442" y="27"/>
                    </a:lnTo>
                    <a:lnTo>
                      <a:pt x="424" y="21"/>
                    </a:lnTo>
                    <a:lnTo>
                      <a:pt x="404" y="15"/>
                    </a:lnTo>
                    <a:lnTo>
                      <a:pt x="383" y="11"/>
                    </a:lnTo>
                    <a:lnTo>
                      <a:pt x="362" y="7"/>
                    </a:lnTo>
                    <a:lnTo>
                      <a:pt x="339" y="4"/>
                    </a:lnTo>
                    <a:lnTo>
                      <a:pt x="316" y="2"/>
                    </a:lnTo>
                    <a:lnTo>
                      <a:pt x="293" y="0"/>
                    </a:lnTo>
                    <a:lnTo>
                      <a:pt x="269" y="0"/>
                    </a:lnTo>
                    <a:lnTo>
                      <a:pt x="246" y="0"/>
                    </a:lnTo>
                    <a:lnTo>
                      <a:pt x="223" y="2"/>
                    </a:lnTo>
                    <a:lnTo>
                      <a:pt x="199" y="4"/>
                    </a:lnTo>
                    <a:lnTo>
                      <a:pt x="177" y="7"/>
                    </a:lnTo>
                    <a:lnTo>
                      <a:pt x="155" y="11"/>
                    </a:lnTo>
                    <a:lnTo>
                      <a:pt x="135" y="16"/>
                    </a:lnTo>
                    <a:lnTo>
                      <a:pt x="115" y="21"/>
                    </a:lnTo>
                    <a:lnTo>
                      <a:pt x="96" y="27"/>
                    </a:lnTo>
                    <a:lnTo>
                      <a:pt x="79" y="34"/>
                    </a:lnTo>
                    <a:lnTo>
                      <a:pt x="63" y="41"/>
                    </a:lnTo>
                    <a:lnTo>
                      <a:pt x="49" y="49"/>
                    </a:lnTo>
                    <a:lnTo>
                      <a:pt x="36" y="57"/>
                    </a:lnTo>
                    <a:lnTo>
                      <a:pt x="25" y="66"/>
                    </a:lnTo>
                    <a:lnTo>
                      <a:pt x="16" y="75"/>
                    </a:lnTo>
                    <a:lnTo>
                      <a:pt x="9" y="85"/>
                    </a:lnTo>
                    <a:lnTo>
                      <a:pt x="4" y="94"/>
                    </a:lnTo>
                    <a:lnTo>
                      <a:pt x="1" y="104"/>
                    </a:lnTo>
                    <a:lnTo>
                      <a:pt x="0" y="1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4" name="Freeform 41"/>
              <p:cNvSpPr>
                <a:spLocks/>
              </p:cNvSpPr>
              <p:nvPr/>
            </p:nvSpPr>
            <p:spPr bwMode="auto">
              <a:xfrm>
                <a:off x="5486400" y="4648200"/>
                <a:ext cx="1611313" cy="609600"/>
              </a:xfrm>
              <a:custGeom>
                <a:avLst/>
                <a:gdLst>
                  <a:gd name="T0" fmla="*/ 0 w 1015"/>
                  <a:gd name="T1" fmla="*/ 2147483647 h 384"/>
                  <a:gd name="T2" fmla="*/ 2147483647 w 1015"/>
                  <a:gd name="T3" fmla="*/ 0 h 384"/>
                  <a:gd name="T4" fmla="*/ 2147483647 w 1015"/>
                  <a:gd name="T5" fmla="*/ 2147483647 h 384"/>
                  <a:gd name="T6" fmla="*/ 2147483647 w 1015"/>
                  <a:gd name="T7" fmla="*/ 2147483647 h 384"/>
                  <a:gd name="T8" fmla="*/ 0 w 1015"/>
                  <a:gd name="T9" fmla="*/ 2147483647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5"/>
                  <a:gd name="T16" fmla="*/ 0 h 384"/>
                  <a:gd name="T17" fmla="*/ 1015 w 1015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5" h="384">
                    <a:moveTo>
                      <a:pt x="0" y="192"/>
                    </a:moveTo>
                    <a:lnTo>
                      <a:pt x="501" y="0"/>
                    </a:lnTo>
                    <a:lnTo>
                      <a:pt x="1014" y="198"/>
                    </a:lnTo>
                    <a:lnTo>
                      <a:pt x="501" y="383"/>
                    </a:lnTo>
                    <a:lnTo>
                      <a:pt x="0" y="19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5" name="Freeform 42"/>
              <p:cNvSpPr>
                <a:spLocks/>
              </p:cNvSpPr>
              <p:nvPr/>
            </p:nvSpPr>
            <p:spPr bwMode="auto">
              <a:xfrm>
                <a:off x="7485063" y="4778375"/>
                <a:ext cx="1385887" cy="420688"/>
              </a:xfrm>
              <a:custGeom>
                <a:avLst/>
                <a:gdLst>
                  <a:gd name="T0" fmla="*/ 2147483647 w 873"/>
                  <a:gd name="T1" fmla="*/ 2147483647 h 265"/>
                  <a:gd name="T2" fmla="*/ 2147483647 w 873"/>
                  <a:gd name="T3" fmla="*/ 0 h 265"/>
                  <a:gd name="T4" fmla="*/ 0 w 873"/>
                  <a:gd name="T5" fmla="*/ 0 h 265"/>
                  <a:gd name="T6" fmla="*/ 0 w 873"/>
                  <a:gd name="T7" fmla="*/ 2147483647 h 265"/>
                  <a:gd name="T8" fmla="*/ 2147483647 w 873"/>
                  <a:gd name="T9" fmla="*/ 2147483647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3"/>
                  <a:gd name="T16" fmla="*/ 0 h 265"/>
                  <a:gd name="T17" fmla="*/ 873 w 873"/>
                  <a:gd name="T18" fmla="*/ 265 h 2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3" h="265">
                    <a:moveTo>
                      <a:pt x="872" y="264"/>
                    </a:moveTo>
                    <a:lnTo>
                      <a:pt x="872" y="0"/>
                    </a:lnTo>
                    <a:lnTo>
                      <a:pt x="0" y="0"/>
                    </a:lnTo>
                    <a:lnTo>
                      <a:pt x="0" y="264"/>
                    </a:lnTo>
                    <a:lnTo>
                      <a:pt x="872" y="26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6" name="Rectangle 43"/>
              <p:cNvSpPr>
                <a:spLocks noChangeArrowheads="1"/>
              </p:cNvSpPr>
              <p:nvPr/>
            </p:nvSpPr>
            <p:spPr bwMode="auto">
              <a:xfrm>
                <a:off x="7331075" y="3941763"/>
                <a:ext cx="836612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dname</a:t>
                </a:r>
              </a:p>
            </p:txBody>
          </p:sp>
          <p:sp>
            <p:nvSpPr>
              <p:cNvPr id="23597" name="Rectangle 44"/>
              <p:cNvSpPr>
                <a:spLocks noChangeArrowheads="1"/>
              </p:cNvSpPr>
              <p:nvPr/>
            </p:nvSpPr>
            <p:spPr bwMode="auto">
              <a:xfrm>
                <a:off x="8153400" y="4202113"/>
                <a:ext cx="858838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budget</a:t>
                </a:r>
              </a:p>
            </p:txBody>
          </p:sp>
          <p:sp>
            <p:nvSpPr>
              <p:cNvPr id="23598" name="Rectangle 45"/>
              <p:cNvSpPr>
                <a:spLocks noChangeArrowheads="1"/>
              </p:cNvSpPr>
              <p:nvPr/>
            </p:nvSpPr>
            <p:spPr bwMode="auto">
              <a:xfrm>
                <a:off x="6781800" y="4170363"/>
                <a:ext cx="485775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u="sng">
                    <a:solidFill>
                      <a:srgbClr val="000000"/>
                    </a:solidFill>
                    <a:latin typeface="Arial" charset="0"/>
                  </a:rPr>
                  <a:t>did</a:t>
                </a:r>
              </a:p>
            </p:txBody>
          </p:sp>
          <p:sp>
            <p:nvSpPr>
              <p:cNvPr id="23599" name="Rectangle 46"/>
              <p:cNvSpPr>
                <a:spLocks noChangeArrowheads="1"/>
              </p:cNvSpPr>
              <p:nvPr/>
            </p:nvSpPr>
            <p:spPr bwMode="auto">
              <a:xfrm>
                <a:off x="7467600" y="4800600"/>
                <a:ext cx="1422400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Departments</a:t>
                </a:r>
              </a:p>
            </p:txBody>
          </p:sp>
          <p:sp>
            <p:nvSpPr>
              <p:cNvPr id="23600" name="Rectangle 47"/>
              <p:cNvSpPr>
                <a:spLocks noChangeArrowheads="1"/>
              </p:cNvSpPr>
              <p:nvPr/>
            </p:nvSpPr>
            <p:spPr bwMode="auto">
              <a:xfrm>
                <a:off x="5702300" y="4772025"/>
                <a:ext cx="1162050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Manages2</a:t>
                </a:r>
              </a:p>
            </p:txBody>
          </p:sp>
          <p:sp>
            <p:nvSpPr>
              <p:cNvPr id="23601" name="Rectangle 48"/>
              <p:cNvSpPr>
                <a:spLocks noChangeArrowheads="1"/>
              </p:cNvSpPr>
              <p:nvPr/>
            </p:nvSpPr>
            <p:spPr bwMode="auto">
              <a:xfrm>
                <a:off x="3897313" y="4195763"/>
                <a:ext cx="1254125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Employees</a:t>
                </a:r>
              </a:p>
            </p:txBody>
          </p:sp>
          <p:sp>
            <p:nvSpPr>
              <p:cNvPr id="23602" name="Freeform 49"/>
              <p:cNvSpPr>
                <a:spLocks/>
              </p:cNvSpPr>
              <p:nvPr/>
            </p:nvSpPr>
            <p:spPr bwMode="auto">
              <a:xfrm>
                <a:off x="4117975" y="3344863"/>
                <a:ext cx="857250" cy="363537"/>
              </a:xfrm>
              <a:custGeom>
                <a:avLst/>
                <a:gdLst>
                  <a:gd name="T0" fmla="*/ 2147483647 w 540"/>
                  <a:gd name="T1" fmla="*/ 2147483647 h 229"/>
                  <a:gd name="T2" fmla="*/ 2147483647 w 540"/>
                  <a:gd name="T3" fmla="*/ 2147483647 h 229"/>
                  <a:gd name="T4" fmla="*/ 2147483647 w 540"/>
                  <a:gd name="T5" fmla="*/ 2147483647 h 229"/>
                  <a:gd name="T6" fmla="*/ 2147483647 w 540"/>
                  <a:gd name="T7" fmla="*/ 2147483647 h 229"/>
                  <a:gd name="T8" fmla="*/ 2147483647 w 540"/>
                  <a:gd name="T9" fmla="*/ 2147483647 h 229"/>
                  <a:gd name="T10" fmla="*/ 2147483647 w 540"/>
                  <a:gd name="T11" fmla="*/ 2147483647 h 229"/>
                  <a:gd name="T12" fmla="*/ 2147483647 w 540"/>
                  <a:gd name="T13" fmla="*/ 2147483647 h 229"/>
                  <a:gd name="T14" fmla="*/ 2147483647 w 540"/>
                  <a:gd name="T15" fmla="*/ 2147483647 h 229"/>
                  <a:gd name="T16" fmla="*/ 2147483647 w 540"/>
                  <a:gd name="T17" fmla="*/ 0 h 229"/>
                  <a:gd name="T18" fmla="*/ 2147483647 w 540"/>
                  <a:gd name="T19" fmla="*/ 0 h 229"/>
                  <a:gd name="T20" fmla="*/ 2147483647 w 540"/>
                  <a:gd name="T21" fmla="*/ 2147483647 h 229"/>
                  <a:gd name="T22" fmla="*/ 2147483647 w 540"/>
                  <a:gd name="T23" fmla="*/ 2147483647 h 229"/>
                  <a:gd name="T24" fmla="*/ 2147483647 w 540"/>
                  <a:gd name="T25" fmla="*/ 2147483647 h 229"/>
                  <a:gd name="T26" fmla="*/ 2147483647 w 540"/>
                  <a:gd name="T27" fmla="*/ 2147483647 h 229"/>
                  <a:gd name="T28" fmla="*/ 2147483647 w 540"/>
                  <a:gd name="T29" fmla="*/ 2147483647 h 229"/>
                  <a:gd name="T30" fmla="*/ 2147483647 w 540"/>
                  <a:gd name="T31" fmla="*/ 2147483647 h 229"/>
                  <a:gd name="T32" fmla="*/ 2147483647 w 540"/>
                  <a:gd name="T33" fmla="*/ 2147483647 h 229"/>
                  <a:gd name="T34" fmla="*/ 2147483647 w 540"/>
                  <a:gd name="T35" fmla="*/ 2147483647 h 229"/>
                  <a:gd name="T36" fmla="*/ 2147483647 w 540"/>
                  <a:gd name="T37" fmla="*/ 2147483647 h 229"/>
                  <a:gd name="T38" fmla="*/ 2147483647 w 540"/>
                  <a:gd name="T39" fmla="*/ 2147483647 h 229"/>
                  <a:gd name="T40" fmla="*/ 2147483647 w 540"/>
                  <a:gd name="T41" fmla="*/ 2147483647 h 229"/>
                  <a:gd name="T42" fmla="*/ 2147483647 w 540"/>
                  <a:gd name="T43" fmla="*/ 2147483647 h 229"/>
                  <a:gd name="T44" fmla="*/ 2147483647 w 540"/>
                  <a:gd name="T45" fmla="*/ 2147483647 h 229"/>
                  <a:gd name="T46" fmla="*/ 2147483647 w 540"/>
                  <a:gd name="T47" fmla="*/ 2147483647 h 229"/>
                  <a:gd name="T48" fmla="*/ 2147483647 w 540"/>
                  <a:gd name="T49" fmla="*/ 2147483647 h 229"/>
                  <a:gd name="T50" fmla="*/ 2147483647 w 540"/>
                  <a:gd name="T51" fmla="*/ 2147483647 h 229"/>
                  <a:gd name="T52" fmla="*/ 2147483647 w 540"/>
                  <a:gd name="T53" fmla="*/ 2147483647 h 229"/>
                  <a:gd name="T54" fmla="*/ 2147483647 w 540"/>
                  <a:gd name="T55" fmla="*/ 2147483647 h 229"/>
                  <a:gd name="T56" fmla="*/ 2147483647 w 540"/>
                  <a:gd name="T57" fmla="*/ 2147483647 h 229"/>
                  <a:gd name="T58" fmla="*/ 2147483647 w 540"/>
                  <a:gd name="T59" fmla="*/ 2147483647 h 229"/>
                  <a:gd name="T60" fmla="*/ 2147483647 w 540"/>
                  <a:gd name="T61" fmla="*/ 2147483647 h 229"/>
                  <a:gd name="T62" fmla="*/ 2147483647 w 540"/>
                  <a:gd name="T63" fmla="*/ 2147483647 h 229"/>
                  <a:gd name="T64" fmla="*/ 2147483647 w 540"/>
                  <a:gd name="T65" fmla="*/ 2147483647 h 229"/>
                  <a:gd name="T66" fmla="*/ 2147483647 w 540"/>
                  <a:gd name="T67" fmla="*/ 2147483647 h 229"/>
                  <a:gd name="T68" fmla="*/ 2147483647 w 540"/>
                  <a:gd name="T69" fmla="*/ 2147483647 h 229"/>
                  <a:gd name="T70" fmla="*/ 2147483647 w 540"/>
                  <a:gd name="T71" fmla="*/ 2147483647 h 22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40"/>
                  <a:gd name="T109" fmla="*/ 0 h 229"/>
                  <a:gd name="T110" fmla="*/ 540 w 540"/>
                  <a:gd name="T111" fmla="*/ 229 h 22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40" h="229">
                    <a:moveTo>
                      <a:pt x="539" y="114"/>
                    </a:moveTo>
                    <a:lnTo>
                      <a:pt x="538" y="104"/>
                    </a:lnTo>
                    <a:lnTo>
                      <a:pt x="535" y="94"/>
                    </a:lnTo>
                    <a:lnTo>
                      <a:pt x="530" y="84"/>
                    </a:lnTo>
                    <a:lnTo>
                      <a:pt x="523" y="75"/>
                    </a:lnTo>
                    <a:lnTo>
                      <a:pt x="514" y="66"/>
                    </a:lnTo>
                    <a:lnTo>
                      <a:pt x="503" y="57"/>
                    </a:lnTo>
                    <a:lnTo>
                      <a:pt x="490" y="48"/>
                    </a:lnTo>
                    <a:lnTo>
                      <a:pt x="476" y="41"/>
                    </a:lnTo>
                    <a:lnTo>
                      <a:pt x="460" y="33"/>
                    </a:lnTo>
                    <a:lnTo>
                      <a:pt x="443" y="27"/>
                    </a:lnTo>
                    <a:lnTo>
                      <a:pt x="424" y="20"/>
                    </a:lnTo>
                    <a:lnTo>
                      <a:pt x="404" y="15"/>
                    </a:lnTo>
                    <a:lnTo>
                      <a:pt x="383" y="11"/>
                    </a:lnTo>
                    <a:lnTo>
                      <a:pt x="361" y="7"/>
                    </a:lnTo>
                    <a:lnTo>
                      <a:pt x="339" y="4"/>
                    </a:lnTo>
                    <a:lnTo>
                      <a:pt x="316" y="2"/>
                    </a:lnTo>
                    <a:lnTo>
                      <a:pt x="293" y="0"/>
                    </a:lnTo>
                    <a:lnTo>
                      <a:pt x="270" y="0"/>
                    </a:lnTo>
                    <a:lnTo>
                      <a:pt x="246" y="0"/>
                    </a:lnTo>
                    <a:lnTo>
                      <a:pt x="223" y="2"/>
                    </a:lnTo>
                    <a:lnTo>
                      <a:pt x="200" y="4"/>
                    </a:lnTo>
                    <a:lnTo>
                      <a:pt x="178" y="7"/>
                    </a:lnTo>
                    <a:lnTo>
                      <a:pt x="156" y="11"/>
                    </a:lnTo>
                    <a:lnTo>
                      <a:pt x="135" y="15"/>
                    </a:lnTo>
                    <a:lnTo>
                      <a:pt x="115" y="20"/>
                    </a:lnTo>
                    <a:lnTo>
                      <a:pt x="96" y="27"/>
                    </a:lnTo>
                    <a:lnTo>
                      <a:pt x="79" y="33"/>
                    </a:lnTo>
                    <a:lnTo>
                      <a:pt x="63" y="41"/>
                    </a:lnTo>
                    <a:lnTo>
                      <a:pt x="49" y="48"/>
                    </a:lnTo>
                    <a:lnTo>
                      <a:pt x="36" y="57"/>
                    </a:lnTo>
                    <a:lnTo>
                      <a:pt x="25" y="66"/>
                    </a:lnTo>
                    <a:lnTo>
                      <a:pt x="16" y="75"/>
                    </a:lnTo>
                    <a:lnTo>
                      <a:pt x="9" y="84"/>
                    </a:lnTo>
                    <a:lnTo>
                      <a:pt x="4" y="94"/>
                    </a:lnTo>
                    <a:lnTo>
                      <a:pt x="1" y="104"/>
                    </a:lnTo>
                    <a:lnTo>
                      <a:pt x="0" y="114"/>
                    </a:lnTo>
                    <a:lnTo>
                      <a:pt x="1" y="124"/>
                    </a:lnTo>
                    <a:lnTo>
                      <a:pt x="4" y="134"/>
                    </a:lnTo>
                    <a:lnTo>
                      <a:pt x="9" y="143"/>
                    </a:lnTo>
                    <a:lnTo>
                      <a:pt x="16" y="153"/>
                    </a:lnTo>
                    <a:lnTo>
                      <a:pt x="25" y="162"/>
                    </a:lnTo>
                    <a:lnTo>
                      <a:pt x="36" y="171"/>
                    </a:lnTo>
                    <a:lnTo>
                      <a:pt x="49" y="179"/>
                    </a:lnTo>
                    <a:lnTo>
                      <a:pt x="63" y="187"/>
                    </a:lnTo>
                    <a:lnTo>
                      <a:pt x="79" y="195"/>
                    </a:lnTo>
                    <a:lnTo>
                      <a:pt x="96" y="201"/>
                    </a:lnTo>
                    <a:lnTo>
                      <a:pt x="115" y="207"/>
                    </a:lnTo>
                    <a:lnTo>
                      <a:pt x="135" y="212"/>
                    </a:lnTo>
                    <a:lnTo>
                      <a:pt x="156" y="217"/>
                    </a:lnTo>
                    <a:lnTo>
                      <a:pt x="178" y="221"/>
                    </a:lnTo>
                    <a:lnTo>
                      <a:pt x="200" y="224"/>
                    </a:lnTo>
                    <a:lnTo>
                      <a:pt x="223" y="226"/>
                    </a:lnTo>
                    <a:lnTo>
                      <a:pt x="246" y="227"/>
                    </a:lnTo>
                    <a:lnTo>
                      <a:pt x="270" y="228"/>
                    </a:lnTo>
                    <a:lnTo>
                      <a:pt x="293" y="227"/>
                    </a:lnTo>
                    <a:lnTo>
                      <a:pt x="316" y="226"/>
                    </a:lnTo>
                    <a:lnTo>
                      <a:pt x="339" y="224"/>
                    </a:lnTo>
                    <a:lnTo>
                      <a:pt x="361" y="221"/>
                    </a:lnTo>
                    <a:lnTo>
                      <a:pt x="383" y="217"/>
                    </a:lnTo>
                    <a:lnTo>
                      <a:pt x="404" y="212"/>
                    </a:lnTo>
                    <a:lnTo>
                      <a:pt x="424" y="207"/>
                    </a:lnTo>
                    <a:lnTo>
                      <a:pt x="443" y="201"/>
                    </a:lnTo>
                    <a:lnTo>
                      <a:pt x="460" y="195"/>
                    </a:lnTo>
                    <a:lnTo>
                      <a:pt x="476" y="187"/>
                    </a:lnTo>
                    <a:lnTo>
                      <a:pt x="490" y="179"/>
                    </a:lnTo>
                    <a:lnTo>
                      <a:pt x="503" y="171"/>
                    </a:lnTo>
                    <a:lnTo>
                      <a:pt x="514" y="162"/>
                    </a:lnTo>
                    <a:lnTo>
                      <a:pt x="523" y="153"/>
                    </a:lnTo>
                    <a:lnTo>
                      <a:pt x="530" y="143"/>
                    </a:lnTo>
                    <a:lnTo>
                      <a:pt x="535" y="134"/>
                    </a:lnTo>
                    <a:lnTo>
                      <a:pt x="538" y="124"/>
                    </a:lnTo>
                    <a:lnTo>
                      <a:pt x="539" y="1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3" name="Freeform 50"/>
              <p:cNvSpPr>
                <a:spLocks/>
              </p:cNvSpPr>
              <p:nvPr/>
            </p:nvSpPr>
            <p:spPr bwMode="auto">
              <a:xfrm>
                <a:off x="3348038" y="3611563"/>
                <a:ext cx="857250" cy="363537"/>
              </a:xfrm>
              <a:custGeom>
                <a:avLst/>
                <a:gdLst>
                  <a:gd name="T0" fmla="*/ 2147483647 w 540"/>
                  <a:gd name="T1" fmla="*/ 2147483647 h 229"/>
                  <a:gd name="T2" fmla="*/ 2147483647 w 540"/>
                  <a:gd name="T3" fmla="*/ 2147483647 h 229"/>
                  <a:gd name="T4" fmla="*/ 2147483647 w 540"/>
                  <a:gd name="T5" fmla="*/ 2147483647 h 229"/>
                  <a:gd name="T6" fmla="*/ 2147483647 w 540"/>
                  <a:gd name="T7" fmla="*/ 2147483647 h 229"/>
                  <a:gd name="T8" fmla="*/ 2147483647 w 540"/>
                  <a:gd name="T9" fmla="*/ 2147483647 h 229"/>
                  <a:gd name="T10" fmla="*/ 2147483647 w 540"/>
                  <a:gd name="T11" fmla="*/ 2147483647 h 229"/>
                  <a:gd name="T12" fmla="*/ 2147483647 w 540"/>
                  <a:gd name="T13" fmla="*/ 2147483647 h 229"/>
                  <a:gd name="T14" fmla="*/ 2147483647 w 540"/>
                  <a:gd name="T15" fmla="*/ 2147483647 h 229"/>
                  <a:gd name="T16" fmla="*/ 2147483647 w 540"/>
                  <a:gd name="T17" fmla="*/ 0 h 229"/>
                  <a:gd name="T18" fmla="*/ 2147483647 w 540"/>
                  <a:gd name="T19" fmla="*/ 0 h 229"/>
                  <a:gd name="T20" fmla="*/ 2147483647 w 540"/>
                  <a:gd name="T21" fmla="*/ 2147483647 h 229"/>
                  <a:gd name="T22" fmla="*/ 2147483647 w 540"/>
                  <a:gd name="T23" fmla="*/ 2147483647 h 229"/>
                  <a:gd name="T24" fmla="*/ 2147483647 w 540"/>
                  <a:gd name="T25" fmla="*/ 2147483647 h 229"/>
                  <a:gd name="T26" fmla="*/ 2147483647 w 540"/>
                  <a:gd name="T27" fmla="*/ 2147483647 h 229"/>
                  <a:gd name="T28" fmla="*/ 2147483647 w 540"/>
                  <a:gd name="T29" fmla="*/ 2147483647 h 229"/>
                  <a:gd name="T30" fmla="*/ 2147483647 w 540"/>
                  <a:gd name="T31" fmla="*/ 2147483647 h 229"/>
                  <a:gd name="T32" fmla="*/ 2147483647 w 540"/>
                  <a:gd name="T33" fmla="*/ 2147483647 h 229"/>
                  <a:gd name="T34" fmla="*/ 2147483647 w 540"/>
                  <a:gd name="T35" fmla="*/ 2147483647 h 229"/>
                  <a:gd name="T36" fmla="*/ 2147483647 w 540"/>
                  <a:gd name="T37" fmla="*/ 2147483647 h 229"/>
                  <a:gd name="T38" fmla="*/ 2147483647 w 540"/>
                  <a:gd name="T39" fmla="*/ 2147483647 h 229"/>
                  <a:gd name="T40" fmla="*/ 2147483647 w 540"/>
                  <a:gd name="T41" fmla="*/ 2147483647 h 229"/>
                  <a:gd name="T42" fmla="*/ 2147483647 w 540"/>
                  <a:gd name="T43" fmla="*/ 2147483647 h 229"/>
                  <a:gd name="T44" fmla="*/ 2147483647 w 540"/>
                  <a:gd name="T45" fmla="*/ 2147483647 h 229"/>
                  <a:gd name="T46" fmla="*/ 2147483647 w 540"/>
                  <a:gd name="T47" fmla="*/ 2147483647 h 229"/>
                  <a:gd name="T48" fmla="*/ 2147483647 w 540"/>
                  <a:gd name="T49" fmla="*/ 2147483647 h 229"/>
                  <a:gd name="T50" fmla="*/ 2147483647 w 540"/>
                  <a:gd name="T51" fmla="*/ 2147483647 h 229"/>
                  <a:gd name="T52" fmla="*/ 2147483647 w 540"/>
                  <a:gd name="T53" fmla="*/ 2147483647 h 229"/>
                  <a:gd name="T54" fmla="*/ 2147483647 w 540"/>
                  <a:gd name="T55" fmla="*/ 2147483647 h 229"/>
                  <a:gd name="T56" fmla="*/ 2147483647 w 540"/>
                  <a:gd name="T57" fmla="*/ 2147483647 h 229"/>
                  <a:gd name="T58" fmla="*/ 2147483647 w 540"/>
                  <a:gd name="T59" fmla="*/ 2147483647 h 229"/>
                  <a:gd name="T60" fmla="*/ 2147483647 w 540"/>
                  <a:gd name="T61" fmla="*/ 2147483647 h 229"/>
                  <a:gd name="T62" fmla="*/ 2147483647 w 540"/>
                  <a:gd name="T63" fmla="*/ 2147483647 h 229"/>
                  <a:gd name="T64" fmla="*/ 2147483647 w 540"/>
                  <a:gd name="T65" fmla="*/ 2147483647 h 229"/>
                  <a:gd name="T66" fmla="*/ 2147483647 w 540"/>
                  <a:gd name="T67" fmla="*/ 2147483647 h 229"/>
                  <a:gd name="T68" fmla="*/ 2147483647 w 540"/>
                  <a:gd name="T69" fmla="*/ 2147483647 h 229"/>
                  <a:gd name="T70" fmla="*/ 2147483647 w 540"/>
                  <a:gd name="T71" fmla="*/ 2147483647 h 22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40"/>
                  <a:gd name="T109" fmla="*/ 0 h 229"/>
                  <a:gd name="T110" fmla="*/ 540 w 540"/>
                  <a:gd name="T111" fmla="*/ 229 h 22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40" h="229">
                    <a:moveTo>
                      <a:pt x="539" y="114"/>
                    </a:moveTo>
                    <a:lnTo>
                      <a:pt x="538" y="104"/>
                    </a:lnTo>
                    <a:lnTo>
                      <a:pt x="535" y="94"/>
                    </a:lnTo>
                    <a:lnTo>
                      <a:pt x="530" y="84"/>
                    </a:lnTo>
                    <a:lnTo>
                      <a:pt x="523" y="75"/>
                    </a:lnTo>
                    <a:lnTo>
                      <a:pt x="514" y="65"/>
                    </a:lnTo>
                    <a:lnTo>
                      <a:pt x="503" y="57"/>
                    </a:lnTo>
                    <a:lnTo>
                      <a:pt x="490" y="48"/>
                    </a:lnTo>
                    <a:lnTo>
                      <a:pt x="476" y="40"/>
                    </a:lnTo>
                    <a:lnTo>
                      <a:pt x="460" y="33"/>
                    </a:lnTo>
                    <a:lnTo>
                      <a:pt x="443" y="26"/>
                    </a:lnTo>
                    <a:lnTo>
                      <a:pt x="424" y="20"/>
                    </a:lnTo>
                    <a:lnTo>
                      <a:pt x="404" y="15"/>
                    </a:lnTo>
                    <a:lnTo>
                      <a:pt x="384" y="10"/>
                    </a:lnTo>
                    <a:lnTo>
                      <a:pt x="362" y="6"/>
                    </a:lnTo>
                    <a:lnTo>
                      <a:pt x="340" y="3"/>
                    </a:lnTo>
                    <a:lnTo>
                      <a:pt x="316" y="1"/>
                    </a:lnTo>
                    <a:lnTo>
                      <a:pt x="293" y="0"/>
                    </a:lnTo>
                    <a:lnTo>
                      <a:pt x="270" y="0"/>
                    </a:lnTo>
                    <a:lnTo>
                      <a:pt x="246" y="0"/>
                    </a:lnTo>
                    <a:lnTo>
                      <a:pt x="223" y="1"/>
                    </a:lnTo>
                    <a:lnTo>
                      <a:pt x="200" y="3"/>
                    </a:lnTo>
                    <a:lnTo>
                      <a:pt x="177" y="6"/>
                    </a:lnTo>
                    <a:lnTo>
                      <a:pt x="156" y="10"/>
                    </a:lnTo>
                    <a:lnTo>
                      <a:pt x="135" y="15"/>
                    </a:lnTo>
                    <a:lnTo>
                      <a:pt x="115" y="20"/>
                    </a:lnTo>
                    <a:lnTo>
                      <a:pt x="97" y="26"/>
                    </a:lnTo>
                    <a:lnTo>
                      <a:pt x="79" y="33"/>
                    </a:lnTo>
                    <a:lnTo>
                      <a:pt x="63" y="40"/>
                    </a:lnTo>
                    <a:lnTo>
                      <a:pt x="49" y="48"/>
                    </a:lnTo>
                    <a:lnTo>
                      <a:pt x="36" y="57"/>
                    </a:lnTo>
                    <a:lnTo>
                      <a:pt x="26" y="65"/>
                    </a:lnTo>
                    <a:lnTo>
                      <a:pt x="17" y="75"/>
                    </a:lnTo>
                    <a:lnTo>
                      <a:pt x="9" y="84"/>
                    </a:lnTo>
                    <a:lnTo>
                      <a:pt x="5" y="94"/>
                    </a:lnTo>
                    <a:lnTo>
                      <a:pt x="1" y="104"/>
                    </a:lnTo>
                    <a:lnTo>
                      <a:pt x="0" y="114"/>
                    </a:lnTo>
                    <a:lnTo>
                      <a:pt x="1" y="123"/>
                    </a:lnTo>
                    <a:lnTo>
                      <a:pt x="5" y="133"/>
                    </a:lnTo>
                    <a:lnTo>
                      <a:pt x="9" y="143"/>
                    </a:lnTo>
                    <a:lnTo>
                      <a:pt x="17" y="153"/>
                    </a:lnTo>
                    <a:lnTo>
                      <a:pt x="26" y="162"/>
                    </a:lnTo>
                    <a:lnTo>
                      <a:pt x="36" y="171"/>
                    </a:lnTo>
                    <a:lnTo>
                      <a:pt x="49" y="179"/>
                    </a:lnTo>
                    <a:lnTo>
                      <a:pt x="63" y="186"/>
                    </a:lnTo>
                    <a:lnTo>
                      <a:pt x="79" y="194"/>
                    </a:lnTo>
                    <a:lnTo>
                      <a:pt x="97" y="201"/>
                    </a:lnTo>
                    <a:lnTo>
                      <a:pt x="115" y="207"/>
                    </a:lnTo>
                    <a:lnTo>
                      <a:pt x="135" y="212"/>
                    </a:lnTo>
                    <a:lnTo>
                      <a:pt x="156" y="216"/>
                    </a:lnTo>
                    <a:lnTo>
                      <a:pt x="177" y="221"/>
                    </a:lnTo>
                    <a:lnTo>
                      <a:pt x="200" y="223"/>
                    </a:lnTo>
                    <a:lnTo>
                      <a:pt x="223" y="225"/>
                    </a:lnTo>
                    <a:lnTo>
                      <a:pt x="246" y="227"/>
                    </a:lnTo>
                    <a:lnTo>
                      <a:pt x="270" y="228"/>
                    </a:lnTo>
                    <a:lnTo>
                      <a:pt x="293" y="227"/>
                    </a:lnTo>
                    <a:lnTo>
                      <a:pt x="316" y="225"/>
                    </a:lnTo>
                    <a:lnTo>
                      <a:pt x="340" y="223"/>
                    </a:lnTo>
                    <a:lnTo>
                      <a:pt x="362" y="221"/>
                    </a:lnTo>
                    <a:lnTo>
                      <a:pt x="384" y="216"/>
                    </a:lnTo>
                    <a:lnTo>
                      <a:pt x="404" y="212"/>
                    </a:lnTo>
                    <a:lnTo>
                      <a:pt x="424" y="207"/>
                    </a:lnTo>
                    <a:lnTo>
                      <a:pt x="443" y="201"/>
                    </a:lnTo>
                    <a:lnTo>
                      <a:pt x="460" y="194"/>
                    </a:lnTo>
                    <a:lnTo>
                      <a:pt x="476" y="186"/>
                    </a:lnTo>
                    <a:lnTo>
                      <a:pt x="490" y="179"/>
                    </a:lnTo>
                    <a:lnTo>
                      <a:pt x="503" y="171"/>
                    </a:lnTo>
                    <a:lnTo>
                      <a:pt x="514" y="162"/>
                    </a:lnTo>
                    <a:lnTo>
                      <a:pt x="523" y="153"/>
                    </a:lnTo>
                    <a:lnTo>
                      <a:pt x="530" y="143"/>
                    </a:lnTo>
                    <a:lnTo>
                      <a:pt x="535" y="133"/>
                    </a:lnTo>
                    <a:lnTo>
                      <a:pt x="538" y="123"/>
                    </a:lnTo>
                    <a:lnTo>
                      <a:pt x="539" y="1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4" name="Freeform 51"/>
              <p:cNvSpPr>
                <a:spLocks/>
              </p:cNvSpPr>
              <p:nvPr/>
            </p:nvSpPr>
            <p:spPr bwMode="auto">
              <a:xfrm>
                <a:off x="4919663" y="3611563"/>
                <a:ext cx="857250" cy="363537"/>
              </a:xfrm>
              <a:custGeom>
                <a:avLst/>
                <a:gdLst>
                  <a:gd name="T0" fmla="*/ 2147483647 w 540"/>
                  <a:gd name="T1" fmla="*/ 2147483647 h 229"/>
                  <a:gd name="T2" fmla="*/ 2147483647 w 540"/>
                  <a:gd name="T3" fmla="*/ 2147483647 h 229"/>
                  <a:gd name="T4" fmla="*/ 2147483647 w 540"/>
                  <a:gd name="T5" fmla="*/ 2147483647 h 229"/>
                  <a:gd name="T6" fmla="*/ 2147483647 w 540"/>
                  <a:gd name="T7" fmla="*/ 2147483647 h 229"/>
                  <a:gd name="T8" fmla="*/ 2147483647 w 540"/>
                  <a:gd name="T9" fmla="*/ 2147483647 h 229"/>
                  <a:gd name="T10" fmla="*/ 2147483647 w 540"/>
                  <a:gd name="T11" fmla="*/ 2147483647 h 229"/>
                  <a:gd name="T12" fmla="*/ 2147483647 w 540"/>
                  <a:gd name="T13" fmla="*/ 2147483647 h 229"/>
                  <a:gd name="T14" fmla="*/ 2147483647 w 540"/>
                  <a:gd name="T15" fmla="*/ 2147483647 h 229"/>
                  <a:gd name="T16" fmla="*/ 2147483647 w 540"/>
                  <a:gd name="T17" fmla="*/ 2147483647 h 229"/>
                  <a:gd name="T18" fmla="*/ 2147483647 w 540"/>
                  <a:gd name="T19" fmla="*/ 2147483647 h 229"/>
                  <a:gd name="T20" fmla="*/ 2147483647 w 540"/>
                  <a:gd name="T21" fmla="*/ 2147483647 h 229"/>
                  <a:gd name="T22" fmla="*/ 2147483647 w 540"/>
                  <a:gd name="T23" fmla="*/ 2147483647 h 229"/>
                  <a:gd name="T24" fmla="*/ 2147483647 w 540"/>
                  <a:gd name="T25" fmla="*/ 2147483647 h 229"/>
                  <a:gd name="T26" fmla="*/ 2147483647 w 540"/>
                  <a:gd name="T27" fmla="*/ 2147483647 h 229"/>
                  <a:gd name="T28" fmla="*/ 2147483647 w 540"/>
                  <a:gd name="T29" fmla="*/ 2147483647 h 229"/>
                  <a:gd name="T30" fmla="*/ 2147483647 w 540"/>
                  <a:gd name="T31" fmla="*/ 2147483647 h 229"/>
                  <a:gd name="T32" fmla="*/ 2147483647 w 540"/>
                  <a:gd name="T33" fmla="*/ 2147483647 h 229"/>
                  <a:gd name="T34" fmla="*/ 2147483647 w 540"/>
                  <a:gd name="T35" fmla="*/ 2147483647 h 229"/>
                  <a:gd name="T36" fmla="*/ 2147483647 w 540"/>
                  <a:gd name="T37" fmla="*/ 2147483647 h 229"/>
                  <a:gd name="T38" fmla="*/ 2147483647 w 540"/>
                  <a:gd name="T39" fmla="*/ 2147483647 h 229"/>
                  <a:gd name="T40" fmla="*/ 2147483647 w 540"/>
                  <a:gd name="T41" fmla="*/ 2147483647 h 229"/>
                  <a:gd name="T42" fmla="*/ 2147483647 w 540"/>
                  <a:gd name="T43" fmla="*/ 2147483647 h 229"/>
                  <a:gd name="T44" fmla="*/ 2147483647 w 540"/>
                  <a:gd name="T45" fmla="*/ 2147483647 h 229"/>
                  <a:gd name="T46" fmla="*/ 2147483647 w 540"/>
                  <a:gd name="T47" fmla="*/ 2147483647 h 229"/>
                  <a:gd name="T48" fmla="*/ 2147483647 w 540"/>
                  <a:gd name="T49" fmla="*/ 2147483647 h 229"/>
                  <a:gd name="T50" fmla="*/ 2147483647 w 540"/>
                  <a:gd name="T51" fmla="*/ 2147483647 h 229"/>
                  <a:gd name="T52" fmla="*/ 2147483647 w 540"/>
                  <a:gd name="T53" fmla="*/ 0 h 229"/>
                  <a:gd name="T54" fmla="*/ 2147483647 w 540"/>
                  <a:gd name="T55" fmla="*/ 0 h 229"/>
                  <a:gd name="T56" fmla="*/ 2147483647 w 540"/>
                  <a:gd name="T57" fmla="*/ 2147483647 h 229"/>
                  <a:gd name="T58" fmla="*/ 2147483647 w 540"/>
                  <a:gd name="T59" fmla="*/ 2147483647 h 229"/>
                  <a:gd name="T60" fmla="*/ 2147483647 w 540"/>
                  <a:gd name="T61" fmla="*/ 2147483647 h 229"/>
                  <a:gd name="T62" fmla="*/ 2147483647 w 540"/>
                  <a:gd name="T63" fmla="*/ 2147483647 h 229"/>
                  <a:gd name="T64" fmla="*/ 2147483647 w 540"/>
                  <a:gd name="T65" fmla="*/ 2147483647 h 229"/>
                  <a:gd name="T66" fmla="*/ 2147483647 w 540"/>
                  <a:gd name="T67" fmla="*/ 2147483647 h 229"/>
                  <a:gd name="T68" fmla="*/ 2147483647 w 540"/>
                  <a:gd name="T69" fmla="*/ 2147483647 h 229"/>
                  <a:gd name="T70" fmla="*/ 2147483647 w 540"/>
                  <a:gd name="T71" fmla="*/ 2147483647 h 22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40"/>
                  <a:gd name="T109" fmla="*/ 0 h 229"/>
                  <a:gd name="T110" fmla="*/ 540 w 540"/>
                  <a:gd name="T111" fmla="*/ 229 h 22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40" h="229">
                    <a:moveTo>
                      <a:pt x="0" y="114"/>
                    </a:moveTo>
                    <a:lnTo>
                      <a:pt x="1" y="124"/>
                    </a:lnTo>
                    <a:lnTo>
                      <a:pt x="4" y="133"/>
                    </a:lnTo>
                    <a:lnTo>
                      <a:pt x="9" y="143"/>
                    </a:lnTo>
                    <a:lnTo>
                      <a:pt x="17" y="153"/>
                    </a:lnTo>
                    <a:lnTo>
                      <a:pt x="26" y="162"/>
                    </a:lnTo>
                    <a:lnTo>
                      <a:pt x="36" y="171"/>
                    </a:lnTo>
                    <a:lnTo>
                      <a:pt x="49" y="179"/>
                    </a:lnTo>
                    <a:lnTo>
                      <a:pt x="63" y="187"/>
                    </a:lnTo>
                    <a:lnTo>
                      <a:pt x="79" y="194"/>
                    </a:lnTo>
                    <a:lnTo>
                      <a:pt x="97" y="201"/>
                    </a:lnTo>
                    <a:lnTo>
                      <a:pt x="115" y="207"/>
                    </a:lnTo>
                    <a:lnTo>
                      <a:pt x="135" y="212"/>
                    </a:lnTo>
                    <a:lnTo>
                      <a:pt x="156" y="216"/>
                    </a:lnTo>
                    <a:lnTo>
                      <a:pt x="177" y="221"/>
                    </a:lnTo>
                    <a:lnTo>
                      <a:pt x="200" y="223"/>
                    </a:lnTo>
                    <a:lnTo>
                      <a:pt x="223" y="225"/>
                    </a:lnTo>
                    <a:lnTo>
                      <a:pt x="246" y="227"/>
                    </a:lnTo>
                    <a:lnTo>
                      <a:pt x="270" y="228"/>
                    </a:lnTo>
                    <a:lnTo>
                      <a:pt x="293" y="227"/>
                    </a:lnTo>
                    <a:lnTo>
                      <a:pt x="316" y="225"/>
                    </a:lnTo>
                    <a:lnTo>
                      <a:pt x="340" y="223"/>
                    </a:lnTo>
                    <a:lnTo>
                      <a:pt x="362" y="220"/>
                    </a:lnTo>
                    <a:lnTo>
                      <a:pt x="384" y="216"/>
                    </a:lnTo>
                    <a:lnTo>
                      <a:pt x="404" y="212"/>
                    </a:lnTo>
                    <a:lnTo>
                      <a:pt x="424" y="206"/>
                    </a:lnTo>
                    <a:lnTo>
                      <a:pt x="443" y="201"/>
                    </a:lnTo>
                    <a:lnTo>
                      <a:pt x="460" y="194"/>
                    </a:lnTo>
                    <a:lnTo>
                      <a:pt x="476" y="186"/>
                    </a:lnTo>
                    <a:lnTo>
                      <a:pt x="490" y="178"/>
                    </a:lnTo>
                    <a:lnTo>
                      <a:pt x="503" y="170"/>
                    </a:lnTo>
                    <a:lnTo>
                      <a:pt x="513" y="162"/>
                    </a:lnTo>
                    <a:lnTo>
                      <a:pt x="522" y="152"/>
                    </a:lnTo>
                    <a:lnTo>
                      <a:pt x="530" y="143"/>
                    </a:lnTo>
                    <a:lnTo>
                      <a:pt x="535" y="133"/>
                    </a:lnTo>
                    <a:lnTo>
                      <a:pt x="538" y="123"/>
                    </a:lnTo>
                    <a:lnTo>
                      <a:pt x="539" y="113"/>
                    </a:lnTo>
                    <a:lnTo>
                      <a:pt x="538" y="104"/>
                    </a:lnTo>
                    <a:lnTo>
                      <a:pt x="535" y="94"/>
                    </a:lnTo>
                    <a:lnTo>
                      <a:pt x="530" y="84"/>
                    </a:lnTo>
                    <a:lnTo>
                      <a:pt x="522" y="75"/>
                    </a:lnTo>
                    <a:lnTo>
                      <a:pt x="513" y="65"/>
                    </a:lnTo>
                    <a:lnTo>
                      <a:pt x="503" y="57"/>
                    </a:lnTo>
                    <a:lnTo>
                      <a:pt x="490" y="48"/>
                    </a:lnTo>
                    <a:lnTo>
                      <a:pt x="476" y="40"/>
                    </a:lnTo>
                    <a:lnTo>
                      <a:pt x="460" y="33"/>
                    </a:lnTo>
                    <a:lnTo>
                      <a:pt x="442" y="26"/>
                    </a:lnTo>
                    <a:lnTo>
                      <a:pt x="424" y="20"/>
                    </a:lnTo>
                    <a:lnTo>
                      <a:pt x="404" y="15"/>
                    </a:lnTo>
                    <a:lnTo>
                      <a:pt x="384" y="10"/>
                    </a:lnTo>
                    <a:lnTo>
                      <a:pt x="362" y="6"/>
                    </a:lnTo>
                    <a:lnTo>
                      <a:pt x="339" y="3"/>
                    </a:lnTo>
                    <a:lnTo>
                      <a:pt x="316" y="1"/>
                    </a:lnTo>
                    <a:lnTo>
                      <a:pt x="293" y="0"/>
                    </a:lnTo>
                    <a:lnTo>
                      <a:pt x="270" y="0"/>
                    </a:lnTo>
                    <a:lnTo>
                      <a:pt x="246" y="0"/>
                    </a:lnTo>
                    <a:lnTo>
                      <a:pt x="223" y="1"/>
                    </a:lnTo>
                    <a:lnTo>
                      <a:pt x="200" y="3"/>
                    </a:lnTo>
                    <a:lnTo>
                      <a:pt x="177" y="6"/>
                    </a:lnTo>
                    <a:lnTo>
                      <a:pt x="156" y="10"/>
                    </a:lnTo>
                    <a:lnTo>
                      <a:pt x="135" y="15"/>
                    </a:lnTo>
                    <a:lnTo>
                      <a:pt x="115" y="20"/>
                    </a:lnTo>
                    <a:lnTo>
                      <a:pt x="96" y="26"/>
                    </a:lnTo>
                    <a:lnTo>
                      <a:pt x="79" y="33"/>
                    </a:lnTo>
                    <a:lnTo>
                      <a:pt x="63" y="40"/>
                    </a:lnTo>
                    <a:lnTo>
                      <a:pt x="49" y="48"/>
                    </a:lnTo>
                    <a:lnTo>
                      <a:pt x="36" y="57"/>
                    </a:lnTo>
                    <a:lnTo>
                      <a:pt x="26" y="66"/>
                    </a:lnTo>
                    <a:lnTo>
                      <a:pt x="17" y="75"/>
                    </a:lnTo>
                    <a:lnTo>
                      <a:pt x="9" y="84"/>
                    </a:lnTo>
                    <a:lnTo>
                      <a:pt x="4" y="94"/>
                    </a:lnTo>
                    <a:lnTo>
                      <a:pt x="1" y="104"/>
                    </a:lnTo>
                    <a:lnTo>
                      <a:pt x="0" y="1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5" name="Freeform 52"/>
              <p:cNvSpPr>
                <a:spLocks/>
              </p:cNvSpPr>
              <p:nvPr/>
            </p:nvSpPr>
            <p:spPr bwMode="auto">
              <a:xfrm>
                <a:off x="3938588" y="4195763"/>
                <a:ext cx="1206500" cy="369887"/>
              </a:xfrm>
              <a:custGeom>
                <a:avLst/>
                <a:gdLst>
                  <a:gd name="T0" fmla="*/ 2147483647 w 760"/>
                  <a:gd name="T1" fmla="*/ 2147483647 h 233"/>
                  <a:gd name="T2" fmla="*/ 2147483647 w 760"/>
                  <a:gd name="T3" fmla="*/ 0 h 233"/>
                  <a:gd name="T4" fmla="*/ 0 w 760"/>
                  <a:gd name="T5" fmla="*/ 0 h 233"/>
                  <a:gd name="T6" fmla="*/ 0 w 760"/>
                  <a:gd name="T7" fmla="*/ 2147483647 h 233"/>
                  <a:gd name="T8" fmla="*/ 2147483647 w 760"/>
                  <a:gd name="T9" fmla="*/ 2147483647 h 2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0"/>
                  <a:gd name="T16" fmla="*/ 0 h 233"/>
                  <a:gd name="T17" fmla="*/ 760 w 760"/>
                  <a:gd name="T18" fmla="*/ 233 h 2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0" h="233">
                    <a:moveTo>
                      <a:pt x="759" y="232"/>
                    </a:moveTo>
                    <a:lnTo>
                      <a:pt x="759" y="0"/>
                    </a:lnTo>
                    <a:lnTo>
                      <a:pt x="0" y="0"/>
                    </a:lnTo>
                    <a:lnTo>
                      <a:pt x="0" y="232"/>
                    </a:lnTo>
                    <a:lnTo>
                      <a:pt x="759" y="23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6" name="Rectangle 53"/>
              <p:cNvSpPr>
                <a:spLocks noChangeArrowheads="1"/>
              </p:cNvSpPr>
              <p:nvPr/>
            </p:nvSpPr>
            <p:spPr bwMode="auto">
              <a:xfrm>
                <a:off x="4191000" y="3352800"/>
                <a:ext cx="711200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name</a:t>
                </a:r>
              </a:p>
            </p:txBody>
          </p:sp>
          <p:sp>
            <p:nvSpPr>
              <p:cNvPr id="23607" name="Rectangle 54"/>
              <p:cNvSpPr>
                <a:spLocks noChangeArrowheads="1"/>
              </p:cNvSpPr>
              <p:nvPr/>
            </p:nvSpPr>
            <p:spPr bwMode="auto">
              <a:xfrm>
                <a:off x="3559175" y="3589338"/>
                <a:ext cx="531813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u="sng">
                    <a:solidFill>
                      <a:srgbClr val="000000"/>
                    </a:solidFill>
                    <a:latin typeface="Arial" charset="0"/>
                  </a:rPr>
                  <a:t>ssn</a:t>
                </a:r>
              </a:p>
            </p:txBody>
          </p:sp>
          <p:sp>
            <p:nvSpPr>
              <p:cNvPr id="23608" name="Rectangle 55"/>
              <p:cNvSpPr>
                <a:spLocks noChangeArrowheads="1"/>
              </p:cNvSpPr>
              <p:nvPr/>
            </p:nvSpPr>
            <p:spPr bwMode="auto">
              <a:xfrm>
                <a:off x="5173663" y="3598863"/>
                <a:ext cx="428625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lot</a:t>
                </a:r>
              </a:p>
            </p:txBody>
          </p:sp>
          <p:sp>
            <p:nvSpPr>
              <p:cNvPr id="23609" name="Line 56"/>
              <p:cNvSpPr>
                <a:spLocks noChangeShapeType="1"/>
              </p:cNvSpPr>
              <p:nvPr/>
            </p:nvSpPr>
            <p:spPr bwMode="auto">
              <a:xfrm>
                <a:off x="3890962" y="3975101"/>
                <a:ext cx="377825" cy="21748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0" name="Line 57"/>
              <p:cNvSpPr>
                <a:spLocks noChangeShapeType="1"/>
              </p:cNvSpPr>
              <p:nvPr/>
            </p:nvSpPr>
            <p:spPr bwMode="auto">
              <a:xfrm>
                <a:off x="4549775" y="3732213"/>
                <a:ext cx="0" cy="46037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1" name="Line 58"/>
              <p:cNvSpPr>
                <a:spLocks noChangeShapeType="1"/>
              </p:cNvSpPr>
              <p:nvPr/>
            </p:nvSpPr>
            <p:spPr bwMode="auto">
              <a:xfrm flipH="1">
                <a:off x="4940300" y="3944937"/>
                <a:ext cx="184150" cy="24765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2" name="Line 59"/>
              <p:cNvSpPr>
                <a:spLocks noChangeShapeType="1"/>
              </p:cNvSpPr>
              <p:nvPr/>
            </p:nvSpPr>
            <p:spPr bwMode="auto">
              <a:xfrm flipV="1">
                <a:off x="4471988" y="4556125"/>
                <a:ext cx="0" cy="24288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9" name="Freeform 61"/>
              <p:cNvSpPr>
                <a:spLocks/>
              </p:cNvSpPr>
              <p:nvPr/>
            </p:nvSpPr>
            <p:spPr bwMode="auto">
              <a:xfrm>
                <a:off x="5320937" y="5682345"/>
                <a:ext cx="1025525" cy="363538"/>
              </a:xfrm>
              <a:custGeom>
                <a:avLst/>
                <a:gdLst/>
                <a:ahLst/>
                <a:cxnLst>
                  <a:cxn ang="0">
                    <a:pos x="1" y="124"/>
                  </a:cxn>
                  <a:cxn ang="0">
                    <a:pos x="11" y="143"/>
                  </a:cxn>
                  <a:cxn ang="0">
                    <a:pos x="29" y="162"/>
                  </a:cxn>
                  <a:cxn ang="0">
                    <a:pos x="58" y="179"/>
                  </a:cxn>
                  <a:cxn ang="0">
                    <a:pos x="94" y="194"/>
                  </a:cxn>
                  <a:cxn ang="0">
                    <a:pos x="137" y="207"/>
                  </a:cxn>
                  <a:cxn ang="0">
                    <a:pos x="186" y="217"/>
                  </a:cxn>
                  <a:cxn ang="0">
                    <a:pos x="239" y="223"/>
                  </a:cxn>
                  <a:cxn ang="0">
                    <a:pos x="294" y="227"/>
                  </a:cxn>
                  <a:cxn ang="0">
                    <a:pos x="350" y="227"/>
                  </a:cxn>
                  <a:cxn ang="0">
                    <a:pos x="405" y="223"/>
                  </a:cxn>
                  <a:cxn ang="0">
                    <a:pos x="458" y="217"/>
                  </a:cxn>
                  <a:cxn ang="0">
                    <a:pos x="507" y="207"/>
                  </a:cxn>
                  <a:cxn ang="0">
                    <a:pos x="550" y="194"/>
                  </a:cxn>
                  <a:cxn ang="0">
                    <a:pos x="586" y="179"/>
                  </a:cxn>
                  <a:cxn ang="0">
                    <a:pos x="615" y="162"/>
                  </a:cxn>
                  <a:cxn ang="0">
                    <a:pos x="634" y="143"/>
                  </a:cxn>
                  <a:cxn ang="0">
                    <a:pos x="643" y="123"/>
                  </a:cxn>
                  <a:cxn ang="0">
                    <a:pos x="643" y="104"/>
                  </a:cxn>
                  <a:cxn ang="0">
                    <a:pos x="634" y="84"/>
                  </a:cxn>
                  <a:cxn ang="0">
                    <a:pos x="615" y="65"/>
                  </a:cxn>
                  <a:cxn ang="0">
                    <a:pos x="586" y="48"/>
                  </a:cxn>
                  <a:cxn ang="0">
                    <a:pos x="550" y="33"/>
                  </a:cxn>
                  <a:cxn ang="0">
                    <a:pos x="507" y="20"/>
                  </a:cxn>
                  <a:cxn ang="0">
                    <a:pos x="458" y="10"/>
                  </a:cxn>
                  <a:cxn ang="0">
                    <a:pos x="405" y="3"/>
                  </a:cxn>
                  <a:cxn ang="0">
                    <a:pos x="350" y="0"/>
                  </a:cxn>
                  <a:cxn ang="0">
                    <a:pos x="294" y="0"/>
                  </a:cxn>
                  <a:cxn ang="0">
                    <a:pos x="239" y="3"/>
                  </a:cxn>
                  <a:cxn ang="0">
                    <a:pos x="185" y="10"/>
                  </a:cxn>
                  <a:cxn ang="0">
                    <a:pos x="137" y="20"/>
                  </a:cxn>
                  <a:cxn ang="0">
                    <a:pos x="94" y="33"/>
                  </a:cxn>
                  <a:cxn ang="0">
                    <a:pos x="58" y="48"/>
                  </a:cxn>
                  <a:cxn ang="0">
                    <a:pos x="29" y="66"/>
                  </a:cxn>
                  <a:cxn ang="0">
                    <a:pos x="11" y="84"/>
                  </a:cxn>
                  <a:cxn ang="0">
                    <a:pos x="1" y="104"/>
                  </a:cxn>
                </a:cxnLst>
                <a:rect l="0" t="0" r="r" b="b"/>
                <a:pathLst>
                  <a:path w="646" h="229">
                    <a:moveTo>
                      <a:pt x="0" y="114"/>
                    </a:moveTo>
                    <a:lnTo>
                      <a:pt x="1" y="124"/>
                    </a:lnTo>
                    <a:lnTo>
                      <a:pt x="4" y="134"/>
                    </a:lnTo>
                    <a:lnTo>
                      <a:pt x="11" y="143"/>
                    </a:lnTo>
                    <a:lnTo>
                      <a:pt x="19" y="153"/>
                    </a:lnTo>
                    <a:lnTo>
                      <a:pt x="29" y="162"/>
                    </a:lnTo>
                    <a:lnTo>
                      <a:pt x="43" y="171"/>
                    </a:lnTo>
                    <a:lnTo>
                      <a:pt x="58" y="179"/>
                    </a:lnTo>
                    <a:lnTo>
                      <a:pt x="75" y="187"/>
                    </a:lnTo>
                    <a:lnTo>
                      <a:pt x="94" y="194"/>
                    </a:lnTo>
                    <a:lnTo>
                      <a:pt x="116" y="201"/>
                    </a:lnTo>
                    <a:lnTo>
                      <a:pt x="137" y="207"/>
                    </a:lnTo>
                    <a:lnTo>
                      <a:pt x="161" y="212"/>
                    </a:lnTo>
                    <a:lnTo>
                      <a:pt x="186" y="217"/>
                    </a:lnTo>
                    <a:lnTo>
                      <a:pt x="213" y="221"/>
                    </a:lnTo>
                    <a:lnTo>
                      <a:pt x="239" y="223"/>
                    </a:lnTo>
                    <a:lnTo>
                      <a:pt x="266" y="226"/>
                    </a:lnTo>
                    <a:lnTo>
                      <a:pt x="294" y="227"/>
                    </a:lnTo>
                    <a:lnTo>
                      <a:pt x="321" y="228"/>
                    </a:lnTo>
                    <a:lnTo>
                      <a:pt x="350" y="227"/>
                    </a:lnTo>
                    <a:lnTo>
                      <a:pt x="379" y="226"/>
                    </a:lnTo>
                    <a:lnTo>
                      <a:pt x="405" y="223"/>
                    </a:lnTo>
                    <a:lnTo>
                      <a:pt x="433" y="221"/>
                    </a:lnTo>
                    <a:lnTo>
                      <a:pt x="458" y="217"/>
                    </a:lnTo>
                    <a:lnTo>
                      <a:pt x="483" y="212"/>
                    </a:lnTo>
                    <a:lnTo>
                      <a:pt x="507" y="207"/>
                    </a:lnTo>
                    <a:lnTo>
                      <a:pt x="530" y="201"/>
                    </a:lnTo>
                    <a:lnTo>
                      <a:pt x="550" y="194"/>
                    </a:lnTo>
                    <a:lnTo>
                      <a:pt x="569" y="186"/>
                    </a:lnTo>
                    <a:lnTo>
                      <a:pt x="586" y="179"/>
                    </a:lnTo>
                    <a:lnTo>
                      <a:pt x="601" y="171"/>
                    </a:lnTo>
                    <a:lnTo>
                      <a:pt x="615" y="162"/>
                    </a:lnTo>
                    <a:lnTo>
                      <a:pt x="625" y="152"/>
                    </a:lnTo>
                    <a:lnTo>
                      <a:pt x="634" y="143"/>
                    </a:lnTo>
                    <a:lnTo>
                      <a:pt x="640" y="133"/>
                    </a:lnTo>
                    <a:lnTo>
                      <a:pt x="643" y="123"/>
                    </a:lnTo>
                    <a:lnTo>
                      <a:pt x="645" y="114"/>
                    </a:lnTo>
                    <a:lnTo>
                      <a:pt x="643" y="104"/>
                    </a:lnTo>
                    <a:lnTo>
                      <a:pt x="640" y="94"/>
                    </a:lnTo>
                    <a:lnTo>
                      <a:pt x="634" y="84"/>
                    </a:lnTo>
                    <a:lnTo>
                      <a:pt x="625" y="75"/>
                    </a:lnTo>
                    <a:lnTo>
                      <a:pt x="615" y="65"/>
                    </a:lnTo>
                    <a:lnTo>
                      <a:pt x="601" y="57"/>
                    </a:lnTo>
                    <a:lnTo>
                      <a:pt x="586" y="48"/>
                    </a:lnTo>
                    <a:lnTo>
                      <a:pt x="569" y="40"/>
                    </a:lnTo>
                    <a:lnTo>
                      <a:pt x="550" y="33"/>
                    </a:lnTo>
                    <a:lnTo>
                      <a:pt x="530" y="26"/>
                    </a:lnTo>
                    <a:lnTo>
                      <a:pt x="507" y="20"/>
                    </a:lnTo>
                    <a:lnTo>
                      <a:pt x="483" y="15"/>
                    </a:lnTo>
                    <a:lnTo>
                      <a:pt x="458" y="10"/>
                    </a:lnTo>
                    <a:lnTo>
                      <a:pt x="433" y="7"/>
                    </a:lnTo>
                    <a:lnTo>
                      <a:pt x="405" y="3"/>
                    </a:lnTo>
                    <a:lnTo>
                      <a:pt x="378" y="1"/>
                    </a:lnTo>
                    <a:lnTo>
                      <a:pt x="350" y="0"/>
                    </a:lnTo>
                    <a:lnTo>
                      <a:pt x="321" y="0"/>
                    </a:lnTo>
                    <a:lnTo>
                      <a:pt x="294" y="0"/>
                    </a:lnTo>
                    <a:lnTo>
                      <a:pt x="266" y="1"/>
                    </a:lnTo>
                    <a:lnTo>
                      <a:pt x="239" y="3"/>
                    </a:lnTo>
                    <a:lnTo>
                      <a:pt x="211" y="7"/>
                    </a:lnTo>
                    <a:lnTo>
                      <a:pt x="185" y="10"/>
                    </a:lnTo>
                    <a:lnTo>
                      <a:pt x="161" y="15"/>
                    </a:lnTo>
                    <a:lnTo>
                      <a:pt x="137" y="20"/>
                    </a:lnTo>
                    <a:lnTo>
                      <a:pt x="116" y="27"/>
                    </a:lnTo>
                    <a:lnTo>
                      <a:pt x="94" y="33"/>
                    </a:lnTo>
                    <a:lnTo>
                      <a:pt x="75" y="40"/>
                    </a:lnTo>
                    <a:lnTo>
                      <a:pt x="58" y="48"/>
                    </a:lnTo>
                    <a:lnTo>
                      <a:pt x="43" y="57"/>
                    </a:lnTo>
                    <a:lnTo>
                      <a:pt x="29" y="66"/>
                    </a:lnTo>
                    <a:lnTo>
                      <a:pt x="19" y="75"/>
                    </a:lnTo>
                    <a:lnTo>
                      <a:pt x="11" y="84"/>
                    </a:lnTo>
                    <a:lnTo>
                      <a:pt x="4" y="94"/>
                    </a:lnTo>
                    <a:lnTo>
                      <a:pt x="1" y="104"/>
                    </a:lnTo>
                    <a:lnTo>
                      <a:pt x="0" y="114"/>
                    </a:lnTo>
                  </a:path>
                </a:pathLst>
              </a:custGeom>
              <a:solidFill>
                <a:srgbClr val="703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14" name="Freeform 62"/>
              <p:cNvSpPr>
                <a:spLocks/>
              </p:cNvSpPr>
              <p:nvPr/>
            </p:nvSpPr>
            <p:spPr bwMode="auto">
              <a:xfrm>
                <a:off x="5791200" y="3962400"/>
                <a:ext cx="857250" cy="363538"/>
              </a:xfrm>
              <a:custGeom>
                <a:avLst/>
                <a:gdLst>
                  <a:gd name="T0" fmla="*/ 2147483647 w 540"/>
                  <a:gd name="T1" fmla="*/ 2147483647 h 229"/>
                  <a:gd name="T2" fmla="*/ 2147483647 w 540"/>
                  <a:gd name="T3" fmla="*/ 2147483647 h 229"/>
                  <a:gd name="T4" fmla="*/ 2147483647 w 540"/>
                  <a:gd name="T5" fmla="*/ 2147483647 h 229"/>
                  <a:gd name="T6" fmla="*/ 2147483647 w 540"/>
                  <a:gd name="T7" fmla="*/ 2147483647 h 229"/>
                  <a:gd name="T8" fmla="*/ 2147483647 w 540"/>
                  <a:gd name="T9" fmla="*/ 2147483647 h 229"/>
                  <a:gd name="T10" fmla="*/ 2147483647 w 540"/>
                  <a:gd name="T11" fmla="*/ 2147483647 h 229"/>
                  <a:gd name="T12" fmla="*/ 2147483647 w 540"/>
                  <a:gd name="T13" fmla="*/ 2147483647 h 229"/>
                  <a:gd name="T14" fmla="*/ 2147483647 w 540"/>
                  <a:gd name="T15" fmla="*/ 2147483647 h 229"/>
                  <a:gd name="T16" fmla="*/ 2147483647 w 540"/>
                  <a:gd name="T17" fmla="*/ 2147483647 h 229"/>
                  <a:gd name="T18" fmla="*/ 2147483647 w 540"/>
                  <a:gd name="T19" fmla="*/ 2147483647 h 229"/>
                  <a:gd name="T20" fmla="*/ 2147483647 w 540"/>
                  <a:gd name="T21" fmla="*/ 2147483647 h 229"/>
                  <a:gd name="T22" fmla="*/ 2147483647 w 540"/>
                  <a:gd name="T23" fmla="*/ 2147483647 h 229"/>
                  <a:gd name="T24" fmla="*/ 2147483647 w 540"/>
                  <a:gd name="T25" fmla="*/ 2147483647 h 229"/>
                  <a:gd name="T26" fmla="*/ 2147483647 w 540"/>
                  <a:gd name="T27" fmla="*/ 2147483647 h 229"/>
                  <a:gd name="T28" fmla="*/ 2147483647 w 540"/>
                  <a:gd name="T29" fmla="*/ 2147483647 h 229"/>
                  <a:gd name="T30" fmla="*/ 2147483647 w 540"/>
                  <a:gd name="T31" fmla="*/ 2147483647 h 229"/>
                  <a:gd name="T32" fmla="*/ 2147483647 w 540"/>
                  <a:gd name="T33" fmla="*/ 2147483647 h 229"/>
                  <a:gd name="T34" fmla="*/ 2147483647 w 540"/>
                  <a:gd name="T35" fmla="*/ 2147483647 h 229"/>
                  <a:gd name="T36" fmla="*/ 2147483647 w 540"/>
                  <a:gd name="T37" fmla="*/ 2147483647 h 229"/>
                  <a:gd name="T38" fmla="*/ 2147483647 w 540"/>
                  <a:gd name="T39" fmla="*/ 2147483647 h 229"/>
                  <a:gd name="T40" fmla="*/ 2147483647 w 540"/>
                  <a:gd name="T41" fmla="*/ 2147483647 h 229"/>
                  <a:gd name="T42" fmla="*/ 2147483647 w 540"/>
                  <a:gd name="T43" fmla="*/ 2147483647 h 229"/>
                  <a:gd name="T44" fmla="*/ 2147483647 w 540"/>
                  <a:gd name="T45" fmla="*/ 2147483647 h 229"/>
                  <a:gd name="T46" fmla="*/ 2147483647 w 540"/>
                  <a:gd name="T47" fmla="*/ 2147483647 h 229"/>
                  <a:gd name="T48" fmla="*/ 2147483647 w 540"/>
                  <a:gd name="T49" fmla="*/ 2147483647 h 229"/>
                  <a:gd name="T50" fmla="*/ 2147483647 w 540"/>
                  <a:gd name="T51" fmla="*/ 2147483647 h 229"/>
                  <a:gd name="T52" fmla="*/ 2147483647 w 540"/>
                  <a:gd name="T53" fmla="*/ 0 h 229"/>
                  <a:gd name="T54" fmla="*/ 2147483647 w 540"/>
                  <a:gd name="T55" fmla="*/ 0 h 229"/>
                  <a:gd name="T56" fmla="*/ 2147483647 w 540"/>
                  <a:gd name="T57" fmla="*/ 2147483647 h 229"/>
                  <a:gd name="T58" fmla="*/ 2147483647 w 540"/>
                  <a:gd name="T59" fmla="*/ 2147483647 h 229"/>
                  <a:gd name="T60" fmla="*/ 2147483647 w 540"/>
                  <a:gd name="T61" fmla="*/ 2147483647 h 229"/>
                  <a:gd name="T62" fmla="*/ 2147483647 w 540"/>
                  <a:gd name="T63" fmla="*/ 2147483647 h 229"/>
                  <a:gd name="T64" fmla="*/ 2147483647 w 540"/>
                  <a:gd name="T65" fmla="*/ 2147483647 h 229"/>
                  <a:gd name="T66" fmla="*/ 2147483647 w 540"/>
                  <a:gd name="T67" fmla="*/ 2147483647 h 229"/>
                  <a:gd name="T68" fmla="*/ 2147483647 w 540"/>
                  <a:gd name="T69" fmla="*/ 2147483647 h 229"/>
                  <a:gd name="T70" fmla="*/ 2147483647 w 540"/>
                  <a:gd name="T71" fmla="*/ 2147483647 h 22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40"/>
                  <a:gd name="T109" fmla="*/ 0 h 229"/>
                  <a:gd name="T110" fmla="*/ 540 w 540"/>
                  <a:gd name="T111" fmla="*/ 229 h 22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40" h="229">
                    <a:moveTo>
                      <a:pt x="0" y="114"/>
                    </a:moveTo>
                    <a:lnTo>
                      <a:pt x="1" y="124"/>
                    </a:lnTo>
                    <a:lnTo>
                      <a:pt x="4" y="134"/>
                    </a:lnTo>
                    <a:lnTo>
                      <a:pt x="10" y="143"/>
                    </a:lnTo>
                    <a:lnTo>
                      <a:pt x="16" y="153"/>
                    </a:lnTo>
                    <a:lnTo>
                      <a:pt x="25" y="162"/>
                    </a:lnTo>
                    <a:lnTo>
                      <a:pt x="36" y="171"/>
                    </a:lnTo>
                    <a:lnTo>
                      <a:pt x="49" y="179"/>
                    </a:lnTo>
                    <a:lnTo>
                      <a:pt x="63" y="187"/>
                    </a:lnTo>
                    <a:lnTo>
                      <a:pt x="79" y="194"/>
                    </a:lnTo>
                    <a:lnTo>
                      <a:pt x="97" y="201"/>
                    </a:lnTo>
                    <a:lnTo>
                      <a:pt x="115" y="207"/>
                    </a:lnTo>
                    <a:lnTo>
                      <a:pt x="135" y="212"/>
                    </a:lnTo>
                    <a:lnTo>
                      <a:pt x="156" y="217"/>
                    </a:lnTo>
                    <a:lnTo>
                      <a:pt x="178" y="221"/>
                    </a:lnTo>
                    <a:lnTo>
                      <a:pt x="200" y="223"/>
                    </a:lnTo>
                    <a:lnTo>
                      <a:pt x="223" y="226"/>
                    </a:lnTo>
                    <a:lnTo>
                      <a:pt x="246" y="227"/>
                    </a:lnTo>
                    <a:lnTo>
                      <a:pt x="269" y="228"/>
                    </a:lnTo>
                    <a:lnTo>
                      <a:pt x="293" y="227"/>
                    </a:lnTo>
                    <a:lnTo>
                      <a:pt x="317" y="226"/>
                    </a:lnTo>
                    <a:lnTo>
                      <a:pt x="339" y="223"/>
                    </a:lnTo>
                    <a:lnTo>
                      <a:pt x="362" y="221"/>
                    </a:lnTo>
                    <a:lnTo>
                      <a:pt x="383" y="217"/>
                    </a:lnTo>
                    <a:lnTo>
                      <a:pt x="404" y="212"/>
                    </a:lnTo>
                    <a:lnTo>
                      <a:pt x="424" y="207"/>
                    </a:lnTo>
                    <a:lnTo>
                      <a:pt x="443" y="201"/>
                    </a:lnTo>
                    <a:lnTo>
                      <a:pt x="460" y="194"/>
                    </a:lnTo>
                    <a:lnTo>
                      <a:pt x="476" y="187"/>
                    </a:lnTo>
                    <a:lnTo>
                      <a:pt x="490" y="179"/>
                    </a:lnTo>
                    <a:lnTo>
                      <a:pt x="503" y="171"/>
                    </a:lnTo>
                    <a:lnTo>
                      <a:pt x="514" y="162"/>
                    </a:lnTo>
                    <a:lnTo>
                      <a:pt x="523" y="152"/>
                    </a:lnTo>
                    <a:lnTo>
                      <a:pt x="530" y="143"/>
                    </a:lnTo>
                    <a:lnTo>
                      <a:pt x="535" y="133"/>
                    </a:lnTo>
                    <a:lnTo>
                      <a:pt x="538" y="123"/>
                    </a:lnTo>
                    <a:lnTo>
                      <a:pt x="539" y="114"/>
                    </a:lnTo>
                    <a:lnTo>
                      <a:pt x="538" y="104"/>
                    </a:lnTo>
                    <a:lnTo>
                      <a:pt x="535" y="94"/>
                    </a:lnTo>
                    <a:lnTo>
                      <a:pt x="530" y="84"/>
                    </a:lnTo>
                    <a:lnTo>
                      <a:pt x="523" y="75"/>
                    </a:lnTo>
                    <a:lnTo>
                      <a:pt x="514" y="65"/>
                    </a:lnTo>
                    <a:lnTo>
                      <a:pt x="503" y="57"/>
                    </a:lnTo>
                    <a:lnTo>
                      <a:pt x="490" y="48"/>
                    </a:lnTo>
                    <a:lnTo>
                      <a:pt x="476" y="40"/>
                    </a:lnTo>
                    <a:lnTo>
                      <a:pt x="460" y="33"/>
                    </a:lnTo>
                    <a:lnTo>
                      <a:pt x="443" y="26"/>
                    </a:lnTo>
                    <a:lnTo>
                      <a:pt x="424" y="20"/>
                    </a:lnTo>
                    <a:lnTo>
                      <a:pt x="404" y="15"/>
                    </a:lnTo>
                    <a:lnTo>
                      <a:pt x="383" y="10"/>
                    </a:lnTo>
                    <a:lnTo>
                      <a:pt x="362" y="7"/>
                    </a:lnTo>
                    <a:lnTo>
                      <a:pt x="339" y="3"/>
                    </a:lnTo>
                    <a:lnTo>
                      <a:pt x="316" y="1"/>
                    </a:lnTo>
                    <a:lnTo>
                      <a:pt x="293" y="0"/>
                    </a:lnTo>
                    <a:lnTo>
                      <a:pt x="269" y="0"/>
                    </a:lnTo>
                    <a:lnTo>
                      <a:pt x="246" y="0"/>
                    </a:lnTo>
                    <a:lnTo>
                      <a:pt x="223" y="1"/>
                    </a:lnTo>
                    <a:lnTo>
                      <a:pt x="200" y="3"/>
                    </a:lnTo>
                    <a:lnTo>
                      <a:pt x="177" y="7"/>
                    </a:lnTo>
                    <a:lnTo>
                      <a:pt x="155" y="10"/>
                    </a:lnTo>
                    <a:lnTo>
                      <a:pt x="135" y="15"/>
                    </a:lnTo>
                    <a:lnTo>
                      <a:pt x="115" y="20"/>
                    </a:lnTo>
                    <a:lnTo>
                      <a:pt x="97" y="27"/>
                    </a:lnTo>
                    <a:lnTo>
                      <a:pt x="79" y="33"/>
                    </a:lnTo>
                    <a:lnTo>
                      <a:pt x="63" y="40"/>
                    </a:lnTo>
                    <a:lnTo>
                      <a:pt x="49" y="48"/>
                    </a:lnTo>
                    <a:lnTo>
                      <a:pt x="36" y="57"/>
                    </a:lnTo>
                    <a:lnTo>
                      <a:pt x="25" y="66"/>
                    </a:lnTo>
                    <a:lnTo>
                      <a:pt x="16" y="75"/>
                    </a:lnTo>
                    <a:lnTo>
                      <a:pt x="10" y="84"/>
                    </a:lnTo>
                    <a:lnTo>
                      <a:pt x="4" y="94"/>
                    </a:lnTo>
                    <a:lnTo>
                      <a:pt x="1" y="104"/>
                    </a:lnTo>
                    <a:lnTo>
                      <a:pt x="0" y="1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5" name="Rectangle 63"/>
              <p:cNvSpPr>
                <a:spLocks noChangeArrowheads="1"/>
              </p:cNvSpPr>
              <p:nvPr/>
            </p:nvSpPr>
            <p:spPr bwMode="auto">
              <a:xfrm>
                <a:off x="5867400" y="3962400"/>
                <a:ext cx="700088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since</a:t>
                </a:r>
              </a:p>
            </p:txBody>
          </p:sp>
          <p:sp>
            <p:nvSpPr>
              <p:cNvPr id="23618" name="Rectangle 66"/>
              <p:cNvSpPr>
                <a:spLocks noChangeArrowheads="1"/>
              </p:cNvSpPr>
              <p:nvPr/>
            </p:nvSpPr>
            <p:spPr bwMode="auto">
              <a:xfrm>
                <a:off x="5324360" y="5675832"/>
                <a:ext cx="1048365" cy="335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dirty="0" err="1">
                    <a:solidFill>
                      <a:schemeClr val="bg1"/>
                    </a:solidFill>
                    <a:latin typeface="Arial" charset="0"/>
                  </a:rPr>
                  <a:t>mbudget</a:t>
                </a:r>
                <a:endParaRPr lang="en-US" sz="16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3619" name="Line 67"/>
              <p:cNvSpPr>
                <a:spLocks noChangeShapeType="1"/>
              </p:cNvSpPr>
              <p:nvPr/>
            </p:nvSpPr>
            <p:spPr bwMode="auto">
              <a:xfrm>
                <a:off x="6230938" y="4343400"/>
                <a:ext cx="17462" cy="30480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0" name="Line 68"/>
              <p:cNvSpPr>
                <a:spLocks noChangeShapeType="1"/>
              </p:cNvSpPr>
              <p:nvPr/>
            </p:nvSpPr>
            <p:spPr bwMode="auto">
              <a:xfrm>
                <a:off x="5105400" y="5867400"/>
                <a:ext cx="228600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1" name="Line 69"/>
              <p:cNvSpPr>
                <a:spLocks noChangeShapeType="1"/>
              </p:cNvSpPr>
              <p:nvPr/>
            </p:nvSpPr>
            <p:spPr bwMode="auto">
              <a:xfrm>
                <a:off x="7235687" y="4505739"/>
                <a:ext cx="362088" cy="258349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2" name="Line 70"/>
              <p:cNvSpPr>
                <a:spLocks noChangeShapeType="1"/>
              </p:cNvSpPr>
              <p:nvPr/>
            </p:nvSpPr>
            <p:spPr bwMode="auto">
              <a:xfrm>
                <a:off x="7785652" y="4293704"/>
                <a:ext cx="116923" cy="48467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3" name="Line 71"/>
              <p:cNvSpPr>
                <a:spLocks noChangeShapeType="1"/>
              </p:cNvSpPr>
              <p:nvPr/>
            </p:nvSpPr>
            <p:spPr bwMode="auto">
              <a:xfrm flipH="1">
                <a:off x="8359775" y="4572000"/>
                <a:ext cx="174625" cy="20637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4" name="Line 72"/>
              <p:cNvSpPr>
                <a:spLocks noChangeShapeType="1"/>
              </p:cNvSpPr>
              <p:nvPr/>
            </p:nvSpPr>
            <p:spPr bwMode="auto">
              <a:xfrm flipH="1">
                <a:off x="5105400" y="4949687"/>
                <a:ext cx="374374" cy="689113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5" name="AutoShape 73"/>
              <p:cNvSpPr>
                <a:spLocks noChangeArrowheads="1"/>
              </p:cNvSpPr>
              <p:nvPr/>
            </p:nvSpPr>
            <p:spPr bwMode="auto">
              <a:xfrm>
                <a:off x="4177506" y="4820561"/>
                <a:ext cx="612775" cy="536575"/>
              </a:xfrm>
              <a:prstGeom prst="triangle">
                <a:avLst>
                  <a:gd name="adj" fmla="val 49972"/>
                </a:avLst>
              </a:prstGeom>
              <a:noFill/>
              <a:ln w="254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3626" name="Rectangle 74"/>
              <p:cNvSpPr>
                <a:spLocks noChangeArrowheads="1"/>
              </p:cNvSpPr>
              <p:nvPr/>
            </p:nvSpPr>
            <p:spPr bwMode="auto">
              <a:xfrm>
                <a:off x="4246563" y="4757738"/>
                <a:ext cx="1841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endParaRPr lang="en-US" sz="1800">
                  <a:latin typeface="Arial" charset="0"/>
                </a:endParaRPr>
              </a:p>
            </p:txBody>
          </p:sp>
          <p:sp>
            <p:nvSpPr>
              <p:cNvPr id="23627" name="Rectangle 75"/>
              <p:cNvSpPr>
                <a:spLocks noChangeArrowheads="1"/>
              </p:cNvSpPr>
              <p:nvPr/>
            </p:nvSpPr>
            <p:spPr bwMode="auto">
              <a:xfrm>
                <a:off x="4252119" y="5063214"/>
                <a:ext cx="477838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b="1" dirty="0">
                    <a:solidFill>
                      <a:schemeClr val="accent2"/>
                    </a:solidFill>
                    <a:latin typeface="Arial" charset="0"/>
                  </a:rPr>
                  <a:t>ISA</a:t>
                </a:r>
              </a:p>
            </p:txBody>
          </p:sp>
          <p:sp>
            <p:nvSpPr>
              <p:cNvPr id="23628" name="Line 76"/>
              <p:cNvSpPr>
                <a:spLocks noChangeShapeType="1"/>
              </p:cNvSpPr>
              <p:nvPr/>
            </p:nvSpPr>
            <p:spPr bwMode="auto">
              <a:xfrm>
                <a:off x="4491038" y="5354010"/>
                <a:ext cx="4762" cy="284789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23631" name="Straight Arrow Connector 82"/>
              <p:cNvCxnSpPr>
                <a:cxnSpLocks noChangeShapeType="1"/>
              </p:cNvCxnSpPr>
              <p:nvPr/>
            </p:nvCxnSpPr>
            <p:spPr bwMode="auto">
              <a:xfrm rot="10800000">
                <a:off x="7086600" y="4953000"/>
                <a:ext cx="381000" cy="1588"/>
              </a:xfrm>
              <a:prstGeom prst="straightConnector1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81" name="Rectangle 5"/>
          <p:cNvSpPr txBox="1">
            <a:spLocks noChangeArrowheads="1"/>
          </p:cNvSpPr>
          <p:nvPr/>
        </p:nvSpPr>
        <p:spPr bwMode="auto">
          <a:xfrm>
            <a:off x="421481" y="5014675"/>
            <a:ext cx="27273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 kern="0" dirty="0">
                <a:latin typeface="Calibri" pitchFamily="34" charset="0"/>
              </a:rPr>
              <a:t>What if a manager gets a discretionary    budget that covers      </a:t>
            </a:r>
            <a:r>
              <a:rPr lang="en-US" sz="2400" b="1" i="1" u="sng" kern="0" dirty="0">
                <a:latin typeface="Calibri" pitchFamily="34" charset="0"/>
              </a:rPr>
              <a:t>all</a:t>
            </a:r>
            <a:r>
              <a:rPr lang="en-US" sz="2400" i="1" kern="0" dirty="0">
                <a:latin typeface="Calibri" pitchFamily="34" charset="0"/>
              </a:rPr>
              <a:t> </a:t>
            </a:r>
            <a:r>
              <a:rPr lang="en-US" sz="2400" kern="0" dirty="0">
                <a:latin typeface="Calibri" pitchFamily="34" charset="0"/>
              </a:rPr>
              <a:t>managed </a:t>
            </a:r>
            <a:r>
              <a:rPr lang="en-US" sz="2400" kern="0" dirty="0" err="1">
                <a:latin typeface="Calibri" pitchFamily="34" charset="0"/>
              </a:rPr>
              <a:t>depts</a:t>
            </a:r>
            <a:r>
              <a:rPr lang="en-US" sz="2400" kern="0" dirty="0">
                <a:latin typeface="Calibri" pitchFamily="34" charset="0"/>
              </a:rPr>
              <a:t>?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742520" y="3711339"/>
            <a:ext cx="2066560" cy="1060210"/>
          </a:xfrm>
          <a:prstGeom prst="wedgeRoundRectCallout">
            <a:avLst>
              <a:gd name="adj1" fmla="val 86528"/>
              <a:gd name="adj2" fmla="val 23761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</a:t>
            </a:r>
            <a:r>
              <a:rPr lang="en-US" dirty="0" err="1"/>
              <a:t>mbudget</a:t>
            </a:r>
            <a:r>
              <a:rPr lang="en-US" dirty="0"/>
              <a:t>” cannot be associated with “Employees”</a:t>
            </a:r>
          </a:p>
        </p:txBody>
      </p:sp>
    </p:spTree>
    <p:extLst>
      <p:ext uri="{BB962C8B-B14F-4D97-AF65-F5344CB8AC3E}">
        <p14:creationId xmlns:p14="http://schemas.microsoft.com/office/powerpoint/2010/main" val="184105722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5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2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04900"/>
          </a:xfrm>
        </p:spPr>
        <p:txBody>
          <a:bodyPr>
            <a:normAutofit fontScale="90000"/>
          </a:bodyPr>
          <a:lstStyle/>
          <a:p>
            <a:r>
              <a:rPr lang="en-US" dirty="0"/>
              <a:t>Relationship between entity set and relationship set</a:t>
            </a:r>
          </a:p>
        </p:txBody>
      </p:sp>
      <p:sp>
        <p:nvSpPr>
          <p:cNvPr id="17416" name="Freeform 7"/>
          <p:cNvSpPr>
            <a:spLocks/>
          </p:cNvSpPr>
          <p:nvPr/>
        </p:nvSpPr>
        <p:spPr bwMode="auto">
          <a:xfrm>
            <a:off x="6256338" y="3432175"/>
            <a:ext cx="677862" cy="381000"/>
          </a:xfrm>
          <a:custGeom>
            <a:avLst/>
            <a:gdLst>
              <a:gd name="T0" fmla="*/ 2147483647 w 565"/>
              <a:gd name="T1" fmla="*/ 2147483647 h 240"/>
              <a:gd name="T2" fmla="*/ 2147483647 w 565"/>
              <a:gd name="T3" fmla="*/ 2147483647 h 240"/>
              <a:gd name="T4" fmla="*/ 2147483647 w 565"/>
              <a:gd name="T5" fmla="*/ 2147483647 h 240"/>
              <a:gd name="T6" fmla="*/ 2147483647 w 565"/>
              <a:gd name="T7" fmla="*/ 2147483647 h 240"/>
              <a:gd name="T8" fmla="*/ 2147483647 w 565"/>
              <a:gd name="T9" fmla="*/ 2147483647 h 240"/>
              <a:gd name="T10" fmla="*/ 2147483647 w 565"/>
              <a:gd name="T11" fmla="*/ 2147483647 h 240"/>
              <a:gd name="T12" fmla="*/ 2147483647 w 565"/>
              <a:gd name="T13" fmla="*/ 2147483647 h 240"/>
              <a:gd name="T14" fmla="*/ 2147483647 w 565"/>
              <a:gd name="T15" fmla="*/ 2147483647 h 240"/>
              <a:gd name="T16" fmla="*/ 2147483647 w 565"/>
              <a:gd name="T17" fmla="*/ 0 h 240"/>
              <a:gd name="T18" fmla="*/ 2147483647 w 565"/>
              <a:gd name="T19" fmla="*/ 0 h 240"/>
              <a:gd name="T20" fmla="*/ 2147483647 w 565"/>
              <a:gd name="T21" fmla="*/ 2147483647 h 240"/>
              <a:gd name="T22" fmla="*/ 2147483647 w 565"/>
              <a:gd name="T23" fmla="*/ 2147483647 h 240"/>
              <a:gd name="T24" fmla="*/ 2147483647 w 565"/>
              <a:gd name="T25" fmla="*/ 2147483647 h 240"/>
              <a:gd name="T26" fmla="*/ 2147483647 w 565"/>
              <a:gd name="T27" fmla="*/ 2147483647 h 240"/>
              <a:gd name="T28" fmla="*/ 2147483647 w 565"/>
              <a:gd name="T29" fmla="*/ 2147483647 h 240"/>
              <a:gd name="T30" fmla="*/ 2147483647 w 565"/>
              <a:gd name="T31" fmla="*/ 2147483647 h 240"/>
              <a:gd name="T32" fmla="*/ 2147483647 w 565"/>
              <a:gd name="T33" fmla="*/ 2147483647 h 240"/>
              <a:gd name="T34" fmla="*/ 2147483647 w 565"/>
              <a:gd name="T35" fmla="*/ 2147483647 h 240"/>
              <a:gd name="T36" fmla="*/ 2147483647 w 565"/>
              <a:gd name="T37" fmla="*/ 2147483647 h 240"/>
              <a:gd name="T38" fmla="*/ 2147483647 w 565"/>
              <a:gd name="T39" fmla="*/ 2147483647 h 240"/>
              <a:gd name="T40" fmla="*/ 2147483647 w 565"/>
              <a:gd name="T41" fmla="*/ 2147483647 h 240"/>
              <a:gd name="T42" fmla="*/ 2147483647 w 565"/>
              <a:gd name="T43" fmla="*/ 2147483647 h 240"/>
              <a:gd name="T44" fmla="*/ 2147483647 w 565"/>
              <a:gd name="T45" fmla="*/ 2147483647 h 240"/>
              <a:gd name="T46" fmla="*/ 2147483647 w 565"/>
              <a:gd name="T47" fmla="*/ 2147483647 h 240"/>
              <a:gd name="T48" fmla="*/ 2147483647 w 565"/>
              <a:gd name="T49" fmla="*/ 2147483647 h 240"/>
              <a:gd name="T50" fmla="*/ 2147483647 w 565"/>
              <a:gd name="T51" fmla="*/ 2147483647 h 240"/>
              <a:gd name="T52" fmla="*/ 2147483647 w 565"/>
              <a:gd name="T53" fmla="*/ 2147483647 h 240"/>
              <a:gd name="T54" fmla="*/ 2147483647 w 565"/>
              <a:gd name="T55" fmla="*/ 2147483647 h 240"/>
              <a:gd name="T56" fmla="*/ 2147483647 w 565"/>
              <a:gd name="T57" fmla="*/ 2147483647 h 240"/>
              <a:gd name="T58" fmla="*/ 2147483647 w 565"/>
              <a:gd name="T59" fmla="*/ 2147483647 h 240"/>
              <a:gd name="T60" fmla="*/ 2147483647 w 565"/>
              <a:gd name="T61" fmla="*/ 2147483647 h 240"/>
              <a:gd name="T62" fmla="*/ 2147483647 w 565"/>
              <a:gd name="T63" fmla="*/ 2147483647 h 240"/>
              <a:gd name="T64" fmla="*/ 2147483647 w 565"/>
              <a:gd name="T65" fmla="*/ 2147483647 h 240"/>
              <a:gd name="T66" fmla="*/ 2147483647 w 565"/>
              <a:gd name="T67" fmla="*/ 2147483647 h 240"/>
              <a:gd name="T68" fmla="*/ 2147483647 w 565"/>
              <a:gd name="T69" fmla="*/ 2147483647 h 240"/>
              <a:gd name="T70" fmla="*/ 2147483647 w 565"/>
              <a:gd name="T71" fmla="*/ 2147483647 h 2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65"/>
              <a:gd name="T109" fmla="*/ 0 h 240"/>
              <a:gd name="T110" fmla="*/ 565 w 565"/>
              <a:gd name="T111" fmla="*/ 240 h 2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65" h="240">
                <a:moveTo>
                  <a:pt x="564" y="119"/>
                </a:moveTo>
                <a:lnTo>
                  <a:pt x="563" y="109"/>
                </a:lnTo>
                <a:lnTo>
                  <a:pt x="560" y="98"/>
                </a:lnTo>
                <a:lnTo>
                  <a:pt x="555" y="88"/>
                </a:lnTo>
                <a:lnTo>
                  <a:pt x="547" y="78"/>
                </a:lnTo>
                <a:lnTo>
                  <a:pt x="538" y="68"/>
                </a:lnTo>
                <a:lnTo>
                  <a:pt x="527" y="60"/>
                </a:lnTo>
                <a:lnTo>
                  <a:pt x="513" y="51"/>
                </a:lnTo>
                <a:lnTo>
                  <a:pt x="498" y="42"/>
                </a:lnTo>
                <a:lnTo>
                  <a:pt x="482" y="35"/>
                </a:lnTo>
                <a:lnTo>
                  <a:pt x="464" y="27"/>
                </a:lnTo>
                <a:lnTo>
                  <a:pt x="444" y="21"/>
                </a:lnTo>
                <a:lnTo>
                  <a:pt x="423" y="15"/>
                </a:lnTo>
                <a:lnTo>
                  <a:pt x="402" y="11"/>
                </a:lnTo>
                <a:lnTo>
                  <a:pt x="379" y="7"/>
                </a:lnTo>
                <a:lnTo>
                  <a:pt x="356" y="4"/>
                </a:lnTo>
                <a:lnTo>
                  <a:pt x="331" y="1"/>
                </a:lnTo>
                <a:lnTo>
                  <a:pt x="307" y="0"/>
                </a:lnTo>
                <a:lnTo>
                  <a:pt x="282" y="0"/>
                </a:lnTo>
                <a:lnTo>
                  <a:pt x="258" y="0"/>
                </a:lnTo>
                <a:lnTo>
                  <a:pt x="234" y="1"/>
                </a:lnTo>
                <a:lnTo>
                  <a:pt x="210" y="4"/>
                </a:lnTo>
                <a:lnTo>
                  <a:pt x="186" y="7"/>
                </a:lnTo>
                <a:lnTo>
                  <a:pt x="163" y="11"/>
                </a:lnTo>
                <a:lnTo>
                  <a:pt x="141" y="15"/>
                </a:lnTo>
                <a:lnTo>
                  <a:pt x="121" y="21"/>
                </a:lnTo>
                <a:lnTo>
                  <a:pt x="101" y="27"/>
                </a:lnTo>
                <a:lnTo>
                  <a:pt x="83" y="35"/>
                </a:lnTo>
                <a:lnTo>
                  <a:pt x="67" y="42"/>
                </a:lnTo>
                <a:lnTo>
                  <a:pt x="52" y="51"/>
                </a:lnTo>
                <a:lnTo>
                  <a:pt x="38" y="60"/>
                </a:lnTo>
                <a:lnTo>
                  <a:pt x="27" y="68"/>
                </a:lnTo>
                <a:lnTo>
                  <a:pt x="18" y="78"/>
                </a:lnTo>
                <a:lnTo>
                  <a:pt x="10" y="88"/>
                </a:lnTo>
                <a:lnTo>
                  <a:pt x="5" y="98"/>
                </a:lnTo>
                <a:lnTo>
                  <a:pt x="2" y="109"/>
                </a:lnTo>
                <a:lnTo>
                  <a:pt x="0" y="119"/>
                </a:lnTo>
                <a:lnTo>
                  <a:pt x="2" y="129"/>
                </a:lnTo>
                <a:lnTo>
                  <a:pt x="5" y="140"/>
                </a:lnTo>
                <a:lnTo>
                  <a:pt x="10" y="150"/>
                </a:lnTo>
                <a:lnTo>
                  <a:pt x="18" y="160"/>
                </a:lnTo>
                <a:lnTo>
                  <a:pt x="27" y="170"/>
                </a:lnTo>
                <a:lnTo>
                  <a:pt x="38" y="179"/>
                </a:lnTo>
                <a:lnTo>
                  <a:pt x="52" y="188"/>
                </a:lnTo>
                <a:lnTo>
                  <a:pt x="67" y="196"/>
                </a:lnTo>
                <a:lnTo>
                  <a:pt x="83" y="204"/>
                </a:lnTo>
                <a:lnTo>
                  <a:pt x="101" y="211"/>
                </a:lnTo>
                <a:lnTo>
                  <a:pt x="121" y="217"/>
                </a:lnTo>
                <a:lnTo>
                  <a:pt x="141" y="223"/>
                </a:lnTo>
                <a:lnTo>
                  <a:pt x="163" y="227"/>
                </a:lnTo>
                <a:lnTo>
                  <a:pt x="186" y="231"/>
                </a:lnTo>
                <a:lnTo>
                  <a:pt x="210" y="235"/>
                </a:lnTo>
                <a:lnTo>
                  <a:pt x="234" y="237"/>
                </a:lnTo>
                <a:lnTo>
                  <a:pt x="258" y="239"/>
                </a:lnTo>
                <a:lnTo>
                  <a:pt x="282" y="239"/>
                </a:lnTo>
                <a:lnTo>
                  <a:pt x="307" y="239"/>
                </a:lnTo>
                <a:lnTo>
                  <a:pt x="331" y="237"/>
                </a:lnTo>
                <a:lnTo>
                  <a:pt x="356" y="235"/>
                </a:lnTo>
                <a:lnTo>
                  <a:pt x="379" y="231"/>
                </a:lnTo>
                <a:lnTo>
                  <a:pt x="402" y="227"/>
                </a:lnTo>
                <a:lnTo>
                  <a:pt x="423" y="223"/>
                </a:lnTo>
                <a:lnTo>
                  <a:pt x="444" y="217"/>
                </a:lnTo>
                <a:lnTo>
                  <a:pt x="464" y="211"/>
                </a:lnTo>
                <a:lnTo>
                  <a:pt x="482" y="204"/>
                </a:lnTo>
                <a:lnTo>
                  <a:pt x="498" y="196"/>
                </a:lnTo>
                <a:lnTo>
                  <a:pt x="513" y="188"/>
                </a:lnTo>
                <a:lnTo>
                  <a:pt x="527" y="179"/>
                </a:lnTo>
                <a:lnTo>
                  <a:pt x="538" y="170"/>
                </a:lnTo>
                <a:lnTo>
                  <a:pt x="547" y="160"/>
                </a:lnTo>
                <a:lnTo>
                  <a:pt x="555" y="150"/>
                </a:lnTo>
                <a:lnTo>
                  <a:pt x="560" y="140"/>
                </a:lnTo>
                <a:lnTo>
                  <a:pt x="563" y="129"/>
                </a:lnTo>
                <a:lnTo>
                  <a:pt x="564" y="11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Freeform 8"/>
          <p:cNvSpPr>
            <a:spLocks/>
          </p:cNvSpPr>
          <p:nvPr/>
        </p:nvSpPr>
        <p:spPr bwMode="auto">
          <a:xfrm>
            <a:off x="7713663" y="3432175"/>
            <a:ext cx="896937" cy="381000"/>
          </a:xfrm>
          <a:custGeom>
            <a:avLst/>
            <a:gdLst>
              <a:gd name="T0" fmla="*/ 2147483647 w 565"/>
              <a:gd name="T1" fmla="*/ 2147483647 h 240"/>
              <a:gd name="T2" fmla="*/ 2147483647 w 565"/>
              <a:gd name="T3" fmla="*/ 2147483647 h 240"/>
              <a:gd name="T4" fmla="*/ 2147483647 w 565"/>
              <a:gd name="T5" fmla="*/ 2147483647 h 240"/>
              <a:gd name="T6" fmla="*/ 2147483647 w 565"/>
              <a:gd name="T7" fmla="*/ 2147483647 h 240"/>
              <a:gd name="T8" fmla="*/ 2147483647 w 565"/>
              <a:gd name="T9" fmla="*/ 2147483647 h 240"/>
              <a:gd name="T10" fmla="*/ 2147483647 w 565"/>
              <a:gd name="T11" fmla="*/ 2147483647 h 240"/>
              <a:gd name="T12" fmla="*/ 2147483647 w 565"/>
              <a:gd name="T13" fmla="*/ 2147483647 h 240"/>
              <a:gd name="T14" fmla="*/ 2147483647 w 565"/>
              <a:gd name="T15" fmla="*/ 2147483647 h 240"/>
              <a:gd name="T16" fmla="*/ 2147483647 w 565"/>
              <a:gd name="T17" fmla="*/ 2147483647 h 240"/>
              <a:gd name="T18" fmla="*/ 2147483647 w 565"/>
              <a:gd name="T19" fmla="*/ 2147483647 h 240"/>
              <a:gd name="T20" fmla="*/ 2147483647 w 565"/>
              <a:gd name="T21" fmla="*/ 2147483647 h 240"/>
              <a:gd name="T22" fmla="*/ 2147483647 w 565"/>
              <a:gd name="T23" fmla="*/ 2147483647 h 240"/>
              <a:gd name="T24" fmla="*/ 2147483647 w 565"/>
              <a:gd name="T25" fmla="*/ 2147483647 h 240"/>
              <a:gd name="T26" fmla="*/ 2147483647 w 565"/>
              <a:gd name="T27" fmla="*/ 2147483647 h 240"/>
              <a:gd name="T28" fmla="*/ 2147483647 w 565"/>
              <a:gd name="T29" fmla="*/ 2147483647 h 240"/>
              <a:gd name="T30" fmla="*/ 2147483647 w 565"/>
              <a:gd name="T31" fmla="*/ 2147483647 h 240"/>
              <a:gd name="T32" fmla="*/ 2147483647 w 565"/>
              <a:gd name="T33" fmla="*/ 2147483647 h 240"/>
              <a:gd name="T34" fmla="*/ 2147483647 w 565"/>
              <a:gd name="T35" fmla="*/ 2147483647 h 240"/>
              <a:gd name="T36" fmla="*/ 2147483647 w 565"/>
              <a:gd name="T37" fmla="*/ 2147483647 h 240"/>
              <a:gd name="T38" fmla="*/ 2147483647 w 565"/>
              <a:gd name="T39" fmla="*/ 2147483647 h 240"/>
              <a:gd name="T40" fmla="*/ 2147483647 w 565"/>
              <a:gd name="T41" fmla="*/ 2147483647 h 240"/>
              <a:gd name="T42" fmla="*/ 2147483647 w 565"/>
              <a:gd name="T43" fmla="*/ 2147483647 h 240"/>
              <a:gd name="T44" fmla="*/ 2147483647 w 565"/>
              <a:gd name="T45" fmla="*/ 2147483647 h 240"/>
              <a:gd name="T46" fmla="*/ 2147483647 w 565"/>
              <a:gd name="T47" fmla="*/ 2147483647 h 240"/>
              <a:gd name="T48" fmla="*/ 2147483647 w 565"/>
              <a:gd name="T49" fmla="*/ 2147483647 h 240"/>
              <a:gd name="T50" fmla="*/ 2147483647 w 565"/>
              <a:gd name="T51" fmla="*/ 2147483647 h 240"/>
              <a:gd name="T52" fmla="*/ 2147483647 w 565"/>
              <a:gd name="T53" fmla="*/ 0 h 240"/>
              <a:gd name="T54" fmla="*/ 2147483647 w 565"/>
              <a:gd name="T55" fmla="*/ 0 h 240"/>
              <a:gd name="T56" fmla="*/ 2147483647 w 565"/>
              <a:gd name="T57" fmla="*/ 2147483647 h 240"/>
              <a:gd name="T58" fmla="*/ 2147483647 w 565"/>
              <a:gd name="T59" fmla="*/ 2147483647 h 240"/>
              <a:gd name="T60" fmla="*/ 2147483647 w 565"/>
              <a:gd name="T61" fmla="*/ 2147483647 h 240"/>
              <a:gd name="T62" fmla="*/ 2147483647 w 565"/>
              <a:gd name="T63" fmla="*/ 2147483647 h 240"/>
              <a:gd name="T64" fmla="*/ 2147483647 w 565"/>
              <a:gd name="T65" fmla="*/ 2147483647 h 240"/>
              <a:gd name="T66" fmla="*/ 2147483647 w 565"/>
              <a:gd name="T67" fmla="*/ 2147483647 h 240"/>
              <a:gd name="T68" fmla="*/ 2147483647 w 565"/>
              <a:gd name="T69" fmla="*/ 2147483647 h 240"/>
              <a:gd name="T70" fmla="*/ 2147483647 w 565"/>
              <a:gd name="T71" fmla="*/ 2147483647 h 2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65"/>
              <a:gd name="T109" fmla="*/ 0 h 240"/>
              <a:gd name="T110" fmla="*/ 565 w 565"/>
              <a:gd name="T111" fmla="*/ 240 h 2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65" h="240">
                <a:moveTo>
                  <a:pt x="0" y="119"/>
                </a:moveTo>
                <a:lnTo>
                  <a:pt x="1" y="129"/>
                </a:lnTo>
                <a:lnTo>
                  <a:pt x="4" y="140"/>
                </a:lnTo>
                <a:lnTo>
                  <a:pt x="9" y="150"/>
                </a:lnTo>
                <a:lnTo>
                  <a:pt x="17" y="160"/>
                </a:lnTo>
                <a:lnTo>
                  <a:pt x="27" y="170"/>
                </a:lnTo>
                <a:lnTo>
                  <a:pt x="38" y="179"/>
                </a:lnTo>
                <a:lnTo>
                  <a:pt x="51" y="188"/>
                </a:lnTo>
                <a:lnTo>
                  <a:pt x="66" y="196"/>
                </a:lnTo>
                <a:lnTo>
                  <a:pt x="83" y="204"/>
                </a:lnTo>
                <a:lnTo>
                  <a:pt x="101" y="211"/>
                </a:lnTo>
                <a:lnTo>
                  <a:pt x="120" y="217"/>
                </a:lnTo>
                <a:lnTo>
                  <a:pt x="141" y="223"/>
                </a:lnTo>
                <a:lnTo>
                  <a:pt x="163" y="227"/>
                </a:lnTo>
                <a:lnTo>
                  <a:pt x="185" y="231"/>
                </a:lnTo>
                <a:lnTo>
                  <a:pt x="209" y="235"/>
                </a:lnTo>
                <a:lnTo>
                  <a:pt x="233" y="237"/>
                </a:lnTo>
                <a:lnTo>
                  <a:pt x="257" y="239"/>
                </a:lnTo>
                <a:lnTo>
                  <a:pt x="282" y="239"/>
                </a:lnTo>
                <a:lnTo>
                  <a:pt x="306" y="239"/>
                </a:lnTo>
                <a:lnTo>
                  <a:pt x="331" y="237"/>
                </a:lnTo>
                <a:lnTo>
                  <a:pt x="355" y="235"/>
                </a:lnTo>
                <a:lnTo>
                  <a:pt x="378" y="231"/>
                </a:lnTo>
                <a:lnTo>
                  <a:pt x="401" y="227"/>
                </a:lnTo>
                <a:lnTo>
                  <a:pt x="423" y="223"/>
                </a:lnTo>
                <a:lnTo>
                  <a:pt x="443" y="217"/>
                </a:lnTo>
                <a:lnTo>
                  <a:pt x="463" y="211"/>
                </a:lnTo>
                <a:lnTo>
                  <a:pt x="481" y="204"/>
                </a:lnTo>
                <a:lnTo>
                  <a:pt x="498" y="196"/>
                </a:lnTo>
                <a:lnTo>
                  <a:pt x="513" y="188"/>
                </a:lnTo>
                <a:lnTo>
                  <a:pt x="526" y="179"/>
                </a:lnTo>
                <a:lnTo>
                  <a:pt x="537" y="169"/>
                </a:lnTo>
                <a:lnTo>
                  <a:pt x="547" y="160"/>
                </a:lnTo>
                <a:lnTo>
                  <a:pt x="554" y="150"/>
                </a:lnTo>
                <a:lnTo>
                  <a:pt x="559" y="140"/>
                </a:lnTo>
                <a:lnTo>
                  <a:pt x="563" y="129"/>
                </a:lnTo>
                <a:lnTo>
                  <a:pt x="564" y="119"/>
                </a:lnTo>
                <a:lnTo>
                  <a:pt x="563" y="108"/>
                </a:lnTo>
                <a:lnTo>
                  <a:pt x="559" y="98"/>
                </a:lnTo>
                <a:lnTo>
                  <a:pt x="554" y="88"/>
                </a:lnTo>
                <a:lnTo>
                  <a:pt x="547" y="78"/>
                </a:lnTo>
                <a:lnTo>
                  <a:pt x="537" y="68"/>
                </a:lnTo>
                <a:lnTo>
                  <a:pt x="526" y="59"/>
                </a:lnTo>
                <a:lnTo>
                  <a:pt x="513" y="50"/>
                </a:lnTo>
                <a:lnTo>
                  <a:pt x="498" y="42"/>
                </a:lnTo>
                <a:lnTo>
                  <a:pt x="481" y="35"/>
                </a:lnTo>
                <a:lnTo>
                  <a:pt x="463" y="27"/>
                </a:lnTo>
                <a:lnTo>
                  <a:pt x="443" y="21"/>
                </a:lnTo>
                <a:lnTo>
                  <a:pt x="423" y="15"/>
                </a:lnTo>
                <a:lnTo>
                  <a:pt x="401" y="11"/>
                </a:lnTo>
                <a:lnTo>
                  <a:pt x="378" y="6"/>
                </a:lnTo>
                <a:lnTo>
                  <a:pt x="355" y="4"/>
                </a:lnTo>
                <a:lnTo>
                  <a:pt x="331" y="1"/>
                </a:lnTo>
                <a:lnTo>
                  <a:pt x="306" y="0"/>
                </a:lnTo>
                <a:lnTo>
                  <a:pt x="282" y="0"/>
                </a:lnTo>
                <a:lnTo>
                  <a:pt x="257" y="0"/>
                </a:lnTo>
                <a:lnTo>
                  <a:pt x="233" y="1"/>
                </a:lnTo>
                <a:lnTo>
                  <a:pt x="209" y="4"/>
                </a:lnTo>
                <a:lnTo>
                  <a:pt x="185" y="7"/>
                </a:lnTo>
                <a:lnTo>
                  <a:pt x="163" y="11"/>
                </a:lnTo>
                <a:lnTo>
                  <a:pt x="141" y="16"/>
                </a:lnTo>
                <a:lnTo>
                  <a:pt x="120" y="21"/>
                </a:lnTo>
                <a:lnTo>
                  <a:pt x="100" y="27"/>
                </a:lnTo>
                <a:lnTo>
                  <a:pt x="83" y="35"/>
                </a:lnTo>
                <a:lnTo>
                  <a:pt x="66" y="42"/>
                </a:lnTo>
                <a:lnTo>
                  <a:pt x="51" y="51"/>
                </a:lnTo>
                <a:lnTo>
                  <a:pt x="38" y="60"/>
                </a:lnTo>
                <a:lnTo>
                  <a:pt x="27" y="68"/>
                </a:lnTo>
                <a:lnTo>
                  <a:pt x="17" y="78"/>
                </a:lnTo>
                <a:lnTo>
                  <a:pt x="9" y="88"/>
                </a:lnTo>
                <a:lnTo>
                  <a:pt x="4" y="98"/>
                </a:lnTo>
                <a:lnTo>
                  <a:pt x="1" y="109"/>
                </a:lnTo>
                <a:lnTo>
                  <a:pt x="0" y="11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Freeform 9"/>
          <p:cNvSpPr>
            <a:spLocks/>
          </p:cNvSpPr>
          <p:nvPr/>
        </p:nvSpPr>
        <p:spPr bwMode="auto">
          <a:xfrm>
            <a:off x="3860800" y="3059113"/>
            <a:ext cx="1169988" cy="366712"/>
          </a:xfrm>
          <a:custGeom>
            <a:avLst/>
            <a:gdLst>
              <a:gd name="T0" fmla="*/ 2147483647 w 737"/>
              <a:gd name="T1" fmla="*/ 2147483647 h 231"/>
              <a:gd name="T2" fmla="*/ 2147483647 w 737"/>
              <a:gd name="T3" fmla="*/ 2147483647 h 231"/>
              <a:gd name="T4" fmla="*/ 2147483647 w 737"/>
              <a:gd name="T5" fmla="*/ 2147483647 h 231"/>
              <a:gd name="T6" fmla="*/ 2147483647 w 737"/>
              <a:gd name="T7" fmla="*/ 2147483647 h 231"/>
              <a:gd name="T8" fmla="*/ 2147483647 w 737"/>
              <a:gd name="T9" fmla="*/ 2147483647 h 231"/>
              <a:gd name="T10" fmla="*/ 2147483647 w 737"/>
              <a:gd name="T11" fmla="*/ 2147483647 h 231"/>
              <a:gd name="T12" fmla="*/ 2147483647 w 737"/>
              <a:gd name="T13" fmla="*/ 2147483647 h 231"/>
              <a:gd name="T14" fmla="*/ 2147483647 w 737"/>
              <a:gd name="T15" fmla="*/ 2147483647 h 231"/>
              <a:gd name="T16" fmla="*/ 2147483647 w 737"/>
              <a:gd name="T17" fmla="*/ 0 h 231"/>
              <a:gd name="T18" fmla="*/ 2147483647 w 737"/>
              <a:gd name="T19" fmla="*/ 0 h 231"/>
              <a:gd name="T20" fmla="*/ 2147483647 w 737"/>
              <a:gd name="T21" fmla="*/ 2147483647 h 231"/>
              <a:gd name="T22" fmla="*/ 2147483647 w 737"/>
              <a:gd name="T23" fmla="*/ 2147483647 h 231"/>
              <a:gd name="T24" fmla="*/ 2147483647 w 737"/>
              <a:gd name="T25" fmla="*/ 2147483647 h 231"/>
              <a:gd name="T26" fmla="*/ 2147483647 w 737"/>
              <a:gd name="T27" fmla="*/ 2147483647 h 231"/>
              <a:gd name="T28" fmla="*/ 2147483647 w 737"/>
              <a:gd name="T29" fmla="*/ 2147483647 h 231"/>
              <a:gd name="T30" fmla="*/ 2147483647 w 737"/>
              <a:gd name="T31" fmla="*/ 2147483647 h 231"/>
              <a:gd name="T32" fmla="*/ 2147483647 w 737"/>
              <a:gd name="T33" fmla="*/ 2147483647 h 231"/>
              <a:gd name="T34" fmla="*/ 2147483647 w 737"/>
              <a:gd name="T35" fmla="*/ 2147483647 h 231"/>
              <a:gd name="T36" fmla="*/ 2147483647 w 737"/>
              <a:gd name="T37" fmla="*/ 2147483647 h 231"/>
              <a:gd name="T38" fmla="*/ 2147483647 w 737"/>
              <a:gd name="T39" fmla="*/ 2147483647 h 231"/>
              <a:gd name="T40" fmla="*/ 2147483647 w 737"/>
              <a:gd name="T41" fmla="*/ 2147483647 h 231"/>
              <a:gd name="T42" fmla="*/ 2147483647 w 737"/>
              <a:gd name="T43" fmla="*/ 2147483647 h 231"/>
              <a:gd name="T44" fmla="*/ 2147483647 w 737"/>
              <a:gd name="T45" fmla="*/ 2147483647 h 231"/>
              <a:gd name="T46" fmla="*/ 2147483647 w 737"/>
              <a:gd name="T47" fmla="*/ 2147483647 h 231"/>
              <a:gd name="T48" fmla="*/ 2147483647 w 737"/>
              <a:gd name="T49" fmla="*/ 2147483647 h 231"/>
              <a:gd name="T50" fmla="*/ 2147483647 w 737"/>
              <a:gd name="T51" fmla="*/ 2147483647 h 231"/>
              <a:gd name="T52" fmla="*/ 2147483647 w 737"/>
              <a:gd name="T53" fmla="*/ 2147483647 h 231"/>
              <a:gd name="T54" fmla="*/ 2147483647 w 737"/>
              <a:gd name="T55" fmla="*/ 2147483647 h 231"/>
              <a:gd name="T56" fmla="*/ 2147483647 w 737"/>
              <a:gd name="T57" fmla="*/ 2147483647 h 231"/>
              <a:gd name="T58" fmla="*/ 2147483647 w 737"/>
              <a:gd name="T59" fmla="*/ 2147483647 h 231"/>
              <a:gd name="T60" fmla="*/ 2147483647 w 737"/>
              <a:gd name="T61" fmla="*/ 2147483647 h 231"/>
              <a:gd name="T62" fmla="*/ 2147483647 w 737"/>
              <a:gd name="T63" fmla="*/ 2147483647 h 231"/>
              <a:gd name="T64" fmla="*/ 2147483647 w 737"/>
              <a:gd name="T65" fmla="*/ 2147483647 h 231"/>
              <a:gd name="T66" fmla="*/ 2147483647 w 737"/>
              <a:gd name="T67" fmla="*/ 2147483647 h 231"/>
              <a:gd name="T68" fmla="*/ 2147483647 w 737"/>
              <a:gd name="T69" fmla="*/ 2147483647 h 231"/>
              <a:gd name="T70" fmla="*/ 2147483647 w 737"/>
              <a:gd name="T71" fmla="*/ 2147483647 h 23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37"/>
              <a:gd name="T109" fmla="*/ 0 h 231"/>
              <a:gd name="T110" fmla="*/ 737 w 737"/>
              <a:gd name="T111" fmla="*/ 231 h 23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37" h="231">
                <a:moveTo>
                  <a:pt x="736" y="115"/>
                </a:moveTo>
                <a:lnTo>
                  <a:pt x="736" y="105"/>
                </a:lnTo>
                <a:lnTo>
                  <a:pt x="730" y="94"/>
                </a:lnTo>
                <a:lnTo>
                  <a:pt x="724" y="85"/>
                </a:lnTo>
                <a:lnTo>
                  <a:pt x="715" y="75"/>
                </a:lnTo>
                <a:lnTo>
                  <a:pt x="702" y="67"/>
                </a:lnTo>
                <a:lnTo>
                  <a:pt x="687" y="57"/>
                </a:lnTo>
                <a:lnTo>
                  <a:pt x="670" y="48"/>
                </a:lnTo>
                <a:lnTo>
                  <a:pt x="651" y="41"/>
                </a:lnTo>
                <a:lnTo>
                  <a:pt x="628" y="33"/>
                </a:lnTo>
                <a:lnTo>
                  <a:pt x="605" y="27"/>
                </a:lnTo>
                <a:lnTo>
                  <a:pt x="579" y="21"/>
                </a:lnTo>
                <a:lnTo>
                  <a:pt x="552" y="15"/>
                </a:lnTo>
                <a:lnTo>
                  <a:pt x="524" y="10"/>
                </a:lnTo>
                <a:lnTo>
                  <a:pt x="494" y="7"/>
                </a:lnTo>
                <a:lnTo>
                  <a:pt x="464" y="3"/>
                </a:lnTo>
                <a:lnTo>
                  <a:pt x="433" y="1"/>
                </a:lnTo>
                <a:lnTo>
                  <a:pt x="400" y="0"/>
                </a:lnTo>
                <a:lnTo>
                  <a:pt x="368" y="0"/>
                </a:lnTo>
                <a:lnTo>
                  <a:pt x="336" y="0"/>
                </a:lnTo>
                <a:lnTo>
                  <a:pt x="305" y="1"/>
                </a:lnTo>
                <a:lnTo>
                  <a:pt x="274" y="3"/>
                </a:lnTo>
                <a:lnTo>
                  <a:pt x="242" y="7"/>
                </a:lnTo>
                <a:lnTo>
                  <a:pt x="214" y="10"/>
                </a:lnTo>
                <a:lnTo>
                  <a:pt x="184" y="15"/>
                </a:lnTo>
                <a:lnTo>
                  <a:pt x="157" y="21"/>
                </a:lnTo>
                <a:lnTo>
                  <a:pt x="131" y="27"/>
                </a:lnTo>
                <a:lnTo>
                  <a:pt x="108" y="33"/>
                </a:lnTo>
                <a:lnTo>
                  <a:pt x="86" y="41"/>
                </a:lnTo>
                <a:lnTo>
                  <a:pt x="66" y="48"/>
                </a:lnTo>
                <a:lnTo>
                  <a:pt x="50" y="57"/>
                </a:lnTo>
                <a:lnTo>
                  <a:pt x="35" y="67"/>
                </a:lnTo>
                <a:lnTo>
                  <a:pt x="23" y="75"/>
                </a:lnTo>
                <a:lnTo>
                  <a:pt x="13" y="85"/>
                </a:lnTo>
                <a:lnTo>
                  <a:pt x="6" y="94"/>
                </a:lnTo>
                <a:lnTo>
                  <a:pt x="1" y="105"/>
                </a:lnTo>
                <a:lnTo>
                  <a:pt x="0" y="115"/>
                </a:lnTo>
                <a:lnTo>
                  <a:pt x="1" y="125"/>
                </a:lnTo>
                <a:lnTo>
                  <a:pt x="6" y="135"/>
                </a:lnTo>
                <a:lnTo>
                  <a:pt x="13" y="144"/>
                </a:lnTo>
                <a:lnTo>
                  <a:pt x="23" y="154"/>
                </a:lnTo>
                <a:lnTo>
                  <a:pt x="35" y="163"/>
                </a:lnTo>
                <a:lnTo>
                  <a:pt x="50" y="172"/>
                </a:lnTo>
                <a:lnTo>
                  <a:pt x="66" y="181"/>
                </a:lnTo>
                <a:lnTo>
                  <a:pt x="86" y="188"/>
                </a:lnTo>
                <a:lnTo>
                  <a:pt x="108" y="196"/>
                </a:lnTo>
                <a:lnTo>
                  <a:pt x="131" y="203"/>
                </a:lnTo>
                <a:lnTo>
                  <a:pt x="157" y="208"/>
                </a:lnTo>
                <a:lnTo>
                  <a:pt x="184" y="214"/>
                </a:lnTo>
                <a:lnTo>
                  <a:pt x="214" y="219"/>
                </a:lnTo>
                <a:lnTo>
                  <a:pt x="242" y="223"/>
                </a:lnTo>
                <a:lnTo>
                  <a:pt x="274" y="226"/>
                </a:lnTo>
                <a:lnTo>
                  <a:pt x="305" y="228"/>
                </a:lnTo>
                <a:lnTo>
                  <a:pt x="336" y="229"/>
                </a:lnTo>
                <a:lnTo>
                  <a:pt x="368" y="230"/>
                </a:lnTo>
                <a:lnTo>
                  <a:pt x="400" y="229"/>
                </a:lnTo>
                <a:lnTo>
                  <a:pt x="433" y="228"/>
                </a:lnTo>
                <a:lnTo>
                  <a:pt x="464" y="226"/>
                </a:lnTo>
                <a:lnTo>
                  <a:pt x="494" y="223"/>
                </a:lnTo>
                <a:lnTo>
                  <a:pt x="524" y="219"/>
                </a:lnTo>
                <a:lnTo>
                  <a:pt x="552" y="214"/>
                </a:lnTo>
                <a:lnTo>
                  <a:pt x="579" y="208"/>
                </a:lnTo>
                <a:lnTo>
                  <a:pt x="605" y="203"/>
                </a:lnTo>
                <a:lnTo>
                  <a:pt x="628" y="196"/>
                </a:lnTo>
                <a:lnTo>
                  <a:pt x="651" y="188"/>
                </a:lnTo>
                <a:lnTo>
                  <a:pt x="670" y="181"/>
                </a:lnTo>
                <a:lnTo>
                  <a:pt x="687" y="172"/>
                </a:lnTo>
                <a:lnTo>
                  <a:pt x="702" y="163"/>
                </a:lnTo>
                <a:lnTo>
                  <a:pt x="715" y="154"/>
                </a:lnTo>
                <a:lnTo>
                  <a:pt x="724" y="144"/>
                </a:lnTo>
                <a:lnTo>
                  <a:pt x="730" y="135"/>
                </a:lnTo>
                <a:lnTo>
                  <a:pt x="736" y="125"/>
                </a:lnTo>
                <a:lnTo>
                  <a:pt x="736" y="115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Freeform 10"/>
          <p:cNvSpPr>
            <a:spLocks/>
          </p:cNvSpPr>
          <p:nvPr/>
        </p:nvSpPr>
        <p:spPr bwMode="auto">
          <a:xfrm>
            <a:off x="3438525" y="3432175"/>
            <a:ext cx="609600" cy="381000"/>
          </a:xfrm>
          <a:custGeom>
            <a:avLst/>
            <a:gdLst>
              <a:gd name="T0" fmla="*/ 2147483647 w 565"/>
              <a:gd name="T1" fmla="*/ 2147483647 h 240"/>
              <a:gd name="T2" fmla="*/ 2147483647 w 565"/>
              <a:gd name="T3" fmla="*/ 2147483647 h 240"/>
              <a:gd name="T4" fmla="*/ 2147483647 w 565"/>
              <a:gd name="T5" fmla="*/ 2147483647 h 240"/>
              <a:gd name="T6" fmla="*/ 2147483647 w 565"/>
              <a:gd name="T7" fmla="*/ 2147483647 h 240"/>
              <a:gd name="T8" fmla="*/ 2147483647 w 565"/>
              <a:gd name="T9" fmla="*/ 2147483647 h 240"/>
              <a:gd name="T10" fmla="*/ 2147483647 w 565"/>
              <a:gd name="T11" fmla="*/ 2147483647 h 240"/>
              <a:gd name="T12" fmla="*/ 2147483647 w 565"/>
              <a:gd name="T13" fmla="*/ 2147483647 h 240"/>
              <a:gd name="T14" fmla="*/ 2147483647 w 565"/>
              <a:gd name="T15" fmla="*/ 2147483647 h 240"/>
              <a:gd name="T16" fmla="*/ 2147483647 w 565"/>
              <a:gd name="T17" fmla="*/ 0 h 240"/>
              <a:gd name="T18" fmla="*/ 2147483647 w 565"/>
              <a:gd name="T19" fmla="*/ 0 h 240"/>
              <a:gd name="T20" fmla="*/ 2147483647 w 565"/>
              <a:gd name="T21" fmla="*/ 2147483647 h 240"/>
              <a:gd name="T22" fmla="*/ 2147483647 w 565"/>
              <a:gd name="T23" fmla="*/ 2147483647 h 240"/>
              <a:gd name="T24" fmla="*/ 2147483647 w 565"/>
              <a:gd name="T25" fmla="*/ 2147483647 h 240"/>
              <a:gd name="T26" fmla="*/ 2147483647 w 565"/>
              <a:gd name="T27" fmla="*/ 2147483647 h 240"/>
              <a:gd name="T28" fmla="*/ 2147483647 w 565"/>
              <a:gd name="T29" fmla="*/ 2147483647 h 240"/>
              <a:gd name="T30" fmla="*/ 2147483647 w 565"/>
              <a:gd name="T31" fmla="*/ 2147483647 h 240"/>
              <a:gd name="T32" fmla="*/ 2147483647 w 565"/>
              <a:gd name="T33" fmla="*/ 2147483647 h 240"/>
              <a:gd name="T34" fmla="*/ 2147483647 w 565"/>
              <a:gd name="T35" fmla="*/ 2147483647 h 240"/>
              <a:gd name="T36" fmla="*/ 2147483647 w 565"/>
              <a:gd name="T37" fmla="*/ 2147483647 h 240"/>
              <a:gd name="T38" fmla="*/ 2147483647 w 565"/>
              <a:gd name="T39" fmla="*/ 2147483647 h 240"/>
              <a:gd name="T40" fmla="*/ 2147483647 w 565"/>
              <a:gd name="T41" fmla="*/ 2147483647 h 240"/>
              <a:gd name="T42" fmla="*/ 2147483647 w 565"/>
              <a:gd name="T43" fmla="*/ 2147483647 h 240"/>
              <a:gd name="T44" fmla="*/ 2147483647 w 565"/>
              <a:gd name="T45" fmla="*/ 2147483647 h 240"/>
              <a:gd name="T46" fmla="*/ 2147483647 w 565"/>
              <a:gd name="T47" fmla="*/ 2147483647 h 240"/>
              <a:gd name="T48" fmla="*/ 2147483647 w 565"/>
              <a:gd name="T49" fmla="*/ 2147483647 h 240"/>
              <a:gd name="T50" fmla="*/ 2147483647 w 565"/>
              <a:gd name="T51" fmla="*/ 2147483647 h 240"/>
              <a:gd name="T52" fmla="*/ 2147483647 w 565"/>
              <a:gd name="T53" fmla="*/ 2147483647 h 240"/>
              <a:gd name="T54" fmla="*/ 2147483647 w 565"/>
              <a:gd name="T55" fmla="*/ 2147483647 h 240"/>
              <a:gd name="T56" fmla="*/ 2147483647 w 565"/>
              <a:gd name="T57" fmla="*/ 2147483647 h 240"/>
              <a:gd name="T58" fmla="*/ 2147483647 w 565"/>
              <a:gd name="T59" fmla="*/ 2147483647 h 240"/>
              <a:gd name="T60" fmla="*/ 2147483647 w 565"/>
              <a:gd name="T61" fmla="*/ 2147483647 h 240"/>
              <a:gd name="T62" fmla="*/ 2147483647 w 565"/>
              <a:gd name="T63" fmla="*/ 2147483647 h 240"/>
              <a:gd name="T64" fmla="*/ 2147483647 w 565"/>
              <a:gd name="T65" fmla="*/ 2147483647 h 240"/>
              <a:gd name="T66" fmla="*/ 2147483647 w 565"/>
              <a:gd name="T67" fmla="*/ 2147483647 h 240"/>
              <a:gd name="T68" fmla="*/ 2147483647 w 565"/>
              <a:gd name="T69" fmla="*/ 2147483647 h 240"/>
              <a:gd name="T70" fmla="*/ 2147483647 w 565"/>
              <a:gd name="T71" fmla="*/ 2147483647 h 2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65"/>
              <a:gd name="T109" fmla="*/ 0 h 240"/>
              <a:gd name="T110" fmla="*/ 565 w 565"/>
              <a:gd name="T111" fmla="*/ 240 h 2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65" h="240">
                <a:moveTo>
                  <a:pt x="564" y="119"/>
                </a:moveTo>
                <a:lnTo>
                  <a:pt x="563" y="109"/>
                </a:lnTo>
                <a:lnTo>
                  <a:pt x="560" y="98"/>
                </a:lnTo>
                <a:lnTo>
                  <a:pt x="555" y="88"/>
                </a:lnTo>
                <a:lnTo>
                  <a:pt x="547" y="78"/>
                </a:lnTo>
                <a:lnTo>
                  <a:pt x="538" y="68"/>
                </a:lnTo>
                <a:lnTo>
                  <a:pt x="526" y="60"/>
                </a:lnTo>
                <a:lnTo>
                  <a:pt x="513" y="51"/>
                </a:lnTo>
                <a:lnTo>
                  <a:pt x="498" y="42"/>
                </a:lnTo>
                <a:lnTo>
                  <a:pt x="481" y="35"/>
                </a:lnTo>
                <a:lnTo>
                  <a:pt x="464" y="27"/>
                </a:lnTo>
                <a:lnTo>
                  <a:pt x="444" y="21"/>
                </a:lnTo>
                <a:lnTo>
                  <a:pt x="423" y="15"/>
                </a:lnTo>
                <a:lnTo>
                  <a:pt x="401" y="11"/>
                </a:lnTo>
                <a:lnTo>
                  <a:pt x="379" y="7"/>
                </a:lnTo>
                <a:lnTo>
                  <a:pt x="355" y="4"/>
                </a:lnTo>
                <a:lnTo>
                  <a:pt x="331" y="1"/>
                </a:lnTo>
                <a:lnTo>
                  <a:pt x="306" y="0"/>
                </a:lnTo>
                <a:lnTo>
                  <a:pt x="282" y="0"/>
                </a:lnTo>
                <a:lnTo>
                  <a:pt x="258" y="0"/>
                </a:lnTo>
                <a:lnTo>
                  <a:pt x="233" y="1"/>
                </a:lnTo>
                <a:lnTo>
                  <a:pt x="209" y="4"/>
                </a:lnTo>
                <a:lnTo>
                  <a:pt x="185" y="7"/>
                </a:lnTo>
                <a:lnTo>
                  <a:pt x="163" y="11"/>
                </a:lnTo>
                <a:lnTo>
                  <a:pt x="141" y="15"/>
                </a:lnTo>
                <a:lnTo>
                  <a:pt x="120" y="21"/>
                </a:lnTo>
                <a:lnTo>
                  <a:pt x="101" y="27"/>
                </a:lnTo>
                <a:lnTo>
                  <a:pt x="83" y="35"/>
                </a:lnTo>
                <a:lnTo>
                  <a:pt x="66" y="42"/>
                </a:lnTo>
                <a:lnTo>
                  <a:pt x="51" y="51"/>
                </a:lnTo>
                <a:lnTo>
                  <a:pt x="38" y="60"/>
                </a:lnTo>
                <a:lnTo>
                  <a:pt x="27" y="68"/>
                </a:lnTo>
                <a:lnTo>
                  <a:pt x="17" y="78"/>
                </a:lnTo>
                <a:lnTo>
                  <a:pt x="9" y="88"/>
                </a:lnTo>
                <a:lnTo>
                  <a:pt x="4" y="98"/>
                </a:lnTo>
                <a:lnTo>
                  <a:pt x="1" y="109"/>
                </a:lnTo>
                <a:lnTo>
                  <a:pt x="0" y="119"/>
                </a:lnTo>
                <a:lnTo>
                  <a:pt x="1" y="129"/>
                </a:lnTo>
                <a:lnTo>
                  <a:pt x="4" y="140"/>
                </a:lnTo>
                <a:lnTo>
                  <a:pt x="9" y="150"/>
                </a:lnTo>
                <a:lnTo>
                  <a:pt x="17" y="160"/>
                </a:lnTo>
                <a:lnTo>
                  <a:pt x="27" y="170"/>
                </a:lnTo>
                <a:lnTo>
                  <a:pt x="38" y="179"/>
                </a:lnTo>
                <a:lnTo>
                  <a:pt x="51" y="188"/>
                </a:lnTo>
                <a:lnTo>
                  <a:pt x="66" y="196"/>
                </a:lnTo>
                <a:lnTo>
                  <a:pt x="83" y="204"/>
                </a:lnTo>
                <a:lnTo>
                  <a:pt x="101" y="211"/>
                </a:lnTo>
                <a:lnTo>
                  <a:pt x="120" y="217"/>
                </a:lnTo>
                <a:lnTo>
                  <a:pt x="141" y="223"/>
                </a:lnTo>
                <a:lnTo>
                  <a:pt x="163" y="227"/>
                </a:lnTo>
                <a:lnTo>
                  <a:pt x="185" y="231"/>
                </a:lnTo>
                <a:lnTo>
                  <a:pt x="209" y="235"/>
                </a:lnTo>
                <a:lnTo>
                  <a:pt x="233" y="237"/>
                </a:lnTo>
                <a:lnTo>
                  <a:pt x="258" y="239"/>
                </a:lnTo>
                <a:lnTo>
                  <a:pt x="282" y="239"/>
                </a:lnTo>
                <a:lnTo>
                  <a:pt x="306" y="239"/>
                </a:lnTo>
                <a:lnTo>
                  <a:pt x="331" y="237"/>
                </a:lnTo>
                <a:lnTo>
                  <a:pt x="355" y="235"/>
                </a:lnTo>
                <a:lnTo>
                  <a:pt x="379" y="231"/>
                </a:lnTo>
                <a:lnTo>
                  <a:pt x="401" y="227"/>
                </a:lnTo>
                <a:lnTo>
                  <a:pt x="423" y="223"/>
                </a:lnTo>
                <a:lnTo>
                  <a:pt x="444" y="217"/>
                </a:lnTo>
                <a:lnTo>
                  <a:pt x="464" y="211"/>
                </a:lnTo>
                <a:lnTo>
                  <a:pt x="481" y="204"/>
                </a:lnTo>
                <a:lnTo>
                  <a:pt x="498" y="196"/>
                </a:lnTo>
                <a:lnTo>
                  <a:pt x="513" y="188"/>
                </a:lnTo>
                <a:lnTo>
                  <a:pt x="526" y="179"/>
                </a:lnTo>
                <a:lnTo>
                  <a:pt x="538" y="170"/>
                </a:lnTo>
                <a:lnTo>
                  <a:pt x="547" y="160"/>
                </a:lnTo>
                <a:lnTo>
                  <a:pt x="555" y="150"/>
                </a:lnTo>
                <a:lnTo>
                  <a:pt x="560" y="140"/>
                </a:lnTo>
                <a:lnTo>
                  <a:pt x="563" y="129"/>
                </a:lnTo>
                <a:lnTo>
                  <a:pt x="564" y="11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Freeform 11"/>
          <p:cNvSpPr>
            <a:spLocks/>
          </p:cNvSpPr>
          <p:nvPr/>
        </p:nvSpPr>
        <p:spPr bwMode="auto">
          <a:xfrm>
            <a:off x="4692650" y="3432175"/>
            <a:ext cx="1133475" cy="381000"/>
          </a:xfrm>
          <a:custGeom>
            <a:avLst/>
            <a:gdLst>
              <a:gd name="T0" fmla="*/ 2147483647 w 714"/>
              <a:gd name="T1" fmla="*/ 2147483647 h 240"/>
              <a:gd name="T2" fmla="*/ 2147483647 w 714"/>
              <a:gd name="T3" fmla="*/ 2147483647 h 240"/>
              <a:gd name="T4" fmla="*/ 2147483647 w 714"/>
              <a:gd name="T5" fmla="*/ 2147483647 h 240"/>
              <a:gd name="T6" fmla="*/ 2147483647 w 714"/>
              <a:gd name="T7" fmla="*/ 2147483647 h 240"/>
              <a:gd name="T8" fmla="*/ 2147483647 w 714"/>
              <a:gd name="T9" fmla="*/ 2147483647 h 240"/>
              <a:gd name="T10" fmla="*/ 2147483647 w 714"/>
              <a:gd name="T11" fmla="*/ 2147483647 h 240"/>
              <a:gd name="T12" fmla="*/ 2147483647 w 714"/>
              <a:gd name="T13" fmla="*/ 2147483647 h 240"/>
              <a:gd name="T14" fmla="*/ 2147483647 w 714"/>
              <a:gd name="T15" fmla="*/ 2147483647 h 240"/>
              <a:gd name="T16" fmla="*/ 2147483647 w 714"/>
              <a:gd name="T17" fmla="*/ 2147483647 h 240"/>
              <a:gd name="T18" fmla="*/ 2147483647 w 714"/>
              <a:gd name="T19" fmla="*/ 2147483647 h 240"/>
              <a:gd name="T20" fmla="*/ 2147483647 w 714"/>
              <a:gd name="T21" fmla="*/ 2147483647 h 240"/>
              <a:gd name="T22" fmla="*/ 2147483647 w 714"/>
              <a:gd name="T23" fmla="*/ 2147483647 h 240"/>
              <a:gd name="T24" fmla="*/ 2147483647 w 714"/>
              <a:gd name="T25" fmla="*/ 2147483647 h 240"/>
              <a:gd name="T26" fmla="*/ 2147483647 w 714"/>
              <a:gd name="T27" fmla="*/ 2147483647 h 240"/>
              <a:gd name="T28" fmla="*/ 2147483647 w 714"/>
              <a:gd name="T29" fmla="*/ 2147483647 h 240"/>
              <a:gd name="T30" fmla="*/ 2147483647 w 714"/>
              <a:gd name="T31" fmla="*/ 2147483647 h 240"/>
              <a:gd name="T32" fmla="*/ 2147483647 w 714"/>
              <a:gd name="T33" fmla="*/ 2147483647 h 240"/>
              <a:gd name="T34" fmla="*/ 2147483647 w 714"/>
              <a:gd name="T35" fmla="*/ 2147483647 h 240"/>
              <a:gd name="T36" fmla="*/ 2147483647 w 714"/>
              <a:gd name="T37" fmla="*/ 2147483647 h 240"/>
              <a:gd name="T38" fmla="*/ 2147483647 w 714"/>
              <a:gd name="T39" fmla="*/ 2147483647 h 240"/>
              <a:gd name="T40" fmla="*/ 2147483647 w 714"/>
              <a:gd name="T41" fmla="*/ 2147483647 h 240"/>
              <a:gd name="T42" fmla="*/ 2147483647 w 714"/>
              <a:gd name="T43" fmla="*/ 2147483647 h 240"/>
              <a:gd name="T44" fmla="*/ 2147483647 w 714"/>
              <a:gd name="T45" fmla="*/ 2147483647 h 240"/>
              <a:gd name="T46" fmla="*/ 2147483647 w 714"/>
              <a:gd name="T47" fmla="*/ 2147483647 h 240"/>
              <a:gd name="T48" fmla="*/ 2147483647 w 714"/>
              <a:gd name="T49" fmla="*/ 2147483647 h 240"/>
              <a:gd name="T50" fmla="*/ 2147483647 w 714"/>
              <a:gd name="T51" fmla="*/ 2147483647 h 240"/>
              <a:gd name="T52" fmla="*/ 2147483647 w 714"/>
              <a:gd name="T53" fmla="*/ 0 h 240"/>
              <a:gd name="T54" fmla="*/ 2147483647 w 714"/>
              <a:gd name="T55" fmla="*/ 0 h 240"/>
              <a:gd name="T56" fmla="*/ 2147483647 w 714"/>
              <a:gd name="T57" fmla="*/ 2147483647 h 240"/>
              <a:gd name="T58" fmla="*/ 2147483647 w 714"/>
              <a:gd name="T59" fmla="*/ 2147483647 h 240"/>
              <a:gd name="T60" fmla="*/ 2147483647 w 714"/>
              <a:gd name="T61" fmla="*/ 2147483647 h 240"/>
              <a:gd name="T62" fmla="*/ 2147483647 w 714"/>
              <a:gd name="T63" fmla="*/ 2147483647 h 240"/>
              <a:gd name="T64" fmla="*/ 2147483647 w 714"/>
              <a:gd name="T65" fmla="*/ 2147483647 h 240"/>
              <a:gd name="T66" fmla="*/ 2147483647 w 714"/>
              <a:gd name="T67" fmla="*/ 2147483647 h 240"/>
              <a:gd name="T68" fmla="*/ 2147483647 w 714"/>
              <a:gd name="T69" fmla="*/ 2147483647 h 240"/>
              <a:gd name="T70" fmla="*/ 2147483647 w 714"/>
              <a:gd name="T71" fmla="*/ 2147483647 h 2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14"/>
              <a:gd name="T109" fmla="*/ 0 h 240"/>
              <a:gd name="T110" fmla="*/ 714 w 714"/>
              <a:gd name="T111" fmla="*/ 240 h 2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14" h="240">
                <a:moveTo>
                  <a:pt x="0" y="119"/>
                </a:moveTo>
                <a:lnTo>
                  <a:pt x="2" y="129"/>
                </a:lnTo>
                <a:lnTo>
                  <a:pt x="6" y="140"/>
                </a:lnTo>
                <a:lnTo>
                  <a:pt x="12" y="150"/>
                </a:lnTo>
                <a:lnTo>
                  <a:pt x="22" y="160"/>
                </a:lnTo>
                <a:lnTo>
                  <a:pt x="34" y="170"/>
                </a:lnTo>
                <a:lnTo>
                  <a:pt x="48" y="179"/>
                </a:lnTo>
                <a:lnTo>
                  <a:pt x="64" y="188"/>
                </a:lnTo>
                <a:lnTo>
                  <a:pt x="83" y="196"/>
                </a:lnTo>
                <a:lnTo>
                  <a:pt x="104" y="204"/>
                </a:lnTo>
                <a:lnTo>
                  <a:pt x="127" y="211"/>
                </a:lnTo>
                <a:lnTo>
                  <a:pt x="152" y="217"/>
                </a:lnTo>
                <a:lnTo>
                  <a:pt x="178" y="223"/>
                </a:lnTo>
                <a:lnTo>
                  <a:pt x="206" y="227"/>
                </a:lnTo>
                <a:lnTo>
                  <a:pt x="235" y="231"/>
                </a:lnTo>
                <a:lnTo>
                  <a:pt x="265" y="235"/>
                </a:lnTo>
                <a:lnTo>
                  <a:pt x="295" y="237"/>
                </a:lnTo>
                <a:lnTo>
                  <a:pt x="326" y="239"/>
                </a:lnTo>
                <a:lnTo>
                  <a:pt x="356" y="239"/>
                </a:lnTo>
                <a:lnTo>
                  <a:pt x="388" y="239"/>
                </a:lnTo>
                <a:lnTo>
                  <a:pt x="418" y="237"/>
                </a:lnTo>
                <a:lnTo>
                  <a:pt x="450" y="235"/>
                </a:lnTo>
                <a:lnTo>
                  <a:pt x="479" y="231"/>
                </a:lnTo>
                <a:lnTo>
                  <a:pt x="508" y="227"/>
                </a:lnTo>
                <a:lnTo>
                  <a:pt x="534" y="223"/>
                </a:lnTo>
                <a:lnTo>
                  <a:pt x="561" y="217"/>
                </a:lnTo>
                <a:lnTo>
                  <a:pt x="586" y="211"/>
                </a:lnTo>
                <a:lnTo>
                  <a:pt x="609" y="204"/>
                </a:lnTo>
                <a:lnTo>
                  <a:pt x="629" y="196"/>
                </a:lnTo>
                <a:lnTo>
                  <a:pt x="648" y="188"/>
                </a:lnTo>
                <a:lnTo>
                  <a:pt x="666" y="179"/>
                </a:lnTo>
                <a:lnTo>
                  <a:pt x="680" y="169"/>
                </a:lnTo>
                <a:lnTo>
                  <a:pt x="691" y="160"/>
                </a:lnTo>
                <a:lnTo>
                  <a:pt x="701" y="150"/>
                </a:lnTo>
                <a:lnTo>
                  <a:pt x="707" y="140"/>
                </a:lnTo>
                <a:lnTo>
                  <a:pt x="711" y="129"/>
                </a:lnTo>
                <a:lnTo>
                  <a:pt x="713" y="119"/>
                </a:lnTo>
                <a:lnTo>
                  <a:pt x="711" y="108"/>
                </a:lnTo>
                <a:lnTo>
                  <a:pt x="707" y="98"/>
                </a:lnTo>
                <a:lnTo>
                  <a:pt x="701" y="88"/>
                </a:lnTo>
                <a:lnTo>
                  <a:pt x="691" y="78"/>
                </a:lnTo>
                <a:lnTo>
                  <a:pt x="680" y="68"/>
                </a:lnTo>
                <a:lnTo>
                  <a:pt x="666" y="59"/>
                </a:lnTo>
                <a:lnTo>
                  <a:pt x="648" y="50"/>
                </a:lnTo>
                <a:lnTo>
                  <a:pt x="629" y="42"/>
                </a:lnTo>
                <a:lnTo>
                  <a:pt x="609" y="35"/>
                </a:lnTo>
                <a:lnTo>
                  <a:pt x="585" y="27"/>
                </a:lnTo>
                <a:lnTo>
                  <a:pt x="561" y="21"/>
                </a:lnTo>
                <a:lnTo>
                  <a:pt x="534" y="15"/>
                </a:lnTo>
                <a:lnTo>
                  <a:pt x="508" y="11"/>
                </a:lnTo>
                <a:lnTo>
                  <a:pt x="479" y="6"/>
                </a:lnTo>
                <a:lnTo>
                  <a:pt x="448" y="4"/>
                </a:lnTo>
                <a:lnTo>
                  <a:pt x="418" y="1"/>
                </a:lnTo>
                <a:lnTo>
                  <a:pt x="388" y="0"/>
                </a:lnTo>
                <a:lnTo>
                  <a:pt x="356" y="0"/>
                </a:lnTo>
                <a:lnTo>
                  <a:pt x="326" y="0"/>
                </a:lnTo>
                <a:lnTo>
                  <a:pt x="295" y="1"/>
                </a:lnTo>
                <a:lnTo>
                  <a:pt x="264" y="4"/>
                </a:lnTo>
                <a:lnTo>
                  <a:pt x="235" y="7"/>
                </a:lnTo>
                <a:lnTo>
                  <a:pt x="206" y="11"/>
                </a:lnTo>
                <a:lnTo>
                  <a:pt x="178" y="16"/>
                </a:lnTo>
                <a:lnTo>
                  <a:pt x="152" y="21"/>
                </a:lnTo>
                <a:lnTo>
                  <a:pt x="127" y="27"/>
                </a:lnTo>
                <a:lnTo>
                  <a:pt x="104" y="35"/>
                </a:lnTo>
                <a:lnTo>
                  <a:pt x="83" y="42"/>
                </a:lnTo>
                <a:lnTo>
                  <a:pt x="64" y="51"/>
                </a:lnTo>
                <a:lnTo>
                  <a:pt x="48" y="60"/>
                </a:lnTo>
                <a:lnTo>
                  <a:pt x="34" y="68"/>
                </a:lnTo>
                <a:lnTo>
                  <a:pt x="22" y="78"/>
                </a:lnTo>
                <a:lnTo>
                  <a:pt x="12" y="88"/>
                </a:lnTo>
                <a:lnTo>
                  <a:pt x="6" y="98"/>
                </a:lnTo>
                <a:lnTo>
                  <a:pt x="2" y="109"/>
                </a:lnTo>
                <a:lnTo>
                  <a:pt x="0" y="11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Freeform 12"/>
          <p:cNvSpPr>
            <a:spLocks/>
          </p:cNvSpPr>
          <p:nvPr/>
        </p:nvSpPr>
        <p:spPr bwMode="auto">
          <a:xfrm>
            <a:off x="6873875" y="3151188"/>
            <a:ext cx="896938" cy="382587"/>
          </a:xfrm>
          <a:custGeom>
            <a:avLst/>
            <a:gdLst>
              <a:gd name="T0" fmla="*/ 2147483647 w 565"/>
              <a:gd name="T1" fmla="*/ 2147483647 h 241"/>
              <a:gd name="T2" fmla="*/ 2147483647 w 565"/>
              <a:gd name="T3" fmla="*/ 2147483647 h 241"/>
              <a:gd name="T4" fmla="*/ 2147483647 w 565"/>
              <a:gd name="T5" fmla="*/ 2147483647 h 241"/>
              <a:gd name="T6" fmla="*/ 2147483647 w 565"/>
              <a:gd name="T7" fmla="*/ 2147483647 h 241"/>
              <a:gd name="T8" fmla="*/ 2147483647 w 565"/>
              <a:gd name="T9" fmla="*/ 2147483647 h 241"/>
              <a:gd name="T10" fmla="*/ 2147483647 w 565"/>
              <a:gd name="T11" fmla="*/ 2147483647 h 241"/>
              <a:gd name="T12" fmla="*/ 2147483647 w 565"/>
              <a:gd name="T13" fmla="*/ 2147483647 h 241"/>
              <a:gd name="T14" fmla="*/ 2147483647 w 565"/>
              <a:gd name="T15" fmla="*/ 2147483647 h 241"/>
              <a:gd name="T16" fmla="*/ 2147483647 w 565"/>
              <a:gd name="T17" fmla="*/ 2147483647 h 241"/>
              <a:gd name="T18" fmla="*/ 2147483647 w 565"/>
              <a:gd name="T19" fmla="*/ 2147483647 h 241"/>
              <a:gd name="T20" fmla="*/ 2147483647 w 565"/>
              <a:gd name="T21" fmla="*/ 2147483647 h 241"/>
              <a:gd name="T22" fmla="*/ 2147483647 w 565"/>
              <a:gd name="T23" fmla="*/ 2147483647 h 241"/>
              <a:gd name="T24" fmla="*/ 2147483647 w 565"/>
              <a:gd name="T25" fmla="*/ 2147483647 h 241"/>
              <a:gd name="T26" fmla="*/ 2147483647 w 565"/>
              <a:gd name="T27" fmla="*/ 2147483647 h 241"/>
              <a:gd name="T28" fmla="*/ 2147483647 w 565"/>
              <a:gd name="T29" fmla="*/ 2147483647 h 241"/>
              <a:gd name="T30" fmla="*/ 2147483647 w 565"/>
              <a:gd name="T31" fmla="*/ 2147483647 h 241"/>
              <a:gd name="T32" fmla="*/ 2147483647 w 565"/>
              <a:gd name="T33" fmla="*/ 2147483647 h 241"/>
              <a:gd name="T34" fmla="*/ 2147483647 w 565"/>
              <a:gd name="T35" fmla="*/ 2147483647 h 241"/>
              <a:gd name="T36" fmla="*/ 2147483647 w 565"/>
              <a:gd name="T37" fmla="*/ 2147483647 h 241"/>
              <a:gd name="T38" fmla="*/ 2147483647 w 565"/>
              <a:gd name="T39" fmla="*/ 2147483647 h 241"/>
              <a:gd name="T40" fmla="*/ 2147483647 w 565"/>
              <a:gd name="T41" fmla="*/ 2147483647 h 241"/>
              <a:gd name="T42" fmla="*/ 2147483647 w 565"/>
              <a:gd name="T43" fmla="*/ 2147483647 h 241"/>
              <a:gd name="T44" fmla="*/ 2147483647 w 565"/>
              <a:gd name="T45" fmla="*/ 2147483647 h 241"/>
              <a:gd name="T46" fmla="*/ 2147483647 w 565"/>
              <a:gd name="T47" fmla="*/ 2147483647 h 241"/>
              <a:gd name="T48" fmla="*/ 2147483647 w 565"/>
              <a:gd name="T49" fmla="*/ 2147483647 h 241"/>
              <a:gd name="T50" fmla="*/ 2147483647 w 565"/>
              <a:gd name="T51" fmla="*/ 2147483647 h 241"/>
              <a:gd name="T52" fmla="*/ 2147483647 w 565"/>
              <a:gd name="T53" fmla="*/ 2147483647 h 241"/>
              <a:gd name="T54" fmla="*/ 2147483647 w 565"/>
              <a:gd name="T55" fmla="*/ 2147483647 h 241"/>
              <a:gd name="T56" fmla="*/ 2147483647 w 565"/>
              <a:gd name="T57" fmla="*/ 2147483647 h 241"/>
              <a:gd name="T58" fmla="*/ 2147483647 w 565"/>
              <a:gd name="T59" fmla="*/ 2147483647 h 241"/>
              <a:gd name="T60" fmla="*/ 2147483647 w 565"/>
              <a:gd name="T61" fmla="*/ 2147483647 h 241"/>
              <a:gd name="T62" fmla="*/ 2147483647 w 565"/>
              <a:gd name="T63" fmla="*/ 2147483647 h 241"/>
              <a:gd name="T64" fmla="*/ 2147483647 w 565"/>
              <a:gd name="T65" fmla="*/ 2147483647 h 241"/>
              <a:gd name="T66" fmla="*/ 2147483647 w 565"/>
              <a:gd name="T67" fmla="*/ 2147483647 h 241"/>
              <a:gd name="T68" fmla="*/ 2147483647 w 565"/>
              <a:gd name="T69" fmla="*/ 2147483647 h 241"/>
              <a:gd name="T70" fmla="*/ 2147483647 w 565"/>
              <a:gd name="T71" fmla="*/ 2147483647 h 2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65"/>
              <a:gd name="T109" fmla="*/ 0 h 241"/>
              <a:gd name="T110" fmla="*/ 565 w 565"/>
              <a:gd name="T111" fmla="*/ 241 h 2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65" h="241">
                <a:moveTo>
                  <a:pt x="564" y="120"/>
                </a:moveTo>
                <a:lnTo>
                  <a:pt x="563" y="110"/>
                </a:lnTo>
                <a:lnTo>
                  <a:pt x="560" y="99"/>
                </a:lnTo>
                <a:lnTo>
                  <a:pt x="554" y="89"/>
                </a:lnTo>
                <a:lnTo>
                  <a:pt x="547" y="79"/>
                </a:lnTo>
                <a:lnTo>
                  <a:pt x="538" y="70"/>
                </a:lnTo>
                <a:lnTo>
                  <a:pt x="526" y="60"/>
                </a:lnTo>
                <a:lnTo>
                  <a:pt x="513" y="51"/>
                </a:lnTo>
                <a:lnTo>
                  <a:pt x="498" y="43"/>
                </a:lnTo>
                <a:lnTo>
                  <a:pt x="482" y="35"/>
                </a:lnTo>
                <a:lnTo>
                  <a:pt x="463" y="29"/>
                </a:lnTo>
                <a:lnTo>
                  <a:pt x="444" y="22"/>
                </a:lnTo>
                <a:lnTo>
                  <a:pt x="423" y="16"/>
                </a:lnTo>
                <a:lnTo>
                  <a:pt x="401" y="11"/>
                </a:lnTo>
                <a:lnTo>
                  <a:pt x="378" y="8"/>
                </a:lnTo>
                <a:lnTo>
                  <a:pt x="355" y="4"/>
                </a:lnTo>
                <a:lnTo>
                  <a:pt x="331" y="2"/>
                </a:lnTo>
                <a:lnTo>
                  <a:pt x="307" y="1"/>
                </a:lnTo>
                <a:lnTo>
                  <a:pt x="282" y="0"/>
                </a:lnTo>
                <a:lnTo>
                  <a:pt x="257" y="1"/>
                </a:lnTo>
                <a:lnTo>
                  <a:pt x="233" y="2"/>
                </a:lnTo>
                <a:lnTo>
                  <a:pt x="209" y="4"/>
                </a:lnTo>
                <a:lnTo>
                  <a:pt x="186" y="8"/>
                </a:lnTo>
                <a:lnTo>
                  <a:pt x="163" y="11"/>
                </a:lnTo>
                <a:lnTo>
                  <a:pt x="141" y="16"/>
                </a:lnTo>
                <a:lnTo>
                  <a:pt x="120" y="22"/>
                </a:lnTo>
                <a:lnTo>
                  <a:pt x="101" y="29"/>
                </a:lnTo>
                <a:lnTo>
                  <a:pt x="83" y="35"/>
                </a:lnTo>
                <a:lnTo>
                  <a:pt x="66" y="43"/>
                </a:lnTo>
                <a:lnTo>
                  <a:pt x="51" y="51"/>
                </a:lnTo>
                <a:lnTo>
                  <a:pt x="38" y="60"/>
                </a:lnTo>
                <a:lnTo>
                  <a:pt x="26" y="70"/>
                </a:lnTo>
                <a:lnTo>
                  <a:pt x="17" y="79"/>
                </a:lnTo>
                <a:lnTo>
                  <a:pt x="10" y="89"/>
                </a:lnTo>
                <a:lnTo>
                  <a:pt x="4" y="99"/>
                </a:lnTo>
                <a:lnTo>
                  <a:pt x="1" y="110"/>
                </a:lnTo>
                <a:lnTo>
                  <a:pt x="0" y="120"/>
                </a:lnTo>
                <a:lnTo>
                  <a:pt x="1" y="131"/>
                </a:lnTo>
                <a:lnTo>
                  <a:pt x="4" y="141"/>
                </a:lnTo>
                <a:lnTo>
                  <a:pt x="10" y="151"/>
                </a:lnTo>
                <a:lnTo>
                  <a:pt x="17" y="161"/>
                </a:lnTo>
                <a:lnTo>
                  <a:pt x="26" y="171"/>
                </a:lnTo>
                <a:lnTo>
                  <a:pt x="38" y="180"/>
                </a:lnTo>
                <a:lnTo>
                  <a:pt x="51" y="189"/>
                </a:lnTo>
                <a:lnTo>
                  <a:pt x="66" y="197"/>
                </a:lnTo>
                <a:lnTo>
                  <a:pt x="83" y="205"/>
                </a:lnTo>
                <a:lnTo>
                  <a:pt x="101" y="212"/>
                </a:lnTo>
                <a:lnTo>
                  <a:pt x="120" y="218"/>
                </a:lnTo>
                <a:lnTo>
                  <a:pt x="141" y="224"/>
                </a:lnTo>
                <a:lnTo>
                  <a:pt x="163" y="229"/>
                </a:lnTo>
                <a:lnTo>
                  <a:pt x="186" y="233"/>
                </a:lnTo>
                <a:lnTo>
                  <a:pt x="209" y="236"/>
                </a:lnTo>
                <a:lnTo>
                  <a:pt x="233" y="238"/>
                </a:lnTo>
                <a:lnTo>
                  <a:pt x="257" y="239"/>
                </a:lnTo>
                <a:lnTo>
                  <a:pt x="282" y="240"/>
                </a:lnTo>
                <a:lnTo>
                  <a:pt x="307" y="239"/>
                </a:lnTo>
                <a:lnTo>
                  <a:pt x="331" y="238"/>
                </a:lnTo>
                <a:lnTo>
                  <a:pt x="355" y="236"/>
                </a:lnTo>
                <a:lnTo>
                  <a:pt x="378" y="233"/>
                </a:lnTo>
                <a:lnTo>
                  <a:pt x="401" y="229"/>
                </a:lnTo>
                <a:lnTo>
                  <a:pt x="423" y="224"/>
                </a:lnTo>
                <a:lnTo>
                  <a:pt x="444" y="218"/>
                </a:lnTo>
                <a:lnTo>
                  <a:pt x="463" y="212"/>
                </a:lnTo>
                <a:lnTo>
                  <a:pt x="482" y="205"/>
                </a:lnTo>
                <a:lnTo>
                  <a:pt x="498" y="197"/>
                </a:lnTo>
                <a:lnTo>
                  <a:pt x="513" y="189"/>
                </a:lnTo>
                <a:lnTo>
                  <a:pt x="526" y="180"/>
                </a:lnTo>
                <a:lnTo>
                  <a:pt x="538" y="171"/>
                </a:lnTo>
                <a:lnTo>
                  <a:pt x="547" y="161"/>
                </a:lnTo>
                <a:lnTo>
                  <a:pt x="554" y="151"/>
                </a:lnTo>
                <a:lnTo>
                  <a:pt x="560" y="141"/>
                </a:lnTo>
                <a:lnTo>
                  <a:pt x="563" y="131"/>
                </a:lnTo>
                <a:lnTo>
                  <a:pt x="564" y="12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Freeform 14"/>
          <p:cNvSpPr>
            <a:spLocks/>
          </p:cNvSpPr>
          <p:nvPr/>
        </p:nvSpPr>
        <p:spPr bwMode="auto">
          <a:xfrm>
            <a:off x="6934200" y="4046538"/>
            <a:ext cx="1447800" cy="387350"/>
          </a:xfrm>
          <a:custGeom>
            <a:avLst/>
            <a:gdLst>
              <a:gd name="T0" fmla="*/ 2147483647 w 854"/>
              <a:gd name="T1" fmla="*/ 2147483647 h 244"/>
              <a:gd name="T2" fmla="*/ 2147483647 w 854"/>
              <a:gd name="T3" fmla="*/ 0 h 244"/>
              <a:gd name="T4" fmla="*/ 0 w 854"/>
              <a:gd name="T5" fmla="*/ 0 h 244"/>
              <a:gd name="T6" fmla="*/ 0 w 854"/>
              <a:gd name="T7" fmla="*/ 2147483647 h 244"/>
              <a:gd name="T8" fmla="*/ 2147483647 w 854"/>
              <a:gd name="T9" fmla="*/ 2147483647 h 2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4"/>
              <a:gd name="T16" fmla="*/ 0 h 244"/>
              <a:gd name="T17" fmla="*/ 854 w 854"/>
              <a:gd name="T18" fmla="*/ 244 h 2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4" h="244">
                <a:moveTo>
                  <a:pt x="853" y="243"/>
                </a:moveTo>
                <a:lnTo>
                  <a:pt x="853" y="0"/>
                </a:lnTo>
                <a:lnTo>
                  <a:pt x="0" y="0"/>
                </a:lnTo>
                <a:lnTo>
                  <a:pt x="0" y="243"/>
                </a:lnTo>
                <a:lnTo>
                  <a:pt x="853" y="243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Freeform 15"/>
          <p:cNvSpPr>
            <a:spLocks/>
          </p:cNvSpPr>
          <p:nvPr/>
        </p:nvSpPr>
        <p:spPr bwMode="auto">
          <a:xfrm>
            <a:off x="3852863" y="4046538"/>
            <a:ext cx="896937" cy="392112"/>
          </a:xfrm>
          <a:custGeom>
            <a:avLst/>
            <a:gdLst>
              <a:gd name="T0" fmla="*/ 2147483647 w 565"/>
              <a:gd name="T1" fmla="*/ 2147483647 h 247"/>
              <a:gd name="T2" fmla="*/ 2147483647 w 565"/>
              <a:gd name="T3" fmla="*/ 0 h 247"/>
              <a:gd name="T4" fmla="*/ 0 w 565"/>
              <a:gd name="T5" fmla="*/ 0 h 247"/>
              <a:gd name="T6" fmla="*/ 0 w 565"/>
              <a:gd name="T7" fmla="*/ 2147483647 h 247"/>
              <a:gd name="T8" fmla="*/ 2147483647 w 565"/>
              <a:gd name="T9" fmla="*/ 2147483647 h 2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5"/>
              <a:gd name="T16" fmla="*/ 0 h 247"/>
              <a:gd name="T17" fmla="*/ 565 w 565"/>
              <a:gd name="T18" fmla="*/ 247 h 2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5" h="247">
                <a:moveTo>
                  <a:pt x="564" y="246"/>
                </a:moveTo>
                <a:lnTo>
                  <a:pt x="564" y="0"/>
                </a:lnTo>
                <a:lnTo>
                  <a:pt x="0" y="0"/>
                </a:lnTo>
                <a:lnTo>
                  <a:pt x="0" y="246"/>
                </a:lnTo>
                <a:lnTo>
                  <a:pt x="564" y="24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Freeform 17"/>
          <p:cNvSpPr>
            <a:spLocks/>
          </p:cNvSpPr>
          <p:nvPr/>
        </p:nvSpPr>
        <p:spPr bwMode="auto">
          <a:xfrm>
            <a:off x="5376863" y="3868738"/>
            <a:ext cx="1371600" cy="658812"/>
          </a:xfrm>
          <a:custGeom>
            <a:avLst/>
            <a:gdLst>
              <a:gd name="T0" fmla="*/ 0 w 864"/>
              <a:gd name="T1" fmla="*/ 2147483647 h 415"/>
              <a:gd name="T2" fmla="*/ 2147483647 w 864"/>
              <a:gd name="T3" fmla="*/ 0 h 415"/>
              <a:gd name="T4" fmla="*/ 2147483647 w 864"/>
              <a:gd name="T5" fmla="*/ 2147483647 h 415"/>
              <a:gd name="T6" fmla="*/ 2147483647 w 864"/>
              <a:gd name="T7" fmla="*/ 2147483647 h 415"/>
              <a:gd name="T8" fmla="*/ 0 w 864"/>
              <a:gd name="T9" fmla="*/ 2147483647 h 4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"/>
              <a:gd name="T16" fmla="*/ 0 h 415"/>
              <a:gd name="T17" fmla="*/ 864 w 864"/>
              <a:gd name="T18" fmla="*/ 415 h 4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" h="415">
                <a:moveTo>
                  <a:pt x="0" y="208"/>
                </a:moveTo>
                <a:lnTo>
                  <a:pt x="426" y="0"/>
                </a:lnTo>
                <a:lnTo>
                  <a:pt x="863" y="214"/>
                </a:lnTo>
                <a:lnTo>
                  <a:pt x="426" y="414"/>
                </a:lnTo>
                <a:lnTo>
                  <a:pt x="0" y="20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Rectangle 18"/>
          <p:cNvSpPr>
            <a:spLocks noChangeArrowheads="1"/>
          </p:cNvSpPr>
          <p:nvPr/>
        </p:nvSpPr>
        <p:spPr bwMode="auto">
          <a:xfrm>
            <a:off x="7732713" y="3459163"/>
            <a:ext cx="8588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budget</a:t>
            </a:r>
          </a:p>
        </p:txBody>
      </p:sp>
      <p:sp>
        <p:nvSpPr>
          <p:cNvPr id="17428" name="Rectangle 19"/>
          <p:cNvSpPr>
            <a:spLocks noChangeArrowheads="1"/>
          </p:cNvSpPr>
          <p:nvPr/>
        </p:nvSpPr>
        <p:spPr bwMode="auto">
          <a:xfrm>
            <a:off x="6329363" y="3441700"/>
            <a:ext cx="4857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charset="0"/>
              </a:rPr>
              <a:t>did</a:t>
            </a:r>
          </a:p>
        </p:txBody>
      </p:sp>
      <p:sp>
        <p:nvSpPr>
          <p:cNvPr id="17429" name="Rectangle 20"/>
          <p:cNvSpPr>
            <a:spLocks noChangeArrowheads="1"/>
          </p:cNvSpPr>
          <p:nvPr/>
        </p:nvSpPr>
        <p:spPr bwMode="auto">
          <a:xfrm>
            <a:off x="3486150" y="3421063"/>
            <a:ext cx="4857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charset="0"/>
              </a:rPr>
              <a:t>pid</a:t>
            </a:r>
          </a:p>
        </p:txBody>
      </p:sp>
      <p:sp>
        <p:nvSpPr>
          <p:cNvPr id="17430" name="Rectangle 21"/>
          <p:cNvSpPr>
            <a:spLocks noChangeArrowheads="1"/>
          </p:cNvSpPr>
          <p:nvPr/>
        </p:nvSpPr>
        <p:spPr bwMode="auto">
          <a:xfrm>
            <a:off x="3833813" y="3057525"/>
            <a:ext cx="1219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started_on</a:t>
            </a:r>
          </a:p>
        </p:txBody>
      </p:sp>
      <p:sp>
        <p:nvSpPr>
          <p:cNvPr id="17431" name="Rectangle 22"/>
          <p:cNvSpPr>
            <a:spLocks noChangeArrowheads="1"/>
          </p:cNvSpPr>
          <p:nvPr/>
        </p:nvSpPr>
        <p:spPr bwMode="auto">
          <a:xfrm>
            <a:off x="4819650" y="3430588"/>
            <a:ext cx="9826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pbudget</a:t>
            </a:r>
          </a:p>
        </p:txBody>
      </p:sp>
      <p:sp>
        <p:nvSpPr>
          <p:cNvPr id="17432" name="Rectangle 23"/>
          <p:cNvSpPr>
            <a:spLocks noChangeArrowheads="1"/>
          </p:cNvSpPr>
          <p:nvPr/>
        </p:nvSpPr>
        <p:spPr bwMode="auto">
          <a:xfrm>
            <a:off x="6908800" y="3176588"/>
            <a:ext cx="8366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dname</a:t>
            </a:r>
          </a:p>
        </p:txBody>
      </p:sp>
      <p:sp>
        <p:nvSpPr>
          <p:cNvPr id="17434" name="Rectangle 25"/>
          <p:cNvSpPr>
            <a:spLocks noChangeArrowheads="1"/>
          </p:cNvSpPr>
          <p:nvPr/>
        </p:nvSpPr>
        <p:spPr bwMode="auto">
          <a:xfrm>
            <a:off x="6959600" y="4059238"/>
            <a:ext cx="1422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Departments</a:t>
            </a:r>
          </a:p>
        </p:txBody>
      </p:sp>
      <p:sp>
        <p:nvSpPr>
          <p:cNvPr id="17435" name="Rectangle 26"/>
          <p:cNvSpPr>
            <a:spLocks noChangeArrowheads="1"/>
          </p:cNvSpPr>
          <p:nvPr/>
        </p:nvSpPr>
        <p:spPr bwMode="auto">
          <a:xfrm>
            <a:off x="3800475" y="4076700"/>
            <a:ext cx="9826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Projects</a:t>
            </a:r>
          </a:p>
        </p:txBody>
      </p:sp>
      <p:sp>
        <p:nvSpPr>
          <p:cNvPr id="17436" name="Rectangle 27"/>
          <p:cNvSpPr>
            <a:spLocks noChangeArrowheads="1"/>
          </p:cNvSpPr>
          <p:nvPr/>
        </p:nvSpPr>
        <p:spPr bwMode="auto">
          <a:xfrm>
            <a:off x="5472113" y="4035425"/>
            <a:ext cx="1117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Sponsors</a:t>
            </a:r>
          </a:p>
        </p:txBody>
      </p:sp>
      <p:sp>
        <p:nvSpPr>
          <p:cNvPr id="17439" name="Line 33"/>
          <p:cNvSpPr>
            <a:spLocks noChangeShapeType="1"/>
          </p:cNvSpPr>
          <p:nvPr/>
        </p:nvSpPr>
        <p:spPr bwMode="auto">
          <a:xfrm>
            <a:off x="3862388" y="3797300"/>
            <a:ext cx="242887" cy="247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0" name="Line 34"/>
          <p:cNvSpPr>
            <a:spLocks noChangeShapeType="1"/>
          </p:cNvSpPr>
          <p:nvPr/>
        </p:nvSpPr>
        <p:spPr bwMode="auto">
          <a:xfrm flipH="1">
            <a:off x="4379913" y="3429000"/>
            <a:ext cx="3175" cy="6127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1" name="Line 35"/>
          <p:cNvSpPr>
            <a:spLocks noChangeShapeType="1"/>
          </p:cNvSpPr>
          <p:nvPr/>
        </p:nvSpPr>
        <p:spPr bwMode="auto">
          <a:xfrm flipH="1">
            <a:off x="4572000" y="3783013"/>
            <a:ext cx="396875" cy="2619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2" name="Line 36"/>
          <p:cNvSpPr>
            <a:spLocks noChangeShapeType="1"/>
          </p:cNvSpPr>
          <p:nvPr/>
        </p:nvSpPr>
        <p:spPr bwMode="auto">
          <a:xfrm>
            <a:off x="6632575" y="3814763"/>
            <a:ext cx="490538" cy="2301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3" name="Line 37"/>
          <p:cNvSpPr>
            <a:spLocks noChangeShapeType="1"/>
          </p:cNvSpPr>
          <p:nvPr/>
        </p:nvSpPr>
        <p:spPr bwMode="auto">
          <a:xfrm>
            <a:off x="7315200" y="3540125"/>
            <a:ext cx="0" cy="520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4" name="Line 38"/>
          <p:cNvSpPr>
            <a:spLocks noChangeShapeType="1"/>
          </p:cNvSpPr>
          <p:nvPr/>
        </p:nvSpPr>
        <p:spPr bwMode="auto">
          <a:xfrm flipH="1">
            <a:off x="7620000" y="3783013"/>
            <a:ext cx="317500" cy="2587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7" name="Line 51"/>
          <p:cNvSpPr>
            <a:spLocks noChangeShapeType="1"/>
          </p:cNvSpPr>
          <p:nvPr/>
        </p:nvSpPr>
        <p:spPr bwMode="auto">
          <a:xfrm flipH="1">
            <a:off x="4757738" y="4206875"/>
            <a:ext cx="622300" cy="142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8" name="Line 52"/>
          <p:cNvSpPr>
            <a:spLocks noChangeShapeType="1"/>
          </p:cNvSpPr>
          <p:nvPr/>
        </p:nvSpPr>
        <p:spPr bwMode="auto">
          <a:xfrm>
            <a:off x="6705600" y="4191000"/>
            <a:ext cx="23971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9" name="Freeform 53"/>
          <p:cNvSpPr>
            <a:spLocks/>
          </p:cNvSpPr>
          <p:nvPr/>
        </p:nvSpPr>
        <p:spPr bwMode="auto">
          <a:xfrm>
            <a:off x="5605463" y="3030538"/>
            <a:ext cx="896937" cy="381000"/>
          </a:xfrm>
          <a:custGeom>
            <a:avLst/>
            <a:gdLst>
              <a:gd name="T0" fmla="*/ 2147483647 w 565"/>
              <a:gd name="T1" fmla="*/ 2147483647 h 240"/>
              <a:gd name="T2" fmla="*/ 2147483647 w 565"/>
              <a:gd name="T3" fmla="*/ 2147483647 h 240"/>
              <a:gd name="T4" fmla="*/ 2147483647 w 565"/>
              <a:gd name="T5" fmla="*/ 2147483647 h 240"/>
              <a:gd name="T6" fmla="*/ 2147483647 w 565"/>
              <a:gd name="T7" fmla="*/ 2147483647 h 240"/>
              <a:gd name="T8" fmla="*/ 2147483647 w 565"/>
              <a:gd name="T9" fmla="*/ 2147483647 h 240"/>
              <a:gd name="T10" fmla="*/ 2147483647 w 565"/>
              <a:gd name="T11" fmla="*/ 2147483647 h 240"/>
              <a:gd name="T12" fmla="*/ 2147483647 w 565"/>
              <a:gd name="T13" fmla="*/ 2147483647 h 240"/>
              <a:gd name="T14" fmla="*/ 2147483647 w 565"/>
              <a:gd name="T15" fmla="*/ 2147483647 h 240"/>
              <a:gd name="T16" fmla="*/ 2147483647 w 565"/>
              <a:gd name="T17" fmla="*/ 0 h 240"/>
              <a:gd name="T18" fmla="*/ 2147483647 w 565"/>
              <a:gd name="T19" fmla="*/ 0 h 240"/>
              <a:gd name="T20" fmla="*/ 2147483647 w 565"/>
              <a:gd name="T21" fmla="*/ 2147483647 h 240"/>
              <a:gd name="T22" fmla="*/ 2147483647 w 565"/>
              <a:gd name="T23" fmla="*/ 2147483647 h 240"/>
              <a:gd name="T24" fmla="*/ 2147483647 w 565"/>
              <a:gd name="T25" fmla="*/ 2147483647 h 240"/>
              <a:gd name="T26" fmla="*/ 2147483647 w 565"/>
              <a:gd name="T27" fmla="*/ 2147483647 h 240"/>
              <a:gd name="T28" fmla="*/ 2147483647 w 565"/>
              <a:gd name="T29" fmla="*/ 2147483647 h 240"/>
              <a:gd name="T30" fmla="*/ 2147483647 w 565"/>
              <a:gd name="T31" fmla="*/ 2147483647 h 240"/>
              <a:gd name="T32" fmla="*/ 2147483647 w 565"/>
              <a:gd name="T33" fmla="*/ 2147483647 h 240"/>
              <a:gd name="T34" fmla="*/ 2147483647 w 565"/>
              <a:gd name="T35" fmla="*/ 2147483647 h 240"/>
              <a:gd name="T36" fmla="*/ 2147483647 w 565"/>
              <a:gd name="T37" fmla="*/ 2147483647 h 240"/>
              <a:gd name="T38" fmla="*/ 2147483647 w 565"/>
              <a:gd name="T39" fmla="*/ 2147483647 h 240"/>
              <a:gd name="T40" fmla="*/ 2147483647 w 565"/>
              <a:gd name="T41" fmla="*/ 2147483647 h 240"/>
              <a:gd name="T42" fmla="*/ 2147483647 w 565"/>
              <a:gd name="T43" fmla="*/ 2147483647 h 240"/>
              <a:gd name="T44" fmla="*/ 2147483647 w 565"/>
              <a:gd name="T45" fmla="*/ 2147483647 h 240"/>
              <a:gd name="T46" fmla="*/ 2147483647 w 565"/>
              <a:gd name="T47" fmla="*/ 2147483647 h 240"/>
              <a:gd name="T48" fmla="*/ 2147483647 w 565"/>
              <a:gd name="T49" fmla="*/ 2147483647 h 240"/>
              <a:gd name="T50" fmla="*/ 2147483647 w 565"/>
              <a:gd name="T51" fmla="*/ 2147483647 h 240"/>
              <a:gd name="T52" fmla="*/ 2147483647 w 565"/>
              <a:gd name="T53" fmla="*/ 2147483647 h 240"/>
              <a:gd name="T54" fmla="*/ 2147483647 w 565"/>
              <a:gd name="T55" fmla="*/ 2147483647 h 240"/>
              <a:gd name="T56" fmla="*/ 2147483647 w 565"/>
              <a:gd name="T57" fmla="*/ 2147483647 h 240"/>
              <a:gd name="T58" fmla="*/ 2147483647 w 565"/>
              <a:gd name="T59" fmla="*/ 2147483647 h 240"/>
              <a:gd name="T60" fmla="*/ 2147483647 w 565"/>
              <a:gd name="T61" fmla="*/ 2147483647 h 240"/>
              <a:gd name="T62" fmla="*/ 2147483647 w 565"/>
              <a:gd name="T63" fmla="*/ 2147483647 h 240"/>
              <a:gd name="T64" fmla="*/ 2147483647 w 565"/>
              <a:gd name="T65" fmla="*/ 2147483647 h 240"/>
              <a:gd name="T66" fmla="*/ 2147483647 w 565"/>
              <a:gd name="T67" fmla="*/ 2147483647 h 240"/>
              <a:gd name="T68" fmla="*/ 2147483647 w 565"/>
              <a:gd name="T69" fmla="*/ 2147483647 h 240"/>
              <a:gd name="T70" fmla="*/ 2147483647 w 565"/>
              <a:gd name="T71" fmla="*/ 2147483647 h 2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65"/>
              <a:gd name="T109" fmla="*/ 0 h 240"/>
              <a:gd name="T110" fmla="*/ 565 w 565"/>
              <a:gd name="T111" fmla="*/ 240 h 2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65" h="240">
                <a:moveTo>
                  <a:pt x="564" y="119"/>
                </a:moveTo>
                <a:lnTo>
                  <a:pt x="563" y="109"/>
                </a:lnTo>
                <a:lnTo>
                  <a:pt x="560" y="98"/>
                </a:lnTo>
                <a:lnTo>
                  <a:pt x="555" y="88"/>
                </a:lnTo>
                <a:lnTo>
                  <a:pt x="547" y="78"/>
                </a:lnTo>
                <a:lnTo>
                  <a:pt x="538" y="68"/>
                </a:lnTo>
                <a:lnTo>
                  <a:pt x="527" y="60"/>
                </a:lnTo>
                <a:lnTo>
                  <a:pt x="513" y="51"/>
                </a:lnTo>
                <a:lnTo>
                  <a:pt x="498" y="42"/>
                </a:lnTo>
                <a:lnTo>
                  <a:pt x="482" y="35"/>
                </a:lnTo>
                <a:lnTo>
                  <a:pt x="464" y="27"/>
                </a:lnTo>
                <a:lnTo>
                  <a:pt x="444" y="21"/>
                </a:lnTo>
                <a:lnTo>
                  <a:pt x="423" y="15"/>
                </a:lnTo>
                <a:lnTo>
                  <a:pt x="402" y="11"/>
                </a:lnTo>
                <a:lnTo>
                  <a:pt x="379" y="7"/>
                </a:lnTo>
                <a:lnTo>
                  <a:pt x="356" y="4"/>
                </a:lnTo>
                <a:lnTo>
                  <a:pt x="331" y="1"/>
                </a:lnTo>
                <a:lnTo>
                  <a:pt x="307" y="0"/>
                </a:lnTo>
                <a:lnTo>
                  <a:pt x="282" y="0"/>
                </a:lnTo>
                <a:lnTo>
                  <a:pt x="258" y="0"/>
                </a:lnTo>
                <a:lnTo>
                  <a:pt x="234" y="1"/>
                </a:lnTo>
                <a:lnTo>
                  <a:pt x="210" y="4"/>
                </a:lnTo>
                <a:lnTo>
                  <a:pt x="186" y="7"/>
                </a:lnTo>
                <a:lnTo>
                  <a:pt x="163" y="11"/>
                </a:lnTo>
                <a:lnTo>
                  <a:pt x="141" y="15"/>
                </a:lnTo>
                <a:lnTo>
                  <a:pt x="121" y="21"/>
                </a:lnTo>
                <a:lnTo>
                  <a:pt x="101" y="27"/>
                </a:lnTo>
                <a:lnTo>
                  <a:pt x="83" y="35"/>
                </a:lnTo>
                <a:lnTo>
                  <a:pt x="67" y="42"/>
                </a:lnTo>
                <a:lnTo>
                  <a:pt x="52" y="51"/>
                </a:lnTo>
                <a:lnTo>
                  <a:pt x="38" y="60"/>
                </a:lnTo>
                <a:lnTo>
                  <a:pt x="27" y="68"/>
                </a:lnTo>
                <a:lnTo>
                  <a:pt x="18" y="78"/>
                </a:lnTo>
                <a:lnTo>
                  <a:pt x="10" y="88"/>
                </a:lnTo>
                <a:lnTo>
                  <a:pt x="5" y="98"/>
                </a:lnTo>
                <a:lnTo>
                  <a:pt x="2" y="109"/>
                </a:lnTo>
                <a:lnTo>
                  <a:pt x="0" y="119"/>
                </a:lnTo>
                <a:lnTo>
                  <a:pt x="2" y="129"/>
                </a:lnTo>
                <a:lnTo>
                  <a:pt x="5" y="140"/>
                </a:lnTo>
                <a:lnTo>
                  <a:pt x="10" y="150"/>
                </a:lnTo>
                <a:lnTo>
                  <a:pt x="18" y="160"/>
                </a:lnTo>
                <a:lnTo>
                  <a:pt x="27" y="170"/>
                </a:lnTo>
                <a:lnTo>
                  <a:pt x="38" y="179"/>
                </a:lnTo>
                <a:lnTo>
                  <a:pt x="52" y="188"/>
                </a:lnTo>
                <a:lnTo>
                  <a:pt x="67" y="196"/>
                </a:lnTo>
                <a:lnTo>
                  <a:pt x="83" y="204"/>
                </a:lnTo>
                <a:lnTo>
                  <a:pt x="101" y="211"/>
                </a:lnTo>
                <a:lnTo>
                  <a:pt x="121" y="217"/>
                </a:lnTo>
                <a:lnTo>
                  <a:pt x="141" y="223"/>
                </a:lnTo>
                <a:lnTo>
                  <a:pt x="163" y="227"/>
                </a:lnTo>
                <a:lnTo>
                  <a:pt x="186" y="231"/>
                </a:lnTo>
                <a:lnTo>
                  <a:pt x="210" y="235"/>
                </a:lnTo>
                <a:lnTo>
                  <a:pt x="234" y="237"/>
                </a:lnTo>
                <a:lnTo>
                  <a:pt x="258" y="239"/>
                </a:lnTo>
                <a:lnTo>
                  <a:pt x="282" y="239"/>
                </a:lnTo>
                <a:lnTo>
                  <a:pt x="307" y="239"/>
                </a:lnTo>
                <a:lnTo>
                  <a:pt x="331" y="237"/>
                </a:lnTo>
                <a:lnTo>
                  <a:pt x="356" y="235"/>
                </a:lnTo>
                <a:lnTo>
                  <a:pt x="379" y="231"/>
                </a:lnTo>
                <a:lnTo>
                  <a:pt x="402" y="227"/>
                </a:lnTo>
                <a:lnTo>
                  <a:pt x="423" y="223"/>
                </a:lnTo>
                <a:lnTo>
                  <a:pt x="444" y="217"/>
                </a:lnTo>
                <a:lnTo>
                  <a:pt x="464" y="211"/>
                </a:lnTo>
                <a:lnTo>
                  <a:pt x="482" y="204"/>
                </a:lnTo>
                <a:lnTo>
                  <a:pt x="498" y="196"/>
                </a:lnTo>
                <a:lnTo>
                  <a:pt x="513" y="188"/>
                </a:lnTo>
                <a:lnTo>
                  <a:pt x="527" y="179"/>
                </a:lnTo>
                <a:lnTo>
                  <a:pt x="538" y="170"/>
                </a:lnTo>
                <a:lnTo>
                  <a:pt x="547" y="160"/>
                </a:lnTo>
                <a:lnTo>
                  <a:pt x="555" y="150"/>
                </a:lnTo>
                <a:lnTo>
                  <a:pt x="560" y="140"/>
                </a:lnTo>
                <a:lnTo>
                  <a:pt x="563" y="129"/>
                </a:lnTo>
                <a:lnTo>
                  <a:pt x="564" y="11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0" name="Rectangle 54"/>
          <p:cNvSpPr>
            <a:spLocks noChangeArrowheads="1"/>
          </p:cNvSpPr>
          <p:nvPr/>
        </p:nvSpPr>
        <p:spPr bwMode="auto">
          <a:xfrm>
            <a:off x="5681663" y="3030538"/>
            <a:ext cx="7000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since</a:t>
            </a:r>
          </a:p>
        </p:txBody>
      </p:sp>
      <p:sp>
        <p:nvSpPr>
          <p:cNvPr id="17461" name="Line 55"/>
          <p:cNvSpPr>
            <a:spLocks noChangeShapeType="1"/>
          </p:cNvSpPr>
          <p:nvPr/>
        </p:nvSpPr>
        <p:spPr bwMode="auto">
          <a:xfrm flipV="1">
            <a:off x="6062663" y="3411538"/>
            <a:ext cx="0" cy="457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A4FBB17D-B85B-4F3A-5D87-B1FF77C37FB0}"/>
              </a:ext>
            </a:extLst>
          </p:cNvPr>
          <p:cNvSpPr/>
          <p:nvPr/>
        </p:nvSpPr>
        <p:spPr>
          <a:xfrm>
            <a:off x="6610668" y="5268369"/>
            <a:ext cx="2201657" cy="1060210"/>
          </a:xfrm>
          <a:prstGeom prst="wedgeRoundRectCallout">
            <a:avLst>
              <a:gd name="adj1" fmla="val -66548"/>
              <a:gd name="adj2" fmla="val -134564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“Sponsors” is a relationship set</a:t>
            </a:r>
          </a:p>
        </p:txBody>
      </p:sp>
      <p:sp>
        <p:nvSpPr>
          <p:cNvPr id="2" name="Rounded Rectangular Callout 3">
            <a:extLst>
              <a:ext uri="{FF2B5EF4-FFF2-40B4-BE49-F238E27FC236}">
                <a16:creationId xmlns:a16="http://schemas.microsoft.com/office/drawing/2014/main" id="{B06EE616-58ED-0A24-AF1D-BA3BAC158B7F}"/>
              </a:ext>
            </a:extLst>
          </p:cNvPr>
          <p:cNvSpPr/>
          <p:nvPr/>
        </p:nvSpPr>
        <p:spPr>
          <a:xfrm>
            <a:off x="985929" y="4832350"/>
            <a:ext cx="4343718" cy="1704974"/>
          </a:xfrm>
          <a:prstGeom prst="wedgeRoundRectCallout">
            <a:avLst>
              <a:gd name="adj1" fmla="val 60795"/>
              <a:gd name="adj2" fmla="val -77763"/>
              <a:gd name="adj3" fmla="val 16667"/>
            </a:avLst>
          </a:prstGeom>
          <a:solidFill>
            <a:srgbClr val="F846D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800" dirty="0"/>
              <a:t>If each sponsorship is monitored by an employee,</a:t>
            </a:r>
          </a:p>
          <a:p>
            <a:pPr algn="r"/>
            <a:r>
              <a:rPr lang="en-US" sz="2800" dirty="0"/>
              <a:t>how to model this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2F231B-2DFB-CE84-460D-A34CB0B303BF}"/>
              </a:ext>
            </a:extLst>
          </p:cNvPr>
          <p:cNvSpPr txBox="1"/>
          <p:nvPr/>
        </p:nvSpPr>
        <p:spPr>
          <a:xfrm>
            <a:off x="1140676" y="1872675"/>
            <a:ext cx="6862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Departments sponsor different projects </a:t>
            </a:r>
          </a:p>
        </p:txBody>
      </p:sp>
    </p:spTree>
    <p:extLst>
      <p:ext uri="{BB962C8B-B14F-4D97-AF65-F5344CB8AC3E}">
        <p14:creationId xmlns:p14="http://schemas.microsoft.com/office/powerpoint/2010/main" val="279056003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3286125" y="2906713"/>
            <a:ext cx="5476875" cy="1741487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31750">
            <a:solidFill>
              <a:srgbClr val="0070C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04900"/>
          </a:xfrm>
        </p:spPr>
        <p:txBody>
          <a:bodyPr/>
          <a:lstStyle/>
          <a:p>
            <a:r>
              <a:rPr lang="en-US"/>
              <a:t>Aggregation</a:t>
            </a:r>
          </a:p>
        </p:txBody>
      </p:sp>
      <p:sp>
        <p:nvSpPr>
          <p:cNvPr id="1741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4987" y="1227208"/>
            <a:ext cx="4589461" cy="1258887"/>
          </a:xfrm>
        </p:spPr>
        <p:txBody>
          <a:bodyPr>
            <a:normAutofit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en-US" dirty="0">
                <a:latin typeface="Calibri" pitchFamily="34" charset="0"/>
              </a:rPr>
              <a:t>Used when we have to model a relationship involving (entity sets and) a </a:t>
            </a:r>
            <a:r>
              <a:rPr lang="en-US" i="1" dirty="0">
                <a:latin typeface="Calibri" pitchFamily="34" charset="0"/>
              </a:rPr>
              <a:t>relationship set</a:t>
            </a:r>
            <a:r>
              <a:rPr lang="en-US" dirty="0">
                <a:latin typeface="Calibri" pitchFamily="34" charset="0"/>
              </a:rPr>
              <a:t>.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28600" y="4984750"/>
            <a:ext cx="883920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ts val="2500"/>
              </a:lnSpc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en-US" i="1" dirty="0">
                <a:latin typeface="Book Antiqua" pitchFamily="18" charset="0"/>
                <a:cs typeface="+mn-cs"/>
              </a:rPr>
              <a:t>  </a:t>
            </a:r>
            <a:r>
              <a:rPr lang="en-US" sz="2800" i="1" dirty="0">
                <a:solidFill>
                  <a:schemeClr val="accent2"/>
                </a:solidFill>
                <a:latin typeface="Calibri" pitchFamily="34" charset="0"/>
                <a:cs typeface="+mn-cs"/>
              </a:rPr>
              <a:t>Aggregation vs. ternary relationship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+mn-cs"/>
              </a:rPr>
              <a:t>:  </a:t>
            </a:r>
            <a:endParaRPr lang="en-US" sz="2800" dirty="0">
              <a:latin typeface="Calibri" pitchFamily="34" charset="0"/>
              <a:cs typeface="+mn-cs"/>
            </a:endParaRPr>
          </a:p>
          <a:p>
            <a:pPr marL="460375" indent="-233363" eaLnBrk="0" hangingPunct="0">
              <a:lnSpc>
                <a:spcPts val="2500"/>
              </a:lnSpc>
              <a:spcAft>
                <a:spcPts val="600"/>
              </a:spcAft>
              <a:buSzPct val="75000"/>
              <a:buFont typeface="Wingdings" pitchFamily="2" charset="2"/>
              <a:buChar char="§"/>
              <a:defRPr/>
            </a:pPr>
            <a:r>
              <a:rPr lang="en-US" sz="2400" dirty="0">
                <a:latin typeface="Calibri" pitchFamily="34" charset="0"/>
                <a:cs typeface="+mn-cs"/>
              </a:rPr>
              <a:t>Monitors is a distinct relationship, with a descriptive attribute.</a:t>
            </a:r>
          </a:p>
          <a:p>
            <a:pPr marL="460375" indent="-233363" eaLnBrk="0" hangingPunct="0">
              <a:lnSpc>
                <a:spcPts val="2500"/>
              </a:lnSpc>
              <a:buSzPct val="75000"/>
              <a:buFont typeface="Wingdings" pitchFamily="2" charset="2"/>
              <a:buChar char="§"/>
              <a:defRPr/>
            </a:pPr>
            <a:r>
              <a:rPr lang="en-US" sz="2400" dirty="0">
                <a:latin typeface="Calibri" pitchFamily="34" charset="0"/>
                <a:cs typeface="+mn-cs"/>
              </a:rPr>
              <a:t>Also, can say that each sponsorship is monitored by at most one employee.</a:t>
            </a:r>
          </a:p>
        </p:txBody>
      </p:sp>
      <p:sp>
        <p:nvSpPr>
          <p:cNvPr id="17416" name="Freeform 7"/>
          <p:cNvSpPr>
            <a:spLocks/>
          </p:cNvSpPr>
          <p:nvPr/>
        </p:nvSpPr>
        <p:spPr bwMode="auto">
          <a:xfrm>
            <a:off x="6256338" y="3432175"/>
            <a:ext cx="677862" cy="381000"/>
          </a:xfrm>
          <a:custGeom>
            <a:avLst/>
            <a:gdLst>
              <a:gd name="T0" fmla="*/ 2147483647 w 565"/>
              <a:gd name="T1" fmla="*/ 2147483647 h 240"/>
              <a:gd name="T2" fmla="*/ 2147483647 w 565"/>
              <a:gd name="T3" fmla="*/ 2147483647 h 240"/>
              <a:gd name="T4" fmla="*/ 2147483647 w 565"/>
              <a:gd name="T5" fmla="*/ 2147483647 h 240"/>
              <a:gd name="T6" fmla="*/ 2147483647 w 565"/>
              <a:gd name="T7" fmla="*/ 2147483647 h 240"/>
              <a:gd name="T8" fmla="*/ 2147483647 w 565"/>
              <a:gd name="T9" fmla="*/ 2147483647 h 240"/>
              <a:gd name="T10" fmla="*/ 2147483647 w 565"/>
              <a:gd name="T11" fmla="*/ 2147483647 h 240"/>
              <a:gd name="T12" fmla="*/ 2147483647 w 565"/>
              <a:gd name="T13" fmla="*/ 2147483647 h 240"/>
              <a:gd name="T14" fmla="*/ 2147483647 w 565"/>
              <a:gd name="T15" fmla="*/ 2147483647 h 240"/>
              <a:gd name="T16" fmla="*/ 2147483647 w 565"/>
              <a:gd name="T17" fmla="*/ 0 h 240"/>
              <a:gd name="T18" fmla="*/ 2147483647 w 565"/>
              <a:gd name="T19" fmla="*/ 0 h 240"/>
              <a:gd name="T20" fmla="*/ 2147483647 w 565"/>
              <a:gd name="T21" fmla="*/ 2147483647 h 240"/>
              <a:gd name="T22" fmla="*/ 2147483647 w 565"/>
              <a:gd name="T23" fmla="*/ 2147483647 h 240"/>
              <a:gd name="T24" fmla="*/ 2147483647 w 565"/>
              <a:gd name="T25" fmla="*/ 2147483647 h 240"/>
              <a:gd name="T26" fmla="*/ 2147483647 w 565"/>
              <a:gd name="T27" fmla="*/ 2147483647 h 240"/>
              <a:gd name="T28" fmla="*/ 2147483647 w 565"/>
              <a:gd name="T29" fmla="*/ 2147483647 h 240"/>
              <a:gd name="T30" fmla="*/ 2147483647 w 565"/>
              <a:gd name="T31" fmla="*/ 2147483647 h 240"/>
              <a:gd name="T32" fmla="*/ 2147483647 w 565"/>
              <a:gd name="T33" fmla="*/ 2147483647 h 240"/>
              <a:gd name="T34" fmla="*/ 2147483647 w 565"/>
              <a:gd name="T35" fmla="*/ 2147483647 h 240"/>
              <a:gd name="T36" fmla="*/ 2147483647 w 565"/>
              <a:gd name="T37" fmla="*/ 2147483647 h 240"/>
              <a:gd name="T38" fmla="*/ 2147483647 w 565"/>
              <a:gd name="T39" fmla="*/ 2147483647 h 240"/>
              <a:gd name="T40" fmla="*/ 2147483647 w 565"/>
              <a:gd name="T41" fmla="*/ 2147483647 h 240"/>
              <a:gd name="T42" fmla="*/ 2147483647 w 565"/>
              <a:gd name="T43" fmla="*/ 2147483647 h 240"/>
              <a:gd name="T44" fmla="*/ 2147483647 w 565"/>
              <a:gd name="T45" fmla="*/ 2147483647 h 240"/>
              <a:gd name="T46" fmla="*/ 2147483647 w 565"/>
              <a:gd name="T47" fmla="*/ 2147483647 h 240"/>
              <a:gd name="T48" fmla="*/ 2147483647 w 565"/>
              <a:gd name="T49" fmla="*/ 2147483647 h 240"/>
              <a:gd name="T50" fmla="*/ 2147483647 w 565"/>
              <a:gd name="T51" fmla="*/ 2147483647 h 240"/>
              <a:gd name="T52" fmla="*/ 2147483647 w 565"/>
              <a:gd name="T53" fmla="*/ 2147483647 h 240"/>
              <a:gd name="T54" fmla="*/ 2147483647 w 565"/>
              <a:gd name="T55" fmla="*/ 2147483647 h 240"/>
              <a:gd name="T56" fmla="*/ 2147483647 w 565"/>
              <a:gd name="T57" fmla="*/ 2147483647 h 240"/>
              <a:gd name="T58" fmla="*/ 2147483647 w 565"/>
              <a:gd name="T59" fmla="*/ 2147483647 h 240"/>
              <a:gd name="T60" fmla="*/ 2147483647 w 565"/>
              <a:gd name="T61" fmla="*/ 2147483647 h 240"/>
              <a:gd name="T62" fmla="*/ 2147483647 w 565"/>
              <a:gd name="T63" fmla="*/ 2147483647 h 240"/>
              <a:gd name="T64" fmla="*/ 2147483647 w 565"/>
              <a:gd name="T65" fmla="*/ 2147483647 h 240"/>
              <a:gd name="T66" fmla="*/ 2147483647 w 565"/>
              <a:gd name="T67" fmla="*/ 2147483647 h 240"/>
              <a:gd name="T68" fmla="*/ 2147483647 w 565"/>
              <a:gd name="T69" fmla="*/ 2147483647 h 240"/>
              <a:gd name="T70" fmla="*/ 2147483647 w 565"/>
              <a:gd name="T71" fmla="*/ 2147483647 h 2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65"/>
              <a:gd name="T109" fmla="*/ 0 h 240"/>
              <a:gd name="T110" fmla="*/ 565 w 565"/>
              <a:gd name="T111" fmla="*/ 240 h 2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65" h="240">
                <a:moveTo>
                  <a:pt x="564" y="119"/>
                </a:moveTo>
                <a:lnTo>
                  <a:pt x="563" y="109"/>
                </a:lnTo>
                <a:lnTo>
                  <a:pt x="560" y="98"/>
                </a:lnTo>
                <a:lnTo>
                  <a:pt x="555" y="88"/>
                </a:lnTo>
                <a:lnTo>
                  <a:pt x="547" y="78"/>
                </a:lnTo>
                <a:lnTo>
                  <a:pt x="538" y="68"/>
                </a:lnTo>
                <a:lnTo>
                  <a:pt x="527" y="60"/>
                </a:lnTo>
                <a:lnTo>
                  <a:pt x="513" y="51"/>
                </a:lnTo>
                <a:lnTo>
                  <a:pt x="498" y="42"/>
                </a:lnTo>
                <a:lnTo>
                  <a:pt x="482" y="35"/>
                </a:lnTo>
                <a:lnTo>
                  <a:pt x="464" y="27"/>
                </a:lnTo>
                <a:lnTo>
                  <a:pt x="444" y="21"/>
                </a:lnTo>
                <a:lnTo>
                  <a:pt x="423" y="15"/>
                </a:lnTo>
                <a:lnTo>
                  <a:pt x="402" y="11"/>
                </a:lnTo>
                <a:lnTo>
                  <a:pt x="379" y="7"/>
                </a:lnTo>
                <a:lnTo>
                  <a:pt x="356" y="4"/>
                </a:lnTo>
                <a:lnTo>
                  <a:pt x="331" y="1"/>
                </a:lnTo>
                <a:lnTo>
                  <a:pt x="307" y="0"/>
                </a:lnTo>
                <a:lnTo>
                  <a:pt x="282" y="0"/>
                </a:lnTo>
                <a:lnTo>
                  <a:pt x="258" y="0"/>
                </a:lnTo>
                <a:lnTo>
                  <a:pt x="234" y="1"/>
                </a:lnTo>
                <a:lnTo>
                  <a:pt x="210" y="4"/>
                </a:lnTo>
                <a:lnTo>
                  <a:pt x="186" y="7"/>
                </a:lnTo>
                <a:lnTo>
                  <a:pt x="163" y="11"/>
                </a:lnTo>
                <a:lnTo>
                  <a:pt x="141" y="15"/>
                </a:lnTo>
                <a:lnTo>
                  <a:pt x="121" y="21"/>
                </a:lnTo>
                <a:lnTo>
                  <a:pt x="101" y="27"/>
                </a:lnTo>
                <a:lnTo>
                  <a:pt x="83" y="35"/>
                </a:lnTo>
                <a:lnTo>
                  <a:pt x="67" y="42"/>
                </a:lnTo>
                <a:lnTo>
                  <a:pt x="52" y="51"/>
                </a:lnTo>
                <a:lnTo>
                  <a:pt x="38" y="60"/>
                </a:lnTo>
                <a:lnTo>
                  <a:pt x="27" y="68"/>
                </a:lnTo>
                <a:lnTo>
                  <a:pt x="18" y="78"/>
                </a:lnTo>
                <a:lnTo>
                  <a:pt x="10" y="88"/>
                </a:lnTo>
                <a:lnTo>
                  <a:pt x="5" y="98"/>
                </a:lnTo>
                <a:lnTo>
                  <a:pt x="2" y="109"/>
                </a:lnTo>
                <a:lnTo>
                  <a:pt x="0" y="119"/>
                </a:lnTo>
                <a:lnTo>
                  <a:pt x="2" y="129"/>
                </a:lnTo>
                <a:lnTo>
                  <a:pt x="5" y="140"/>
                </a:lnTo>
                <a:lnTo>
                  <a:pt x="10" y="150"/>
                </a:lnTo>
                <a:lnTo>
                  <a:pt x="18" y="160"/>
                </a:lnTo>
                <a:lnTo>
                  <a:pt x="27" y="170"/>
                </a:lnTo>
                <a:lnTo>
                  <a:pt x="38" y="179"/>
                </a:lnTo>
                <a:lnTo>
                  <a:pt x="52" y="188"/>
                </a:lnTo>
                <a:lnTo>
                  <a:pt x="67" y="196"/>
                </a:lnTo>
                <a:lnTo>
                  <a:pt x="83" y="204"/>
                </a:lnTo>
                <a:lnTo>
                  <a:pt x="101" y="211"/>
                </a:lnTo>
                <a:lnTo>
                  <a:pt x="121" y="217"/>
                </a:lnTo>
                <a:lnTo>
                  <a:pt x="141" y="223"/>
                </a:lnTo>
                <a:lnTo>
                  <a:pt x="163" y="227"/>
                </a:lnTo>
                <a:lnTo>
                  <a:pt x="186" y="231"/>
                </a:lnTo>
                <a:lnTo>
                  <a:pt x="210" y="235"/>
                </a:lnTo>
                <a:lnTo>
                  <a:pt x="234" y="237"/>
                </a:lnTo>
                <a:lnTo>
                  <a:pt x="258" y="239"/>
                </a:lnTo>
                <a:lnTo>
                  <a:pt x="282" y="239"/>
                </a:lnTo>
                <a:lnTo>
                  <a:pt x="307" y="239"/>
                </a:lnTo>
                <a:lnTo>
                  <a:pt x="331" y="237"/>
                </a:lnTo>
                <a:lnTo>
                  <a:pt x="356" y="235"/>
                </a:lnTo>
                <a:lnTo>
                  <a:pt x="379" y="231"/>
                </a:lnTo>
                <a:lnTo>
                  <a:pt x="402" y="227"/>
                </a:lnTo>
                <a:lnTo>
                  <a:pt x="423" y="223"/>
                </a:lnTo>
                <a:lnTo>
                  <a:pt x="444" y="217"/>
                </a:lnTo>
                <a:lnTo>
                  <a:pt x="464" y="211"/>
                </a:lnTo>
                <a:lnTo>
                  <a:pt x="482" y="204"/>
                </a:lnTo>
                <a:lnTo>
                  <a:pt x="498" y="196"/>
                </a:lnTo>
                <a:lnTo>
                  <a:pt x="513" y="188"/>
                </a:lnTo>
                <a:lnTo>
                  <a:pt x="527" y="179"/>
                </a:lnTo>
                <a:lnTo>
                  <a:pt x="538" y="170"/>
                </a:lnTo>
                <a:lnTo>
                  <a:pt x="547" y="160"/>
                </a:lnTo>
                <a:lnTo>
                  <a:pt x="555" y="150"/>
                </a:lnTo>
                <a:lnTo>
                  <a:pt x="560" y="140"/>
                </a:lnTo>
                <a:lnTo>
                  <a:pt x="563" y="129"/>
                </a:lnTo>
                <a:lnTo>
                  <a:pt x="564" y="11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Freeform 8"/>
          <p:cNvSpPr>
            <a:spLocks/>
          </p:cNvSpPr>
          <p:nvPr/>
        </p:nvSpPr>
        <p:spPr bwMode="auto">
          <a:xfrm>
            <a:off x="7713663" y="3432175"/>
            <a:ext cx="896937" cy="381000"/>
          </a:xfrm>
          <a:custGeom>
            <a:avLst/>
            <a:gdLst>
              <a:gd name="T0" fmla="*/ 2147483647 w 565"/>
              <a:gd name="T1" fmla="*/ 2147483647 h 240"/>
              <a:gd name="T2" fmla="*/ 2147483647 w 565"/>
              <a:gd name="T3" fmla="*/ 2147483647 h 240"/>
              <a:gd name="T4" fmla="*/ 2147483647 w 565"/>
              <a:gd name="T5" fmla="*/ 2147483647 h 240"/>
              <a:gd name="T6" fmla="*/ 2147483647 w 565"/>
              <a:gd name="T7" fmla="*/ 2147483647 h 240"/>
              <a:gd name="T8" fmla="*/ 2147483647 w 565"/>
              <a:gd name="T9" fmla="*/ 2147483647 h 240"/>
              <a:gd name="T10" fmla="*/ 2147483647 w 565"/>
              <a:gd name="T11" fmla="*/ 2147483647 h 240"/>
              <a:gd name="T12" fmla="*/ 2147483647 w 565"/>
              <a:gd name="T13" fmla="*/ 2147483647 h 240"/>
              <a:gd name="T14" fmla="*/ 2147483647 w 565"/>
              <a:gd name="T15" fmla="*/ 2147483647 h 240"/>
              <a:gd name="T16" fmla="*/ 2147483647 w 565"/>
              <a:gd name="T17" fmla="*/ 2147483647 h 240"/>
              <a:gd name="T18" fmla="*/ 2147483647 w 565"/>
              <a:gd name="T19" fmla="*/ 2147483647 h 240"/>
              <a:gd name="T20" fmla="*/ 2147483647 w 565"/>
              <a:gd name="T21" fmla="*/ 2147483647 h 240"/>
              <a:gd name="T22" fmla="*/ 2147483647 w 565"/>
              <a:gd name="T23" fmla="*/ 2147483647 h 240"/>
              <a:gd name="T24" fmla="*/ 2147483647 w 565"/>
              <a:gd name="T25" fmla="*/ 2147483647 h 240"/>
              <a:gd name="T26" fmla="*/ 2147483647 w 565"/>
              <a:gd name="T27" fmla="*/ 2147483647 h 240"/>
              <a:gd name="T28" fmla="*/ 2147483647 w 565"/>
              <a:gd name="T29" fmla="*/ 2147483647 h 240"/>
              <a:gd name="T30" fmla="*/ 2147483647 w 565"/>
              <a:gd name="T31" fmla="*/ 2147483647 h 240"/>
              <a:gd name="T32" fmla="*/ 2147483647 w 565"/>
              <a:gd name="T33" fmla="*/ 2147483647 h 240"/>
              <a:gd name="T34" fmla="*/ 2147483647 w 565"/>
              <a:gd name="T35" fmla="*/ 2147483647 h 240"/>
              <a:gd name="T36" fmla="*/ 2147483647 w 565"/>
              <a:gd name="T37" fmla="*/ 2147483647 h 240"/>
              <a:gd name="T38" fmla="*/ 2147483647 w 565"/>
              <a:gd name="T39" fmla="*/ 2147483647 h 240"/>
              <a:gd name="T40" fmla="*/ 2147483647 w 565"/>
              <a:gd name="T41" fmla="*/ 2147483647 h 240"/>
              <a:gd name="T42" fmla="*/ 2147483647 w 565"/>
              <a:gd name="T43" fmla="*/ 2147483647 h 240"/>
              <a:gd name="T44" fmla="*/ 2147483647 w 565"/>
              <a:gd name="T45" fmla="*/ 2147483647 h 240"/>
              <a:gd name="T46" fmla="*/ 2147483647 w 565"/>
              <a:gd name="T47" fmla="*/ 2147483647 h 240"/>
              <a:gd name="T48" fmla="*/ 2147483647 w 565"/>
              <a:gd name="T49" fmla="*/ 2147483647 h 240"/>
              <a:gd name="T50" fmla="*/ 2147483647 w 565"/>
              <a:gd name="T51" fmla="*/ 2147483647 h 240"/>
              <a:gd name="T52" fmla="*/ 2147483647 w 565"/>
              <a:gd name="T53" fmla="*/ 0 h 240"/>
              <a:gd name="T54" fmla="*/ 2147483647 w 565"/>
              <a:gd name="T55" fmla="*/ 0 h 240"/>
              <a:gd name="T56" fmla="*/ 2147483647 w 565"/>
              <a:gd name="T57" fmla="*/ 2147483647 h 240"/>
              <a:gd name="T58" fmla="*/ 2147483647 w 565"/>
              <a:gd name="T59" fmla="*/ 2147483647 h 240"/>
              <a:gd name="T60" fmla="*/ 2147483647 w 565"/>
              <a:gd name="T61" fmla="*/ 2147483647 h 240"/>
              <a:gd name="T62" fmla="*/ 2147483647 w 565"/>
              <a:gd name="T63" fmla="*/ 2147483647 h 240"/>
              <a:gd name="T64" fmla="*/ 2147483647 w 565"/>
              <a:gd name="T65" fmla="*/ 2147483647 h 240"/>
              <a:gd name="T66" fmla="*/ 2147483647 w 565"/>
              <a:gd name="T67" fmla="*/ 2147483647 h 240"/>
              <a:gd name="T68" fmla="*/ 2147483647 w 565"/>
              <a:gd name="T69" fmla="*/ 2147483647 h 240"/>
              <a:gd name="T70" fmla="*/ 2147483647 w 565"/>
              <a:gd name="T71" fmla="*/ 2147483647 h 2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65"/>
              <a:gd name="T109" fmla="*/ 0 h 240"/>
              <a:gd name="T110" fmla="*/ 565 w 565"/>
              <a:gd name="T111" fmla="*/ 240 h 2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65" h="240">
                <a:moveTo>
                  <a:pt x="0" y="119"/>
                </a:moveTo>
                <a:lnTo>
                  <a:pt x="1" y="129"/>
                </a:lnTo>
                <a:lnTo>
                  <a:pt x="4" y="140"/>
                </a:lnTo>
                <a:lnTo>
                  <a:pt x="9" y="150"/>
                </a:lnTo>
                <a:lnTo>
                  <a:pt x="17" y="160"/>
                </a:lnTo>
                <a:lnTo>
                  <a:pt x="27" y="170"/>
                </a:lnTo>
                <a:lnTo>
                  <a:pt x="38" y="179"/>
                </a:lnTo>
                <a:lnTo>
                  <a:pt x="51" y="188"/>
                </a:lnTo>
                <a:lnTo>
                  <a:pt x="66" y="196"/>
                </a:lnTo>
                <a:lnTo>
                  <a:pt x="83" y="204"/>
                </a:lnTo>
                <a:lnTo>
                  <a:pt x="101" y="211"/>
                </a:lnTo>
                <a:lnTo>
                  <a:pt x="120" y="217"/>
                </a:lnTo>
                <a:lnTo>
                  <a:pt x="141" y="223"/>
                </a:lnTo>
                <a:lnTo>
                  <a:pt x="163" y="227"/>
                </a:lnTo>
                <a:lnTo>
                  <a:pt x="185" y="231"/>
                </a:lnTo>
                <a:lnTo>
                  <a:pt x="209" y="235"/>
                </a:lnTo>
                <a:lnTo>
                  <a:pt x="233" y="237"/>
                </a:lnTo>
                <a:lnTo>
                  <a:pt x="257" y="239"/>
                </a:lnTo>
                <a:lnTo>
                  <a:pt x="282" y="239"/>
                </a:lnTo>
                <a:lnTo>
                  <a:pt x="306" y="239"/>
                </a:lnTo>
                <a:lnTo>
                  <a:pt x="331" y="237"/>
                </a:lnTo>
                <a:lnTo>
                  <a:pt x="355" y="235"/>
                </a:lnTo>
                <a:lnTo>
                  <a:pt x="378" y="231"/>
                </a:lnTo>
                <a:lnTo>
                  <a:pt x="401" y="227"/>
                </a:lnTo>
                <a:lnTo>
                  <a:pt x="423" y="223"/>
                </a:lnTo>
                <a:lnTo>
                  <a:pt x="443" y="217"/>
                </a:lnTo>
                <a:lnTo>
                  <a:pt x="463" y="211"/>
                </a:lnTo>
                <a:lnTo>
                  <a:pt x="481" y="204"/>
                </a:lnTo>
                <a:lnTo>
                  <a:pt x="498" y="196"/>
                </a:lnTo>
                <a:lnTo>
                  <a:pt x="513" y="188"/>
                </a:lnTo>
                <a:lnTo>
                  <a:pt x="526" y="179"/>
                </a:lnTo>
                <a:lnTo>
                  <a:pt x="537" y="169"/>
                </a:lnTo>
                <a:lnTo>
                  <a:pt x="547" y="160"/>
                </a:lnTo>
                <a:lnTo>
                  <a:pt x="554" y="150"/>
                </a:lnTo>
                <a:lnTo>
                  <a:pt x="559" y="140"/>
                </a:lnTo>
                <a:lnTo>
                  <a:pt x="563" y="129"/>
                </a:lnTo>
                <a:lnTo>
                  <a:pt x="564" y="119"/>
                </a:lnTo>
                <a:lnTo>
                  <a:pt x="563" y="108"/>
                </a:lnTo>
                <a:lnTo>
                  <a:pt x="559" y="98"/>
                </a:lnTo>
                <a:lnTo>
                  <a:pt x="554" y="88"/>
                </a:lnTo>
                <a:lnTo>
                  <a:pt x="547" y="78"/>
                </a:lnTo>
                <a:lnTo>
                  <a:pt x="537" y="68"/>
                </a:lnTo>
                <a:lnTo>
                  <a:pt x="526" y="59"/>
                </a:lnTo>
                <a:lnTo>
                  <a:pt x="513" y="50"/>
                </a:lnTo>
                <a:lnTo>
                  <a:pt x="498" y="42"/>
                </a:lnTo>
                <a:lnTo>
                  <a:pt x="481" y="35"/>
                </a:lnTo>
                <a:lnTo>
                  <a:pt x="463" y="27"/>
                </a:lnTo>
                <a:lnTo>
                  <a:pt x="443" y="21"/>
                </a:lnTo>
                <a:lnTo>
                  <a:pt x="423" y="15"/>
                </a:lnTo>
                <a:lnTo>
                  <a:pt x="401" y="11"/>
                </a:lnTo>
                <a:lnTo>
                  <a:pt x="378" y="6"/>
                </a:lnTo>
                <a:lnTo>
                  <a:pt x="355" y="4"/>
                </a:lnTo>
                <a:lnTo>
                  <a:pt x="331" y="1"/>
                </a:lnTo>
                <a:lnTo>
                  <a:pt x="306" y="0"/>
                </a:lnTo>
                <a:lnTo>
                  <a:pt x="282" y="0"/>
                </a:lnTo>
                <a:lnTo>
                  <a:pt x="257" y="0"/>
                </a:lnTo>
                <a:lnTo>
                  <a:pt x="233" y="1"/>
                </a:lnTo>
                <a:lnTo>
                  <a:pt x="209" y="4"/>
                </a:lnTo>
                <a:lnTo>
                  <a:pt x="185" y="7"/>
                </a:lnTo>
                <a:lnTo>
                  <a:pt x="163" y="11"/>
                </a:lnTo>
                <a:lnTo>
                  <a:pt x="141" y="16"/>
                </a:lnTo>
                <a:lnTo>
                  <a:pt x="120" y="21"/>
                </a:lnTo>
                <a:lnTo>
                  <a:pt x="100" y="27"/>
                </a:lnTo>
                <a:lnTo>
                  <a:pt x="83" y="35"/>
                </a:lnTo>
                <a:lnTo>
                  <a:pt x="66" y="42"/>
                </a:lnTo>
                <a:lnTo>
                  <a:pt x="51" y="51"/>
                </a:lnTo>
                <a:lnTo>
                  <a:pt x="38" y="60"/>
                </a:lnTo>
                <a:lnTo>
                  <a:pt x="27" y="68"/>
                </a:lnTo>
                <a:lnTo>
                  <a:pt x="17" y="78"/>
                </a:lnTo>
                <a:lnTo>
                  <a:pt x="9" y="88"/>
                </a:lnTo>
                <a:lnTo>
                  <a:pt x="4" y="98"/>
                </a:lnTo>
                <a:lnTo>
                  <a:pt x="1" y="109"/>
                </a:lnTo>
                <a:lnTo>
                  <a:pt x="0" y="11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Freeform 9"/>
          <p:cNvSpPr>
            <a:spLocks/>
          </p:cNvSpPr>
          <p:nvPr/>
        </p:nvSpPr>
        <p:spPr bwMode="auto">
          <a:xfrm>
            <a:off x="3860800" y="3059113"/>
            <a:ext cx="1169988" cy="366712"/>
          </a:xfrm>
          <a:custGeom>
            <a:avLst/>
            <a:gdLst>
              <a:gd name="T0" fmla="*/ 2147483647 w 737"/>
              <a:gd name="T1" fmla="*/ 2147483647 h 231"/>
              <a:gd name="T2" fmla="*/ 2147483647 w 737"/>
              <a:gd name="T3" fmla="*/ 2147483647 h 231"/>
              <a:gd name="T4" fmla="*/ 2147483647 w 737"/>
              <a:gd name="T5" fmla="*/ 2147483647 h 231"/>
              <a:gd name="T6" fmla="*/ 2147483647 w 737"/>
              <a:gd name="T7" fmla="*/ 2147483647 h 231"/>
              <a:gd name="T8" fmla="*/ 2147483647 w 737"/>
              <a:gd name="T9" fmla="*/ 2147483647 h 231"/>
              <a:gd name="T10" fmla="*/ 2147483647 w 737"/>
              <a:gd name="T11" fmla="*/ 2147483647 h 231"/>
              <a:gd name="T12" fmla="*/ 2147483647 w 737"/>
              <a:gd name="T13" fmla="*/ 2147483647 h 231"/>
              <a:gd name="T14" fmla="*/ 2147483647 w 737"/>
              <a:gd name="T15" fmla="*/ 2147483647 h 231"/>
              <a:gd name="T16" fmla="*/ 2147483647 w 737"/>
              <a:gd name="T17" fmla="*/ 0 h 231"/>
              <a:gd name="T18" fmla="*/ 2147483647 w 737"/>
              <a:gd name="T19" fmla="*/ 0 h 231"/>
              <a:gd name="T20" fmla="*/ 2147483647 w 737"/>
              <a:gd name="T21" fmla="*/ 2147483647 h 231"/>
              <a:gd name="T22" fmla="*/ 2147483647 w 737"/>
              <a:gd name="T23" fmla="*/ 2147483647 h 231"/>
              <a:gd name="T24" fmla="*/ 2147483647 w 737"/>
              <a:gd name="T25" fmla="*/ 2147483647 h 231"/>
              <a:gd name="T26" fmla="*/ 2147483647 w 737"/>
              <a:gd name="T27" fmla="*/ 2147483647 h 231"/>
              <a:gd name="T28" fmla="*/ 2147483647 w 737"/>
              <a:gd name="T29" fmla="*/ 2147483647 h 231"/>
              <a:gd name="T30" fmla="*/ 2147483647 w 737"/>
              <a:gd name="T31" fmla="*/ 2147483647 h 231"/>
              <a:gd name="T32" fmla="*/ 2147483647 w 737"/>
              <a:gd name="T33" fmla="*/ 2147483647 h 231"/>
              <a:gd name="T34" fmla="*/ 2147483647 w 737"/>
              <a:gd name="T35" fmla="*/ 2147483647 h 231"/>
              <a:gd name="T36" fmla="*/ 2147483647 w 737"/>
              <a:gd name="T37" fmla="*/ 2147483647 h 231"/>
              <a:gd name="T38" fmla="*/ 2147483647 w 737"/>
              <a:gd name="T39" fmla="*/ 2147483647 h 231"/>
              <a:gd name="T40" fmla="*/ 2147483647 w 737"/>
              <a:gd name="T41" fmla="*/ 2147483647 h 231"/>
              <a:gd name="T42" fmla="*/ 2147483647 w 737"/>
              <a:gd name="T43" fmla="*/ 2147483647 h 231"/>
              <a:gd name="T44" fmla="*/ 2147483647 w 737"/>
              <a:gd name="T45" fmla="*/ 2147483647 h 231"/>
              <a:gd name="T46" fmla="*/ 2147483647 w 737"/>
              <a:gd name="T47" fmla="*/ 2147483647 h 231"/>
              <a:gd name="T48" fmla="*/ 2147483647 w 737"/>
              <a:gd name="T49" fmla="*/ 2147483647 h 231"/>
              <a:gd name="T50" fmla="*/ 2147483647 w 737"/>
              <a:gd name="T51" fmla="*/ 2147483647 h 231"/>
              <a:gd name="T52" fmla="*/ 2147483647 w 737"/>
              <a:gd name="T53" fmla="*/ 2147483647 h 231"/>
              <a:gd name="T54" fmla="*/ 2147483647 w 737"/>
              <a:gd name="T55" fmla="*/ 2147483647 h 231"/>
              <a:gd name="T56" fmla="*/ 2147483647 w 737"/>
              <a:gd name="T57" fmla="*/ 2147483647 h 231"/>
              <a:gd name="T58" fmla="*/ 2147483647 w 737"/>
              <a:gd name="T59" fmla="*/ 2147483647 h 231"/>
              <a:gd name="T60" fmla="*/ 2147483647 w 737"/>
              <a:gd name="T61" fmla="*/ 2147483647 h 231"/>
              <a:gd name="T62" fmla="*/ 2147483647 w 737"/>
              <a:gd name="T63" fmla="*/ 2147483647 h 231"/>
              <a:gd name="T64" fmla="*/ 2147483647 w 737"/>
              <a:gd name="T65" fmla="*/ 2147483647 h 231"/>
              <a:gd name="T66" fmla="*/ 2147483647 w 737"/>
              <a:gd name="T67" fmla="*/ 2147483647 h 231"/>
              <a:gd name="T68" fmla="*/ 2147483647 w 737"/>
              <a:gd name="T69" fmla="*/ 2147483647 h 231"/>
              <a:gd name="T70" fmla="*/ 2147483647 w 737"/>
              <a:gd name="T71" fmla="*/ 2147483647 h 23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37"/>
              <a:gd name="T109" fmla="*/ 0 h 231"/>
              <a:gd name="T110" fmla="*/ 737 w 737"/>
              <a:gd name="T111" fmla="*/ 231 h 23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37" h="231">
                <a:moveTo>
                  <a:pt x="736" y="115"/>
                </a:moveTo>
                <a:lnTo>
                  <a:pt x="736" y="105"/>
                </a:lnTo>
                <a:lnTo>
                  <a:pt x="730" y="94"/>
                </a:lnTo>
                <a:lnTo>
                  <a:pt x="724" y="85"/>
                </a:lnTo>
                <a:lnTo>
                  <a:pt x="715" y="75"/>
                </a:lnTo>
                <a:lnTo>
                  <a:pt x="702" y="67"/>
                </a:lnTo>
                <a:lnTo>
                  <a:pt x="687" y="57"/>
                </a:lnTo>
                <a:lnTo>
                  <a:pt x="670" y="48"/>
                </a:lnTo>
                <a:lnTo>
                  <a:pt x="651" y="41"/>
                </a:lnTo>
                <a:lnTo>
                  <a:pt x="628" y="33"/>
                </a:lnTo>
                <a:lnTo>
                  <a:pt x="605" y="27"/>
                </a:lnTo>
                <a:lnTo>
                  <a:pt x="579" y="21"/>
                </a:lnTo>
                <a:lnTo>
                  <a:pt x="552" y="15"/>
                </a:lnTo>
                <a:lnTo>
                  <a:pt x="524" y="10"/>
                </a:lnTo>
                <a:lnTo>
                  <a:pt x="494" y="7"/>
                </a:lnTo>
                <a:lnTo>
                  <a:pt x="464" y="3"/>
                </a:lnTo>
                <a:lnTo>
                  <a:pt x="433" y="1"/>
                </a:lnTo>
                <a:lnTo>
                  <a:pt x="400" y="0"/>
                </a:lnTo>
                <a:lnTo>
                  <a:pt x="368" y="0"/>
                </a:lnTo>
                <a:lnTo>
                  <a:pt x="336" y="0"/>
                </a:lnTo>
                <a:lnTo>
                  <a:pt x="305" y="1"/>
                </a:lnTo>
                <a:lnTo>
                  <a:pt x="274" y="3"/>
                </a:lnTo>
                <a:lnTo>
                  <a:pt x="242" y="7"/>
                </a:lnTo>
                <a:lnTo>
                  <a:pt x="214" y="10"/>
                </a:lnTo>
                <a:lnTo>
                  <a:pt x="184" y="15"/>
                </a:lnTo>
                <a:lnTo>
                  <a:pt x="157" y="21"/>
                </a:lnTo>
                <a:lnTo>
                  <a:pt x="131" y="27"/>
                </a:lnTo>
                <a:lnTo>
                  <a:pt x="108" y="33"/>
                </a:lnTo>
                <a:lnTo>
                  <a:pt x="86" y="41"/>
                </a:lnTo>
                <a:lnTo>
                  <a:pt x="66" y="48"/>
                </a:lnTo>
                <a:lnTo>
                  <a:pt x="50" y="57"/>
                </a:lnTo>
                <a:lnTo>
                  <a:pt x="35" y="67"/>
                </a:lnTo>
                <a:lnTo>
                  <a:pt x="23" y="75"/>
                </a:lnTo>
                <a:lnTo>
                  <a:pt x="13" y="85"/>
                </a:lnTo>
                <a:lnTo>
                  <a:pt x="6" y="94"/>
                </a:lnTo>
                <a:lnTo>
                  <a:pt x="1" y="105"/>
                </a:lnTo>
                <a:lnTo>
                  <a:pt x="0" y="115"/>
                </a:lnTo>
                <a:lnTo>
                  <a:pt x="1" y="125"/>
                </a:lnTo>
                <a:lnTo>
                  <a:pt x="6" y="135"/>
                </a:lnTo>
                <a:lnTo>
                  <a:pt x="13" y="144"/>
                </a:lnTo>
                <a:lnTo>
                  <a:pt x="23" y="154"/>
                </a:lnTo>
                <a:lnTo>
                  <a:pt x="35" y="163"/>
                </a:lnTo>
                <a:lnTo>
                  <a:pt x="50" y="172"/>
                </a:lnTo>
                <a:lnTo>
                  <a:pt x="66" y="181"/>
                </a:lnTo>
                <a:lnTo>
                  <a:pt x="86" y="188"/>
                </a:lnTo>
                <a:lnTo>
                  <a:pt x="108" y="196"/>
                </a:lnTo>
                <a:lnTo>
                  <a:pt x="131" y="203"/>
                </a:lnTo>
                <a:lnTo>
                  <a:pt x="157" y="208"/>
                </a:lnTo>
                <a:lnTo>
                  <a:pt x="184" y="214"/>
                </a:lnTo>
                <a:lnTo>
                  <a:pt x="214" y="219"/>
                </a:lnTo>
                <a:lnTo>
                  <a:pt x="242" y="223"/>
                </a:lnTo>
                <a:lnTo>
                  <a:pt x="274" y="226"/>
                </a:lnTo>
                <a:lnTo>
                  <a:pt x="305" y="228"/>
                </a:lnTo>
                <a:lnTo>
                  <a:pt x="336" y="229"/>
                </a:lnTo>
                <a:lnTo>
                  <a:pt x="368" y="230"/>
                </a:lnTo>
                <a:lnTo>
                  <a:pt x="400" y="229"/>
                </a:lnTo>
                <a:lnTo>
                  <a:pt x="433" y="228"/>
                </a:lnTo>
                <a:lnTo>
                  <a:pt x="464" y="226"/>
                </a:lnTo>
                <a:lnTo>
                  <a:pt x="494" y="223"/>
                </a:lnTo>
                <a:lnTo>
                  <a:pt x="524" y="219"/>
                </a:lnTo>
                <a:lnTo>
                  <a:pt x="552" y="214"/>
                </a:lnTo>
                <a:lnTo>
                  <a:pt x="579" y="208"/>
                </a:lnTo>
                <a:lnTo>
                  <a:pt x="605" y="203"/>
                </a:lnTo>
                <a:lnTo>
                  <a:pt x="628" y="196"/>
                </a:lnTo>
                <a:lnTo>
                  <a:pt x="651" y="188"/>
                </a:lnTo>
                <a:lnTo>
                  <a:pt x="670" y="181"/>
                </a:lnTo>
                <a:lnTo>
                  <a:pt x="687" y="172"/>
                </a:lnTo>
                <a:lnTo>
                  <a:pt x="702" y="163"/>
                </a:lnTo>
                <a:lnTo>
                  <a:pt x="715" y="154"/>
                </a:lnTo>
                <a:lnTo>
                  <a:pt x="724" y="144"/>
                </a:lnTo>
                <a:lnTo>
                  <a:pt x="730" y="135"/>
                </a:lnTo>
                <a:lnTo>
                  <a:pt x="736" y="125"/>
                </a:lnTo>
                <a:lnTo>
                  <a:pt x="736" y="115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Freeform 10"/>
          <p:cNvSpPr>
            <a:spLocks/>
          </p:cNvSpPr>
          <p:nvPr/>
        </p:nvSpPr>
        <p:spPr bwMode="auto">
          <a:xfrm>
            <a:off x="3438525" y="3432175"/>
            <a:ext cx="609600" cy="381000"/>
          </a:xfrm>
          <a:custGeom>
            <a:avLst/>
            <a:gdLst>
              <a:gd name="T0" fmla="*/ 2147483647 w 565"/>
              <a:gd name="T1" fmla="*/ 2147483647 h 240"/>
              <a:gd name="T2" fmla="*/ 2147483647 w 565"/>
              <a:gd name="T3" fmla="*/ 2147483647 h 240"/>
              <a:gd name="T4" fmla="*/ 2147483647 w 565"/>
              <a:gd name="T5" fmla="*/ 2147483647 h 240"/>
              <a:gd name="T6" fmla="*/ 2147483647 w 565"/>
              <a:gd name="T7" fmla="*/ 2147483647 h 240"/>
              <a:gd name="T8" fmla="*/ 2147483647 w 565"/>
              <a:gd name="T9" fmla="*/ 2147483647 h 240"/>
              <a:gd name="T10" fmla="*/ 2147483647 w 565"/>
              <a:gd name="T11" fmla="*/ 2147483647 h 240"/>
              <a:gd name="T12" fmla="*/ 2147483647 w 565"/>
              <a:gd name="T13" fmla="*/ 2147483647 h 240"/>
              <a:gd name="T14" fmla="*/ 2147483647 w 565"/>
              <a:gd name="T15" fmla="*/ 2147483647 h 240"/>
              <a:gd name="T16" fmla="*/ 2147483647 w 565"/>
              <a:gd name="T17" fmla="*/ 0 h 240"/>
              <a:gd name="T18" fmla="*/ 2147483647 w 565"/>
              <a:gd name="T19" fmla="*/ 0 h 240"/>
              <a:gd name="T20" fmla="*/ 2147483647 w 565"/>
              <a:gd name="T21" fmla="*/ 2147483647 h 240"/>
              <a:gd name="T22" fmla="*/ 2147483647 w 565"/>
              <a:gd name="T23" fmla="*/ 2147483647 h 240"/>
              <a:gd name="T24" fmla="*/ 2147483647 w 565"/>
              <a:gd name="T25" fmla="*/ 2147483647 h 240"/>
              <a:gd name="T26" fmla="*/ 2147483647 w 565"/>
              <a:gd name="T27" fmla="*/ 2147483647 h 240"/>
              <a:gd name="T28" fmla="*/ 2147483647 w 565"/>
              <a:gd name="T29" fmla="*/ 2147483647 h 240"/>
              <a:gd name="T30" fmla="*/ 2147483647 w 565"/>
              <a:gd name="T31" fmla="*/ 2147483647 h 240"/>
              <a:gd name="T32" fmla="*/ 2147483647 w 565"/>
              <a:gd name="T33" fmla="*/ 2147483647 h 240"/>
              <a:gd name="T34" fmla="*/ 2147483647 w 565"/>
              <a:gd name="T35" fmla="*/ 2147483647 h 240"/>
              <a:gd name="T36" fmla="*/ 2147483647 w 565"/>
              <a:gd name="T37" fmla="*/ 2147483647 h 240"/>
              <a:gd name="T38" fmla="*/ 2147483647 w 565"/>
              <a:gd name="T39" fmla="*/ 2147483647 h 240"/>
              <a:gd name="T40" fmla="*/ 2147483647 w 565"/>
              <a:gd name="T41" fmla="*/ 2147483647 h 240"/>
              <a:gd name="T42" fmla="*/ 2147483647 w 565"/>
              <a:gd name="T43" fmla="*/ 2147483647 h 240"/>
              <a:gd name="T44" fmla="*/ 2147483647 w 565"/>
              <a:gd name="T45" fmla="*/ 2147483647 h 240"/>
              <a:gd name="T46" fmla="*/ 2147483647 w 565"/>
              <a:gd name="T47" fmla="*/ 2147483647 h 240"/>
              <a:gd name="T48" fmla="*/ 2147483647 w 565"/>
              <a:gd name="T49" fmla="*/ 2147483647 h 240"/>
              <a:gd name="T50" fmla="*/ 2147483647 w 565"/>
              <a:gd name="T51" fmla="*/ 2147483647 h 240"/>
              <a:gd name="T52" fmla="*/ 2147483647 w 565"/>
              <a:gd name="T53" fmla="*/ 2147483647 h 240"/>
              <a:gd name="T54" fmla="*/ 2147483647 w 565"/>
              <a:gd name="T55" fmla="*/ 2147483647 h 240"/>
              <a:gd name="T56" fmla="*/ 2147483647 w 565"/>
              <a:gd name="T57" fmla="*/ 2147483647 h 240"/>
              <a:gd name="T58" fmla="*/ 2147483647 w 565"/>
              <a:gd name="T59" fmla="*/ 2147483647 h 240"/>
              <a:gd name="T60" fmla="*/ 2147483647 w 565"/>
              <a:gd name="T61" fmla="*/ 2147483647 h 240"/>
              <a:gd name="T62" fmla="*/ 2147483647 w 565"/>
              <a:gd name="T63" fmla="*/ 2147483647 h 240"/>
              <a:gd name="T64" fmla="*/ 2147483647 w 565"/>
              <a:gd name="T65" fmla="*/ 2147483647 h 240"/>
              <a:gd name="T66" fmla="*/ 2147483647 w 565"/>
              <a:gd name="T67" fmla="*/ 2147483647 h 240"/>
              <a:gd name="T68" fmla="*/ 2147483647 w 565"/>
              <a:gd name="T69" fmla="*/ 2147483647 h 240"/>
              <a:gd name="T70" fmla="*/ 2147483647 w 565"/>
              <a:gd name="T71" fmla="*/ 2147483647 h 2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65"/>
              <a:gd name="T109" fmla="*/ 0 h 240"/>
              <a:gd name="T110" fmla="*/ 565 w 565"/>
              <a:gd name="T111" fmla="*/ 240 h 2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65" h="240">
                <a:moveTo>
                  <a:pt x="564" y="119"/>
                </a:moveTo>
                <a:lnTo>
                  <a:pt x="563" y="109"/>
                </a:lnTo>
                <a:lnTo>
                  <a:pt x="560" y="98"/>
                </a:lnTo>
                <a:lnTo>
                  <a:pt x="555" y="88"/>
                </a:lnTo>
                <a:lnTo>
                  <a:pt x="547" y="78"/>
                </a:lnTo>
                <a:lnTo>
                  <a:pt x="538" y="68"/>
                </a:lnTo>
                <a:lnTo>
                  <a:pt x="526" y="60"/>
                </a:lnTo>
                <a:lnTo>
                  <a:pt x="513" y="51"/>
                </a:lnTo>
                <a:lnTo>
                  <a:pt x="498" y="42"/>
                </a:lnTo>
                <a:lnTo>
                  <a:pt x="481" y="35"/>
                </a:lnTo>
                <a:lnTo>
                  <a:pt x="464" y="27"/>
                </a:lnTo>
                <a:lnTo>
                  <a:pt x="444" y="21"/>
                </a:lnTo>
                <a:lnTo>
                  <a:pt x="423" y="15"/>
                </a:lnTo>
                <a:lnTo>
                  <a:pt x="401" y="11"/>
                </a:lnTo>
                <a:lnTo>
                  <a:pt x="379" y="7"/>
                </a:lnTo>
                <a:lnTo>
                  <a:pt x="355" y="4"/>
                </a:lnTo>
                <a:lnTo>
                  <a:pt x="331" y="1"/>
                </a:lnTo>
                <a:lnTo>
                  <a:pt x="306" y="0"/>
                </a:lnTo>
                <a:lnTo>
                  <a:pt x="282" y="0"/>
                </a:lnTo>
                <a:lnTo>
                  <a:pt x="258" y="0"/>
                </a:lnTo>
                <a:lnTo>
                  <a:pt x="233" y="1"/>
                </a:lnTo>
                <a:lnTo>
                  <a:pt x="209" y="4"/>
                </a:lnTo>
                <a:lnTo>
                  <a:pt x="185" y="7"/>
                </a:lnTo>
                <a:lnTo>
                  <a:pt x="163" y="11"/>
                </a:lnTo>
                <a:lnTo>
                  <a:pt x="141" y="15"/>
                </a:lnTo>
                <a:lnTo>
                  <a:pt x="120" y="21"/>
                </a:lnTo>
                <a:lnTo>
                  <a:pt x="101" y="27"/>
                </a:lnTo>
                <a:lnTo>
                  <a:pt x="83" y="35"/>
                </a:lnTo>
                <a:lnTo>
                  <a:pt x="66" y="42"/>
                </a:lnTo>
                <a:lnTo>
                  <a:pt x="51" y="51"/>
                </a:lnTo>
                <a:lnTo>
                  <a:pt x="38" y="60"/>
                </a:lnTo>
                <a:lnTo>
                  <a:pt x="27" y="68"/>
                </a:lnTo>
                <a:lnTo>
                  <a:pt x="17" y="78"/>
                </a:lnTo>
                <a:lnTo>
                  <a:pt x="9" y="88"/>
                </a:lnTo>
                <a:lnTo>
                  <a:pt x="4" y="98"/>
                </a:lnTo>
                <a:lnTo>
                  <a:pt x="1" y="109"/>
                </a:lnTo>
                <a:lnTo>
                  <a:pt x="0" y="119"/>
                </a:lnTo>
                <a:lnTo>
                  <a:pt x="1" y="129"/>
                </a:lnTo>
                <a:lnTo>
                  <a:pt x="4" y="140"/>
                </a:lnTo>
                <a:lnTo>
                  <a:pt x="9" y="150"/>
                </a:lnTo>
                <a:lnTo>
                  <a:pt x="17" y="160"/>
                </a:lnTo>
                <a:lnTo>
                  <a:pt x="27" y="170"/>
                </a:lnTo>
                <a:lnTo>
                  <a:pt x="38" y="179"/>
                </a:lnTo>
                <a:lnTo>
                  <a:pt x="51" y="188"/>
                </a:lnTo>
                <a:lnTo>
                  <a:pt x="66" y="196"/>
                </a:lnTo>
                <a:lnTo>
                  <a:pt x="83" y="204"/>
                </a:lnTo>
                <a:lnTo>
                  <a:pt x="101" y="211"/>
                </a:lnTo>
                <a:lnTo>
                  <a:pt x="120" y="217"/>
                </a:lnTo>
                <a:lnTo>
                  <a:pt x="141" y="223"/>
                </a:lnTo>
                <a:lnTo>
                  <a:pt x="163" y="227"/>
                </a:lnTo>
                <a:lnTo>
                  <a:pt x="185" y="231"/>
                </a:lnTo>
                <a:lnTo>
                  <a:pt x="209" y="235"/>
                </a:lnTo>
                <a:lnTo>
                  <a:pt x="233" y="237"/>
                </a:lnTo>
                <a:lnTo>
                  <a:pt x="258" y="239"/>
                </a:lnTo>
                <a:lnTo>
                  <a:pt x="282" y="239"/>
                </a:lnTo>
                <a:lnTo>
                  <a:pt x="306" y="239"/>
                </a:lnTo>
                <a:lnTo>
                  <a:pt x="331" y="237"/>
                </a:lnTo>
                <a:lnTo>
                  <a:pt x="355" y="235"/>
                </a:lnTo>
                <a:lnTo>
                  <a:pt x="379" y="231"/>
                </a:lnTo>
                <a:lnTo>
                  <a:pt x="401" y="227"/>
                </a:lnTo>
                <a:lnTo>
                  <a:pt x="423" y="223"/>
                </a:lnTo>
                <a:lnTo>
                  <a:pt x="444" y="217"/>
                </a:lnTo>
                <a:lnTo>
                  <a:pt x="464" y="211"/>
                </a:lnTo>
                <a:lnTo>
                  <a:pt x="481" y="204"/>
                </a:lnTo>
                <a:lnTo>
                  <a:pt x="498" y="196"/>
                </a:lnTo>
                <a:lnTo>
                  <a:pt x="513" y="188"/>
                </a:lnTo>
                <a:lnTo>
                  <a:pt x="526" y="179"/>
                </a:lnTo>
                <a:lnTo>
                  <a:pt x="538" y="170"/>
                </a:lnTo>
                <a:lnTo>
                  <a:pt x="547" y="160"/>
                </a:lnTo>
                <a:lnTo>
                  <a:pt x="555" y="150"/>
                </a:lnTo>
                <a:lnTo>
                  <a:pt x="560" y="140"/>
                </a:lnTo>
                <a:lnTo>
                  <a:pt x="563" y="129"/>
                </a:lnTo>
                <a:lnTo>
                  <a:pt x="564" y="11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Freeform 11"/>
          <p:cNvSpPr>
            <a:spLocks/>
          </p:cNvSpPr>
          <p:nvPr/>
        </p:nvSpPr>
        <p:spPr bwMode="auto">
          <a:xfrm>
            <a:off x="4692650" y="3432175"/>
            <a:ext cx="1133475" cy="381000"/>
          </a:xfrm>
          <a:custGeom>
            <a:avLst/>
            <a:gdLst>
              <a:gd name="T0" fmla="*/ 2147483647 w 714"/>
              <a:gd name="T1" fmla="*/ 2147483647 h 240"/>
              <a:gd name="T2" fmla="*/ 2147483647 w 714"/>
              <a:gd name="T3" fmla="*/ 2147483647 h 240"/>
              <a:gd name="T4" fmla="*/ 2147483647 w 714"/>
              <a:gd name="T5" fmla="*/ 2147483647 h 240"/>
              <a:gd name="T6" fmla="*/ 2147483647 w 714"/>
              <a:gd name="T7" fmla="*/ 2147483647 h 240"/>
              <a:gd name="T8" fmla="*/ 2147483647 w 714"/>
              <a:gd name="T9" fmla="*/ 2147483647 h 240"/>
              <a:gd name="T10" fmla="*/ 2147483647 w 714"/>
              <a:gd name="T11" fmla="*/ 2147483647 h 240"/>
              <a:gd name="T12" fmla="*/ 2147483647 w 714"/>
              <a:gd name="T13" fmla="*/ 2147483647 h 240"/>
              <a:gd name="T14" fmla="*/ 2147483647 w 714"/>
              <a:gd name="T15" fmla="*/ 2147483647 h 240"/>
              <a:gd name="T16" fmla="*/ 2147483647 w 714"/>
              <a:gd name="T17" fmla="*/ 2147483647 h 240"/>
              <a:gd name="T18" fmla="*/ 2147483647 w 714"/>
              <a:gd name="T19" fmla="*/ 2147483647 h 240"/>
              <a:gd name="T20" fmla="*/ 2147483647 w 714"/>
              <a:gd name="T21" fmla="*/ 2147483647 h 240"/>
              <a:gd name="T22" fmla="*/ 2147483647 w 714"/>
              <a:gd name="T23" fmla="*/ 2147483647 h 240"/>
              <a:gd name="T24" fmla="*/ 2147483647 w 714"/>
              <a:gd name="T25" fmla="*/ 2147483647 h 240"/>
              <a:gd name="T26" fmla="*/ 2147483647 w 714"/>
              <a:gd name="T27" fmla="*/ 2147483647 h 240"/>
              <a:gd name="T28" fmla="*/ 2147483647 w 714"/>
              <a:gd name="T29" fmla="*/ 2147483647 h 240"/>
              <a:gd name="T30" fmla="*/ 2147483647 w 714"/>
              <a:gd name="T31" fmla="*/ 2147483647 h 240"/>
              <a:gd name="T32" fmla="*/ 2147483647 w 714"/>
              <a:gd name="T33" fmla="*/ 2147483647 h 240"/>
              <a:gd name="T34" fmla="*/ 2147483647 w 714"/>
              <a:gd name="T35" fmla="*/ 2147483647 h 240"/>
              <a:gd name="T36" fmla="*/ 2147483647 w 714"/>
              <a:gd name="T37" fmla="*/ 2147483647 h 240"/>
              <a:gd name="T38" fmla="*/ 2147483647 w 714"/>
              <a:gd name="T39" fmla="*/ 2147483647 h 240"/>
              <a:gd name="T40" fmla="*/ 2147483647 w 714"/>
              <a:gd name="T41" fmla="*/ 2147483647 h 240"/>
              <a:gd name="T42" fmla="*/ 2147483647 w 714"/>
              <a:gd name="T43" fmla="*/ 2147483647 h 240"/>
              <a:gd name="T44" fmla="*/ 2147483647 w 714"/>
              <a:gd name="T45" fmla="*/ 2147483647 h 240"/>
              <a:gd name="T46" fmla="*/ 2147483647 w 714"/>
              <a:gd name="T47" fmla="*/ 2147483647 h 240"/>
              <a:gd name="T48" fmla="*/ 2147483647 w 714"/>
              <a:gd name="T49" fmla="*/ 2147483647 h 240"/>
              <a:gd name="T50" fmla="*/ 2147483647 w 714"/>
              <a:gd name="T51" fmla="*/ 2147483647 h 240"/>
              <a:gd name="T52" fmla="*/ 2147483647 w 714"/>
              <a:gd name="T53" fmla="*/ 0 h 240"/>
              <a:gd name="T54" fmla="*/ 2147483647 w 714"/>
              <a:gd name="T55" fmla="*/ 0 h 240"/>
              <a:gd name="T56" fmla="*/ 2147483647 w 714"/>
              <a:gd name="T57" fmla="*/ 2147483647 h 240"/>
              <a:gd name="T58" fmla="*/ 2147483647 w 714"/>
              <a:gd name="T59" fmla="*/ 2147483647 h 240"/>
              <a:gd name="T60" fmla="*/ 2147483647 w 714"/>
              <a:gd name="T61" fmla="*/ 2147483647 h 240"/>
              <a:gd name="T62" fmla="*/ 2147483647 w 714"/>
              <a:gd name="T63" fmla="*/ 2147483647 h 240"/>
              <a:gd name="T64" fmla="*/ 2147483647 w 714"/>
              <a:gd name="T65" fmla="*/ 2147483647 h 240"/>
              <a:gd name="T66" fmla="*/ 2147483647 w 714"/>
              <a:gd name="T67" fmla="*/ 2147483647 h 240"/>
              <a:gd name="T68" fmla="*/ 2147483647 w 714"/>
              <a:gd name="T69" fmla="*/ 2147483647 h 240"/>
              <a:gd name="T70" fmla="*/ 2147483647 w 714"/>
              <a:gd name="T71" fmla="*/ 2147483647 h 2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14"/>
              <a:gd name="T109" fmla="*/ 0 h 240"/>
              <a:gd name="T110" fmla="*/ 714 w 714"/>
              <a:gd name="T111" fmla="*/ 240 h 2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14" h="240">
                <a:moveTo>
                  <a:pt x="0" y="119"/>
                </a:moveTo>
                <a:lnTo>
                  <a:pt x="2" y="129"/>
                </a:lnTo>
                <a:lnTo>
                  <a:pt x="6" y="140"/>
                </a:lnTo>
                <a:lnTo>
                  <a:pt x="12" y="150"/>
                </a:lnTo>
                <a:lnTo>
                  <a:pt x="22" y="160"/>
                </a:lnTo>
                <a:lnTo>
                  <a:pt x="34" y="170"/>
                </a:lnTo>
                <a:lnTo>
                  <a:pt x="48" y="179"/>
                </a:lnTo>
                <a:lnTo>
                  <a:pt x="64" y="188"/>
                </a:lnTo>
                <a:lnTo>
                  <a:pt x="83" y="196"/>
                </a:lnTo>
                <a:lnTo>
                  <a:pt x="104" y="204"/>
                </a:lnTo>
                <a:lnTo>
                  <a:pt x="127" y="211"/>
                </a:lnTo>
                <a:lnTo>
                  <a:pt x="152" y="217"/>
                </a:lnTo>
                <a:lnTo>
                  <a:pt x="178" y="223"/>
                </a:lnTo>
                <a:lnTo>
                  <a:pt x="206" y="227"/>
                </a:lnTo>
                <a:lnTo>
                  <a:pt x="235" y="231"/>
                </a:lnTo>
                <a:lnTo>
                  <a:pt x="265" y="235"/>
                </a:lnTo>
                <a:lnTo>
                  <a:pt x="295" y="237"/>
                </a:lnTo>
                <a:lnTo>
                  <a:pt x="326" y="239"/>
                </a:lnTo>
                <a:lnTo>
                  <a:pt x="356" y="239"/>
                </a:lnTo>
                <a:lnTo>
                  <a:pt x="388" y="239"/>
                </a:lnTo>
                <a:lnTo>
                  <a:pt x="418" y="237"/>
                </a:lnTo>
                <a:lnTo>
                  <a:pt x="450" y="235"/>
                </a:lnTo>
                <a:lnTo>
                  <a:pt x="479" y="231"/>
                </a:lnTo>
                <a:lnTo>
                  <a:pt x="508" y="227"/>
                </a:lnTo>
                <a:lnTo>
                  <a:pt x="534" y="223"/>
                </a:lnTo>
                <a:lnTo>
                  <a:pt x="561" y="217"/>
                </a:lnTo>
                <a:lnTo>
                  <a:pt x="586" y="211"/>
                </a:lnTo>
                <a:lnTo>
                  <a:pt x="609" y="204"/>
                </a:lnTo>
                <a:lnTo>
                  <a:pt x="629" y="196"/>
                </a:lnTo>
                <a:lnTo>
                  <a:pt x="648" y="188"/>
                </a:lnTo>
                <a:lnTo>
                  <a:pt x="666" y="179"/>
                </a:lnTo>
                <a:lnTo>
                  <a:pt x="680" y="169"/>
                </a:lnTo>
                <a:lnTo>
                  <a:pt x="691" y="160"/>
                </a:lnTo>
                <a:lnTo>
                  <a:pt x="701" y="150"/>
                </a:lnTo>
                <a:lnTo>
                  <a:pt x="707" y="140"/>
                </a:lnTo>
                <a:lnTo>
                  <a:pt x="711" y="129"/>
                </a:lnTo>
                <a:lnTo>
                  <a:pt x="713" y="119"/>
                </a:lnTo>
                <a:lnTo>
                  <a:pt x="711" y="108"/>
                </a:lnTo>
                <a:lnTo>
                  <a:pt x="707" y="98"/>
                </a:lnTo>
                <a:lnTo>
                  <a:pt x="701" y="88"/>
                </a:lnTo>
                <a:lnTo>
                  <a:pt x="691" y="78"/>
                </a:lnTo>
                <a:lnTo>
                  <a:pt x="680" y="68"/>
                </a:lnTo>
                <a:lnTo>
                  <a:pt x="666" y="59"/>
                </a:lnTo>
                <a:lnTo>
                  <a:pt x="648" y="50"/>
                </a:lnTo>
                <a:lnTo>
                  <a:pt x="629" y="42"/>
                </a:lnTo>
                <a:lnTo>
                  <a:pt x="609" y="35"/>
                </a:lnTo>
                <a:lnTo>
                  <a:pt x="585" y="27"/>
                </a:lnTo>
                <a:lnTo>
                  <a:pt x="561" y="21"/>
                </a:lnTo>
                <a:lnTo>
                  <a:pt x="534" y="15"/>
                </a:lnTo>
                <a:lnTo>
                  <a:pt x="508" y="11"/>
                </a:lnTo>
                <a:lnTo>
                  <a:pt x="479" y="6"/>
                </a:lnTo>
                <a:lnTo>
                  <a:pt x="448" y="4"/>
                </a:lnTo>
                <a:lnTo>
                  <a:pt x="418" y="1"/>
                </a:lnTo>
                <a:lnTo>
                  <a:pt x="388" y="0"/>
                </a:lnTo>
                <a:lnTo>
                  <a:pt x="356" y="0"/>
                </a:lnTo>
                <a:lnTo>
                  <a:pt x="326" y="0"/>
                </a:lnTo>
                <a:lnTo>
                  <a:pt x="295" y="1"/>
                </a:lnTo>
                <a:lnTo>
                  <a:pt x="264" y="4"/>
                </a:lnTo>
                <a:lnTo>
                  <a:pt x="235" y="7"/>
                </a:lnTo>
                <a:lnTo>
                  <a:pt x="206" y="11"/>
                </a:lnTo>
                <a:lnTo>
                  <a:pt x="178" y="16"/>
                </a:lnTo>
                <a:lnTo>
                  <a:pt x="152" y="21"/>
                </a:lnTo>
                <a:lnTo>
                  <a:pt x="127" y="27"/>
                </a:lnTo>
                <a:lnTo>
                  <a:pt x="104" y="35"/>
                </a:lnTo>
                <a:lnTo>
                  <a:pt x="83" y="42"/>
                </a:lnTo>
                <a:lnTo>
                  <a:pt x="64" y="51"/>
                </a:lnTo>
                <a:lnTo>
                  <a:pt x="48" y="60"/>
                </a:lnTo>
                <a:lnTo>
                  <a:pt x="34" y="68"/>
                </a:lnTo>
                <a:lnTo>
                  <a:pt x="22" y="78"/>
                </a:lnTo>
                <a:lnTo>
                  <a:pt x="12" y="88"/>
                </a:lnTo>
                <a:lnTo>
                  <a:pt x="6" y="98"/>
                </a:lnTo>
                <a:lnTo>
                  <a:pt x="2" y="109"/>
                </a:lnTo>
                <a:lnTo>
                  <a:pt x="0" y="11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Freeform 12"/>
          <p:cNvSpPr>
            <a:spLocks/>
          </p:cNvSpPr>
          <p:nvPr/>
        </p:nvSpPr>
        <p:spPr bwMode="auto">
          <a:xfrm>
            <a:off x="6873875" y="3151188"/>
            <a:ext cx="896938" cy="382587"/>
          </a:xfrm>
          <a:custGeom>
            <a:avLst/>
            <a:gdLst>
              <a:gd name="T0" fmla="*/ 2147483647 w 565"/>
              <a:gd name="T1" fmla="*/ 2147483647 h 241"/>
              <a:gd name="T2" fmla="*/ 2147483647 w 565"/>
              <a:gd name="T3" fmla="*/ 2147483647 h 241"/>
              <a:gd name="T4" fmla="*/ 2147483647 w 565"/>
              <a:gd name="T5" fmla="*/ 2147483647 h 241"/>
              <a:gd name="T6" fmla="*/ 2147483647 w 565"/>
              <a:gd name="T7" fmla="*/ 2147483647 h 241"/>
              <a:gd name="T8" fmla="*/ 2147483647 w 565"/>
              <a:gd name="T9" fmla="*/ 2147483647 h 241"/>
              <a:gd name="T10" fmla="*/ 2147483647 w 565"/>
              <a:gd name="T11" fmla="*/ 2147483647 h 241"/>
              <a:gd name="T12" fmla="*/ 2147483647 w 565"/>
              <a:gd name="T13" fmla="*/ 2147483647 h 241"/>
              <a:gd name="T14" fmla="*/ 2147483647 w 565"/>
              <a:gd name="T15" fmla="*/ 2147483647 h 241"/>
              <a:gd name="T16" fmla="*/ 2147483647 w 565"/>
              <a:gd name="T17" fmla="*/ 2147483647 h 241"/>
              <a:gd name="T18" fmla="*/ 2147483647 w 565"/>
              <a:gd name="T19" fmla="*/ 2147483647 h 241"/>
              <a:gd name="T20" fmla="*/ 2147483647 w 565"/>
              <a:gd name="T21" fmla="*/ 2147483647 h 241"/>
              <a:gd name="T22" fmla="*/ 2147483647 w 565"/>
              <a:gd name="T23" fmla="*/ 2147483647 h 241"/>
              <a:gd name="T24" fmla="*/ 2147483647 w 565"/>
              <a:gd name="T25" fmla="*/ 2147483647 h 241"/>
              <a:gd name="T26" fmla="*/ 2147483647 w 565"/>
              <a:gd name="T27" fmla="*/ 2147483647 h 241"/>
              <a:gd name="T28" fmla="*/ 2147483647 w 565"/>
              <a:gd name="T29" fmla="*/ 2147483647 h 241"/>
              <a:gd name="T30" fmla="*/ 2147483647 w 565"/>
              <a:gd name="T31" fmla="*/ 2147483647 h 241"/>
              <a:gd name="T32" fmla="*/ 2147483647 w 565"/>
              <a:gd name="T33" fmla="*/ 2147483647 h 241"/>
              <a:gd name="T34" fmla="*/ 2147483647 w 565"/>
              <a:gd name="T35" fmla="*/ 2147483647 h 241"/>
              <a:gd name="T36" fmla="*/ 2147483647 w 565"/>
              <a:gd name="T37" fmla="*/ 2147483647 h 241"/>
              <a:gd name="T38" fmla="*/ 2147483647 w 565"/>
              <a:gd name="T39" fmla="*/ 2147483647 h 241"/>
              <a:gd name="T40" fmla="*/ 2147483647 w 565"/>
              <a:gd name="T41" fmla="*/ 2147483647 h 241"/>
              <a:gd name="T42" fmla="*/ 2147483647 w 565"/>
              <a:gd name="T43" fmla="*/ 2147483647 h 241"/>
              <a:gd name="T44" fmla="*/ 2147483647 w 565"/>
              <a:gd name="T45" fmla="*/ 2147483647 h 241"/>
              <a:gd name="T46" fmla="*/ 2147483647 w 565"/>
              <a:gd name="T47" fmla="*/ 2147483647 h 241"/>
              <a:gd name="T48" fmla="*/ 2147483647 w 565"/>
              <a:gd name="T49" fmla="*/ 2147483647 h 241"/>
              <a:gd name="T50" fmla="*/ 2147483647 w 565"/>
              <a:gd name="T51" fmla="*/ 2147483647 h 241"/>
              <a:gd name="T52" fmla="*/ 2147483647 w 565"/>
              <a:gd name="T53" fmla="*/ 2147483647 h 241"/>
              <a:gd name="T54" fmla="*/ 2147483647 w 565"/>
              <a:gd name="T55" fmla="*/ 2147483647 h 241"/>
              <a:gd name="T56" fmla="*/ 2147483647 w 565"/>
              <a:gd name="T57" fmla="*/ 2147483647 h 241"/>
              <a:gd name="T58" fmla="*/ 2147483647 w 565"/>
              <a:gd name="T59" fmla="*/ 2147483647 h 241"/>
              <a:gd name="T60" fmla="*/ 2147483647 w 565"/>
              <a:gd name="T61" fmla="*/ 2147483647 h 241"/>
              <a:gd name="T62" fmla="*/ 2147483647 w 565"/>
              <a:gd name="T63" fmla="*/ 2147483647 h 241"/>
              <a:gd name="T64" fmla="*/ 2147483647 w 565"/>
              <a:gd name="T65" fmla="*/ 2147483647 h 241"/>
              <a:gd name="T66" fmla="*/ 2147483647 w 565"/>
              <a:gd name="T67" fmla="*/ 2147483647 h 241"/>
              <a:gd name="T68" fmla="*/ 2147483647 w 565"/>
              <a:gd name="T69" fmla="*/ 2147483647 h 241"/>
              <a:gd name="T70" fmla="*/ 2147483647 w 565"/>
              <a:gd name="T71" fmla="*/ 2147483647 h 2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65"/>
              <a:gd name="T109" fmla="*/ 0 h 241"/>
              <a:gd name="T110" fmla="*/ 565 w 565"/>
              <a:gd name="T111" fmla="*/ 241 h 2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65" h="241">
                <a:moveTo>
                  <a:pt x="564" y="120"/>
                </a:moveTo>
                <a:lnTo>
                  <a:pt x="563" y="110"/>
                </a:lnTo>
                <a:lnTo>
                  <a:pt x="560" y="99"/>
                </a:lnTo>
                <a:lnTo>
                  <a:pt x="554" y="89"/>
                </a:lnTo>
                <a:lnTo>
                  <a:pt x="547" y="79"/>
                </a:lnTo>
                <a:lnTo>
                  <a:pt x="538" y="70"/>
                </a:lnTo>
                <a:lnTo>
                  <a:pt x="526" y="60"/>
                </a:lnTo>
                <a:lnTo>
                  <a:pt x="513" y="51"/>
                </a:lnTo>
                <a:lnTo>
                  <a:pt x="498" y="43"/>
                </a:lnTo>
                <a:lnTo>
                  <a:pt x="482" y="35"/>
                </a:lnTo>
                <a:lnTo>
                  <a:pt x="463" y="29"/>
                </a:lnTo>
                <a:lnTo>
                  <a:pt x="444" y="22"/>
                </a:lnTo>
                <a:lnTo>
                  <a:pt x="423" y="16"/>
                </a:lnTo>
                <a:lnTo>
                  <a:pt x="401" y="11"/>
                </a:lnTo>
                <a:lnTo>
                  <a:pt x="378" y="8"/>
                </a:lnTo>
                <a:lnTo>
                  <a:pt x="355" y="4"/>
                </a:lnTo>
                <a:lnTo>
                  <a:pt x="331" y="2"/>
                </a:lnTo>
                <a:lnTo>
                  <a:pt x="307" y="1"/>
                </a:lnTo>
                <a:lnTo>
                  <a:pt x="282" y="0"/>
                </a:lnTo>
                <a:lnTo>
                  <a:pt x="257" y="1"/>
                </a:lnTo>
                <a:lnTo>
                  <a:pt x="233" y="2"/>
                </a:lnTo>
                <a:lnTo>
                  <a:pt x="209" y="4"/>
                </a:lnTo>
                <a:lnTo>
                  <a:pt x="186" y="8"/>
                </a:lnTo>
                <a:lnTo>
                  <a:pt x="163" y="11"/>
                </a:lnTo>
                <a:lnTo>
                  <a:pt x="141" y="16"/>
                </a:lnTo>
                <a:lnTo>
                  <a:pt x="120" y="22"/>
                </a:lnTo>
                <a:lnTo>
                  <a:pt x="101" y="29"/>
                </a:lnTo>
                <a:lnTo>
                  <a:pt x="83" y="35"/>
                </a:lnTo>
                <a:lnTo>
                  <a:pt x="66" y="43"/>
                </a:lnTo>
                <a:lnTo>
                  <a:pt x="51" y="51"/>
                </a:lnTo>
                <a:lnTo>
                  <a:pt x="38" y="60"/>
                </a:lnTo>
                <a:lnTo>
                  <a:pt x="26" y="70"/>
                </a:lnTo>
                <a:lnTo>
                  <a:pt x="17" y="79"/>
                </a:lnTo>
                <a:lnTo>
                  <a:pt x="10" y="89"/>
                </a:lnTo>
                <a:lnTo>
                  <a:pt x="4" y="99"/>
                </a:lnTo>
                <a:lnTo>
                  <a:pt x="1" y="110"/>
                </a:lnTo>
                <a:lnTo>
                  <a:pt x="0" y="120"/>
                </a:lnTo>
                <a:lnTo>
                  <a:pt x="1" y="131"/>
                </a:lnTo>
                <a:lnTo>
                  <a:pt x="4" y="141"/>
                </a:lnTo>
                <a:lnTo>
                  <a:pt x="10" y="151"/>
                </a:lnTo>
                <a:lnTo>
                  <a:pt x="17" y="161"/>
                </a:lnTo>
                <a:lnTo>
                  <a:pt x="26" y="171"/>
                </a:lnTo>
                <a:lnTo>
                  <a:pt x="38" y="180"/>
                </a:lnTo>
                <a:lnTo>
                  <a:pt x="51" y="189"/>
                </a:lnTo>
                <a:lnTo>
                  <a:pt x="66" y="197"/>
                </a:lnTo>
                <a:lnTo>
                  <a:pt x="83" y="205"/>
                </a:lnTo>
                <a:lnTo>
                  <a:pt x="101" y="212"/>
                </a:lnTo>
                <a:lnTo>
                  <a:pt x="120" y="218"/>
                </a:lnTo>
                <a:lnTo>
                  <a:pt x="141" y="224"/>
                </a:lnTo>
                <a:lnTo>
                  <a:pt x="163" y="229"/>
                </a:lnTo>
                <a:lnTo>
                  <a:pt x="186" y="233"/>
                </a:lnTo>
                <a:lnTo>
                  <a:pt x="209" y="236"/>
                </a:lnTo>
                <a:lnTo>
                  <a:pt x="233" y="238"/>
                </a:lnTo>
                <a:lnTo>
                  <a:pt x="257" y="239"/>
                </a:lnTo>
                <a:lnTo>
                  <a:pt x="282" y="240"/>
                </a:lnTo>
                <a:lnTo>
                  <a:pt x="307" y="239"/>
                </a:lnTo>
                <a:lnTo>
                  <a:pt x="331" y="238"/>
                </a:lnTo>
                <a:lnTo>
                  <a:pt x="355" y="236"/>
                </a:lnTo>
                <a:lnTo>
                  <a:pt x="378" y="233"/>
                </a:lnTo>
                <a:lnTo>
                  <a:pt x="401" y="229"/>
                </a:lnTo>
                <a:lnTo>
                  <a:pt x="423" y="224"/>
                </a:lnTo>
                <a:lnTo>
                  <a:pt x="444" y="218"/>
                </a:lnTo>
                <a:lnTo>
                  <a:pt x="463" y="212"/>
                </a:lnTo>
                <a:lnTo>
                  <a:pt x="482" y="205"/>
                </a:lnTo>
                <a:lnTo>
                  <a:pt x="498" y="197"/>
                </a:lnTo>
                <a:lnTo>
                  <a:pt x="513" y="189"/>
                </a:lnTo>
                <a:lnTo>
                  <a:pt x="526" y="180"/>
                </a:lnTo>
                <a:lnTo>
                  <a:pt x="538" y="171"/>
                </a:lnTo>
                <a:lnTo>
                  <a:pt x="547" y="161"/>
                </a:lnTo>
                <a:lnTo>
                  <a:pt x="554" y="151"/>
                </a:lnTo>
                <a:lnTo>
                  <a:pt x="560" y="141"/>
                </a:lnTo>
                <a:lnTo>
                  <a:pt x="563" y="131"/>
                </a:lnTo>
                <a:lnTo>
                  <a:pt x="564" y="12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Freeform 14"/>
          <p:cNvSpPr>
            <a:spLocks/>
          </p:cNvSpPr>
          <p:nvPr/>
        </p:nvSpPr>
        <p:spPr bwMode="auto">
          <a:xfrm>
            <a:off x="6934200" y="4046538"/>
            <a:ext cx="1447800" cy="387350"/>
          </a:xfrm>
          <a:custGeom>
            <a:avLst/>
            <a:gdLst>
              <a:gd name="T0" fmla="*/ 2147483647 w 854"/>
              <a:gd name="T1" fmla="*/ 2147483647 h 244"/>
              <a:gd name="T2" fmla="*/ 2147483647 w 854"/>
              <a:gd name="T3" fmla="*/ 0 h 244"/>
              <a:gd name="T4" fmla="*/ 0 w 854"/>
              <a:gd name="T5" fmla="*/ 0 h 244"/>
              <a:gd name="T6" fmla="*/ 0 w 854"/>
              <a:gd name="T7" fmla="*/ 2147483647 h 244"/>
              <a:gd name="T8" fmla="*/ 2147483647 w 854"/>
              <a:gd name="T9" fmla="*/ 2147483647 h 2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4"/>
              <a:gd name="T16" fmla="*/ 0 h 244"/>
              <a:gd name="T17" fmla="*/ 854 w 854"/>
              <a:gd name="T18" fmla="*/ 244 h 2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4" h="244">
                <a:moveTo>
                  <a:pt x="853" y="243"/>
                </a:moveTo>
                <a:lnTo>
                  <a:pt x="853" y="0"/>
                </a:lnTo>
                <a:lnTo>
                  <a:pt x="0" y="0"/>
                </a:lnTo>
                <a:lnTo>
                  <a:pt x="0" y="243"/>
                </a:lnTo>
                <a:lnTo>
                  <a:pt x="853" y="243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Freeform 15"/>
          <p:cNvSpPr>
            <a:spLocks/>
          </p:cNvSpPr>
          <p:nvPr/>
        </p:nvSpPr>
        <p:spPr bwMode="auto">
          <a:xfrm>
            <a:off x="3852863" y="4046538"/>
            <a:ext cx="896937" cy="392112"/>
          </a:xfrm>
          <a:custGeom>
            <a:avLst/>
            <a:gdLst>
              <a:gd name="T0" fmla="*/ 2147483647 w 565"/>
              <a:gd name="T1" fmla="*/ 2147483647 h 247"/>
              <a:gd name="T2" fmla="*/ 2147483647 w 565"/>
              <a:gd name="T3" fmla="*/ 0 h 247"/>
              <a:gd name="T4" fmla="*/ 0 w 565"/>
              <a:gd name="T5" fmla="*/ 0 h 247"/>
              <a:gd name="T6" fmla="*/ 0 w 565"/>
              <a:gd name="T7" fmla="*/ 2147483647 h 247"/>
              <a:gd name="T8" fmla="*/ 2147483647 w 565"/>
              <a:gd name="T9" fmla="*/ 2147483647 h 2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5"/>
              <a:gd name="T16" fmla="*/ 0 h 247"/>
              <a:gd name="T17" fmla="*/ 565 w 565"/>
              <a:gd name="T18" fmla="*/ 247 h 2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5" h="247">
                <a:moveTo>
                  <a:pt x="564" y="246"/>
                </a:moveTo>
                <a:lnTo>
                  <a:pt x="564" y="0"/>
                </a:lnTo>
                <a:lnTo>
                  <a:pt x="0" y="0"/>
                </a:lnTo>
                <a:lnTo>
                  <a:pt x="0" y="246"/>
                </a:lnTo>
                <a:lnTo>
                  <a:pt x="564" y="24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Freeform 16"/>
          <p:cNvSpPr>
            <a:spLocks/>
          </p:cNvSpPr>
          <p:nvPr/>
        </p:nvSpPr>
        <p:spPr bwMode="auto">
          <a:xfrm>
            <a:off x="5711825" y="1889125"/>
            <a:ext cx="1276350" cy="627063"/>
          </a:xfrm>
          <a:custGeom>
            <a:avLst/>
            <a:gdLst/>
            <a:ahLst/>
            <a:cxnLst>
              <a:cxn ang="0">
                <a:pos x="0" y="197"/>
              </a:cxn>
              <a:cxn ang="0">
                <a:pos x="396" y="0"/>
              </a:cxn>
              <a:cxn ang="0">
                <a:pos x="803" y="204"/>
              </a:cxn>
              <a:cxn ang="0">
                <a:pos x="396" y="394"/>
              </a:cxn>
              <a:cxn ang="0">
                <a:pos x="0" y="197"/>
              </a:cxn>
            </a:cxnLst>
            <a:rect l="0" t="0" r="r" b="b"/>
            <a:pathLst>
              <a:path w="804" h="395">
                <a:moveTo>
                  <a:pt x="0" y="197"/>
                </a:moveTo>
                <a:lnTo>
                  <a:pt x="396" y="0"/>
                </a:lnTo>
                <a:lnTo>
                  <a:pt x="803" y="204"/>
                </a:lnTo>
                <a:lnTo>
                  <a:pt x="396" y="394"/>
                </a:lnTo>
                <a:lnTo>
                  <a:pt x="0" y="197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7426" name="Freeform 17"/>
          <p:cNvSpPr>
            <a:spLocks/>
          </p:cNvSpPr>
          <p:nvPr/>
        </p:nvSpPr>
        <p:spPr bwMode="auto">
          <a:xfrm>
            <a:off x="5376863" y="3868738"/>
            <a:ext cx="1371600" cy="658812"/>
          </a:xfrm>
          <a:custGeom>
            <a:avLst/>
            <a:gdLst>
              <a:gd name="T0" fmla="*/ 0 w 864"/>
              <a:gd name="T1" fmla="*/ 2147483647 h 415"/>
              <a:gd name="T2" fmla="*/ 2147483647 w 864"/>
              <a:gd name="T3" fmla="*/ 0 h 415"/>
              <a:gd name="T4" fmla="*/ 2147483647 w 864"/>
              <a:gd name="T5" fmla="*/ 2147483647 h 415"/>
              <a:gd name="T6" fmla="*/ 2147483647 w 864"/>
              <a:gd name="T7" fmla="*/ 2147483647 h 415"/>
              <a:gd name="T8" fmla="*/ 0 w 864"/>
              <a:gd name="T9" fmla="*/ 2147483647 h 4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"/>
              <a:gd name="T16" fmla="*/ 0 h 415"/>
              <a:gd name="T17" fmla="*/ 864 w 864"/>
              <a:gd name="T18" fmla="*/ 415 h 4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" h="415">
                <a:moveTo>
                  <a:pt x="0" y="208"/>
                </a:moveTo>
                <a:lnTo>
                  <a:pt x="426" y="0"/>
                </a:lnTo>
                <a:lnTo>
                  <a:pt x="863" y="214"/>
                </a:lnTo>
                <a:lnTo>
                  <a:pt x="426" y="414"/>
                </a:lnTo>
                <a:lnTo>
                  <a:pt x="0" y="20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Rectangle 18"/>
          <p:cNvSpPr>
            <a:spLocks noChangeArrowheads="1"/>
          </p:cNvSpPr>
          <p:nvPr/>
        </p:nvSpPr>
        <p:spPr bwMode="auto">
          <a:xfrm>
            <a:off x="7732713" y="3459163"/>
            <a:ext cx="8588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budget</a:t>
            </a:r>
          </a:p>
        </p:txBody>
      </p:sp>
      <p:sp>
        <p:nvSpPr>
          <p:cNvPr id="17428" name="Rectangle 19"/>
          <p:cNvSpPr>
            <a:spLocks noChangeArrowheads="1"/>
          </p:cNvSpPr>
          <p:nvPr/>
        </p:nvSpPr>
        <p:spPr bwMode="auto">
          <a:xfrm>
            <a:off x="6329363" y="3441700"/>
            <a:ext cx="4857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charset="0"/>
              </a:rPr>
              <a:t>did</a:t>
            </a:r>
          </a:p>
        </p:txBody>
      </p:sp>
      <p:sp>
        <p:nvSpPr>
          <p:cNvPr id="17429" name="Rectangle 20"/>
          <p:cNvSpPr>
            <a:spLocks noChangeArrowheads="1"/>
          </p:cNvSpPr>
          <p:nvPr/>
        </p:nvSpPr>
        <p:spPr bwMode="auto">
          <a:xfrm>
            <a:off x="3486150" y="3421063"/>
            <a:ext cx="4857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charset="0"/>
              </a:rPr>
              <a:t>pid</a:t>
            </a:r>
          </a:p>
        </p:txBody>
      </p:sp>
      <p:sp>
        <p:nvSpPr>
          <p:cNvPr id="17430" name="Rectangle 21"/>
          <p:cNvSpPr>
            <a:spLocks noChangeArrowheads="1"/>
          </p:cNvSpPr>
          <p:nvPr/>
        </p:nvSpPr>
        <p:spPr bwMode="auto">
          <a:xfrm>
            <a:off x="3833813" y="3057525"/>
            <a:ext cx="1219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started_on</a:t>
            </a:r>
          </a:p>
        </p:txBody>
      </p:sp>
      <p:sp>
        <p:nvSpPr>
          <p:cNvPr id="17431" name="Rectangle 22"/>
          <p:cNvSpPr>
            <a:spLocks noChangeArrowheads="1"/>
          </p:cNvSpPr>
          <p:nvPr/>
        </p:nvSpPr>
        <p:spPr bwMode="auto">
          <a:xfrm>
            <a:off x="4819650" y="3430588"/>
            <a:ext cx="9826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pbudget</a:t>
            </a:r>
          </a:p>
        </p:txBody>
      </p:sp>
      <p:sp>
        <p:nvSpPr>
          <p:cNvPr id="17432" name="Rectangle 23"/>
          <p:cNvSpPr>
            <a:spLocks noChangeArrowheads="1"/>
          </p:cNvSpPr>
          <p:nvPr/>
        </p:nvSpPr>
        <p:spPr bwMode="auto">
          <a:xfrm>
            <a:off x="6908800" y="3176588"/>
            <a:ext cx="8366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dname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188200" y="2022475"/>
            <a:ext cx="898525" cy="382588"/>
            <a:chOff x="7188200" y="2022475"/>
            <a:chExt cx="898525" cy="382588"/>
          </a:xfrm>
        </p:grpSpPr>
        <p:sp>
          <p:nvSpPr>
            <p:cNvPr id="19469" name="Freeform 13"/>
            <p:cNvSpPr>
              <a:spLocks/>
            </p:cNvSpPr>
            <p:nvPr/>
          </p:nvSpPr>
          <p:spPr bwMode="auto">
            <a:xfrm>
              <a:off x="7188200" y="2022475"/>
              <a:ext cx="898525" cy="382588"/>
            </a:xfrm>
            <a:custGeom>
              <a:avLst/>
              <a:gdLst/>
              <a:ahLst/>
              <a:cxnLst>
                <a:cxn ang="0">
                  <a:pos x="563" y="109"/>
                </a:cxn>
                <a:cxn ang="0">
                  <a:pos x="555" y="89"/>
                </a:cxn>
                <a:cxn ang="0">
                  <a:pos x="538" y="69"/>
                </a:cxn>
                <a:cxn ang="0">
                  <a:pos x="513" y="51"/>
                </a:cxn>
                <a:cxn ang="0">
                  <a:pos x="482" y="35"/>
                </a:cxn>
                <a:cxn ang="0">
                  <a:pos x="444" y="22"/>
                </a:cxn>
                <a:cxn ang="0">
                  <a:pos x="401" y="12"/>
                </a:cxn>
                <a:cxn ang="0">
                  <a:pos x="355" y="4"/>
                </a:cxn>
                <a:cxn ang="0">
                  <a:pos x="307" y="1"/>
                </a:cxn>
                <a:cxn ang="0">
                  <a:pos x="258" y="1"/>
                </a:cxn>
                <a:cxn ang="0">
                  <a:pos x="209" y="4"/>
                </a:cxn>
                <a:cxn ang="0">
                  <a:pos x="163" y="12"/>
                </a:cxn>
                <a:cxn ang="0">
                  <a:pos x="120" y="22"/>
                </a:cxn>
                <a:cxn ang="0">
                  <a:pos x="83" y="35"/>
                </a:cxn>
                <a:cxn ang="0">
                  <a:pos x="51" y="51"/>
                </a:cxn>
                <a:cxn ang="0">
                  <a:pos x="27" y="69"/>
                </a:cxn>
                <a:cxn ang="0">
                  <a:pos x="10" y="89"/>
                </a:cxn>
                <a:cxn ang="0">
                  <a:pos x="2" y="109"/>
                </a:cxn>
                <a:cxn ang="0">
                  <a:pos x="2" y="130"/>
                </a:cxn>
                <a:cxn ang="0">
                  <a:pos x="10" y="151"/>
                </a:cxn>
                <a:cxn ang="0">
                  <a:pos x="27" y="170"/>
                </a:cxn>
                <a:cxn ang="0">
                  <a:pos x="51" y="188"/>
                </a:cxn>
                <a:cxn ang="0">
                  <a:pos x="83" y="205"/>
                </a:cxn>
                <a:cxn ang="0">
                  <a:pos x="120" y="218"/>
                </a:cxn>
                <a:cxn ang="0">
                  <a:pos x="163" y="228"/>
                </a:cxn>
                <a:cxn ang="0">
                  <a:pos x="209" y="236"/>
                </a:cxn>
                <a:cxn ang="0">
                  <a:pos x="258" y="239"/>
                </a:cxn>
                <a:cxn ang="0">
                  <a:pos x="307" y="239"/>
                </a:cxn>
                <a:cxn ang="0">
                  <a:pos x="355" y="236"/>
                </a:cxn>
                <a:cxn ang="0">
                  <a:pos x="401" y="228"/>
                </a:cxn>
                <a:cxn ang="0">
                  <a:pos x="444" y="218"/>
                </a:cxn>
                <a:cxn ang="0">
                  <a:pos x="482" y="205"/>
                </a:cxn>
                <a:cxn ang="0">
                  <a:pos x="513" y="188"/>
                </a:cxn>
                <a:cxn ang="0">
                  <a:pos x="538" y="170"/>
                </a:cxn>
                <a:cxn ang="0">
                  <a:pos x="555" y="151"/>
                </a:cxn>
                <a:cxn ang="0">
                  <a:pos x="563" y="130"/>
                </a:cxn>
              </a:cxnLst>
              <a:rect l="0" t="0" r="r" b="b"/>
              <a:pathLst>
                <a:path w="566" h="241">
                  <a:moveTo>
                    <a:pt x="565" y="120"/>
                  </a:moveTo>
                  <a:lnTo>
                    <a:pt x="563" y="109"/>
                  </a:lnTo>
                  <a:lnTo>
                    <a:pt x="560" y="99"/>
                  </a:lnTo>
                  <a:lnTo>
                    <a:pt x="555" y="89"/>
                  </a:lnTo>
                  <a:lnTo>
                    <a:pt x="547" y="79"/>
                  </a:lnTo>
                  <a:lnTo>
                    <a:pt x="538" y="69"/>
                  </a:lnTo>
                  <a:lnTo>
                    <a:pt x="527" y="60"/>
                  </a:lnTo>
                  <a:lnTo>
                    <a:pt x="513" y="51"/>
                  </a:lnTo>
                  <a:lnTo>
                    <a:pt x="498" y="43"/>
                  </a:lnTo>
                  <a:lnTo>
                    <a:pt x="482" y="35"/>
                  </a:lnTo>
                  <a:lnTo>
                    <a:pt x="463" y="28"/>
                  </a:lnTo>
                  <a:lnTo>
                    <a:pt x="444" y="22"/>
                  </a:lnTo>
                  <a:lnTo>
                    <a:pt x="424" y="16"/>
                  </a:lnTo>
                  <a:lnTo>
                    <a:pt x="401" y="12"/>
                  </a:lnTo>
                  <a:lnTo>
                    <a:pt x="379" y="7"/>
                  </a:lnTo>
                  <a:lnTo>
                    <a:pt x="355" y="4"/>
                  </a:lnTo>
                  <a:lnTo>
                    <a:pt x="331" y="2"/>
                  </a:lnTo>
                  <a:lnTo>
                    <a:pt x="307" y="1"/>
                  </a:lnTo>
                  <a:lnTo>
                    <a:pt x="282" y="0"/>
                  </a:lnTo>
                  <a:lnTo>
                    <a:pt x="258" y="1"/>
                  </a:lnTo>
                  <a:lnTo>
                    <a:pt x="233" y="2"/>
                  </a:lnTo>
                  <a:lnTo>
                    <a:pt x="209" y="4"/>
                  </a:lnTo>
                  <a:lnTo>
                    <a:pt x="186" y="7"/>
                  </a:lnTo>
                  <a:lnTo>
                    <a:pt x="163" y="12"/>
                  </a:lnTo>
                  <a:lnTo>
                    <a:pt x="141" y="16"/>
                  </a:lnTo>
                  <a:lnTo>
                    <a:pt x="120" y="22"/>
                  </a:lnTo>
                  <a:lnTo>
                    <a:pt x="101" y="28"/>
                  </a:lnTo>
                  <a:lnTo>
                    <a:pt x="83" y="35"/>
                  </a:lnTo>
                  <a:lnTo>
                    <a:pt x="66" y="43"/>
                  </a:lnTo>
                  <a:lnTo>
                    <a:pt x="51" y="51"/>
                  </a:lnTo>
                  <a:lnTo>
                    <a:pt x="38" y="60"/>
                  </a:lnTo>
                  <a:lnTo>
                    <a:pt x="27" y="69"/>
                  </a:lnTo>
                  <a:lnTo>
                    <a:pt x="17" y="79"/>
                  </a:lnTo>
                  <a:lnTo>
                    <a:pt x="10" y="89"/>
                  </a:lnTo>
                  <a:lnTo>
                    <a:pt x="4" y="99"/>
                  </a:lnTo>
                  <a:lnTo>
                    <a:pt x="2" y="109"/>
                  </a:lnTo>
                  <a:lnTo>
                    <a:pt x="0" y="120"/>
                  </a:lnTo>
                  <a:lnTo>
                    <a:pt x="2" y="130"/>
                  </a:lnTo>
                  <a:lnTo>
                    <a:pt x="4" y="141"/>
                  </a:lnTo>
                  <a:lnTo>
                    <a:pt x="10" y="151"/>
                  </a:lnTo>
                  <a:lnTo>
                    <a:pt x="17" y="161"/>
                  </a:lnTo>
                  <a:lnTo>
                    <a:pt x="27" y="170"/>
                  </a:lnTo>
                  <a:lnTo>
                    <a:pt x="38" y="180"/>
                  </a:lnTo>
                  <a:lnTo>
                    <a:pt x="51" y="188"/>
                  </a:lnTo>
                  <a:lnTo>
                    <a:pt x="66" y="197"/>
                  </a:lnTo>
                  <a:lnTo>
                    <a:pt x="83" y="205"/>
                  </a:lnTo>
                  <a:lnTo>
                    <a:pt x="101" y="212"/>
                  </a:lnTo>
                  <a:lnTo>
                    <a:pt x="120" y="218"/>
                  </a:lnTo>
                  <a:lnTo>
                    <a:pt x="141" y="223"/>
                  </a:lnTo>
                  <a:lnTo>
                    <a:pt x="163" y="228"/>
                  </a:lnTo>
                  <a:lnTo>
                    <a:pt x="186" y="232"/>
                  </a:lnTo>
                  <a:lnTo>
                    <a:pt x="209" y="236"/>
                  </a:lnTo>
                  <a:lnTo>
                    <a:pt x="233" y="238"/>
                  </a:lnTo>
                  <a:lnTo>
                    <a:pt x="258" y="239"/>
                  </a:lnTo>
                  <a:lnTo>
                    <a:pt x="282" y="240"/>
                  </a:lnTo>
                  <a:lnTo>
                    <a:pt x="307" y="239"/>
                  </a:lnTo>
                  <a:lnTo>
                    <a:pt x="331" y="238"/>
                  </a:lnTo>
                  <a:lnTo>
                    <a:pt x="355" y="236"/>
                  </a:lnTo>
                  <a:lnTo>
                    <a:pt x="379" y="232"/>
                  </a:lnTo>
                  <a:lnTo>
                    <a:pt x="401" y="228"/>
                  </a:lnTo>
                  <a:lnTo>
                    <a:pt x="424" y="223"/>
                  </a:lnTo>
                  <a:lnTo>
                    <a:pt x="444" y="218"/>
                  </a:lnTo>
                  <a:lnTo>
                    <a:pt x="463" y="212"/>
                  </a:lnTo>
                  <a:lnTo>
                    <a:pt x="482" y="205"/>
                  </a:lnTo>
                  <a:lnTo>
                    <a:pt x="498" y="197"/>
                  </a:lnTo>
                  <a:lnTo>
                    <a:pt x="513" y="188"/>
                  </a:lnTo>
                  <a:lnTo>
                    <a:pt x="527" y="180"/>
                  </a:lnTo>
                  <a:lnTo>
                    <a:pt x="538" y="170"/>
                  </a:lnTo>
                  <a:lnTo>
                    <a:pt x="547" y="161"/>
                  </a:lnTo>
                  <a:lnTo>
                    <a:pt x="555" y="151"/>
                  </a:lnTo>
                  <a:lnTo>
                    <a:pt x="560" y="141"/>
                  </a:lnTo>
                  <a:lnTo>
                    <a:pt x="563" y="130"/>
                  </a:lnTo>
                  <a:lnTo>
                    <a:pt x="565" y="12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480" name="Rectangle 24"/>
            <p:cNvSpPr>
              <a:spLocks noChangeArrowheads="1"/>
            </p:cNvSpPr>
            <p:nvPr/>
          </p:nvSpPr>
          <p:spPr bwMode="auto">
            <a:xfrm>
              <a:off x="7319963" y="2043113"/>
              <a:ext cx="6096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until</a:t>
              </a:r>
            </a:p>
          </p:txBody>
        </p:sp>
      </p:grpSp>
      <p:sp>
        <p:nvSpPr>
          <p:cNvPr id="17434" name="Rectangle 25"/>
          <p:cNvSpPr>
            <a:spLocks noChangeArrowheads="1"/>
          </p:cNvSpPr>
          <p:nvPr/>
        </p:nvSpPr>
        <p:spPr bwMode="auto">
          <a:xfrm>
            <a:off x="6959600" y="4059238"/>
            <a:ext cx="1422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Departments</a:t>
            </a:r>
          </a:p>
        </p:txBody>
      </p:sp>
      <p:sp>
        <p:nvSpPr>
          <p:cNvPr id="17435" name="Rectangle 26"/>
          <p:cNvSpPr>
            <a:spLocks noChangeArrowheads="1"/>
          </p:cNvSpPr>
          <p:nvPr/>
        </p:nvSpPr>
        <p:spPr bwMode="auto">
          <a:xfrm>
            <a:off x="3800475" y="4076700"/>
            <a:ext cx="9826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Projects</a:t>
            </a:r>
          </a:p>
        </p:txBody>
      </p:sp>
      <p:sp>
        <p:nvSpPr>
          <p:cNvPr id="17436" name="Rectangle 27"/>
          <p:cNvSpPr>
            <a:spLocks noChangeArrowheads="1"/>
          </p:cNvSpPr>
          <p:nvPr/>
        </p:nvSpPr>
        <p:spPr bwMode="auto">
          <a:xfrm>
            <a:off x="5472113" y="4035425"/>
            <a:ext cx="1117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Sponsors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730875" y="1128714"/>
            <a:ext cx="1333500" cy="392113"/>
            <a:chOff x="3435" y="626"/>
            <a:chExt cx="840" cy="24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9484" name="Freeform 28"/>
            <p:cNvSpPr>
              <a:spLocks/>
            </p:cNvSpPr>
            <p:nvPr/>
          </p:nvSpPr>
          <p:spPr bwMode="auto">
            <a:xfrm>
              <a:off x="3435" y="626"/>
              <a:ext cx="840" cy="247"/>
            </a:xfrm>
            <a:custGeom>
              <a:avLst/>
              <a:gdLst/>
              <a:ahLst/>
              <a:cxnLst>
                <a:cxn ang="0">
                  <a:pos x="839" y="246"/>
                </a:cxn>
                <a:cxn ang="0">
                  <a:pos x="839" y="0"/>
                </a:cxn>
                <a:cxn ang="0">
                  <a:pos x="0" y="0"/>
                </a:cxn>
                <a:cxn ang="0">
                  <a:pos x="0" y="246"/>
                </a:cxn>
                <a:cxn ang="0">
                  <a:pos x="839" y="246"/>
                </a:cxn>
              </a:cxnLst>
              <a:rect l="0" t="0" r="r" b="b"/>
              <a:pathLst>
                <a:path w="840" h="247">
                  <a:moveTo>
                    <a:pt x="839" y="246"/>
                  </a:moveTo>
                  <a:lnTo>
                    <a:pt x="839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839" y="246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485" name="Rectangle 29"/>
            <p:cNvSpPr>
              <a:spLocks noChangeArrowheads="1"/>
            </p:cNvSpPr>
            <p:nvPr/>
          </p:nvSpPr>
          <p:spPr bwMode="auto">
            <a:xfrm>
              <a:off x="3450" y="638"/>
              <a:ext cx="790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Employees</a:t>
              </a:r>
            </a:p>
          </p:txBody>
        </p:sp>
      </p:grpSp>
      <p:sp>
        <p:nvSpPr>
          <p:cNvPr id="17438" name="Rectangle 31"/>
          <p:cNvSpPr>
            <a:spLocks noChangeArrowheads="1"/>
          </p:cNvSpPr>
          <p:nvPr/>
        </p:nvSpPr>
        <p:spPr bwMode="auto">
          <a:xfrm>
            <a:off x="5848350" y="2033588"/>
            <a:ext cx="10382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Monitors</a:t>
            </a:r>
          </a:p>
        </p:txBody>
      </p:sp>
      <p:sp>
        <p:nvSpPr>
          <p:cNvPr id="17439" name="Line 33"/>
          <p:cNvSpPr>
            <a:spLocks noChangeShapeType="1"/>
          </p:cNvSpPr>
          <p:nvPr/>
        </p:nvSpPr>
        <p:spPr bwMode="auto">
          <a:xfrm>
            <a:off x="3862388" y="3797300"/>
            <a:ext cx="242887" cy="247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0" name="Line 34"/>
          <p:cNvSpPr>
            <a:spLocks noChangeShapeType="1"/>
          </p:cNvSpPr>
          <p:nvPr/>
        </p:nvSpPr>
        <p:spPr bwMode="auto">
          <a:xfrm flipH="1">
            <a:off x="4379913" y="3429000"/>
            <a:ext cx="3175" cy="6127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1" name="Line 35"/>
          <p:cNvSpPr>
            <a:spLocks noChangeShapeType="1"/>
          </p:cNvSpPr>
          <p:nvPr/>
        </p:nvSpPr>
        <p:spPr bwMode="auto">
          <a:xfrm flipH="1">
            <a:off x="4572000" y="3783013"/>
            <a:ext cx="396875" cy="2619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2" name="Line 36"/>
          <p:cNvSpPr>
            <a:spLocks noChangeShapeType="1"/>
          </p:cNvSpPr>
          <p:nvPr/>
        </p:nvSpPr>
        <p:spPr bwMode="auto">
          <a:xfrm>
            <a:off x="6632575" y="3814763"/>
            <a:ext cx="490538" cy="2301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3" name="Line 37"/>
          <p:cNvSpPr>
            <a:spLocks noChangeShapeType="1"/>
          </p:cNvSpPr>
          <p:nvPr/>
        </p:nvSpPr>
        <p:spPr bwMode="auto">
          <a:xfrm>
            <a:off x="7315200" y="3540125"/>
            <a:ext cx="0" cy="520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4" name="Line 38"/>
          <p:cNvSpPr>
            <a:spLocks noChangeShapeType="1"/>
          </p:cNvSpPr>
          <p:nvPr/>
        </p:nvSpPr>
        <p:spPr bwMode="auto">
          <a:xfrm flipH="1">
            <a:off x="7620000" y="3783013"/>
            <a:ext cx="317500" cy="2587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5" name="Line 39"/>
          <p:cNvSpPr>
            <a:spLocks noChangeShapeType="1"/>
          </p:cNvSpPr>
          <p:nvPr/>
        </p:nvSpPr>
        <p:spPr bwMode="auto">
          <a:xfrm>
            <a:off x="6342063" y="2533650"/>
            <a:ext cx="0" cy="354013"/>
          </a:xfrm>
          <a:prstGeom prst="line">
            <a:avLst/>
          </a:prstGeom>
          <a:noFill/>
          <a:ln w="41275">
            <a:solidFill>
              <a:schemeClr val="tx2"/>
            </a:solidFill>
            <a:round/>
            <a:headEnd type="triangle" w="med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6" name="Line 40"/>
          <p:cNvSpPr>
            <a:spLocks noChangeShapeType="1"/>
          </p:cNvSpPr>
          <p:nvPr/>
        </p:nvSpPr>
        <p:spPr bwMode="auto">
          <a:xfrm>
            <a:off x="6989763" y="2208213"/>
            <a:ext cx="20002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7" name="Line 41"/>
          <p:cNvSpPr>
            <a:spLocks noChangeShapeType="1"/>
          </p:cNvSpPr>
          <p:nvPr/>
        </p:nvSpPr>
        <p:spPr bwMode="auto">
          <a:xfrm flipV="1">
            <a:off x="6340475" y="1516063"/>
            <a:ext cx="0" cy="3619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8" name="Freeform 42"/>
          <p:cNvSpPr>
            <a:spLocks/>
          </p:cNvSpPr>
          <p:nvPr/>
        </p:nvSpPr>
        <p:spPr bwMode="auto">
          <a:xfrm>
            <a:off x="6723063" y="514350"/>
            <a:ext cx="896937" cy="381000"/>
          </a:xfrm>
          <a:custGeom>
            <a:avLst/>
            <a:gdLst/>
            <a:ahLst/>
            <a:cxnLst>
              <a:cxn ang="0">
                <a:pos x="1" y="130"/>
              </a:cxn>
              <a:cxn ang="0">
                <a:pos x="9" y="151"/>
              </a:cxn>
              <a:cxn ang="0">
                <a:pos x="27" y="170"/>
              </a:cxn>
              <a:cxn ang="0">
                <a:pos x="51" y="188"/>
              </a:cxn>
              <a:cxn ang="0">
                <a:pos x="83" y="204"/>
              </a:cxn>
              <a:cxn ang="0">
                <a:pos x="120" y="218"/>
              </a:cxn>
              <a:cxn ang="0">
                <a:pos x="163" y="228"/>
              </a:cxn>
              <a:cxn ang="0">
                <a:pos x="209" y="235"/>
              </a:cxn>
              <a:cxn ang="0">
                <a:pos x="257" y="239"/>
              </a:cxn>
              <a:cxn ang="0">
                <a:pos x="306" y="239"/>
              </a:cxn>
              <a:cxn ang="0">
                <a:pos x="355" y="235"/>
              </a:cxn>
              <a:cxn ang="0">
                <a:pos x="401" y="228"/>
              </a:cxn>
              <a:cxn ang="0">
                <a:pos x="443" y="217"/>
              </a:cxn>
              <a:cxn ang="0">
                <a:pos x="481" y="204"/>
              </a:cxn>
              <a:cxn ang="0">
                <a:pos x="513" y="188"/>
              </a:cxn>
              <a:cxn ang="0">
                <a:pos x="537" y="170"/>
              </a:cxn>
              <a:cxn ang="0">
                <a:pos x="554" y="150"/>
              </a:cxn>
              <a:cxn ang="0">
                <a:pos x="563" y="129"/>
              </a:cxn>
              <a:cxn ang="0">
                <a:pos x="563" y="109"/>
              </a:cxn>
              <a:cxn ang="0">
                <a:pos x="554" y="88"/>
              </a:cxn>
              <a:cxn ang="0">
                <a:pos x="537" y="68"/>
              </a:cxn>
              <a:cxn ang="0">
                <a:pos x="513" y="51"/>
              </a:cxn>
              <a:cxn ang="0">
                <a:pos x="481" y="35"/>
              </a:cxn>
              <a:cxn ang="0">
                <a:pos x="443" y="21"/>
              </a:cxn>
              <a:cxn ang="0">
                <a:pos x="401" y="11"/>
              </a:cxn>
              <a:cxn ang="0">
                <a:pos x="355" y="4"/>
              </a:cxn>
              <a:cxn ang="0">
                <a:pos x="306" y="0"/>
              </a:cxn>
              <a:cxn ang="0">
                <a:pos x="257" y="0"/>
              </a:cxn>
              <a:cxn ang="0">
                <a:pos x="209" y="4"/>
              </a:cxn>
              <a:cxn ang="0">
                <a:pos x="163" y="11"/>
              </a:cxn>
              <a:cxn ang="0">
                <a:pos x="120" y="21"/>
              </a:cxn>
              <a:cxn ang="0">
                <a:pos x="83" y="35"/>
              </a:cxn>
              <a:cxn ang="0">
                <a:pos x="51" y="51"/>
              </a:cxn>
              <a:cxn ang="0">
                <a:pos x="27" y="69"/>
              </a:cxn>
              <a:cxn ang="0">
                <a:pos x="9" y="88"/>
              </a:cxn>
              <a:cxn ang="0">
                <a:pos x="1" y="109"/>
              </a:cxn>
            </a:cxnLst>
            <a:rect l="0" t="0" r="r" b="b"/>
            <a:pathLst>
              <a:path w="565" h="240">
                <a:moveTo>
                  <a:pt x="0" y="119"/>
                </a:moveTo>
                <a:lnTo>
                  <a:pt x="1" y="130"/>
                </a:lnTo>
                <a:lnTo>
                  <a:pt x="4" y="140"/>
                </a:lnTo>
                <a:lnTo>
                  <a:pt x="9" y="151"/>
                </a:lnTo>
                <a:lnTo>
                  <a:pt x="17" y="160"/>
                </a:lnTo>
                <a:lnTo>
                  <a:pt x="27" y="170"/>
                </a:lnTo>
                <a:lnTo>
                  <a:pt x="38" y="179"/>
                </a:lnTo>
                <a:lnTo>
                  <a:pt x="51" y="188"/>
                </a:lnTo>
                <a:lnTo>
                  <a:pt x="66" y="197"/>
                </a:lnTo>
                <a:lnTo>
                  <a:pt x="83" y="204"/>
                </a:lnTo>
                <a:lnTo>
                  <a:pt x="101" y="211"/>
                </a:lnTo>
                <a:lnTo>
                  <a:pt x="120" y="218"/>
                </a:lnTo>
                <a:lnTo>
                  <a:pt x="141" y="223"/>
                </a:lnTo>
                <a:lnTo>
                  <a:pt x="163" y="228"/>
                </a:lnTo>
                <a:lnTo>
                  <a:pt x="185" y="232"/>
                </a:lnTo>
                <a:lnTo>
                  <a:pt x="209" y="235"/>
                </a:lnTo>
                <a:lnTo>
                  <a:pt x="233" y="237"/>
                </a:lnTo>
                <a:lnTo>
                  <a:pt x="257" y="239"/>
                </a:lnTo>
                <a:lnTo>
                  <a:pt x="282" y="239"/>
                </a:lnTo>
                <a:lnTo>
                  <a:pt x="306" y="239"/>
                </a:lnTo>
                <a:lnTo>
                  <a:pt x="331" y="237"/>
                </a:lnTo>
                <a:lnTo>
                  <a:pt x="355" y="235"/>
                </a:lnTo>
                <a:lnTo>
                  <a:pt x="378" y="231"/>
                </a:lnTo>
                <a:lnTo>
                  <a:pt x="401" y="228"/>
                </a:lnTo>
                <a:lnTo>
                  <a:pt x="423" y="223"/>
                </a:lnTo>
                <a:lnTo>
                  <a:pt x="443" y="217"/>
                </a:lnTo>
                <a:lnTo>
                  <a:pt x="463" y="211"/>
                </a:lnTo>
                <a:lnTo>
                  <a:pt x="481" y="204"/>
                </a:lnTo>
                <a:lnTo>
                  <a:pt x="498" y="196"/>
                </a:lnTo>
                <a:lnTo>
                  <a:pt x="513" y="188"/>
                </a:lnTo>
                <a:lnTo>
                  <a:pt x="526" y="179"/>
                </a:lnTo>
                <a:lnTo>
                  <a:pt x="537" y="170"/>
                </a:lnTo>
                <a:lnTo>
                  <a:pt x="547" y="160"/>
                </a:lnTo>
                <a:lnTo>
                  <a:pt x="554" y="150"/>
                </a:lnTo>
                <a:lnTo>
                  <a:pt x="559" y="140"/>
                </a:lnTo>
                <a:lnTo>
                  <a:pt x="563" y="129"/>
                </a:lnTo>
                <a:lnTo>
                  <a:pt x="564" y="119"/>
                </a:lnTo>
                <a:lnTo>
                  <a:pt x="563" y="109"/>
                </a:lnTo>
                <a:lnTo>
                  <a:pt x="559" y="98"/>
                </a:lnTo>
                <a:lnTo>
                  <a:pt x="554" y="88"/>
                </a:lnTo>
                <a:lnTo>
                  <a:pt x="547" y="78"/>
                </a:lnTo>
                <a:lnTo>
                  <a:pt x="537" y="68"/>
                </a:lnTo>
                <a:lnTo>
                  <a:pt x="526" y="60"/>
                </a:lnTo>
                <a:lnTo>
                  <a:pt x="513" y="51"/>
                </a:lnTo>
                <a:lnTo>
                  <a:pt x="498" y="42"/>
                </a:lnTo>
                <a:lnTo>
                  <a:pt x="481" y="35"/>
                </a:lnTo>
                <a:lnTo>
                  <a:pt x="463" y="27"/>
                </a:lnTo>
                <a:lnTo>
                  <a:pt x="443" y="21"/>
                </a:lnTo>
                <a:lnTo>
                  <a:pt x="423" y="16"/>
                </a:lnTo>
                <a:lnTo>
                  <a:pt x="401" y="11"/>
                </a:lnTo>
                <a:lnTo>
                  <a:pt x="378" y="7"/>
                </a:lnTo>
                <a:lnTo>
                  <a:pt x="355" y="4"/>
                </a:lnTo>
                <a:lnTo>
                  <a:pt x="331" y="1"/>
                </a:lnTo>
                <a:lnTo>
                  <a:pt x="306" y="0"/>
                </a:lnTo>
                <a:lnTo>
                  <a:pt x="282" y="0"/>
                </a:lnTo>
                <a:lnTo>
                  <a:pt x="257" y="0"/>
                </a:lnTo>
                <a:lnTo>
                  <a:pt x="233" y="1"/>
                </a:lnTo>
                <a:lnTo>
                  <a:pt x="209" y="4"/>
                </a:lnTo>
                <a:lnTo>
                  <a:pt x="185" y="7"/>
                </a:lnTo>
                <a:lnTo>
                  <a:pt x="163" y="11"/>
                </a:lnTo>
                <a:lnTo>
                  <a:pt x="141" y="16"/>
                </a:lnTo>
                <a:lnTo>
                  <a:pt x="120" y="21"/>
                </a:lnTo>
                <a:lnTo>
                  <a:pt x="100" y="27"/>
                </a:lnTo>
                <a:lnTo>
                  <a:pt x="83" y="35"/>
                </a:lnTo>
                <a:lnTo>
                  <a:pt x="66" y="42"/>
                </a:lnTo>
                <a:lnTo>
                  <a:pt x="51" y="51"/>
                </a:lnTo>
                <a:lnTo>
                  <a:pt x="38" y="60"/>
                </a:lnTo>
                <a:lnTo>
                  <a:pt x="27" y="69"/>
                </a:lnTo>
                <a:lnTo>
                  <a:pt x="17" y="78"/>
                </a:lnTo>
                <a:lnTo>
                  <a:pt x="9" y="88"/>
                </a:lnTo>
                <a:lnTo>
                  <a:pt x="4" y="98"/>
                </a:lnTo>
                <a:lnTo>
                  <a:pt x="1" y="109"/>
                </a:lnTo>
                <a:lnTo>
                  <a:pt x="0" y="119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9499" name="Freeform 43"/>
          <p:cNvSpPr>
            <a:spLocks/>
          </p:cNvSpPr>
          <p:nvPr/>
        </p:nvSpPr>
        <p:spPr bwMode="auto">
          <a:xfrm>
            <a:off x="5078413" y="533400"/>
            <a:ext cx="896937" cy="381000"/>
          </a:xfrm>
          <a:custGeom>
            <a:avLst/>
            <a:gdLst/>
            <a:ahLst/>
            <a:cxnLst>
              <a:cxn ang="0">
                <a:pos x="563" y="109"/>
              </a:cxn>
              <a:cxn ang="0">
                <a:pos x="555" y="88"/>
              </a:cxn>
              <a:cxn ang="0">
                <a:pos x="538" y="68"/>
              </a:cxn>
              <a:cxn ang="0">
                <a:pos x="513" y="51"/>
              </a:cxn>
              <a:cxn ang="0">
                <a:pos x="481" y="35"/>
              </a:cxn>
              <a:cxn ang="0">
                <a:pos x="444" y="21"/>
              </a:cxn>
              <a:cxn ang="0">
                <a:pos x="401" y="11"/>
              </a:cxn>
              <a:cxn ang="0">
                <a:pos x="355" y="4"/>
              </a:cxn>
              <a:cxn ang="0">
                <a:pos x="306" y="0"/>
              </a:cxn>
              <a:cxn ang="0">
                <a:pos x="258" y="0"/>
              </a:cxn>
              <a:cxn ang="0">
                <a:pos x="209" y="4"/>
              </a:cxn>
              <a:cxn ang="0">
                <a:pos x="163" y="11"/>
              </a:cxn>
              <a:cxn ang="0">
                <a:pos x="120" y="21"/>
              </a:cxn>
              <a:cxn ang="0">
                <a:pos x="83" y="35"/>
              </a:cxn>
              <a:cxn ang="0">
                <a:pos x="51" y="51"/>
              </a:cxn>
              <a:cxn ang="0">
                <a:pos x="27" y="68"/>
              </a:cxn>
              <a:cxn ang="0">
                <a:pos x="9" y="88"/>
              </a:cxn>
              <a:cxn ang="0">
                <a:pos x="1" y="109"/>
              </a:cxn>
              <a:cxn ang="0">
                <a:pos x="1" y="130"/>
              </a:cxn>
              <a:cxn ang="0">
                <a:pos x="9" y="151"/>
              </a:cxn>
              <a:cxn ang="0">
                <a:pos x="27" y="170"/>
              </a:cxn>
              <a:cxn ang="0">
                <a:pos x="51" y="188"/>
              </a:cxn>
              <a:cxn ang="0">
                <a:pos x="83" y="204"/>
              </a:cxn>
              <a:cxn ang="0">
                <a:pos x="120" y="218"/>
              </a:cxn>
              <a:cxn ang="0">
                <a:pos x="163" y="228"/>
              </a:cxn>
              <a:cxn ang="0">
                <a:pos x="209" y="235"/>
              </a:cxn>
              <a:cxn ang="0">
                <a:pos x="258" y="239"/>
              </a:cxn>
              <a:cxn ang="0">
                <a:pos x="306" y="239"/>
              </a:cxn>
              <a:cxn ang="0">
                <a:pos x="355" y="235"/>
              </a:cxn>
              <a:cxn ang="0">
                <a:pos x="401" y="228"/>
              </a:cxn>
              <a:cxn ang="0">
                <a:pos x="444" y="218"/>
              </a:cxn>
              <a:cxn ang="0">
                <a:pos x="481" y="204"/>
              </a:cxn>
              <a:cxn ang="0">
                <a:pos x="513" y="188"/>
              </a:cxn>
              <a:cxn ang="0">
                <a:pos x="538" y="170"/>
              </a:cxn>
              <a:cxn ang="0">
                <a:pos x="555" y="151"/>
              </a:cxn>
              <a:cxn ang="0">
                <a:pos x="563" y="130"/>
              </a:cxn>
            </a:cxnLst>
            <a:rect l="0" t="0" r="r" b="b"/>
            <a:pathLst>
              <a:path w="565" h="240">
                <a:moveTo>
                  <a:pt x="564" y="119"/>
                </a:moveTo>
                <a:lnTo>
                  <a:pt x="563" y="109"/>
                </a:lnTo>
                <a:lnTo>
                  <a:pt x="560" y="98"/>
                </a:lnTo>
                <a:lnTo>
                  <a:pt x="555" y="88"/>
                </a:lnTo>
                <a:lnTo>
                  <a:pt x="547" y="78"/>
                </a:lnTo>
                <a:lnTo>
                  <a:pt x="538" y="68"/>
                </a:lnTo>
                <a:lnTo>
                  <a:pt x="526" y="60"/>
                </a:lnTo>
                <a:lnTo>
                  <a:pt x="513" y="51"/>
                </a:lnTo>
                <a:lnTo>
                  <a:pt x="498" y="42"/>
                </a:lnTo>
                <a:lnTo>
                  <a:pt x="481" y="35"/>
                </a:lnTo>
                <a:lnTo>
                  <a:pt x="464" y="27"/>
                </a:lnTo>
                <a:lnTo>
                  <a:pt x="444" y="21"/>
                </a:lnTo>
                <a:lnTo>
                  <a:pt x="423" y="16"/>
                </a:lnTo>
                <a:lnTo>
                  <a:pt x="401" y="11"/>
                </a:lnTo>
                <a:lnTo>
                  <a:pt x="379" y="7"/>
                </a:lnTo>
                <a:lnTo>
                  <a:pt x="355" y="4"/>
                </a:lnTo>
                <a:lnTo>
                  <a:pt x="331" y="1"/>
                </a:lnTo>
                <a:lnTo>
                  <a:pt x="306" y="0"/>
                </a:lnTo>
                <a:lnTo>
                  <a:pt x="282" y="0"/>
                </a:lnTo>
                <a:lnTo>
                  <a:pt x="258" y="0"/>
                </a:lnTo>
                <a:lnTo>
                  <a:pt x="233" y="1"/>
                </a:lnTo>
                <a:lnTo>
                  <a:pt x="209" y="4"/>
                </a:lnTo>
                <a:lnTo>
                  <a:pt x="185" y="7"/>
                </a:lnTo>
                <a:lnTo>
                  <a:pt x="163" y="11"/>
                </a:lnTo>
                <a:lnTo>
                  <a:pt x="141" y="16"/>
                </a:lnTo>
                <a:lnTo>
                  <a:pt x="120" y="21"/>
                </a:lnTo>
                <a:lnTo>
                  <a:pt x="101" y="27"/>
                </a:lnTo>
                <a:lnTo>
                  <a:pt x="83" y="35"/>
                </a:lnTo>
                <a:lnTo>
                  <a:pt x="66" y="42"/>
                </a:lnTo>
                <a:lnTo>
                  <a:pt x="51" y="51"/>
                </a:lnTo>
                <a:lnTo>
                  <a:pt x="38" y="60"/>
                </a:lnTo>
                <a:lnTo>
                  <a:pt x="27" y="68"/>
                </a:lnTo>
                <a:lnTo>
                  <a:pt x="17" y="78"/>
                </a:lnTo>
                <a:lnTo>
                  <a:pt x="9" y="88"/>
                </a:lnTo>
                <a:lnTo>
                  <a:pt x="4" y="98"/>
                </a:lnTo>
                <a:lnTo>
                  <a:pt x="1" y="109"/>
                </a:lnTo>
                <a:lnTo>
                  <a:pt x="0" y="119"/>
                </a:lnTo>
                <a:lnTo>
                  <a:pt x="1" y="130"/>
                </a:lnTo>
                <a:lnTo>
                  <a:pt x="4" y="140"/>
                </a:lnTo>
                <a:lnTo>
                  <a:pt x="9" y="151"/>
                </a:lnTo>
                <a:lnTo>
                  <a:pt x="17" y="160"/>
                </a:lnTo>
                <a:lnTo>
                  <a:pt x="27" y="170"/>
                </a:lnTo>
                <a:lnTo>
                  <a:pt x="38" y="179"/>
                </a:lnTo>
                <a:lnTo>
                  <a:pt x="51" y="188"/>
                </a:lnTo>
                <a:lnTo>
                  <a:pt x="66" y="196"/>
                </a:lnTo>
                <a:lnTo>
                  <a:pt x="83" y="204"/>
                </a:lnTo>
                <a:lnTo>
                  <a:pt x="101" y="211"/>
                </a:lnTo>
                <a:lnTo>
                  <a:pt x="120" y="218"/>
                </a:lnTo>
                <a:lnTo>
                  <a:pt x="141" y="223"/>
                </a:lnTo>
                <a:lnTo>
                  <a:pt x="163" y="228"/>
                </a:lnTo>
                <a:lnTo>
                  <a:pt x="185" y="232"/>
                </a:lnTo>
                <a:lnTo>
                  <a:pt x="209" y="235"/>
                </a:lnTo>
                <a:lnTo>
                  <a:pt x="233" y="237"/>
                </a:lnTo>
                <a:lnTo>
                  <a:pt x="258" y="239"/>
                </a:lnTo>
                <a:lnTo>
                  <a:pt x="282" y="239"/>
                </a:lnTo>
                <a:lnTo>
                  <a:pt x="306" y="239"/>
                </a:lnTo>
                <a:lnTo>
                  <a:pt x="331" y="237"/>
                </a:lnTo>
                <a:lnTo>
                  <a:pt x="355" y="235"/>
                </a:lnTo>
                <a:lnTo>
                  <a:pt x="379" y="232"/>
                </a:lnTo>
                <a:lnTo>
                  <a:pt x="401" y="228"/>
                </a:lnTo>
                <a:lnTo>
                  <a:pt x="423" y="223"/>
                </a:lnTo>
                <a:lnTo>
                  <a:pt x="444" y="218"/>
                </a:lnTo>
                <a:lnTo>
                  <a:pt x="464" y="211"/>
                </a:lnTo>
                <a:lnTo>
                  <a:pt x="481" y="204"/>
                </a:lnTo>
                <a:lnTo>
                  <a:pt x="498" y="196"/>
                </a:lnTo>
                <a:lnTo>
                  <a:pt x="513" y="188"/>
                </a:lnTo>
                <a:lnTo>
                  <a:pt x="526" y="179"/>
                </a:lnTo>
                <a:lnTo>
                  <a:pt x="538" y="170"/>
                </a:lnTo>
                <a:lnTo>
                  <a:pt x="547" y="160"/>
                </a:lnTo>
                <a:lnTo>
                  <a:pt x="555" y="151"/>
                </a:lnTo>
                <a:lnTo>
                  <a:pt x="560" y="140"/>
                </a:lnTo>
                <a:lnTo>
                  <a:pt x="563" y="130"/>
                </a:lnTo>
                <a:lnTo>
                  <a:pt x="564" y="119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9500" name="Freeform 44"/>
          <p:cNvSpPr>
            <a:spLocks/>
          </p:cNvSpPr>
          <p:nvPr/>
        </p:nvSpPr>
        <p:spPr bwMode="auto">
          <a:xfrm>
            <a:off x="5883275" y="233363"/>
            <a:ext cx="896938" cy="382587"/>
          </a:xfrm>
          <a:custGeom>
            <a:avLst/>
            <a:gdLst/>
            <a:ahLst/>
            <a:cxnLst>
              <a:cxn ang="0">
                <a:pos x="563" y="110"/>
              </a:cxn>
              <a:cxn ang="0">
                <a:pos x="554" y="89"/>
              </a:cxn>
              <a:cxn ang="0">
                <a:pos x="538" y="70"/>
              </a:cxn>
              <a:cxn ang="0">
                <a:pos x="513" y="51"/>
              </a:cxn>
              <a:cxn ang="0">
                <a:pos x="482" y="35"/>
              </a:cxn>
              <a:cxn ang="0">
                <a:pos x="444" y="22"/>
              </a:cxn>
              <a:cxn ang="0">
                <a:pos x="401" y="12"/>
              </a:cxn>
              <a:cxn ang="0">
                <a:pos x="355" y="5"/>
              </a:cxn>
              <a:cxn ang="0">
                <a:pos x="307" y="1"/>
              </a:cxn>
              <a:cxn ang="0">
                <a:pos x="258" y="1"/>
              </a:cxn>
              <a:cxn ang="0">
                <a:pos x="210" y="5"/>
              </a:cxn>
              <a:cxn ang="0">
                <a:pos x="164" y="12"/>
              </a:cxn>
              <a:cxn ang="0">
                <a:pos x="121" y="22"/>
              </a:cxn>
              <a:cxn ang="0">
                <a:pos x="83" y="35"/>
              </a:cxn>
              <a:cxn ang="0">
                <a:pos x="51" y="51"/>
              </a:cxn>
              <a:cxn ang="0">
                <a:pos x="27" y="70"/>
              </a:cxn>
              <a:cxn ang="0">
                <a:pos x="10" y="89"/>
              </a:cxn>
              <a:cxn ang="0">
                <a:pos x="1" y="110"/>
              </a:cxn>
              <a:cxn ang="0">
                <a:pos x="1" y="131"/>
              </a:cxn>
              <a:cxn ang="0">
                <a:pos x="10" y="151"/>
              </a:cxn>
              <a:cxn ang="0">
                <a:pos x="27" y="171"/>
              </a:cxn>
              <a:cxn ang="0">
                <a:pos x="51" y="189"/>
              </a:cxn>
              <a:cxn ang="0">
                <a:pos x="83" y="205"/>
              </a:cxn>
              <a:cxn ang="0">
                <a:pos x="121" y="218"/>
              </a:cxn>
              <a:cxn ang="0">
                <a:pos x="164" y="229"/>
              </a:cxn>
              <a:cxn ang="0">
                <a:pos x="210" y="236"/>
              </a:cxn>
              <a:cxn ang="0">
                <a:pos x="258" y="239"/>
              </a:cxn>
              <a:cxn ang="0">
                <a:pos x="307" y="239"/>
              </a:cxn>
              <a:cxn ang="0">
                <a:pos x="355" y="236"/>
              </a:cxn>
              <a:cxn ang="0">
                <a:pos x="401" y="229"/>
              </a:cxn>
              <a:cxn ang="0">
                <a:pos x="444" y="218"/>
              </a:cxn>
              <a:cxn ang="0">
                <a:pos x="482" y="205"/>
              </a:cxn>
              <a:cxn ang="0">
                <a:pos x="513" y="189"/>
              </a:cxn>
              <a:cxn ang="0">
                <a:pos x="538" y="171"/>
              </a:cxn>
              <a:cxn ang="0">
                <a:pos x="554" y="151"/>
              </a:cxn>
              <a:cxn ang="0">
                <a:pos x="563" y="131"/>
              </a:cxn>
            </a:cxnLst>
            <a:rect l="0" t="0" r="r" b="b"/>
            <a:pathLst>
              <a:path w="565" h="241">
                <a:moveTo>
                  <a:pt x="564" y="120"/>
                </a:moveTo>
                <a:lnTo>
                  <a:pt x="563" y="110"/>
                </a:lnTo>
                <a:lnTo>
                  <a:pt x="560" y="100"/>
                </a:lnTo>
                <a:lnTo>
                  <a:pt x="554" y="89"/>
                </a:lnTo>
                <a:lnTo>
                  <a:pt x="547" y="79"/>
                </a:lnTo>
                <a:lnTo>
                  <a:pt x="538" y="70"/>
                </a:lnTo>
                <a:lnTo>
                  <a:pt x="526" y="60"/>
                </a:lnTo>
                <a:lnTo>
                  <a:pt x="513" y="51"/>
                </a:lnTo>
                <a:lnTo>
                  <a:pt x="498" y="43"/>
                </a:lnTo>
                <a:lnTo>
                  <a:pt x="482" y="35"/>
                </a:lnTo>
                <a:lnTo>
                  <a:pt x="463" y="29"/>
                </a:lnTo>
                <a:lnTo>
                  <a:pt x="444" y="22"/>
                </a:lnTo>
                <a:lnTo>
                  <a:pt x="423" y="16"/>
                </a:lnTo>
                <a:lnTo>
                  <a:pt x="401" y="12"/>
                </a:lnTo>
                <a:lnTo>
                  <a:pt x="378" y="8"/>
                </a:lnTo>
                <a:lnTo>
                  <a:pt x="355" y="5"/>
                </a:lnTo>
                <a:lnTo>
                  <a:pt x="332" y="3"/>
                </a:lnTo>
                <a:lnTo>
                  <a:pt x="307" y="1"/>
                </a:lnTo>
                <a:lnTo>
                  <a:pt x="282" y="0"/>
                </a:lnTo>
                <a:lnTo>
                  <a:pt x="258" y="1"/>
                </a:lnTo>
                <a:lnTo>
                  <a:pt x="234" y="3"/>
                </a:lnTo>
                <a:lnTo>
                  <a:pt x="210" y="5"/>
                </a:lnTo>
                <a:lnTo>
                  <a:pt x="186" y="8"/>
                </a:lnTo>
                <a:lnTo>
                  <a:pt x="164" y="12"/>
                </a:lnTo>
                <a:lnTo>
                  <a:pt x="141" y="16"/>
                </a:lnTo>
                <a:lnTo>
                  <a:pt x="121" y="22"/>
                </a:lnTo>
                <a:lnTo>
                  <a:pt x="101" y="29"/>
                </a:lnTo>
                <a:lnTo>
                  <a:pt x="83" y="35"/>
                </a:lnTo>
                <a:lnTo>
                  <a:pt x="66" y="43"/>
                </a:lnTo>
                <a:lnTo>
                  <a:pt x="51" y="51"/>
                </a:lnTo>
                <a:lnTo>
                  <a:pt x="39" y="60"/>
                </a:lnTo>
                <a:lnTo>
                  <a:pt x="27" y="70"/>
                </a:lnTo>
                <a:lnTo>
                  <a:pt x="18" y="79"/>
                </a:lnTo>
                <a:lnTo>
                  <a:pt x="10" y="89"/>
                </a:lnTo>
                <a:lnTo>
                  <a:pt x="5" y="100"/>
                </a:lnTo>
                <a:lnTo>
                  <a:pt x="1" y="110"/>
                </a:lnTo>
                <a:lnTo>
                  <a:pt x="0" y="120"/>
                </a:lnTo>
                <a:lnTo>
                  <a:pt x="1" y="131"/>
                </a:lnTo>
                <a:lnTo>
                  <a:pt x="5" y="141"/>
                </a:lnTo>
                <a:lnTo>
                  <a:pt x="10" y="151"/>
                </a:lnTo>
                <a:lnTo>
                  <a:pt x="18" y="161"/>
                </a:lnTo>
                <a:lnTo>
                  <a:pt x="27" y="171"/>
                </a:lnTo>
                <a:lnTo>
                  <a:pt x="39" y="180"/>
                </a:lnTo>
                <a:lnTo>
                  <a:pt x="51" y="189"/>
                </a:lnTo>
                <a:lnTo>
                  <a:pt x="66" y="197"/>
                </a:lnTo>
                <a:lnTo>
                  <a:pt x="83" y="205"/>
                </a:lnTo>
                <a:lnTo>
                  <a:pt x="101" y="212"/>
                </a:lnTo>
                <a:lnTo>
                  <a:pt x="121" y="218"/>
                </a:lnTo>
                <a:lnTo>
                  <a:pt x="141" y="224"/>
                </a:lnTo>
                <a:lnTo>
                  <a:pt x="164" y="229"/>
                </a:lnTo>
                <a:lnTo>
                  <a:pt x="186" y="233"/>
                </a:lnTo>
                <a:lnTo>
                  <a:pt x="210" y="236"/>
                </a:lnTo>
                <a:lnTo>
                  <a:pt x="234" y="238"/>
                </a:lnTo>
                <a:lnTo>
                  <a:pt x="258" y="239"/>
                </a:lnTo>
                <a:lnTo>
                  <a:pt x="282" y="240"/>
                </a:lnTo>
                <a:lnTo>
                  <a:pt x="307" y="239"/>
                </a:lnTo>
                <a:lnTo>
                  <a:pt x="332" y="238"/>
                </a:lnTo>
                <a:lnTo>
                  <a:pt x="355" y="236"/>
                </a:lnTo>
                <a:lnTo>
                  <a:pt x="378" y="233"/>
                </a:lnTo>
                <a:lnTo>
                  <a:pt x="401" y="229"/>
                </a:lnTo>
                <a:lnTo>
                  <a:pt x="423" y="224"/>
                </a:lnTo>
                <a:lnTo>
                  <a:pt x="444" y="218"/>
                </a:lnTo>
                <a:lnTo>
                  <a:pt x="463" y="212"/>
                </a:lnTo>
                <a:lnTo>
                  <a:pt x="482" y="205"/>
                </a:lnTo>
                <a:lnTo>
                  <a:pt x="498" y="197"/>
                </a:lnTo>
                <a:lnTo>
                  <a:pt x="513" y="189"/>
                </a:lnTo>
                <a:lnTo>
                  <a:pt x="526" y="180"/>
                </a:lnTo>
                <a:lnTo>
                  <a:pt x="538" y="171"/>
                </a:lnTo>
                <a:lnTo>
                  <a:pt x="547" y="161"/>
                </a:lnTo>
                <a:lnTo>
                  <a:pt x="554" y="151"/>
                </a:lnTo>
                <a:lnTo>
                  <a:pt x="560" y="141"/>
                </a:lnTo>
                <a:lnTo>
                  <a:pt x="563" y="131"/>
                </a:lnTo>
                <a:lnTo>
                  <a:pt x="564" y="120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7451" name="Rectangle 45"/>
          <p:cNvSpPr>
            <a:spLocks noChangeArrowheads="1"/>
          </p:cNvSpPr>
          <p:nvPr/>
        </p:nvSpPr>
        <p:spPr bwMode="auto">
          <a:xfrm>
            <a:off x="6940550" y="536575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lot</a:t>
            </a:r>
          </a:p>
        </p:txBody>
      </p:sp>
      <p:sp>
        <p:nvSpPr>
          <p:cNvPr id="17452" name="Rectangle 46"/>
          <p:cNvSpPr>
            <a:spLocks noChangeArrowheads="1"/>
          </p:cNvSpPr>
          <p:nvPr/>
        </p:nvSpPr>
        <p:spPr bwMode="auto">
          <a:xfrm>
            <a:off x="5973763" y="234950"/>
            <a:ext cx="711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name</a:t>
            </a:r>
          </a:p>
        </p:txBody>
      </p:sp>
      <p:sp>
        <p:nvSpPr>
          <p:cNvPr id="17453" name="Rectangle 47"/>
          <p:cNvSpPr>
            <a:spLocks noChangeArrowheads="1"/>
          </p:cNvSpPr>
          <p:nvPr/>
        </p:nvSpPr>
        <p:spPr bwMode="auto">
          <a:xfrm>
            <a:off x="5259388" y="533400"/>
            <a:ext cx="5318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charset="0"/>
              </a:rPr>
              <a:t>ssn</a:t>
            </a:r>
          </a:p>
        </p:txBody>
      </p:sp>
      <p:sp>
        <p:nvSpPr>
          <p:cNvPr id="17454" name="Line 48"/>
          <p:cNvSpPr>
            <a:spLocks noChangeShapeType="1"/>
          </p:cNvSpPr>
          <p:nvPr/>
        </p:nvSpPr>
        <p:spPr bwMode="auto">
          <a:xfrm>
            <a:off x="5764213" y="881063"/>
            <a:ext cx="314325" cy="2381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5" name="Line 49"/>
          <p:cNvSpPr>
            <a:spLocks noChangeShapeType="1"/>
          </p:cNvSpPr>
          <p:nvPr/>
        </p:nvSpPr>
        <p:spPr bwMode="auto">
          <a:xfrm flipH="1">
            <a:off x="6340475" y="614363"/>
            <a:ext cx="3175" cy="5127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6" name="Line 50"/>
          <p:cNvSpPr>
            <a:spLocks noChangeShapeType="1"/>
          </p:cNvSpPr>
          <p:nvPr/>
        </p:nvSpPr>
        <p:spPr bwMode="auto">
          <a:xfrm flipH="1">
            <a:off x="6629400" y="881063"/>
            <a:ext cx="381000" cy="2381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7" name="Line 51"/>
          <p:cNvSpPr>
            <a:spLocks noChangeShapeType="1"/>
          </p:cNvSpPr>
          <p:nvPr/>
        </p:nvSpPr>
        <p:spPr bwMode="auto">
          <a:xfrm flipH="1">
            <a:off x="4757738" y="4206875"/>
            <a:ext cx="622300" cy="142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8" name="Line 52"/>
          <p:cNvSpPr>
            <a:spLocks noChangeShapeType="1"/>
          </p:cNvSpPr>
          <p:nvPr/>
        </p:nvSpPr>
        <p:spPr bwMode="auto">
          <a:xfrm>
            <a:off x="6705600" y="4191000"/>
            <a:ext cx="23971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9" name="Freeform 53"/>
          <p:cNvSpPr>
            <a:spLocks/>
          </p:cNvSpPr>
          <p:nvPr/>
        </p:nvSpPr>
        <p:spPr bwMode="auto">
          <a:xfrm>
            <a:off x="5605463" y="3030538"/>
            <a:ext cx="896937" cy="381000"/>
          </a:xfrm>
          <a:custGeom>
            <a:avLst/>
            <a:gdLst>
              <a:gd name="T0" fmla="*/ 2147483647 w 565"/>
              <a:gd name="T1" fmla="*/ 2147483647 h 240"/>
              <a:gd name="T2" fmla="*/ 2147483647 w 565"/>
              <a:gd name="T3" fmla="*/ 2147483647 h 240"/>
              <a:gd name="T4" fmla="*/ 2147483647 w 565"/>
              <a:gd name="T5" fmla="*/ 2147483647 h 240"/>
              <a:gd name="T6" fmla="*/ 2147483647 w 565"/>
              <a:gd name="T7" fmla="*/ 2147483647 h 240"/>
              <a:gd name="T8" fmla="*/ 2147483647 w 565"/>
              <a:gd name="T9" fmla="*/ 2147483647 h 240"/>
              <a:gd name="T10" fmla="*/ 2147483647 w 565"/>
              <a:gd name="T11" fmla="*/ 2147483647 h 240"/>
              <a:gd name="T12" fmla="*/ 2147483647 w 565"/>
              <a:gd name="T13" fmla="*/ 2147483647 h 240"/>
              <a:gd name="T14" fmla="*/ 2147483647 w 565"/>
              <a:gd name="T15" fmla="*/ 2147483647 h 240"/>
              <a:gd name="T16" fmla="*/ 2147483647 w 565"/>
              <a:gd name="T17" fmla="*/ 0 h 240"/>
              <a:gd name="T18" fmla="*/ 2147483647 w 565"/>
              <a:gd name="T19" fmla="*/ 0 h 240"/>
              <a:gd name="T20" fmla="*/ 2147483647 w 565"/>
              <a:gd name="T21" fmla="*/ 2147483647 h 240"/>
              <a:gd name="T22" fmla="*/ 2147483647 w 565"/>
              <a:gd name="T23" fmla="*/ 2147483647 h 240"/>
              <a:gd name="T24" fmla="*/ 2147483647 w 565"/>
              <a:gd name="T25" fmla="*/ 2147483647 h 240"/>
              <a:gd name="T26" fmla="*/ 2147483647 w 565"/>
              <a:gd name="T27" fmla="*/ 2147483647 h 240"/>
              <a:gd name="T28" fmla="*/ 2147483647 w 565"/>
              <a:gd name="T29" fmla="*/ 2147483647 h 240"/>
              <a:gd name="T30" fmla="*/ 2147483647 w 565"/>
              <a:gd name="T31" fmla="*/ 2147483647 h 240"/>
              <a:gd name="T32" fmla="*/ 2147483647 w 565"/>
              <a:gd name="T33" fmla="*/ 2147483647 h 240"/>
              <a:gd name="T34" fmla="*/ 2147483647 w 565"/>
              <a:gd name="T35" fmla="*/ 2147483647 h 240"/>
              <a:gd name="T36" fmla="*/ 2147483647 w 565"/>
              <a:gd name="T37" fmla="*/ 2147483647 h 240"/>
              <a:gd name="T38" fmla="*/ 2147483647 w 565"/>
              <a:gd name="T39" fmla="*/ 2147483647 h 240"/>
              <a:gd name="T40" fmla="*/ 2147483647 w 565"/>
              <a:gd name="T41" fmla="*/ 2147483647 h 240"/>
              <a:gd name="T42" fmla="*/ 2147483647 w 565"/>
              <a:gd name="T43" fmla="*/ 2147483647 h 240"/>
              <a:gd name="T44" fmla="*/ 2147483647 w 565"/>
              <a:gd name="T45" fmla="*/ 2147483647 h 240"/>
              <a:gd name="T46" fmla="*/ 2147483647 w 565"/>
              <a:gd name="T47" fmla="*/ 2147483647 h 240"/>
              <a:gd name="T48" fmla="*/ 2147483647 w 565"/>
              <a:gd name="T49" fmla="*/ 2147483647 h 240"/>
              <a:gd name="T50" fmla="*/ 2147483647 w 565"/>
              <a:gd name="T51" fmla="*/ 2147483647 h 240"/>
              <a:gd name="T52" fmla="*/ 2147483647 w 565"/>
              <a:gd name="T53" fmla="*/ 2147483647 h 240"/>
              <a:gd name="T54" fmla="*/ 2147483647 w 565"/>
              <a:gd name="T55" fmla="*/ 2147483647 h 240"/>
              <a:gd name="T56" fmla="*/ 2147483647 w 565"/>
              <a:gd name="T57" fmla="*/ 2147483647 h 240"/>
              <a:gd name="T58" fmla="*/ 2147483647 w 565"/>
              <a:gd name="T59" fmla="*/ 2147483647 h 240"/>
              <a:gd name="T60" fmla="*/ 2147483647 w 565"/>
              <a:gd name="T61" fmla="*/ 2147483647 h 240"/>
              <a:gd name="T62" fmla="*/ 2147483647 w 565"/>
              <a:gd name="T63" fmla="*/ 2147483647 h 240"/>
              <a:gd name="T64" fmla="*/ 2147483647 w 565"/>
              <a:gd name="T65" fmla="*/ 2147483647 h 240"/>
              <a:gd name="T66" fmla="*/ 2147483647 w 565"/>
              <a:gd name="T67" fmla="*/ 2147483647 h 240"/>
              <a:gd name="T68" fmla="*/ 2147483647 w 565"/>
              <a:gd name="T69" fmla="*/ 2147483647 h 240"/>
              <a:gd name="T70" fmla="*/ 2147483647 w 565"/>
              <a:gd name="T71" fmla="*/ 2147483647 h 2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65"/>
              <a:gd name="T109" fmla="*/ 0 h 240"/>
              <a:gd name="T110" fmla="*/ 565 w 565"/>
              <a:gd name="T111" fmla="*/ 240 h 2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65" h="240">
                <a:moveTo>
                  <a:pt x="564" y="119"/>
                </a:moveTo>
                <a:lnTo>
                  <a:pt x="563" y="109"/>
                </a:lnTo>
                <a:lnTo>
                  <a:pt x="560" y="98"/>
                </a:lnTo>
                <a:lnTo>
                  <a:pt x="555" y="88"/>
                </a:lnTo>
                <a:lnTo>
                  <a:pt x="547" y="78"/>
                </a:lnTo>
                <a:lnTo>
                  <a:pt x="538" y="68"/>
                </a:lnTo>
                <a:lnTo>
                  <a:pt x="527" y="60"/>
                </a:lnTo>
                <a:lnTo>
                  <a:pt x="513" y="51"/>
                </a:lnTo>
                <a:lnTo>
                  <a:pt x="498" y="42"/>
                </a:lnTo>
                <a:lnTo>
                  <a:pt x="482" y="35"/>
                </a:lnTo>
                <a:lnTo>
                  <a:pt x="464" y="27"/>
                </a:lnTo>
                <a:lnTo>
                  <a:pt x="444" y="21"/>
                </a:lnTo>
                <a:lnTo>
                  <a:pt x="423" y="15"/>
                </a:lnTo>
                <a:lnTo>
                  <a:pt x="402" y="11"/>
                </a:lnTo>
                <a:lnTo>
                  <a:pt x="379" y="7"/>
                </a:lnTo>
                <a:lnTo>
                  <a:pt x="356" y="4"/>
                </a:lnTo>
                <a:lnTo>
                  <a:pt x="331" y="1"/>
                </a:lnTo>
                <a:lnTo>
                  <a:pt x="307" y="0"/>
                </a:lnTo>
                <a:lnTo>
                  <a:pt x="282" y="0"/>
                </a:lnTo>
                <a:lnTo>
                  <a:pt x="258" y="0"/>
                </a:lnTo>
                <a:lnTo>
                  <a:pt x="234" y="1"/>
                </a:lnTo>
                <a:lnTo>
                  <a:pt x="210" y="4"/>
                </a:lnTo>
                <a:lnTo>
                  <a:pt x="186" y="7"/>
                </a:lnTo>
                <a:lnTo>
                  <a:pt x="163" y="11"/>
                </a:lnTo>
                <a:lnTo>
                  <a:pt x="141" y="15"/>
                </a:lnTo>
                <a:lnTo>
                  <a:pt x="121" y="21"/>
                </a:lnTo>
                <a:lnTo>
                  <a:pt x="101" y="27"/>
                </a:lnTo>
                <a:lnTo>
                  <a:pt x="83" y="35"/>
                </a:lnTo>
                <a:lnTo>
                  <a:pt x="67" y="42"/>
                </a:lnTo>
                <a:lnTo>
                  <a:pt x="52" y="51"/>
                </a:lnTo>
                <a:lnTo>
                  <a:pt x="38" y="60"/>
                </a:lnTo>
                <a:lnTo>
                  <a:pt x="27" y="68"/>
                </a:lnTo>
                <a:lnTo>
                  <a:pt x="18" y="78"/>
                </a:lnTo>
                <a:lnTo>
                  <a:pt x="10" y="88"/>
                </a:lnTo>
                <a:lnTo>
                  <a:pt x="5" y="98"/>
                </a:lnTo>
                <a:lnTo>
                  <a:pt x="2" y="109"/>
                </a:lnTo>
                <a:lnTo>
                  <a:pt x="0" y="119"/>
                </a:lnTo>
                <a:lnTo>
                  <a:pt x="2" y="129"/>
                </a:lnTo>
                <a:lnTo>
                  <a:pt x="5" y="140"/>
                </a:lnTo>
                <a:lnTo>
                  <a:pt x="10" y="150"/>
                </a:lnTo>
                <a:lnTo>
                  <a:pt x="18" y="160"/>
                </a:lnTo>
                <a:lnTo>
                  <a:pt x="27" y="170"/>
                </a:lnTo>
                <a:lnTo>
                  <a:pt x="38" y="179"/>
                </a:lnTo>
                <a:lnTo>
                  <a:pt x="52" y="188"/>
                </a:lnTo>
                <a:lnTo>
                  <a:pt x="67" y="196"/>
                </a:lnTo>
                <a:lnTo>
                  <a:pt x="83" y="204"/>
                </a:lnTo>
                <a:lnTo>
                  <a:pt x="101" y="211"/>
                </a:lnTo>
                <a:lnTo>
                  <a:pt x="121" y="217"/>
                </a:lnTo>
                <a:lnTo>
                  <a:pt x="141" y="223"/>
                </a:lnTo>
                <a:lnTo>
                  <a:pt x="163" y="227"/>
                </a:lnTo>
                <a:lnTo>
                  <a:pt x="186" y="231"/>
                </a:lnTo>
                <a:lnTo>
                  <a:pt x="210" y="235"/>
                </a:lnTo>
                <a:lnTo>
                  <a:pt x="234" y="237"/>
                </a:lnTo>
                <a:lnTo>
                  <a:pt x="258" y="239"/>
                </a:lnTo>
                <a:lnTo>
                  <a:pt x="282" y="239"/>
                </a:lnTo>
                <a:lnTo>
                  <a:pt x="307" y="239"/>
                </a:lnTo>
                <a:lnTo>
                  <a:pt x="331" y="237"/>
                </a:lnTo>
                <a:lnTo>
                  <a:pt x="356" y="235"/>
                </a:lnTo>
                <a:lnTo>
                  <a:pt x="379" y="231"/>
                </a:lnTo>
                <a:lnTo>
                  <a:pt x="402" y="227"/>
                </a:lnTo>
                <a:lnTo>
                  <a:pt x="423" y="223"/>
                </a:lnTo>
                <a:lnTo>
                  <a:pt x="444" y="217"/>
                </a:lnTo>
                <a:lnTo>
                  <a:pt x="464" y="211"/>
                </a:lnTo>
                <a:lnTo>
                  <a:pt x="482" y="204"/>
                </a:lnTo>
                <a:lnTo>
                  <a:pt x="498" y="196"/>
                </a:lnTo>
                <a:lnTo>
                  <a:pt x="513" y="188"/>
                </a:lnTo>
                <a:lnTo>
                  <a:pt x="527" y="179"/>
                </a:lnTo>
                <a:lnTo>
                  <a:pt x="538" y="170"/>
                </a:lnTo>
                <a:lnTo>
                  <a:pt x="547" y="160"/>
                </a:lnTo>
                <a:lnTo>
                  <a:pt x="555" y="150"/>
                </a:lnTo>
                <a:lnTo>
                  <a:pt x="560" y="140"/>
                </a:lnTo>
                <a:lnTo>
                  <a:pt x="563" y="129"/>
                </a:lnTo>
                <a:lnTo>
                  <a:pt x="564" y="11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0" name="Rectangle 54"/>
          <p:cNvSpPr>
            <a:spLocks noChangeArrowheads="1"/>
          </p:cNvSpPr>
          <p:nvPr/>
        </p:nvSpPr>
        <p:spPr bwMode="auto">
          <a:xfrm>
            <a:off x="5681663" y="3030538"/>
            <a:ext cx="7000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since</a:t>
            </a:r>
          </a:p>
        </p:txBody>
      </p:sp>
      <p:sp>
        <p:nvSpPr>
          <p:cNvPr id="17461" name="Line 55"/>
          <p:cNvSpPr>
            <a:spLocks noChangeShapeType="1"/>
          </p:cNvSpPr>
          <p:nvPr/>
        </p:nvSpPr>
        <p:spPr bwMode="auto">
          <a:xfrm flipV="1">
            <a:off x="6062663" y="3411538"/>
            <a:ext cx="0" cy="457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2" name="Rounded Rectangular Callout 56"/>
          <p:cNvSpPr>
            <a:spLocks noChangeArrowheads="1"/>
          </p:cNvSpPr>
          <p:nvPr/>
        </p:nvSpPr>
        <p:spPr bwMode="auto">
          <a:xfrm>
            <a:off x="304799" y="2590800"/>
            <a:ext cx="2703513" cy="1843088"/>
          </a:xfrm>
          <a:prstGeom prst="wedgeRoundRectCallout">
            <a:avLst>
              <a:gd name="adj1" fmla="val 68469"/>
              <a:gd name="adj2" fmla="val -12898"/>
              <a:gd name="adj3" fmla="val 16667"/>
            </a:avLst>
          </a:prstGeom>
          <a:solidFill>
            <a:srgbClr val="808080"/>
          </a:solidFill>
          <a:ln w="12700" algn="ctr">
            <a:noFill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eaLnBrk="0" hangingPunct="0"/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Aggregation allows us to treat the relationship set “</a:t>
            </a:r>
            <a:r>
              <a:rPr lang="en-US" sz="1800" i="1" dirty="0">
                <a:solidFill>
                  <a:schemeClr val="bg1"/>
                </a:solidFill>
                <a:latin typeface="Calibri" pitchFamily="34" charset="0"/>
              </a:rPr>
              <a:t>Sponsors</a:t>
            </a: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” as an entity set for purpose of participation in  the “</a:t>
            </a:r>
            <a:r>
              <a:rPr lang="en-US" sz="1800" i="1" dirty="0">
                <a:solidFill>
                  <a:schemeClr val="bg1"/>
                </a:solidFill>
                <a:latin typeface="Calibri" pitchFamily="34" charset="0"/>
              </a:rPr>
              <a:t>Monitors</a:t>
            </a: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” relationships</a:t>
            </a:r>
          </a:p>
        </p:txBody>
      </p:sp>
    </p:spTree>
    <p:extLst>
      <p:ext uri="{BB962C8B-B14F-4D97-AF65-F5344CB8AC3E}">
        <p14:creationId xmlns:p14="http://schemas.microsoft.com/office/powerpoint/2010/main" val="91743030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5" grpId="0" animBg="1"/>
      <p:bldP spid="174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952500"/>
          </a:xfrm>
        </p:spPr>
        <p:txBody>
          <a:bodyPr/>
          <a:lstStyle/>
          <a:p>
            <a:r>
              <a:rPr lang="en-US" sz="3600" b="1" dirty="0"/>
              <a:t>Conceptual Design Using the ER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E1F2F-996E-0266-61CB-7ED61737C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6185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952500"/>
          </a:xfrm>
        </p:spPr>
        <p:txBody>
          <a:bodyPr/>
          <a:lstStyle/>
          <a:p>
            <a:r>
              <a:rPr lang="en-US" sz="3600" b="1" dirty="0"/>
              <a:t>Conceptual Design Using the ER Model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6571" y="1371600"/>
            <a:ext cx="4199709" cy="5257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u="sng" dirty="0">
                <a:solidFill>
                  <a:schemeClr val="accent2"/>
                </a:solidFill>
                <a:latin typeface="Calibri" pitchFamily="34" charset="0"/>
              </a:rPr>
              <a:t>Design choices:</a:t>
            </a:r>
            <a:endParaRPr lang="en-US" dirty="0">
              <a:solidFill>
                <a:schemeClr val="accent2"/>
              </a:solidFill>
              <a:latin typeface="Calibri" pitchFamily="34" charset="0"/>
            </a:endParaRPr>
          </a:p>
          <a:p>
            <a:pPr lvl="1">
              <a:spcAft>
                <a:spcPts val="600"/>
              </a:spcAft>
              <a:buSzPct val="75000"/>
            </a:pPr>
            <a:r>
              <a:rPr lang="en-US" sz="2800" dirty="0">
                <a:latin typeface="Calibri" pitchFamily="34" charset="0"/>
              </a:rPr>
              <a:t>Should a concept be modeled as </a:t>
            </a:r>
          </a:p>
          <a:p>
            <a:pPr lvl="2">
              <a:buSzPct val="75000"/>
            </a:pPr>
            <a:r>
              <a:rPr lang="en-US" sz="2600" dirty="0">
                <a:latin typeface="Calibri" pitchFamily="34" charset="0"/>
              </a:rPr>
              <a:t>an entity, </a:t>
            </a:r>
          </a:p>
          <a:p>
            <a:pPr lvl="2">
              <a:buSzPct val="75000"/>
            </a:pPr>
            <a:r>
              <a:rPr lang="en-US" sz="2600" dirty="0">
                <a:latin typeface="Calibri" pitchFamily="34" charset="0"/>
              </a:rPr>
              <a:t>an attribute, or</a:t>
            </a:r>
          </a:p>
          <a:p>
            <a:pPr lvl="2">
              <a:spcAft>
                <a:spcPts val="600"/>
              </a:spcAft>
              <a:buSzPct val="75000"/>
            </a:pPr>
            <a:r>
              <a:rPr lang="en-US" sz="2800" dirty="0">
                <a:latin typeface="Calibri" pitchFamily="34" charset="0"/>
              </a:rPr>
              <a:t>a relationship?</a:t>
            </a:r>
          </a:p>
          <a:p>
            <a:pPr lvl="1">
              <a:spcAft>
                <a:spcPts val="1200"/>
              </a:spcAft>
              <a:buSzPct val="75000"/>
            </a:pPr>
            <a:r>
              <a:rPr lang="en-US" sz="2800" dirty="0">
                <a:latin typeface="Calibri" pitchFamily="34" charset="0"/>
              </a:rPr>
              <a:t>Should a relationships be modeled as</a:t>
            </a:r>
          </a:p>
          <a:p>
            <a:pPr lvl="2">
              <a:buSzPct val="75000"/>
            </a:pPr>
            <a:r>
              <a:rPr lang="en-US" sz="2600" dirty="0">
                <a:latin typeface="Calibri" pitchFamily="34" charset="0"/>
              </a:rPr>
              <a:t>Binary,</a:t>
            </a:r>
          </a:p>
          <a:p>
            <a:pPr lvl="2">
              <a:buSzPct val="75000"/>
            </a:pPr>
            <a:r>
              <a:rPr lang="en-US" sz="2600" dirty="0">
                <a:latin typeface="Calibri" pitchFamily="34" charset="0"/>
              </a:rPr>
              <a:t>ternary, or</a:t>
            </a:r>
          </a:p>
          <a:p>
            <a:pPr lvl="2">
              <a:spcAft>
                <a:spcPts val="1200"/>
              </a:spcAft>
              <a:buSzPct val="75000"/>
            </a:pPr>
            <a:r>
              <a:rPr lang="en-US" sz="2600" dirty="0">
                <a:latin typeface="Calibri" pitchFamily="34" charset="0"/>
              </a:rPr>
              <a:t>aggregation</a:t>
            </a:r>
            <a:r>
              <a:rPr lang="en-US" sz="2400" dirty="0">
                <a:latin typeface="Calibri" pitchFamily="34" charset="0"/>
              </a:rPr>
              <a:t>?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A59C1C05-6617-D223-276A-776055EF6C67}"/>
              </a:ext>
            </a:extLst>
          </p:cNvPr>
          <p:cNvSpPr txBox="1">
            <a:spLocks noChangeArrowheads="1"/>
          </p:cNvSpPr>
          <p:nvPr/>
        </p:nvSpPr>
        <p:spPr>
          <a:xfrm>
            <a:off x="4224745" y="1371600"/>
            <a:ext cx="4656909" cy="5257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u="sng" dirty="0">
                <a:solidFill>
                  <a:srgbClr val="FF0000"/>
                </a:solidFill>
                <a:latin typeface="Calibri" pitchFamily="34" charset="0"/>
              </a:rPr>
              <a:t>Constraints in the ER Model</a:t>
            </a:r>
            <a:r>
              <a:rPr lang="en-US" dirty="0">
                <a:latin typeface="Calibri" pitchFamily="34" charset="0"/>
              </a:rPr>
              <a:t>:</a:t>
            </a:r>
          </a:p>
          <a:p>
            <a:pPr lvl="1">
              <a:spcAft>
                <a:spcPts val="600"/>
              </a:spcAft>
              <a:buSzPct val="75000"/>
            </a:pPr>
            <a:r>
              <a:rPr lang="en-US" sz="2800" dirty="0">
                <a:latin typeface="Calibri" pitchFamily="34" charset="0"/>
              </a:rPr>
              <a:t>A lot of data semantics can be captured (e.g., key constraint) ,</a:t>
            </a:r>
          </a:p>
          <a:p>
            <a:pPr lvl="1">
              <a:buSzPct val="75000"/>
            </a:pPr>
            <a:r>
              <a:rPr lang="en-US" sz="2800" dirty="0">
                <a:latin typeface="Calibri" pitchFamily="34" charset="0"/>
              </a:rPr>
              <a:t>but some constraints cannot be captured in ER diagrams, e.g., functional dependencies (discussed later in this course)</a:t>
            </a:r>
          </a:p>
        </p:txBody>
      </p:sp>
    </p:spTree>
    <p:extLst>
      <p:ext uri="{BB962C8B-B14F-4D97-AF65-F5344CB8AC3E}">
        <p14:creationId xmlns:p14="http://schemas.microsoft.com/office/powerpoint/2010/main" val="318740384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Entity vs. Attribute   (1)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1538" y="1600200"/>
            <a:ext cx="7621588" cy="1066800"/>
          </a:xfrm>
        </p:spPr>
        <p:txBody>
          <a:bodyPr/>
          <a:lstStyle/>
          <a:p>
            <a:pPr marL="0" indent="0">
              <a:lnSpc>
                <a:spcPts val="3000"/>
              </a:lnSpc>
              <a:spcAft>
                <a:spcPts val="1200"/>
              </a:spcAft>
              <a:buNone/>
            </a:pPr>
            <a:r>
              <a:rPr lang="en-US" dirty="0">
                <a:latin typeface="Calibri" pitchFamily="34" charset="0"/>
              </a:rPr>
              <a:t>Should 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address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be an 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attribute</a:t>
            </a:r>
            <a:r>
              <a:rPr lang="en-US" dirty="0">
                <a:latin typeface="Calibri" pitchFamily="34" charset="0"/>
              </a:rPr>
              <a:t> of </a:t>
            </a:r>
            <a:r>
              <a:rPr lang="en-US" i="1" dirty="0">
                <a:latin typeface="Calibri" pitchFamily="34" charset="0"/>
              </a:rPr>
              <a:t>Employees</a:t>
            </a:r>
            <a:r>
              <a:rPr lang="en-US" dirty="0">
                <a:latin typeface="Calibri" pitchFamily="34" charset="0"/>
              </a:rPr>
              <a:t> or an 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entity</a:t>
            </a:r>
            <a:r>
              <a:rPr lang="en-US" dirty="0">
                <a:latin typeface="Calibri" pitchFamily="34" charset="0"/>
              </a:rPr>
              <a:t> (connected to </a:t>
            </a:r>
            <a:r>
              <a:rPr lang="en-US" i="1" dirty="0">
                <a:latin typeface="Calibri" pitchFamily="34" charset="0"/>
              </a:rPr>
              <a:t>Employees</a:t>
            </a:r>
            <a:r>
              <a:rPr lang="en-US" dirty="0">
                <a:latin typeface="Calibri" pitchFamily="34" charset="0"/>
              </a:rPr>
              <a:t> by a relationship)?</a:t>
            </a:r>
          </a:p>
        </p:txBody>
      </p:sp>
      <p:grpSp>
        <p:nvGrpSpPr>
          <p:cNvPr id="19460" name="Group 18"/>
          <p:cNvGrpSpPr>
            <a:grpSpLocks/>
          </p:cNvGrpSpPr>
          <p:nvPr/>
        </p:nvGrpSpPr>
        <p:grpSpPr bwMode="auto">
          <a:xfrm>
            <a:off x="3048000" y="4279900"/>
            <a:ext cx="2071688" cy="1171575"/>
            <a:chOff x="2188" y="931"/>
            <a:chExt cx="1305" cy="738"/>
          </a:xfrm>
        </p:grpSpPr>
        <p:sp>
          <p:nvSpPr>
            <p:cNvPr id="19499" name="Freeform 6"/>
            <p:cNvSpPr>
              <a:spLocks/>
            </p:cNvSpPr>
            <p:nvPr/>
          </p:nvSpPr>
          <p:spPr bwMode="auto">
            <a:xfrm>
              <a:off x="2542" y="933"/>
              <a:ext cx="626" cy="214"/>
            </a:xfrm>
            <a:custGeom>
              <a:avLst/>
              <a:gdLst>
                <a:gd name="T0" fmla="*/ 623 w 626"/>
                <a:gd name="T1" fmla="*/ 97 h 214"/>
                <a:gd name="T2" fmla="*/ 613 w 626"/>
                <a:gd name="T3" fmla="*/ 79 h 214"/>
                <a:gd name="T4" fmla="*/ 595 w 626"/>
                <a:gd name="T5" fmla="*/ 62 h 214"/>
                <a:gd name="T6" fmla="*/ 568 w 626"/>
                <a:gd name="T7" fmla="*/ 45 h 214"/>
                <a:gd name="T8" fmla="*/ 533 w 626"/>
                <a:gd name="T9" fmla="*/ 32 h 214"/>
                <a:gd name="T10" fmla="*/ 491 w 626"/>
                <a:gd name="T11" fmla="*/ 19 h 214"/>
                <a:gd name="T12" fmla="*/ 444 w 626"/>
                <a:gd name="T13" fmla="*/ 10 h 214"/>
                <a:gd name="T14" fmla="*/ 394 w 626"/>
                <a:gd name="T15" fmla="*/ 4 h 214"/>
                <a:gd name="T16" fmla="*/ 339 w 626"/>
                <a:gd name="T17" fmla="*/ 1 h 214"/>
                <a:gd name="T18" fmla="*/ 285 w 626"/>
                <a:gd name="T19" fmla="*/ 1 h 214"/>
                <a:gd name="T20" fmla="*/ 232 w 626"/>
                <a:gd name="T21" fmla="*/ 4 h 214"/>
                <a:gd name="T22" fmla="*/ 180 w 626"/>
                <a:gd name="T23" fmla="*/ 10 h 214"/>
                <a:gd name="T24" fmla="*/ 133 w 626"/>
                <a:gd name="T25" fmla="*/ 19 h 214"/>
                <a:gd name="T26" fmla="*/ 91 w 626"/>
                <a:gd name="T27" fmla="*/ 32 h 214"/>
                <a:gd name="T28" fmla="*/ 56 w 626"/>
                <a:gd name="T29" fmla="*/ 45 h 214"/>
                <a:gd name="T30" fmla="*/ 29 w 626"/>
                <a:gd name="T31" fmla="*/ 62 h 214"/>
                <a:gd name="T32" fmla="*/ 11 w 626"/>
                <a:gd name="T33" fmla="*/ 79 h 214"/>
                <a:gd name="T34" fmla="*/ 1 w 626"/>
                <a:gd name="T35" fmla="*/ 97 h 214"/>
                <a:gd name="T36" fmla="*/ 1 w 626"/>
                <a:gd name="T37" fmla="*/ 116 h 214"/>
                <a:gd name="T38" fmla="*/ 11 w 626"/>
                <a:gd name="T39" fmla="*/ 134 h 214"/>
                <a:gd name="T40" fmla="*/ 29 w 626"/>
                <a:gd name="T41" fmla="*/ 152 h 214"/>
                <a:gd name="T42" fmla="*/ 56 w 626"/>
                <a:gd name="T43" fmla="*/ 168 h 214"/>
                <a:gd name="T44" fmla="*/ 91 w 626"/>
                <a:gd name="T45" fmla="*/ 182 h 214"/>
                <a:gd name="T46" fmla="*/ 133 w 626"/>
                <a:gd name="T47" fmla="*/ 194 h 214"/>
                <a:gd name="T48" fmla="*/ 180 w 626"/>
                <a:gd name="T49" fmla="*/ 203 h 214"/>
                <a:gd name="T50" fmla="*/ 232 w 626"/>
                <a:gd name="T51" fmla="*/ 210 h 214"/>
                <a:gd name="T52" fmla="*/ 285 w 626"/>
                <a:gd name="T53" fmla="*/ 213 h 214"/>
                <a:gd name="T54" fmla="*/ 339 w 626"/>
                <a:gd name="T55" fmla="*/ 213 h 214"/>
                <a:gd name="T56" fmla="*/ 394 w 626"/>
                <a:gd name="T57" fmla="*/ 210 h 214"/>
                <a:gd name="T58" fmla="*/ 444 w 626"/>
                <a:gd name="T59" fmla="*/ 203 h 214"/>
                <a:gd name="T60" fmla="*/ 491 w 626"/>
                <a:gd name="T61" fmla="*/ 194 h 214"/>
                <a:gd name="T62" fmla="*/ 533 w 626"/>
                <a:gd name="T63" fmla="*/ 182 h 214"/>
                <a:gd name="T64" fmla="*/ 568 w 626"/>
                <a:gd name="T65" fmla="*/ 168 h 214"/>
                <a:gd name="T66" fmla="*/ 595 w 626"/>
                <a:gd name="T67" fmla="*/ 152 h 214"/>
                <a:gd name="T68" fmla="*/ 613 w 626"/>
                <a:gd name="T69" fmla="*/ 134 h 214"/>
                <a:gd name="T70" fmla="*/ 623 w 626"/>
                <a:gd name="T71" fmla="*/ 116 h 2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6"/>
                <a:gd name="T109" fmla="*/ 0 h 214"/>
                <a:gd name="T110" fmla="*/ 626 w 626"/>
                <a:gd name="T111" fmla="*/ 214 h 2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6" h="214">
                  <a:moveTo>
                    <a:pt x="625" y="107"/>
                  </a:moveTo>
                  <a:lnTo>
                    <a:pt x="623" y="97"/>
                  </a:lnTo>
                  <a:lnTo>
                    <a:pt x="620" y="88"/>
                  </a:lnTo>
                  <a:lnTo>
                    <a:pt x="613" y="79"/>
                  </a:lnTo>
                  <a:lnTo>
                    <a:pt x="606" y="70"/>
                  </a:lnTo>
                  <a:lnTo>
                    <a:pt x="595" y="62"/>
                  </a:lnTo>
                  <a:lnTo>
                    <a:pt x="583" y="53"/>
                  </a:lnTo>
                  <a:lnTo>
                    <a:pt x="568" y="45"/>
                  </a:lnTo>
                  <a:lnTo>
                    <a:pt x="552" y="38"/>
                  </a:lnTo>
                  <a:lnTo>
                    <a:pt x="533" y="32"/>
                  </a:lnTo>
                  <a:lnTo>
                    <a:pt x="513" y="25"/>
                  </a:lnTo>
                  <a:lnTo>
                    <a:pt x="491" y="19"/>
                  </a:lnTo>
                  <a:lnTo>
                    <a:pt x="468" y="14"/>
                  </a:lnTo>
                  <a:lnTo>
                    <a:pt x="444" y="10"/>
                  </a:lnTo>
                  <a:lnTo>
                    <a:pt x="418" y="6"/>
                  </a:lnTo>
                  <a:lnTo>
                    <a:pt x="394" y="4"/>
                  </a:lnTo>
                  <a:lnTo>
                    <a:pt x="366" y="2"/>
                  </a:lnTo>
                  <a:lnTo>
                    <a:pt x="339" y="1"/>
                  </a:lnTo>
                  <a:lnTo>
                    <a:pt x="312" y="0"/>
                  </a:lnTo>
                  <a:lnTo>
                    <a:pt x="285" y="1"/>
                  </a:lnTo>
                  <a:lnTo>
                    <a:pt x="258" y="2"/>
                  </a:lnTo>
                  <a:lnTo>
                    <a:pt x="232" y="4"/>
                  </a:lnTo>
                  <a:lnTo>
                    <a:pt x="206" y="6"/>
                  </a:lnTo>
                  <a:lnTo>
                    <a:pt x="180" y="10"/>
                  </a:lnTo>
                  <a:lnTo>
                    <a:pt x="156" y="14"/>
                  </a:lnTo>
                  <a:lnTo>
                    <a:pt x="133" y="19"/>
                  </a:lnTo>
                  <a:lnTo>
                    <a:pt x="112" y="25"/>
                  </a:lnTo>
                  <a:lnTo>
                    <a:pt x="91" y="32"/>
                  </a:lnTo>
                  <a:lnTo>
                    <a:pt x="72" y="38"/>
                  </a:lnTo>
                  <a:lnTo>
                    <a:pt x="56" y="45"/>
                  </a:lnTo>
                  <a:lnTo>
                    <a:pt x="43" y="53"/>
                  </a:lnTo>
                  <a:lnTo>
                    <a:pt x="29" y="62"/>
                  </a:lnTo>
                  <a:lnTo>
                    <a:pt x="19" y="70"/>
                  </a:lnTo>
                  <a:lnTo>
                    <a:pt x="11" y="79"/>
                  </a:lnTo>
                  <a:lnTo>
                    <a:pt x="4" y="88"/>
                  </a:lnTo>
                  <a:lnTo>
                    <a:pt x="1" y="97"/>
                  </a:lnTo>
                  <a:lnTo>
                    <a:pt x="0" y="107"/>
                  </a:lnTo>
                  <a:lnTo>
                    <a:pt x="1" y="116"/>
                  </a:lnTo>
                  <a:lnTo>
                    <a:pt x="4" y="125"/>
                  </a:lnTo>
                  <a:lnTo>
                    <a:pt x="11" y="134"/>
                  </a:lnTo>
                  <a:lnTo>
                    <a:pt x="19" y="143"/>
                  </a:lnTo>
                  <a:lnTo>
                    <a:pt x="29" y="152"/>
                  </a:lnTo>
                  <a:lnTo>
                    <a:pt x="43" y="160"/>
                  </a:lnTo>
                  <a:lnTo>
                    <a:pt x="56" y="168"/>
                  </a:lnTo>
                  <a:lnTo>
                    <a:pt x="72" y="175"/>
                  </a:lnTo>
                  <a:lnTo>
                    <a:pt x="91" y="182"/>
                  </a:lnTo>
                  <a:lnTo>
                    <a:pt x="112" y="189"/>
                  </a:lnTo>
                  <a:lnTo>
                    <a:pt x="133" y="194"/>
                  </a:lnTo>
                  <a:lnTo>
                    <a:pt x="156" y="199"/>
                  </a:lnTo>
                  <a:lnTo>
                    <a:pt x="180" y="203"/>
                  </a:lnTo>
                  <a:lnTo>
                    <a:pt x="206" y="207"/>
                  </a:lnTo>
                  <a:lnTo>
                    <a:pt x="232" y="210"/>
                  </a:lnTo>
                  <a:lnTo>
                    <a:pt x="258" y="212"/>
                  </a:lnTo>
                  <a:lnTo>
                    <a:pt x="285" y="213"/>
                  </a:lnTo>
                  <a:lnTo>
                    <a:pt x="312" y="213"/>
                  </a:lnTo>
                  <a:lnTo>
                    <a:pt x="339" y="213"/>
                  </a:lnTo>
                  <a:lnTo>
                    <a:pt x="366" y="212"/>
                  </a:lnTo>
                  <a:lnTo>
                    <a:pt x="394" y="210"/>
                  </a:lnTo>
                  <a:lnTo>
                    <a:pt x="418" y="207"/>
                  </a:lnTo>
                  <a:lnTo>
                    <a:pt x="444" y="203"/>
                  </a:lnTo>
                  <a:lnTo>
                    <a:pt x="468" y="199"/>
                  </a:lnTo>
                  <a:lnTo>
                    <a:pt x="491" y="194"/>
                  </a:lnTo>
                  <a:lnTo>
                    <a:pt x="513" y="189"/>
                  </a:lnTo>
                  <a:lnTo>
                    <a:pt x="533" y="182"/>
                  </a:lnTo>
                  <a:lnTo>
                    <a:pt x="552" y="175"/>
                  </a:lnTo>
                  <a:lnTo>
                    <a:pt x="568" y="168"/>
                  </a:lnTo>
                  <a:lnTo>
                    <a:pt x="583" y="160"/>
                  </a:lnTo>
                  <a:lnTo>
                    <a:pt x="595" y="152"/>
                  </a:lnTo>
                  <a:lnTo>
                    <a:pt x="606" y="143"/>
                  </a:lnTo>
                  <a:lnTo>
                    <a:pt x="613" y="134"/>
                  </a:lnTo>
                  <a:lnTo>
                    <a:pt x="620" y="125"/>
                  </a:lnTo>
                  <a:lnTo>
                    <a:pt x="623" y="116"/>
                  </a:lnTo>
                  <a:lnTo>
                    <a:pt x="625" y="10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Freeform 7"/>
            <p:cNvSpPr>
              <a:spLocks/>
            </p:cNvSpPr>
            <p:nvPr/>
          </p:nvSpPr>
          <p:spPr bwMode="auto">
            <a:xfrm>
              <a:off x="2188" y="1117"/>
              <a:ext cx="452" cy="214"/>
            </a:xfrm>
            <a:custGeom>
              <a:avLst/>
              <a:gdLst>
                <a:gd name="T0" fmla="*/ 256 w 506"/>
                <a:gd name="T1" fmla="*/ 97 h 214"/>
                <a:gd name="T2" fmla="*/ 253 w 506"/>
                <a:gd name="T3" fmla="*/ 79 h 214"/>
                <a:gd name="T4" fmla="*/ 245 w 506"/>
                <a:gd name="T5" fmla="*/ 61 h 214"/>
                <a:gd name="T6" fmla="*/ 233 w 506"/>
                <a:gd name="T7" fmla="*/ 45 h 214"/>
                <a:gd name="T8" fmla="*/ 219 w 506"/>
                <a:gd name="T9" fmla="*/ 31 h 214"/>
                <a:gd name="T10" fmla="*/ 202 w 506"/>
                <a:gd name="T11" fmla="*/ 19 h 214"/>
                <a:gd name="T12" fmla="*/ 183 w 506"/>
                <a:gd name="T13" fmla="*/ 10 h 214"/>
                <a:gd name="T14" fmla="*/ 162 w 506"/>
                <a:gd name="T15" fmla="*/ 3 h 214"/>
                <a:gd name="T16" fmla="*/ 139 w 506"/>
                <a:gd name="T17" fmla="*/ 0 h 214"/>
                <a:gd name="T18" fmla="*/ 116 w 506"/>
                <a:gd name="T19" fmla="*/ 0 h 214"/>
                <a:gd name="T20" fmla="*/ 95 w 506"/>
                <a:gd name="T21" fmla="*/ 3 h 214"/>
                <a:gd name="T22" fmla="*/ 74 w 506"/>
                <a:gd name="T23" fmla="*/ 10 h 214"/>
                <a:gd name="T24" fmla="*/ 55 w 506"/>
                <a:gd name="T25" fmla="*/ 19 h 214"/>
                <a:gd name="T26" fmla="*/ 38 w 506"/>
                <a:gd name="T27" fmla="*/ 31 h 214"/>
                <a:gd name="T28" fmla="*/ 23 w 506"/>
                <a:gd name="T29" fmla="*/ 45 h 214"/>
                <a:gd name="T30" fmla="*/ 12 w 506"/>
                <a:gd name="T31" fmla="*/ 61 h 214"/>
                <a:gd name="T32" fmla="*/ 4 w 506"/>
                <a:gd name="T33" fmla="*/ 79 h 214"/>
                <a:gd name="T34" fmla="*/ 1 w 506"/>
                <a:gd name="T35" fmla="*/ 97 h 214"/>
                <a:gd name="T36" fmla="*/ 1 w 506"/>
                <a:gd name="T37" fmla="*/ 116 h 214"/>
                <a:gd name="T38" fmla="*/ 4 w 506"/>
                <a:gd name="T39" fmla="*/ 134 h 214"/>
                <a:gd name="T40" fmla="*/ 12 w 506"/>
                <a:gd name="T41" fmla="*/ 151 h 214"/>
                <a:gd name="T42" fmla="*/ 23 w 506"/>
                <a:gd name="T43" fmla="*/ 168 h 214"/>
                <a:gd name="T44" fmla="*/ 38 w 506"/>
                <a:gd name="T45" fmla="*/ 182 h 214"/>
                <a:gd name="T46" fmla="*/ 55 w 506"/>
                <a:gd name="T47" fmla="*/ 194 h 214"/>
                <a:gd name="T48" fmla="*/ 74 w 506"/>
                <a:gd name="T49" fmla="*/ 203 h 214"/>
                <a:gd name="T50" fmla="*/ 95 w 506"/>
                <a:gd name="T51" fmla="*/ 209 h 214"/>
                <a:gd name="T52" fmla="*/ 116 w 506"/>
                <a:gd name="T53" fmla="*/ 213 h 214"/>
                <a:gd name="T54" fmla="*/ 139 w 506"/>
                <a:gd name="T55" fmla="*/ 213 h 214"/>
                <a:gd name="T56" fmla="*/ 162 w 506"/>
                <a:gd name="T57" fmla="*/ 209 h 214"/>
                <a:gd name="T58" fmla="*/ 183 w 506"/>
                <a:gd name="T59" fmla="*/ 203 h 214"/>
                <a:gd name="T60" fmla="*/ 202 w 506"/>
                <a:gd name="T61" fmla="*/ 194 h 214"/>
                <a:gd name="T62" fmla="*/ 219 w 506"/>
                <a:gd name="T63" fmla="*/ 182 h 214"/>
                <a:gd name="T64" fmla="*/ 233 w 506"/>
                <a:gd name="T65" fmla="*/ 168 h 214"/>
                <a:gd name="T66" fmla="*/ 245 w 506"/>
                <a:gd name="T67" fmla="*/ 151 h 214"/>
                <a:gd name="T68" fmla="*/ 253 w 506"/>
                <a:gd name="T69" fmla="*/ 134 h 214"/>
                <a:gd name="T70" fmla="*/ 256 w 506"/>
                <a:gd name="T71" fmla="*/ 116 h 2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6"/>
                <a:gd name="T109" fmla="*/ 0 h 214"/>
                <a:gd name="T110" fmla="*/ 506 w 506"/>
                <a:gd name="T111" fmla="*/ 214 h 2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6" h="214">
                  <a:moveTo>
                    <a:pt x="505" y="107"/>
                  </a:moveTo>
                  <a:lnTo>
                    <a:pt x="504" y="97"/>
                  </a:lnTo>
                  <a:lnTo>
                    <a:pt x="501" y="88"/>
                  </a:lnTo>
                  <a:lnTo>
                    <a:pt x="497" y="79"/>
                  </a:lnTo>
                  <a:lnTo>
                    <a:pt x="490" y="70"/>
                  </a:lnTo>
                  <a:lnTo>
                    <a:pt x="482" y="61"/>
                  </a:lnTo>
                  <a:lnTo>
                    <a:pt x="471" y="53"/>
                  </a:lnTo>
                  <a:lnTo>
                    <a:pt x="459" y="45"/>
                  </a:lnTo>
                  <a:lnTo>
                    <a:pt x="446" y="38"/>
                  </a:lnTo>
                  <a:lnTo>
                    <a:pt x="431" y="31"/>
                  </a:lnTo>
                  <a:lnTo>
                    <a:pt x="415" y="25"/>
                  </a:lnTo>
                  <a:lnTo>
                    <a:pt x="397" y="19"/>
                  </a:lnTo>
                  <a:lnTo>
                    <a:pt x="379" y="14"/>
                  </a:lnTo>
                  <a:lnTo>
                    <a:pt x="359" y="10"/>
                  </a:lnTo>
                  <a:lnTo>
                    <a:pt x="339" y="6"/>
                  </a:lnTo>
                  <a:lnTo>
                    <a:pt x="318" y="3"/>
                  </a:lnTo>
                  <a:lnTo>
                    <a:pt x="296" y="1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0" y="0"/>
                  </a:lnTo>
                  <a:lnTo>
                    <a:pt x="209" y="1"/>
                  </a:lnTo>
                  <a:lnTo>
                    <a:pt x="187" y="3"/>
                  </a:lnTo>
                  <a:lnTo>
                    <a:pt x="166" y="6"/>
                  </a:lnTo>
                  <a:lnTo>
                    <a:pt x="145" y="10"/>
                  </a:lnTo>
                  <a:lnTo>
                    <a:pt x="126" y="14"/>
                  </a:lnTo>
                  <a:lnTo>
                    <a:pt x="108" y="19"/>
                  </a:lnTo>
                  <a:lnTo>
                    <a:pt x="90" y="25"/>
                  </a:lnTo>
                  <a:lnTo>
                    <a:pt x="74" y="31"/>
                  </a:lnTo>
                  <a:lnTo>
                    <a:pt x="59" y="38"/>
                  </a:lnTo>
                  <a:lnTo>
                    <a:pt x="45" y="45"/>
                  </a:lnTo>
                  <a:lnTo>
                    <a:pt x="33" y="53"/>
                  </a:lnTo>
                  <a:lnTo>
                    <a:pt x="24" y="61"/>
                  </a:lnTo>
                  <a:lnTo>
                    <a:pt x="15" y="70"/>
                  </a:lnTo>
                  <a:lnTo>
                    <a:pt x="8" y="79"/>
                  </a:lnTo>
                  <a:lnTo>
                    <a:pt x="4" y="88"/>
                  </a:lnTo>
                  <a:lnTo>
                    <a:pt x="1" y="97"/>
                  </a:lnTo>
                  <a:lnTo>
                    <a:pt x="0" y="107"/>
                  </a:lnTo>
                  <a:lnTo>
                    <a:pt x="1" y="116"/>
                  </a:lnTo>
                  <a:lnTo>
                    <a:pt x="4" y="125"/>
                  </a:lnTo>
                  <a:lnTo>
                    <a:pt x="8" y="134"/>
                  </a:lnTo>
                  <a:lnTo>
                    <a:pt x="15" y="143"/>
                  </a:lnTo>
                  <a:lnTo>
                    <a:pt x="24" y="151"/>
                  </a:lnTo>
                  <a:lnTo>
                    <a:pt x="33" y="160"/>
                  </a:lnTo>
                  <a:lnTo>
                    <a:pt x="45" y="168"/>
                  </a:lnTo>
                  <a:lnTo>
                    <a:pt x="59" y="175"/>
                  </a:lnTo>
                  <a:lnTo>
                    <a:pt x="74" y="182"/>
                  </a:lnTo>
                  <a:lnTo>
                    <a:pt x="90" y="188"/>
                  </a:lnTo>
                  <a:lnTo>
                    <a:pt x="108" y="194"/>
                  </a:lnTo>
                  <a:lnTo>
                    <a:pt x="126" y="199"/>
                  </a:lnTo>
                  <a:lnTo>
                    <a:pt x="145" y="203"/>
                  </a:lnTo>
                  <a:lnTo>
                    <a:pt x="166" y="207"/>
                  </a:lnTo>
                  <a:lnTo>
                    <a:pt x="187" y="209"/>
                  </a:lnTo>
                  <a:lnTo>
                    <a:pt x="209" y="211"/>
                  </a:lnTo>
                  <a:lnTo>
                    <a:pt x="230" y="213"/>
                  </a:lnTo>
                  <a:lnTo>
                    <a:pt x="252" y="213"/>
                  </a:lnTo>
                  <a:lnTo>
                    <a:pt x="274" y="213"/>
                  </a:lnTo>
                  <a:lnTo>
                    <a:pt x="296" y="211"/>
                  </a:lnTo>
                  <a:lnTo>
                    <a:pt x="318" y="209"/>
                  </a:lnTo>
                  <a:lnTo>
                    <a:pt x="339" y="207"/>
                  </a:lnTo>
                  <a:lnTo>
                    <a:pt x="359" y="203"/>
                  </a:lnTo>
                  <a:lnTo>
                    <a:pt x="379" y="199"/>
                  </a:lnTo>
                  <a:lnTo>
                    <a:pt x="397" y="194"/>
                  </a:lnTo>
                  <a:lnTo>
                    <a:pt x="415" y="188"/>
                  </a:lnTo>
                  <a:lnTo>
                    <a:pt x="431" y="182"/>
                  </a:lnTo>
                  <a:lnTo>
                    <a:pt x="446" y="175"/>
                  </a:lnTo>
                  <a:lnTo>
                    <a:pt x="459" y="168"/>
                  </a:lnTo>
                  <a:lnTo>
                    <a:pt x="471" y="160"/>
                  </a:lnTo>
                  <a:lnTo>
                    <a:pt x="482" y="151"/>
                  </a:lnTo>
                  <a:lnTo>
                    <a:pt x="490" y="143"/>
                  </a:lnTo>
                  <a:lnTo>
                    <a:pt x="497" y="134"/>
                  </a:lnTo>
                  <a:lnTo>
                    <a:pt x="501" y="125"/>
                  </a:lnTo>
                  <a:lnTo>
                    <a:pt x="504" y="116"/>
                  </a:lnTo>
                  <a:lnTo>
                    <a:pt x="505" y="10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Freeform 8"/>
            <p:cNvSpPr>
              <a:spLocks/>
            </p:cNvSpPr>
            <p:nvPr/>
          </p:nvSpPr>
          <p:spPr bwMode="auto">
            <a:xfrm>
              <a:off x="3120" y="1117"/>
              <a:ext cx="373" cy="214"/>
            </a:xfrm>
            <a:custGeom>
              <a:avLst/>
              <a:gdLst>
                <a:gd name="T0" fmla="*/ 1 w 507"/>
                <a:gd name="T1" fmla="*/ 116 h 214"/>
                <a:gd name="T2" fmla="*/ 1 w 507"/>
                <a:gd name="T3" fmla="*/ 134 h 214"/>
                <a:gd name="T4" fmla="*/ 4 w 507"/>
                <a:gd name="T5" fmla="*/ 151 h 214"/>
                <a:gd name="T6" fmla="*/ 7 w 507"/>
                <a:gd name="T7" fmla="*/ 168 h 214"/>
                <a:gd name="T8" fmla="*/ 11 w 507"/>
                <a:gd name="T9" fmla="*/ 182 h 214"/>
                <a:gd name="T10" fmla="*/ 18 w 507"/>
                <a:gd name="T11" fmla="*/ 194 h 214"/>
                <a:gd name="T12" fmla="*/ 24 w 507"/>
                <a:gd name="T13" fmla="*/ 203 h 214"/>
                <a:gd name="T14" fmla="*/ 29 w 507"/>
                <a:gd name="T15" fmla="*/ 209 h 214"/>
                <a:gd name="T16" fmla="*/ 37 w 507"/>
                <a:gd name="T17" fmla="*/ 213 h 214"/>
                <a:gd name="T18" fmla="*/ 44 w 507"/>
                <a:gd name="T19" fmla="*/ 213 h 214"/>
                <a:gd name="T20" fmla="*/ 50 w 507"/>
                <a:gd name="T21" fmla="*/ 209 h 214"/>
                <a:gd name="T22" fmla="*/ 57 w 507"/>
                <a:gd name="T23" fmla="*/ 203 h 214"/>
                <a:gd name="T24" fmla="*/ 63 w 507"/>
                <a:gd name="T25" fmla="*/ 193 h 214"/>
                <a:gd name="T26" fmla="*/ 68 w 507"/>
                <a:gd name="T27" fmla="*/ 182 h 214"/>
                <a:gd name="T28" fmla="*/ 73 w 507"/>
                <a:gd name="T29" fmla="*/ 167 h 214"/>
                <a:gd name="T30" fmla="*/ 77 w 507"/>
                <a:gd name="T31" fmla="*/ 151 h 214"/>
                <a:gd name="T32" fmla="*/ 79 w 507"/>
                <a:gd name="T33" fmla="*/ 134 h 214"/>
                <a:gd name="T34" fmla="*/ 81 w 507"/>
                <a:gd name="T35" fmla="*/ 115 h 214"/>
                <a:gd name="T36" fmla="*/ 81 w 507"/>
                <a:gd name="T37" fmla="*/ 97 h 214"/>
                <a:gd name="T38" fmla="*/ 79 w 507"/>
                <a:gd name="T39" fmla="*/ 79 h 214"/>
                <a:gd name="T40" fmla="*/ 77 w 507"/>
                <a:gd name="T41" fmla="*/ 61 h 214"/>
                <a:gd name="T42" fmla="*/ 73 w 507"/>
                <a:gd name="T43" fmla="*/ 45 h 214"/>
                <a:gd name="T44" fmla="*/ 68 w 507"/>
                <a:gd name="T45" fmla="*/ 31 h 214"/>
                <a:gd name="T46" fmla="*/ 63 w 507"/>
                <a:gd name="T47" fmla="*/ 19 h 214"/>
                <a:gd name="T48" fmla="*/ 57 w 507"/>
                <a:gd name="T49" fmla="*/ 10 h 214"/>
                <a:gd name="T50" fmla="*/ 50 w 507"/>
                <a:gd name="T51" fmla="*/ 3 h 214"/>
                <a:gd name="T52" fmla="*/ 44 w 507"/>
                <a:gd name="T53" fmla="*/ 0 h 214"/>
                <a:gd name="T54" fmla="*/ 37 w 507"/>
                <a:gd name="T55" fmla="*/ 0 h 214"/>
                <a:gd name="T56" fmla="*/ 29 w 507"/>
                <a:gd name="T57" fmla="*/ 3 h 214"/>
                <a:gd name="T58" fmla="*/ 24 w 507"/>
                <a:gd name="T59" fmla="*/ 10 h 214"/>
                <a:gd name="T60" fmla="*/ 18 w 507"/>
                <a:gd name="T61" fmla="*/ 19 h 214"/>
                <a:gd name="T62" fmla="*/ 11 w 507"/>
                <a:gd name="T63" fmla="*/ 31 h 214"/>
                <a:gd name="T64" fmla="*/ 7 w 507"/>
                <a:gd name="T65" fmla="*/ 45 h 214"/>
                <a:gd name="T66" fmla="*/ 4 w 507"/>
                <a:gd name="T67" fmla="*/ 62 h 214"/>
                <a:gd name="T68" fmla="*/ 1 w 507"/>
                <a:gd name="T69" fmla="*/ 79 h 214"/>
                <a:gd name="T70" fmla="*/ 1 w 507"/>
                <a:gd name="T71" fmla="*/ 97 h 2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7"/>
                <a:gd name="T109" fmla="*/ 0 h 214"/>
                <a:gd name="T110" fmla="*/ 507 w 507"/>
                <a:gd name="T111" fmla="*/ 214 h 2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7" h="214">
                  <a:moveTo>
                    <a:pt x="0" y="107"/>
                  </a:moveTo>
                  <a:lnTo>
                    <a:pt x="1" y="116"/>
                  </a:lnTo>
                  <a:lnTo>
                    <a:pt x="4" y="125"/>
                  </a:lnTo>
                  <a:lnTo>
                    <a:pt x="9" y="134"/>
                  </a:lnTo>
                  <a:lnTo>
                    <a:pt x="16" y="143"/>
                  </a:lnTo>
                  <a:lnTo>
                    <a:pt x="24" y="151"/>
                  </a:lnTo>
                  <a:lnTo>
                    <a:pt x="34" y="160"/>
                  </a:lnTo>
                  <a:lnTo>
                    <a:pt x="46" y="168"/>
                  </a:lnTo>
                  <a:lnTo>
                    <a:pt x="59" y="175"/>
                  </a:lnTo>
                  <a:lnTo>
                    <a:pt x="74" y="182"/>
                  </a:lnTo>
                  <a:lnTo>
                    <a:pt x="91" y="188"/>
                  </a:lnTo>
                  <a:lnTo>
                    <a:pt x="108" y="194"/>
                  </a:lnTo>
                  <a:lnTo>
                    <a:pt x="127" y="199"/>
                  </a:lnTo>
                  <a:lnTo>
                    <a:pt x="146" y="203"/>
                  </a:lnTo>
                  <a:lnTo>
                    <a:pt x="166" y="207"/>
                  </a:lnTo>
                  <a:lnTo>
                    <a:pt x="188" y="209"/>
                  </a:lnTo>
                  <a:lnTo>
                    <a:pt x="209" y="211"/>
                  </a:lnTo>
                  <a:lnTo>
                    <a:pt x="231" y="213"/>
                  </a:lnTo>
                  <a:lnTo>
                    <a:pt x="253" y="213"/>
                  </a:lnTo>
                  <a:lnTo>
                    <a:pt x="275" y="213"/>
                  </a:lnTo>
                  <a:lnTo>
                    <a:pt x="297" y="211"/>
                  </a:lnTo>
                  <a:lnTo>
                    <a:pt x="319" y="209"/>
                  </a:lnTo>
                  <a:lnTo>
                    <a:pt x="340" y="207"/>
                  </a:lnTo>
                  <a:lnTo>
                    <a:pt x="360" y="203"/>
                  </a:lnTo>
                  <a:lnTo>
                    <a:pt x="379" y="199"/>
                  </a:lnTo>
                  <a:lnTo>
                    <a:pt x="398" y="193"/>
                  </a:lnTo>
                  <a:lnTo>
                    <a:pt x="416" y="188"/>
                  </a:lnTo>
                  <a:lnTo>
                    <a:pt x="432" y="182"/>
                  </a:lnTo>
                  <a:lnTo>
                    <a:pt x="446" y="175"/>
                  </a:lnTo>
                  <a:lnTo>
                    <a:pt x="460" y="167"/>
                  </a:lnTo>
                  <a:lnTo>
                    <a:pt x="472" y="160"/>
                  </a:lnTo>
                  <a:lnTo>
                    <a:pt x="482" y="151"/>
                  </a:lnTo>
                  <a:lnTo>
                    <a:pt x="490" y="143"/>
                  </a:lnTo>
                  <a:lnTo>
                    <a:pt x="497" y="134"/>
                  </a:lnTo>
                  <a:lnTo>
                    <a:pt x="502" y="125"/>
                  </a:lnTo>
                  <a:lnTo>
                    <a:pt x="505" y="115"/>
                  </a:lnTo>
                  <a:lnTo>
                    <a:pt x="506" y="107"/>
                  </a:lnTo>
                  <a:lnTo>
                    <a:pt x="505" y="97"/>
                  </a:lnTo>
                  <a:lnTo>
                    <a:pt x="502" y="88"/>
                  </a:lnTo>
                  <a:lnTo>
                    <a:pt x="497" y="79"/>
                  </a:lnTo>
                  <a:lnTo>
                    <a:pt x="490" y="70"/>
                  </a:lnTo>
                  <a:lnTo>
                    <a:pt x="482" y="61"/>
                  </a:lnTo>
                  <a:lnTo>
                    <a:pt x="472" y="53"/>
                  </a:lnTo>
                  <a:lnTo>
                    <a:pt x="460" y="45"/>
                  </a:lnTo>
                  <a:lnTo>
                    <a:pt x="446" y="38"/>
                  </a:lnTo>
                  <a:lnTo>
                    <a:pt x="432" y="31"/>
                  </a:lnTo>
                  <a:lnTo>
                    <a:pt x="415" y="25"/>
                  </a:lnTo>
                  <a:lnTo>
                    <a:pt x="398" y="19"/>
                  </a:lnTo>
                  <a:lnTo>
                    <a:pt x="379" y="14"/>
                  </a:lnTo>
                  <a:lnTo>
                    <a:pt x="360" y="10"/>
                  </a:lnTo>
                  <a:lnTo>
                    <a:pt x="340" y="6"/>
                  </a:lnTo>
                  <a:lnTo>
                    <a:pt x="318" y="3"/>
                  </a:lnTo>
                  <a:lnTo>
                    <a:pt x="297" y="1"/>
                  </a:lnTo>
                  <a:lnTo>
                    <a:pt x="275" y="0"/>
                  </a:lnTo>
                  <a:lnTo>
                    <a:pt x="253" y="0"/>
                  </a:lnTo>
                  <a:lnTo>
                    <a:pt x="231" y="0"/>
                  </a:lnTo>
                  <a:lnTo>
                    <a:pt x="209" y="1"/>
                  </a:lnTo>
                  <a:lnTo>
                    <a:pt x="187" y="3"/>
                  </a:lnTo>
                  <a:lnTo>
                    <a:pt x="166" y="6"/>
                  </a:lnTo>
                  <a:lnTo>
                    <a:pt x="146" y="10"/>
                  </a:lnTo>
                  <a:lnTo>
                    <a:pt x="127" y="14"/>
                  </a:lnTo>
                  <a:lnTo>
                    <a:pt x="108" y="19"/>
                  </a:lnTo>
                  <a:lnTo>
                    <a:pt x="90" y="25"/>
                  </a:lnTo>
                  <a:lnTo>
                    <a:pt x="74" y="31"/>
                  </a:lnTo>
                  <a:lnTo>
                    <a:pt x="59" y="38"/>
                  </a:lnTo>
                  <a:lnTo>
                    <a:pt x="46" y="45"/>
                  </a:lnTo>
                  <a:lnTo>
                    <a:pt x="34" y="53"/>
                  </a:lnTo>
                  <a:lnTo>
                    <a:pt x="24" y="62"/>
                  </a:lnTo>
                  <a:lnTo>
                    <a:pt x="16" y="70"/>
                  </a:lnTo>
                  <a:lnTo>
                    <a:pt x="9" y="79"/>
                  </a:lnTo>
                  <a:lnTo>
                    <a:pt x="4" y="88"/>
                  </a:lnTo>
                  <a:lnTo>
                    <a:pt x="1" y="97"/>
                  </a:lnTo>
                  <a:lnTo>
                    <a:pt x="0" y="10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Freeform 9"/>
            <p:cNvSpPr>
              <a:spLocks/>
            </p:cNvSpPr>
            <p:nvPr/>
          </p:nvSpPr>
          <p:spPr bwMode="auto">
            <a:xfrm>
              <a:off x="2417" y="1461"/>
              <a:ext cx="742" cy="201"/>
            </a:xfrm>
            <a:custGeom>
              <a:avLst/>
              <a:gdLst>
                <a:gd name="T0" fmla="*/ 741 w 742"/>
                <a:gd name="T1" fmla="*/ 200 h 201"/>
                <a:gd name="T2" fmla="*/ 741 w 742"/>
                <a:gd name="T3" fmla="*/ 0 h 201"/>
                <a:gd name="T4" fmla="*/ 0 w 742"/>
                <a:gd name="T5" fmla="*/ 0 h 201"/>
                <a:gd name="T6" fmla="*/ 0 w 742"/>
                <a:gd name="T7" fmla="*/ 200 h 201"/>
                <a:gd name="T8" fmla="*/ 741 w 742"/>
                <a:gd name="T9" fmla="*/ 200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201"/>
                <a:gd name="T17" fmla="*/ 742 w 7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201">
                  <a:moveTo>
                    <a:pt x="741" y="200"/>
                  </a:moveTo>
                  <a:lnTo>
                    <a:pt x="741" y="0"/>
                  </a:lnTo>
                  <a:lnTo>
                    <a:pt x="0" y="0"/>
                  </a:lnTo>
                  <a:lnTo>
                    <a:pt x="0" y="200"/>
                  </a:lnTo>
                  <a:lnTo>
                    <a:pt x="741" y="20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Rectangle 10"/>
            <p:cNvSpPr>
              <a:spLocks noChangeArrowheads="1"/>
            </p:cNvSpPr>
            <p:nvPr/>
          </p:nvSpPr>
          <p:spPr bwMode="auto">
            <a:xfrm>
              <a:off x="2640" y="931"/>
              <a:ext cx="44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name</a:t>
              </a:r>
            </a:p>
          </p:txBody>
        </p:sp>
        <p:sp>
          <p:nvSpPr>
            <p:cNvPr id="19504" name="Rectangle 11"/>
            <p:cNvSpPr>
              <a:spLocks noChangeArrowheads="1"/>
            </p:cNvSpPr>
            <p:nvPr/>
          </p:nvSpPr>
          <p:spPr bwMode="auto">
            <a:xfrm>
              <a:off x="2393" y="1459"/>
              <a:ext cx="79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Employees</a:t>
              </a:r>
            </a:p>
          </p:txBody>
        </p:sp>
        <p:sp>
          <p:nvSpPr>
            <p:cNvPr id="19505" name="Rectangle 12"/>
            <p:cNvSpPr>
              <a:spLocks noChangeArrowheads="1"/>
            </p:cNvSpPr>
            <p:nvPr/>
          </p:nvSpPr>
          <p:spPr bwMode="auto">
            <a:xfrm>
              <a:off x="2257" y="1095"/>
              <a:ext cx="33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ssn</a:t>
              </a:r>
            </a:p>
          </p:txBody>
        </p:sp>
        <p:sp>
          <p:nvSpPr>
            <p:cNvPr id="19506" name="Rectangle 13"/>
            <p:cNvSpPr>
              <a:spLocks noChangeArrowheads="1"/>
            </p:cNvSpPr>
            <p:nvPr/>
          </p:nvSpPr>
          <p:spPr bwMode="auto">
            <a:xfrm>
              <a:off x="3168" y="1099"/>
              <a:ext cx="2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lot</a:t>
              </a:r>
            </a:p>
          </p:txBody>
        </p:sp>
        <p:sp>
          <p:nvSpPr>
            <p:cNvPr id="19507" name="Line 14"/>
            <p:cNvSpPr>
              <a:spLocks noChangeShapeType="1"/>
            </p:cNvSpPr>
            <p:nvPr/>
          </p:nvSpPr>
          <p:spPr bwMode="auto">
            <a:xfrm flipH="1">
              <a:off x="3164" y="1565"/>
              <a:ext cx="24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Line 15"/>
            <p:cNvSpPr>
              <a:spLocks noChangeShapeType="1"/>
            </p:cNvSpPr>
            <p:nvPr/>
          </p:nvSpPr>
          <p:spPr bwMode="auto">
            <a:xfrm>
              <a:off x="2448" y="1339"/>
              <a:ext cx="188" cy="11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Line 16"/>
            <p:cNvSpPr>
              <a:spLocks noChangeShapeType="1"/>
            </p:cNvSpPr>
            <p:nvPr/>
          </p:nvSpPr>
          <p:spPr bwMode="auto">
            <a:xfrm flipH="1">
              <a:off x="2788" y="1147"/>
              <a:ext cx="44" cy="30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Line 17"/>
            <p:cNvSpPr>
              <a:spLocks noChangeShapeType="1"/>
            </p:cNvSpPr>
            <p:nvPr/>
          </p:nvSpPr>
          <p:spPr bwMode="auto">
            <a:xfrm flipH="1">
              <a:off x="3010" y="1305"/>
              <a:ext cx="171" cy="1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1" name="Freeform 19"/>
          <p:cNvSpPr>
            <a:spLocks/>
          </p:cNvSpPr>
          <p:nvPr/>
        </p:nvSpPr>
        <p:spPr bwMode="auto">
          <a:xfrm>
            <a:off x="4986338" y="4992688"/>
            <a:ext cx="1566862" cy="569912"/>
          </a:xfrm>
          <a:custGeom>
            <a:avLst/>
            <a:gdLst>
              <a:gd name="T0" fmla="*/ 0 w 987"/>
              <a:gd name="T1" fmla="*/ 2147483647 h 359"/>
              <a:gd name="T2" fmla="*/ 2147483647 w 987"/>
              <a:gd name="T3" fmla="*/ 0 h 359"/>
              <a:gd name="T4" fmla="*/ 2147483647 w 987"/>
              <a:gd name="T5" fmla="*/ 2147483647 h 359"/>
              <a:gd name="T6" fmla="*/ 2147483647 w 987"/>
              <a:gd name="T7" fmla="*/ 2147483647 h 359"/>
              <a:gd name="T8" fmla="*/ 0 w 987"/>
              <a:gd name="T9" fmla="*/ 2147483647 h 3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7"/>
              <a:gd name="T16" fmla="*/ 0 h 359"/>
              <a:gd name="T17" fmla="*/ 987 w 987"/>
              <a:gd name="T18" fmla="*/ 359 h 3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7" h="359">
                <a:moveTo>
                  <a:pt x="0" y="179"/>
                </a:moveTo>
                <a:lnTo>
                  <a:pt x="487" y="0"/>
                </a:lnTo>
                <a:lnTo>
                  <a:pt x="986" y="185"/>
                </a:lnTo>
                <a:lnTo>
                  <a:pt x="487" y="358"/>
                </a:lnTo>
                <a:lnTo>
                  <a:pt x="0" y="17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Rectangle 20"/>
          <p:cNvSpPr>
            <a:spLocks noChangeArrowheads="1"/>
          </p:cNvSpPr>
          <p:nvPr/>
        </p:nvSpPr>
        <p:spPr bwMode="auto">
          <a:xfrm>
            <a:off x="5349875" y="5105400"/>
            <a:ext cx="822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live_at</a:t>
            </a:r>
          </a:p>
        </p:txBody>
      </p:sp>
      <p:sp>
        <p:nvSpPr>
          <p:cNvPr id="19463" name="Freeform 26"/>
          <p:cNvSpPr>
            <a:spLocks/>
          </p:cNvSpPr>
          <p:nvPr/>
        </p:nvSpPr>
        <p:spPr bwMode="auto">
          <a:xfrm>
            <a:off x="7753350" y="4584700"/>
            <a:ext cx="803275" cy="339725"/>
          </a:xfrm>
          <a:custGeom>
            <a:avLst/>
            <a:gdLst>
              <a:gd name="T0" fmla="*/ 2147483647 w 506"/>
              <a:gd name="T1" fmla="*/ 2147483647 h 214"/>
              <a:gd name="T2" fmla="*/ 2147483647 w 506"/>
              <a:gd name="T3" fmla="*/ 2147483647 h 214"/>
              <a:gd name="T4" fmla="*/ 2147483647 w 506"/>
              <a:gd name="T5" fmla="*/ 2147483647 h 214"/>
              <a:gd name="T6" fmla="*/ 2147483647 w 506"/>
              <a:gd name="T7" fmla="*/ 2147483647 h 214"/>
              <a:gd name="T8" fmla="*/ 2147483647 w 506"/>
              <a:gd name="T9" fmla="*/ 2147483647 h 214"/>
              <a:gd name="T10" fmla="*/ 2147483647 w 506"/>
              <a:gd name="T11" fmla="*/ 2147483647 h 214"/>
              <a:gd name="T12" fmla="*/ 2147483647 w 506"/>
              <a:gd name="T13" fmla="*/ 2147483647 h 214"/>
              <a:gd name="T14" fmla="*/ 2147483647 w 506"/>
              <a:gd name="T15" fmla="*/ 2147483647 h 214"/>
              <a:gd name="T16" fmla="*/ 2147483647 w 506"/>
              <a:gd name="T17" fmla="*/ 2147483647 h 214"/>
              <a:gd name="T18" fmla="*/ 2147483647 w 506"/>
              <a:gd name="T19" fmla="*/ 2147483647 h 214"/>
              <a:gd name="T20" fmla="*/ 2147483647 w 506"/>
              <a:gd name="T21" fmla="*/ 2147483647 h 214"/>
              <a:gd name="T22" fmla="*/ 2147483647 w 506"/>
              <a:gd name="T23" fmla="*/ 2147483647 h 214"/>
              <a:gd name="T24" fmla="*/ 2147483647 w 506"/>
              <a:gd name="T25" fmla="*/ 2147483647 h 214"/>
              <a:gd name="T26" fmla="*/ 2147483647 w 506"/>
              <a:gd name="T27" fmla="*/ 2147483647 h 214"/>
              <a:gd name="T28" fmla="*/ 2147483647 w 506"/>
              <a:gd name="T29" fmla="*/ 2147483647 h 214"/>
              <a:gd name="T30" fmla="*/ 2147483647 w 506"/>
              <a:gd name="T31" fmla="*/ 2147483647 h 214"/>
              <a:gd name="T32" fmla="*/ 2147483647 w 506"/>
              <a:gd name="T33" fmla="*/ 2147483647 h 214"/>
              <a:gd name="T34" fmla="*/ 2147483647 w 506"/>
              <a:gd name="T35" fmla="*/ 2147483647 h 214"/>
              <a:gd name="T36" fmla="*/ 2147483647 w 506"/>
              <a:gd name="T37" fmla="*/ 2147483647 h 214"/>
              <a:gd name="T38" fmla="*/ 2147483647 w 506"/>
              <a:gd name="T39" fmla="*/ 2147483647 h 214"/>
              <a:gd name="T40" fmla="*/ 2147483647 w 506"/>
              <a:gd name="T41" fmla="*/ 2147483647 h 214"/>
              <a:gd name="T42" fmla="*/ 2147483647 w 506"/>
              <a:gd name="T43" fmla="*/ 2147483647 h 214"/>
              <a:gd name="T44" fmla="*/ 2147483647 w 506"/>
              <a:gd name="T45" fmla="*/ 2147483647 h 214"/>
              <a:gd name="T46" fmla="*/ 2147483647 w 506"/>
              <a:gd name="T47" fmla="*/ 2147483647 h 214"/>
              <a:gd name="T48" fmla="*/ 2147483647 w 506"/>
              <a:gd name="T49" fmla="*/ 2147483647 h 214"/>
              <a:gd name="T50" fmla="*/ 2147483647 w 506"/>
              <a:gd name="T51" fmla="*/ 2147483647 h 214"/>
              <a:gd name="T52" fmla="*/ 2147483647 w 506"/>
              <a:gd name="T53" fmla="*/ 0 h 214"/>
              <a:gd name="T54" fmla="*/ 2147483647 w 506"/>
              <a:gd name="T55" fmla="*/ 0 h 214"/>
              <a:gd name="T56" fmla="*/ 2147483647 w 506"/>
              <a:gd name="T57" fmla="*/ 2147483647 h 214"/>
              <a:gd name="T58" fmla="*/ 2147483647 w 506"/>
              <a:gd name="T59" fmla="*/ 2147483647 h 214"/>
              <a:gd name="T60" fmla="*/ 2147483647 w 506"/>
              <a:gd name="T61" fmla="*/ 2147483647 h 214"/>
              <a:gd name="T62" fmla="*/ 2147483647 w 506"/>
              <a:gd name="T63" fmla="*/ 2147483647 h 214"/>
              <a:gd name="T64" fmla="*/ 2147483647 w 506"/>
              <a:gd name="T65" fmla="*/ 2147483647 h 214"/>
              <a:gd name="T66" fmla="*/ 2147483647 w 506"/>
              <a:gd name="T67" fmla="*/ 2147483647 h 214"/>
              <a:gd name="T68" fmla="*/ 2147483647 w 506"/>
              <a:gd name="T69" fmla="*/ 2147483647 h 214"/>
              <a:gd name="T70" fmla="*/ 2147483647 w 506"/>
              <a:gd name="T71" fmla="*/ 2147483647 h 21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6"/>
              <a:gd name="T109" fmla="*/ 0 h 214"/>
              <a:gd name="T110" fmla="*/ 506 w 506"/>
              <a:gd name="T111" fmla="*/ 214 h 21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6" h="214">
                <a:moveTo>
                  <a:pt x="0" y="107"/>
                </a:moveTo>
                <a:lnTo>
                  <a:pt x="1" y="116"/>
                </a:lnTo>
                <a:lnTo>
                  <a:pt x="4" y="125"/>
                </a:lnTo>
                <a:lnTo>
                  <a:pt x="8" y="134"/>
                </a:lnTo>
                <a:lnTo>
                  <a:pt x="15" y="143"/>
                </a:lnTo>
                <a:lnTo>
                  <a:pt x="24" y="152"/>
                </a:lnTo>
                <a:lnTo>
                  <a:pt x="34" y="160"/>
                </a:lnTo>
                <a:lnTo>
                  <a:pt x="45" y="168"/>
                </a:lnTo>
                <a:lnTo>
                  <a:pt x="59" y="175"/>
                </a:lnTo>
                <a:lnTo>
                  <a:pt x="74" y="182"/>
                </a:lnTo>
                <a:lnTo>
                  <a:pt x="90" y="188"/>
                </a:lnTo>
                <a:lnTo>
                  <a:pt x="108" y="194"/>
                </a:lnTo>
                <a:lnTo>
                  <a:pt x="126" y="199"/>
                </a:lnTo>
                <a:lnTo>
                  <a:pt x="145" y="203"/>
                </a:lnTo>
                <a:lnTo>
                  <a:pt x="166" y="207"/>
                </a:lnTo>
                <a:lnTo>
                  <a:pt x="187" y="210"/>
                </a:lnTo>
                <a:lnTo>
                  <a:pt x="209" y="212"/>
                </a:lnTo>
                <a:lnTo>
                  <a:pt x="231" y="213"/>
                </a:lnTo>
                <a:lnTo>
                  <a:pt x="252" y="213"/>
                </a:lnTo>
                <a:lnTo>
                  <a:pt x="274" y="213"/>
                </a:lnTo>
                <a:lnTo>
                  <a:pt x="296" y="212"/>
                </a:lnTo>
                <a:lnTo>
                  <a:pt x="318" y="210"/>
                </a:lnTo>
                <a:lnTo>
                  <a:pt x="339" y="207"/>
                </a:lnTo>
                <a:lnTo>
                  <a:pt x="359" y="203"/>
                </a:lnTo>
                <a:lnTo>
                  <a:pt x="379" y="199"/>
                </a:lnTo>
                <a:lnTo>
                  <a:pt x="397" y="194"/>
                </a:lnTo>
                <a:lnTo>
                  <a:pt x="415" y="188"/>
                </a:lnTo>
                <a:lnTo>
                  <a:pt x="431" y="182"/>
                </a:lnTo>
                <a:lnTo>
                  <a:pt x="446" y="175"/>
                </a:lnTo>
                <a:lnTo>
                  <a:pt x="459" y="168"/>
                </a:lnTo>
                <a:lnTo>
                  <a:pt x="471" y="160"/>
                </a:lnTo>
                <a:lnTo>
                  <a:pt x="481" y="151"/>
                </a:lnTo>
                <a:lnTo>
                  <a:pt x="490" y="143"/>
                </a:lnTo>
                <a:lnTo>
                  <a:pt x="497" y="134"/>
                </a:lnTo>
                <a:lnTo>
                  <a:pt x="501" y="125"/>
                </a:lnTo>
                <a:lnTo>
                  <a:pt x="504" y="116"/>
                </a:lnTo>
                <a:lnTo>
                  <a:pt x="505" y="106"/>
                </a:lnTo>
                <a:lnTo>
                  <a:pt x="504" y="97"/>
                </a:lnTo>
                <a:lnTo>
                  <a:pt x="501" y="88"/>
                </a:lnTo>
                <a:lnTo>
                  <a:pt x="497" y="79"/>
                </a:lnTo>
                <a:lnTo>
                  <a:pt x="490" y="70"/>
                </a:lnTo>
                <a:lnTo>
                  <a:pt x="481" y="62"/>
                </a:lnTo>
                <a:lnTo>
                  <a:pt x="471" y="53"/>
                </a:lnTo>
                <a:lnTo>
                  <a:pt x="459" y="45"/>
                </a:lnTo>
                <a:lnTo>
                  <a:pt x="446" y="38"/>
                </a:lnTo>
                <a:lnTo>
                  <a:pt x="431" y="31"/>
                </a:lnTo>
                <a:lnTo>
                  <a:pt x="415" y="25"/>
                </a:lnTo>
                <a:lnTo>
                  <a:pt x="397" y="19"/>
                </a:lnTo>
                <a:lnTo>
                  <a:pt x="379" y="14"/>
                </a:lnTo>
                <a:lnTo>
                  <a:pt x="359" y="10"/>
                </a:lnTo>
                <a:lnTo>
                  <a:pt x="339" y="6"/>
                </a:lnTo>
                <a:lnTo>
                  <a:pt x="318" y="4"/>
                </a:lnTo>
                <a:lnTo>
                  <a:pt x="296" y="2"/>
                </a:lnTo>
                <a:lnTo>
                  <a:pt x="274" y="0"/>
                </a:lnTo>
                <a:lnTo>
                  <a:pt x="252" y="0"/>
                </a:lnTo>
                <a:lnTo>
                  <a:pt x="231" y="0"/>
                </a:lnTo>
                <a:lnTo>
                  <a:pt x="209" y="2"/>
                </a:lnTo>
                <a:lnTo>
                  <a:pt x="187" y="4"/>
                </a:lnTo>
                <a:lnTo>
                  <a:pt x="166" y="7"/>
                </a:lnTo>
                <a:lnTo>
                  <a:pt x="145" y="10"/>
                </a:lnTo>
                <a:lnTo>
                  <a:pt x="126" y="15"/>
                </a:lnTo>
                <a:lnTo>
                  <a:pt x="108" y="20"/>
                </a:lnTo>
                <a:lnTo>
                  <a:pt x="90" y="25"/>
                </a:lnTo>
                <a:lnTo>
                  <a:pt x="74" y="31"/>
                </a:lnTo>
                <a:lnTo>
                  <a:pt x="59" y="38"/>
                </a:lnTo>
                <a:lnTo>
                  <a:pt x="45" y="46"/>
                </a:lnTo>
                <a:lnTo>
                  <a:pt x="34" y="54"/>
                </a:lnTo>
                <a:lnTo>
                  <a:pt x="24" y="62"/>
                </a:lnTo>
                <a:lnTo>
                  <a:pt x="15" y="70"/>
                </a:lnTo>
                <a:lnTo>
                  <a:pt x="8" y="79"/>
                </a:lnTo>
                <a:lnTo>
                  <a:pt x="4" y="88"/>
                </a:lnTo>
                <a:lnTo>
                  <a:pt x="1" y="98"/>
                </a:lnTo>
                <a:lnTo>
                  <a:pt x="0" y="10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4" name="Group 30"/>
          <p:cNvGrpSpPr>
            <a:grpSpLocks/>
          </p:cNvGrpSpPr>
          <p:nvPr/>
        </p:nvGrpSpPr>
        <p:grpSpPr bwMode="auto">
          <a:xfrm>
            <a:off x="6934200" y="4318000"/>
            <a:ext cx="979488" cy="358775"/>
            <a:chOff x="4630" y="955"/>
            <a:chExt cx="617" cy="226"/>
          </a:xfrm>
        </p:grpSpPr>
        <p:sp>
          <p:nvSpPr>
            <p:cNvPr id="19497" name="Freeform 28"/>
            <p:cNvSpPr>
              <a:spLocks/>
            </p:cNvSpPr>
            <p:nvPr/>
          </p:nvSpPr>
          <p:spPr bwMode="auto">
            <a:xfrm>
              <a:off x="4630" y="966"/>
              <a:ext cx="617" cy="215"/>
            </a:xfrm>
            <a:custGeom>
              <a:avLst/>
              <a:gdLst>
                <a:gd name="T0" fmla="*/ 616 w 617"/>
                <a:gd name="T1" fmla="*/ 98 h 215"/>
                <a:gd name="T2" fmla="*/ 606 w 617"/>
                <a:gd name="T3" fmla="*/ 79 h 215"/>
                <a:gd name="T4" fmla="*/ 587 w 617"/>
                <a:gd name="T5" fmla="*/ 62 h 215"/>
                <a:gd name="T6" fmla="*/ 561 w 617"/>
                <a:gd name="T7" fmla="*/ 46 h 215"/>
                <a:gd name="T8" fmla="*/ 525 w 617"/>
                <a:gd name="T9" fmla="*/ 32 h 215"/>
                <a:gd name="T10" fmla="*/ 485 w 617"/>
                <a:gd name="T11" fmla="*/ 20 h 215"/>
                <a:gd name="T12" fmla="*/ 437 w 617"/>
                <a:gd name="T13" fmla="*/ 10 h 215"/>
                <a:gd name="T14" fmla="*/ 387 w 617"/>
                <a:gd name="T15" fmla="*/ 4 h 215"/>
                <a:gd name="T16" fmla="*/ 335 w 617"/>
                <a:gd name="T17" fmla="*/ 1 h 215"/>
                <a:gd name="T18" fmla="*/ 280 w 617"/>
                <a:gd name="T19" fmla="*/ 1 h 215"/>
                <a:gd name="T20" fmla="*/ 228 w 617"/>
                <a:gd name="T21" fmla="*/ 4 h 215"/>
                <a:gd name="T22" fmla="*/ 178 w 617"/>
                <a:gd name="T23" fmla="*/ 10 h 215"/>
                <a:gd name="T24" fmla="*/ 131 w 617"/>
                <a:gd name="T25" fmla="*/ 20 h 215"/>
                <a:gd name="T26" fmla="*/ 90 w 617"/>
                <a:gd name="T27" fmla="*/ 32 h 215"/>
                <a:gd name="T28" fmla="*/ 54 w 617"/>
                <a:gd name="T29" fmla="*/ 46 h 215"/>
                <a:gd name="T30" fmla="*/ 29 w 617"/>
                <a:gd name="T31" fmla="*/ 62 h 215"/>
                <a:gd name="T32" fmla="*/ 10 w 617"/>
                <a:gd name="T33" fmla="*/ 79 h 215"/>
                <a:gd name="T34" fmla="*/ 1 w 617"/>
                <a:gd name="T35" fmla="*/ 98 h 215"/>
                <a:gd name="T36" fmla="*/ 1 w 617"/>
                <a:gd name="T37" fmla="*/ 116 h 215"/>
                <a:gd name="T38" fmla="*/ 10 w 617"/>
                <a:gd name="T39" fmla="*/ 135 h 215"/>
                <a:gd name="T40" fmla="*/ 29 w 617"/>
                <a:gd name="T41" fmla="*/ 152 h 215"/>
                <a:gd name="T42" fmla="*/ 54 w 617"/>
                <a:gd name="T43" fmla="*/ 168 h 215"/>
                <a:gd name="T44" fmla="*/ 90 w 617"/>
                <a:gd name="T45" fmla="*/ 183 h 215"/>
                <a:gd name="T46" fmla="*/ 131 w 617"/>
                <a:gd name="T47" fmla="*/ 194 h 215"/>
                <a:gd name="T48" fmla="*/ 178 w 617"/>
                <a:gd name="T49" fmla="*/ 204 h 215"/>
                <a:gd name="T50" fmla="*/ 228 w 617"/>
                <a:gd name="T51" fmla="*/ 210 h 215"/>
                <a:gd name="T52" fmla="*/ 280 w 617"/>
                <a:gd name="T53" fmla="*/ 213 h 215"/>
                <a:gd name="T54" fmla="*/ 335 w 617"/>
                <a:gd name="T55" fmla="*/ 213 h 215"/>
                <a:gd name="T56" fmla="*/ 387 w 617"/>
                <a:gd name="T57" fmla="*/ 210 h 215"/>
                <a:gd name="T58" fmla="*/ 437 w 617"/>
                <a:gd name="T59" fmla="*/ 204 h 215"/>
                <a:gd name="T60" fmla="*/ 485 w 617"/>
                <a:gd name="T61" fmla="*/ 194 h 215"/>
                <a:gd name="T62" fmla="*/ 525 w 617"/>
                <a:gd name="T63" fmla="*/ 183 h 215"/>
                <a:gd name="T64" fmla="*/ 561 w 617"/>
                <a:gd name="T65" fmla="*/ 168 h 215"/>
                <a:gd name="T66" fmla="*/ 587 w 617"/>
                <a:gd name="T67" fmla="*/ 152 h 215"/>
                <a:gd name="T68" fmla="*/ 606 w 617"/>
                <a:gd name="T69" fmla="*/ 135 h 215"/>
                <a:gd name="T70" fmla="*/ 616 w 617"/>
                <a:gd name="T71" fmla="*/ 116 h 2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17"/>
                <a:gd name="T109" fmla="*/ 0 h 215"/>
                <a:gd name="T110" fmla="*/ 617 w 617"/>
                <a:gd name="T111" fmla="*/ 215 h 2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17" h="215">
                  <a:moveTo>
                    <a:pt x="616" y="107"/>
                  </a:moveTo>
                  <a:lnTo>
                    <a:pt x="616" y="98"/>
                  </a:lnTo>
                  <a:lnTo>
                    <a:pt x="612" y="88"/>
                  </a:lnTo>
                  <a:lnTo>
                    <a:pt x="606" y="79"/>
                  </a:lnTo>
                  <a:lnTo>
                    <a:pt x="597" y="71"/>
                  </a:lnTo>
                  <a:lnTo>
                    <a:pt x="587" y="62"/>
                  </a:lnTo>
                  <a:lnTo>
                    <a:pt x="574" y="54"/>
                  </a:lnTo>
                  <a:lnTo>
                    <a:pt x="561" y="46"/>
                  </a:lnTo>
                  <a:lnTo>
                    <a:pt x="544" y="38"/>
                  </a:lnTo>
                  <a:lnTo>
                    <a:pt x="525" y="32"/>
                  </a:lnTo>
                  <a:lnTo>
                    <a:pt x="506" y="26"/>
                  </a:lnTo>
                  <a:lnTo>
                    <a:pt x="485" y="20"/>
                  </a:lnTo>
                  <a:lnTo>
                    <a:pt x="462" y="15"/>
                  </a:lnTo>
                  <a:lnTo>
                    <a:pt x="437" y="10"/>
                  </a:lnTo>
                  <a:lnTo>
                    <a:pt x="413" y="7"/>
                  </a:lnTo>
                  <a:lnTo>
                    <a:pt x="387" y="4"/>
                  </a:lnTo>
                  <a:lnTo>
                    <a:pt x="362" y="2"/>
                  </a:lnTo>
                  <a:lnTo>
                    <a:pt x="335" y="1"/>
                  </a:lnTo>
                  <a:lnTo>
                    <a:pt x="307" y="0"/>
                  </a:lnTo>
                  <a:lnTo>
                    <a:pt x="280" y="1"/>
                  </a:lnTo>
                  <a:lnTo>
                    <a:pt x="254" y="2"/>
                  </a:lnTo>
                  <a:lnTo>
                    <a:pt x="228" y="4"/>
                  </a:lnTo>
                  <a:lnTo>
                    <a:pt x="202" y="7"/>
                  </a:lnTo>
                  <a:lnTo>
                    <a:pt x="178" y="10"/>
                  </a:lnTo>
                  <a:lnTo>
                    <a:pt x="153" y="15"/>
                  </a:lnTo>
                  <a:lnTo>
                    <a:pt x="131" y="20"/>
                  </a:lnTo>
                  <a:lnTo>
                    <a:pt x="109" y="26"/>
                  </a:lnTo>
                  <a:lnTo>
                    <a:pt x="90" y="32"/>
                  </a:lnTo>
                  <a:lnTo>
                    <a:pt x="71" y="38"/>
                  </a:lnTo>
                  <a:lnTo>
                    <a:pt x="54" y="46"/>
                  </a:lnTo>
                  <a:lnTo>
                    <a:pt x="41" y="54"/>
                  </a:lnTo>
                  <a:lnTo>
                    <a:pt x="29" y="62"/>
                  </a:lnTo>
                  <a:lnTo>
                    <a:pt x="18" y="71"/>
                  </a:lnTo>
                  <a:lnTo>
                    <a:pt x="10" y="79"/>
                  </a:lnTo>
                  <a:lnTo>
                    <a:pt x="4" y="88"/>
                  </a:lnTo>
                  <a:lnTo>
                    <a:pt x="1" y="98"/>
                  </a:lnTo>
                  <a:lnTo>
                    <a:pt x="0" y="107"/>
                  </a:lnTo>
                  <a:lnTo>
                    <a:pt x="1" y="116"/>
                  </a:lnTo>
                  <a:lnTo>
                    <a:pt x="4" y="125"/>
                  </a:lnTo>
                  <a:lnTo>
                    <a:pt x="10" y="135"/>
                  </a:lnTo>
                  <a:lnTo>
                    <a:pt x="18" y="144"/>
                  </a:lnTo>
                  <a:lnTo>
                    <a:pt x="29" y="152"/>
                  </a:lnTo>
                  <a:lnTo>
                    <a:pt x="41" y="160"/>
                  </a:lnTo>
                  <a:lnTo>
                    <a:pt x="54" y="168"/>
                  </a:lnTo>
                  <a:lnTo>
                    <a:pt x="71" y="176"/>
                  </a:lnTo>
                  <a:lnTo>
                    <a:pt x="90" y="183"/>
                  </a:lnTo>
                  <a:lnTo>
                    <a:pt x="109" y="188"/>
                  </a:lnTo>
                  <a:lnTo>
                    <a:pt x="131" y="194"/>
                  </a:lnTo>
                  <a:lnTo>
                    <a:pt x="153" y="199"/>
                  </a:lnTo>
                  <a:lnTo>
                    <a:pt x="178" y="204"/>
                  </a:lnTo>
                  <a:lnTo>
                    <a:pt x="202" y="207"/>
                  </a:lnTo>
                  <a:lnTo>
                    <a:pt x="228" y="210"/>
                  </a:lnTo>
                  <a:lnTo>
                    <a:pt x="254" y="212"/>
                  </a:lnTo>
                  <a:lnTo>
                    <a:pt x="280" y="213"/>
                  </a:lnTo>
                  <a:lnTo>
                    <a:pt x="307" y="214"/>
                  </a:lnTo>
                  <a:lnTo>
                    <a:pt x="335" y="213"/>
                  </a:lnTo>
                  <a:lnTo>
                    <a:pt x="362" y="212"/>
                  </a:lnTo>
                  <a:lnTo>
                    <a:pt x="387" y="210"/>
                  </a:lnTo>
                  <a:lnTo>
                    <a:pt x="413" y="207"/>
                  </a:lnTo>
                  <a:lnTo>
                    <a:pt x="437" y="204"/>
                  </a:lnTo>
                  <a:lnTo>
                    <a:pt x="462" y="199"/>
                  </a:lnTo>
                  <a:lnTo>
                    <a:pt x="485" y="194"/>
                  </a:lnTo>
                  <a:lnTo>
                    <a:pt x="506" y="188"/>
                  </a:lnTo>
                  <a:lnTo>
                    <a:pt x="525" y="183"/>
                  </a:lnTo>
                  <a:lnTo>
                    <a:pt x="544" y="176"/>
                  </a:lnTo>
                  <a:lnTo>
                    <a:pt x="561" y="168"/>
                  </a:lnTo>
                  <a:lnTo>
                    <a:pt x="574" y="160"/>
                  </a:lnTo>
                  <a:lnTo>
                    <a:pt x="587" y="152"/>
                  </a:lnTo>
                  <a:lnTo>
                    <a:pt x="597" y="144"/>
                  </a:lnTo>
                  <a:lnTo>
                    <a:pt x="606" y="135"/>
                  </a:lnTo>
                  <a:lnTo>
                    <a:pt x="612" y="125"/>
                  </a:lnTo>
                  <a:lnTo>
                    <a:pt x="616" y="116"/>
                  </a:lnTo>
                  <a:lnTo>
                    <a:pt x="616" y="10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Rectangle 29"/>
            <p:cNvSpPr>
              <a:spLocks noChangeArrowheads="1"/>
            </p:cNvSpPr>
            <p:nvPr/>
          </p:nvSpPr>
          <p:spPr bwMode="auto">
            <a:xfrm>
              <a:off x="4778" y="955"/>
              <a:ext cx="35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City</a:t>
              </a:r>
            </a:p>
          </p:txBody>
        </p:sp>
      </p:grpSp>
      <p:sp>
        <p:nvSpPr>
          <p:cNvPr id="19465" name="Rectangle 31"/>
          <p:cNvSpPr>
            <a:spLocks noChangeArrowheads="1"/>
          </p:cNvSpPr>
          <p:nvPr/>
        </p:nvSpPr>
        <p:spPr bwMode="auto">
          <a:xfrm>
            <a:off x="7850188" y="4572000"/>
            <a:ext cx="684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charset="0"/>
              </a:rPr>
              <a:t>State</a:t>
            </a:r>
          </a:p>
        </p:txBody>
      </p:sp>
      <p:grpSp>
        <p:nvGrpSpPr>
          <p:cNvPr id="19466" name="Group 34"/>
          <p:cNvGrpSpPr>
            <a:grpSpLocks/>
          </p:cNvGrpSpPr>
          <p:nvPr/>
        </p:nvGrpSpPr>
        <p:grpSpPr bwMode="auto">
          <a:xfrm>
            <a:off x="6278563" y="4572000"/>
            <a:ext cx="809625" cy="352425"/>
            <a:chOff x="4223" y="1115"/>
            <a:chExt cx="510" cy="222"/>
          </a:xfrm>
        </p:grpSpPr>
        <p:sp>
          <p:nvSpPr>
            <p:cNvPr id="19495" name="Freeform 32"/>
            <p:cNvSpPr>
              <a:spLocks/>
            </p:cNvSpPr>
            <p:nvPr/>
          </p:nvSpPr>
          <p:spPr bwMode="auto">
            <a:xfrm>
              <a:off x="4223" y="1123"/>
              <a:ext cx="506" cy="214"/>
            </a:xfrm>
            <a:custGeom>
              <a:avLst/>
              <a:gdLst>
                <a:gd name="T0" fmla="*/ 504 w 506"/>
                <a:gd name="T1" fmla="*/ 98 h 214"/>
                <a:gd name="T2" fmla="*/ 497 w 506"/>
                <a:gd name="T3" fmla="*/ 79 h 214"/>
                <a:gd name="T4" fmla="*/ 482 w 506"/>
                <a:gd name="T5" fmla="*/ 62 h 214"/>
                <a:gd name="T6" fmla="*/ 460 w 506"/>
                <a:gd name="T7" fmla="*/ 46 h 214"/>
                <a:gd name="T8" fmla="*/ 431 w 506"/>
                <a:gd name="T9" fmla="*/ 31 h 214"/>
                <a:gd name="T10" fmla="*/ 398 w 506"/>
                <a:gd name="T11" fmla="*/ 20 h 214"/>
                <a:gd name="T12" fmla="*/ 360 w 506"/>
                <a:gd name="T13" fmla="*/ 10 h 214"/>
                <a:gd name="T14" fmla="*/ 318 w 506"/>
                <a:gd name="T15" fmla="*/ 4 h 214"/>
                <a:gd name="T16" fmla="*/ 275 w 506"/>
                <a:gd name="T17" fmla="*/ 0 h 214"/>
                <a:gd name="T18" fmla="*/ 231 w 506"/>
                <a:gd name="T19" fmla="*/ 0 h 214"/>
                <a:gd name="T20" fmla="*/ 188 w 506"/>
                <a:gd name="T21" fmla="*/ 4 h 214"/>
                <a:gd name="T22" fmla="*/ 146 w 506"/>
                <a:gd name="T23" fmla="*/ 10 h 214"/>
                <a:gd name="T24" fmla="*/ 108 w 506"/>
                <a:gd name="T25" fmla="*/ 20 h 214"/>
                <a:gd name="T26" fmla="*/ 74 w 506"/>
                <a:gd name="T27" fmla="*/ 31 h 214"/>
                <a:gd name="T28" fmla="*/ 46 w 506"/>
                <a:gd name="T29" fmla="*/ 46 h 214"/>
                <a:gd name="T30" fmla="*/ 24 w 506"/>
                <a:gd name="T31" fmla="*/ 62 h 214"/>
                <a:gd name="T32" fmla="*/ 9 w 506"/>
                <a:gd name="T33" fmla="*/ 79 h 214"/>
                <a:gd name="T34" fmla="*/ 1 w 506"/>
                <a:gd name="T35" fmla="*/ 98 h 214"/>
                <a:gd name="T36" fmla="*/ 1 w 506"/>
                <a:gd name="T37" fmla="*/ 116 h 214"/>
                <a:gd name="T38" fmla="*/ 9 w 506"/>
                <a:gd name="T39" fmla="*/ 134 h 214"/>
                <a:gd name="T40" fmla="*/ 24 w 506"/>
                <a:gd name="T41" fmla="*/ 152 h 214"/>
                <a:gd name="T42" fmla="*/ 46 w 506"/>
                <a:gd name="T43" fmla="*/ 168 h 214"/>
                <a:gd name="T44" fmla="*/ 74 w 506"/>
                <a:gd name="T45" fmla="*/ 182 h 214"/>
                <a:gd name="T46" fmla="*/ 108 w 506"/>
                <a:gd name="T47" fmla="*/ 194 h 214"/>
                <a:gd name="T48" fmla="*/ 146 w 506"/>
                <a:gd name="T49" fmla="*/ 203 h 214"/>
                <a:gd name="T50" fmla="*/ 188 w 506"/>
                <a:gd name="T51" fmla="*/ 210 h 214"/>
                <a:gd name="T52" fmla="*/ 231 w 506"/>
                <a:gd name="T53" fmla="*/ 213 h 214"/>
                <a:gd name="T54" fmla="*/ 275 w 506"/>
                <a:gd name="T55" fmla="*/ 213 h 214"/>
                <a:gd name="T56" fmla="*/ 318 w 506"/>
                <a:gd name="T57" fmla="*/ 210 h 214"/>
                <a:gd name="T58" fmla="*/ 360 w 506"/>
                <a:gd name="T59" fmla="*/ 203 h 214"/>
                <a:gd name="T60" fmla="*/ 398 w 506"/>
                <a:gd name="T61" fmla="*/ 194 h 214"/>
                <a:gd name="T62" fmla="*/ 431 w 506"/>
                <a:gd name="T63" fmla="*/ 182 h 214"/>
                <a:gd name="T64" fmla="*/ 460 w 506"/>
                <a:gd name="T65" fmla="*/ 168 h 214"/>
                <a:gd name="T66" fmla="*/ 482 w 506"/>
                <a:gd name="T67" fmla="*/ 152 h 214"/>
                <a:gd name="T68" fmla="*/ 497 w 506"/>
                <a:gd name="T69" fmla="*/ 134 h 214"/>
                <a:gd name="T70" fmla="*/ 504 w 506"/>
                <a:gd name="T71" fmla="*/ 116 h 2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6"/>
                <a:gd name="T109" fmla="*/ 0 h 214"/>
                <a:gd name="T110" fmla="*/ 506 w 506"/>
                <a:gd name="T111" fmla="*/ 214 h 2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6" h="214">
                  <a:moveTo>
                    <a:pt x="505" y="106"/>
                  </a:moveTo>
                  <a:lnTo>
                    <a:pt x="504" y="98"/>
                  </a:lnTo>
                  <a:lnTo>
                    <a:pt x="501" y="88"/>
                  </a:lnTo>
                  <a:lnTo>
                    <a:pt x="497" y="79"/>
                  </a:lnTo>
                  <a:lnTo>
                    <a:pt x="490" y="70"/>
                  </a:lnTo>
                  <a:lnTo>
                    <a:pt x="482" y="62"/>
                  </a:lnTo>
                  <a:lnTo>
                    <a:pt x="472" y="53"/>
                  </a:lnTo>
                  <a:lnTo>
                    <a:pt x="460" y="46"/>
                  </a:lnTo>
                  <a:lnTo>
                    <a:pt x="446" y="38"/>
                  </a:lnTo>
                  <a:lnTo>
                    <a:pt x="431" y="31"/>
                  </a:lnTo>
                  <a:lnTo>
                    <a:pt x="415" y="25"/>
                  </a:lnTo>
                  <a:lnTo>
                    <a:pt x="398" y="20"/>
                  </a:lnTo>
                  <a:lnTo>
                    <a:pt x="379" y="14"/>
                  </a:lnTo>
                  <a:lnTo>
                    <a:pt x="360" y="10"/>
                  </a:lnTo>
                  <a:lnTo>
                    <a:pt x="339" y="7"/>
                  </a:lnTo>
                  <a:lnTo>
                    <a:pt x="318" y="4"/>
                  </a:lnTo>
                  <a:lnTo>
                    <a:pt x="297" y="2"/>
                  </a:lnTo>
                  <a:lnTo>
                    <a:pt x="275" y="0"/>
                  </a:lnTo>
                  <a:lnTo>
                    <a:pt x="253" y="0"/>
                  </a:lnTo>
                  <a:lnTo>
                    <a:pt x="231" y="0"/>
                  </a:lnTo>
                  <a:lnTo>
                    <a:pt x="209" y="2"/>
                  </a:lnTo>
                  <a:lnTo>
                    <a:pt x="188" y="4"/>
                  </a:lnTo>
                  <a:lnTo>
                    <a:pt x="166" y="7"/>
                  </a:lnTo>
                  <a:lnTo>
                    <a:pt x="146" y="10"/>
                  </a:lnTo>
                  <a:lnTo>
                    <a:pt x="126" y="14"/>
                  </a:lnTo>
                  <a:lnTo>
                    <a:pt x="108" y="20"/>
                  </a:lnTo>
                  <a:lnTo>
                    <a:pt x="91" y="25"/>
                  </a:lnTo>
                  <a:lnTo>
                    <a:pt x="74" y="31"/>
                  </a:lnTo>
                  <a:lnTo>
                    <a:pt x="59" y="38"/>
                  </a:lnTo>
                  <a:lnTo>
                    <a:pt x="46" y="46"/>
                  </a:lnTo>
                  <a:lnTo>
                    <a:pt x="34" y="53"/>
                  </a:lnTo>
                  <a:lnTo>
                    <a:pt x="24" y="62"/>
                  </a:lnTo>
                  <a:lnTo>
                    <a:pt x="15" y="70"/>
                  </a:lnTo>
                  <a:lnTo>
                    <a:pt x="9" y="79"/>
                  </a:lnTo>
                  <a:lnTo>
                    <a:pt x="4" y="88"/>
                  </a:lnTo>
                  <a:lnTo>
                    <a:pt x="1" y="98"/>
                  </a:lnTo>
                  <a:lnTo>
                    <a:pt x="0" y="106"/>
                  </a:lnTo>
                  <a:lnTo>
                    <a:pt x="1" y="116"/>
                  </a:lnTo>
                  <a:lnTo>
                    <a:pt x="4" y="125"/>
                  </a:lnTo>
                  <a:lnTo>
                    <a:pt x="9" y="134"/>
                  </a:lnTo>
                  <a:lnTo>
                    <a:pt x="15" y="143"/>
                  </a:lnTo>
                  <a:lnTo>
                    <a:pt x="24" y="152"/>
                  </a:lnTo>
                  <a:lnTo>
                    <a:pt x="34" y="160"/>
                  </a:lnTo>
                  <a:lnTo>
                    <a:pt x="46" y="168"/>
                  </a:lnTo>
                  <a:lnTo>
                    <a:pt x="59" y="175"/>
                  </a:lnTo>
                  <a:lnTo>
                    <a:pt x="74" y="182"/>
                  </a:lnTo>
                  <a:lnTo>
                    <a:pt x="91" y="188"/>
                  </a:lnTo>
                  <a:lnTo>
                    <a:pt x="108" y="194"/>
                  </a:lnTo>
                  <a:lnTo>
                    <a:pt x="126" y="199"/>
                  </a:lnTo>
                  <a:lnTo>
                    <a:pt x="146" y="203"/>
                  </a:lnTo>
                  <a:lnTo>
                    <a:pt x="166" y="207"/>
                  </a:lnTo>
                  <a:lnTo>
                    <a:pt x="188" y="210"/>
                  </a:lnTo>
                  <a:lnTo>
                    <a:pt x="209" y="212"/>
                  </a:lnTo>
                  <a:lnTo>
                    <a:pt x="231" y="213"/>
                  </a:lnTo>
                  <a:lnTo>
                    <a:pt x="253" y="213"/>
                  </a:lnTo>
                  <a:lnTo>
                    <a:pt x="275" y="213"/>
                  </a:lnTo>
                  <a:lnTo>
                    <a:pt x="297" y="212"/>
                  </a:lnTo>
                  <a:lnTo>
                    <a:pt x="318" y="210"/>
                  </a:lnTo>
                  <a:lnTo>
                    <a:pt x="339" y="207"/>
                  </a:lnTo>
                  <a:lnTo>
                    <a:pt x="360" y="203"/>
                  </a:lnTo>
                  <a:lnTo>
                    <a:pt x="379" y="199"/>
                  </a:lnTo>
                  <a:lnTo>
                    <a:pt x="398" y="194"/>
                  </a:lnTo>
                  <a:lnTo>
                    <a:pt x="415" y="188"/>
                  </a:lnTo>
                  <a:lnTo>
                    <a:pt x="431" y="182"/>
                  </a:lnTo>
                  <a:lnTo>
                    <a:pt x="446" y="175"/>
                  </a:lnTo>
                  <a:lnTo>
                    <a:pt x="460" y="168"/>
                  </a:lnTo>
                  <a:lnTo>
                    <a:pt x="472" y="160"/>
                  </a:lnTo>
                  <a:lnTo>
                    <a:pt x="482" y="152"/>
                  </a:lnTo>
                  <a:lnTo>
                    <a:pt x="490" y="143"/>
                  </a:lnTo>
                  <a:lnTo>
                    <a:pt x="497" y="134"/>
                  </a:lnTo>
                  <a:lnTo>
                    <a:pt x="501" y="125"/>
                  </a:lnTo>
                  <a:lnTo>
                    <a:pt x="504" y="116"/>
                  </a:lnTo>
                  <a:lnTo>
                    <a:pt x="505" y="10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Rectangle 33"/>
            <p:cNvSpPr>
              <a:spLocks noChangeArrowheads="1"/>
            </p:cNvSpPr>
            <p:nvPr/>
          </p:nvSpPr>
          <p:spPr bwMode="auto">
            <a:xfrm>
              <a:off x="4251" y="1115"/>
              <a:ext cx="4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Street</a:t>
              </a:r>
            </a:p>
          </p:txBody>
        </p:sp>
      </p:grpSp>
      <p:sp>
        <p:nvSpPr>
          <p:cNvPr id="19467" name="Line 36"/>
          <p:cNvSpPr>
            <a:spLocks noChangeShapeType="1"/>
          </p:cNvSpPr>
          <p:nvPr/>
        </p:nvSpPr>
        <p:spPr bwMode="auto">
          <a:xfrm>
            <a:off x="6550025" y="5286375"/>
            <a:ext cx="28733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72"/>
          <p:cNvSpPr>
            <a:spLocks noChangeShapeType="1"/>
          </p:cNvSpPr>
          <p:nvPr/>
        </p:nvSpPr>
        <p:spPr bwMode="auto">
          <a:xfrm flipH="1">
            <a:off x="7346950" y="4699000"/>
            <a:ext cx="76200" cy="4429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6848475" y="5132388"/>
            <a:ext cx="1411288" cy="368300"/>
            <a:chOff x="7153275" y="5818188"/>
            <a:chExt cx="1411288" cy="368300"/>
          </a:xfrm>
        </p:grpSpPr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7153275" y="5818188"/>
              <a:ext cx="1411288" cy="368300"/>
            </a:xfrm>
            <a:custGeom>
              <a:avLst/>
              <a:gdLst>
                <a:gd name="T0" fmla="*/ 2147483647 w 889"/>
                <a:gd name="T1" fmla="*/ 582156933 h 232"/>
                <a:gd name="T2" fmla="*/ 2147483647 w 889"/>
                <a:gd name="T3" fmla="*/ 0 h 232"/>
                <a:gd name="T4" fmla="*/ 0 w 889"/>
                <a:gd name="T5" fmla="*/ 0 h 232"/>
                <a:gd name="T6" fmla="*/ 0 w 889"/>
                <a:gd name="T7" fmla="*/ 582156933 h 232"/>
                <a:gd name="T8" fmla="*/ 2147483647 w 889"/>
                <a:gd name="T9" fmla="*/ 582156933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9"/>
                <a:gd name="T16" fmla="*/ 0 h 232"/>
                <a:gd name="T17" fmla="*/ 889 w 889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9" h="232">
                  <a:moveTo>
                    <a:pt x="888" y="231"/>
                  </a:moveTo>
                  <a:lnTo>
                    <a:pt x="888" y="0"/>
                  </a:lnTo>
                  <a:lnTo>
                    <a:pt x="0" y="0"/>
                  </a:lnTo>
                  <a:lnTo>
                    <a:pt x="0" y="231"/>
                  </a:lnTo>
                  <a:lnTo>
                    <a:pt x="888" y="231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9494" name="Rectangle 35"/>
            <p:cNvSpPr>
              <a:spLocks noChangeArrowheads="1"/>
            </p:cNvSpPr>
            <p:nvPr/>
          </p:nvSpPr>
          <p:spPr bwMode="auto">
            <a:xfrm>
              <a:off x="7391400" y="5836211"/>
              <a:ext cx="100187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Address</a:t>
              </a:r>
            </a:p>
          </p:txBody>
        </p:sp>
      </p:grpSp>
      <p:sp>
        <p:nvSpPr>
          <p:cNvPr id="19470" name="Line 37"/>
          <p:cNvSpPr>
            <a:spLocks noChangeShapeType="1"/>
          </p:cNvSpPr>
          <p:nvPr/>
        </p:nvSpPr>
        <p:spPr bwMode="auto">
          <a:xfrm flipH="1">
            <a:off x="7751763" y="4911725"/>
            <a:ext cx="241300" cy="215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73"/>
          <p:cNvSpPr>
            <a:spLocks noChangeShapeType="1"/>
          </p:cNvSpPr>
          <p:nvPr/>
        </p:nvSpPr>
        <p:spPr bwMode="auto">
          <a:xfrm>
            <a:off x="6896100" y="4927600"/>
            <a:ext cx="214313" cy="2111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Freeform 6"/>
          <p:cNvSpPr>
            <a:spLocks/>
          </p:cNvSpPr>
          <p:nvPr/>
        </p:nvSpPr>
        <p:spPr bwMode="auto">
          <a:xfrm>
            <a:off x="609600" y="3432175"/>
            <a:ext cx="993775" cy="339725"/>
          </a:xfrm>
          <a:custGeom>
            <a:avLst/>
            <a:gdLst>
              <a:gd name="T0" fmla="*/ 2147483647 w 626"/>
              <a:gd name="T1" fmla="*/ 2147483647 h 214"/>
              <a:gd name="T2" fmla="*/ 2147483647 w 626"/>
              <a:gd name="T3" fmla="*/ 2147483647 h 214"/>
              <a:gd name="T4" fmla="*/ 2147483647 w 626"/>
              <a:gd name="T5" fmla="*/ 2147483647 h 214"/>
              <a:gd name="T6" fmla="*/ 2147483647 w 626"/>
              <a:gd name="T7" fmla="*/ 2147483647 h 214"/>
              <a:gd name="T8" fmla="*/ 2147483647 w 626"/>
              <a:gd name="T9" fmla="*/ 2147483647 h 214"/>
              <a:gd name="T10" fmla="*/ 2147483647 w 626"/>
              <a:gd name="T11" fmla="*/ 2147483647 h 214"/>
              <a:gd name="T12" fmla="*/ 2147483647 w 626"/>
              <a:gd name="T13" fmla="*/ 2147483647 h 214"/>
              <a:gd name="T14" fmla="*/ 2147483647 w 626"/>
              <a:gd name="T15" fmla="*/ 2147483647 h 214"/>
              <a:gd name="T16" fmla="*/ 2147483647 w 626"/>
              <a:gd name="T17" fmla="*/ 2147483647 h 214"/>
              <a:gd name="T18" fmla="*/ 2147483647 w 626"/>
              <a:gd name="T19" fmla="*/ 2147483647 h 214"/>
              <a:gd name="T20" fmla="*/ 2147483647 w 626"/>
              <a:gd name="T21" fmla="*/ 2147483647 h 214"/>
              <a:gd name="T22" fmla="*/ 2147483647 w 626"/>
              <a:gd name="T23" fmla="*/ 2147483647 h 214"/>
              <a:gd name="T24" fmla="*/ 2147483647 w 626"/>
              <a:gd name="T25" fmla="*/ 2147483647 h 214"/>
              <a:gd name="T26" fmla="*/ 2147483647 w 626"/>
              <a:gd name="T27" fmla="*/ 2147483647 h 214"/>
              <a:gd name="T28" fmla="*/ 2147483647 w 626"/>
              <a:gd name="T29" fmla="*/ 2147483647 h 214"/>
              <a:gd name="T30" fmla="*/ 2147483647 w 626"/>
              <a:gd name="T31" fmla="*/ 2147483647 h 214"/>
              <a:gd name="T32" fmla="*/ 2147483647 w 626"/>
              <a:gd name="T33" fmla="*/ 2147483647 h 214"/>
              <a:gd name="T34" fmla="*/ 2147483647 w 626"/>
              <a:gd name="T35" fmla="*/ 2147483647 h 214"/>
              <a:gd name="T36" fmla="*/ 2147483647 w 626"/>
              <a:gd name="T37" fmla="*/ 2147483647 h 214"/>
              <a:gd name="T38" fmla="*/ 2147483647 w 626"/>
              <a:gd name="T39" fmla="*/ 2147483647 h 214"/>
              <a:gd name="T40" fmla="*/ 2147483647 w 626"/>
              <a:gd name="T41" fmla="*/ 2147483647 h 214"/>
              <a:gd name="T42" fmla="*/ 2147483647 w 626"/>
              <a:gd name="T43" fmla="*/ 2147483647 h 214"/>
              <a:gd name="T44" fmla="*/ 2147483647 w 626"/>
              <a:gd name="T45" fmla="*/ 2147483647 h 214"/>
              <a:gd name="T46" fmla="*/ 2147483647 w 626"/>
              <a:gd name="T47" fmla="*/ 2147483647 h 214"/>
              <a:gd name="T48" fmla="*/ 2147483647 w 626"/>
              <a:gd name="T49" fmla="*/ 2147483647 h 214"/>
              <a:gd name="T50" fmla="*/ 2147483647 w 626"/>
              <a:gd name="T51" fmla="*/ 2147483647 h 214"/>
              <a:gd name="T52" fmla="*/ 2147483647 w 626"/>
              <a:gd name="T53" fmla="*/ 2147483647 h 214"/>
              <a:gd name="T54" fmla="*/ 2147483647 w 626"/>
              <a:gd name="T55" fmla="*/ 2147483647 h 214"/>
              <a:gd name="T56" fmla="*/ 2147483647 w 626"/>
              <a:gd name="T57" fmla="*/ 2147483647 h 214"/>
              <a:gd name="T58" fmla="*/ 2147483647 w 626"/>
              <a:gd name="T59" fmla="*/ 2147483647 h 214"/>
              <a:gd name="T60" fmla="*/ 2147483647 w 626"/>
              <a:gd name="T61" fmla="*/ 2147483647 h 214"/>
              <a:gd name="T62" fmla="*/ 2147483647 w 626"/>
              <a:gd name="T63" fmla="*/ 2147483647 h 214"/>
              <a:gd name="T64" fmla="*/ 2147483647 w 626"/>
              <a:gd name="T65" fmla="*/ 2147483647 h 214"/>
              <a:gd name="T66" fmla="*/ 2147483647 w 626"/>
              <a:gd name="T67" fmla="*/ 2147483647 h 214"/>
              <a:gd name="T68" fmla="*/ 2147483647 w 626"/>
              <a:gd name="T69" fmla="*/ 2147483647 h 214"/>
              <a:gd name="T70" fmla="*/ 2147483647 w 626"/>
              <a:gd name="T71" fmla="*/ 2147483647 h 21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26"/>
              <a:gd name="T109" fmla="*/ 0 h 214"/>
              <a:gd name="T110" fmla="*/ 626 w 626"/>
              <a:gd name="T111" fmla="*/ 214 h 21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26" h="214">
                <a:moveTo>
                  <a:pt x="625" y="107"/>
                </a:moveTo>
                <a:lnTo>
                  <a:pt x="623" y="97"/>
                </a:lnTo>
                <a:lnTo>
                  <a:pt x="620" y="88"/>
                </a:lnTo>
                <a:lnTo>
                  <a:pt x="613" y="79"/>
                </a:lnTo>
                <a:lnTo>
                  <a:pt x="606" y="70"/>
                </a:lnTo>
                <a:lnTo>
                  <a:pt x="595" y="62"/>
                </a:lnTo>
                <a:lnTo>
                  <a:pt x="583" y="53"/>
                </a:lnTo>
                <a:lnTo>
                  <a:pt x="568" y="45"/>
                </a:lnTo>
                <a:lnTo>
                  <a:pt x="552" y="38"/>
                </a:lnTo>
                <a:lnTo>
                  <a:pt x="533" y="32"/>
                </a:lnTo>
                <a:lnTo>
                  <a:pt x="513" y="25"/>
                </a:lnTo>
                <a:lnTo>
                  <a:pt x="491" y="19"/>
                </a:lnTo>
                <a:lnTo>
                  <a:pt x="468" y="14"/>
                </a:lnTo>
                <a:lnTo>
                  <a:pt x="444" y="10"/>
                </a:lnTo>
                <a:lnTo>
                  <a:pt x="418" y="6"/>
                </a:lnTo>
                <a:lnTo>
                  <a:pt x="394" y="4"/>
                </a:lnTo>
                <a:lnTo>
                  <a:pt x="366" y="2"/>
                </a:lnTo>
                <a:lnTo>
                  <a:pt x="339" y="1"/>
                </a:lnTo>
                <a:lnTo>
                  <a:pt x="312" y="0"/>
                </a:lnTo>
                <a:lnTo>
                  <a:pt x="285" y="1"/>
                </a:lnTo>
                <a:lnTo>
                  <a:pt x="258" y="2"/>
                </a:lnTo>
                <a:lnTo>
                  <a:pt x="232" y="4"/>
                </a:lnTo>
                <a:lnTo>
                  <a:pt x="206" y="6"/>
                </a:lnTo>
                <a:lnTo>
                  <a:pt x="180" y="10"/>
                </a:lnTo>
                <a:lnTo>
                  <a:pt x="156" y="14"/>
                </a:lnTo>
                <a:lnTo>
                  <a:pt x="133" y="19"/>
                </a:lnTo>
                <a:lnTo>
                  <a:pt x="112" y="25"/>
                </a:lnTo>
                <a:lnTo>
                  <a:pt x="91" y="32"/>
                </a:lnTo>
                <a:lnTo>
                  <a:pt x="72" y="38"/>
                </a:lnTo>
                <a:lnTo>
                  <a:pt x="56" y="45"/>
                </a:lnTo>
                <a:lnTo>
                  <a:pt x="43" y="53"/>
                </a:lnTo>
                <a:lnTo>
                  <a:pt x="29" y="62"/>
                </a:lnTo>
                <a:lnTo>
                  <a:pt x="19" y="70"/>
                </a:lnTo>
                <a:lnTo>
                  <a:pt x="11" y="79"/>
                </a:lnTo>
                <a:lnTo>
                  <a:pt x="4" y="88"/>
                </a:lnTo>
                <a:lnTo>
                  <a:pt x="1" y="97"/>
                </a:lnTo>
                <a:lnTo>
                  <a:pt x="0" y="107"/>
                </a:lnTo>
                <a:lnTo>
                  <a:pt x="1" y="116"/>
                </a:lnTo>
                <a:lnTo>
                  <a:pt x="4" y="125"/>
                </a:lnTo>
                <a:lnTo>
                  <a:pt x="11" y="134"/>
                </a:lnTo>
                <a:lnTo>
                  <a:pt x="19" y="143"/>
                </a:lnTo>
                <a:lnTo>
                  <a:pt x="29" y="152"/>
                </a:lnTo>
                <a:lnTo>
                  <a:pt x="43" y="160"/>
                </a:lnTo>
                <a:lnTo>
                  <a:pt x="56" y="168"/>
                </a:lnTo>
                <a:lnTo>
                  <a:pt x="72" y="175"/>
                </a:lnTo>
                <a:lnTo>
                  <a:pt x="91" y="182"/>
                </a:lnTo>
                <a:lnTo>
                  <a:pt x="112" y="189"/>
                </a:lnTo>
                <a:lnTo>
                  <a:pt x="133" y="194"/>
                </a:lnTo>
                <a:lnTo>
                  <a:pt x="156" y="199"/>
                </a:lnTo>
                <a:lnTo>
                  <a:pt x="180" y="203"/>
                </a:lnTo>
                <a:lnTo>
                  <a:pt x="206" y="207"/>
                </a:lnTo>
                <a:lnTo>
                  <a:pt x="232" y="210"/>
                </a:lnTo>
                <a:lnTo>
                  <a:pt x="258" y="212"/>
                </a:lnTo>
                <a:lnTo>
                  <a:pt x="285" y="213"/>
                </a:lnTo>
                <a:lnTo>
                  <a:pt x="312" y="213"/>
                </a:lnTo>
                <a:lnTo>
                  <a:pt x="339" y="213"/>
                </a:lnTo>
                <a:lnTo>
                  <a:pt x="366" y="212"/>
                </a:lnTo>
                <a:lnTo>
                  <a:pt x="394" y="210"/>
                </a:lnTo>
                <a:lnTo>
                  <a:pt x="418" y="207"/>
                </a:lnTo>
                <a:lnTo>
                  <a:pt x="444" y="203"/>
                </a:lnTo>
                <a:lnTo>
                  <a:pt x="468" y="199"/>
                </a:lnTo>
                <a:lnTo>
                  <a:pt x="491" y="194"/>
                </a:lnTo>
                <a:lnTo>
                  <a:pt x="513" y="189"/>
                </a:lnTo>
                <a:lnTo>
                  <a:pt x="533" y="182"/>
                </a:lnTo>
                <a:lnTo>
                  <a:pt x="552" y="175"/>
                </a:lnTo>
                <a:lnTo>
                  <a:pt x="568" y="168"/>
                </a:lnTo>
                <a:lnTo>
                  <a:pt x="583" y="160"/>
                </a:lnTo>
                <a:lnTo>
                  <a:pt x="595" y="152"/>
                </a:lnTo>
                <a:lnTo>
                  <a:pt x="606" y="143"/>
                </a:lnTo>
                <a:lnTo>
                  <a:pt x="613" y="134"/>
                </a:lnTo>
                <a:lnTo>
                  <a:pt x="620" y="125"/>
                </a:lnTo>
                <a:lnTo>
                  <a:pt x="623" y="116"/>
                </a:lnTo>
                <a:lnTo>
                  <a:pt x="625" y="10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Freeform 7"/>
          <p:cNvSpPr>
            <a:spLocks/>
          </p:cNvSpPr>
          <p:nvPr/>
        </p:nvSpPr>
        <p:spPr bwMode="auto">
          <a:xfrm>
            <a:off x="381000" y="3876675"/>
            <a:ext cx="717550" cy="339725"/>
          </a:xfrm>
          <a:custGeom>
            <a:avLst/>
            <a:gdLst>
              <a:gd name="T0" fmla="*/ 2147483647 w 506"/>
              <a:gd name="T1" fmla="*/ 2147483647 h 214"/>
              <a:gd name="T2" fmla="*/ 2147483647 w 506"/>
              <a:gd name="T3" fmla="*/ 2147483647 h 214"/>
              <a:gd name="T4" fmla="*/ 2147483647 w 506"/>
              <a:gd name="T5" fmla="*/ 2147483647 h 214"/>
              <a:gd name="T6" fmla="*/ 2147483647 w 506"/>
              <a:gd name="T7" fmla="*/ 2147483647 h 214"/>
              <a:gd name="T8" fmla="*/ 2147483647 w 506"/>
              <a:gd name="T9" fmla="*/ 2147483647 h 214"/>
              <a:gd name="T10" fmla="*/ 2147483647 w 506"/>
              <a:gd name="T11" fmla="*/ 2147483647 h 214"/>
              <a:gd name="T12" fmla="*/ 2147483647 w 506"/>
              <a:gd name="T13" fmla="*/ 2147483647 h 214"/>
              <a:gd name="T14" fmla="*/ 2147483647 w 506"/>
              <a:gd name="T15" fmla="*/ 2147483647 h 214"/>
              <a:gd name="T16" fmla="*/ 2147483647 w 506"/>
              <a:gd name="T17" fmla="*/ 0 h 214"/>
              <a:gd name="T18" fmla="*/ 2147483647 w 506"/>
              <a:gd name="T19" fmla="*/ 0 h 214"/>
              <a:gd name="T20" fmla="*/ 2147483647 w 506"/>
              <a:gd name="T21" fmla="*/ 2147483647 h 214"/>
              <a:gd name="T22" fmla="*/ 2147483647 w 506"/>
              <a:gd name="T23" fmla="*/ 2147483647 h 214"/>
              <a:gd name="T24" fmla="*/ 2147483647 w 506"/>
              <a:gd name="T25" fmla="*/ 2147483647 h 214"/>
              <a:gd name="T26" fmla="*/ 2147483647 w 506"/>
              <a:gd name="T27" fmla="*/ 2147483647 h 214"/>
              <a:gd name="T28" fmla="*/ 2147483647 w 506"/>
              <a:gd name="T29" fmla="*/ 2147483647 h 214"/>
              <a:gd name="T30" fmla="*/ 2147483647 w 506"/>
              <a:gd name="T31" fmla="*/ 2147483647 h 214"/>
              <a:gd name="T32" fmla="*/ 2147483647 w 506"/>
              <a:gd name="T33" fmla="*/ 2147483647 h 214"/>
              <a:gd name="T34" fmla="*/ 2147483647 w 506"/>
              <a:gd name="T35" fmla="*/ 2147483647 h 214"/>
              <a:gd name="T36" fmla="*/ 2147483647 w 506"/>
              <a:gd name="T37" fmla="*/ 2147483647 h 214"/>
              <a:gd name="T38" fmla="*/ 2147483647 w 506"/>
              <a:gd name="T39" fmla="*/ 2147483647 h 214"/>
              <a:gd name="T40" fmla="*/ 2147483647 w 506"/>
              <a:gd name="T41" fmla="*/ 2147483647 h 214"/>
              <a:gd name="T42" fmla="*/ 2147483647 w 506"/>
              <a:gd name="T43" fmla="*/ 2147483647 h 214"/>
              <a:gd name="T44" fmla="*/ 2147483647 w 506"/>
              <a:gd name="T45" fmla="*/ 2147483647 h 214"/>
              <a:gd name="T46" fmla="*/ 2147483647 w 506"/>
              <a:gd name="T47" fmla="*/ 2147483647 h 214"/>
              <a:gd name="T48" fmla="*/ 2147483647 w 506"/>
              <a:gd name="T49" fmla="*/ 2147483647 h 214"/>
              <a:gd name="T50" fmla="*/ 2147483647 w 506"/>
              <a:gd name="T51" fmla="*/ 2147483647 h 214"/>
              <a:gd name="T52" fmla="*/ 2147483647 w 506"/>
              <a:gd name="T53" fmla="*/ 2147483647 h 214"/>
              <a:gd name="T54" fmla="*/ 2147483647 w 506"/>
              <a:gd name="T55" fmla="*/ 2147483647 h 214"/>
              <a:gd name="T56" fmla="*/ 2147483647 w 506"/>
              <a:gd name="T57" fmla="*/ 2147483647 h 214"/>
              <a:gd name="T58" fmla="*/ 2147483647 w 506"/>
              <a:gd name="T59" fmla="*/ 2147483647 h 214"/>
              <a:gd name="T60" fmla="*/ 2147483647 w 506"/>
              <a:gd name="T61" fmla="*/ 2147483647 h 214"/>
              <a:gd name="T62" fmla="*/ 2147483647 w 506"/>
              <a:gd name="T63" fmla="*/ 2147483647 h 214"/>
              <a:gd name="T64" fmla="*/ 2147483647 w 506"/>
              <a:gd name="T65" fmla="*/ 2147483647 h 214"/>
              <a:gd name="T66" fmla="*/ 2147483647 w 506"/>
              <a:gd name="T67" fmla="*/ 2147483647 h 214"/>
              <a:gd name="T68" fmla="*/ 2147483647 w 506"/>
              <a:gd name="T69" fmla="*/ 2147483647 h 214"/>
              <a:gd name="T70" fmla="*/ 2147483647 w 506"/>
              <a:gd name="T71" fmla="*/ 2147483647 h 21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6"/>
              <a:gd name="T109" fmla="*/ 0 h 214"/>
              <a:gd name="T110" fmla="*/ 506 w 506"/>
              <a:gd name="T111" fmla="*/ 214 h 21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6" h="214">
                <a:moveTo>
                  <a:pt x="505" y="107"/>
                </a:moveTo>
                <a:lnTo>
                  <a:pt x="504" y="97"/>
                </a:lnTo>
                <a:lnTo>
                  <a:pt x="501" y="88"/>
                </a:lnTo>
                <a:lnTo>
                  <a:pt x="497" y="79"/>
                </a:lnTo>
                <a:lnTo>
                  <a:pt x="490" y="70"/>
                </a:lnTo>
                <a:lnTo>
                  <a:pt x="482" y="61"/>
                </a:lnTo>
                <a:lnTo>
                  <a:pt x="471" y="53"/>
                </a:lnTo>
                <a:lnTo>
                  <a:pt x="459" y="45"/>
                </a:lnTo>
                <a:lnTo>
                  <a:pt x="446" y="38"/>
                </a:lnTo>
                <a:lnTo>
                  <a:pt x="431" y="31"/>
                </a:lnTo>
                <a:lnTo>
                  <a:pt x="415" y="25"/>
                </a:lnTo>
                <a:lnTo>
                  <a:pt x="397" y="19"/>
                </a:lnTo>
                <a:lnTo>
                  <a:pt x="379" y="14"/>
                </a:lnTo>
                <a:lnTo>
                  <a:pt x="359" y="10"/>
                </a:lnTo>
                <a:lnTo>
                  <a:pt x="339" y="6"/>
                </a:lnTo>
                <a:lnTo>
                  <a:pt x="318" y="3"/>
                </a:lnTo>
                <a:lnTo>
                  <a:pt x="296" y="1"/>
                </a:lnTo>
                <a:lnTo>
                  <a:pt x="274" y="0"/>
                </a:lnTo>
                <a:lnTo>
                  <a:pt x="252" y="0"/>
                </a:lnTo>
                <a:lnTo>
                  <a:pt x="230" y="0"/>
                </a:lnTo>
                <a:lnTo>
                  <a:pt x="209" y="1"/>
                </a:lnTo>
                <a:lnTo>
                  <a:pt x="187" y="3"/>
                </a:lnTo>
                <a:lnTo>
                  <a:pt x="166" y="6"/>
                </a:lnTo>
                <a:lnTo>
                  <a:pt x="145" y="10"/>
                </a:lnTo>
                <a:lnTo>
                  <a:pt x="126" y="14"/>
                </a:lnTo>
                <a:lnTo>
                  <a:pt x="108" y="19"/>
                </a:lnTo>
                <a:lnTo>
                  <a:pt x="90" y="25"/>
                </a:lnTo>
                <a:lnTo>
                  <a:pt x="74" y="31"/>
                </a:lnTo>
                <a:lnTo>
                  <a:pt x="59" y="38"/>
                </a:lnTo>
                <a:lnTo>
                  <a:pt x="45" y="45"/>
                </a:lnTo>
                <a:lnTo>
                  <a:pt x="33" y="53"/>
                </a:lnTo>
                <a:lnTo>
                  <a:pt x="24" y="61"/>
                </a:lnTo>
                <a:lnTo>
                  <a:pt x="15" y="70"/>
                </a:lnTo>
                <a:lnTo>
                  <a:pt x="8" y="79"/>
                </a:lnTo>
                <a:lnTo>
                  <a:pt x="4" y="88"/>
                </a:lnTo>
                <a:lnTo>
                  <a:pt x="1" y="97"/>
                </a:lnTo>
                <a:lnTo>
                  <a:pt x="0" y="107"/>
                </a:lnTo>
                <a:lnTo>
                  <a:pt x="1" y="116"/>
                </a:lnTo>
                <a:lnTo>
                  <a:pt x="4" y="125"/>
                </a:lnTo>
                <a:lnTo>
                  <a:pt x="8" y="134"/>
                </a:lnTo>
                <a:lnTo>
                  <a:pt x="15" y="143"/>
                </a:lnTo>
                <a:lnTo>
                  <a:pt x="24" y="151"/>
                </a:lnTo>
                <a:lnTo>
                  <a:pt x="33" y="160"/>
                </a:lnTo>
                <a:lnTo>
                  <a:pt x="45" y="168"/>
                </a:lnTo>
                <a:lnTo>
                  <a:pt x="59" y="175"/>
                </a:lnTo>
                <a:lnTo>
                  <a:pt x="74" y="182"/>
                </a:lnTo>
                <a:lnTo>
                  <a:pt x="90" y="188"/>
                </a:lnTo>
                <a:lnTo>
                  <a:pt x="108" y="194"/>
                </a:lnTo>
                <a:lnTo>
                  <a:pt x="126" y="199"/>
                </a:lnTo>
                <a:lnTo>
                  <a:pt x="145" y="203"/>
                </a:lnTo>
                <a:lnTo>
                  <a:pt x="166" y="207"/>
                </a:lnTo>
                <a:lnTo>
                  <a:pt x="187" y="209"/>
                </a:lnTo>
                <a:lnTo>
                  <a:pt x="209" y="211"/>
                </a:lnTo>
                <a:lnTo>
                  <a:pt x="230" y="213"/>
                </a:lnTo>
                <a:lnTo>
                  <a:pt x="252" y="213"/>
                </a:lnTo>
                <a:lnTo>
                  <a:pt x="274" y="213"/>
                </a:lnTo>
                <a:lnTo>
                  <a:pt x="296" y="211"/>
                </a:lnTo>
                <a:lnTo>
                  <a:pt x="318" y="209"/>
                </a:lnTo>
                <a:lnTo>
                  <a:pt x="339" y="207"/>
                </a:lnTo>
                <a:lnTo>
                  <a:pt x="359" y="203"/>
                </a:lnTo>
                <a:lnTo>
                  <a:pt x="379" y="199"/>
                </a:lnTo>
                <a:lnTo>
                  <a:pt x="397" y="194"/>
                </a:lnTo>
                <a:lnTo>
                  <a:pt x="415" y="188"/>
                </a:lnTo>
                <a:lnTo>
                  <a:pt x="431" y="182"/>
                </a:lnTo>
                <a:lnTo>
                  <a:pt x="446" y="175"/>
                </a:lnTo>
                <a:lnTo>
                  <a:pt x="459" y="168"/>
                </a:lnTo>
                <a:lnTo>
                  <a:pt x="471" y="160"/>
                </a:lnTo>
                <a:lnTo>
                  <a:pt x="482" y="151"/>
                </a:lnTo>
                <a:lnTo>
                  <a:pt x="490" y="143"/>
                </a:lnTo>
                <a:lnTo>
                  <a:pt x="497" y="134"/>
                </a:lnTo>
                <a:lnTo>
                  <a:pt x="501" y="125"/>
                </a:lnTo>
                <a:lnTo>
                  <a:pt x="504" y="116"/>
                </a:lnTo>
                <a:lnTo>
                  <a:pt x="505" y="10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Freeform 8"/>
          <p:cNvSpPr>
            <a:spLocks/>
          </p:cNvSpPr>
          <p:nvPr/>
        </p:nvSpPr>
        <p:spPr bwMode="auto">
          <a:xfrm>
            <a:off x="1509713" y="3733800"/>
            <a:ext cx="592137" cy="339725"/>
          </a:xfrm>
          <a:custGeom>
            <a:avLst/>
            <a:gdLst>
              <a:gd name="T0" fmla="*/ 2147483647 w 507"/>
              <a:gd name="T1" fmla="*/ 2147483647 h 214"/>
              <a:gd name="T2" fmla="*/ 2147483647 w 507"/>
              <a:gd name="T3" fmla="*/ 2147483647 h 214"/>
              <a:gd name="T4" fmla="*/ 2147483647 w 507"/>
              <a:gd name="T5" fmla="*/ 2147483647 h 214"/>
              <a:gd name="T6" fmla="*/ 2147483647 w 507"/>
              <a:gd name="T7" fmla="*/ 2147483647 h 214"/>
              <a:gd name="T8" fmla="*/ 2147483647 w 507"/>
              <a:gd name="T9" fmla="*/ 2147483647 h 214"/>
              <a:gd name="T10" fmla="*/ 2147483647 w 507"/>
              <a:gd name="T11" fmla="*/ 2147483647 h 214"/>
              <a:gd name="T12" fmla="*/ 2147483647 w 507"/>
              <a:gd name="T13" fmla="*/ 2147483647 h 214"/>
              <a:gd name="T14" fmla="*/ 2147483647 w 507"/>
              <a:gd name="T15" fmla="*/ 2147483647 h 214"/>
              <a:gd name="T16" fmla="*/ 2147483647 w 507"/>
              <a:gd name="T17" fmla="*/ 2147483647 h 214"/>
              <a:gd name="T18" fmla="*/ 2147483647 w 507"/>
              <a:gd name="T19" fmla="*/ 2147483647 h 214"/>
              <a:gd name="T20" fmla="*/ 2147483647 w 507"/>
              <a:gd name="T21" fmla="*/ 2147483647 h 214"/>
              <a:gd name="T22" fmla="*/ 2147483647 w 507"/>
              <a:gd name="T23" fmla="*/ 2147483647 h 214"/>
              <a:gd name="T24" fmla="*/ 2147483647 w 507"/>
              <a:gd name="T25" fmla="*/ 2147483647 h 214"/>
              <a:gd name="T26" fmla="*/ 2147483647 w 507"/>
              <a:gd name="T27" fmla="*/ 2147483647 h 214"/>
              <a:gd name="T28" fmla="*/ 2147483647 w 507"/>
              <a:gd name="T29" fmla="*/ 2147483647 h 214"/>
              <a:gd name="T30" fmla="*/ 2147483647 w 507"/>
              <a:gd name="T31" fmla="*/ 2147483647 h 214"/>
              <a:gd name="T32" fmla="*/ 2147483647 w 507"/>
              <a:gd name="T33" fmla="*/ 2147483647 h 214"/>
              <a:gd name="T34" fmla="*/ 2147483647 w 507"/>
              <a:gd name="T35" fmla="*/ 2147483647 h 214"/>
              <a:gd name="T36" fmla="*/ 2147483647 w 507"/>
              <a:gd name="T37" fmla="*/ 2147483647 h 214"/>
              <a:gd name="T38" fmla="*/ 2147483647 w 507"/>
              <a:gd name="T39" fmla="*/ 2147483647 h 214"/>
              <a:gd name="T40" fmla="*/ 2147483647 w 507"/>
              <a:gd name="T41" fmla="*/ 2147483647 h 214"/>
              <a:gd name="T42" fmla="*/ 2147483647 w 507"/>
              <a:gd name="T43" fmla="*/ 2147483647 h 214"/>
              <a:gd name="T44" fmla="*/ 2147483647 w 507"/>
              <a:gd name="T45" fmla="*/ 2147483647 h 214"/>
              <a:gd name="T46" fmla="*/ 2147483647 w 507"/>
              <a:gd name="T47" fmla="*/ 2147483647 h 214"/>
              <a:gd name="T48" fmla="*/ 2147483647 w 507"/>
              <a:gd name="T49" fmla="*/ 2147483647 h 214"/>
              <a:gd name="T50" fmla="*/ 2147483647 w 507"/>
              <a:gd name="T51" fmla="*/ 2147483647 h 214"/>
              <a:gd name="T52" fmla="*/ 2147483647 w 507"/>
              <a:gd name="T53" fmla="*/ 0 h 214"/>
              <a:gd name="T54" fmla="*/ 2147483647 w 507"/>
              <a:gd name="T55" fmla="*/ 0 h 214"/>
              <a:gd name="T56" fmla="*/ 2147483647 w 507"/>
              <a:gd name="T57" fmla="*/ 2147483647 h 214"/>
              <a:gd name="T58" fmla="*/ 2147483647 w 507"/>
              <a:gd name="T59" fmla="*/ 2147483647 h 214"/>
              <a:gd name="T60" fmla="*/ 2147483647 w 507"/>
              <a:gd name="T61" fmla="*/ 2147483647 h 214"/>
              <a:gd name="T62" fmla="*/ 2147483647 w 507"/>
              <a:gd name="T63" fmla="*/ 2147483647 h 214"/>
              <a:gd name="T64" fmla="*/ 2147483647 w 507"/>
              <a:gd name="T65" fmla="*/ 2147483647 h 214"/>
              <a:gd name="T66" fmla="*/ 2147483647 w 507"/>
              <a:gd name="T67" fmla="*/ 2147483647 h 214"/>
              <a:gd name="T68" fmla="*/ 2147483647 w 507"/>
              <a:gd name="T69" fmla="*/ 2147483647 h 214"/>
              <a:gd name="T70" fmla="*/ 2147483647 w 507"/>
              <a:gd name="T71" fmla="*/ 2147483647 h 21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7"/>
              <a:gd name="T109" fmla="*/ 0 h 214"/>
              <a:gd name="T110" fmla="*/ 507 w 507"/>
              <a:gd name="T111" fmla="*/ 214 h 21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7" h="214">
                <a:moveTo>
                  <a:pt x="0" y="107"/>
                </a:moveTo>
                <a:lnTo>
                  <a:pt x="1" y="116"/>
                </a:lnTo>
                <a:lnTo>
                  <a:pt x="4" y="125"/>
                </a:lnTo>
                <a:lnTo>
                  <a:pt x="9" y="134"/>
                </a:lnTo>
                <a:lnTo>
                  <a:pt x="16" y="143"/>
                </a:lnTo>
                <a:lnTo>
                  <a:pt x="24" y="151"/>
                </a:lnTo>
                <a:lnTo>
                  <a:pt x="34" y="160"/>
                </a:lnTo>
                <a:lnTo>
                  <a:pt x="46" y="168"/>
                </a:lnTo>
                <a:lnTo>
                  <a:pt x="59" y="175"/>
                </a:lnTo>
                <a:lnTo>
                  <a:pt x="74" y="182"/>
                </a:lnTo>
                <a:lnTo>
                  <a:pt x="91" y="188"/>
                </a:lnTo>
                <a:lnTo>
                  <a:pt x="108" y="194"/>
                </a:lnTo>
                <a:lnTo>
                  <a:pt x="127" y="199"/>
                </a:lnTo>
                <a:lnTo>
                  <a:pt x="146" y="203"/>
                </a:lnTo>
                <a:lnTo>
                  <a:pt x="166" y="207"/>
                </a:lnTo>
                <a:lnTo>
                  <a:pt x="188" y="209"/>
                </a:lnTo>
                <a:lnTo>
                  <a:pt x="209" y="211"/>
                </a:lnTo>
                <a:lnTo>
                  <a:pt x="231" y="213"/>
                </a:lnTo>
                <a:lnTo>
                  <a:pt x="253" y="213"/>
                </a:lnTo>
                <a:lnTo>
                  <a:pt x="275" y="213"/>
                </a:lnTo>
                <a:lnTo>
                  <a:pt x="297" y="211"/>
                </a:lnTo>
                <a:lnTo>
                  <a:pt x="319" y="209"/>
                </a:lnTo>
                <a:lnTo>
                  <a:pt x="340" y="207"/>
                </a:lnTo>
                <a:lnTo>
                  <a:pt x="360" y="203"/>
                </a:lnTo>
                <a:lnTo>
                  <a:pt x="379" y="199"/>
                </a:lnTo>
                <a:lnTo>
                  <a:pt x="398" y="193"/>
                </a:lnTo>
                <a:lnTo>
                  <a:pt x="416" y="188"/>
                </a:lnTo>
                <a:lnTo>
                  <a:pt x="432" y="182"/>
                </a:lnTo>
                <a:lnTo>
                  <a:pt x="446" y="175"/>
                </a:lnTo>
                <a:lnTo>
                  <a:pt x="460" y="167"/>
                </a:lnTo>
                <a:lnTo>
                  <a:pt x="472" y="160"/>
                </a:lnTo>
                <a:lnTo>
                  <a:pt x="482" y="151"/>
                </a:lnTo>
                <a:lnTo>
                  <a:pt x="490" y="143"/>
                </a:lnTo>
                <a:lnTo>
                  <a:pt x="497" y="134"/>
                </a:lnTo>
                <a:lnTo>
                  <a:pt x="502" y="125"/>
                </a:lnTo>
                <a:lnTo>
                  <a:pt x="505" y="115"/>
                </a:lnTo>
                <a:lnTo>
                  <a:pt x="506" y="107"/>
                </a:lnTo>
                <a:lnTo>
                  <a:pt x="505" y="97"/>
                </a:lnTo>
                <a:lnTo>
                  <a:pt x="502" y="88"/>
                </a:lnTo>
                <a:lnTo>
                  <a:pt x="497" y="79"/>
                </a:lnTo>
                <a:lnTo>
                  <a:pt x="490" y="70"/>
                </a:lnTo>
                <a:lnTo>
                  <a:pt x="482" y="61"/>
                </a:lnTo>
                <a:lnTo>
                  <a:pt x="472" y="53"/>
                </a:lnTo>
                <a:lnTo>
                  <a:pt x="460" y="45"/>
                </a:lnTo>
                <a:lnTo>
                  <a:pt x="446" y="38"/>
                </a:lnTo>
                <a:lnTo>
                  <a:pt x="432" y="31"/>
                </a:lnTo>
                <a:lnTo>
                  <a:pt x="415" y="25"/>
                </a:lnTo>
                <a:lnTo>
                  <a:pt x="398" y="19"/>
                </a:lnTo>
                <a:lnTo>
                  <a:pt x="379" y="14"/>
                </a:lnTo>
                <a:lnTo>
                  <a:pt x="360" y="10"/>
                </a:lnTo>
                <a:lnTo>
                  <a:pt x="340" y="6"/>
                </a:lnTo>
                <a:lnTo>
                  <a:pt x="318" y="3"/>
                </a:lnTo>
                <a:lnTo>
                  <a:pt x="297" y="1"/>
                </a:lnTo>
                <a:lnTo>
                  <a:pt x="275" y="0"/>
                </a:lnTo>
                <a:lnTo>
                  <a:pt x="253" y="0"/>
                </a:lnTo>
                <a:lnTo>
                  <a:pt x="231" y="0"/>
                </a:lnTo>
                <a:lnTo>
                  <a:pt x="209" y="1"/>
                </a:lnTo>
                <a:lnTo>
                  <a:pt x="187" y="3"/>
                </a:lnTo>
                <a:lnTo>
                  <a:pt x="166" y="6"/>
                </a:lnTo>
                <a:lnTo>
                  <a:pt x="146" y="10"/>
                </a:lnTo>
                <a:lnTo>
                  <a:pt x="127" y="14"/>
                </a:lnTo>
                <a:lnTo>
                  <a:pt x="108" y="19"/>
                </a:lnTo>
                <a:lnTo>
                  <a:pt x="90" y="25"/>
                </a:lnTo>
                <a:lnTo>
                  <a:pt x="74" y="31"/>
                </a:lnTo>
                <a:lnTo>
                  <a:pt x="59" y="38"/>
                </a:lnTo>
                <a:lnTo>
                  <a:pt x="46" y="45"/>
                </a:lnTo>
                <a:lnTo>
                  <a:pt x="34" y="53"/>
                </a:lnTo>
                <a:lnTo>
                  <a:pt x="24" y="62"/>
                </a:lnTo>
                <a:lnTo>
                  <a:pt x="16" y="70"/>
                </a:lnTo>
                <a:lnTo>
                  <a:pt x="9" y="79"/>
                </a:lnTo>
                <a:lnTo>
                  <a:pt x="4" y="88"/>
                </a:lnTo>
                <a:lnTo>
                  <a:pt x="1" y="97"/>
                </a:lnTo>
                <a:lnTo>
                  <a:pt x="0" y="10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Freeform 9"/>
          <p:cNvSpPr>
            <a:spLocks/>
          </p:cNvSpPr>
          <p:nvPr/>
        </p:nvSpPr>
        <p:spPr bwMode="auto">
          <a:xfrm>
            <a:off x="1035050" y="4422775"/>
            <a:ext cx="1177925" cy="319088"/>
          </a:xfrm>
          <a:custGeom>
            <a:avLst/>
            <a:gdLst>
              <a:gd name="T0" fmla="*/ 2147483647 w 742"/>
              <a:gd name="T1" fmla="*/ 2147483647 h 201"/>
              <a:gd name="T2" fmla="*/ 2147483647 w 742"/>
              <a:gd name="T3" fmla="*/ 0 h 201"/>
              <a:gd name="T4" fmla="*/ 0 w 742"/>
              <a:gd name="T5" fmla="*/ 0 h 201"/>
              <a:gd name="T6" fmla="*/ 0 w 742"/>
              <a:gd name="T7" fmla="*/ 2147483647 h 201"/>
              <a:gd name="T8" fmla="*/ 2147483647 w 742"/>
              <a:gd name="T9" fmla="*/ 2147483647 h 2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2"/>
              <a:gd name="T16" fmla="*/ 0 h 201"/>
              <a:gd name="T17" fmla="*/ 742 w 742"/>
              <a:gd name="T18" fmla="*/ 201 h 2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2" h="201">
                <a:moveTo>
                  <a:pt x="741" y="200"/>
                </a:moveTo>
                <a:lnTo>
                  <a:pt x="741" y="0"/>
                </a:lnTo>
                <a:lnTo>
                  <a:pt x="0" y="0"/>
                </a:lnTo>
                <a:lnTo>
                  <a:pt x="0" y="200"/>
                </a:lnTo>
                <a:lnTo>
                  <a:pt x="741" y="20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Rectangle 10"/>
          <p:cNvSpPr>
            <a:spLocks noChangeArrowheads="1"/>
          </p:cNvSpPr>
          <p:nvPr/>
        </p:nvSpPr>
        <p:spPr bwMode="auto">
          <a:xfrm>
            <a:off x="765175" y="3429000"/>
            <a:ext cx="711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name</a:t>
            </a:r>
          </a:p>
        </p:txBody>
      </p:sp>
      <p:sp>
        <p:nvSpPr>
          <p:cNvPr id="19477" name="Rectangle 11"/>
          <p:cNvSpPr>
            <a:spLocks noChangeArrowheads="1"/>
          </p:cNvSpPr>
          <p:nvPr/>
        </p:nvSpPr>
        <p:spPr bwMode="auto">
          <a:xfrm>
            <a:off x="996950" y="4419600"/>
            <a:ext cx="1254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Employees</a:t>
            </a:r>
          </a:p>
        </p:txBody>
      </p:sp>
      <p:sp>
        <p:nvSpPr>
          <p:cNvPr id="19478" name="Rectangle 12"/>
          <p:cNvSpPr>
            <a:spLocks noChangeArrowheads="1"/>
          </p:cNvSpPr>
          <p:nvPr/>
        </p:nvSpPr>
        <p:spPr bwMode="auto">
          <a:xfrm>
            <a:off x="490538" y="3841750"/>
            <a:ext cx="5318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charset="0"/>
              </a:rPr>
              <a:t>ssn</a:t>
            </a:r>
          </a:p>
        </p:txBody>
      </p:sp>
      <p:sp>
        <p:nvSpPr>
          <p:cNvPr id="19479" name="Rectangle 13"/>
          <p:cNvSpPr>
            <a:spLocks noChangeArrowheads="1"/>
          </p:cNvSpPr>
          <p:nvPr/>
        </p:nvSpPr>
        <p:spPr bwMode="auto">
          <a:xfrm>
            <a:off x="1603375" y="3695700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lot</a:t>
            </a:r>
          </a:p>
        </p:txBody>
      </p:sp>
      <p:sp>
        <p:nvSpPr>
          <p:cNvPr id="19480" name="Line 15"/>
          <p:cNvSpPr>
            <a:spLocks noChangeShapeType="1"/>
          </p:cNvSpPr>
          <p:nvPr/>
        </p:nvSpPr>
        <p:spPr bwMode="auto">
          <a:xfrm>
            <a:off x="871538" y="4200525"/>
            <a:ext cx="220662" cy="2127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1" name="Line 16"/>
          <p:cNvSpPr>
            <a:spLocks noChangeShapeType="1"/>
          </p:cNvSpPr>
          <p:nvPr/>
        </p:nvSpPr>
        <p:spPr bwMode="auto">
          <a:xfrm>
            <a:off x="1155700" y="3770313"/>
            <a:ext cx="177800" cy="635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2" name="Line 17"/>
          <p:cNvSpPr>
            <a:spLocks noChangeShapeType="1"/>
          </p:cNvSpPr>
          <p:nvPr/>
        </p:nvSpPr>
        <p:spPr bwMode="auto">
          <a:xfrm flipH="1">
            <a:off x="1685925" y="4075113"/>
            <a:ext cx="100013" cy="3381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1981200" y="3429000"/>
            <a:ext cx="993775" cy="342900"/>
            <a:chOff x="2057400" y="4191000"/>
            <a:chExt cx="993775" cy="342900"/>
          </a:xfrm>
        </p:grpSpPr>
        <p:sp>
          <p:nvSpPr>
            <p:cNvPr id="52" name="Freeform 6"/>
            <p:cNvSpPr>
              <a:spLocks/>
            </p:cNvSpPr>
            <p:nvPr/>
          </p:nvSpPr>
          <p:spPr bwMode="auto">
            <a:xfrm>
              <a:off x="2057400" y="4194175"/>
              <a:ext cx="993775" cy="339725"/>
            </a:xfrm>
            <a:custGeom>
              <a:avLst/>
              <a:gdLst>
                <a:gd name="T0" fmla="*/ 623 w 626"/>
                <a:gd name="T1" fmla="*/ 97 h 214"/>
                <a:gd name="T2" fmla="*/ 613 w 626"/>
                <a:gd name="T3" fmla="*/ 79 h 214"/>
                <a:gd name="T4" fmla="*/ 595 w 626"/>
                <a:gd name="T5" fmla="*/ 62 h 214"/>
                <a:gd name="T6" fmla="*/ 568 w 626"/>
                <a:gd name="T7" fmla="*/ 45 h 214"/>
                <a:gd name="T8" fmla="*/ 533 w 626"/>
                <a:gd name="T9" fmla="*/ 32 h 214"/>
                <a:gd name="T10" fmla="*/ 491 w 626"/>
                <a:gd name="T11" fmla="*/ 19 h 214"/>
                <a:gd name="T12" fmla="*/ 444 w 626"/>
                <a:gd name="T13" fmla="*/ 10 h 214"/>
                <a:gd name="T14" fmla="*/ 394 w 626"/>
                <a:gd name="T15" fmla="*/ 4 h 214"/>
                <a:gd name="T16" fmla="*/ 339 w 626"/>
                <a:gd name="T17" fmla="*/ 1 h 214"/>
                <a:gd name="T18" fmla="*/ 285 w 626"/>
                <a:gd name="T19" fmla="*/ 1 h 214"/>
                <a:gd name="T20" fmla="*/ 232 w 626"/>
                <a:gd name="T21" fmla="*/ 4 h 214"/>
                <a:gd name="T22" fmla="*/ 180 w 626"/>
                <a:gd name="T23" fmla="*/ 10 h 214"/>
                <a:gd name="T24" fmla="*/ 133 w 626"/>
                <a:gd name="T25" fmla="*/ 19 h 214"/>
                <a:gd name="T26" fmla="*/ 91 w 626"/>
                <a:gd name="T27" fmla="*/ 32 h 214"/>
                <a:gd name="T28" fmla="*/ 56 w 626"/>
                <a:gd name="T29" fmla="*/ 45 h 214"/>
                <a:gd name="T30" fmla="*/ 29 w 626"/>
                <a:gd name="T31" fmla="*/ 62 h 214"/>
                <a:gd name="T32" fmla="*/ 11 w 626"/>
                <a:gd name="T33" fmla="*/ 79 h 214"/>
                <a:gd name="T34" fmla="*/ 1 w 626"/>
                <a:gd name="T35" fmla="*/ 97 h 214"/>
                <a:gd name="T36" fmla="*/ 1 w 626"/>
                <a:gd name="T37" fmla="*/ 116 h 214"/>
                <a:gd name="T38" fmla="*/ 11 w 626"/>
                <a:gd name="T39" fmla="*/ 134 h 214"/>
                <a:gd name="T40" fmla="*/ 29 w 626"/>
                <a:gd name="T41" fmla="*/ 152 h 214"/>
                <a:gd name="T42" fmla="*/ 56 w 626"/>
                <a:gd name="T43" fmla="*/ 168 h 214"/>
                <a:gd name="T44" fmla="*/ 91 w 626"/>
                <a:gd name="T45" fmla="*/ 182 h 214"/>
                <a:gd name="T46" fmla="*/ 133 w 626"/>
                <a:gd name="T47" fmla="*/ 194 h 214"/>
                <a:gd name="T48" fmla="*/ 180 w 626"/>
                <a:gd name="T49" fmla="*/ 203 h 214"/>
                <a:gd name="T50" fmla="*/ 232 w 626"/>
                <a:gd name="T51" fmla="*/ 210 h 214"/>
                <a:gd name="T52" fmla="*/ 285 w 626"/>
                <a:gd name="T53" fmla="*/ 213 h 214"/>
                <a:gd name="T54" fmla="*/ 339 w 626"/>
                <a:gd name="T55" fmla="*/ 213 h 214"/>
                <a:gd name="T56" fmla="*/ 394 w 626"/>
                <a:gd name="T57" fmla="*/ 210 h 214"/>
                <a:gd name="T58" fmla="*/ 444 w 626"/>
                <a:gd name="T59" fmla="*/ 203 h 214"/>
                <a:gd name="T60" fmla="*/ 491 w 626"/>
                <a:gd name="T61" fmla="*/ 194 h 214"/>
                <a:gd name="T62" fmla="*/ 533 w 626"/>
                <a:gd name="T63" fmla="*/ 182 h 214"/>
                <a:gd name="T64" fmla="*/ 568 w 626"/>
                <a:gd name="T65" fmla="*/ 168 h 214"/>
                <a:gd name="T66" fmla="*/ 595 w 626"/>
                <a:gd name="T67" fmla="*/ 152 h 214"/>
                <a:gd name="T68" fmla="*/ 613 w 626"/>
                <a:gd name="T69" fmla="*/ 134 h 214"/>
                <a:gd name="T70" fmla="*/ 623 w 626"/>
                <a:gd name="T71" fmla="*/ 116 h 2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6"/>
                <a:gd name="T109" fmla="*/ 0 h 214"/>
                <a:gd name="T110" fmla="*/ 626 w 626"/>
                <a:gd name="T111" fmla="*/ 214 h 2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6" h="214">
                  <a:moveTo>
                    <a:pt x="625" y="107"/>
                  </a:moveTo>
                  <a:lnTo>
                    <a:pt x="623" y="97"/>
                  </a:lnTo>
                  <a:lnTo>
                    <a:pt x="620" y="88"/>
                  </a:lnTo>
                  <a:lnTo>
                    <a:pt x="613" y="79"/>
                  </a:lnTo>
                  <a:lnTo>
                    <a:pt x="606" y="70"/>
                  </a:lnTo>
                  <a:lnTo>
                    <a:pt x="595" y="62"/>
                  </a:lnTo>
                  <a:lnTo>
                    <a:pt x="583" y="53"/>
                  </a:lnTo>
                  <a:lnTo>
                    <a:pt x="568" y="45"/>
                  </a:lnTo>
                  <a:lnTo>
                    <a:pt x="552" y="38"/>
                  </a:lnTo>
                  <a:lnTo>
                    <a:pt x="533" y="32"/>
                  </a:lnTo>
                  <a:lnTo>
                    <a:pt x="513" y="25"/>
                  </a:lnTo>
                  <a:lnTo>
                    <a:pt x="491" y="19"/>
                  </a:lnTo>
                  <a:lnTo>
                    <a:pt x="468" y="14"/>
                  </a:lnTo>
                  <a:lnTo>
                    <a:pt x="444" y="10"/>
                  </a:lnTo>
                  <a:lnTo>
                    <a:pt x="418" y="6"/>
                  </a:lnTo>
                  <a:lnTo>
                    <a:pt x="394" y="4"/>
                  </a:lnTo>
                  <a:lnTo>
                    <a:pt x="366" y="2"/>
                  </a:lnTo>
                  <a:lnTo>
                    <a:pt x="339" y="1"/>
                  </a:lnTo>
                  <a:lnTo>
                    <a:pt x="312" y="0"/>
                  </a:lnTo>
                  <a:lnTo>
                    <a:pt x="285" y="1"/>
                  </a:lnTo>
                  <a:lnTo>
                    <a:pt x="258" y="2"/>
                  </a:lnTo>
                  <a:lnTo>
                    <a:pt x="232" y="4"/>
                  </a:lnTo>
                  <a:lnTo>
                    <a:pt x="206" y="6"/>
                  </a:lnTo>
                  <a:lnTo>
                    <a:pt x="180" y="10"/>
                  </a:lnTo>
                  <a:lnTo>
                    <a:pt x="156" y="14"/>
                  </a:lnTo>
                  <a:lnTo>
                    <a:pt x="133" y="19"/>
                  </a:lnTo>
                  <a:lnTo>
                    <a:pt x="112" y="25"/>
                  </a:lnTo>
                  <a:lnTo>
                    <a:pt x="91" y="32"/>
                  </a:lnTo>
                  <a:lnTo>
                    <a:pt x="72" y="38"/>
                  </a:lnTo>
                  <a:lnTo>
                    <a:pt x="56" y="45"/>
                  </a:lnTo>
                  <a:lnTo>
                    <a:pt x="43" y="53"/>
                  </a:lnTo>
                  <a:lnTo>
                    <a:pt x="29" y="62"/>
                  </a:lnTo>
                  <a:lnTo>
                    <a:pt x="19" y="70"/>
                  </a:lnTo>
                  <a:lnTo>
                    <a:pt x="11" y="79"/>
                  </a:lnTo>
                  <a:lnTo>
                    <a:pt x="4" y="88"/>
                  </a:lnTo>
                  <a:lnTo>
                    <a:pt x="1" y="97"/>
                  </a:lnTo>
                  <a:lnTo>
                    <a:pt x="0" y="107"/>
                  </a:lnTo>
                  <a:lnTo>
                    <a:pt x="1" y="116"/>
                  </a:lnTo>
                  <a:lnTo>
                    <a:pt x="4" y="125"/>
                  </a:lnTo>
                  <a:lnTo>
                    <a:pt x="11" y="134"/>
                  </a:lnTo>
                  <a:lnTo>
                    <a:pt x="19" y="143"/>
                  </a:lnTo>
                  <a:lnTo>
                    <a:pt x="29" y="152"/>
                  </a:lnTo>
                  <a:lnTo>
                    <a:pt x="43" y="160"/>
                  </a:lnTo>
                  <a:lnTo>
                    <a:pt x="56" y="168"/>
                  </a:lnTo>
                  <a:lnTo>
                    <a:pt x="72" y="175"/>
                  </a:lnTo>
                  <a:lnTo>
                    <a:pt x="91" y="182"/>
                  </a:lnTo>
                  <a:lnTo>
                    <a:pt x="112" y="189"/>
                  </a:lnTo>
                  <a:lnTo>
                    <a:pt x="133" y="194"/>
                  </a:lnTo>
                  <a:lnTo>
                    <a:pt x="156" y="199"/>
                  </a:lnTo>
                  <a:lnTo>
                    <a:pt x="180" y="203"/>
                  </a:lnTo>
                  <a:lnTo>
                    <a:pt x="206" y="207"/>
                  </a:lnTo>
                  <a:lnTo>
                    <a:pt x="232" y="210"/>
                  </a:lnTo>
                  <a:lnTo>
                    <a:pt x="258" y="212"/>
                  </a:lnTo>
                  <a:lnTo>
                    <a:pt x="285" y="213"/>
                  </a:lnTo>
                  <a:lnTo>
                    <a:pt x="312" y="213"/>
                  </a:lnTo>
                  <a:lnTo>
                    <a:pt x="339" y="213"/>
                  </a:lnTo>
                  <a:lnTo>
                    <a:pt x="366" y="212"/>
                  </a:lnTo>
                  <a:lnTo>
                    <a:pt x="394" y="210"/>
                  </a:lnTo>
                  <a:lnTo>
                    <a:pt x="418" y="207"/>
                  </a:lnTo>
                  <a:lnTo>
                    <a:pt x="444" y="203"/>
                  </a:lnTo>
                  <a:lnTo>
                    <a:pt x="468" y="199"/>
                  </a:lnTo>
                  <a:lnTo>
                    <a:pt x="491" y="194"/>
                  </a:lnTo>
                  <a:lnTo>
                    <a:pt x="513" y="189"/>
                  </a:lnTo>
                  <a:lnTo>
                    <a:pt x="533" y="182"/>
                  </a:lnTo>
                  <a:lnTo>
                    <a:pt x="552" y="175"/>
                  </a:lnTo>
                  <a:lnTo>
                    <a:pt x="568" y="168"/>
                  </a:lnTo>
                  <a:lnTo>
                    <a:pt x="583" y="160"/>
                  </a:lnTo>
                  <a:lnTo>
                    <a:pt x="595" y="152"/>
                  </a:lnTo>
                  <a:lnTo>
                    <a:pt x="606" y="143"/>
                  </a:lnTo>
                  <a:lnTo>
                    <a:pt x="613" y="134"/>
                  </a:lnTo>
                  <a:lnTo>
                    <a:pt x="620" y="125"/>
                  </a:lnTo>
                  <a:lnTo>
                    <a:pt x="623" y="116"/>
                  </a:lnTo>
                  <a:lnTo>
                    <a:pt x="625" y="107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9492" name="Rectangle 10"/>
            <p:cNvSpPr>
              <a:spLocks noChangeArrowheads="1"/>
            </p:cNvSpPr>
            <p:nvPr/>
          </p:nvSpPr>
          <p:spPr bwMode="auto">
            <a:xfrm>
              <a:off x="2057400" y="4191000"/>
              <a:ext cx="968215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address</a:t>
              </a:r>
            </a:p>
          </p:txBody>
        </p:sp>
      </p:grpSp>
      <p:cxnSp>
        <p:nvCxnSpPr>
          <p:cNvPr id="19484" name="Straight Connector 54"/>
          <p:cNvCxnSpPr>
            <a:cxnSpLocks noChangeShapeType="1"/>
            <a:stCxn id="19492" idx="2"/>
          </p:cNvCxnSpPr>
          <p:nvPr/>
        </p:nvCxnSpPr>
        <p:spPr bwMode="auto">
          <a:xfrm rot="5400000">
            <a:off x="1920876" y="3875087"/>
            <a:ext cx="654050" cy="43497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" name="Rounded Rectangular Callout 2"/>
          <p:cNvSpPr/>
          <p:nvPr/>
        </p:nvSpPr>
        <p:spPr bwMode="auto">
          <a:xfrm>
            <a:off x="3233737" y="2971927"/>
            <a:ext cx="1293813" cy="460248"/>
          </a:xfrm>
          <a:prstGeom prst="wedgeRoundRectCallout">
            <a:avLst>
              <a:gd name="adj1" fmla="val -72027"/>
              <a:gd name="adj2" fmla="val 63773"/>
              <a:gd name="adj3" fmla="val 16667"/>
            </a:avLst>
          </a:prstGeom>
          <a:solidFill>
            <a:srgbClr val="7030A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Option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1</a:t>
            </a:r>
          </a:p>
        </p:txBody>
      </p:sp>
      <p:sp>
        <p:nvSpPr>
          <p:cNvPr id="53" name="Rounded Rectangular Callout 52"/>
          <p:cNvSpPr/>
          <p:nvPr/>
        </p:nvSpPr>
        <p:spPr bwMode="auto">
          <a:xfrm>
            <a:off x="6053137" y="5791200"/>
            <a:ext cx="1293813" cy="460248"/>
          </a:xfrm>
          <a:prstGeom prst="wedgeRoundRectCallout">
            <a:avLst>
              <a:gd name="adj1" fmla="val 47123"/>
              <a:gd name="adj2" fmla="val -108158"/>
              <a:gd name="adj3" fmla="val 16667"/>
            </a:avLst>
          </a:prstGeom>
          <a:solidFill>
            <a:srgbClr val="7030A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Option </a:t>
            </a:r>
            <a:r>
              <a:rPr lang="en-US" dirty="0">
                <a:solidFill>
                  <a:schemeClr val="bg1"/>
                </a:solidFill>
              </a:rPr>
              <a:t>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6" name="Picture 2" descr="C:\Users\Kien\AppData\Local\Microsoft\Windows\Temporary Internet Files\Content.IE5\CYTFN9L1\MC9000787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7" y="2789937"/>
            <a:ext cx="559649" cy="135742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39016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41A6BD-21A7-A8FE-B060-168C1FC54135}"/>
              </a:ext>
            </a:extLst>
          </p:cNvPr>
          <p:cNvSpPr/>
          <p:nvPr/>
        </p:nvSpPr>
        <p:spPr>
          <a:xfrm>
            <a:off x="996950" y="2971927"/>
            <a:ext cx="7656512" cy="3585626"/>
          </a:xfrm>
          <a:prstGeom prst="roundRect">
            <a:avLst>
              <a:gd name="adj" fmla="val 7754"/>
            </a:avLst>
          </a:prstGeom>
          <a:solidFill>
            <a:srgbClr val="8FF9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t" anchorCtr="0"/>
          <a:lstStyle/>
          <a:p>
            <a:pPr marL="117475" marR="0" lvl="2" algn="l" defTabSz="914400" rtl="0" eaLnBrk="1" fontAlgn="auto" latinLnBrk="0" hangingPunct="1">
              <a:lnSpc>
                <a:spcPts val="2600"/>
              </a:lnSpc>
              <a:spcBef>
                <a:spcPct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Use this </a:t>
            </a:r>
            <a:r>
              <a:rPr lang="en-US" sz="2400" dirty="0" err="1">
                <a:solidFill>
                  <a:prstClr val="black"/>
                </a:solidFill>
                <a:latin typeface="Calibri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 we have several addresses per employee,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address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must be an entity (since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attributes cannot be set-valued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). 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Entity vs. Attribute   (2)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1538" y="1600200"/>
            <a:ext cx="7621588" cy="1066800"/>
          </a:xfrm>
        </p:spPr>
        <p:txBody>
          <a:bodyPr/>
          <a:lstStyle/>
          <a:p>
            <a:pPr marL="0" indent="0">
              <a:lnSpc>
                <a:spcPts val="3000"/>
              </a:lnSpc>
              <a:spcAft>
                <a:spcPts val="1200"/>
              </a:spcAft>
              <a:buNone/>
            </a:pPr>
            <a:r>
              <a:rPr lang="en-US" dirty="0">
                <a:latin typeface="Calibri" pitchFamily="34" charset="0"/>
              </a:rPr>
              <a:t>Should 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address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be an 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attribute</a:t>
            </a:r>
            <a:r>
              <a:rPr lang="en-US" dirty="0">
                <a:latin typeface="Calibri" pitchFamily="34" charset="0"/>
              </a:rPr>
              <a:t> of </a:t>
            </a:r>
            <a:r>
              <a:rPr lang="en-US" i="1" dirty="0">
                <a:latin typeface="Calibri" pitchFamily="34" charset="0"/>
              </a:rPr>
              <a:t>Employees</a:t>
            </a:r>
            <a:r>
              <a:rPr lang="en-US" dirty="0">
                <a:latin typeface="Calibri" pitchFamily="34" charset="0"/>
              </a:rPr>
              <a:t> or an 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entity</a:t>
            </a:r>
            <a:r>
              <a:rPr lang="en-US" dirty="0">
                <a:latin typeface="Calibri" pitchFamily="34" charset="0"/>
              </a:rPr>
              <a:t> (connected to </a:t>
            </a:r>
            <a:r>
              <a:rPr lang="en-US" i="1" dirty="0">
                <a:latin typeface="Calibri" pitchFamily="34" charset="0"/>
              </a:rPr>
              <a:t>Employees</a:t>
            </a:r>
            <a:r>
              <a:rPr lang="en-US" dirty="0">
                <a:latin typeface="Calibri" pitchFamily="34" charset="0"/>
              </a:rPr>
              <a:t> by a relationship)?</a:t>
            </a:r>
          </a:p>
        </p:txBody>
      </p:sp>
      <p:grpSp>
        <p:nvGrpSpPr>
          <p:cNvPr id="19460" name="Group 18"/>
          <p:cNvGrpSpPr>
            <a:grpSpLocks/>
          </p:cNvGrpSpPr>
          <p:nvPr/>
        </p:nvGrpSpPr>
        <p:grpSpPr bwMode="auto">
          <a:xfrm>
            <a:off x="3048000" y="4279900"/>
            <a:ext cx="2071688" cy="1171575"/>
            <a:chOff x="2188" y="931"/>
            <a:chExt cx="1305" cy="738"/>
          </a:xfrm>
        </p:grpSpPr>
        <p:sp>
          <p:nvSpPr>
            <p:cNvPr id="19499" name="Freeform 6"/>
            <p:cNvSpPr>
              <a:spLocks/>
            </p:cNvSpPr>
            <p:nvPr/>
          </p:nvSpPr>
          <p:spPr bwMode="auto">
            <a:xfrm>
              <a:off x="2542" y="933"/>
              <a:ext cx="626" cy="214"/>
            </a:xfrm>
            <a:custGeom>
              <a:avLst/>
              <a:gdLst>
                <a:gd name="T0" fmla="*/ 623 w 626"/>
                <a:gd name="T1" fmla="*/ 97 h 214"/>
                <a:gd name="T2" fmla="*/ 613 w 626"/>
                <a:gd name="T3" fmla="*/ 79 h 214"/>
                <a:gd name="T4" fmla="*/ 595 w 626"/>
                <a:gd name="T5" fmla="*/ 62 h 214"/>
                <a:gd name="T6" fmla="*/ 568 w 626"/>
                <a:gd name="T7" fmla="*/ 45 h 214"/>
                <a:gd name="T8" fmla="*/ 533 w 626"/>
                <a:gd name="T9" fmla="*/ 32 h 214"/>
                <a:gd name="T10" fmla="*/ 491 w 626"/>
                <a:gd name="T11" fmla="*/ 19 h 214"/>
                <a:gd name="T12" fmla="*/ 444 w 626"/>
                <a:gd name="T13" fmla="*/ 10 h 214"/>
                <a:gd name="T14" fmla="*/ 394 w 626"/>
                <a:gd name="T15" fmla="*/ 4 h 214"/>
                <a:gd name="T16" fmla="*/ 339 w 626"/>
                <a:gd name="T17" fmla="*/ 1 h 214"/>
                <a:gd name="T18" fmla="*/ 285 w 626"/>
                <a:gd name="T19" fmla="*/ 1 h 214"/>
                <a:gd name="T20" fmla="*/ 232 w 626"/>
                <a:gd name="T21" fmla="*/ 4 h 214"/>
                <a:gd name="T22" fmla="*/ 180 w 626"/>
                <a:gd name="T23" fmla="*/ 10 h 214"/>
                <a:gd name="T24" fmla="*/ 133 w 626"/>
                <a:gd name="T25" fmla="*/ 19 h 214"/>
                <a:gd name="T26" fmla="*/ 91 w 626"/>
                <a:gd name="T27" fmla="*/ 32 h 214"/>
                <a:gd name="T28" fmla="*/ 56 w 626"/>
                <a:gd name="T29" fmla="*/ 45 h 214"/>
                <a:gd name="T30" fmla="*/ 29 w 626"/>
                <a:gd name="T31" fmla="*/ 62 h 214"/>
                <a:gd name="T32" fmla="*/ 11 w 626"/>
                <a:gd name="T33" fmla="*/ 79 h 214"/>
                <a:gd name="T34" fmla="*/ 1 w 626"/>
                <a:gd name="T35" fmla="*/ 97 h 214"/>
                <a:gd name="T36" fmla="*/ 1 w 626"/>
                <a:gd name="T37" fmla="*/ 116 h 214"/>
                <a:gd name="T38" fmla="*/ 11 w 626"/>
                <a:gd name="T39" fmla="*/ 134 h 214"/>
                <a:gd name="T40" fmla="*/ 29 w 626"/>
                <a:gd name="T41" fmla="*/ 152 h 214"/>
                <a:gd name="T42" fmla="*/ 56 w 626"/>
                <a:gd name="T43" fmla="*/ 168 h 214"/>
                <a:gd name="T44" fmla="*/ 91 w 626"/>
                <a:gd name="T45" fmla="*/ 182 h 214"/>
                <a:gd name="T46" fmla="*/ 133 w 626"/>
                <a:gd name="T47" fmla="*/ 194 h 214"/>
                <a:gd name="T48" fmla="*/ 180 w 626"/>
                <a:gd name="T49" fmla="*/ 203 h 214"/>
                <a:gd name="T50" fmla="*/ 232 w 626"/>
                <a:gd name="T51" fmla="*/ 210 h 214"/>
                <a:gd name="T52" fmla="*/ 285 w 626"/>
                <a:gd name="T53" fmla="*/ 213 h 214"/>
                <a:gd name="T54" fmla="*/ 339 w 626"/>
                <a:gd name="T55" fmla="*/ 213 h 214"/>
                <a:gd name="T56" fmla="*/ 394 w 626"/>
                <a:gd name="T57" fmla="*/ 210 h 214"/>
                <a:gd name="T58" fmla="*/ 444 w 626"/>
                <a:gd name="T59" fmla="*/ 203 h 214"/>
                <a:gd name="T60" fmla="*/ 491 w 626"/>
                <a:gd name="T61" fmla="*/ 194 h 214"/>
                <a:gd name="T62" fmla="*/ 533 w 626"/>
                <a:gd name="T63" fmla="*/ 182 h 214"/>
                <a:gd name="T64" fmla="*/ 568 w 626"/>
                <a:gd name="T65" fmla="*/ 168 h 214"/>
                <a:gd name="T66" fmla="*/ 595 w 626"/>
                <a:gd name="T67" fmla="*/ 152 h 214"/>
                <a:gd name="T68" fmla="*/ 613 w 626"/>
                <a:gd name="T69" fmla="*/ 134 h 214"/>
                <a:gd name="T70" fmla="*/ 623 w 626"/>
                <a:gd name="T71" fmla="*/ 116 h 2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6"/>
                <a:gd name="T109" fmla="*/ 0 h 214"/>
                <a:gd name="T110" fmla="*/ 626 w 626"/>
                <a:gd name="T111" fmla="*/ 214 h 2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6" h="214">
                  <a:moveTo>
                    <a:pt x="625" y="107"/>
                  </a:moveTo>
                  <a:lnTo>
                    <a:pt x="623" y="97"/>
                  </a:lnTo>
                  <a:lnTo>
                    <a:pt x="620" y="88"/>
                  </a:lnTo>
                  <a:lnTo>
                    <a:pt x="613" y="79"/>
                  </a:lnTo>
                  <a:lnTo>
                    <a:pt x="606" y="70"/>
                  </a:lnTo>
                  <a:lnTo>
                    <a:pt x="595" y="62"/>
                  </a:lnTo>
                  <a:lnTo>
                    <a:pt x="583" y="53"/>
                  </a:lnTo>
                  <a:lnTo>
                    <a:pt x="568" y="45"/>
                  </a:lnTo>
                  <a:lnTo>
                    <a:pt x="552" y="38"/>
                  </a:lnTo>
                  <a:lnTo>
                    <a:pt x="533" y="32"/>
                  </a:lnTo>
                  <a:lnTo>
                    <a:pt x="513" y="25"/>
                  </a:lnTo>
                  <a:lnTo>
                    <a:pt x="491" y="19"/>
                  </a:lnTo>
                  <a:lnTo>
                    <a:pt x="468" y="14"/>
                  </a:lnTo>
                  <a:lnTo>
                    <a:pt x="444" y="10"/>
                  </a:lnTo>
                  <a:lnTo>
                    <a:pt x="418" y="6"/>
                  </a:lnTo>
                  <a:lnTo>
                    <a:pt x="394" y="4"/>
                  </a:lnTo>
                  <a:lnTo>
                    <a:pt x="366" y="2"/>
                  </a:lnTo>
                  <a:lnTo>
                    <a:pt x="339" y="1"/>
                  </a:lnTo>
                  <a:lnTo>
                    <a:pt x="312" y="0"/>
                  </a:lnTo>
                  <a:lnTo>
                    <a:pt x="285" y="1"/>
                  </a:lnTo>
                  <a:lnTo>
                    <a:pt x="258" y="2"/>
                  </a:lnTo>
                  <a:lnTo>
                    <a:pt x="232" y="4"/>
                  </a:lnTo>
                  <a:lnTo>
                    <a:pt x="206" y="6"/>
                  </a:lnTo>
                  <a:lnTo>
                    <a:pt x="180" y="10"/>
                  </a:lnTo>
                  <a:lnTo>
                    <a:pt x="156" y="14"/>
                  </a:lnTo>
                  <a:lnTo>
                    <a:pt x="133" y="19"/>
                  </a:lnTo>
                  <a:lnTo>
                    <a:pt x="112" y="25"/>
                  </a:lnTo>
                  <a:lnTo>
                    <a:pt x="91" y="32"/>
                  </a:lnTo>
                  <a:lnTo>
                    <a:pt x="72" y="38"/>
                  </a:lnTo>
                  <a:lnTo>
                    <a:pt x="56" y="45"/>
                  </a:lnTo>
                  <a:lnTo>
                    <a:pt x="43" y="53"/>
                  </a:lnTo>
                  <a:lnTo>
                    <a:pt x="29" y="62"/>
                  </a:lnTo>
                  <a:lnTo>
                    <a:pt x="19" y="70"/>
                  </a:lnTo>
                  <a:lnTo>
                    <a:pt x="11" y="79"/>
                  </a:lnTo>
                  <a:lnTo>
                    <a:pt x="4" y="88"/>
                  </a:lnTo>
                  <a:lnTo>
                    <a:pt x="1" y="97"/>
                  </a:lnTo>
                  <a:lnTo>
                    <a:pt x="0" y="107"/>
                  </a:lnTo>
                  <a:lnTo>
                    <a:pt x="1" y="116"/>
                  </a:lnTo>
                  <a:lnTo>
                    <a:pt x="4" y="125"/>
                  </a:lnTo>
                  <a:lnTo>
                    <a:pt x="11" y="134"/>
                  </a:lnTo>
                  <a:lnTo>
                    <a:pt x="19" y="143"/>
                  </a:lnTo>
                  <a:lnTo>
                    <a:pt x="29" y="152"/>
                  </a:lnTo>
                  <a:lnTo>
                    <a:pt x="43" y="160"/>
                  </a:lnTo>
                  <a:lnTo>
                    <a:pt x="56" y="168"/>
                  </a:lnTo>
                  <a:lnTo>
                    <a:pt x="72" y="175"/>
                  </a:lnTo>
                  <a:lnTo>
                    <a:pt x="91" y="182"/>
                  </a:lnTo>
                  <a:lnTo>
                    <a:pt x="112" y="189"/>
                  </a:lnTo>
                  <a:lnTo>
                    <a:pt x="133" y="194"/>
                  </a:lnTo>
                  <a:lnTo>
                    <a:pt x="156" y="199"/>
                  </a:lnTo>
                  <a:lnTo>
                    <a:pt x="180" y="203"/>
                  </a:lnTo>
                  <a:lnTo>
                    <a:pt x="206" y="207"/>
                  </a:lnTo>
                  <a:lnTo>
                    <a:pt x="232" y="210"/>
                  </a:lnTo>
                  <a:lnTo>
                    <a:pt x="258" y="212"/>
                  </a:lnTo>
                  <a:lnTo>
                    <a:pt x="285" y="213"/>
                  </a:lnTo>
                  <a:lnTo>
                    <a:pt x="312" y="213"/>
                  </a:lnTo>
                  <a:lnTo>
                    <a:pt x="339" y="213"/>
                  </a:lnTo>
                  <a:lnTo>
                    <a:pt x="366" y="212"/>
                  </a:lnTo>
                  <a:lnTo>
                    <a:pt x="394" y="210"/>
                  </a:lnTo>
                  <a:lnTo>
                    <a:pt x="418" y="207"/>
                  </a:lnTo>
                  <a:lnTo>
                    <a:pt x="444" y="203"/>
                  </a:lnTo>
                  <a:lnTo>
                    <a:pt x="468" y="199"/>
                  </a:lnTo>
                  <a:lnTo>
                    <a:pt x="491" y="194"/>
                  </a:lnTo>
                  <a:lnTo>
                    <a:pt x="513" y="189"/>
                  </a:lnTo>
                  <a:lnTo>
                    <a:pt x="533" y="182"/>
                  </a:lnTo>
                  <a:lnTo>
                    <a:pt x="552" y="175"/>
                  </a:lnTo>
                  <a:lnTo>
                    <a:pt x="568" y="168"/>
                  </a:lnTo>
                  <a:lnTo>
                    <a:pt x="583" y="160"/>
                  </a:lnTo>
                  <a:lnTo>
                    <a:pt x="595" y="152"/>
                  </a:lnTo>
                  <a:lnTo>
                    <a:pt x="606" y="143"/>
                  </a:lnTo>
                  <a:lnTo>
                    <a:pt x="613" y="134"/>
                  </a:lnTo>
                  <a:lnTo>
                    <a:pt x="620" y="125"/>
                  </a:lnTo>
                  <a:lnTo>
                    <a:pt x="623" y="116"/>
                  </a:lnTo>
                  <a:lnTo>
                    <a:pt x="625" y="10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Freeform 7"/>
            <p:cNvSpPr>
              <a:spLocks/>
            </p:cNvSpPr>
            <p:nvPr/>
          </p:nvSpPr>
          <p:spPr bwMode="auto">
            <a:xfrm>
              <a:off x="2188" y="1117"/>
              <a:ext cx="452" cy="214"/>
            </a:xfrm>
            <a:custGeom>
              <a:avLst/>
              <a:gdLst>
                <a:gd name="T0" fmla="*/ 256 w 506"/>
                <a:gd name="T1" fmla="*/ 97 h 214"/>
                <a:gd name="T2" fmla="*/ 253 w 506"/>
                <a:gd name="T3" fmla="*/ 79 h 214"/>
                <a:gd name="T4" fmla="*/ 245 w 506"/>
                <a:gd name="T5" fmla="*/ 61 h 214"/>
                <a:gd name="T6" fmla="*/ 233 w 506"/>
                <a:gd name="T7" fmla="*/ 45 h 214"/>
                <a:gd name="T8" fmla="*/ 219 w 506"/>
                <a:gd name="T9" fmla="*/ 31 h 214"/>
                <a:gd name="T10" fmla="*/ 202 w 506"/>
                <a:gd name="T11" fmla="*/ 19 h 214"/>
                <a:gd name="T12" fmla="*/ 183 w 506"/>
                <a:gd name="T13" fmla="*/ 10 h 214"/>
                <a:gd name="T14" fmla="*/ 162 w 506"/>
                <a:gd name="T15" fmla="*/ 3 h 214"/>
                <a:gd name="T16" fmla="*/ 139 w 506"/>
                <a:gd name="T17" fmla="*/ 0 h 214"/>
                <a:gd name="T18" fmla="*/ 116 w 506"/>
                <a:gd name="T19" fmla="*/ 0 h 214"/>
                <a:gd name="T20" fmla="*/ 95 w 506"/>
                <a:gd name="T21" fmla="*/ 3 h 214"/>
                <a:gd name="T22" fmla="*/ 74 w 506"/>
                <a:gd name="T23" fmla="*/ 10 h 214"/>
                <a:gd name="T24" fmla="*/ 55 w 506"/>
                <a:gd name="T25" fmla="*/ 19 h 214"/>
                <a:gd name="T26" fmla="*/ 38 w 506"/>
                <a:gd name="T27" fmla="*/ 31 h 214"/>
                <a:gd name="T28" fmla="*/ 23 w 506"/>
                <a:gd name="T29" fmla="*/ 45 h 214"/>
                <a:gd name="T30" fmla="*/ 12 w 506"/>
                <a:gd name="T31" fmla="*/ 61 h 214"/>
                <a:gd name="T32" fmla="*/ 4 w 506"/>
                <a:gd name="T33" fmla="*/ 79 h 214"/>
                <a:gd name="T34" fmla="*/ 1 w 506"/>
                <a:gd name="T35" fmla="*/ 97 h 214"/>
                <a:gd name="T36" fmla="*/ 1 w 506"/>
                <a:gd name="T37" fmla="*/ 116 h 214"/>
                <a:gd name="T38" fmla="*/ 4 w 506"/>
                <a:gd name="T39" fmla="*/ 134 h 214"/>
                <a:gd name="T40" fmla="*/ 12 w 506"/>
                <a:gd name="T41" fmla="*/ 151 h 214"/>
                <a:gd name="T42" fmla="*/ 23 w 506"/>
                <a:gd name="T43" fmla="*/ 168 h 214"/>
                <a:gd name="T44" fmla="*/ 38 w 506"/>
                <a:gd name="T45" fmla="*/ 182 h 214"/>
                <a:gd name="T46" fmla="*/ 55 w 506"/>
                <a:gd name="T47" fmla="*/ 194 h 214"/>
                <a:gd name="T48" fmla="*/ 74 w 506"/>
                <a:gd name="T49" fmla="*/ 203 h 214"/>
                <a:gd name="T50" fmla="*/ 95 w 506"/>
                <a:gd name="T51" fmla="*/ 209 h 214"/>
                <a:gd name="T52" fmla="*/ 116 w 506"/>
                <a:gd name="T53" fmla="*/ 213 h 214"/>
                <a:gd name="T54" fmla="*/ 139 w 506"/>
                <a:gd name="T55" fmla="*/ 213 h 214"/>
                <a:gd name="T56" fmla="*/ 162 w 506"/>
                <a:gd name="T57" fmla="*/ 209 h 214"/>
                <a:gd name="T58" fmla="*/ 183 w 506"/>
                <a:gd name="T59" fmla="*/ 203 h 214"/>
                <a:gd name="T60" fmla="*/ 202 w 506"/>
                <a:gd name="T61" fmla="*/ 194 h 214"/>
                <a:gd name="T62" fmla="*/ 219 w 506"/>
                <a:gd name="T63" fmla="*/ 182 h 214"/>
                <a:gd name="T64" fmla="*/ 233 w 506"/>
                <a:gd name="T65" fmla="*/ 168 h 214"/>
                <a:gd name="T66" fmla="*/ 245 w 506"/>
                <a:gd name="T67" fmla="*/ 151 h 214"/>
                <a:gd name="T68" fmla="*/ 253 w 506"/>
                <a:gd name="T69" fmla="*/ 134 h 214"/>
                <a:gd name="T70" fmla="*/ 256 w 506"/>
                <a:gd name="T71" fmla="*/ 116 h 2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6"/>
                <a:gd name="T109" fmla="*/ 0 h 214"/>
                <a:gd name="T110" fmla="*/ 506 w 506"/>
                <a:gd name="T111" fmla="*/ 214 h 2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6" h="214">
                  <a:moveTo>
                    <a:pt x="505" y="107"/>
                  </a:moveTo>
                  <a:lnTo>
                    <a:pt x="504" y="97"/>
                  </a:lnTo>
                  <a:lnTo>
                    <a:pt x="501" y="88"/>
                  </a:lnTo>
                  <a:lnTo>
                    <a:pt x="497" y="79"/>
                  </a:lnTo>
                  <a:lnTo>
                    <a:pt x="490" y="70"/>
                  </a:lnTo>
                  <a:lnTo>
                    <a:pt x="482" y="61"/>
                  </a:lnTo>
                  <a:lnTo>
                    <a:pt x="471" y="53"/>
                  </a:lnTo>
                  <a:lnTo>
                    <a:pt x="459" y="45"/>
                  </a:lnTo>
                  <a:lnTo>
                    <a:pt x="446" y="38"/>
                  </a:lnTo>
                  <a:lnTo>
                    <a:pt x="431" y="31"/>
                  </a:lnTo>
                  <a:lnTo>
                    <a:pt x="415" y="25"/>
                  </a:lnTo>
                  <a:lnTo>
                    <a:pt x="397" y="19"/>
                  </a:lnTo>
                  <a:lnTo>
                    <a:pt x="379" y="14"/>
                  </a:lnTo>
                  <a:lnTo>
                    <a:pt x="359" y="10"/>
                  </a:lnTo>
                  <a:lnTo>
                    <a:pt x="339" y="6"/>
                  </a:lnTo>
                  <a:lnTo>
                    <a:pt x="318" y="3"/>
                  </a:lnTo>
                  <a:lnTo>
                    <a:pt x="296" y="1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0" y="0"/>
                  </a:lnTo>
                  <a:lnTo>
                    <a:pt x="209" y="1"/>
                  </a:lnTo>
                  <a:lnTo>
                    <a:pt x="187" y="3"/>
                  </a:lnTo>
                  <a:lnTo>
                    <a:pt x="166" y="6"/>
                  </a:lnTo>
                  <a:lnTo>
                    <a:pt x="145" y="10"/>
                  </a:lnTo>
                  <a:lnTo>
                    <a:pt x="126" y="14"/>
                  </a:lnTo>
                  <a:lnTo>
                    <a:pt x="108" y="19"/>
                  </a:lnTo>
                  <a:lnTo>
                    <a:pt x="90" y="25"/>
                  </a:lnTo>
                  <a:lnTo>
                    <a:pt x="74" y="31"/>
                  </a:lnTo>
                  <a:lnTo>
                    <a:pt x="59" y="38"/>
                  </a:lnTo>
                  <a:lnTo>
                    <a:pt x="45" y="45"/>
                  </a:lnTo>
                  <a:lnTo>
                    <a:pt x="33" y="53"/>
                  </a:lnTo>
                  <a:lnTo>
                    <a:pt x="24" y="61"/>
                  </a:lnTo>
                  <a:lnTo>
                    <a:pt x="15" y="70"/>
                  </a:lnTo>
                  <a:lnTo>
                    <a:pt x="8" y="79"/>
                  </a:lnTo>
                  <a:lnTo>
                    <a:pt x="4" y="88"/>
                  </a:lnTo>
                  <a:lnTo>
                    <a:pt x="1" y="97"/>
                  </a:lnTo>
                  <a:lnTo>
                    <a:pt x="0" y="107"/>
                  </a:lnTo>
                  <a:lnTo>
                    <a:pt x="1" y="116"/>
                  </a:lnTo>
                  <a:lnTo>
                    <a:pt x="4" y="125"/>
                  </a:lnTo>
                  <a:lnTo>
                    <a:pt x="8" y="134"/>
                  </a:lnTo>
                  <a:lnTo>
                    <a:pt x="15" y="143"/>
                  </a:lnTo>
                  <a:lnTo>
                    <a:pt x="24" y="151"/>
                  </a:lnTo>
                  <a:lnTo>
                    <a:pt x="33" y="160"/>
                  </a:lnTo>
                  <a:lnTo>
                    <a:pt x="45" y="168"/>
                  </a:lnTo>
                  <a:lnTo>
                    <a:pt x="59" y="175"/>
                  </a:lnTo>
                  <a:lnTo>
                    <a:pt x="74" y="182"/>
                  </a:lnTo>
                  <a:lnTo>
                    <a:pt x="90" y="188"/>
                  </a:lnTo>
                  <a:lnTo>
                    <a:pt x="108" y="194"/>
                  </a:lnTo>
                  <a:lnTo>
                    <a:pt x="126" y="199"/>
                  </a:lnTo>
                  <a:lnTo>
                    <a:pt x="145" y="203"/>
                  </a:lnTo>
                  <a:lnTo>
                    <a:pt x="166" y="207"/>
                  </a:lnTo>
                  <a:lnTo>
                    <a:pt x="187" y="209"/>
                  </a:lnTo>
                  <a:lnTo>
                    <a:pt x="209" y="211"/>
                  </a:lnTo>
                  <a:lnTo>
                    <a:pt x="230" y="213"/>
                  </a:lnTo>
                  <a:lnTo>
                    <a:pt x="252" y="213"/>
                  </a:lnTo>
                  <a:lnTo>
                    <a:pt x="274" y="213"/>
                  </a:lnTo>
                  <a:lnTo>
                    <a:pt x="296" y="211"/>
                  </a:lnTo>
                  <a:lnTo>
                    <a:pt x="318" y="209"/>
                  </a:lnTo>
                  <a:lnTo>
                    <a:pt x="339" y="207"/>
                  </a:lnTo>
                  <a:lnTo>
                    <a:pt x="359" y="203"/>
                  </a:lnTo>
                  <a:lnTo>
                    <a:pt x="379" y="199"/>
                  </a:lnTo>
                  <a:lnTo>
                    <a:pt x="397" y="194"/>
                  </a:lnTo>
                  <a:lnTo>
                    <a:pt x="415" y="188"/>
                  </a:lnTo>
                  <a:lnTo>
                    <a:pt x="431" y="182"/>
                  </a:lnTo>
                  <a:lnTo>
                    <a:pt x="446" y="175"/>
                  </a:lnTo>
                  <a:lnTo>
                    <a:pt x="459" y="168"/>
                  </a:lnTo>
                  <a:lnTo>
                    <a:pt x="471" y="160"/>
                  </a:lnTo>
                  <a:lnTo>
                    <a:pt x="482" y="151"/>
                  </a:lnTo>
                  <a:lnTo>
                    <a:pt x="490" y="143"/>
                  </a:lnTo>
                  <a:lnTo>
                    <a:pt x="497" y="134"/>
                  </a:lnTo>
                  <a:lnTo>
                    <a:pt x="501" y="125"/>
                  </a:lnTo>
                  <a:lnTo>
                    <a:pt x="504" y="116"/>
                  </a:lnTo>
                  <a:lnTo>
                    <a:pt x="505" y="10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Freeform 8"/>
            <p:cNvSpPr>
              <a:spLocks/>
            </p:cNvSpPr>
            <p:nvPr/>
          </p:nvSpPr>
          <p:spPr bwMode="auto">
            <a:xfrm>
              <a:off x="3120" y="1117"/>
              <a:ext cx="373" cy="214"/>
            </a:xfrm>
            <a:custGeom>
              <a:avLst/>
              <a:gdLst>
                <a:gd name="T0" fmla="*/ 1 w 507"/>
                <a:gd name="T1" fmla="*/ 116 h 214"/>
                <a:gd name="T2" fmla="*/ 1 w 507"/>
                <a:gd name="T3" fmla="*/ 134 h 214"/>
                <a:gd name="T4" fmla="*/ 4 w 507"/>
                <a:gd name="T5" fmla="*/ 151 h 214"/>
                <a:gd name="T6" fmla="*/ 7 w 507"/>
                <a:gd name="T7" fmla="*/ 168 h 214"/>
                <a:gd name="T8" fmla="*/ 11 w 507"/>
                <a:gd name="T9" fmla="*/ 182 h 214"/>
                <a:gd name="T10" fmla="*/ 18 w 507"/>
                <a:gd name="T11" fmla="*/ 194 h 214"/>
                <a:gd name="T12" fmla="*/ 24 w 507"/>
                <a:gd name="T13" fmla="*/ 203 h 214"/>
                <a:gd name="T14" fmla="*/ 29 w 507"/>
                <a:gd name="T15" fmla="*/ 209 h 214"/>
                <a:gd name="T16" fmla="*/ 37 w 507"/>
                <a:gd name="T17" fmla="*/ 213 h 214"/>
                <a:gd name="T18" fmla="*/ 44 w 507"/>
                <a:gd name="T19" fmla="*/ 213 h 214"/>
                <a:gd name="T20" fmla="*/ 50 w 507"/>
                <a:gd name="T21" fmla="*/ 209 h 214"/>
                <a:gd name="T22" fmla="*/ 57 w 507"/>
                <a:gd name="T23" fmla="*/ 203 h 214"/>
                <a:gd name="T24" fmla="*/ 63 w 507"/>
                <a:gd name="T25" fmla="*/ 193 h 214"/>
                <a:gd name="T26" fmla="*/ 68 w 507"/>
                <a:gd name="T27" fmla="*/ 182 h 214"/>
                <a:gd name="T28" fmla="*/ 73 w 507"/>
                <a:gd name="T29" fmla="*/ 167 h 214"/>
                <a:gd name="T30" fmla="*/ 77 w 507"/>
                <a:gd name="T31" fmla="*/ 151 h 214"/>
                <a:gd name="T32" fmla="*/ 79 w 507"/>
                <a:gd name="T33" fmla="*/ 134 h 214"/>
                <a:gd name="T34" fmla="*/ 81 w 507"/>
                <a:gd name="T35" fmla="*/ 115 h 214"/>
                <a:gd name="T36" fmla="*/ 81 w 507"/>
                <a:gd name="T37" fmla="*/ 97 h 214"/>
                <a:gd name="T38" fmla="*/ 79 w 507"/>
                <a:gd name="T39" fmla="*/ 79 h 214"/>
                <a:gd name="T40" fmla="*/ 77 w 507"/>
                <a:gd name="T41" fmla="*/ 61 h 214"/>
                <a:gd name="T42" fmla="*/ 73 w 507"/>
                <a:gd name="T43" fmla="*/ 45 h 214"/>
                <a:gd name="T44" fmla="*/ 68 w 507"/>
                <a:gd name="T45" fmla="*/ 31 h 214"/>
                <a:gd name="T46" fmla="*/ 63 w 507"/>
                <a:gd name="T47" fmla="*/ 19 h 214"/>
                <a:gd name="T48" fmla="*/ 57 w 507"/>
                <a:gd name="T49" fmla="*/ 10 h 214"/>
                <a:gd name="T50" fmla="*/ 50 w 507"/>
                <a:gd name="T51" fmla="*/ 3 h 214"/>
                <a:gd name="T52" fmla="*/ 44 w 507"/>
                <a:gd name="T53" fmla="*/ 0 h 214"/>
                <a:gd name="T54" fmla="*/ 37 w 507"/>
                <a:gd name="T55" fmla="*/ 0 h 214"/>
                <a:gd name="T56" fmla="*/ 29 w 507"/>
                <a:gd name="T57" fmla="*/ 3 h 214"/>
                <a:gd name="T58" fmla="*/ 24 w 507"/>
                <a:gd name="T59" fmla="*/ 10 h 214"/>
                <a:gd name="T60" fmla="*/ 18 w 507"/>
                <a:gd name="T61" fmla="*/ 19 h 214"/>
                <a:gd name="T62" fmla="*/ 11 w 507"/>
                <a:gd name="T63" fmla="*/ 31 h 214"/>
                <a:gd name="T64" fmla="*/ 7 w 507"/>
                <a:gd name="T65" fmla="*/ 45 h 214"/>
                <a:gd name="T66" fmla="*/ 4 w 507"/>
                <a:gd name="T67" fmla="*/ 62 h 214"/>
                <a:gd name="T68" fmla="*/ 1 w 507"/>
                <a:gd name="T69" fmla="*/ 79 h 214"/>
                <a:gd name="T70" fmla="*/ 1 w 507"/>
                <a:gd name="T71" fmla="*/ 97 h 2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7"/>
                <a:gd name="T109" fmla="*/ 0 h 214"/>
                <a:gd name="T110" fmla="*/ 507 w 507"/>
                <a:gd name="T111" fmla="*/ 214 h 2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7" h="214">
                  <a:moveTo>
                    <a:pt x="0" y="107"/>
                  </a:moveTo>
                  <a:lnTo>
                    <a:pt x="1" y="116"/>
                  </a:lnTo>
                  <a:lnTo>
                    <a:pt x="4" y="125"/>
                  </a:lnTo>
                  <a:lnTo>
                    <a:pt x="9" y="134"/>
                  </a:lnTo>
                  <a:lnTo>
                    <a:pt x="16" y="143"/>
                  </a:lnTo>
                  <a:lnTo>
                    <a:pt x="24" y="151"/>
                  </a:lnTo>
                  <a:lnTo>
                    <a:pt x="34" y="160"/>
                  </a:lnTo>
                  <a:lnTo>
                    <a:pt x="46" y="168"/>
                  </a:lnTo>
                  <a:lnTo>
                    <a:pt x="59" y="175"/>
                  </a:lnTo>
                  <a:lnTo>
                    <a:pt x="74" y="182"/>
                  </a:lnTo>
                  <a:lnTo>
                    <a:pt x="91" y="188"/>
                  </a:lnTo>
                  <a:lnTo>
                    <a:pt x="108" y="194"/>
                  </a:lnTo>
                  <a:lnTo>
                    <a:pt x="127" y="199"/>
                  </a:lnTo>
                  <a:lnTo>
                    <a:pt x="146" y="203"/>
                  </a:lnTo>
                  <a:lnTo>
                    <a:pt x="166" y="207"/>
                  </a:lnTo>
                  <a:lnTo>
                    <a:pt x="188" y="209"/>
                  </a:lnTo>
                  <a:lnTo>
                    <a:pt x="209" y="211"/>
                  </a:lnTo>
                  <a:lnTo>
                    <a:pt x="231" y="213"/>
                  </a:lnTo>
                  <a:lnTo>
                    <a:pt x="253" y="213"/>
                  </a:lnTo>
                  <a:lnTo>
                    <a:pt x="275" y="213"/>
                  </a:lnTo>
                  <a:lnTo>
                    <a:pt x="297" y="211"/>
                  </a:lnTo>
                  <a:lnTo>
                    <a:pt x="319" y="209"/>
                  </a:lnTo>
                  <a:lnTo>
                    <a:pt x="340" y="207"/>
                  </a:lnTo>
                  <a:lnTo>
                    <a:pt x="360" y="203"/>
                  </a:lnTo>
                  <a:lnTo>
                    <a:pt x="379" y="199"/>
                  </a:lnTo>
                  <a:lnTo>
                    <a:pt x="398" y="193"/>
                  </a:lnTo>
                  <a:lnTo>
                    <a:pt x="416" y="188"/>
                  </a:lnTo>
                  <a:lnTo>
                    <a:pt x="432" y="182"/>
                  </a:lnTo>
                  <a:lnTo>
                    <a:pt x="446" y="175"/>
                  </a:lnTo>
                  <a:lnTo>
                    <a:pt x="460" y="167"/>
                  </a:lnTo>
                  <a:lnTo>
                    <a:pt x="472" y="160"/>
                  </a:lnTo>
                  <a:lnTo>
                    <a:pt x="482" y="151"/>
                  </a:lnTo>
                  <a:lnTo>
                    <a:pt x="490" y="143"/>
                  </a:lnTo>
                  <a:lnTo>
                    <a:pt x="497" y="134"/>
                  </a:lnTo>
                  <a:lnTo>
                    <a:pt x="502" y="125"/>
                  </a:lnTo>
                  <a:lnTo>
                    <a:pt x="505" y="115"/>
                  </a:lnTo>
                  <a:lnTo>
                    <a:pt x="506" y="107"/>
                  </a:lnTo>
                  <a:lnTo>
                    <a:pt x="505" y="97"/>
                  </a:lnTo>
                  <a:lnTo>
                    <a:pt x="502" y="88"/>
                  </a:lnTo>
                  <a:lnTo>
                    <a:pt x="497" y="79"/>
                  </a:lnTo>
                  <a:lnTo>
                    <a:pt x="490" y="70"/>
                  </a:lnTo>
                  <a:lnTo>
                    <a:pt x="482" y="61"/>
                  </a:lnTo>
                  <a:lnTo>
                    <a:pt x="472" y="53"/>
                  </a:lnTo>
                  <a:lnTo>
                    <a:pt x="460" y="45"/>
                  </a:lnTo>
                  <a:lnTo>
                    <a:pt x="446" y="38"/>
                  </a:lnTo>
                  <a:lnTo>
                    <a:pt x="432" y="31"/>
                  </a:lnTo>
                  <a:lnTo>
                    <a:pt x="415" y="25"/>
                  </a:lnTo>
                  <a:lnTo>
                    <a:pt x="398" y="19"/>
                  </a:lnTo>
                  <a:lnTo>
                    <a:pt x="379" y="14"/>
                  </a:lnTo>
                  <a:lnTo>
                    <a:pt x="360" y="10"/>
                  </a:lnTo>
                  <a:lnTo>
                    <a:pt x="340" y="6"/>
                  </a:lnTo>
                  <a:lnTo>
                    <a:pt x="318" y="3"/>
                  </a:lnTo>
                  <a:lnTo>
                    <a:pt x="297" y="1"/>
                  </a:lnTo>
                  <a:lnTo>
                    <a:pt x="275" y="0"/>
                  </a:lnTo>
                  <a:lnTo>
                    <a:pt x="253" y="0"/>
                  </a:lnTo>
                  <a:lnTo>
                    <a:pt x="231" y="0"/>
                  </a:lnTo>
                  <a:lnTo>
                    <a:pt x="209" y="1"/>
                  </a:lnTo>
                  <a:lnTo>
                    <a:pt x="187" y="3"/>
                  </a:lnTo>
                  <a:lnTo>
                    <a:pt x="166" y="6"/>
                  </a:lnTo>
                  <a:lnTo>
                    <a:pt x="146" y="10"/>
                  </a:lnTo>
                  <a:lnTo>
                    <a:pt x="127" y="14"/>
                  </a:lnTo>
                  <a:lnTo>
                    <a:pt x="108" y="19"/>
                  </a:lnTo>
                  <a:lnTo>
                    <a:pt x="90" y="25"/>
                  </a:lnTo>
                  <a:lnTo>
                    <a:pt x="74" y="31"/>
                  </a:lnTo>
                  <a:lnTo>
                    <a:pt x="59" y="38"/>
                  </a:lnTo>
                  <a:lnTo>
                    <a:pt x="46" y="45"/>
                  </a:lnTo>
                  <a:lnTo>
                    <a:pt x="34" y="53"/>
                  </a:lnTo>
                  <a:lnTo>
                    <a:pt x="24" y="62"/>
                  </a:lnTo>
                  <a:lnTo>
                    <a:pt x="16" y="70"/>
                  </a:lnTo>
                  <a:lnTo>
                    <a:pt x="9" y="79"/>
                  </a:lnTo>
                  <a:lnTo>
                    <a:pt x="4" y="88"/>
                  </a:lnTo>
                  <a:lnTo>
                    <a:pt x="1" y="97"/>
                  </a:lnTo>
                  <a:lnTo>
                    <a:pt x="0" y="10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Freeform 9"/>
            <p:cNvSpPr>
              <a:spLocks/>
            </p:cNvSpPr>
            <p:nvPr/>
          </p:nvSpPr>
          <p:spPr bwMode="auto">
            <a:xfrm>
              <a:off x="2417" y="1461"/>
              <a:ext cx="742" cy="201"/>
            </a:xfrm>
            <a:custGeom>
              <a:avLst/>
              <a:gdLst>
                <a:gd name="T0" fmla="*/ 741 w 742"/>
                <a:gd name="T1" fmla="*/ 200 h 201"/>
                <a:gd name="T2" fmla="*/ 741 w 742"/>
                <a:gd name="T3" fmla="*/ 0 h 201"/>
                <a:gd name="T4" fmla="*/ 0 w 742"/>
                <a:gd name="T5" fmla="*/ 0 h 201"/>
                <a:gd name="T6" fmla="*/ 0 w 742"/>
                <a:gd name="T7" fmla="*/ 200 h 201"/>
                <a:gd name="T8" fmla="*/ 741 w 742"/>
                <a:gd name="T9" fmla="*/ 200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201"/>
                <a:gd name="T17" fmla="*/ 742 w 7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201">
                  <a:moveTo>
                    <a:pt x="741" y="200"/>
                  </a:moveTo>
                  <a:lnTo>
                    <a:pt x="741" y="0"/>
                  </a:lnTo>
                  <a:lnTo>
                    <a:pt x="0" y="0"/>
                  </a:lnTo>
                  <a:lnTo>
                    <a:pt x="0" y="200"/>
                  </a:lnTo>
                  <a:lnTo>
                    <a:pt x="741" y="20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Rectangle 10"/>
            <p:cNvSpPr>
              <a:spLocks noChangeArrowheads="1"/>
            </p:cNvSpPr>
            <p:nvPr/>
          </p:nvSpPr>
          <p:spPr bwMode="auto">
            <a:xfrm>
              <a:off x="2640" y="931"/>
              <a:ext cx="44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name</a:t>
              </a:r>
            </a:p>
          </p:txBody>
        </p:sp>
        <p:sp>
          <p:nvSpPr>
            <p:cNvPr id="19504" name="Rectangle 11"/>
            <p:cNvSpPr>
              <a:spLocks noChangeArrowheads="1"/>
            </p:cNvSpPr>
            <p:nvPr/>
          </p:nvSpPr>
          <p:spPr bwMode="auto">
            <a:xfrm>
              <a:off x="2393" y="1459"/>
              <a:ext cx="79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Employees</a:t>
              </a:r>
            </a:p>
          </p:txBody>
        </p:sp>
        <p:sp>
          <p:nvSpPr>
            <p:cNvPr id="19505" name="Rectangle 12"/>
            <p:cNvSpPr>
              <a:spLocks noChangeArrowheads="1"/>
            </p:cNvSpPr>
            <p:nvPr/>
          </p:nvSpPr>
          <p:spPr bwMode="auto">
            <a:xfrm>
              <a:off x="2257" y="1095"/>
              <a:ext cx="33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ssn</a:t>
              </a:r>
            </a:p>
          </p:txBody>
        </p:sp>
        <p:sp>
          <p:nvSpPr>
            <p:cNvPr id="19506" name="Rectangle 13"/>
            <p:cNvSpPr>
              <a:spLocks noChangeArrowheads="1"/>
            </p:cNvSpPr>
            <p:nvPr/>
          </p:nvSpPr>
          <p:spPr bwMode="auto">
            <a:xfrm>
              <a:off x="3168" y="1099"/>
              <a:ext cx="2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lot</a:t>
              </a:r>
            </a:p>
          </p:txBody>
        </p:sp>
        <p:sp>
          <p:nvSpPr>
            <p:cNvPr id="19507" name="Line 14"/>
            <p:cNvSpPr>
              <a:spLocks noChangeShapeType="1"/>
            </p:cNvSpPr>
            <p:nvPr/>
          </p:nvSpPr>
          <p:spPr bwMode="auto">
            <a:xfrm flipH="1">
              <a:off x="3164" y="1565"/>
              <a:ext cx="24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Line 15"/>
            <p:cNvSpPr>
              <a:spLocks noChangeShapeType="1"/>
            </p:cNvSpPr>
            <p:nvPr/>
          </p:nvSpPr>
          <p:spPr bwMode="auto">
            <a:xfrm>
              <a:off x="2448" y="1339"/>
              <a:ext cx="188" cy="11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Line 16"/>
            <p:cNvSpPr>
              <a:spLocks noChangeShapeType="1"/>
            </p:cNvSpPr>
            <p:nvPr/>
          </p:nvSpPr>
          <p:spPr bwMode="auto">
            <a:xfrm flipH="1">
              <a:off x="2788" y="1147"/>
              <a:ext cx="44" cy="30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Line 17"/>
            <p:cNvSpPr>
              <a:spLocks noChangeShapeType="1"/>
            </p:cNvSpPr>
            <p:nvPr/>
          </p:nvSpPr>
          <p:spPr bwMode="auto">
            <a:xfrm flipH="1">
              <a:off x="3010" y="1305"/>
              <a:ext cx="171" cy="1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1" name="Freeform 19"/>
          <p:cNvSpPr>
            <a:spLocks/>
          </p:cNvSpPr>
          <p:nvPr/>
        </p:nvSpPr>
        <p:spPr bwMode="auto">
          <a:xfrm>
            <a:off x="4986338" y="4992688"/>
            <a:ext cx="1566862" cy="569912"/>
          </a:xfrm>
          <a:custGeom>
            <a:avLst/>
            <a:gdLst>
              <a:gd name="T0" fmla="*/ 0 w 987"/>
              <a:gd name="T1" fmla="*/ 2147483647 h 359"/>
              <a:gd name="T2" fmla="*/ 2147483647 w 987"/>
              <a:gd name="T3" fmla="*/ 0 h 359"/>
              <a:gd name="T4" fmla="*/ 2147483647 w 987"/>
              <a:gd name="T5" fmla="*/ 2147483647 h 359"/>
              <a:gd name="T6" fmla="*/ 2147483647 w 987"/>
              <a:gd name="T7" fmla="*/ 2147483647 h 359"/>
              <a:gd name="T8" fmla="*/ 0 w 987"/>
              <a:gd name="T9" fmla="*/ 2147483647 h 3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7"/>
              <a:gd name="T16" fmla="*/ 0 h 359"/>
              <a:gd name="T17" fmla="*/ 987 w 987"/>
              <a:gd name="T18" fmla="*/ 359 h 3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7" h="359">
                <a:moveTo>
                  <a:pt x="0" y="179"/>
                </a:moveTo>
                <a:lnTo>
                  <a:pt x="487" y="0"/>
                </a:lnTo>
                <a:lnTo>
                  <a:pt x="986" y="185"/>
                </a:lnTo>
                <a:lnTo>
                  <a:pt x="487" y="358"/>
                </a:lnTo>
                <a:lnTo>
                  <a:pt x="0" y="17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Rectangle 20"/>
          <p:cNvSpPr>
            <a:spLocks noChangeArrowheads="1"/>
          </p:cNvSpPr>
          <p:nvPr/>
        </p:nvSpPr>
        <p:spPr bwMode="auto">
          <a:xfrm>
            <a:off x="5349875" y="5105400"/>
            <a:ext cx="822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live_at</a:t>
            </a:r>
          </a:p>
        </p:txBody>
      </p:sp>
      <p:sp>
        <p:nvSpPr>
          <p:cNvPr id="19463" name="Freeform 26"/>
          <p:cNvSpPr>
            <a:spLocks/>
          </p:cNvSpPr>
          <p:nvPr/>
        </p:nvSpPr>
        <p:spPr bwMode="auto">
          <a:xfrm>
            <a:off x="7753350" y="4584700"/>
            <a:ext cx="803275" cy="339725"/>
          </a:xfrm>
          <a:custGeom>
            <a:avLst/>
            <a:gdLst>
              <a:gd name="T0" fmla="*/ 2147483647 w 506"/>
              <a:gd name="T1" fmla="*/ 2147483647 h 214"/>
              <a:gd name="T2" fmla="*/ 2147483647 w 506"/>
              <a:gd name="T3" fmla="*/ 2147483647 h 214"/>
              <a:gd name="T4" fmla="*/ 2147483647 w 506"/>
              <a:gd name="T5" fmla="*/ 2147483647 h 214"/>
              <a:gd name="T6" fmla="*/ 2147483647 w 506"/>
              <a:gd name="T7" fmla="*/ 2147483647 h 214"/>
              <a:gd name="T8" fmla="*/ 2147483647 w 506"/>
              <a:gd name="T9" fmla="*/ 2147483647 h 214"/>
              <a:gd name="T10" fmla="*/ 2147483647 w 506"/>
              <a:gd name="T11" fmla="*/ 2147483647 h 214"/>
              <a:gd name="T12" fmla="*/ 2147483647 w 506"/>
              <a:gd name="T13" fmla="*/ 2147483647 h 214"/>
              <a:gd name="T14" fmla="*/ 2147483647 w 506"/>
              <a:gd name="T15" fmla="*/ 2147483647 h 214"/>
              <a:gd name="T16" fmla="*/ 2147483647 w 506"/>
              <a:gd name="T17" fmla="*/ 2147483647 h 214"/>
              <a:gd name="T18" fmla="*/ 2147483647 w 506"/>
              <a:gd name="T19" fmla="*/ 2147483647 h 214"/>
              <a:gd name="T20" fmla="*/ 2147483647 w 506"/>
              <a:gd name="T21" fmla="*/ 2147483647 h 214"/>
              <a:gd name="T22" fmla="*/ 2147483647 w 506"/>
              <a:gd name="T23" fmla="*/ 2147483647 h 214"/>
              <a:gd name="T24" fmla="*/ 2147483647 w 506"/>
              <a:gd name="T25" fmla="*/ 2147483647 h 214"/>
              <a:gd name="T26" fmla="*/ 2147483647 w 506"/>
              <a:gd name="T27" fmla="*/ 2147483647 h 214"/>
              <a:gd name="T28" fmla="*/ 2147483647 w 506"/>
              <a:gd name="T29" fmla="*/ 2147483647 h 214"/>
              <a:gd name="T30" fmla="*/ 2147483647 w 506"/>
              <a:gd name="T31" fmla="*/ 2147483647 h 214"/>
              <a:gd name="T32" fmla="*/ 2147483647 w 506"/>
              <a:gd name="T33" fmla="*/ 2147483647 h 214"/>
              <a:gd name="T34" fmla="*/ 2147483647 w 506"/>
              <a:gd name="T35" fmla="*/ 2147483647 h 214"/>
              <a:gd name="T36" fmla="*/ 2147483647 w 506"/>
              <a:gd name="T37" fmla="*/ 2147483647 h 214"/>
              <a:gd name="T38" fmla="*/ 2147483647 w 506"/>
              <a:gd name="T39" fmla="*/ 2147483647 h 214"/>
              <a:gd name="T40" fmla="*/ 2147483647 w 506"/>
              <a:gd name="T41" fmla="*/ 2147483647 h 214"/>
              <a:gd name="T42" fmla="*/ 2147483647 w 506"/>
              <a:gd name="T43" fmla="*/ 2147483647 h 214"/>
              <a:gd name="T44" fmla="*/ 2147483647 w 506"/>
              <a:gd name="T45" fmla="*/ 2147483647 h 214"/>
              <a:gd name="T46" fmla="*/ 2147483647 w 506"/>
              <a:gd name="T47" fmla="*/ 2147483647 h 214"/>
              <a:gd name="T48" fmla="*/ 2147483647 w 506"/>
              <a:gd name="T49" fmla="*/ 2147483647 h 214"/>
              <a:gd name="T50" fmla="*/ 2147483647 w 506"/>
              <a:gd name="T51" fmla="*/ 2147483647 h 214"/>
              <a:gd name="T52" fmla="*/ 2147483647 w 506"/>
              <a:gd name="T53" fmla="*/ 0 h 214"/>
              <a:gd name="T54" fmla="*/ 2147483647 w 506"/>
              <a:gd name="T55" fmla="*/ 0 h 214"/>
              <a:gd name="T56" fmla="*/ 2147483647 w 506"/>
              <a:gd name="T57" fmla="*/ 2147483647 h 214"/>
              <a:gd name="T58" fmla="*/ 2147483647 w 506"/>
              <a:gd name="T59" fmla="*/ 2147483647 h 214"/>
              <a:gd name="T60" fmla="*/ 2147483647 w 506"/>
              <a:gd name="T61" fmla="*/ 2147483647 h 214"/>
              <a:gd name="T62" fmla="*/ 2147483647 w 506"/>
              <a:gd name="T63" fmla="*/ 2147483647 h 214"/>
              <a:gd name="T64" fmla="*/ 2147483647 w 506"/>
              <a:gd name="T65" fmla="*/ 2147483647 h 214"/>
              <a:gd name="T66" fmla="*/ 2147483647 w 506"/>
              <a:gd name="T67" fmla="*/ 2147483647 h 214"/>
              <a:gd name="T68" fmla="*/ 2147483647 w 506"/>
              <a:gd name="T69" fmla="*/ 2147483647 h 214"/>
              <a:gd name="T70" fmla="*/ 2147483647 w 506"/>
              <a:gd name="T71" fmla="*/ 2147483647 h 21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6"/>
              <a:gd name="T109" fmla="*/ 0 h 214"/>
              <a:gd name="T110" fmla="*/ 506 w 506"/>
              <a:gd name="T111" fmla="*/ 214 h 21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6" h="214">
                <a:moveTo>
                  <a:pt x="0" y="107"/>
                </a:moveTo>
                <a:lnTo>
                  <a:pt x="1" y="116"/>
                </a:lnTo>
                <a:lnTo>
                  <a:pt x="4" y="125"/>
                </a:lnTo>
                <a:lnTo>
                  <a:pt x="8" y="134"/>
                </a:lnTo>
                <a:lnTo>
                  <a:pt x="15" y="143"/>
                </a:lnTo>
                <a:lnTo>
                  <a:pt x="24" y="152"/>
                </a:lnTo>
                <a:lnTo>
                  <a:pt x="34" y="160"/>
                </a:lnTo>
                <a:lnTo>
                  <a:pt x="45" y="168"/>
                </a:lnTo>
                <a:lnTo>
                  <a:pt x="59" y="175"/>
                </a:lnTo>
                <a:lnTo>
                  <a:pt x="74" y="182"/>
                </a:lnTo>
                <a:lnTo>
                  <a:pt x="90" y="188"/>
                </a:lnTo>
                <a:lnTo>
                  <a:pt x="108" y="194"/>
                </a:lnTo>
                <a:lnTo>
                  <a:pt x="126" y="199"/>
                </a:lnTo>
                <a:lnTo>
                  <a:pt x="145" y="203"/>
                </a:lnTo>
                <a:lnTo>
                  <a:pt x="166" y="207"/>
                </a:lnTo>
                <a:lnTo>
                  <a:pt x="187" y="210"/>
                </a:lnTo>
                <a:lnTo>
                  <a:pt x="209" y="212"/>
                </a:lnTo>
                <a:lnTo>
                  <a:pt x="231" y="213"/>
                </a:lnTo>
                <a:lnTo>
                  <a:pt x="252" y="213"/>
                </a:lnTo>
                <a:lnTo>
                  <a:pt x="274" y="213"/>
                </a:lnTo>
                <a:lnTo>
                  <a:pt x="296" y="212"/>
                </a:lnTo>
                <a:lnTo>
                  <a:pt x="318" y="210"/>
                </a:lnTo>
                <a:lnTo>
                  <a:pt x="339" y="207"/>
                </a:lnTo>
                <a:lnTo>
                  <a:pt x="359" y="203"/>
                </a:lnTo>
                <a:lnTo>
                  <a:pt x="379" y="199"/>
                </a:lnTo>
                <a:lnTo>
                  <a:pt x="397" y="194"/>
                </a:lnTo>
                <a:lnTo>
                  <a:pt x="415" y="188"/>
                </a:lnTo>
                <a:lnTo>
                  <a:pt x="431" y="182"/>
                </a:lnTo>
                <a:lnTo>
                  <a:pt x="446" y="175"/>
                </a:lnTo>
                <a:lnTo>
                  <a:pt x="459" y="168"/>
                </a:lnTo>
                <a:lnTo>
                  <a:pt x="471" y="160"/>
                </a:lnTo>
                <a:lnTo>
                  <a:pt x="481" y="151"/>
                </a:lnTo>
                <a:lnTo>
                  <a:pt x="490" y="143"/>
                </a:lnTo>
                <a:lnTo>
                  <a:pt x="497" y="134"/>
                </a:lnTo>
                <a:lnTo>
                  <a:pt x="501" y="125"/>
                </a:lnTo>
                <a:lnTo>
                  <a:pt x="504" y="116"/>
                </a:lnTo>
                <a:lnTo>
                  <a:pt x="505" y="106"/>
                </a:lnTo>
                <a:lnTo>
                  <a:pt x="504" y="97"/>
                </a:lnTo>
                <a:lnTo>
                  <a:pt x="501" y="88"/>
                </a:lnTo>
                <a:lnTo>
                  <a:pt x="497" y="79"/>
                </a:lnTo>
                <a:lnTo>
                  <a:pt x="490" y="70"/>
                </a:lnTo>
                <a:lnTo>
                  <a:pt x="481" y="62"/>
                </a:lnTo>
                <a:lnTo>
                  <a:pt x="471" y="53"/>
                </a:lnTo>
                <a:lnTo>
                  <a:pt x="459" y="45"/>
                </a:lnTo>
                <a:lnTo>
                  <a:pt x="446" y="38"/>
                </a:lnTo>
                <a:lnTo>
                  <a:pt x="431" y="31"/>
                </a:lnTo>
                <a:lnTo>
                  <a:pt x="415" y="25"/>
                </a:lnTo>
                <a:lnTo>
                  <a:pt x="397" y="19"/>
                </a:lnTo>
                <a:lnTo>
                  <a:pt x="379" y="14"/>
                </a:lnTo>
                <a:lnTo>
                  <a:pt x="359" y="10"/>
                </a:lnTo>
                <a:lnTo>
                  <a:pt x="339" y="6"/>
                </a:lnTo>
                <a:lnTo>
                  <a:pt x="318" y="4"/>
                </a:lnTo>
                <a:lnTo>
                  <a:pt x="296" y="2"/>
                </a:lnTo>
                <a:lnTo>
                  <a:pt x="274" y="0"/>
                </a:lnTo>
                <a:lnTo>
                  <a:pt x="252" y="0"/>
                </a:lnTo>
                <a:lnTo>
                  <a:pt x="231" y="0"/>
                </a:lnTo>
                <a:lnTo>
                  <a:pt x="209" y="2"/>
                </a:lnTo>
                <a:lnTo>
                  <a:pt x="187" y="4"/>
                </a:lnTo>
                <a:lnTo>
                  <a:pt x="166" y="7"/>
                </a:lnTo>
                <a:lnTo>
                  <a:pt x="145" y="10"/>
                </a:lnTo>
                <a:lnTo>
                  <a:pt x="126" y="15"/>
                </a:lnTo>
                <a:lnTo>
                  <a:pt x="108" y="20"/>
                </a:lnTo>
                <a:lnTo>
                  <a:pt x="90" y="25"/>
                </a:lnTo>
                <a:lnTo>
                  <a:pt x="74" y="31"/>
                </a:lnTo>
                <a:lnTo>
                  <a:pt x="59" y="38"/>
                </a:lnTo>
                <a:lnTo>
                  <a:pt x="45" y="46"/>
                </a:lnTo>
                <a:lnTo>
                  <a:pt x="34" y="54"/>
                </a:lnTo>
                <a:lnTo>
                  <a:pt x="24" y="62"/>
                </a:lnTo>
                <a:lnTo>
                  <a:pt x="15" y="70"/>
                </a:lnTo>
                <a:lnTo>
                  <a:pt x="8" y="79"/>
                </a:lnTo>
                <a:lnTo>
                  <a:pt x="4" y="88"/>
                </a:lnTo>
                <a:lnTo>
                  <a:pt x="1" y="98"/>
                </a:lnTo>
                <a:lnTo>
                  <a:pt x="0" y="10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4" name="Group 30"/>
          <p:cNvGrpSpPr>
            <a:grpSpLocks/>
          </p:cNvGrpSpPr>
          <p:nvPr/>
        </p:nvGrpSpPr>
        <p:grpSpPr bwMode="auto">
          <a:xfrm>
            <a:off x="6934200" y="4318000"/>
            <a:ext cx="979488" cy="358775"/>
            <a:chOff x="4630" y="955"/>
            <a:chExt cx="617" cy="226"/>
          </a:xfrm>
        </p:grpSpPr>
        <p:sp>
          <p:nvSpPr>
            <p:cNvPr id="19497" name="Freeform 28"/>
            <p:cNvSpPr>
              <a:spLocks/>
            </p:cNvSpPr>
            <p:nvPr/>
          </p:nvSpPr>
          <p:spPr bwMode="auto">
            <a:xfrm>
              <a:off x="4630" y="966"/>
              <a:ext cx="617" cy="215"/>
            </a:xfrm>
            <a:custGeom>
              <a:avLst/>
              <a:gdLst>
                <a:gd name="T0" fmla="*/ 616 w 617"/>
                <a:gd name="T1" fmla="*/ 98 h 215"/>
                <a:gd name="T2" fmla="*/ 606 w 617"/>
                <a:gd name="T3" fmla="*/ 79 h 215"/>
                <a:gd name="T4" fmla="*/ 587 w 617"/>
                <a:gd name="T5" fmla="*/ 62 h 215"/>
                <a:gd name="T6" fmla="*/ 561 w 617"/>
                <a:gd name="T7" fmla="*/ 46 h 215"/>
                <a:gd name="T8" fmla="*/ 525 w 617"/>
                <a:gd name="T9" fmla="*/ 32 h 215"/>
                <a:gd name="T10" fmla="*/ 485 w 617"/>
                <a:gd name="T11" fmla="*/ 20 h 215"/>
                <a:gd name="T12" fmla="*/ 437 w 617"/>
                <a:gd name="T13" fmla="*/ 10 h 215"/>
                <a:gd name="T14" fmla="*/ 387 w 617"/>
                <a:gd name="T15" fmla="*/ 4 h 215"/>
                <a:gd name="T16" fmla="*/ 335 w 617"/>
                <a:gd name="T17" fmla="*/ 1 h 215"/>
                <a:gd name="T18" fmla="*/ 280 w 617"/>
                <a:gd name="T19" fmla="*/ 1 h 215"/>
                <a:gd name="T20" fmla="*/ 228 w 617"/>
                <a:gd name="T21" fmla="*/ 4 h 215"/>
                <a:gd name="T22" fmla="*/ 178 w 617"/>
                <a:gd name="T23" fmla="*/ 10 h 215"/>
                <a:gd name="T24" fmla="*/ 131 w 617"/>
                <a:gd name="T25" fmla="*/ 20 h 215"/>
                <a:gd name="T26" fmla="*/ 90 w 617"/>
                <a:gd name="T27" fmla="*/ 32 h 215"/>
                <a:gd name="T28" fmla="*/ 54 w 617"/>
                <a:gd name="T29" fmla="*/ 46 h 215"/>
                <a:gd name="T30" fmla="*/ 29 w 617"/>
                <a:gd name="T31" fmla="*/ 62 h 215"/>
                <a:gd name="T32" fmla="*/ 10 w 617"/>
                <a:gd name="T33" fmla="*/ 79 h 215"/>
                <a:gd name="T34" fmla="*/ 1 w 617"/>
                <a:gd name="T35" fmla="*/ 98 h 215"/>
                <a:gd name="T36" fmla="*/ 1 w 617"/>
                <a:gd name="T37" fmla="*/ 116 h 215"/>
                <a:gd name="T38" fmla="*/ 10 w 617"/>
                <a:gd name="T39" fmla="*/ 135 h 215"/>
                <a:gd name="T40" fmla="*/ 29 w 617"/>
                <a:gd name="T41" fmla="*/ 152 h 215"/>
                <a:gd name="T42" fmla="*/ 54 w 617"/>
                <a:gd name="T43" fmla="*/ 168 h 215"/>
                <a:gd name="T44" fmla="*/ 90 w 617"/>
                <a:gd name="T45" fmla="*/ 183 h 215"/>
                <a:gd name="T46" fmla="*/ 131 w 617"/>
                <a:gd name="T47" fmla="*/ 194 h 215"/>
                <a:gd name="T48" fmla="*/ 178 w 617"/>
                <a:gd name="T49" fmla="*/ 204 h 215"/>
                <a:gd name="T50" fmla="*/ 228 w 617"/>
                <a:gd name="T51" fmla="*/ 210 h 215"/>
                <a:gd name="T52" fmla="*/ 280 w 617"/>
                <a:gd name="T53" fmla="*/ 213 h 215"/>
                <a:gd name="T54" fmla="*/ 335 w 617"/>
                <a:gd name="T55" fmla="*/ 213 h 215"/>
                <a:gd name="T56" fmla="*/ 387 w 617"/>
                <a:gd name="T57" fmla="*/ 210 h 215"/>
                <a:gd name="T58" fmla="*/ 437 w 617"/>
                <a:gd name="T59" fmla="*/ 204 h 215"/>
                <a:gd name="T60" fmla="*/ 485 w 617"/>
                <a:gd name="T61" fmla="*/ 194 h 215"/>
                <a:gd name="T62" fmla="*/ 525 w 617"/>
                <a:gd name="T63" fmla="*/ 183 h 215"/>
                <a:gd name="T64" fmla="*/ 561 w 617"/>
                <a:gd name="T65" fmla="*/ 168 h 215"/>
                <a:gd name="T66" fmla="*/ 587 w 617"/>
                <a:gd name="T67" fmla="*/ 152 h 215"/>
                <a:gd name="T68" fmla="*/ 606 w 617"/>
                <a:gd name="T69" fmla="*/ 135 h 215"/>
                <a:gd name="T70" fmla="*/ 616 w 617"/>
                <a:gd name="T71" fmla="*/ 116 h 2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17"/>
                <a:gd name="T109" fmla="*/ 0 h 215"/>
                <a:gd name="T110" fmla="*/ 617 w 617"/>
                <a:gd name="T111" fmla="*/ 215 h 2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17" h="215">
                  <a:moveTo>
                    <a:pt x="616" y="107"/>
                  </a:moveTo>
                  <a:lnTo>
                    <a:pt x="616" y="98"/>
                  </a:lnTo>
                  <a:lnTo>
                    <a:pt x="612" y="88"/>
                  </a:lnTo>
                  <a:lnTo>
                    <a:pt x="606" y="79"/>
                  </a:lnTo>
                  <a:lnTo>
                    <a:pt x="597" y="71"/>
                  </a:lnTo>
                  <a:lnTo>
                    <a:pt x="587" y="62"/>
                  </a:lnTo>
                  <a:lnTo>
                    <a:pt x="574" y="54"/>
                  </a:lnTo>
                  <a:lnTo>
                    <a:pt x="561" y="46"/>
                  </a:lnTo>
                  <a:lnTo>
                    <a:pt x="544" y="38"/>
                  </a:lnTo>
                  <a:lnTo>
                    <a:pt x="525" y="32"/>
                  </a:lnTo>
                  <a:lnTo>
                    <a:pt x="506" y="26"/>
                  </a:lnTo>
                  <a:lnTo>
                    <a:pt x="485" y="20"/>
                  </a:lnTo>
                  <a:lnTo>
                    <a:pt x="462" y="15"/>
                  </a:lnTo>
                  <a:lnTo>
                    <a:pt x="437" y="10"/>
                  </a:lnTo>
                  <a:lnTo>
                    <a:pt x="413" y="7"/>
                  </a:lnTo>
                  <a:lnTo>
                    <a:pt x="387" y="4"/>
                  </a:lnTo>
                  <a:lnTo>
                    <a:pt x="362" y="2"/>
                  </a:lnTo>
                  <a:lnTo>
                    <a:pt x="335" y="1"/>
                  </a:lnTo>
                  <a:lnTo>
                    <a:pt x="307" y="0"/>
                  </a:lnTo>
                  <a:lnTo>
                    <a:pt x="280" y="1"/>
                  </a:lnTo>
                  <a:lnTo>
                    <a:pt x="254" y="2"/>
                  </a:lnTo>
                  <a:lnTo>
                    <a:pt x="228" y="4"/>
                  </a:lnTo>
                  <a:lnTo>
                    <a:pt x="202" y="7"/>
                  </a:lnTo>
                  <a:lnTo>
                    <a:pt x="178" y="10"/>
                  </a:lnTo>
                  <a:lnTo>
                    <a:pt x="153" y="15"/>
                  </a:lnTo>
                  <a:lnTo>
                    <a:pt x="131" y="20"/>
                  </a:lnTo>
                  <a:lnTo>
                    <a:pt x="109" y="26"/>
                  </a:lnTo>
                  <a:lnTo>
                    <a:pt x="90" y="32"/>
                  </a:lnTo>
                  <a:lnTo>
                    <a:pt x="71" y="38"/>
                  </a:lnTo>
                  <a:lnTo>
                    <a:pt x="54" y="46"/>
                  </a:lnTo>
                  <a:lnTo>
                    <a:pt x="41" y="54"/>
                  </a:lnTo>
                  <a:lnTo>
                    <a:pt x="29" y="62"/>
                  </a:lnTo>
                  <a:lnTo>
                    <a:pt x="18" y="71"/>
                  </a:lnTo>
                  <a:lnTo>
                    <a:pt x="10" y="79"/>
                  </a:lnTo>
                  <a:lnTo>
                    <a:pt x="4" y="88"/>
                  </a:lnTo>
                  <a:lnTo>
                    <a:pt x="1" y="98"/>
                  </a:lnTo>
                  <a:lnTo>
                    <a:pt x="0" y="107"/>
                  </a:lnTo>
                  <a:lnTo>
                    <a:pt x="1" y="116"/>
                  </a:lnTo>
                  <a:lnTo>
                    <a:pt x="4" y="125"/>
                  </a:lnTo>
                  <a:lnTo>
                    <a:pt x="10" y="135"/>
                  </a:lnTo>
                  <a:lnTo>
                    <a:pt x="18" y="144"/>
                  </a:lnTo>
                  <a:lnTo>
                    <a:pt x="29" y="152"/>
                  </a:lnTo>
                  <a:lnTo>
                    <a:pt x="41" y="160"/>
                  </a:lnTo>
                  <a:lnTo>
                    <a:pt x="54" y="168"/>
                  </a:lnTo>
                  <a:lnTo>
                    <a:pt x="71" y="176"/>
                  </a:lnTo>
                  <a:lnTo>
                    <a:pt x="90" y="183"/>
                  </a:lnTo>
                  <a:lnTo>
                    <a:pt x="109" y="188"/>
                  </a:lnTo>
                  <a:lnTo>
                    <a:pt x="131" y="194"/>
                  </a:lnTo>
                  <a:lnTo>
                    <a:pt x="153" y="199"/>
                  </a:lnTo>
                  <a:lnTo>
                    <a:pt x="178" y="204"/>
                  </a:lnTo>
                  <a:lnTo>
                    <a:pt x="202" y="207"/>
                  </a:lnTo>
                  <a:lnTo>
                    <a:pt x="228" y="210"/>
                  </a:lnTo>
                  <a:lnTo>
                    <a:pt x="254" y="212"/>
                  </a:lnTo>
                  <a:lnTo>
                    <a:pt x="280" y="213"/>
                  </a:lnTo>
                  <a:lnTo>
                    <a:pt x="307" y="214"/>
                  </a:lnTo>
                  <a:lnTo>
                    <a:pt x="335" y="213"/>
                  </a:lnTo>
                  <a:lnTo>
                    <a:pt x="362" y="212"/>
                  </a:lnTo>
                  <a:lnTo>
                    <a:pt x="387" y="210"/>
                  </a:lnTo>
                  <a:lnTo>
                    <a:pt x="413" y="207"/>
                  </a:lnTo>
                  <a:lnTo>
                    <a:pt x="437" y="204"/>
                  </a:lnTo>
                  <a:lnTo>
                    <a:pt x="462" y="199"/>
                  </a:lnTo>
                  <a:lnTo>
                    <a:pt x="485" y="194"/>
                  </a:lnTo>
                  <a:lnTo>
                    <a:pt x="506" y="188"/>
                  </a:lnTo>
                  <a:lnTo>
                    <a:pt x="525" y="183"/>
                  </a:lnTo>
                  <a:lnTo>
                    <a:pt x="544" y="176"/>
                  </a:lnTo>
                  <a:lnTo>
                    <a:pt x="561" y="168"/>
                  </a:lnTo>
                  <a:lnTo>
                    <a:pt x="574" y="160"/>
                  </a:lnTo>
                  <a:lnTo>
                    <a:pt x="587" y="152"/>
                  </a:lnTo>
                  <a:lnTo>
                    <a:pt x="597" y="144"/>
                  </a:lnTo>
                  <a:lnTo>
                    <a:pt x="606" y="135"/>
                  </a:lnTo>
                  <a:lnTo>
                    <a:pt x="612" y="125"/>
                  </a:lnTo>
                  <a:lnTo>
                    <a:pt x="616" y="116"/>
                  </a:lnTo>
                  <a:lnTo>
                    <a:pt x="616" y="10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Rectangle 29"/>
            <p:cNvSpPr>
              <a:spLocks noChangeArrowheads="1"/>
            </p:cNvSpPr>
            <p:nvPr/>
          </p:nvSpPr>
          <p:spPr bwMode="auto">
            <a:xfrm>
              <a:off x="4778" y="955"/>
              <a:ext cx="35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City</a:t>
              </a:r>
            </a:p>
          </p:txBody>
        </p:sp>
      </p:grpSp>
      <p:sp>
        <p:nvSpPr>
          <p:cNvPr id="19465" name="Rectangle 31"/>
          <p:cNvSpPr>
            <a:spLocks noChangeArrowheads="1"/>
          </p:cNvSpPr>
          <p:nvPr/>
        </p:nvSpPr>
        <p:spPr bwMode="auto">
          <a:xfrm>
            <a:off x="7850188" y="4572000"/>
            <a:ext cx="684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charset="0"/>
              </a:rPr>
              <a:t>State</a:t>
            </a:r>
          </a:p>
        </p:txBody>
      </p:sp>
      <p:grpSp>
        <p:nvGrpSpPr>
          <p:cNvPr id="19466" name="Group 34"/>
          <p:cNvGrpSpPr>
            <a:grpSpLocks/>
          </p:cNvGrpSpPr>
          <p:nvPr/>
        </p:nvGrpSpPr>
        <p:grpSpPr bwMode="auto">
          <a:xfrm>
            <a:off x="6278563" y="4572000"/>
            <a:ext cx="809625" cy="352425"/>
            <a:chOff x="4223" y="1115"/>
            <a:chExt cx="510" cy="222"/>
          </a:xfrm>
        </p:grpSpPr>
        <p:sp>
          <p:nvSpPr>
            <p:cNvPr id="19495" name="Freeform 32"/>
            <p:cNvSpPr>
              <a:spLocks/>
            </p:cNvSpPr>
            <p:nvPr/>
          </p:nvSpPr>
          <p:spPr bwMode="auto">
            <a:xfrm>
              <a:off x="4223" y="1123"/>
              <a:ext cx="506" cy="214"/>
            </a:xfrm>
            <a:custGeom>
              <a:avLst/>
              <a:gdLst>
                <a:gd name="T0" fmla="*/ 504 w 506"/>
                <a:gd name="T1" fmla="*/ 98 h 214"/>
                <a:gd name="T2" fmla="*/ 497 w 506"/>
                <a:gd name="T3" fmla="*/ 79 h 214"/>
                <a:gd name="T4" fmla="*/ 482 w 506"/>
                <a:gd name="T5" fmla="*/ 62 h 214"/>
                <a:gd name="T6" fmla="*/ 460 w 506"/>
                <a:gd name="T7" fmla="*/ 46 h 214"/>
                <a:gd name="T8" fmla="*/ 431 w 506"/>
                <a:gd name="T9" fmla="*/ 31 h 214"/>
                <a:gd name="T10" fmla="*/ 398 w 506"/>
                <a:gd name="T11" fmla="*/ 20 h 214"/>
                <a:gd name="T12" fmla="*/ 360 w 506"/>
                <a:gd name="T13" fmla="*/ 10 h 214"/>
                <a:gd name="T14" fmla="*/ 318 w 506"/>
                <a:gd name="T15" fmla="*/ 4 h 214"/>
                <a:gd name="T16" fmla="*/ 275 w 506"/>
                <a:gd name="T17" fmla="*/ 0 h 214"/>
                <a:gd name="T18" fmla="*/ 231 w 506"/>
                <a:gd name="T19" fmla="*/ 0 h 214"/>
                <a:gd name="T20" fmla="*/ 188 w 506"/>
                <a:gd name="T21" fmla="*/ 4 h 214"/>
                <a:gd name="T22" fmla="*/ 146 w 506"/>
                <a:gd name="T23" fmla="*/ 10 h 214"/>
                <a:gd name="T24" fmla="*/ 108 w 506"/>
                <a:gd name="T25" fmla="*/ 20 h 214"/>
                <a:gd name="T26" fmla="*/ 74 w 506"/>
                <a:gd name="T27" fmla="*/ 31 h 214"/>
                <a:gd name="T28" fmla="*/ 46 w 506"/>
                <a:gd name="T29" fmla="*/ 46 h 214"/>
                <a:gd name="T30" fmla="*/ 24 w 506"/>
                <a:gd name="T31" fmla="*/ 62 h 214"/>
                <a:gd name="T32" fmla="*/ 9 w 506"/>
                <a:gd name="T33" fmla="*/ 79 h 214"/>
                <a:gd name="T34" fmla="*/ 1 w 506"/>
                <a:gd name="T35" fmla="*/ 98 h 214"/>
                <a:gd name="T36" fmla="*/ 1 w 506"/>
                <a:gd name="T37" fmla="*/ 116 h 214"/>
                <a:gd name="T38" fmla="*/ 9 w 506"/>
                <a:gd name="T39" fmla="*/ 134 h 214"/>
                <a:gd name="T40" fmla="*/ 24 w 506"/>
                <a:gd name="T41" fmla="*/ 152 h 214"/>
                <a:gd name="T42" fmla="*/ 46 w 506"/>
                <a:gd name="T43" fmla="*/ 168 h 214"/>
                <a:gd name="T44" fmla="*/ 74 w 506"/>
                <a:gd name="T45" fmla="*/ 182 h 214"/>
                <a:gd name="T46" fmla="*/ 108 w 506"/>
                <a:gd name="T47" fmla="*/ 194 h 214"/>
                <a:gd name="T48" fmla="*/ 146 w 506"/>
                <a:gd name="T49" fmla="*/ 203 h 214"/>
                <a:gd name="T50" fmla="*/ 188 w 506"/>
                <a:gd name="T51" fmla="*/ 210 h 214"/>
                <a:gd name="T52" fmla="*/ 231 w 506"/>
                <a:gd name="T53" fmla="*/ 213 h 214"/>
                <a:gd name="T54" fmla="*/ 275 w 506"/>
                <a:gd name="T55" fmla="*/ 213 h 214"/>
                <a:gd name="T56" fmla="*/ 318 w 506"/>
                <a:gd name="T57" fmla="*/ 210 h 214"/>
                <a:gd name="T58" fmla="*/ 360 w 506"/>
                <a:gd name="T59" fmla="*/ 203 h 214"/>
                <a:gd name="T60" fmla="*/ 398 w 506"/>
                <a:gd name="T61" fmla="*/ 194 h 214"/>
                <a:gd name="T62" fmla="*/ 431 w 506"/>
                <a:gd name="T63" fmla="*/ 182 h 214"/>
                <a:gd name="T64" fmla="*/ 460 w 506"/>
                <a:gd name="T65" fmla="*/ 168 h 214"/>
                <a:gd name="T66" fmla="*/ 482 w 506"/>
                <a:gd name="T67" fmla="*/ 152 h 214"/>
                <a:gd name="T68" fmla="*/ 497 w 506"/>
                <a:gd name="T69" fmla="*/ 134 h 214"/>
                <a:gd name="T70" fmla="*/ 504 w 506"/>
                <a:gd name="T71" fmla="*/ 116 h 2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6"/>
                <a:gd name="T109" fmla="*/ 0 h 214"/>
                <a:gd name="T110" fmla="*/ 506 w 506"/>
                <a:gd name="T111" fmla="*/ 214 h 2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6" h="214">
                  <a:moveTo>
                    <a:pt x="505" y="106"/>
                  </a:moveTo>
                  <a:lnTo>
                    <a:pt x="504" y="98"/>
                  </a:lnTo>
                  <a:lnTo>
                    <a:pt x="501" y="88"/>
                  </a:lnTo>
                  <a:lnTo>
                    <a:pt x="497" y="79"/>
                  </a:lnTo>
                  <a:lnTo>
                    <a:pt x="490" y="70"/>
                  </a:lnTo>
                  <a:lnTo>
                    <a:pt x="482" y="62"/>
                  </a:lnTo>
                  <a:lnTo>
                    <a:pt x="472" y="53"/>
                  </a:lnTo>
                  <a:lnTo>
                    <a:pt x="460" y="46"/>
                  </a:lnTo>
                  <a:lnTo>
                    <a:pt x="446" y="38"/>
                  </a:lnTo>
                  <a:lnTo>
                    <a:pt x="431" y="31"/>
                  </a:lnTo>
                  <a:lnTo>
                    <a:pt x="415" y="25"/>
                  </a:lnTo>
                  <a:lnTo>
                    <a:pt x="398" y="20"/>
                  </a:lnTo>
                  <a:lnTo>
                    <a:pt x="379" y="14"/>
                  </a:lnTo>
                  <a:lnTo>
                    <a:pt x="360" y="10"/>
                  </a:lnTo>
                  <a:lnTo>
                    <a:pt x="339" y="7"/>
                  </a:lnTo>
                  <a:lnTo>
                    <a:pt x="318" y="4"/>
                  </a:lnTo>
                  <a:lnTo>
                    <a:pt x="297" y="2"/>
                  </a:lnTo>
                  <a:lnTo>
                    <a:pt x="275" y="0"/>
                  </a:lnTo>
                  <a:lnTo>
                    <a:pt x="253" y="0"/>
                  </a:lnTo>
                  <a:lnTo>
                    <a:pt x="231" y="0"/>
                  </a:lnTo>
                  <a:lnTo>
                    <a:pt x="209" y="2"/>
                  </a:lnTo>
                  <a:lnTo>
                    <a:pt x="188" y="4"/>
                  </a:lnTo>
                  <a:lnTo>
                    <a:pt x="166" y="7"/>
                  </a:lnTo>
                  <a:lnTo>
                    <a:pt x="146" y="10"/>
                  </a:lnTo>
                  <a:lnTo>
                    <a:pt x="126" y="14"/>
                  </a:lnTo>
                  <a:lnTo>
                    <a:pt x="108" y="20"/>
                  </a:lnTo>
                  <a:lnTo>
                    <a:pt x="91" y="25"/>
                  </a:lnTo>
                  <a:lnTo>
                    <a:pt x="74" y="31"/>
                  </a:lnTo>
                  <a:lnTo>
                    <a:pt x="59" y="38"/>
                  </a:lnTo>
                  <a:lnTo>
                    <a:pt x="46" y="46"/>
                  </a:lnTo>
                  <a:lnTo>
                    <a:pt x="34" y="53"/>
                  </a:lnTo>
                  <a:lnTo>
                    <a:pt x="24" y="62"/>
                  </a:lnTo>
                  <a:lnTo>
                    <a:pt x="15" y="70"/>
                  </a:lnTo>
                  <a:lnTo>
                    <a:pt x="9" y="79"/>
                  </a:lnTo>
                  <a:lnTo>
                    <a:pt x="4" y="88"/>
                  </a:lnTo>
                  <a:lnTo>
                    <a:pt x="1" y="98"/>
                  </a:lnTo>
                  <a:lnTo>
                    <a:pt x="0" y="106"/>
                  </a:lnTo>
                  <a:lnTo>
                    <a:pt x="1" y="116"/>
                  </a:lnTo>
                  <a:lnTo>
                    <a:pt x="4" y="125"/>
                  </a:lnTo>
                  <a:lnTo>
                    <a:pt x="9" y="134"/>
                  </a:lnTo>
                  <a:lnTo>
                    <a:pt x="15" y="143"/>
                  </a:lnTo>
                  <a:lnTo>
                    <a:pt x="24" y="152"/>
                  </a:lnTo>
                  <a:lnTo>
                    <a:pt x="34" y="160"/>
                  </a:lnTo>
                  <a:lnTo>
                    <a:pt x="46" y="168"/>
                  </a:lnTo>
                  <a:lnTo>
                    <a:pt x="59" y="175"/>
                  </a:lnTo>
                  <a:lnTo>
                    <a:pt x="74" y="182"/>
                  </a:lnTo>
                  <a:lnTo>
                    <a:pt x="91" y="188"/>
                  </a:lnTo>
                  <a:lnTo>
                    <a:pt x="108" y="194"/>
                  </a:lnTo>
                  <a:lnTo>
                    <a:pt x="126" y="199"/>
                  </a:lnTo>
                  <a:lnTo>
                    <a:pt x="146" y="203"/>
                  </a:lnTo>
                  <a:lnTo>
                    <a:pt x="166" y="207"/>
                  </a:lnTo>
                  <a:lnTo>
                    <a:pt x="188" y="210"/>
                  </a:lnTo>
                  <a:lnTo>
                    <a:pt x="209" y="212"/>
                  </a:lnTo>
                  <a:lnTo>
                    <a:pt x="231" y="213"/>
                  </a:lnTo>
                  <a:lnTo>
                    <a:pt x="253" y="213"/>
                  </a:lnTo>
                  <a:lnTo>
                    <a:pt x="275" y="213"/>
                  </a:lnTo>
                  <a:lnTo>
                    <a:pt x="297" y="212"/>
                  </a:lnTo>
                  <a:lnTo>
                    <a:pt x="318" y="210"/>
                  </a:lnTo>
                  <a:lnTo>
                    <a:pt x="339" y="207"/>
                  </a:lnTo>
                  <a:lnTo>
                    <a:pt x="360" y="203"/>
                  </a:lnTo>
                  <a:lnTo>
                    <a:pt x="379" y="199"/>
                  </a:lnTo>
                  <a:lnTo>
                    <a:pt x="398" y="194"/>
                  </a:lnTo>
                  <a:lnTo>
                    <a:pt x="415" y="188"/>
                  </a:lnTo>
                  <a:lnTo>
                    <a:pt x="431" y="182"/>
                  </a:lnTo>
                  <a:lnTo>
                    <a:pt x="446" y="175"/>
                  </a:lnTo>
                  <a:lnTo>
                    <a:pt x="460" y="168"/>
                  </a:lnTo>
                  <a:lnTo>
                    <a:pt x="472" y="160"/>
                  </a:lnTo>
                  <a:lnTo>
                    <a:pt x="482" y="152"/>
                  </a:lnTo>
                  <a:lnTo>
                    <a:pt x="490" y="143"/>
                  </a:lnTo>
                  <a:lnTo>
                    <a:pt x="497" y="134"/>
                  </a:lnTo>
                  <a:lnTo>
                    <a:pt x="501" y="125"/>
                  </a:lnTo>
                  <a:lnTo>
                    <a:pt x="504" y="116"/>
                  </a:lnTo>
                  <a:lnTo>
                    <a:pt x="505" y="10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Rectangle 33"/>
            <p:cNvSpPr>
              <a:spLocks noChangeArrowheads="1"/>
            </p:cNvSpPr>
            <p:nvPr/>
          </p:nvSpPr>
          <p:spPr bwMode="auto">
            <a:xfrm>
              <a:off x="4251" y="1115"/>
              <a:ext cx="4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Street</a:t>
              </a:r>
            </a:p>
          </p:txBody>
        </p:sp>
      </p:grpSp>
      <p:sp>
        <p:nvSpPr>
          <p:cNvPr id="19467" name="Line 36"/>
          <p:cNvSpPr>
            <a:spLocks noChangeShapeType="1"/>
          </p:cNvSpPr>
          <p:nvPr/>
        </p:nvSpPr>
        <p:spPr bwMode="auto">
          <a:xfrm>
            <a:off x="6550025" y="5286375"/>
            <a:ext cx="28733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72"/>
          <p:cNvSpPr>
            <a:spLocks noChangeShapeType="1"/>
          </p:cNvSpPr>
          <p:nvPr/>
        </p:nvSpPr>
        <p:spPr bwMode="auto">
          <a:xfrm flipH="1">
            <a:off x="7346950" y="4699000"/>
            <a:ext cx="76200" cy="4429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6848475" y="5132388"/>
            <a:ext cx="1411288" cy="368300"/>
            <a:chOff x="7153275" y="5818188"/>
            <a:chExt cx="1411288" cy="368300"/>
          </a:xfrm>
        </p:grpSpPr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7153275" y="5818188"/>
              <a:ext cx="1411288" cy="368300"/>
            </a:xfrm>
            <a:custGeom>
              <a:avLst/>
              <a:gdLst>
                <a:gd name="T0" fmla="*/ 2147483647 w 889"/>
                <a:gd name="T1" fmla="*/ 582156933 h 232"/>
                <a:gd name="T2" fmla="*/ 2147483647 w 889"/>
                <a:gd name="T3" fmla="*/ 0 h 232"/>
                <a:gd name="T4" fmla="*/ 0 w 889"/>
                <a:gd name="T5" fmla="*/ 0 h 232"/>
                <a:gd name="T6" fmla="*/ 0 w 889"/>
                <a:gd name="T7" fmla="*/ 582156933 h 232"/>
                <a:gd name="T8" fmla="*/ 2147483647 w 889"/>
                <a:gd name="T9" fmla="*/ 582156933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9"/>
                <a:gd name="T16" fmla="*/ 0 h 232"/>
                <a:gd name="T17" fmla="*/ 889 w 889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9" h="232">
                  <a:moveTo>
                    <a:pt x="888" y="231"/>
                  </a:moveTo>
                  <a:lnTo>
                    <a:pt x="888" y="0"/>
                  </a:lnTo>
                  <a:lnTo>
                    <a:pt x="0" y="0"/>
                  </a:lnTo>
                  <a:lnTo>
                    <a:pt x="0" y="231"/>
                  </a:lnTo>
                  <a:lnTo>
                    <a:pt x="888" y="231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9494" name="Rectangle 35"/>
            <p:cNvSpPr>
              <a:spLocks noChangeArrowheads="1"/>
            </p:cNvSpPr>
            <p:nvPr/>
          </p:nvSpPr>
          <p:spPr bwMode="auto">
            <a:xfrm>
              <a:off x="7391400" y="5836211"/>
              <a:ext cx="100187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Address</a:t>
              </a:r>
            </a:p>
          </p:txBody>
        </p:sp>
      </p:grpSp>
      <p:sp>
        <p:nvSpPr>
          <p:cNvPr id="19470" name="Line 37"/>
          <p:cNvSpPr>
            <a:spLocks noChangeShapeType="1"/>
          </p:cNvSpPr>
          <p:nvPr/>
        </p:nvSpPr>
        <p:spPr bwMode="auto">
          <a:xfrm flipH="1">
            <a:off x="7751763" y="4911725"/>
            <a:ext cx="241300" cy="215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73"/>
          <p:cNvSpPr>
            <a:spLocks noChangeShapeType="1"/>
          </p:cNvSpPr>
          <p:nvPr/>
        </p:nvSpPr>
        <p:spPr bwMode="auto">
          <a:xfrm>
            <a:off x="6896100" y="4927600"/>
            <a:ext cx="214313" cy="2111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89442B-DB95-3B71-AD0C-3877D1046D9F}"/>
              </a:ext>
            </a:extLst>
          </p:cNvPr>
          <p:cNvGrpSpPr/>
          <p:nvPr/>
        </p:nvGrpSpPr>
        <p:grpSpPr>
          <a:xfrm>
            <a:off x="381000" y="2971927"/>
            <a:ext cx="4146550" cy="1781048"/>
            <a:chOff x="381000" y="2971927"/>
            <a:chExt cx="4146550" cy="1781048"/>
          </a:xfrm>
        </p:grpSpPr>
        <p:sp>
          <p:nvSpPr>
            <p:cNvPr id="19472" name="Freeform 6"/>
            <p:cNvSpPr>
              <a:spLocks/>
            </p:cNvSpPr>
            <p:nvPr/>
          </p:nvSpPr>
          <p:spPr bwMode="auto">
            <a:xfrm>
              <a:off x="609600" y="3432175"/>
              <a:ext cx="993775" cy="339725"/>
            </a:xfrm>
            <a:custGeom>
              <a:avLst/>
              <a:gdLst>
                <a:gd name="T0" fmla="*/ 2147483647 w 626"/>
                <a:gd name="T1" fmla="*/ 2147483647 h 214"/>
                <a:gd name="T2" fmla="*/ 2147483647 w 626"/>
                <a:gd name="T3" fmla="*/ 2147483647 h 214"/>
                <a:gd name="T4" fmla="*/ 2147483647 w 626"/>
                <a:gd name="T5" fmla="*/ 2147483647 h 214"/>
                <a:gd name="T6" fmla="*/ 2147483647 w 626"/>
                <a:gd name="T7" fmla="*/ 2147483647 h 214"/>
                <a:gd name="T8" fmla="*/ 2147483647 w 626"/>
                <a:gd name="T9" fmla="*/ 2147483647 h 214"/>
                <a:gd name="T10" fmla="*/ 2147483647 w 626"/>
                <a:gd name="T11" fmla="*/ 2147483647 h 214"/>
                <a:gd name="T12" fmla="*/ 2147483647 w 626"/>
                <a:gd name="T13" fmla="*/ 2147483647 h 214"/>
                <a:gd name="T14" fmla="*/ 2147483647 w 626"/>
                <a:gd name="T15" fmla="*/ 2147483647 h 214"/>
                <a:gd name="T16" fmla="*/ 2147483647 w 626"/>
                <a:gd name="T17" fmla="*/ 2147483647 h 214"/>
                <a:gd name="T18" fmla="*/ 2147483647 w 626"/>
                <a:gd name="T19" fmla="*/ 2147483647 h 214"/>
                <a:gd name="T20" fmla="*/ 2147483647 w 626"/>
                <a:gd name="T21" fmla="*/ 2147483647 h 214"/>
                <a:gd name="T22" fmla="*/ 2147483647 w 626"/>
                <a:gd name="T23" fmla="*/ 2147483647 h 214"/>
                <a:gd name="T24" fmla="*/ 2147483647 w 626"/>
                <a:gd name="T25" fmla="*/ 2147483647 h 214"/>
                <a:gd name="T26" fmla="*/ 2147483647 w 626"/>
                <a:gd name="T27" fmla="*/ 2147483647 h 214"/>
                <a:gd name="T28" fmla="*/ 2147483647 w 626"/>
                <a:gd name="T29" fmla="*/ 2147483647 h 214"/>
                <a:gd name="T30" fmla="*/ 2147483647 w 626"/>
                <a:gd name="T31" fmla="*/ 2147483647 h 214"/>
                <a:gd name="T32" fmla="*/ 2147483647 w 626"/>
                <a:gd name="T33" fmla="*/ 2147483647 h 214"/>
                <a:gd name="T34" fmla="*/ 2147483647 w 626"/>
                <a:gd name="T35" fmla="*/ 2147483647 h 214"/>
                <a:gd name="T36" fmla="*/ 2147483647 w 626"/>
                <a:gd name="T37" fmla="*/ 2147483647 h 214"/>
                <a:gd name="T38" fmla="*/ 2147483647 w 626"/>
                <a:gd name="T39" fmla="*/ 2147483647 h 214"/>
                <a:gd name="T40" fmla="*/ 2147483647 w 626"/>
                <a:gd name="T41" fmla="*/ 2147483647 h 214"/>
                <a:gd name="T42" fmla="*/ 2147483647 w 626"/>
                <a:gd name="T43" fmla="*/ 2147483647 h 214"/>
                <a:gd name="T44" fmla="*/ 2147483647 w 626"/>
                <a:gd name="T45" fmla="*/ 2147483647 h 214"/>
                <a:gd name="T46" fmla="*/ 2147483647 w 626"/>
                <a:gd name="T47" fmla="*/ 2147483647 h 214"/>
                <a:gd name="T48" fmla="*/ 2147483647 w 626"/>
                <a:gd name="T49" fmla="*/ 2147483647 h 214"/>
                <a:gd name="T50" fmla="*/ 2147483647 w 626"/>
                <a:gd name="T51" fmla="*/ 2147483647 h 214"/>
                <a:gd name="T52" fmla="*/ 2147483647 w 626"/>
                <a:gd name="T53" fmla="*/ 2147483647 h 214"/>
                <a:gd name="T54" fmla="*/ 2147483647 w 626"/>
                <a:gd name="T55" fmla="*/ 2147483647 h 214"/>
                <a:gd name="T56" fmla="*/ 2147483647 w 626"/>
                <a:gd name="T57" fmla="*/ 2147483647 h 214"/>
                <a:gd name="T58" fmla="*/ 2147483647 w 626"/>
                <a:gd name="T59" fmla="*/ 2147483647 h 214"/>
                <a:gd name="T60" fmla="*/ 2147483647 w 626"/>
                <a:gd name="T61" fmla="*/ 2147483647 h 214"/>
                <a:gd name="T62" fmla="*/ 2147483647 w 626"/>
                <a:gd name="T63" fmla="*/ 2147483647 h 214"/>
                <a:gd name="T64" fmla="*/ 2147483647 w 626"/>
                <a:gd name="T65" fmla="*/ 2147483647 h 214"/>
                <a:gd name="T66" fmla="*/ 2147483647 w 626"/>
                <a:gd name="T67" fmla="*/ 2147483647 h 214"/>
                <a:gd name="T68" fmla="*/ 2147483647 w 626"/>
                <a:gd name="T69" fmla="*/ 2147483647 h 214"/>
                <a:gd name="T70" fmla="*/ 2147483647 w 626"/>
                <a:gd name="T71" fmla="*/ 2147483647 h 2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6"/>
                <a:gd name="T109" fmla="*/ 0 h 214"/>
                <a:gd name="T110" fmla="*/ 626 w 626"/>
                <a:gd name="T111" fmla="*/ 214 h 2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6" h="214">
                  <a:moveTo>
                    <a:pt x="625" y="107"/>
                  </a:moveTo>
                  <a:lnTo>
                    <a:pt x="623" y="97"/>
                  </a:lnTo>
                  <a:lnTo>
                    <a:pt x="620" y="88"/>
                  </a:lnTo>
                  <a:lnTo>
                    <a:pt x="613" y="79"/>
                  </a:lnTo>
                  <a:lnTo>
                    <a:pt x="606" y="70"/>
                  </a:lnTo>
                  <a:lnTo>
                    <a:pt x="595" y="62"/>
                  </a:lnTo>
                  <a:lnTo>
                    <a:pt x="583" y="53"/>
                  </a:lnTo>
                  <a:lnTo>
                    <a:pt x="568" y="45"/>
                  </a:lnTo>
                  <a:lnTo>
                    <a:pt x="552" y="38"/>
                  </a:lnTo>
                  <a:lnTo>
                    <a:pt x="533" y="32"/>
                  </a:lnTo>
                  <a:lnTo>
                    <a:pt x="513" y="25"/>
                  </a:lnTo>
                  <a:lnTo>
                    <a:pt x="491" y="19"/>
                  </a:lnTo>
                  <a:lnTo>
                    <a:pt x="468" y="14"/>
                  </a:lnTo>
                  <a:lnTo>
                    <a:pt x="444" y="10"/>
                  </a:lnTo>
                  <a:lnTo>
                    <a:pt x="418" y="6"/>
                  </a:lnTo>
                  <a:lnTo>
                    <a:pt x="394" y="4"/>
                  </a:lnTo>
                  <a:lnTo>
                    <a:pt x="366" y="2"/>
                  </a:lnTo>
                  <a:lnTo>
                    <a:pt x="339" y="1"/>
                  </a:lnTo>
                  <a:lnTo>
                    <a:pt x="312" y="0"/>
                  </a:lnTo>
                  <a:lnTo>
                    <a:pt x="285" y="1"/>
                  </a:lnTo>
                  <a:lnTo>
                    <a:pt x="258" y="2"/>
                  </a:lnTo>
                  <a:lnTo>
                    <a:pt x="232" y="4"/>
                  </a:lnTo>
                  <a:lnTo>
                    <a:pt x="206" y="6"/>
                  </a:lnTo>
                  <a:lnTo>
                    <a:pt x="180" y="10"/>
                  </a:lnTo>
                  <a:lnTo>
                    <a:pt x="156" y="14"/>
                  </a:lnTo>
                  <a:lnTo>
                    <a:pt x="133" y="19"/>
                  </a:lnTo>
                  <a:lnTo>
                    <a:pt x="112" y="25"/>
                  </a:lnTo>
                  <a:lnTo>
                    <a:pt x="91" y="32"/>
                  </a:lnTo>
                  <a:lnTo>
                    <a:pt x="72" y="38"/>
                  </a:lnTo>
                  <a:lnTo>
                    <a:pt x="56" y="45"/>
                  </a:lnTo>
                  <a:lnTo>
                    <a:pt x="43" y="53"/>
                  </a:lnTo>
                  <a:lnTo>
                    <a:pt x="29" y="62"/>
                  </a:lnTo>
                  <a:lnTo>
                    <a:pt x="19" y="70"/>
                  </a:lnTo>
                  <a:lnTo>
                    <a:pt x="11" y="79"/>
                  </a:lnTo>
                  <a:lnTo>
                    <a:pt x="4" y="88"/>
                  </a:lnTo>
                  <a:lnTo>
                    <a:pt x="1" y="97"/>
                  </a:lnTo>
                  <a:lnTo>
                    <a:pt x="0" y="107"/>
                  </a:lnTo>
                  <a:lnTo>
                    <a:pt x="1" y="116"/>
                  </a:lnTo>
                  <a:lnTo>
                    <a:pt x="4" y="125"/>
                  </a:lnTo>
                  <a:lnTo>
                    <a:pt x="11" y="134"/>
                  </a:lnTo>
                  <a:lnTo>
                    <a:pt x="19" y="143"/>
                  </a:lnTo>
                  <a:lnTo>
                    <a:pt x="29" y="152"/>
                  </a:lnTo>
                  <a:lnTo>
                    <a:pt x="43" y="160"/>
                  </a:lnTo>
                  <a:lnTo>
                    <a:pt x="56" y="168"/>
                  </a:lnTo>
                  <a:lnTo>
                    <a:pt x="72" y="175"/>
                  </a:lnTo>
                  <a:lnTo>
                    <a:pt x="91" y="182"/>
                  </a:lnTo>
                  <a:lnTo>
                    <a:pt x="112" y="189"/>
                  </a:lnTo>
                  <a:lnTo>
                    <a:pt x="133" y="194"/>
                  </a:lnTo>
                  <a:lnTo>
                    <a:pt x="156" y="199"/>
                  </a:lnTo>
                  <a:lnTo>
                    <a:pt x="180" y="203"/>
                  </a:lnTo>
                  <a:lnTo>
                    <a:pt x="206" y="207"/>
                  </a:lnTo>
                  <a:lnTo>
                    <a:pt x="232" y="210"/>
                  </a:lnTo>
                  <a:lnTo>
                    <a:pt x="258" y="212"/>
                  </a:lnTo>
                  <a:lnTo>
                    <a:pt x="285" y="213"/>
                  </a:lnTo>
                  <a:lnTo>
                    <a:pt x="312" y="213"/>
                  </a:lnTo>
                  <a:lnTo>
                    <a:pt x="339" y="213"/>
                  </a:lnTo>
                  <a:lnTo>
                    <a:pt x="366" y="212"/>
                  </a:lnTo>
                  <a:lnTo>
                    <a:pt x="394" y="210"/>
                  </a:lnTo>
                  <a:lnTo>
                    <a:pt x="418" y="207"/>
                  </a:lnTo>
                  <a:lnTo>
                    <a:pt x="444" y="203"/>
                  </a:lnTo>
                  <a:lnTo>
                    <a:pt x="468" y="199"/>
                  </a:lnTo>
                  <a:lnTo>
                    <a:pt x="491" y="194"/>
                  </a:lnTo>
                  <a:lnTo>
                    <a:pt x="513" y="189"/>
                  </a:lnTo>
                  <a:lnTo>
                    <a:pt x="533" y="182"/>
                  </a:lnTo>
                  <a:lnTo>
                    <a:pt x="552" y="175"/>
                  </a:lnTo>
                  <a:lnTo>
                    <a:pt x="568" y="168"/>
                  </a:lnTo>
                  <a:lnTo>
                    <a:pt x="583" y="160"/>
                  </a:lnTo>
                  <a:lnTo>
                    <a:pt x="595" y="152"/>
                  </a:lnTo>
                  <a:lnTo>
                    <a:pt x="606" y="143"/>
                  </a:lnTo>
                  <a:lnTo>
                    <a:pt x="613" y="134"/>
                  </a:lnTo>
                  <a:lnTo>
                    <a:pt x="620" y="125"/>
                  </a:lnTo>
                  <a:lnTo>
                    <a:pt x="623" y="116"/>
                  </a:lnTo>
                  <a:lnTo>
                    <a:pt x="625" y="10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Freeform 7"/>
            <p:cNvSpPr>
              <a:spLocks/>
            </p:cNvSpPr>
            <p:nvPr/>
          </p:nvSpPr>
          <p:spPr bwMode="auto">
            <a:xfrm>
              <a:off x="381000" y="3876675"/>
              <a:ext cx="717550" cy="339725"/>
            </a:xfrm>
            <a:custGeom>
              <a:avLst/>
              <a:gdLst>
                <a:gd name="T0" fmla="*/ 2147483647 w 506"/>
                <a:gd name="T1" fmla="*/ 2147483647 h 214"/>
                <a:gd name="T2" fmla="*/ 2147483647 w 506"/>
                <a:gd name="T3" fmla="*/ 2147483647 h 214"/>
                <a:gd name="T4" fmla="*/ 2147483647 w 506"/>
                <a:gd name="T5" fmla="*/ 2147483647 h 214"/>
                <a:gd name="T6" fmla="*/ 2147483647 w 506"/>
                <a:gd name="T7" fmla="*/ 2147483647 h 214"/>
                <a:gd name="T8" fmla="*/ 2147483647 w 506"/>
                <a:gd name="T9" fmla="*/ 2147483647 h 214"/>
                <a:gd name="T10" fmla="*/ 2147483647 w 506"/>
                <a:gd name="T11" fmla="*/ 2147483647 h 214"/>
                <a:gd name="T12" fmla="*/ 2147483647 w 506"/>
                <a:gd name="T13" fmla="*/ 2147483647 h 214"/>
                <a:gd name="T14" fmla="*/ 2147483647 w 506"/>
                <a:gd name="T15" fmla="*/ 2147483647 h 214"/>
                <a:gd name="T16" fmla="*/ 2147483647 w 506"/>
                <a:gd name="T17" fmla="*/ 0 h 214"/>
                <a:gd name="T18" fmla="*/ 2147483647 w 506"/>
                <a:gd name="T19" fmla="*/ 0 h 214"/>
                <a:gd name="T20" fmla="*/ 2147483647 w 506"/>
                <a:gd name="T21" fmla="*/ 2147483647 h 214"/>
                <a:gd name="T22" fmla="*/ 2147483647 w 506"/>
                <a:gd name="T23" fmla="*/ 2147483647 h 214"/>
                <a:gd name="T24" fmla="*/ 2147483647 w 506"/>
                <a:gd name="T25" fmla="*/ 2147483647 h 214"/>
                <a:gd name="T26" fmla="*/ 2147483647 w 506"/>
                <a:gd name="T27" fmla="*/ 2147483647 h 214"/>
                <a:gd name="T28" fmla="*/ 2147483647 w 506"/>
                <a:gd name="T29" fmla="*/ 2147483647 h 214"/>
                <a:gd name="T30" fmla="*/ 2147483647 w 506"/>
                <a:gd name="T31" fmla="*/ 2147483647 h 214"/>
                <a:gd name="T32" fmla="*/ 2147483647 w 506"/>
                <a:gd name="T33" fmla="*/ 2147483647 h 214"/>
                <a:gd name="T34" fmla="*/ 2147483647 w 506"/>
                <a:gd name="T35" fmla="*/ 2147483647 h 214"/>
                <a:gd name="T36" fmla="*/ 2147483647 w 506"/>
                <a:gd name="T37" fmla="*/ 2147483647 h 214"/>
                <a:gd name="T38" fmla="*/ 2147483647 w 506"/>
                <a:gd name="T39" fmla="*/ 2147483647 h 214"/>
                <a:gd name="T40" fmla="*/ 2147483647 w 506"/>
                <a:gd name="T41" fmla="*/ 2147483647 h 214"/>
                <a:gd name="T42" fmla="*/ 2147483647 w 506"/>
                <a:gd name="T43" fmla="*/ 2147483647 h 214"/>
                <a:gd name="T44" fmla="*/ 2147483647 w 506"/>
                <a:gd name="T45" fmla="*/ 2147483647 h 214"/>
                <a:gd name="T46" fmla="*/ 2147483647 w 506"/>
                <a:gd name="T47" fmla="*/ 2147483647 h 214"/>
                <a:gd name="T48" fmla="*/ 2147483647 w 506"/>
                <a:gd name="T49" fmla="*/ 2147483647 h 214"/>
                <a:gd name="T50" fmla="*/ 2147483647 w 506"/>
                <a:gd name="T51" fmla="*/ 2147483647 h 214"/>
                <a:gd name="T52" fmla="*/ 2147483647 w 506"/>
                <a:gd name="T53" fmla="*/ 2147483647 h 214"/>
                <a:gd name="T54" fmla="*/ 2147483647 w 506"/>
                <a:gd name="T55" fmla="*/ 2147483647 h 214"/>
                <a:gd name="T56" fmla="*/ 2147483647 w 506"/>
                <a:gd name="T57" fmla="*/ 2147483647 h 214"/>
                <a:gd name="T58" fmla="*/ 2147483647 w 506"/>
                <a:gd name="T59" fmla="*/ 2147483647 h 214"/>
                <a:gd name="T60" fmla="*/ 2147483647 w 506"/>
                <a:gd name="T61" fmla="*/ 2147483647 h 214"/>
                <a:gd name="T62" fmla="*/ 2147483647 w 506"/>
                <a:gd name="T63" fmla="*/ 2147483647 h 214"/>
                <a:gd name="T64" fmla="*/ 2147483647 w 506"/>
                <a:gd name="T65" fmla="*/ 2147483647 h 214"/>
                <a:gd name="T66" fmla="*/ 2147483647 w 506"/>
                <a:gd name="T67" fmla="*/ 2147483647 h 214"/>
                <a:gd name="T68" fmla="*/ 2147483647 w 506"/>
                <a:gd name="T69" fmla="*/ 2147483647 h 214"/>
                <a:gd name="T70" fmla="*/ 2147483647 w 506"/>
                <a:gd name="T71" fmla="*/ 2147483647 h 2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6"/>
                <a:gd name="T109" fmla="*/ 0 h 214"/>
                <a:gd name="T110" fmla="*/ 506 w 506"/>
                <a:gd name="T111" fmla="*/ 214 h 2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6" h="214">
                  <a:moveTo>
                    <a:pt x="505" y="107"/>
                  </a:moveTo>
                  <a:lnTo>
                    <a:pt x="504" y="97"/>
                  </a:lnTo>
                  <a:lnTo>
                    <a:pt x="501" y="88"/>
                  </a:lnTo>
                  <a:lnTo>
                    <a:pt x="497" y="79"/>
                  </a:lnTo>
                  <a:lnTo>
                    <a:pt x="490" y="70"/>
                  </a:lnTo>
                  <a:lnTo>
                    <a:pt x="482" y="61"/>
                  </a:lnTo>
                  <a:lnTo>
                    <a:pt x="471" y="53"/>
                  </a:lnTo>
                  <a:lnTo>
                    <a:pt x="459" y="45"/>
                  </a:lnTo>
                  <a:lnTo>
                    <a:pt x="446" y="38"/>
                  </a:lnTo>
                  <a:lnTo>
                    <a:pt x="431" y="31"/>
                  </a:lnTo>
                  <a:lnTo>
                    <a:pt x="415" y="25"/>
                  </a:lnTo>
                  <a:lnTo>
                    <a:pt x="397" y="19"/>
                  </a:lnTo>
                  <a:lnTo>
                    <a:pt x="379" y="14"/>
                  </a:lnTo>
                  <a:lnTo>
                    <a:pt x="359" y="10"/>
                  </a:lnTo>
                  <a:lnTo>
                    <a:pt x="339" y="6"/>
                  </a:lnTo>
                  <a:lnTo>
                    <a:pt x="318" y="3"/>
                  </a:lnTo>
                  <a:lnTo>
                    <a:pt x="296" y="1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0" y="0"/>
                  </a:lnTo>
                  <a:lnTo>
                    <a:pt x="209" y="1"/>
                  </a:lnTo>
                  <a:lnTo>
                    <a:pt x="187" y="3"/>
                  </a:lnTo>
                  <a:lnTo>
                    <a:pt x="166" y="6"/>
                  </a:lnTo>
                  <a:lnTo>
                    <a:pt x="145" y="10"/>
                  </a:lnTo>
                  <a:lnTo>
                    <a:pt x="126" y="14"/>
                  </a:lnTo>
                  <a:lnTo>
                    <a:pt x="108" y="19"/>
                  </a:lnTo>
                  <a:lnTo>
                    <a:pt x="90" y="25"/>
                  </a:lnTo>
                  <a:lnTo>
                    <a:pt x="74" y="31"/>
                  </a:lnTo>
                  <a:lnTo>
                    <a:pt x="59" y="38"/>
                  </a:lnTo>
                  <a:lnTo>
                    <a:pt x="45" y="45"/>
                  </a:lnTo>
                  <a:lnTo>
                    <a:pt x="33" y="53"/>
                  </a:lnTo>
                  <a:lnTo>
                    <a:pt x="24" y="61"/>
                  </a:lnTo>
                  <a:lnTo>
                    <a:pt x="15" y="70"/>
                  </a:lnTo>
                  <a:lnTo>
                    <a:pt x="8" y="79"/>
                  </a:lnTo>
                  <a:lnTo>
                    <a:pt x="4" y="88"/>
                  </a:lnTo>
                  <a:lnTo>
                    <a:pt x="1" y="97"/>
                  </a:lnTo>
                  <a:lnTo>
                    <a:pt x="0" y="107"/>
                  </a:lnTo>
                  <a:lnTo>
                    <a:pt x="1" y="116"/>
                  </a:lnTo>
                  <a:lnTo>
                    <a:pt x="4" y="125"/>
                  </a:lnTo>
                  <a:lnTo>
                    <a:pt x="8" y="134"/>
                  </a:lnTo>
                  <a:lnTo>
                    <a:pt x="15" y="143"/>
                  </a:lnTo>
                  <a:lnTo>
                    <a:pt x="24" y="151"/>
                  </a:lnTo>
                  <a:lnTo>
                    <a:pt x="33" y="160"/>
                  </a:lnTo>
                  <a:lnTo>
                    <a:pt x="45" y="168"/>
                  </a:lnTo>
                  <a:lnTo>
                    <a:pt x="59" y="175"/>
                  </a:lnTo>
                  <a:lnTo>
                    <a:pt x="74" y="182"/>
                  </a:lnTo>
                  <a:lnTo>
                    <a:pt x="90" y="188"/>
                  </a:lnTo>
                  <a:lnTo>
                    <a:pt x="108" y="194"/>
                  </a:lnTo>
                  <a:lnTo>
                    <a:pt x="126" y="199"/>
                  </a:lnTo>
                  <a:lnTo>
                    <a:pt x="145" y="203"/>
                  </a:lnTo>
                  <a:lnTo>
                    <a:pt x="166" y="207"/>
                  </a:lnTo>
                  <a:lnTo>
                    <a:pt x="187" y="209"/>
                  </a:lnTo>
                  <a:lnTo>
                    <a:pt x="209" y="211"/>
                  </a:lnTo>
                  <a:lnTo>
                    <a:pt x="230" y="213"/>
                  </a:lnTo>
                  <a:lnTo>
                    <a:pt x="252" y="213"/>
                  </a:lnTo>
                  <a:lnTo>
                    <a:pt x="274" y="213"/>
                  </a:lnTo>
                  <a:lnTo>
                    <a:pt x="296" y="211"/>
                  </a:lnTo>
                  <a:lnTo>
                    <a:pt x="318" y="209"/>
                  </a:lnTo>
                  <a:lnTo>
                    <a:pt x="339" y="207"/>
                  </a:lnTo>
                  <a:lnTo>
                    <a:pt x="359" y="203"/>
                  </a:lnTo>
                  <a:lnTo>
                    <a:pt x="379" y="199"/>
                  </a:lnTo>
                  <a:lnTo>
                    <a:pt x="397" y="194"/>
                  </a:lnTo>
                  <a:lnTo>
                    <a:pt x="415" y="188"/>
                  </a:lnTo>
                  <a:lnTo>
                    <a:pt x="431" y="182"/>
                  </a:lnTo>
                  <a:lnTo>
                    <a:pt x="446" y="175"/>
                  </a:lnTo>
                  <a:lnTo>
                    <a:pt x="459" y="168"/>
                  </a:lnTo>
                  <a:lnTo>
                    <a:pt x="471" y="160"/>
                  </a:lnTo>
                  <a:lnTo>
                    <a:pt x="482" y="151"/>
                  </a:lnTo>
                  <a:lnTo>
                    <a:pt x="490" y="143"/>
                  </a:lnTo>
                  <a:lnTo>
                    <a:pt x="497" y="134"/>
                  </a:lnTo>
                  <a:lnTo>
                    <a:pt x="501" y="125"/>
                  </a:lnTo>
                  <a:lnTo>
                    <a:pt x="504" y="116"/>
                  </a:lnTo>
                  <a:lnTo>
                    <a:pt x="505" y="10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Freeform 8"/>
            <p:cNvSpPr>
              <a:spLocks/>
            </p:cNvSpPr>
            <p:nvPr/>
          </p:nvSpPr>
          <p:spPr bwMode="auto">
            <a:xfrm>
              <a:off x="1509713" y="3733800"/>
              <a:ext cx="592137" cy="339725"/>
            </a:xfrm>
            <a:custGeom>
              <a:avLst/>
              <a:gdLst>
                <a:gd name="T0" fmla="*/ 2147483647 w 507"/>
                <a:gd name="T1" fmla="*/ 2147483647 h 214"/>
                <a:gd name="T2" fmla="*/ 2147483647 w 507"/>
                <a:gd name="T3" fmla="*/ 2147483647 h 214"/>
                <a:gd name="T4" fmla="*/ 2147483647 w 507"/>
                <a:gd name="T5" fmla="*/ 2147483647 h 214"/>
                <a:gd name="T6" fmla="*/ 2147483647 w 507"/>
                <a:gd name="T7" fmla="*/ 2147483647 h 214"/>
                <a:gd name="T8" fmla="*/ 2147483647 w 507"/>
                <a:gd name="T9" fmla="*/ 2147483647 h 214"/>
                <a:gd name="T10" fmla="*/ 2147483647 w 507"/>
                <a:gd name="T11" fmla="*/ 2147483647 h 214"/>
                <a:gd name="T12" fmla="*/ 2147483647 w 507"/>
                <a:gd name="T13" fmla="*/ 2147483647 h 214"/>
                <a:gd name="T14" fmla="*/ 2147483647 w 507"/>
                <a:gd name="T15" fmla="*/ 2147483647 h 214"/>
                <a:gd name="T16" fmla="*/ 2147483647 w 507"/>
                <a:gd name="T17" fmla="*/ 2147483647 h 214"/>
                <a:gd name="T18" fmla="*/ 2147483647 w 507"/>
                <a:gd name="T19" fmla="*/ 2147483647 h 214"/>
                <a:gd name="T20" fmla="*/ 2147483647 w 507"/>
                <a:gd name="T21" fmla="*/ 2147483647 h 214"/>
                <a:gd name="T22" fmla="*/ 2147483647 w 507"/>
                <a:gd name="T23" fmla="*/ 2147483647 h 214"/>
                <a:gd name="T24" fmla="*/ 2147483647 w 507"/>
                <a:gd name="T25" fmla="*/ 2147483647 h 214"/>
                <a:gd name="T26" fmla="*/ 2147483647 w 507"/>
                <a:gd name="T27" fmla="*/ 2147483647 h 214"/>
                <a:gd name="T28" fmla="*/ 2147483647 w 507"/>
                <a:gd name="T29" fmla="*/ 2147483647 h 214"/>
                <a:gd name="T30" fmla="*/ 2147483647 w 507"/>
                <a:gd name="T31" fmla="*/ 2147483647 h 214"/>
                <a:gd name="T32" fmla="*/ 2147483647 w 507"/>
                <a:gd name="T33" fmla="*/ 2147483647 h 214"/>
                <a:gd name="T34" fmla="*/ 2147483647 w 507"/>
                <a:gd name="T35" fmla="*/ 2147483647 h 214"/>
                <a:gd name="T36" fmla="*/ 2147483647 w 507"/>
                <a:gd name="T37" fmla="*/ 2147483647 h 214"/>
                <a:gd name="T38" fmla="*/ 2147483647 w 507"/>
                <a:gd name="T39" fmla="*/ 2147483647 h 214"/>
                <a:gd name="T40" fmla="*/ 2147483647 w 507"/>
                <a:gd name="T41" fmla="*/ 2147483647 h 214"/>
                <a:gd name="T42" fmla="*/ 2147483647 w 507"/>
                <a:gd name="T43" fmla="*/ 2147483647 h 214"/>
                <a:gd name="T44" fmla="*/ 2147483647 w 507"/>
                <a:gd name="T45" fmla="*/ 2147483647 h 214"/>
                <a:gd name="T46" fmla="*/ 2147483647 w 507"/>
                <a:gd name="T47" fmla="*/ 2147483647 h 214"/>
                <a:gd name="T48" fmla="*/ 2147483647 w 507"/>
                <a:gd name="T49" fmla="*/ 2147483647 h 214"/>
                <a:gd name="T50" fmla="*/ 2147483647 w 507"/>
                <a:gd name="T51" fmla="*/ 2147483647 h 214"/>
                <a:gd name="T52" fmla="*/ 2147483647 w 507"/>
                <a:gd name="T53" fmla="*/ 0 h 214"/>
                <a:gd name="T54" fmla="*/ 2147483647 w 507"/>
                <a:gd name="T55" fmla="*/ 0 h 214"/>
                <a:gd name="T56" fmla="*/ 2147483647 w 507"/>
                <a:gd name="T57" fmla="*/ 2147483647 h 214"/>
                <a:gd name="T58" fmla="*/ 2147483647 w 507"/>
                <a:gd name="T59" fmla="*/ 2147483647 h 214"/>
                <a:gd name="T60" fmla="*/ 2147483647 w 507"/>
                <a:gd name="T61" fmla="*/ 2147483647 h 214"/>
                <a:gd name="T62" fmla="*/ 2147483647 w 507"/>
                <a:gd name="T63" fmla="*/ 2147483647 h 214"/>
                <a:gd name="T64" fmla="*/ 2147483647 w 507"/>
                <a:gd name="T65" fmla="*/ 2147483647 h 214"/>
                <a:gd name="T66" fmla="*/ 2147483647 w 507"/>
                <a:gd name="T67" fmla="*/ 2147483647 h 214"/>
                <a:gd name="T68" fmla="*/ 2147483647 w 507"/>
                <a:gd name="T69" fmla="*/ 2147483647 h 214"/>
                <a:gd name="T70" fmla="*/ 2147483647 w 507"/>
                <a:gd name="T71" fmla="*/ 2147483647 h 2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7"/>
                <a:gd name="T109" fmla="*/ 0 h 214"/>
                <a:gd name="T110" fmla="*/ 507 w 507"/>
                <a:gd name="T111" fmla="*/ 214 h 2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7" h="214">
                  <a:moveTo>
                    <a:pt x="0" y="107"/>
                  </a:moveTo>
                  <a:lnTo>
                    <a:pt x="1" y="116"/>
                  </a:lnTo>
                  <a:lnTo>
                    <a:pt x="4" y="125"/>
                  </a:lnTo>
                  <a:lnTo>
                    <a:pt x="9" y="134"/>
                  </a:lnTo>
                  <a:lnTo>
                    <a:pt x="16" y="143"/>
                  </a:lnTo>
                  <a:lnTo>
                    <a:pt x="24" y="151"/>
                  </a:lnTo>
                  <a:lnTo>
                    <a:pt x="34" y="160"/>
                  </a:lnTo>
                  <a:lnTo>
                    <a:pt x="46" y="168"/>
                  </a:lnTo>
                  <a:lnTo>
                    <a:pt x="59" y="175"/>
                  </a:lnTo>
                  <a:lnTo>
                    <a:pt x="74" y="182"/>
                  </a:lnTo>
                  <a:lnTo>
                    <a:pt x="91" y="188"/>
                  </a:lnTo>
                  <a:lnTo>
                    <a:pt x="108" y="194"/>
                  </a:lnTo>
                  <a:lnTo>
                    <a:pt x="127" y="199"/>
                  </a:lnTo>
                  <a:lnTo>
                    <a:pt x="146" y="203"/>
                  </a:lnTo>
                  <a:lnTo>
                    <a:pt x="166" y="207"/>
                  </a:lnTo>
                  <a:lnTo>
                    <a:pt x="188" y="209"/>
                  </a:lnTo>
                  <a:lnTo>
                    <a:pt x="209" y="211"/>
                  </a:lnTo>
                  <a:lnTo>
                    <a:pt x="231" y="213"/>
                  </a:lnTo>
                  <a:lnTo>
                    <a:pt x="253" y="213"/>
                  </a:lnTo>
                  <a:lnTo>
                    <a:pt x="275" y="213"/>
                  </a:lnTo>
                  <a:lnTo>
                    <a:pt x="297" y="211"/>
                  </a:lnTo>
                  <a:lnTo>
                    <a:pt x="319" y="209"/>
                  </a:lnTo>
                  <a:lnTo>
                    <a:pt x="340" y="207"/>
                  </a:lnTo>
                  <a:lnTo>
                    <a:pt x="360" y="203"/>
                  </a:lnTo>
                  <a:lnTo>
                    <a:pt x="379" y="199"/>
                  </a:lnTo>
                  <a:lnTo>
                    <a:pt x="398" y="193"/>
                  </a:lnTo>
                  <a:lnTo>
                    <a:pt x="416" y="188"/>
                  </a:lnTo>
                  <a:lnTo>
                    <a:pt x="432" y="182"/>
                  </a:lnTo>
                  <a:lnTo>
                    <a:pt x="446" y="175"/>
                  </a:lnTo>
                  <a:lnTo>
                    <a:pt x="460" y="167"/>
                  </a:lnTo>
                  <a:lnTo>
                    <a:pt x="472" y="160"/>
                  </a:lnTo>
                  <a:lnTo>
                    <a:pt x="482" y="151"/>
                  </a:lnTo>
                  <a:lnTo>
                    <a:pt x="490" y="143"/>
                  </a:lnTo>
                  <a:lnTo>
                    <a:pt x="497" y="134"/>
                  </a:lnTo>
                  <a:lnTo>
                    <a:pt x="502" y="125"/>
                  </a:lnTo>
                  <a:lnTo>
                    <a:pt x="505" y="115"/>
                  </a:lnTo>
                  <a:lnTo>
                    <a:pt x="506" y="107"/>
                  </a:lnTo>
                  <a:lnTo>
                    <a:pt x="505" y="97"/>
                  </a:lnTo>
                  <a:lnTo>
                    <a:pt x="502" y="88"/>
                  </a:lnTo>
                  <a:lnTo>
                    <a:pt x="497" y="79"/>
                  </a:lnTo>
                  <a:lnTo>
                    <a:pt x="490" y="70"/>
                  </a:lnTo>
                  <a:lnTo>
                    <a:pt x="482" y="61"/>
                  </a:lnTo>
                  <a:lnTo>
                    <a:pt x="472" y="53"/>
                  </a:lnTo>
                  <a:lnTo>
                    <a:pt x="460" y="45"/>
                  </a:lnTo>
                  <a:lnTo>
                    <a:pt x="446" y="38"/>
                  </a:lnTo>
                  <a:lnTo>
                    <a:pt x="432" y="31"/>
                  </a:lnTo>
                  <a:lnTo>
                    <a:pt x="415" y="25"/>
                  </a:lnTo>
                  <a:lnTo>
                    <a:pt x="398" y="19"/>
                  </a:lnTo>
                  <a:lnTo>
                    <a:pt x="379" y="14"/>
                  </a:lnTo>
                  <a:lnTo>
                    <a:pt x="360" y="10"/>
                  </a:lnTo>
                  <a:lnTo>
                    <a:pt x="340" y="6"/>
                  </a:lnTo>
                  <a:lnTo>
                    <a:pt x="318" y="3"/>
                  </a:lnTo>
                  <a:lnTo>
                    <a:pt x="297" y="1"/>
                  </a:lnTo>
                  <a:lnTo>
                    <a:pt x="275" y="0"/>
                  </a:lnTo>
                  <a:lnTo>
                    <a:pt x="253" y="0"/>
                  </a:lnTo>
                  <a:lnTo>
                    <a:pt x="231" y="0"/>
                  </a:lnTo>
                  <a:lnTo>
                    <a:pt x="209" y="1"/>
                  </a:lnTo>
                  <a:lnTo>
                    <a:pt x="187" y="3"/>
                  </a:lnTo>
                  <a:lnTo>
                    <a:pt x="166" y="6"/>
                  </a:lnTo>
                  <a:lnTo>
                    <a:pt x="146" y="10"/>
                  </a:lnTo>
                  <a:lnTo>
                    <a:pt x="127" y="14"/>
                  </a:lnTo>
                  <a:lnTo>
                    <a:pt x="108" y="19"/>
                  </a:lnTo>
                  <a:lnTo>
                    <a:pt x="90" y="25"/>
                  </a:lnTo>
                  <a:lnTo>
                    <a:pt x="74" y="31"/>
                  </a:lnTo>
                  <a:lnTo>
                    <a:pt x="59" y="38"/>
                  </a:lnTo>
                  <a:lnTo>
                    <a:pt x="46" y="45"/>
                  </a:lnTo>
                  <a:lnTo>
                    <a:pt x="34" y="53"/>
                  </a:lnTo>
                  <a:lnTo>
                    <a:pt x="24" y="62"/>
                  </a:lnTo>
                  <a:lnTo>
                    <a:pt x="16" y="70"/>
                  </a:lnTo>
                  <a:lnTo>
                    <a:pt x="9" y="79"/>
                  </a:lnTo>
                  <a:lnTo>
                    <a:pt x="4" y="88"/>
                  </a:lnTo>
                  <a:lnTo>
                    <a:pt x="1" y="97"/>
                  </a:lnTo>
                  <a:lnTo>
                    <a:pt x="0" y="10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Freeform 9"/>
            <p:cNvSpPr>
              <a:spLocks/>
            </p:cNvSpPr>
            <p:nvPr/>
          </p:nvSpPr>
          <p:spPr bwMode="auto">
            <a:xfrm>
              <a:off x="1035050" y="4422775"/>
              <a:ext cx="1177925" cy="319088"/>
            </a:xfrm>
            <a:custGeom>
              <a:avLst/>
              <a:gdLst>
                <a:gd name="T0" fmla="*/ 2147483647 w 742"/>
                <a:gd name="T1" fmla="*/ 2147483647 h 201"/>
                <a:gd name="T2" fmla="*/ 2147483647 w 742"/>
                <a:gd name="T3" fmla="*/ 0 h 201"/>
                <a:gd name="T4" fmla="*/ 0 w 742"/>
                <a:gd name="T5" fmla="*/ 0 h 201"/>
                <a:gd name="T6" fmla="*/ 0 w 742"/>
                <a:gd name="T7" fmla="*/ 2147483647 h 201"/>
                <a:gd name="T8" fmla="*/ 2147483647 w 742"/>
                <a:gd name="T9" fmla="*/ 2147483647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201"/>
                <a:gd name="T17" fmla="*/ 742 w 7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201">
                  <a:moveTo>
                    <a:pt x="741" y="200"/>
                  </a:moveTo>
                  <a:lnTo>
                    <a:pt x="741" y="0"/>
                  </a:lnTo>
                  <a:lnTo>
                    <a:pt x="0" y="0"/>
                  </a:lnTo>
                  <a:lnTo>
                    <a:pt x="0" y="200"/>
                  </a:lnTo>
                  <a:lnTo>
                    <a:pt x="741" y="20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Rectangle 10"/>
            <p:cNvSpPr>
              <a:spLocks noChangeArrowheads="1"/>
            </p:cNvSpPr>
            <p:nvPr/>
          </p:nvSpPr>
          <p:spPr bwMode="auto">
            <a:xfrm>
              <a:off x="765175" y="3429000"/>
              <a:ext cx="7112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name</a:t>
              </a:r>
            </a:p>
          </p:txBody>
        </p:sp>
        <p:sp>
          <p:nvSpPr>
            <p:cNvPr id="19477" name="Rectangle 11"/>
            <p:cNvSpPr>
              <a:spLocks noChangeArrowheads="1"/>
            </p:cNvSpPr>
            <p:nvPr/>
          </p:nvSpPr>
          <p:spPr bwMode="auto">
            <a:xfrm>
              <a:off x="996950" y="4419600"/>
              <a:ext cx="12541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Employees</a:t>
              </a:r>
            </a:p>
          </p:txBody>
        </p:sp>
        <p:sp>
          <p:nvSpPr>
            <p:cNvPr id="19478" name="Rectangle 12"/>
            <p:cNvSpPr>
              <a:spLocks noChangeArrowheads="1"/>
            </p:cNvSpPr>
            <p:nvPr/>
          </p:nvSpPr>
          <p:spPr bwMode="auto">
            <a:xfrm>
              <a:off x="490538" y="3841750"/>
              <a:ext cx="5318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ssn</a:t>
              </a:r>
            </a:p>
          </p:txBody>
        </p:sp>
        <p:sp>
          <p:nvSpPr>
            <p:cNvPr id="19479" name="Rectangle 13"/>
            <p:cNvSpPr>
              <a:spLocks noChangeArrowheads="1"/>
            </p:cNvSpPr>
            <p:nvPr/>
          </p:nvSpPr>
          <p:spPr bwMode="auto">
            <a:xfrm>
              <a:off x="1603375" y="3695700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lot</a:t>
              </a:r>
            </a:p>
          </p:txBody>
        </p:sp>
        <p:sp>
          <p:nvSpPr>
            <p:cNvPr id="19480" name="Line 15"/>
            <p:cNvSpPr>
              <a:spLocks noChangeShapeType="1"/>
            </p:cNvSpPr>
            <p:nvPr/>
          </p:nvSpPr>
          <p:spPr bwMode="auto">
            <a:xfrm>
              <a:off x="871538" y="4200525"/>
              <a:ext cx="220662" cy="21272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16"/>
            <p:cNvSpPr>
              <a:spLocks noChangeShapeType="1"/>
            </p:cNvSpPr>
            <p:nvPr/>
          </p:nvSpPr>
          <p:spPr bwMode="auto">
            <a:xfrm>
              <a:off x="1155700" y="3770313"/>
              <a:ext cx="177800" cy="6350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17"/>
            <p:cNvSpPr>
              <a:spLocks noChangeShapeType="1"/>
            </p:cNvSpPr>
            <p:nvPr/>
          </p:nvSpPr>
          <p:spPr bwMode="auto">
            <a:xfrm flipH="1">
              <a:off x="1685925" y="4075113"/>
              <a:ext cx="100013" cy="33813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57"/>
            <p:cNvGrpSpPr>
              <a:grpSpLocks/>
            </p:cNvGrpSpPr>
            <p:nvPr/>
          </p:nvGrpSpPr>
          <p:grpSpPr bwMode="auto">
            <a:xfrm>
              <a:off x="1981200" y="3429000"/>
              <a:ext cx="993775" cy="342900"/>
              <a:chOff x="2057400" y="4191000"/>
              <a:chExt cx="993775" cy="342900"/>
            </a:xfrm>
          </p:grpSpPr>
          <p:sp>
            <p:nvSpPr>
              <p:cNvPr id="52" name="Freeform 6"/>
              <p:cNvSpPr>
                <a:spLocks/>
              </p:cNvSpPr>
              <p:nvPr/>
            </p:nvSpPr>
            <p:spPr bwMode="auto">
              <a:xfrm>
                <a:off x="2057400" y="4194175"/>
                <a:ext cx="993775" cy="339725"/>
              </a:xfrm>
              <a:custGeom>
                <a:avLst/>
                <a:gdLst>
                  <a:gd name="T0" fmla="*/ 623 w 626"/>
                  <a:gd name="T1" fmla="*/ 97 h 214"/>
                  <a:gd name="T2" fmla="*/ 613 w 626"/>
                  <a:gd name="T3" fmla="*/ 79 h 214"/>
                  <a:gd name="T4" fmla="*/ 595 w 626"/>
                  <a:gd name="T5" fmla="*/ 62 h 214"/>
                  <a:gd name="T6" fmla="*/ 568 w 626"/>
                  <a:gd name="T7" fmla="*/ 45 h 214"/>
                  <a:gd name="T8" fmla="*/ 533 w 626"/>
                  <a:gd name="T9" fmla="*/ 32 h 214"/>
                  <a:gd name="T10" fmla="*/ 491 w 626"/>
                  <a:gd name="T11" fmla="*/ 19 h 214"/>
                  <a:gd name="T12" fmla="*/ 444 w 626"/>
                  <a:gd name="T13" fmla="*/ 10 h 214"/>
                  <a:gd name="T14" fmla="*/ 394 w 626"/>
                  <a:gd name="T15" fmla="*/ 4 h 214"/>
                  <a:gd name="T16" fmla="*/ 339 w 626"/>
                  <a:gd name="T17" fmla="*/ 1 h 214"/>
                  <a:gd name="T18" fmla="*/ 285 w 626"/>
                  <a:gd name="T19" fmla="*/ 1 h 214"/>
                  <a:gd name="T20" fmla="*/ 232 w 626"/>
                  <a:gd name="T21" fmla="*/ 4 h 214"/>
                  <a:gd name="T22" fmla="*/ 180 w 626"/>
                  <a:gd name="T23" fmla="*/ 10 h 214"/>
                  <a:gd name="T24" fmla="*/ 133 w 626"/>
                  <a:gd name="T25" fmla="*/ 19 h 214"/>
                  <a:gd name="T26" fmla="*/ 91 w 626"/>
                  <a:gd name="T27" fmla="*/ 32 h 214"/>
                  <a:gd name="T28" fmla="*/ 56 w 626"/>
                  <a:gd name="T29" fmla="*/ 45 h 214"/>
                  <a:gd name="T30" fmla="*/ 29 w 626"/>
                  <a:gd name="T31" fmla="*/ 62 h 214"/>
                  <a:gd name="T32" fmla="*/ 11 w 626"/>
                  <a:gd name="T33" fmla="*/ 79 h 214"/>
                  <a:gd name="T34" fmla="*/ 1 w 626"/>
                  <a:gd name="T35" fmla="*/ 97 h 214"/>
                  <a:gd name="T36" fmla="*/ 1 w 626"/>
                  <a:gd name="T37" fmla="*/ 116 h 214"/>
                  <a:gd name="T38" fmla="*/ 11 w 626"/>
                  <a:gd name="T39" fmla="*/ 134 h 214"/>
                  <a:gd name="T40" fmla="*/ 29 w 626"/>
                  <a:gd name="T41" fmla="*/ 152 h 214"/>
                  <a:gd name="T42" fmla="*/ 56 w 626"/>
                  <a:gd name="T43" fmla="*/ 168 h 214"/>
                  <a:gd name="T44" fmla="*/ 91 w 626"/>
                  <a:gd name="T45" fmla="*/ 182 h 214"/>
                  <a:gd name="T46" fmla="*/ 133 w 626"/>
                  <a:gd name="T47" fmla="*/ 194 h 214"/>
                  <a:gd name="T48" fmla="*/ 180 w 626"/>
                  <a:gd name="T49" fmla="*/ 203 h 214"/>
                  <a:gd name="T50" fmla="*/ 232 w 626"/>
                  <a:gd name="T51" fmla="*/ 210 h 214"/>
                  <a:gd name="T52" fmla="*/ 285 w 626"/>
                  <a:gd name="T53" fmla="*/ 213 h 214"/>
                  <a:gd name="T54" fmla="*/ 339 w 626"/>
                  <a:gd name="T55" fmla="*/ 213 h 214"/>
                  <a:gd name="T56" fmla="*/ 394 w 626"/>
                  <a:gd name="T57" fmla="*/ 210 h 214"/>
                  <a:gd name="T58" fmla="*/ 444 w 626"/>
                  <a:gd name="T59" fmla="*/ 203 h 214"/>
                  <a:gd name="T60" fmla="*/ 491 w 626"/>
                  <a:gd name="T61" fmla="*/ 194 h 214"/>
                  <a:gd name="T62" fmla="*/ 533 w 626"/>
                  <a:gd name="T63" fmla="*/ 182 h 214"/>
                  <a:gd name="T64" fmla="*/ 568 w 626"/>
                  <a:gd name="T65" fmla="*/ 168 h 214"/>
                  <a:gd name="T66" fmla="*/ 595 w 626"/>
                  <a:gd name="T67" fmla="*/ 152 h 214"/>
                  <a:gd name="T68" fmla="*/ 613 w 626"/>
                  <a:gd name="T69" fmla="*/ 134 h 214"/>
                  <a:gd name="T70" fmla="*/ 623 w 626"/>
                  <a:gd name="T71" fmla="*/ 116 h 2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26"/>
                  <a:gd name="T109" fmla="*/ 0 h 214"/>
                  <a:gd name="T110" fmla="*/ 626 w 626"/>
                  <a:gd name="T111" fmla="*/ 214 h 2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26" h="214">
                    <a:moveTo>
                      <a:pt x="625" y="107"/>
                    </a:moveTo>
                    <a:lnTo>
                      <a:pt x="623" y="97"/>
                    </a:lnTo>
                    <a:lnTo>
                      <a:pt x="620" y="88"/>
                    </a:lnTo>
                    <a:lnTo>
                      <a:pt x="613" y="79"/>
                    </a:lnTo>
                    <a:lnTo>
                      <a:pt x="606" y="70"/>
                    </a:lnTo>
                    <a:lnTo>
                      <a:pt x="595" y="62"/>
                    </a:lnTo>
                    <a:lnTo>
                      <a:pt x="583" y="53"/>
                    </a:lnTo>
                    <a:lnTo>
                      <a:pt x="568" y="45"/>
                    </a:lnTo>
                    <a:lnTo>
                      <a:pt x="552" y="38"/>
                    </a:lnTo>
                    <a:lnTo>
                      <a:pt x="533" y="32"/>
                    </a:lnTo>
                    <a:lnTo>
                      <a:pt x="513" y="25"/>
                    </a:lnTo>
                    <a:lnTo>
                      <a:pt x="491" y="19"/>
                    </a:lnTo>
                    <a:lnTo>
                      <a:pt x="468" y="14"/>
                    </a:lnTo>
                    <a:lnTo>
                      <a:pt x="444" y="10"/>
                    </a:lnTo>
                    <a:lnTo>
                      <a:pt x="418" y="6"/>
                    </a:lnTo>
                    <a:lnTo>
                      <a:pt x="394" y="4"/>
                    </a:lnTo>
                    <a:lnTo>
                      <a:pt x="366" y="2"/>
                    </a:lnTo>
                    <a:lnTo>
                      <a:pt x="339" y="1"/>
                    </a:lnTo>
                    <a:lnTo>
                      <a:pt x="312" y="0"/>
                    </a:lnTo>
                    <a:lnTo>
                      <a:pt x="285" y="1"/>
                    </a:lnTo>
                    <a:lnTo>
                      <a:pt x="258" y="2"/>
                    </a:lnTo>
                    <a:lnTo>
                      <a:pt x="232" y="4"/>
                    </a:lnTo>
                    <a:lnTo>
                      <a:pt x="206" y="6"/>
                    </a:lnTo>
                    <a:lnTo>
                      <a:pt x="180" y="10"/>
                    </a:lnTo>
                    <a:lnTo>
                      <a:pt x="156" y="14"/>
                    </a:lnTo>
                    <a:lnTo>
                      <a:pt x="133" y="19"/>
                    </a:lnTo>
                    <a:lnTo>
                      <a:pt x="112" y="25"/>
                    </a:lnTo>
                    <a:lnTo>
                      <a:pt x="91" y="32"/>
                    </a:lnTo>
                    <a:lnTo>
                      <a:pt x="72" y="38"/>
                    </a:lnTo>
                    <a:lnTo>
                      <a:pt x="56" y="45"/>
                    </a:lnTo>
                    <a:lnTo>
                      <a:pt x="43" y="53"/>
                    </a:lnTo>
                    <a:lnTo>
                      <a:pt x="29" y="62"/>
                    </a:lnTo>
                    <a:lnTo>
                      <a:pt x="19" y="70"/>
                    </a:lnTo>
                    <a:lnTo>
                      <a:pt x="11" y="79"/>
                    </a:lnTo>
                    <a:lnTo>
                      <a:pt x="4" y="88"/>
                    </a:lnTo>
                    <a:lnTo>
                      <a:pt x="1" y="97"/>
                    </a:lnTo>
                    <a:lnTo>
                      <a:pt x="0" y="107"/>
                    </a:lnTo>
                    <a:lnTo>
                      <a:pt x="1" y="116"/>
                    </a:lnTo>
                    <a:lnTo>
                      <a:pt x="4" y="125"/>
                    </a:lnTo>
                    <a:lnTo>
                      <a:pt x="11" y="134"/>
                    </a:lnTo>
                    <a:lnTo>
                      <a:pt x="19" y="143"/>
                    </a:lnTo>
                    <a:lnTo>
                      <a:pt x="29" y="152"/>
                    </a:lnTo>
                    <a:lnTo>
                      <a:pt x="43" y="160"/>
                    </a:lnTo>
                    <a:lnTo>
                      <a:pt x="56" y="168"/>
                    </a:lnTo>
                    <a:lnTo>
                      <a:pt x="72" y="175"/>
                    </a:lnTo>
                    <a:lnTo>
                      <a:pt x="91" y="182"/>
                    </a:lnTo>
                    <a:lnTo>
                      <a:pt x="112" y="189"/>
                    </a:lnTo>
                    <a:lnTo>
                      <a:pt x="133" y="194"/>
                    </a:lnTo>
                    <a:lnTo>
                      <a:pt x="156" y="199"/>
                    </a:lnTo>
                    <a:lnTo>
                      <a:pt x="180" y="203"/>
                    </a:lnTo>
                    <a:lnTo>
                      <a:pt x="206" y="207"/>
                    </a:lnTo>
                    <a:lnTo>
                      <a:pt x="232" y="210"/>
                    </a:lnTo>
                    <a:lnTo>
                      <a:pt x="258" y="212"/>
                    </a:lnTo>
                    <a:lnTo>
                      <a:pt x="285" y="213"/>
                    </a:lnTo>
                    <a:lnTo>
                      <a:pt x="312" y="213"/>
                    </a:lnTo>
                    <a:lnTo>
                      <a:pt x="339" y="213"/>
                    </a:lnTo>
                    <a:lnTo>
                      <a:pt x="366" y="212"/>
                    </a:lnTo>
                    <a:lnTo>
                      <a:pt x="394" y="210"/>
                    </a:lnTo>
                    <a:lnTo>
                      <a:pt x="418" y="207"/>
                    </a:lnTo>
                    <a:lnTo>
                      <a:pt x="444" y="203"/>
                    </a:lnTo>
                    <a:lnTo>
                      <a:pt x="468" y="199"/>
                    </a:lnTo>
                    <a:lnTo>
                      <a:pt x="491" y="194"/>
                    </a:lnTo>
                    <a:lnTo>
                      <a:pt x="513" y="189"/>
                    </a:lnTo>
                    <a:lnTo>
                      <a:pt x="533" y="182"/>
                    </a:lnTo>
                    <a:lnTo>
                      <a:pt x="552" y="175"/>
                    </a:lnTo>
                    <a:lnTo>
                      <a:pt x="568" y="168"/>
                    </a:lnTo>
                    <a:lnTo>
                      <a:pt x="583" y="160"/>
                    </a:lnTo>
                    <a:lnTo>
                      <a:pt x="595" y="152"/>
                    </a:lnTo>
                    <a:lnTo>
                      <a:pt x="606" y="143"/>
                    </a:lnTo>
                    <a:lnTo>
                      <a:pt x="613" y="134"/>
                    </a:lnTo>
                    <a:lnTo>
                      <a:pt x="620" y="125"/>
                    </a:lnTo>
                    <a:lnTo>
                      <a:pt x="623" y="116"/>
                    </a:lnTo>
                    <a:lnTo>
                      <a:pt x="625" y="107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9492" name="Rectangle 10"/>
              <p:cNvSpPr>
                <a:spLocks noChangeArrowheads="1"/>
              </p:cNvSpPr>
              <p:nvPr/>
            </p:nvSpPr>
            <p:spPr bwMode="auto">
              <a:xfrm>
                <a:off x="2057400" y="4191000"/>
                <a:ext cx="968215" cy="335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</a:rPr>
                  <a:t>address</a:t>
                </a:r>
              </a:p>
            </p:txBody>
          </p:sp>
        </p:grpSp>
        <p:cxnSp>
          <p:nvCxnSpPr>
            <p:cNvPr id="19484" name="Straight Connector 54"/>
            <p:cNvCxnSpPr>
              <a:cxnSpLocks noChangeShapeType="1"/>
              <a:stCxn id="19492" idx="2"/>
            </p:cNvCxnSpPr>
            <p:nvPr/>
          </p:nvCxnSpPr>
          <p:spPr bwMode="auto">
            <a:xfrm rot="5400000">
              <a:off x="1920876" y="3875087"/>
              <a:ext cx="654050" cy="434975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" name="Rounded Rectangular Callout 2"/>
            <p:cNvSpPr/>
            <p:nvPr/>
          </p:nvSpPr>
          <p:spPr bwMode="auto">
            <a:xfrm>
              <a:off x="3233737" y="2971927"/>
              <a:ext cx="1293813" cy="460248"/>
            </a:xfrm>
            <a:prstGeom prst="wedgeRoundRectCallout">
              <a:avLst>
                <a:gd name="adj1" fmla="val -72027"/>
                <a:gd name="adj2" fmla="val 63773"/>
                <a:gd name="adj3" fmla="val 16667"/>
              </a:avLst>
            </a:prstGeom>
            <a:solidFill>
              <a:srgbClr val="7030A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Calibri" pitchFamily="34" charset="0"/>
                </a:rPr>
                <a:t>Option 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53" name="Rounded Rectangular Callout 52"/>
          <p:cNvSpPr/>
          <p:nvPr/>
        </p:nvSpPr>
        <p:spPr bwMode="auto">
          <a:xfrm>
            <a:off x="6053137" y="5791200"/>
            <a:ext cx="1293813" cy="460248"/>
          </a:xfrm>
          <a:prstGeom prst="wedgeRoundRectCallout">
            <a:avLst>
              <a:gd name="adj1" fmla="val 47123"/>
              <a:gd name="adj2" fmla="val -108158"/>
              <a:gd name="adj3" fmla="val 16667"/>
            </a:avLst>
          </a:prstGeom>
          <a:solidFill>
            <a:srgbClr val="7030A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Option </a:t>
            </a:r>
            <a:r>
              <a:rPr lang="en-US" dirty="0">
                <a:solidFill>
                  <a:schemeClr val="bg1"/>
                </a:solidFill>
              </a:rPr>
              <a:t>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ounded Rectangular Callout 55">
            <a:extLst>
              <a:ext uri="{FF2B5EF4-FFF2-40B4-BE49-F238E27FC236}">
                <a16:creationId xmlns:a16="http://schemas.microsoft.com/office/drawing/2014/main" id="{B5E95F0E-5E63-2360-016F-9D46509B6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2852" y="5726384"/>
            <a:ext cx="1807023" cy="859744"/>
          </a:xfrm>
          <a:prstGeom prst="wedgeRoundRectCallout">
            <a:avLst>
              <a:gd name="adj1" fmla="val 53809"/>
              <a:gd name="adj2" fmla="val -84247"/>
              <a:gd name="adj3" fmla="val 16667"/>
            </a:avLst>
          </a:prstGeom>
          <a:solidFill>
            <a:schemeClr val="accent4">
              <a:lumMod val="10000"/>
              <a:lumOff val="90000"/>
            </a:schemeClr>
          </a:solidFill>
          <a:ln w="12700" algn="ctr">
            <a:noFill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 anchorCtr="0"/>
          <a:lstStyle/>
          <a:p>
            <a:pPr algn="ctr" eaLnBrk="0" hangingPunct="0">
              <a:lnSpc>
                <a:spcPts val="1700"/>
              </a:lnSpc>
              <a:defRPr/>
            </a:pP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Employees can have multiple addresses</a:t>
            </a:r>
          </a:p>
        </p:txBody>
      </p:sp>
    </p:spTree>
    <p:extLst>
      <p:ext uri="{BB962C8B-B14F-4D97-AF65-F5344CB8AC3E}">
        <p14:creationId xmlns:p14="http://schemas.microsoft.com/office/powerpoint/2010/main" val="393392292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41A6BD-21A7-A8FE-B060-168C1FC54135}"/>
              </a:ext>
            </a:extLst>
          </p:cNvPr>
          <p:cNvSpPr/>
          <p:nvPr/>
        </p:nvSpPr>
        <p:spPr>
          <a:xfrm>
            <a:off x="996950" y="2502174"/>
            <a:ext cx="7656512" cy="4055380"/>
          </a:xfrm>
          <a:prstGeom prst="roundRect">
            <a:avLst>
              <a:gd name="adj" fmla="val 7754"/>
            </a:avLst>
          </a:prstGeom>
          <a:solidFill>
            <a:srgbClr val="8FF9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marL="169863" lvl="2">
              <a:lnSpc>
                <a:spcPts val="2600"/>
              </a:lnSpc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If the structure (city, street, etc.) is important, e.g., we want to retrieve employees in a given city, </a:t>
            </a:r>
            <a:r>
              <a:rPr lang="en-US" sz="2400" i="1" dirty="0">
                <a:solidFill>
                  <a:prstClr val="black"/>
                </a:solidFill>
                <a:latin typeface="Calibri" pitchFamily="34" charset="0"/>
              </a:rPr>
              <a:t>address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 must be modeled as an entity (since 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attribute values are atomic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). 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Entity vs. Attribute   (3)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1538" y="1469580"/>
            <a:ext cx="7621588" cy="1066800"/>
          </a:xfrm>
        </p:spPr>
        <p:txBody>
          <a:bodyPr/>
          <a:lstStyle/>
          <a:p>
            <a:pPr marL="0" indent="0">
              <a:lnSpc>
                <a:spcPts val="3000"/>
              </a:lnSpc>
              <a:spcAft>
                <a:spcPts val="1200"/>
              </a:spcAft>
              <a:buNone/>
            </a:pPr>
            <a:r>
              <a:rPr lang="en-US" dirty="0">
                <a:latin typeface="Calibri" pitchFamily="34" charset="0"/>
              </a:rPr>
              <a:t>Should 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address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be an 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attribute</a:t>
            </a:r>
            <a:r>
              <a:rPr lang="en-US" dirty="0">
                <a:latin typeface="Calibri" pitchFamily="34" charset="0"/>
              </a:rPr>
              <a:t> of </a:t>
            </a:r>
            <a:r>
              <a:rPr lang="en-US" i="1" dirty="0">
                <a:latin typeface="Calibri" pitchFamily="34" charset="0"/>
              </a:rPr>
              <a:t>Employees</a:t>
            </a:r>
            <a:r>
              <a:rPr lang="en-US" dirty="0">
                <a:latin typeface="Calibri" pitchFamily="34" charset="0"/>
              </a:rPr>
              <a:t> or an 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entity</a:t>
            </a:r>
            <a:r>
              <a:rPr lang="en-US" dirty="0">
                <a:latin typeface="Calibri" pitchFamily="34" charset="0"/>
              </a:rPr>
              <a:t> (connected to </a:t>
            </a:r>
            <a:r>
              <a:rPr lang="en-US" i="1" dirty="0">
                <a:latin typeface="Calibri" pitchFamily="34" charset="0"/>
              </a:rPr>
              <a:t>Employees</a:t>
            </a:r>
            <a:r>
              <a:rPr lang="en-US" dirty="0">
                <a:latin typeface="Calibri" pitchFamily="34" charset="0"/>
              </a:rPr>
              <a:t> by a relationship)?</a:t>
            </a:r>
          </a:p>
        </p:txBody>
      </p:sp>
      <p:grpSp>
        <p:nvGrpSpPr>
          <p:cNvPr id="19460" name="Group 18"/>
          <p:cNvGrpSpPr>
            <a:grpSpLocks/>
          </p:cNvGrpSpPr>
          <p:nvPr/>
        </p:nvGrpSpPr>
        <p:grpSpPr bwMode="auto">
          <a:xfrm>
            <a:off x="3048000" y="4279900"/>
            <a:ext cx="2071688" cy="1171575"/>
            <a:chOff x="2188" y="931"/>
            <a:chExt cx="1305" cy="738"/>
          </a:xfrm>
        </p:grpSpPr>
        <p:sp>
          <p:nvSpPr>
            <p:cNvPr id="19499" name="Freeform 6"/>
            <p:cNvSpPr>
              <a:spLocks/>
            </p:cNvSpPr>
            <p:nvPr/>
          </p:nvSpPr>
          <p:spPr bwMode="auto">
            <a:xfrm>
              <a:off x="2542" y="933"/>
              <a:ext cx="626" cy="214"/>
            </a:xfrm>
            <a:custGeom>
              <a:avLst/>
              <a:gdLst>
                <a:gd name="T0" fmla="*/ 623 w 626"/>
                <a:gd name="T1" fmla="*/ 97 h 214"/>
                <a:gd name="T2" fmla="*/ 613 w 626"/>
                <a:gd name="T3" fmla="*/ 79 h 214"/>
                <a:gd name="T4" fmla="*/ 595 w 626"/>
                <a:gd name="T5" fmla="*/ 62 h 214"/>
                <a:gd name="T6" fmla="*/ 568 w 626"/>
                <a:gd name="T7" fmla="*/ 45 h 214"/>
                <a:gd name="T8" fmla="*/ 533 w 626"/>
                <a:gd name="T9" fmla="*/ 32 h 214"/>
                <a:gd name="T10" fmla="*/ 491 w 626"/>
                <a:gd name="T11" fmla="*/ 19 h 214"/>
                <a:gd name="T12" fmla="*/ 444 w 626"/>
                <a:gd name="T13" fmla="*/ 10 h 214"/>
                <a:gd name="T14" fmla="*/ 394 w 626"/>
                <a:gd name="T15" fmla="*/ 4 h 214"/>
                <a:gd name="T16" fmla="*/ 339 w 626"/>
                <a:gd name="T17" fmla="*/ 1 h 214"/>
                <a:gd name="T18" fmla="*/ 285 w 626"/>
                <a:gd name="T19" fmla="*/ 1 h 214"/>
                <a:gd name="T20" fmla="*/ 232 w 626"/>
                <a:gd name="T21" fmla="*/ 4 h 214"/>
                <a:gd name="T22" fmla="*/ 180 w 626"/>
                <a:gd name="T23" fmla="*/ 10 h 214"/>
                <a:gd name="T24" fmla="*/ 133 w 626"/>
                <a:gd name="T25" fmla="*/ 19 h 214"/>
                <a:gd name="T26" fmla="*/ 91 w 626"/>
                <a:gd name="T27" fmla="*/ 32 h 214"/>
                <a:gd name="T28" fmla="*/ 56 w 626"/>
                <a:gd name="T29" fmla="*/ 45 h 214"/>
                <a:gd name="T30" fmla="*/ 29 w 626"/>
                <a:gd name="T31" fmla="*/ 62 h 214"/>
                <a:gd name="T32" fmla="*/ 11 w 626"/>
                <a:gd name="T33" fmla="*/ 79 h 214"/>
                <a:gd name="T34" fmla="*/ 1 w 626"/>
                <a:gd name="T35" fmla="*/ 97 h 214"/>
                <a:gd name="T36" fmla="*/ 1 w 626"/>
                <a:gd name="T37" fmla="*/ 116 h 214"/>
                <a:gd name="T38" fmla="*/ 11 w 626"/>
                <a:gd name="T39" fmla="*/ 134 h 214"/>
                <a:gd name="T40" fmla="*/ 29 w 626"/>
                <a:gd name="T41" fmla="*/ 152 h 214"/>
                <a:gd name="T42" fmla="*/ 56 w 626"/>
                <a:gd name="T43" fmla="*/ 168 h 214"/>
                <a:gd name="T44" fmla="*/ 91 w 626"/>
                <a:gd name="T45" fmla="*/ 182 h 214"/>
                <a:gd name="T46" fmla="*/ 133 w 626"/>
                <a:gd name="T47" fmla="*/ 194 h 214"/>
                <a:gd name="T48" fmla="*/ 180 w 626"/>
                <a:gd name="T49" fmla="*/ 203 h 214"/>
                <a:gd name="T50" fmla="*/ 232 w 626"/>
                <a:gd name="T51" fmla="*/ 210 h 214"/>
                <a:gd name="T52" fmla="*/ 285 w 626"/>
                <a:gd name="T53" fmla="*/ 213 h 214"/>
                <a:gd name="T54" fmla="*/ 339 w 626"/>
                <a:gd name="T55" fmla="*/ 213 h 214"/>
                <a:gd name="T56" fmla="*/ 394 w 626"/>
                <a:gd name="T57" fmla="*/ 210 h 214"/>
                <a:gd name="T58" fmla="*/ 444 w 626"/>
                <a:gd name="T59" fmla="*/ 203 h 214"/>
                <a:gd name="T60" fmla="*/ 491 w 626"/>
                <a:gd name="T61" fmla="*/ 194 h 214"/>
                <a:gd name="T62" fmla="*/ 533 w 626"/>
                <a:gd name="T63" fmla="*/ 182 h 214"/>
                <a:gd name="T64" fmla="*/ 568 w 626"/>
                <a:gd name="T65" fmla="*/ 168 h 214"/>
                <a:gd name="T66" fmla="*/ 595 w 626"/>
                <a:gd name="T67" fmla="*/ 152 h 214"/>
                <a:gd name="T68" fmla="*/ 613 w 626"/>
                <a:gd name="T69" fmla="*/ 134 h 214"/>
                <a:gd name="T70" fmla="*/ 623 w 626"/>
                <a:gd name="T71" fmla="*/ 116 h 2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6"/>
                <a:gd name="T109" fmla="*/ 0 h 214"/>
                <a:gd name="T110" fmla="*/ 626 w 626"/>
                <a:gd name="T111" fmla="*/ 214 h 2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6" h="214">
                  <a:moveTo>
                    <a:pt x="625" y="107"/>
                  </a:moveTo>
                  <a:lnTo>
                    <a:pt x="623" y="97"/>
                  </a:lnTo>
                  <a:lnTo>
                    <a:pt x="620" y="88"/>
                  </a:lnTo>
                  <a:lnTo>
                    <a:pt x="613" y="79"/>
                  </a:lnTo>
                  <a:lnTo>
                    <a:pt x="606" y="70"/>
                  </a:lnTo>
                  <a:lnTo>
                    <a:pt x="595" y="62"/>
                  </a:lnTo>
                  <a:lnTo>
                    <a:pt x="583" y="53"/>
                  </a:lnTo>
                  <a:lnTo>
                    <a:pt x="568" y="45"/>
                  </a:lnTo>
                  <a:lnTo>
                    <a:pt x="552" y="38"/>
                  </a:lnTo>
                  <a:lnTo>
                    <a:pt x="533" y="32"/>
                  </a:lnTo>
                  <a:lnTo>
                    <a:pt x="513" y="25"/>
                  </a:lnTo>
                  <a:lnTo>
                    <a:pt x="491" y="19"/>
                  </a:lnTo>
                  <a:lnTo>
                    <a:pt x="468" y="14"/>
                  </a:lnTo>
                  <a:lnTo>
                    <a:pt x="444" y="10"/>
                  </a:lnTo>
                  <a:lnTo>
                    <a:pt x="418" y="6"/>
                  </a:lnTo>
                  <a:lnTo>
                    <a:pt x="394" y="4"/>
                  </a:lnTo>
                  <a:lnTo>
                    <a:pt x="366" y="2"/>
                  </a:lnTo>
                  <a:lnTo>
                    <a:pt x="339" y="1"/>
                  </a:lnTo>
                  <a:lnTo>
                    <a:pt x="312" y="0"/>
                  </a:lnTo>
                  <a:lnTo>
                    <a:pt x="285" y="1"/>
                  </a:lnTo>
                  <a:lnTo>
                    <a:pt x="258" y="2"/>
                  </a:lnTo>
                  <a:lnTo>
                    <a:pt x="232" y="4"/>
                  </a:lnTo>
                  <a:lnTo>
                    <a:pt x="206" y="6"/>
                  </a:lnTo>
                  <a:lnTo>
                    <a:pt x="180" y="10"/>
                  </a:lnTo>
                  <a:lnTo>
                    <a:pt x="156" y="14"/>
                  </a:lnTo>
                  <a:lnTo>
                    <a:pt x="133" y="19"/>
                  </a:lnTo>
                  <a:lnTo>
                    <a:pt x="112" y="25"/>
                  </a:lnTo>
                  <a:lnTo>
                    <a:pt x="91" y="32"/>
                  </a:lnTo>
                  <a:lnTo>
                    <a:pt x="72" y="38"/>
                  </a:lnTo>
                  <a:lnTo>
                    <a:pt x="56" y="45"/>
                  </a:lnTo>
                  <a:lnTo>
                    <a:pt x="43" y="53"/>
                  </a:lnTo>
                  <a:lnTo>
                    <a:pt x="29" y="62"/>
                  </a:lnTo>
                  <a:lnTo>
                    <a:pt x="19" y="70"/>
                  </a:lnTo>
                  <a:lnTo>
                    <a:pt x="11" y="79"/>
                  </a:lnTo>
                  <a:lnTo>
                    <a:pt x="4" y="88"/>
                  </a:lnTo>
                  <a:lnTo>
                    <a:pt x="1" y="97"/>
                  </a:lnTo>
                  <a:lnTo>
                    <a:pt x="0" y="107"/>
                  </a:lnTo>
                  <a:lnTo>
                    <a:pt x="1" y="116"/>
                  </a:lnTo>
                  <a:lnTo>
                    <a:pt x="4" y="125"/>
                  </a:lnTo>
                  <a:lnTo>
                    <a:pt x="11" y="134"/>
                  </a:lnTo>
                  <a:lnTo>
                    <a:pt x="19" y="143"/>
                  </a:lnTo>
                  <a:lnTo>
                    <a:pt x="29" y="152"/>
                  </a:lnTo>
                  <a:lnTo>
                    <a:pt x="43" y="160"/>
                  </a:lnTo>
                  <a:lnTo>
                    <a:pt x="56" y="168"/>
                  </a:lnTo>
                  <a:lnTo>
                    <a:pt x="72" y="175"/>
                  </a:lnTo>
                  <a:lnTo>
                    <a:pt x="91" y="182"/>
                  </a:lnTo>
                  <a:lnTo>
                    <a:pt x="112" y="189"/>
                  </a:lnTo>
                  <a:lnTo>
                    <a:pt x="133" y="194"/>
                  </a:lnTo>
                  <a:lnTo>
                    <a:pt x="156" y="199"/>
                  </a:lnTo>
                  <a:lnTo>
                    <a:pt x="180" y="203"/>
                  </a:lnTo>
                  <a:lnTo>
                    <a:pt x="206" y="207"/>
                  </a:lnTo>
                  <a:lnTo>
                    <a:pt x="232" y="210"/>
                  </a:lnTo>
                  <a:lnTo>
                    <a:pt x="258" y="212"/>
                  </a:lnTo>
                  <a:lnTo>
                    <a:pt x="285" y="213"/>
                  </a:lnTo>
                  <a:lnTo>
                    <a:pt x="312" y="213"/>
                  </a:lnTo>
                  <a:lnTo>
                    <a:pt x="339" y="213"/>
                  </a:lnTo>
                  <a:lnTo>
                    <a:pt x="366" y="212"/>
                  </a:lnTo>
                  <a:lnTo>
                    <a:pt x="394" y="210"/>
                  </a:lnTo>
                  <a:lnTo>
                    <a:pt x="418" y="207"/>
                  </a:lnTo>
                  <a:lnTo>
                    <a:pt x="444" y="203"/>
                  </a:lnTo>
                  <a:lnTo>
                    <a:pt x="468" y="199"/>
                  </a:lnTo>
                  <a:lnTo>
                    <a:pt x="491" y="194"/>
                  </a:lnTo>
                  <a:lnTo>
                    <a:pt x="513" y="189"/>
                  </a:lnTo>
                  <a:lnTo>
                    <a:pt x="533" y="182"/>
                  </a:lnTo>
                  <a:lnTo>
                    <a:pt x="552" y="175"/>
                  </a:lnTo>
                  <a:lnTo>
                    <a:pt x="568" y="168"/>
                  </a:lnTo>
                  <a:lnTo>
                    <a:pt x="583" y="160"/>
                  </a:lnTo>
                  <a:lnTo>
                    <a:pt x="595" y="152"/>
                  </a:lnTo>
                  <a:lnTo>
                    <a:pt x="606" y="143"/>
                  </a:lnTo>
                  <a:lnTo>
                    <a:pt x="613" y="134"/>
                  </a:lnTo>
                  <a:lnTo>
                    <a:pt x="620" y="125"/>
                  </a:lnTo>
                  <a:lnTo>
                    <a:pt x="623" y="116"/>
                  </a:lnTo>
                  <a:lnTo>
                    <a:pt x="625" y="10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Freeform 7"/>
            <p:cNvSpPr>
              <a:spLocks/>
            </p:cNvSpPr>
            <p:nvPr/>
          </p:nvSpPr>
          <p:spPr bwMode="auto">
            <a:xfrm>
              <a:off x="2188" y="1117"/>
              <a:ext cx="452" cy="214"/>
            </a:xfrm>
            <a:custGeom>
              <a:avLst/>
              <a:gdLst>
                <a:gd name="T0" fmla="*/ 256 w 506"/>
                <a:gd name="T1" fmla="*/ 97 h 214"/>
                <a:gd name="T2" fmla="*/ 253 w 506"/>
                <a:gd name="T3" fmla="*/ 79 h 214"/>
                <a:gd name="T4" fmla="*/ 245 w 506"/>
                <a:gd name="T5" fmla="*/ 61 h 214"/>
                <a:gd name="T6" fmla="*/ 233 w 506"/>
                <a:gd name="T7" fmla="*/ 45 h 214"/>
                <a:gd name="T8" fmla="*/ 219 w 506"/>
                <a:gd name="T9" fmla="*/ 31 h 214"/>
                <a:gd name="T10" fmla="*/ 202 w 506"/>
                <a:gd name="T11" fmla="*/ 19 h 214"/>
                <a:gd name="T12" fmla="*/ 183 w 506"/>
                <a:gd name="T13" fmla="*/ 10 h 214"/>
                <a:gd name="T14" fmla="*/ 162 w 506"/>
                <a:gd name="T15" fmla="*/ 3 h 214"/>
                <a:gd name="T16" fmla="*/ 139 w 506"/>
                <a:gd name="T17" fmla="*/ 0 h 214"/>
                <a:gd name="T18" fmla="*/ 116 w 506"/>
                <a:gd name="T19" fmla="*/ 0 h 214"/>
                <a:gd name="T20" fmla="*/ 95 w 506"/>
                <a:gd name="T21" fmla="*/ 3 h 214"/>
                <a:gd name="T22" fmla="*/ 74 w 506"/>
                <a:gd name="T23" fmla="*/ 10 h 214"/>
                <a:gd name="T24" fmla="*/ 55 w 506"/>
                <a:gd name="T25" fmla="*/ 19 h 214"/>
                <a:gd name="T26" fmla="*/ 38 w 506"/>
                <a:gd name="T27" fmla="*/ 31 h 214"/>
                <a:gd name="T28" fmla="*/ 23 w 506"/>
                <a:gd name="T29" fmla="*/ 45 h 214"/>
                <a:gd name="T30" fmla="*/ 12 w 506"/>
                <a:gd name="T31" fmla="*/ 61 h 214"/>
                <a:gd name="T32" fmla="*/ 4 w 506"/>
                <a:gd name="T33" fmla="*/ 79 h 214"/>
                <a:gd name="T34" fmla="*/ 1 w 506"/>
                <a:gd name="T35" fmla="*/ 97 h 214"/>
                <a:gd name="T36" fmla="*/ 1 w 506"/>
                <a:gd name="T37" fmla="*/ 116 h 214"/>
                <a:gd name="T38" fmla="*/ 4 w 506"/>
                <a:gd name="T39" fmla="*/ 134 h 214"/>
                <a:gd name="T40" fmla="*/ 12 w 506"/>
                <a:gd name="T41" fmla="*/ 151 h 214"/>
                <a:gd name="T42" fmla="*/ 23 w 506"/>
                <a:gd name="T43" fmla="*/ 168 h 214"/>
                <a:gd name="T44" fmla="*/ 38 w 506"/>
                <a:gd name="T45" fmla="*/ 182 h 214"/>
                <a:gd name="T46" fmla="*/ 55 w 506"/>
                <a:gd name="T47" fmla="*/ 194 h 214"/>
                <a:gd name="T48" fmla="*/ 74 w 506"/>
                <a:gd name="T49" fmla="*/ 203 h 214"/>
                <a:gd name="T50" fmla="*/ 95 w 506"/>
                <a:gd name="T51" fmla="*/ 209 h 214"/>
                <a:gd name="T52" fmla="*/ 116 w 506"/>
                <a:gd name="T53" fmla="*/ 213 h 214"/>
                <a:gd name="T54" fmla="*/ 139 w 506"/>
                <a:gd name="T55" fmla="*/ 213 h 214"/>
                <a:gd name="T56" fmla="*/ 162 w 506"/>
                <a:gd name="T57" fmla="*/ 209 h 214"/>
                <a:gd name="T58" fmla="*/ 183 w 506"/>
                <a:gd name="T59" fmla="*/ 203 h 214"/>
                <a:gd name="T60" fmla="*/ 202 w 506"/>
                <a:gd name="T61" fmla="*/ 194 h 214"/>
                <a:gd name="T62" fmla="*/ 219 w 506"/>
                <a:gd name="T63" fmla="*/ 182 h 214"/>
                <a:gd name="T64" fmla="*/ 233 w 506"/>
                <a:gd name="T65" fmla="*/ 168 h 214"/>
                <a:gd name="T66" fmla="*/ 245 w 506"/>
                <a:gd name="T67" fmla="*/ 151 h 214"/>
                <a:gd name="T68" fmla="*/ 253 w 506"/>
                <a:gd name="T69" fmla="*/ 134 h 214"/>
                <a:gd name="T70" fmla="*/ 256 w 506"/>
                <a:gd name="T71" fmla="*/ 116 h 2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6"/>
                <a:gd name="T109" fmla="*/ 0 h 214"/>
                <a:gd name="T110" fmla="*/ 506 w 506"/>
                <a:gd name="T111" fmla="*/ 214 h 2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6" h="214">
                  <a:moveTo>
                    <a:pt x="505" y="107"/>
                  </a:moveTo>
                  <a:lnTo>
                    <a:pt x="504" y="97"/>
                  </a:lnTo>
                  <a:lnTo>
                    <a:pt x="501" y="88"/>
                  </a:lnTo>
                  <a:lnTo>
                    <a:pt x="497" y="79"/>
                  </a:lnTo>
                  <a:lnTo>
                    <a:pt x="490" y="70"/>
                  </a:lnTo>
                  <a:lnTo>
                    <a:pt x="482" y="61"/>
                  </a:lnTo>
                  <a:lnTo>
                    <a:pt x="471" y="53"/>
                  </a:lnTo>
                  <a:lnTo>
                    <a:pt x="459" y="45"/>
                  </a:lnTo>
                  <a:lnTo>
                    <a:pt x="446" y="38"/>
                  </a:lnTo>
                  <a:lnTo>
                    <a:pt x="431" y="31"/>
                  </a:lnTo>
                  <a:lnTo>
                    <a:pt x="415" y="25"/>
                  </a:lnTo>
                  <a:lnTo>
                    <a:pt x="397" y="19"/>
                  </a:lnTo>
                  <a:lnTo>
                    <a:pt x="379" y="14"/>
                  </a:lnTo>
                  <a:lnTo>
                    <a:pt x="359" y="10"/>
                  </a:lnTo>
                  <a:lnTo>
                    <a:pt x="339" y="6"/>
                  </a:lnTo>
                  <a:lnTo>
                    <a:pt x="318" y="3"/>
                  </a:lnTo>
                  <a:lnTo>
                    <a:pt x="296" y="1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0" y="0"/>
                  </a:lnTo>
                  <a:lnTo>
                    <a:pt x="209" y="1"/>
                  </a:lnTo>
                  <a:lnTo>
                    <a:pt x="187" y="3"/>
                  </a:lnTo>
                  <a:lnTo>
                    <a:pt x="166" y="6"/>
                  </a:lnTo>
                  <a:lnTo>
                    <a:pt x="145" y="10"/>
                  </a:lnTo>
                  <a:lnTo>
                    <a:pt x="126" y="14"/>
                  </a:lnTo>
                  <a:lnTo>
                    <a:pt x="108" y="19"/>
                  </a:lnTo>
                  <a:lnTo>
                    <a:pt x="90" y="25"/>
                  </a:lnTo>
                  <a:lnTo>
                    <a:pt x="74" y="31"/>
                  </a:lnTo>
                  <a:lnTo>
                    <a:pt x="59" y="38"/>
                  </a:lnTo>
                  <a:lnTo>
                    <a:pt x="45" y="45"/>
                  </a:lnTo>
                  <a:lnTo>
                    <a:pt x="33" y="53"/>
                  </a:lnTo>
                  <a:lnTo>
                    <a:pt x="24" y="61"/>
                  </a:lnTo>
                  <a:lnTo>
                    <a:pt x="15" y="70"/>
                  </a:lnTo>
                  <a:lnTo>
                    <a:pt x="8" y="79"/>
                  </a:lnTo>
                  <a:lnTo>
                    <a:pt x="4" y="88"/>
                  </a:lnTo>
                  <a:lnTo>
                    <a:pt x="1" y="97"/>
                  </a:lnTo>
                  <a:lnTo>
                    <a:pt x="0" y="107"/>
                  </a:lnTo>
                  <a:lnTo>
                    <a:pt x="1" y="116"/>
                  </a:lnTo>
                  <a:lnTo>
                    <a:pt x="4" y="125"/>
                  </a:lnTo>
                  <a:lnTo>
                    <a:pt x="8" y="134"/>
                  </a:lnTo>
                  <a:lnTo>
                    <a:pt x="15" y="143"/>
                  </a:lnTo>
                  <a:lnTo>
                    <a:pt x="24" y="151"/>
                  </a:lnTo>
                  <a:lnTo>
                    <a:pt x="33" y="160"/>
                  </a:lnTo>
                  <a:lnTo>
                    <a:pt x="45" y="168"/>
                  </a:lnTo>
                  <a:lnTo>
                    <a:pt x="59" y="175"/>
                  </a:lnTo>
                  <a:lnTo>
                    <a:pt x="74" y="182"/>
                  </a:lnTo>
                  <a:lnTo>
                    <a:pt x="90" y="188"/>
                  </a:lnTo>
                  <a:lnTo>
                    <a:pt x="108" y="194"/>
                  </a:lnTo>
                  <a:lnTo>
                    <a:pt x="126" y="199"/>
                  </a:lnTo>
                  <a:lnTo>
                    <a:pt x="145" y="203"/>
                  </a:lnTo>
                  <a:lnTo>
                    <a:pt x="166" y="207"/>
                  </a:lnTo>
                  <a:lnTo>
                    <a:pt x="187" y="209"/>
                  </a:lnTo>
                  <a:lnTo>
                    <a:pt x="209" y="211"/>
                  </a:lnTo>
                  <a:lnTo>
                    <a:pt x="230" y="213"/>
                  </a:lnTo>
                  <a:lnTo>
                    <a:pt x="252" y="213"/>
                  </a:lnTo>
                  <a:lnTo>
                    <a:pt x="274" y="213"/>
                  </a:lnTo>
                  <a:lnTo>
                    <a:pt x="296" y="211"/>
                  </a:lnTo>
                  <a:lnTo>
                    <a:pt x="318" y="209"/>
                  </a:lnTo>
                  <a:lnTo>
                    <a:pt x="339" y="207"/>
                  </a:lnTo>
                  <a:lnTo>
                    <a:pt x="359" y="203"/>
                  </a:lnTo>
                  <a:lnTo>
                    <a:pt x="379" y="199"/>
                  </a:lnTo>
                  <a:lnTo>
                    <a:pt x="397" y="194"/>
                  </a:lnTo>
                  <a:lnTo>
                    <a:pt x="415" y="188"/>
                  </a:lnTo>
                  <a:lnTo>
                    <a:pt x="431" y="182"/>
                  </a:lnTo>
                  <a:lnTo>
                    <a:pt x="446" y="175"/>
                  </a:lnTo>
                  <a:lnTo>
                    <a:pt x="459" y="168"/>
                  </a:lnTo>
                  <a:lnTo>
                    <a:pt x="471" y="160"/>
                  </a:lnTo>
                  <a:lnTo>
                    <a:pt x="482" y="151"/>
                  </a:lnTo>
                  <a:lnTo>
                    <a:pt x="490" y="143"/>
                  </a:lnTo>
                  <a:lnTo>
                    <a:pt x="497" y="134"/>
                  </a:lnTo>
                  <a:lnTo>
                    <a:pt x="501" y="125"/>
                  </a:lnTo>
                  <a:lnTo>
                    <a:pt x="504" y="116"/>
                  </a:lnTo>
                  <a:lnTo>
                    <a:pt x="505" y="10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Freeform 8"/>
            <p:cNvSpPr>
              <a:spLocks/>
            </p:cNvSpPr>
            <p:nvPr/>
          </p:nvSpPr>
          <p:spPr bwMode="auto">
            <a:xfrm>
              <a:off x="3120" y="1117"/>
              <a:ext cx="373" cy="214"/>
            </a:xfrm>
            <a:custGeom>
              <a:avLst/>
              <a:gdLst>
                <a:gd name="T0" fmla="*/ 1 w 507"/>
                <a:gd name="T1" fmla="*/ 116 h 214"/>
                <a:gd name="T2" fmla="*/ 1 w 507"/>
                <a:gd name="T3" fmla="*/ 134 h 214"/>
                <a:gd name="T4" fmla="*/ 4 w 507"/>
                <a:gd name="T5" fmla="*/ 151 h 214"/>
                <a:gd name="T6" fmla="*/ 7 w 507"/>
                <a:gd name="T7" fmla="*/ 168 h 214"/>
                <a:gd name="T8" fmla="*/ 11 w 507"/>
                <a:gd name="T9" fmla="*/ 182 h 214"/>
                <a:gd name="T10" fmla="*/ 18 w 507"/>
                <a:gd name="T11" fmla="*/ 194 h 214"/>
                <a:gd name="T12" fmla="*/ 24 w 507"/>
                <a:gd name="T13" fmla="*/ 203 h 214"/>
                <a:gd name="T14" fmla="*/ 29 w 507"/>
                <a:gd name="T15" fmla="*/ 209 h 214"/>
                <a:gd name="T16" fmla="*/ 37 w 507"/>
                <a:gd name="T17" fmla="*/ 213 h 214"/>
                <a:gd name="T18" fmla="*/ 44 w 507"/>
                <a:gd name="T19" fmla="*/ 213 h 214"/>
                <a:gd name="T20" fmla="*/ 50 w 507"/>
                <a:gd name="T21" fmla="*/ 209 h 214"/>
                <a:gd name="T22" fmla="*/ 57 w 507"/>
                <a:gd name="T23" fmla="*/ 203 h 214"/>
                <a:gd name="T24" fmla="*/ 63 w 507"/>
                <a:gd name="T25" fmla="*/ 193 h 214"/>
                <a:gd name="T26" fmla="*/ 68 w 507"/>
                <a:gd name="T27" fmla="*/ 182 h 214"/>
                <a:gd name="T28" fmla="*/ 73 w 507"/>
                <a:gd name="T29" fmla="*/ 167 h 214"/>
                <a:gd name="T30" fmla="*/ 77 w 507"/>
                <a:gd name="T31" fmla="*/ 151 h 214"/>
                <a:gd name="T32" fmla="*/ 79 w 507"/>
                <a:gd name="T33" fmla="*/ 134 h 214"/>
                <a:gd name="T34" fmla="*/ 81 w 507"/>
                <a:gd name="T35" fmla="*/ 115 h 214"/>
                <a:gd name="T36" fmla="*/ 81 w 507"/>
                <a:gd name="T37" fmla="*/ 97 h 214"/>
                <a:gd name="T38" fmla="*/ 79 w 507"/>
                <a:gd name="T39" fmla="*/ 79 h 214"/>
                <a:gd name="T40" fmla="*/ 77 w 507"/>
                <a:gd name="T41" fmla="*/ 61 h 214"/>
                <a:gd name="T42" fmla="*/ 73 w 507"/>
                <a:gd name="T43" fmla="*/ 45 h 214"/>
                <a:gd name="T44" fmla="*/ 68 w 507"/>
                <a:gd name="T45" fmla="*/ 31 h 214"/>
                <a:gd name="T46" fmla="*/ 63 w 507"/>
                <a:gd name="T47" fmla="*/ 19 h 214"/>
                <a:gd name="T48" fmla="*/ 57 w 507"/>
                <a:gd name="T49" fmla="*/ 10 h 214"/>
                <a:gd name="T50" fmla="*/ 50 w 507"/>
                <a:gd name="T51" fmla="*/ 3 h 214"/>
                <a:gd name="T52" fmla="*/ 44 w 507"/>
                <a:gd name="T53" fmla="*/ 0 h 214"/>
                <a:gd name="T54" fmla="*/ 37 w 507"/>
                <a:gd name="T55" fmla="*/ 0 h 214"/>
                <a:gd name="T56" fmla="*/ 29 w 507"/>
                <a:gd name="T57" fmla="*/ 3 h 214"/>
                <a:gd name="T58" fmla="*/ 24 w 507"/>
                <a:gd name="T59" fmla="*/ 10 h 214"/>
                <a:gd name="T60" fmla="*/ 18 w 507"/>
                <a:gd name="T61" fmla="*/ 19 h 214"/>
                <a:gd name="T62" fmla="*/ 11 w 507"/>
                <a:gd name="T63" fmla="*/ 31 h 214"/>
                <a:gd name="T64" fmla="*/ 7 w 507"/>
                <a:gd name="T65" fmla="*/ 45 h 214"/>
                <a:gd name="T66" fmla="*/ 4 w 507"/>
                <a:gd name="T67" fmla="*/ 62 h 214"/>
                <a:gd name="T68" fmla="*/ 1 w 507"/>
                <a:gd name="T69" fmla="*/ 79 h 214"/>
                <a:gd name="T70" fmla="*/ 1 w 507"/>
                <a:gd name="T71" fmla="*/ 97 h 2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7"/>
                <a:gd name="T109" fmla="*/ 0 h 214"/>
                <a:gd name="T110" fmla="*/ 507 w 507"/>
                <a:gd name="T111" fmla="*/ 214 h 2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7" h="214">
                  <a:moveTo>
                    <a:pt x="0" y="107"/>
                  </a:moveTo>
                  <a:lnTo>
                    <a:pt x="1" y="116"/>
                  </a:lnTo>
                  <a:lnTo>
                    <a:pt x="4" y="125"/>
                  </a:lnTo>
                  <a:lnTo>
                    <a:pt x="9" y="134"/>
                  </a:lnTo>
                  <a:lnTo>
                    <a:pt x="16" y="143"/>
                  </a:lnTo>
                  <a:lnTo>
                    <a:pt x="24" y="151"/>
                  </a:lnTo>
                  <a:lnTo>
                    <a:pt x="34" y="160"/>
                  </a:lnTo>
                  <a:lnTo>
                    <a:pt x="46" y="168"/>
                  </a:lnTo>
                  <a:lnTo>
                    <a:pt x="59" y="175"/>
                  </a:lnTo>
                  <a:lnTo>
                    <a:pt x="74" y="182"/>
                  </a:lnTo>
                  <a:lnTo>
                    <a:pt x="91" y="188"/>
                  </a:lnTo>
                  <a:lnTo>
                    <a:pt x="108" y="194"/>
                  </a:lnTo>
                  <a:lnTo>
                    <a:pt x="127" y="199"/>
                  </a:lnTo>
                  <a:lnTo>
                    <a:pt x="146" y="203"/>
                  </a:lnTo>
                  <a:lnTo>
                    <a:pt x="166" y="207"/>
                  </a:lnTo>
                  <a:lnTo>
                    <a:pt x="188" y="209"/>
                  </a:lnTo>
                  <a:lnTo>
                    <a:pt x="209" y="211"/>
                  </a:lnTo>
                  <a:lnTo>
                    <a:pt x="231" y="213"/>
                  </a:lnTo>
                  <a:lnTo>
                    <a:pt x="253" y="213"/>
                  </a:lnTo>
                  <a:lnTo>
                    <a:pt x="275" y="213"/>
                  </a:lnTo>
                  <a:lnTo>
                    <a:pt x="297" y="211"/>
                  </a:lnTo>
                  <a:lnTo>
                    <a:pt x="319" y="209"/>
                  </a:lnTo>
                  <a:lnTo>
                    <a:pt x="340" y="207"/>
                  </a:lnTo>
                  <a:lnTo>
                    <a:pt x="360" y="203"/>
                  </a:lnTo>
                  <a:lnTo>
                    <a:pt x="379" y="199"/>
                  </a:lnTo>
                  <a:lnTo>
                    <a:pt x="398" y="193"/>
                  </a:lnTo>
                  <a:lnTo>
                    <a:pt x="416" y="188"/>
                  </a:lnTo>
                  <a:lnTo>
                    <a:pt x="432" y="182"/>
                  </a:lnTo>
                  <a:lnTo>
                    <a:pt x="446" y="175"/>
                  </a:lnTo>
                  <a:lnTo>
                    <a:pt x="460" y="167"/>
                  </a:lnTo>
                  <a:lnTo>
                    <a:pt x="472" y="160"/>
                  </a:lnTo>
                  <a:lnTo>
                    <a:pt x="482" y="151"/>
                  </a:lnTo>
                  <a:lnTo>
                    <a:pt x="490" y="143"/>
                  </a:lnTo>
                  <a:lnTo>
                    <a:pt x="497" y="134"/>
                  </a:lnTo>
                  <a:lnTo>
                    <a:pt x="502" y="125"/>
                  </a:lnTo>
                  <a:lnTo>
                    <a:pt x="505" y="115"/>
                  </a:lnTo>
                  <a:lnTo>
                    <a:pt x="506" y="107"/>
                  </a:lnTo>
                  <a:lnTo>
                    <a:pt x="505" y="97"/>
                  </a:lnTo>
                  <a:lnTo>
                    <a:pt x="502" y="88"/>
                  </a:lnTo>
                  <a:lnTo>
                    <a:pt x="497" y="79"/>
                  </a:lnTo>
                  <a:lnTo>
                    <a:pt x="490" y="70"/>
                  </a:lnTo>
                  <a:lnTo>
                    <a:pt x="482" y="61"/>
                  </a:lnTo>
                  <a:lnTo>
                    <a:pt x="472" y="53"/>
                  </a:lnTo>
                  <a:lnTo>
                    <a:pt x="460" y="45"/>
                  </a:lnTo>
                  <a:lnTo>
                    <a:pt x="446" y="38"/>
                  </a:lnTo>
                  <a:lnTo>
                    <a:pt x="432" y="31"/>
                  </a:lnTo>
                  <a:lnTo>
                    <a:pt x="415" y="25"/>
                  </a:lnTo>
                  <a:lnTo>
                    <a:pt x="398" y="19"/>
                  </a:lnTo>
                  <a:lnTo>
                    <a:pt x="379" y="14"/>
                  </a:lnTo>
                  <a:lnTo>
                    <a:pt x="360" y="10"/>
                  </a:lnTo>
                  <a:lnTo>
                    <a:pt x="340" y="6"/>
                  </a:lnTo>
                  <a:lnTo>
                    <a:pt x="318" y="3"/>
                  </a:lnTo>
                  <a:lnTo>
                    <a:pt x="297" y="1"/>
                  </a:lnTo>
                  <a:lnTo>
                    <a:pt x="275" y="0"/>
                  </a:lnTo>
                  <a:lnTo>
                    <a:pt x="253" y="0"/>
                  </a:lnTo>
                  <a:lnTo>
                    <a:pt x="231" y="0"/>
                  </a:lnTo>
                  <a:lnTo>
                    <a:pt x="209" y="1"/>
                  </a:lnTo>
                  <a:lnTo>
                    <a:pt x="187" y="3"/>
                  </a:lnTo>
                  <a:lnTo>
                    <a:pt x="166" y="6"/>
                  </a:lnTo>
                  <a:lnTo>
                    <a:pt x="146" y="10"/>
                  </a:lnTo>
                  <a:lnTo>
                    <a:pt x="127" y="14"/>
                  </a:lnTo>
                  <a:lnTo>
                    <a:pt x="108" y="19"/>
                  </a:lnTo>
                  <a:lnTo>
                    <a:pt x="90" y="25"/>
                  </a:lnTo>
                  <a:lnTo>
                    <a:pt x="74" y="31"/>
                  </a:lnTo>
                  <a:lnTo>
                    <a:pt x="59" y="38"/>
                  </a:lnTo>
                  <a:lnTo>
                    <a:pt x="46" y="45"/>
                  </a:lnTo>
                  <a:lnTo>
                    <a:pt x="34" y="53"/>
                  </a:lnTo>
                  <a:lnTo>
                    <a:pt x="24" y="62"/>
                  </a:lnTo>
                  <a:lnTo>
                    <a:pt x="16" y="70"/>
                  </a:lnTo>
                  <a:lnTo>
                    <a:pt x="9" y="79"/>
                  </a:lnTo>
                  <a:lnTo>
                    <a:pt x="4" y="88"/>
                  </a:lnTo>
                  <a:lnTo>
                    <a:pt x="1" y="97"/>
                  </a:lnTo>
                  <a:lnTo>
                    <a:pt x="0" y="10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Freeform 9"/>
            <p:cNvSpPr>
              <a:spLocks/>
            </p:cNvSpPr>
            <p:nvPr/>
          </p:nvSpPr>
          <p:spPr bwMode="auto">
            <a:xfrm>
              <a:off x="2417" y="1461"/>
              <a:ext cx="742" cy="201"/>
            </a:xfrm>
            <a:custGeom>
              <a:avLst/>
              <a:gdLst>
                <a:gd name="T0" fmla="*/ 741 w 742"/>
                <a:gd name="T1" fmla="*/ 200 h 201"/>
                <a:gd name="T2" fmla="*/ 741 w 742"/>
                <a:gd name="T3" fmla="*/ 0 h 201"/>
                <a:gd name="T4" fmla="*/ 0 w 742"/>
                <a:gd name="T5" fmla="*/ 0 h 201"/>
                <a:gd name="T6" fmla="*/ 0 w 742"/>
                <a:gd name="T7" fmla="*/ 200 h 201"/>
                <a:gd name="T8" fmla="*/ 741 w 742"/>
                <a:gd name="T9" fmla="*/ 200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201"/>
                <a:gd name="T17" fmla="*/ 742 w 7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201">
                  <a:moveTo>
                    <a:pt x="741" y="200"/>
                  </a:moveTo>
                  <a:lnTo>
                    <a:pt x="741" y="0"/>
                  </a:lnTo>
                  <a:lnTo>
                    <a:pt x="0" y="0"/>
                  </a:lnTo>
                  <a:lnTo>
                    <a:pt x="0" y="200"/>
                  </a:lnTo>
                  <a:lnTo>
                    <a:pt x="741" y="20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Rectangle 10"/>
            <p:cNvSpPr>
              <a:spLocks noChangeArrowheads="1"/>
            </p:cNvSpPr>
            <p:nvPr/>
          </p:nvSpPr>
          <p:spPr bwMode="auto">
            <a:xfrm>
              <a:off x="2640" y="931"/>
              <a:ext cx="44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name</a:t>
              </a:r>
            </a:p>
          </p:txBody>
        </p:sp>
        <p:sp>
          <p:nvSpPr>
            <p:cNvPr id="19504" name="Rectangle 11"/>
            <p:cNvSpPr>
              <a:spLocks noChangeArrowheads="1"/>
            </p:cNvSpPr>
            <p:nvPr/>
          </p:nvSpPr>
          <p:spPr bwMode="auto">
            <a:xfrm>
              <a:off x="2393" y="1459"/>
              <a:ext cx="79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Employees</a:t>
              </a:r>
            </a:p>
          </p:txBody>
        </p:sp>
        <p:sp>
          <p:nvSpPr>
            <p:cNvPr id="19505" name="Rectangle 12"/>
            <p:cNvSpPr>
              <a:spLocks noChangeArrowheads="1"/>
            </p:cNvSpPr>
            <p:nvPr/>
          </p:nvSpPr>
          <p:spPr bwMode="auto">
            <a:xfrm>
              <a:off x="2257" y="1095"/>
              <a:ext cx="33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ssn</a:t>
              </a:r>
            </a:p>
          </p:txBody>
        </p:sp>
        <p:sp>
          <p:nvSpPr>
            <p:cNvPr id="19506" name="Rectangle 13"/>
            <p:cNvSpPr>
              <a:spLocks noChangeArrowheads="1"/>
            </p:cNvSpPr>
            <p:nvPr/>
          </p:nvSpPr>
          <p:spPr bwMode="auto">
            <a:xfrm>
              <a:off x="3168" y="1099"/>
              <a:ext cx="2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lot</a:t>
              </a:r>
            </a:p>
          </p:txBody>
        </p:sp>
        <p:sp>
          <p:nvSpPr>
            <p:cNvPr id="19507" name="Line 14"/>
            <p:cNvSpPr>
              <a:spLocks noChangeShapeType="1"/>
            </p:cNvSpPr>
            <p:nvPr/>
          </p:nvSpPr>
          <p:spPr bwMode="auto">
            <a:xfrm flipH="1">
              <a:off x="3164" y="1565"/>
              <a:ext cx="24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Line 15"/>
            <p:cNvSpPr>
              <a:spLocks noChangeShapeType="1"/>
            </p:cNvSpPr>
            <p:nvPr/>
          </p:nvSpPr>
          <p:spPr bwMode="auto">
            <a:xfrm>
              <a:off x="2448" y="1339"/>
              <a:ext cx="188" cy="11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Line 16"/>
            <p:cNvSpPr>
              <a:spLocks noChangeShapeType="1"/>
            </p:cNvSpPr>
            <p:nvPr/>
          </p:nvSpPr>
          <p:spPr bwMode="auto">
            <a:xfrm flipH="1">
              <a:off x="2788" y="1147"/>
              <a:ext cx="44" cy="30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Line 17"/>
            <p:cNvSpPr>
              <a:spLocks noChangeShapeType="1"/>
            </p:cNvSpPr>
            <p:nvPr/>
          </p:nvSpPr>
          <p:spPr bwMode="auto">
            <a:xfrm flipH="1">
              <a:off x="3010" y="1305"/>
              <a:ext cx="171" cy="1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1" name="Freeform 19"/>
          <p:cNvSpPr>
            <a:spLocks/>
          </p:cNvSpPr>
          <p:nvPr/>
        </p:nvSpPr>
        <p:spPr bwMode="auto">
          <a:xfrm>
            <a:off x="4986338" y="4992688"/>
            <a:ext cx="1566862" cy="569912"/>
          </a:xfrm>
          <a:custGeom>
            <a:avLst/>
            <a:gdLst>
              <a:gd name="T0" fmla="*/ 0 w 987"/>
              <a:gd name="T1" fmla="*/ 2147483647 h 359"/>
              <a:gd name="T2" fmla="*/ 2147483647 w 987"/>
              <a:gd name="T3" fmla="*/ 0 h 359"/>
              <a:gd name="T4" fmla="*/ 2147483647 w 987"/>
              <a:gd name="T5" fmla="*/ 2147483647 h 359"/>
              <a:gd name="T6" fmla="*/ 2147483647 w 987"/>
              <a:gd name="T7" fmla="*/ 2147483647 h 359"/>
              <a:gd name="T8" fmla="*/ 0 w 987"/>
              <a:gd name="T9" fmla="*/ 2147483647 h 3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7"/>
              <a:gd name="T16" fmla="*/ 0 h 359"/>
              <a:gd name="T17" fmla="*/ 987 w 987"/>
              <a:gd name="T18" fmla="*/ 359 h 3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7" h="359">
                <a:moveTo>
                  <a:pt x="0" y="179"/>
                </a:moveTo>
                <a:lnTo>
                  <a:pt x="487" y="0"/>
                </a:lnTo>
                <a:lnTo>
                  <a:pt x="986" y="185"/>
                </a:lnTo>
                <a:lnTo>
                  <a:pt x="487" y="358"/>
                </a:lnTo>
                <a:lnTo>
                  <a:pt x="0" y="17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Rectangle 20"/>
          <p:cNvSpPr>
            <a:spLocks noChangeArrowheads="1"/>
          </p:cNvSpPr>
          <p:nvPr/>
        </p:nvSpPr>
        <p:spPr bwMode="auto">
          <a:xfrm>
            <a:off x="5349875" y="5105400"/>
            <a:ext cx="822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live_at</a:t>
            </a:r>
          </a:p>
        </p:txBody>
      </p:sp>
      <p:sp>
        <p:nvSpPr>
          <p:cNvPr id="19463" name="Freeform 26"/>
          <p:cNvSpPr>
            <a:spLocks/>
          </p:cNvSpPr>
          <p:nvPr/>
        </p:nvSpPr>
        <p:spPr bwMode="auto">
          <a:xfrm>
            <a:off x="7753350" y="4584700"/>
            <a:ext cx="803275" cy="339725"/>
          </a:xfrm>
          <a:custGeom>
            <a:avLst/>
            <a:gdLst>
              <a:gd name="T0" fmla="*/ 2147483647 w 506"/>
              <a:gd name="T1" fmla="*/ 2147483647 h 214"/>
              <a:gd name="T2" fmla="*/ 2147483647 w 506"/>
              <a:gd name="T3" fmla="*/ 2147483647 h 214"/>
              <a:gd name="T4" fmla="*/ 2147483647 w 506"/>
              <a:gd name="T5" fmla="*/ 2147483647 h 214"/>
              <a:gd name="T6" fmla="*/ 2147483647 w 506"/>
              <a:gd name="T7" fmla="*/ 2147483647 h 214"/>
              <a:gd name="T8" fmla="*/ 2147483647 w 506"/>
              <a:gd name="T9" fmla="*/ 2147483647 h 214"/>
              <a:gd name="T10" fmla="*/ 2147483647 w 506"/>
              <a:gd name="T11" fmla="*/ 2147483647 h 214"/>
              <a:gd name="T12" fmla="*/ 2147483647 w 506"/>
              <a:gd name="T13" fmla="*/ 2147483647 h 214"/>
              <a:gd name="T14" fmla="*/ 2147483647 w 506"/>
              <a:gd name="T15" fmla="*/ 2147483647 h 214"/>
              <a:gd name="T16" fmla="*/ 2147483647 w 506"/>
              <a:gd name="T17" fmla="*/ 2147483647 h 214"/>
              <a:gd name="T18" fmla="*/ 2147483647 w 506"/>
              <a:gd name="T19" fmla="*/ 2147483647 h 214"/>
              <a:gd name="T20" fmla="*/ 2147483647 w 506"/>
              <a:gd name="T21" fmla="*/ 2147483647 h 214"/>
              <a:gd name="T22" fmla="*/ 2147483647 w 506"/>
              <a:gd name="T23" fmla="*/ 2147483647 h 214"/>
              <a:gd name="T24" fmla="*/ 2147483647 w 506"/>
              <a:gd name="T25" fmla="*/ 2147483647 h 214"/>
              <a:gd name="T26" fmla="*/ 2147483647 w 506"/>
              <a:gd name="T27" fmla="*/ 2147483647 h 214"/>
              <a:gd name="T28" fmla="*/ 2147483647 w 506"/>
              <a:gd name="T29" fmla="*/ 2147483647 h 214"/>
              <a:gd name="T30" fmla="*/ 2147483647 w 506"/>
              <a:gd name="T31" fmla="*/ 2147483647 h 214"/>
              <a:gd name="T32" fmla="*/ 2147483647 w 506"/>
              <a:gd name="T33" fmla="*/ 2147483647 h 214"/>
              <a:gd name="T34" fmla="*/ 2147483647 w 506"/>
              <a:gd name="T35" fmla="*/ 2147483647 h 214"/>
              <a:gd name="T36" fmla="*/ 2147483647 w 506"/>
              <a:gd name="T37" fmla="*/ 2147483647 h 214"/>
              <a:gd name="T38" fmla="*/ 2147483647 w 506"/>
              <a:gd name="T39" fmla="*/ 2147483647 h 214"/>
              <a:gd name="T40" fmla="*/ 2147483647 w 506"/>
              <a:gd name="T41" fmla="*/ 2147483647 h 214"/>
              <a:gd name="T42" fmla="*/ 2147483647 w 506"/>
              <a:gd name="T43" fmla="*/ 2147483647 h 214"/>
              <a:gd name="T44" fmla="*/ 2147483647 w 506"/>
              <a:gd name="T45" fmla="*/ 2147483647 h 214"/>
              <a:gd name="T46" fmla="*/ 2147483647 w 506"/>
              <a:gd name="T47" fmla="*/ 2147483647 h 214"/>
              <a:gd name="T48" fmla="*/ 2147483647 w 506"/>
              <a:gd name="T49" fmla="*/ 2147483647 h 214"/>
              <a:gd name="T50" fmla="*/ 2147483647 w 506"/>
              <a:gd name="T51" fmla="*/ 2147483647 h 214"/>
              <a:gd name="T52" fmla="*/ 2147483647 w 506"/>
              <a:gd name="T53" fmla="*/ 0 h 214"/>
              <a:gd name="T54" fmla="*/ 2147483647 w 506"/>
              <a:gd name="T55" fmla="*/ 0 h 214"/>
              <a:gd name="T56" fmla="*/ 2147483647 w 506"/>
              <a:gd name="T57" fmla="*/ 2147483647 h 214"/>
              <a:gd name="T58" fmla="*/ 2147483647 w 506"/>
              <a:gd name="T59" fmla="*/ 2147483647 h 214"/>
              <a:gd name="T60" fmla="*/ 2147483647 w 506"/>
              <a:gd name="T61" fmla="*/ 2147483647 h 214"/>
              <a:gd name="T62" fmla="*/ 2147483647 w 506"/>
              <a:gd name="T63" fmla="*/ 2147483647 h 214"/>
              <a:gd name="T64" fmla="*/ 2147483647 w 506"/>
              <a:gd name="T65" fmla="*/ 2147483647 h 214"/>
              <a:gd name="T66" fmla="*/ 2147483647 w 506"/>
              <a:gd name="T67" fmla="*/ 2147483647 h 214"/>
              <a:gd name="T68" fmla="*/ 2147483647 w 506"/>
              <a:gd name="T69" fmla="*/ 2147483647 h 214"/>
              <a:gd name="T70" fmla="*/ 2147483647 w 506"/>
              <a:gd name="T71" fmla="*/ 2147483647 h 21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6"/>
              <a:gd name="T109" fmla="*/ 0 h 214"/>
              <a:gd name="T110" fmla="*/ 506 w 506"/>
              <a:gd name="T111" fmla="*/ 214 h 21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6" h="214">
                <a:moveTo>
                  <a:pt x="0" y="107"/>
                </a:moveTo>
                <a:lnTo>
                  <a:pt x="1" y="116"/>
                </a:lnTo>
                <a:lnTo>
                  <a:pt x="4" y="125"/>
                </a:lnTo>
                <a:lnTo>
                  <a:pt x="8" y="134"/>
                </a:lnTo>
                <a:lnTo>
                  <a:pt x="15" y="143"/>
                </a:lnTo>
                <a:lnTo>
                  <a:pt x="24" y="152"/>
                </a:lnTo>
                <a:lnTo>
                  <a:pt x="34" y="160"/>
                </a:lnTo>
                <a:lnTo>
                  <a:pt x="45" y="168"/>
                </a:lnTo>
                <a:lnTo>
                  <a:pt x="59" y="175"/>
                </a:lnTo>
                <a:lnTo>
                  <a:pt x="74" y="182"/>
                </a:lnTo>
                <a:lnTo>
                  <a:pt x="90" y="188"/>
                </a:lnTo>
                <a:lnTo>
                  <a:pt x="108" y="194"/>
                </a:lnTo>
                <a:lnTo>
                  <a:pt x="126" y="199"/>
                </a:lnTo>
                <a:lnTo>
                  <a:pt x="145" y="203"/>
                </a:lnTo>
                <a:lnTo>
                  <a:pt x="166" y="207"/>
                </a:lnTo>
                <a:lnTo>
                  <a:pt x="187" y="210"/>
                </a:lnTo>
                <a:lnTo>
                  <a:pt x="209" y="212"/>
                </a:lnTo>
                <a:lnTo>
                  <a:pt x="231" y="213"/>
                </a:lnTo>
                <a:lnTo>
                  <a:pt x="252" y="213"/>
                </a:lnTo>
                <a:lnTo>
                  <a:pt x="274" y="213"/>
                </a:lnTo>
                <a:lnTo>
                  <a:pt x="296" y="212"/>
                </a:lnTo>
                <a:lnTo>
                  <a:pt x="318" y="210"/>
                </a:lnTo>
                <a:lnTo>
                  <a:pt x="339" y="207"/>
                </a:lnTo>
                <a:lnTo>
                  <a:pt x="359" y="203"/>
                </a:lnTo>
                <a:lnTo>
                  <a:pt x="379" y="199"/>
                </a:lnTo>
                <a:lnTo>
                  <a:pt x="397" y="194"/>
                </a:lnTo>
                <a:lnTo>
                  <a:pt x="415" y="188"/>
                </a:lnTo>
                <a:lnTo>
                  <a:pt x="431" y="182"/>
                </a:lnTo>
                <a:lnTo>
                  <a:pt x="446" y="175"/>
                </a:lnTo>
                <a:lnTo>
                  <a:pt x="459" y="168"/>
                </a:lnTo>
                <a:lnTo>
                  <a:pt x="471" y="160"/>
                </a:lnTo>
                <a:lnTo>
                  <a:pt x="481" y="151"/>
                </a:lnTo>
                <a:lnTo>
                  <a:pt x="490" y="143"/>
                </a:lnTo>
                <a:lnTo>
                  <a:pt x="497" y="134"/>
                </a:lnTo>
                <a:lnTo>
                  <a:pt x="501" y="125"/>
                </a:lnTo>
                <a:lnTo>
                  <a:pt x="504" y="116"/>
                </a:lnTo>
                <a:lnTo>
                  <a:pt x="505" y="106"/>
                </a:lnTo>
                <a:lnTo>
                  <a:pt x="504" y="97"/>
                </a:lnTo>
                <a:lnTo>
                  <a:pt x="501" y="88"/>
                </a:lnTo>
                <a:lnTo>
                  <a:pt x="497" y="79"/>
                </a:lnTo>
                <a:lnTo>
                  <a:pt x="490" y="70"/>
                </a:lnTo>
                <a:lnTo>
                  <a:pt x="481" y="62"/>
                </a:lnTo>
                <a:lnTo>
                  <a:pt x="471" y="53"/>
                </a:lnTo>
                <a:lnTo>
                  <a:pt x="459" y="45"/>
                </a:lnTo>
                <a:lnTo>
                  <a:pt x="446" y="38"/>
                </a:lnTo>
                <a:lnTo>
                  <a:pt x="431" y="31"/>
                </a:lnTo>
                <a:lnTo>
                  <a:pt x="415" y="25"/>
                </a:lnTo>
                <a:lnTo>
                  <a:pt x="397" y="19"/>
                </a:lnTo>
                <a:lnTo>
                  <a:pt x="379" y="14"/>
                </a:lnTo>
                <a:lnTo>
                  <a:pt x="359" y="10"/>
                </a:lnTo>
                <a:lnTo>
                  <a:pt x="339" y="6"/>
                </a:lnTo>
                <a:lnTo>
                  <a:pt x="318" y="4"/>
                </a:lnTo>
                <a:lnTo>
                  <a:pt x="296" y="2"/>
                </a:lnTo>
                <a:lnTo>
                  <a:pt x="274" y="0"/>
                </a:lnTo>
                <a:lnTo>
                  <a:pt x="252" y="0"/>
                </a:lnTo>
                <a:lnTo>
                  <a:pt x="231" y="0"/>
                </a:lnTo>
                <a:lnTo>
                  <a:pt x="209" y="2"/>
                </a:lnTo>
                <a:lnTo>
                  <a:pt x="187" y="4"/>
                </a:lnTo>
                <a:lnTo>
                  <a:pt x="166" y="7"/>
                </a:lnTo>
                <a:lnTo>
                  <a:pt x="145" y="10"/>
                </a:lnTo>
                <a:lnTo>
                  <a:pt x="126" y="15"/>
                </a:lnTo>
                <a:lnTo>
                  <a:pt x="108" y="20"/>
                </a:lnTo>
                <a:lnTo>
                  <a:pt x="90" y="25"/>
                </a:lnTo>
                <a:lnTo>
                  <a:pt x="74" y="31"/>
                </a:lnTo>
                <a:lnTo>
                  <a:pt x="59" y="38"/>
                </a:lnTo>
                <a:lnTo>
                  <a:pt x="45" y="46"/>
                </a:lnTo>
                <a:lnTo>
                  <a:pt x="34" y="54"/>
                </a:lnTo>
                <a:lnTo>
                  <a:pt x="24" y="62"/>
                </a:lnTo>
                <a:lnTo>
                  <a:pt x="15" y="70"/>
                </a:lnTo>
                <a:lnTo>
                  <a:pt x="8" y="79"/>
                </a:lnTo>
                <a:lnTo>
                  <a:pt x="4" y="88"/>
                </a:lnTo>
                <a:lnTo>
                  <a:pt x="1" y="98"/>
                </a:lnTo>
                <a:lnTo>
                  <a:pt x="0" y="10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4" name="Group 30"/>
          <p:cNvGrpSpPr>
            <a:grpSpLocks/>
          </p:cNvGrpSpPr>
          <p:nvPr/>
        </p:nvGrpSpPr>
        <p:grpSpPr bwMode="auto">
          <a:xfrm>
            <a:off x="6934200" y="4318000"/>
            <a:ext cx="979488" cy="358775"/>
            <a:chOff x="4630" y="955"/>
            <a:chExt cx="617" cy="226"/>
          </a:xfrm>
        </p:grpSpPr>
        <p:sp>
          <p:nvSpPr>
            <p:cNvPr id="19497" name="Freeform 28"/>
            <p:cNvSpPr>
              <a:spLocks/>
            </p:cNvSpPr>
            <p:nvPr/>
          </p:nvSpPr>
          <p:spPr bwMode="auto">
            <a:xfrm>
              <a:off x="4630" y="966"/>
              <a:ext cx="617" cy="215"/>
            </a:xfrm>
            <a:custGeom>
              <a:avLst/>
              <a:gdLst>
                <a:gd name="T0" fmla="*/ 616 w 617"/>
                <a:gd name="T1" fmla="*/ 98 h 215"/>
                <a:gd name="T2" fmla="*/ 606 w 617"/>
                <a:gd name="T3" fmla="*/ 79 h 215"/>
                <a:gd name="T4" fmla="*/ 587 w 617"/>
                <a:gd name="T5" fmla="*/ 62 h 215"/>
                <a:gd name="T6" fmla="*/ 561 w 617"/>
                <a:gd name="T7" fmla="*/ 46 h 215"/>
                <a:gd name="T8" fmla="*/ 525 w 617"/>
                <a:gd name="T9" fmla="*/ 32 h 215"/>
                <a:gd name="T10" fmla="*/ 485 w 617"/>
                <a:gd name="T11" fmla="*/ 20 h 215"/>
                <a:gd name="T12" fmla="*/ 437 w 617"/>
                <a:gd name="T13" fmla="*/ 10 h 215"/>
                <a:gd name="T14" fmla="*/ 387 w 617"/>
                <a:gd name="T15" fmla="*/ 4 h 215"/>
                <a:gd name="T16" fmla="*/ 335 w 617"/>
                <a:gd name="T17" fmla="*/ 1 h 215"/>
                <a:gd name="T18" fmla="*/ 280 w 617"/>
                <a:gd name="T19" fmla="*/ 1 h 215"/>
                <a:gd name="T20" fmla="*/ 228 w 617"/>
                <a:gd name="T21" fmla="*/ 4 h 215"/>
                <a:gd name="T22" fmla="*/ 178 w 617"/>
                <a:gd name="T23" fmla="*/ 10 h 215"/>
                <a:gd name="T24" fmla="*/ 131 w 617"/>
                <a:gd name="T25" fmla="*/ 20 h 215"/>
                <a:gd name="T26" fmla="*/ 90 w 617"/>
                <a:gd name="T27" fmla="*/ 32 h 215"/>
                <a:gd name="T28" fmla="*/ 54 w 617"/>
                <a:gd name="T29" fmla="*/ 46 h 215"/>
                <a:gd name="T30" fmla="*/ 29 w 617"/>
                <a:gd name="T31" fmla="*/ 62 h 215"/>
                <a:gd name="T32" fmla="*/ 10 w 617"/>
                <a:gd name="T33" fmla="*/ 79 h 215"/>
                <a:gd name="T34" fmla="*/ 1 w 617"/>
                <a:gd name="T35" fmla="*/ 98 h 215"/>
                <a:gd name="T36" fmla="*/ 1 w 617"/>
                <a:gd name="T37" fmla="*/ 116 h 215"/>
                <a:gd name="T38" fmla="*/ 10 w 617"/>
                <a:gd name="T39" fmla="*/ 135 h 215"/>
                <a:gd name="T40" fmla="*/ 29 w 617"/>
                <a:gd name="T41" fmla="*/ 152 h 215"/>
                <a:gd name="T42" fmla="*/ 54 w 617"/>
                <a:gd name="T43" fmla="*/ 168 h 215"/>
                <a:gd name="T44" fmla="*/ 90 w 617"/>
                <a:gd name="T45" fmla="*/ 183 h 215"/>
                <a:gd name="T46" fmla="*/ 131 w 617"/>
                <a:gd name="T47" fmla="*/ 194 h 215"/>
                <a:gd name="T48" fmla="*/ 178 w 617"/>
                <a:gd name="T49" fmla="*/ 204 h 215"/>
                <a:gd name="T50" fmla="*/ 228 w 617"/>
                <a:gd name="T51" fmla="*/ 210 h 215"/>
                <a:gd name="T52" fmla="*/ 280 w 617"/>
                <a:gd name="T53" fmla="*/ 213 h 215"/>
                <a:gd name="T54" fmla="*/ 335 w 617"/>
                <a:gd name="T55" fmla="*/ 213 h 215"/>
                <a:gd name="T56" fmla="*/ 387 w 617"/>
                <a:gd name="T57" fmla="*/ 210 h 215"/>
                <a:gd name="T58" fmla="*/ 437 w 617"/>
                <a:gd name="T59" fmla="*/ 204 h 215"/>
                <a:gd name="T60" fmla="*/ 485 w 617"/>
                <a:gd name="T61" fmla="*/ 194 h 215"/>
                <a:gd name="T62" fmla="*/ 525 w 617"/>
                <a:gd name="T63" fmla="*/ 183 h 215"/>
                <a:gd name="T64" fmla="*/ 561 w 617"/>
                <a:gd name="T65" fmla="*/ 168 h 215"/>
                <a:gd name="T66" fmla="*/ 587 w 617"/>
                <a:gd name="T67" fmla="*/ 152 h 215"/>
                <a:gd name="T68" fmla="*/ 606 w 617"/>
                <a:gd name="T69" fmla="*/ 135 h 215"/>
                <a:gd name="T70" fmla="*/ 616 w 617"/>
                <a:gd name="T71" fmla="*/ 116 h 2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17"/>
                <a:gd name="T109" fmla="*/ 0 h 215"/>
                <a:gd name="T110" fmla="*/ 617 w 617"/>
                <a:gd name="T111" fmla="*/ 215 h 2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17" h="215">
                  <a:moveTo>
                    <a:pt x="616" y="107"/>
                  </a:moveTo>
                  <a:lnTo>
                    <a:pt x="616" y="98"/>
                  </a:lnTo>
                  <a:lnTo>
                    <a:pt x="612" y="88"/>
                  </a:lnTo>
                  <a:lnTo>
                    <a:pt x="606" y="79"/>
                  </a:lnTo>
                  <a:lnTo>
                    <a:pt x="597" y="71"/>
                  </a:lnTo>
                  <a:lnTo>
                    <a:pt x="587" y="62"/>
                  </a:lnTo>
                  <a:lnTo>
                    <a:pt x="574" y="54"/>
                  </a:lnTo>
                  <a:lnTo>
                    <a:pt x="561" y="46"/>
                  </a:lnTo>
                  <a:lnTo>
                    <a:pt x="544" y="38"/>
                  </a:lnTo>
                  <a:lnTo>
                    <a:pt x="525" y="32"/>
                  </a:lnTo>
                  <a:lnTo>
                    <a:pt x="506" y="26"/>
                  </a:lnTo>
                  <a:lnTo>
                    <a:pt x="485" y="20"/>
                  </a:lnTo>
                  <a:lnTo>
                    <a:pt x="462" y="15"/>
                  </a:lnTo>
                  <a:lnTo>
                    <a:pt x="437" y="10"/>
                  </a:lnTo>
                  <a:lnTo>
                    <a:pt x="413" y="7"/>
                  </a:lnTo>
                  <a:lnTo>
                    <a:pt x="387" y="4"/>
                  </a:lnTo>
                  <a:lnTo>
                    <a:pt x="362" y="2"/>
                  </a:lnTo>
                  <a:lnTo>
                    <a:pt x="335" y="1"/>
                  </a:lnTo>
                  <a:lnTo>
                    <a:pt x="307" y="0"/>
                  </a:lnTo>
                  <a:lnTo>
                    <a:pt x="280" y="1"/>
                  </a:lnTo>
                  <a:lnTo>
                    <a:pt x="254" y="2"/>
                  </a:lnTo>
                  <a:lnTo>
                    <a:pt x="228" y="4"/>
                  </a:lnTo>
                  <a:lnTo>
                    <a:pt x="202" y="7"/>
                  </a:lnTo>
                  <a:lnTo>
                    <a:pt x="178" y="10"/>
                  </a:lnTo>
                  <a:lnTo>
                    <a:pt x="153" y="15"/>
                  </a:lnTo>
                  <a:lnTo>
                    <a:pt x="131" y="20"/>
                  </a:lnTo>
                  <a:lnTo>
                    <a:pt x="109" y="26"/>
                  </a:lnTo>
                  <a:lnTo>
                    <a:pt x="90" y="32"/>
                  </a:lnTo>
                  <a:lnTo>
                    <a:pt x="71" y="38"/>
                  </a:lnTo>
                  <a:lnTo>
                    <a:pt x="54" y="46"/>
                  </a:lnTo>
                  <a:lnTo>
                    <a:pt x="41" y="54"/>
                  </a:lnTo>
                  <a:lnTo>
                    <a:pt x="29" y="62"/>
                  </a:lnTo>
                  <a:lnTo>
                    <a:pt x="18" y="71"/>
                  </a:lnTo>
                  <a:lnTo>
                    <a:pt x="10" y="79"/>
                  </a:lnTo>
                  <a:lnTo>
                    <a:pt x="4" y="88"/>
                  </a:lnTo>
                  <a:lnTo>
                    <a:pt x="1" y="98"/>
                  </a:lnTo>
                  <a:lnTo>
                    <a:pt x="0" y="107"/>
                  </a:lnTo>
                  <a:lnTo>
                    <a:pt x="1" y="116"/>
                  </a:lnTo>
                  <a:lnTo>
                    <a:pt x="4" y="125"/>
                  </a:lnTo>
                  <a:lnTo>
                    <a:pt x="10" y="135"/>
                  </a:lnTo>
                  <a:lnTo>
                    <a:pt x="18" y="144"/>
                  </a:lnTo>
                  <a:lnTo>
                    <a:pt x="29" y="152"/>
                  </a:lnTo>
                  <a:lnTo>
                    <a:pt x="41" y="160"/>
                  </a:lnTo>
                  <a:lnTo>
                    <a:pt x="54" y="168"/>
                  </a:lnTo>
                  <a:lnTo>
                    <a:pt x="71" y="176"/>
                  </a:lnTo>
                  <a:lnTo>
                    <a:pt x="90" y="183"/>
                  </a:lnTo>
                  <a:lnTo>
                    <a:pt x="109" y="188"/>
                  </a:lnTo>
                  <a:lnTo>
                    <a:pt x="131" y="194"/>
                  </a:lnTo>
                  <a:lnTo>
                    <a:pt x="153" y="199"/>
                  </a:lnTo>
                  <a:lnTo>
                    <a:pt x="178" y="204"/>
                  </a:lnTo>
                  <a:lnTo>
                    <a:pt x="202" y="207"/>
                  </a:lnTo>
                  <a:lnTo>
                    <a:pt x="228" y="210"/>
                  </a:lnTo>
                  <a:lnTo>
                    <a:pt x="254" y="212"/>
                  </a:lnTo>
                  <a:lnTo>
                    <a:pt x="280" y="213"/>
                  </a:lnTo>
                  <a:lnTo>
                    <a:pt x="307" y="214"/>
                  </a:lnTo>
                  <a:lnTo>
                    <a:pt x="335" y="213"/>
                  </a:lnTo>
                  <a:lnTo>
                    <a:pt x="362" y="212"/>
                  </a:lnTo>
                  <a:lnTo>
                    <a:pt x="387" y="210"/>
                  </a:lnTo>
                  <a:lnTo>
                    <a:pt x="413" y="207"/>
                  </a:lnTo>
                  <a:lnTo>
                    <a:pt x="437" y="204"/>
                  </a:lnTo>
                  <a:lnTo>
                    <a:pt x="462" y="199"/>
                  </a:lnTo>
                  <a:lnTo>
                    <a:pt x="485" y="194"/>
                  </a:lnTo>
                  <a:lnTo>
                    <a:pt x="506" y="188"/>
                  </a:lnTo>
                  <a:lnTo>
                    <a:pt x="525" y="183"/>
                  </a:lnTo>
                  <a:lnTo>
                    <a:pt x="544" y="176"/>
                  </a:lnTo>
                  <a:lnTo>
                    <a:pt x="561" y="168"/>
                  </a:lnTo>
                  <a:lnTo>
                    <a:pt x="574" y="160"/>
                  </a:lnTo>
                  <a:lnTo>
                    <a:pt x="587" y="152"/>
                  </a:lnTo>
                  <a:lnTo>
                    <a:pt x="597" y="144"/>
                  </a:lnTo>
                  <a:lnTo>
                    <a:pt x="606" y="135"/>
                  </a:lnTo>
                  <a:lnTo>
                    <a:pt x="612" y="125"/>
                  </a:lnTo>
                  <a:lnTo>
                    <a:pt x="616" y="116"/>
                  </a:lnTo>
                  <a:lnTo>
                    <a:pt x="616" y="10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Rectangle 29"/>
            <p:cNvSpPr>
              <a:spLocks noChangeArrowheads="1"/>
            </p:cNvSpPr>
            <p:nvPr/>
          </p:nvSpPr>
          <p:spPr bwMode="auto">
            <a:xfrm>
              <a:off x="4778" y="955"/>
              <a:ext cx="35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City</a:t>
              </a:r>
            </a:p>
          </p:txBody>
        </p:sp>
      </p:grpSp>
      <p:sp>
        <p:nvSpPr>
          <p:cNvPr id="19465" name="Rectangle 31"/>
          <p:cNvSpPr>
            <a:spLocks noChangeArrowheads="1"/>
          </p:cNvSpPr>
          <p:nvPr/>
        </p:nvSpPr>
        <p:spPr bwMode="auto">
          <a:xfrm>
            <a:off x="7850188" y="4572000"/>
            <a:ext cx="684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charset="0"/>
              </a:rPr>
              <a:t>State</a:t>
            </a:r>
          </a:p>
        </p:txBody>
      </p:sp>
      <p:grpSp>
        <p:nvGrpSpPr>
          <p:cNvPr id="19466" name="Group 34"/>
          <p:cNvGrpSpPr>
            <a:grpSpLocks/>
          </p:cNvGrpSpPr>
          <p:nvPr/>
        </p:nvGrpSpPr>
        <p:grpSpPr bwMode="auto">
          <a:xfrm>
            <a:off x="6278563" y="4572000"/>
            <a:ext cx="809625" cy="352425"/>
            <a:chOff x="4223" y="1115"/>
            <a:chExt cx="510" cy="222"/>
          </a:xfrm>
        </p:grpSpPr>
        <p:sp>
          <p:nvSpPr>
            <p:cNvPr id="19495" name="Freeform 32"/>
            <p:cNvSpPr>
              <a:spLocks/>
            </p:cNvSpPr>
            <p:nvPr/>
          </p:nvSpPr>
          <p:spPr bwMode="auto">
            <a:xfrm>
              <a:off x="4223" y="1123"/>
              <a:ext cx="506" cy="214"/>
            </a:xfrm>
            <a:custGeom>
              <a:avLst/>
              <a:gdLst>
                <a:gd name="T0" fmla="*/ 504 w 506"/>
                <a:gd name="T1" fmla="*/ 98 h 214"/>
                <a:gd name="T2" fmla="*/ 497 w 506"/>
                <a:gd name="T3" fmla="*/ 79 h 214"/>
                <a:gd name="T4" fmla="*/ 482 w 506"/>
                <a:gd name="T5" fmla="*/ 62 h 214"/>
                <a:gd name="T6" fmla="*/ 460 w 506"/>
                <a:gd name="T7" fmla="*/ 46 h 214"/>
                <a:gd name="T8" fmla="*/ 431 w 506"/>
                <a:gd name="T9" fmla="*/ 31 h 214"/>
                <a:gd name="T10" fmla="*/ 398 w 506"/>
                <a:gd name="T11" fmla="*/ 20 h 214"/>
                <a:gd name="T12" fmla="*/ 360 w 506"/>
                <a:gd name="T13" fmla="*/ 10 h 214"/>
                <a:gd name="T14" fmla="*/ 318 w 506"/>
                <a:gd name="T15" fmla="*/ 4 h 214"/>
                <a:gd name="T16" fmla="*/ 275 w 506"/>
                <a:gd name="T17" fmla="*/ 0 h 214"/>
                <a:gd name="T18" fmla="*/ 231 w 506"/>
                <a:gd name="T19" fmla="*/ 0 h 214"/>
                <a:gd name="T20" fmla="*/ 188 w 506"/>
                <a:gd name="T21" fmla="*/ 4 h 214"/>
                <a:gd name="T22" fmla="*/ 146 w 506"/>
                <a:gd name="T23" fmla="*/ 10 h 214"/>
                <a:gd name="T24" fmla="*/ 108 w 506"/>
                <a:gd name="T25" fmla="*/ 20 h 214"/>
                <a:gd name="T26" fmla="*/ 74 w 506"/>
                <a:gd name="T27" fmla="*/ 31 h 214"/>
                <a:gd name="T28" fmla="*/ 46 w 506"/>
                <a:gd name="T29" fmla="*/ 46 h 214"/>
                <a:gd name="T30" fmla="*/ 24 w 506"/>
                <a:gd name="T31" fmla="*/ 62 h 214"/>
                <a:gd name="T32" fmla="*/ 9 w 506"/>
                <a:gd name="T33" fmla="*/ 79 h 214"/>
                <a:gd name="T34" fmla="*/ 1 w 506"/>
                <a:gd name="T35" fmla="*/ 98 h 214"/>
                <a:gd name="T36" fmla="*/ 1 w 506"/>
                <a:gd name="T37" fmla="*/ 116 h 214"/>
                <a:gd name="T38" fmla="*/ 9 w 506"/>
                <a:gd name="T39" fmla="*/ 134 h 214"/>
                <a:gd name="T40" fmla="*/ 24 w 506"/>
                <a:gd name="T41" fmla="*/ 152 h 214"/>
                <a:gd name="T42" fmla="*/ 46 w 506"/>
                <a:gd name="T43" fmla="*/ 168 h 214"/>
                <a:gd name="T44" fmla="*/ 74 w 506"/>
                <a:gd name="T45" fmla="*/ 182 h 214"/>
                <a:gd name="T46" fmla="*/ 108 w 506"/>
                <a:gd name="T47" fmla="*/ 194 h 214"/>
                <a:gd name="T48" fmla="*/ 146 w 506"/>
                <a:gd name="T49" fmla="*/ 203 h 214"/>
                <a:gd name="T50" fmla="*/ 188 w 506"/>
                <a:gd name="T51" fmla="*/ 210 h 214"/>
                <a:gd name="T52" fmla="*/ 231 w 506"/>
                <a:gd name="T53" fmla="*/ 213 h 214"/>
                <a:gd name="T54" fmla="*/ 275 w 506"/>
                <a:gd name="T55" fmla="*/ 213 h 214"/>
                <a:gd name="T56" fmla="*/ 318 w 506"/>
                <a:gd name="T57" fmla="*/ 210 h 214"/>
                <a:gd name="T58" fmla="*/ 360 w 506"/>
                <a:gd name="T59" fmla="*/ 203 h 214"/>
                <a:gd name="T60" fmla="*/ 398 w 506"/>
                <a:gd name="T61" fmla="*/ 194 h 214"/>
                <a:gd name="T62" fmla="*/ 431 w 506"/>
                <a:gd name="T63" fmla="*/ 182 h 214"/>
                <a:gd name="T64" fmla="*/ 460 w 506"/>
                <a:gd name="T65" fmla="*/ 168 h 214"/>
                <a:gd name="T66" fmla="*/ 482 w 506"/>
                <a:gd name="T67" fmla="*/ 152 h 214"/>
                <a:gd name="T68" fmla="*/ 497 w 506"/>
                <a:gd name="T69" fmla="*/ 134 h 214"/>
                <a:gd name="T70" fmla="*/ 504 w 506"/>
                <a:gd name="T71" fmla="*/ 116 h 2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6"/>
                <a:gd name="T109" fmla="*/ 0 h 214"/>
                <a:gd name="T110" fmla="*/ 506 w 506"/>
                <a:gd name="T111" fmla="*/ 214 h 2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6" h="214">
                  <a:moveTo>
                    <a:pt x="505" y="106"/>
                  </a:moveTo>
                  <a:lnTo>
                    <a:pt x="504" y="98"/>
                  </a:lnTo>
                  <a:lnTo>
                    <a:pt x="501" y="88"/>
                  </a:lnTo>
                  <a:lnTo>
                    <a:pt x="497" y="79"/>
                  </a:lnTo>
                  <a:lnTo>
                    <a:pt x="490" y="70"/>
                  </a:lnTo>
                  <a:lnTo>
                    <a:pt x="482" y="62"/>
                  </a:lnTo>
                  <a:lnTo>
                    <a:pt x="472" y="53"/>
                  </a:lnTo>
                  <a:lnTo>
                    <a:pt x="460" y="46"/>
                  </a:lnTo>
                  <a:lnTo>
                    <a:pt x="446" y="38"/>
                  </a:lnTo>
                  <a:lnTo>
                    <a:pt x="431" y="31"/>
                  </a:lnTo>
                  <a:lnTo>
                    <a:pt x="415" y="25"/>
                  </a:lnTo>
                  <a:lnTo>
                    <a:pt x="398" y="20"/>
                  </a:lnTo>
                  <a:lnTo>
                    <a:pt x="379" y="14"/>
                  </a:lnTo>
                  <a:lnTo>
                    <a:pt x="360" y="10"/>
                  </a:lnTo>
                  <a:lnTo>
                    <a:pt x="339" y="7"/>
                  </a:lnTo>
                  <a:lnTo>
                    <a:pt x="318" y="4"/>
                  </a:lnTo>
                  <a:lnTo>
                    <a:pt x="297" y="2"/>
                  </a:lnTo>
                  <a:lnTo>
                    <a:pt x="275" y="0"/>
                  </a:lnTo>
                  <a:lnTo>
                    <a:pt x="253" y="0"/>
                  </a:lnTo>
                  <a:lnTo>
                    <a:pt x="231" y="0"/>
                  </a:lnTo>
                  <a:lnTo>
                    <a:pt x="209" y="2"/>
                  </a:lnTo>
                  <a:lnTo>
                    <a:pt x="188" y="4"/>
                  </a:lnTo>
                  <a:lnTo>
                    <a:pt x="166" y="7"/>
                  </a:lnTo>
                  <a:lnTo>
                    <a:pt x="146" y="10"/>
                  </a:lnTo>
                  <a:lnTo>
                    <a:pt x="126" y="14"/>
                  </a:lnTo>
                  <a:lnTo>
                    <a:pt x="108" y="20"/>
                  </a:lnTo>
                  <a:lnTo>
                    <a:pt x="91" y="25"/>
                  </a:lnTo>
                  <a:lnTo>
                    <a:pt x="74" y="31"/>
                  </a:lnTo>
                  <a:lnTo>
                    <a:pt x="59" y="38"/>
                  </a:lnTo>
                  <a:lnTo>
                    <a:pt x="46" y="46"/>
                  </a:lnTo>
                  <a:lnTo>
                    <a:pt x="34" y="53"/>
                  </a:lnTo>
                  <a:lnTo>
                    <a:pt x="24" y="62"/>
                  </a:lnTo>
                  <a:lnTo>
                    <a:pt x="15" y="70"/>
                  </a:lnTo>
                  <a:lnTo>
                    <a:pt x="9" y="79"/>
                  </a:lnTo>
                  <a:lnTo>
                    <a:pt x="4" y="88"/>
                  </a:lnTo>
                  <a:lnTo>
                    <a:pt x="1" y="98"/>
                  </a:lnTo>
                  <a:lnTo>
                    <a:pt x="0" y="106"/>
                  </a:lnTo>
                  <a:lnTo>
                    <a:pt x="1" y="116"/>
                  </a:lnTo>
                  <a:lnTo>
                    <a:pt x="4" y="125"/>
                  </a:lnTo>
                  <a:lnTo>
                    <a:pt x="9" y="134"/>
                  </a:lnTo>
                  <a:lnTo>
                    <a:pt x="15" y="143"/>
                  </a:lnTo>
                  <a:lnTo>
                    <a:pt x="24" y="152"/>
                  </a:lnTo>
                  <a:lnTo>
                    <a:pt x="34" y="160"/>
                  </a:lnTo>
                  <a:lnTo>
                    <a:pt x="46" y="168"/>
                  </a:lnTo>
                  <a:lnTo>
                    <a:pt x="59" y="175"/>
                  </a:lnTo>
                  <a:lnTo>
                    <a:pt x="74" y="182"/>
                  </a:lnTo>
                  <a:lnTo>
                    <a:pt x="91" y="188"/>
                  </a:lnTo>
                  <a:lnTo>
                    <a:pt x="108" y="194"/>
                  </a:lnTo>
                  <a:lnTo>
                    <a:pt x="126" y="199"/>
                  </a:lnTo>
                  <a:lnTo>
                    <a:pt x="146" y="203"/>
                  </a:lnTo>
                  <a:lnTo>
                    <a:pt x="166" y="207"/>
                  </a:lnTo>
                  <a:lnTo>
                    <a:pt x="188" y="210"/>
                  </a:lnTo>
                  <a:lnTo>
                    <a:pt x="209" y="212"/>
                  </a:lnTo>
                  <a:lnTo>
                    <a:pt x="231" y="213"/>
                  </a:lnTo>
                  <a:lnTo>
                    <a:pt x="253" y="213"/>
                  </a:lnTo>
                  <a:lnTo>
                    <a:pt x="275" y="213"/>
                  </a:lnTo>
                  <a:lnTo>
                    <a:pt x="297" y="212"/>
                  </a:lnTo>
                  <a:lnTo>
                    <a:pt x="318" y="210"/>
                  </a:lnTo>
                  <a:lnTo>
                    <a:pt x="339" y="207"/>
                  </a:lnTo>
                  <a:lnTo>
                    <a:pt x="360" y="203"/>
                  </a:lnTo>
                  <a:lnTo>
                    <a:pt x="379" y="199"/>
                  </a:lnTo>
                  <a:lnTo>
                    <a:pt x="398" y="194"/>
                  </a:lnTo>
                  <a:lnTo>
                    <a:pt x="415" y="188"/>
                  </a:lnTo>
                  <a:lnTo>
                    <a:pt x="431" y="182"/>
                  </a:lnTo>
                  <a:lnTo>
                    <a:pt x="446" y="175"/>
                  </a:lnTo>
                  <a:lnTo>
                    <a:pt x="460" y="168"/>
                  </a:lnTo>
                  <a:lnTo>
                    <a:pt x="472" y="160"/>
                  </a:lnTo>
                  <a:lnTo>
                    <a:pt x="482" y="152"/>
                  </a:lnTo>
                  <a:lnTo>
                    <a:pt x="490" y="143"/>
                  </a:lnTo>
                  <a:lnTo>
                    <a:pt x="497" y="134"/>
                  </a:lnTo>
                  <a:lnTo>
                    <a:pt x="501" y="125"/>
                  </a:lnTo>
                  <a:lnTo>
                    <a:pt x="504" y="116"/>
                  </a:lnTo>
                  <a:lnTo>
                    <a:pt x="505" y="10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Rectangle 33"/>
            <p:cNvSpPr>
              <a:spLocks noChangeArrowheads="1"/>
            </p:cNvSpPr>
            <p:nvPr/>
          </p:nvSpPr>
          <p:spPr bwMode="auto">
            <a:xfrm>
              <a:off x="4251" y="1115"/>
              <a:ext cx="4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Street</a:t>
              </a:r>
            </a:p>
          </p:txBody>
        </p:sp>
      </p:grpSp>
      <p:sp>
        <p:nvSpPr>
          <p:cNvPr id="19467" name="Line 36"/>
          <p:cNvSpPr>
            <a:spLocks noChangeShapeType="1"/>
          </p:cNvSpPr>
          <p:nvPr/>
        </p:nvSpPr>
        <p:spPr bwMode="auto">
          <a:xfrm>
            <a:off x="6550025" y="5286375"/>
            <a:ext cx="28733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72"/>
          <p:cNvSpPr>
            <a:spLocks noChangeShapeType="1"/>
          </p:cNvSpPr>
          <p:nvPr/>
        </p:nvSpPr>
        <p:spPr bwMode="auto">
          <a:xfrm flipH="1">
            <a:off x="7346950" y="4699000"/>
            <a:ext cx="76200" cy="4429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6848475" y="5132388"/>
            <a:ext cx="1411288" cy="368300"/>
            <a:chOff x="7153275" y="5818188"/>
            <a:chExt cx="1411288" cy="368300"/>
          </a:xfrm>
        </p:grpSpPr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7153275" y="5818188"/>
              <a:ext cx="1411288" cy="368300"/>
            </a:xfrm>
            <a:custGeom>
              <a:avLst/>
              <a:gdLst>
                <a:gd name="T0" fmla="*/ 2147483647 w 889"/>
                <a:gd name="T1" fmla="*/ 582156933 h 232"/>
                <a:gd name="T2" fmla="*/ 2147483647 w 889"/>
                <a:gd name="T3" fmla="*/ 0 h 232"/>
                <a:gd name="T4" fmla="*/ 0 w 889"/>
                <a:gd name="T5" fmla="*/ 0 h 232"/>
                <a:gd name="T6" fmla="*/ 0 w 889"/>
                <a:gd name="T7" fmla="*/ 582156933 h 232"/>
                <a:gd name="T8" fmla="*/ 2147483647 w 889"/>
                <a:gd name="T9" fmla="*/ 582156933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9"/>
                <a:gd name="T16" fmla="*/ 0 h 232"/>
                <a:gd name="T17" fmla="*/ 889 w 889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9" h="232">
                  <a:moveTo>
                    <a:pt x="888" y="231"/>
                  </a:moveTo>
                  <a:lnTo>
                    <a:pt x="888" y="0"/>
                  </a:lnTo>
                  <a:lnTo>
                    <a:pt x="0" y="0"/>
                  </a:lnTo>
                  <a:lnTo>
                    <a:pt x="0" y="231"/>
                  </a:lnTo>
                  <a:lnTo>
                    <a:pt x="888" y="231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9494" name="Rectangle 35"/>
            <p:cNvSpPr>
              <a:spLocks noChangeArrowheads="1"/>
            </p:cNvSpPr>
            <p:nvPr/>
          </p:nvSpPr>
          <p:spPr bwMode="auto">
            <a:xfrm>
              <a:off x="7391400" y="5836211"/>
              <a:ext cx="100187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Address</a:t>
              </a:r>
            </a:p>
          </p:txBody>
        </p:sp>
      </p:grpSp>
      <p:sp>
        <p:nvSpPr>
          <p:cNvPr id="19470" name="Line 37"/>
          <p:cNvSpPr>
            <a:spLocks noChangeShapeType="1"/>
          </p:cNvSpPr>
          <p:nvPr/>
        </p:nvSpPr>
        <p:spPr bwMode="auto">
          <a:xfrm flipH="1">
            <a:off x="7751763" y="4911725"/>
            <a:ext cx="241300" cy="215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73"/>
          <p:cNvSpPr>
            <a:spLocks noChangeShapeType="1"/>
          </p:cNvSpPr>
          <p:nvPr/>
        </p:nvSpPr>
        <p:spPr bwMode="auto">
          <a:xfrm>
            <a:off x="6896100" y="4927600"/>
            <a:ext cx="214313" cy="2111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ounded Rectangular Callout 52"/>
          <p:cNvSpPr/>
          <p:nvPr/>
        </p:nvSpPr>
        <p:spPr bwMode="auto">
          <a:xfrm>
            <a:off x="6053137" y="5791200"/>
            <a:ext cx="1293813" cy="460248"/>
          </a:xfrm>
          <a:prstGeom prst="wedgeRoundRectCallout">
            <a:avLst>
              <a:gd name="adj1" fmla="val 47123"/>
              <a:gd name="adj2" fmla="val -108158"/>
              <a:gd name="adj3" fmla="val 16667"/>
            </a:avLst>
          </a:prstGeom>
          <a:solidFill>
            <a:srgbClr val="7030A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Option </a:t>
            </a:r>
            <a:r>
              <a:rPr lang="en-US" dirty="0">
                <a:solidFill>
                  <a:schemeClr val="bg1"/>
                </a:solidFill>
              </a:rPr>
              <a:t>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ounded Rectangular Callout 56">
            <a:extLst>
              <a:ext uri="{FF2B5EF4-FFF2-40B4-BE49-F238E27FC236}">
                <a16:creationId xmlns:a16="http://schemas.microsoft.com/office/drawing/2014/main" id="{3B6AB256-8E14-E179-77C5-B6A206AF6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705" y="3776346"/>
            <a:ext cx="1601166" cy="739776"/>
          </a:xfrm>
          <a:prstGeom prst="wedgeRoundRectCallout">
            <a:avLst>
              <a:gd name="adj1" fmla="val 76456"/>
              <a:gd name="adj2" fmla="val 49502"/>
              <a:gd name="adj3" fmla="val 16667"/>
            </a:avLst>
          </a:prstGeom>
          <a:solidFill>
            <a:schemeClr val="accent4">
              <a:lumMod val="10000"/>
              <a:lumOff val="90000"/>
            </a:schemeClr>
          </a:solidFill>
          <a:ln w="12700" algn="ctr">
            <a:noFill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 anchor="ctr" anchorCtr="0"/>
          <a:lstStyle/>
          <a:p>
            <a:pPr algn="ctr" eaLnBrk="0" hangingPunct="0">
              <a:lnSpc>
                <a:spcPts val="1600"/>
              </a:lnSpc>
              <a:defRPr/>
            </a:pP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Can retrieve employees in a given city</a:t>
            </a:r>
          </a:p>
        </p:txBody>
      </p:sp>
    </p:spTree>
    <p:extLst>
      <p:ext uri="{BB962C8B-B14F-4D97-AF65-F5344CB8AC3E}">
        <p14:creationId xmlns:p14="http://schemas.microsoft.com/office/powerpoint/2010/main" val="224729468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6700"/>
            <a:ext cx="7772400" cy="1104900"/>
          </a:xfrm>
        </p:spPr>
        <p:txBody>
          <a:bodyPr>
            <a:normAutofit/>
          </a:bodyPr>
          <a:lstStyle/>
          <a:p>
            <a:r>
              <a:rPr lang="en-US" sz="4800" b="1" dirty="0"/>
              <a:t>Entity vs. Attribute (Contd.)</a:t>
            </a:r>
          </a:p>
        </p:txBody>
      </p:sp>
      <p:grpSp>
        <p:nvGrpSpPr>
          <p:cNvPr id="21510" name="Group 18"/>
          <p:cNvGrpSpPr>
            <a:grpSpLocks/>
          </p:cNvGrpSpPr>
          <p:nvPr/>
        </p:nvGrpSpPr>
        <p:grpSpPr bwMode="auto">
          <a:xfrm>
            <a:off x="708025" y="1743075"/>
            <a:ext cx="2071688" cy="1171575"/>
            <a:chOff x="2188" y="931"/>
            <a:chExt cx="1305" cy="738"/>
          </a:xfrm>
        </p:grpSpPr>
        <p:sp>
          <p:nvSpPr>
            <p:cNvPr id="21577" name="Freeform 6"/>
            <p:cNvSpPr>
              <a:spLocks/>
            </p:cNvSpPr>
            <p:nvPr/>
          </p:nvSpPr>
          <p:spPr bwMode="auto">
            <a:xfrm>
              <a:off x="2542" y="933"/>
              <a:ext cx="626" cy="214"/>
            </a:xfrm>
            <a:custGeom>
              <a:avLst/>
              <a:gdLst>
                <a:gd name="T0" fmla="*/ 623 w 626"/>
                <a:gd name="T1" fmla="*/ 97 h 214"/>
                <a:gd name="T2" fmla="*/ 613 w 626"/>
                <a:gd name="T3" fmla="*/ 79 h 214"/>
                <a:gd name="T4" fmla="*/ 595 w 626"/>
                <a:gd name="T5" fmla="*/ 62 h 214"/>
                <a:gd name="T6" fmla="*/ 568 w 626"/>
                <a:gd name="T7" fmla="*/ 45 h 214"/>
                <a:gd name="T8" fmla="*/ 533 w 626"/>
                <a:gd name="T9" fmla="*/ 32 h 214"/>
                <a:gd name="T10" fmla="*/ 491 w 626"/>
                <a:gd name="T11" fmla="*/ 19 h 214"/>
                <a:gd name="T12" fmla="*/ 444 w 626"/>
                <a:gd name="T13" fmla="*/ 10 h 214"/>
                <a:gd name="T14" fmla="*/ 394 w 626"/>
                <a:gd name="T15" fmla="*/ 4 h 214"/>
                <a:gd name="T16" fmla="*/ 339 w 626"/>
                <a:gd name="T17" fmla="*/ 1 h 214"/>
                <a:gd name="T18" fmla="*/ 285 w 626"/>
                <a:gd name="T19" fmla="*/ 1 h 214"/>
                <a:gd name="T20" fmla="*/ 232 w 626"/>
                <a:gd name="T21" fmla="*/ 4 h 214"/>
                <a:gd name="T22" fmla="*/ 180 w 626"/>
                <a:gd name="T23" fmla="*/ 10 h 214"/>
                <a:gd name="T24" fmla="*/ 133 w 626"/>
                <a:gd name="T25" fmla="*/ 19 h 214"/>
                <a:gd name="T26" fmla="*/ 91 w 626"/>
                <a:gd name="T27" fmla="*/ 32 h 214"/>
                <a:gd name="T28" fmla="*/ 56 w 626"/>
                <a:gd name="T29" fmla="*/ 45 h 214"/>
                <a:gd name="T30" fmla="*/ 29 w 626"/>
                <a:gd name="T31" fmla="*/ 62 h 214"/>
                <a:gd name="T32" fmla="*/ 11 w 626"/>
                <a:gd name="T33" fmla="*/ 79 h 214"/>
                <a:gd name="T34" fmla="*/ 1 w 626"/>
                <a:gd name="T35" fmla="*/ 97 h 214"/>
                <a:gd name="T36" fmla="*/ 1 w 626"/>
                <a:gd name="T37" fmla="*/ 116 h 214"/>
                <a:gd name="T38" fmla="*/ 11 w 626"/>
                <a:gd name="T39" fmla="*/ 134 h 214"/>
                <a:gd name="T40" fmla="*/ 29 w 626"/>
                <a:gd name="T41" fmla="*/ 152 h 214"/>
                <a:gd name="T42" fmla="*/ 56 w 626"/>
                <a:gd name="T43" fmla="*/ 168 h 214"/>
                <a:gd name="T44" fmla="*/ 91 w 626"/>
                <a:gd name="T45" fmla="*/ 182 h 214"/>
                <a:gd name="T46" fmla="*/ 133 w 626"/>
                <a:gd name="T47" fmla="*/ 194 h 214"/>
                <a:gd name="T48" fmla="*/ 180 w 626"/>
                <a:gd name="T49" fmla="*/ 203 h 214"/>
                <a:gd name="T50" fmla="*/ 232 w 626"/>
                <a:gd name="T51" fmla="*/ 210 h 214"/>
                <a:gd name="T52" fmla="*/ 285 w 626"/>
                <a:gd name="T53" fmla="*/ 213 h 214"/>
                <a:gd name="T54" fmla="*/ 339 w 626"/>
                <a:gd name="T55" fmla="*/ 213 h 214"/>
                <a:gd name="T56" fmla="*/ 394 w 626"/>
                <a:gd name="T57" fmla="*/ 210 h 214"/>
                <a:gd name="T58" fmla="*/ 444 w 626"/>
                <a:gd name="T59" fmla="*/ 203 h 214"/>
                <a:gd name="T60" fmla="*/ 491 w 626"/>
                <a:gd name="T61" fmla="*/ 194 h 214"/>
                <a:gd name="T62" fmla="*/ 533 w 626"/>
                <a:gd name="T63" fmla="*/ 182 h 214"/>
                <a:gd name="T64" fmla="*/ 568 w 626"/>
                <a:gd name="T65" fmla="*/ 168 h 214"/>
                <a:gd name="T66" fmla="*/ 595 w 626"/>
                <a:gd name="T67" fmla="*/ 152 h 214"/>
                <a:gd name="T68" fmla="*/ 613 w 626"/>
                <a:gd name="T69" fmla="*/ 134 h 214"/>
                <a:gd name="T70" fmla="*/ 623 w 626"/>
                <a:gd name="T71" fmla="*/ 116 h 2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6"/>
                <a:gd name="T109" fmla="*/ 0 h 214"/>
                <a:gd name="T110" fmla="*/ 626 w 626"/>
                <a:gd name="T111" fmla="*/ 214 h 2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6" h="214">
                  <a:moveTo>
                    <a:pt x="625" y="107"/>
                  </a:moveTo>
                  <a:lnTo>
                    <a:pt x="623" y="97"/>
                  </a:lnTo>
                  <a:lnTo>
                    <a:pt x="620" y="88"/>
                  </a:lnTo>
                  <a:lnTo>
                    <a:pt x="613" y="79"/>
                  </a:lnTo>
                  <a:lnTo>
                    <a:pt x="606" y="70"/>
                  </a:lnTo>
                  <a:lnTo>
                    <a:pt x="595" y="62"/>
                  </a:lnTo>
                  <a:lnTo>
                    <a:pt x="583" y="53"/>
                  </a:lnTo>
                  <a:lnTo>
                    <a:pt x="568" y="45"/>
                  </a:lnTo>
                  <a:lnTo>
                    <a:pt x="552" y="38"/>
                  </a:lnTo>
                  <a:lnTo>
                    <a:pt x="533" y="32"/>
                  </a:lnTo>
                  <a:lnTo>
                    <a:pt x="513" y="25"/>
                  </a:lnTo>
                  <a:lnTo>
                    <a:pt x="491" y="19"/>
                  </a:lnTo>
                  <a:lnTo>
                    <a:pt x="468" y="14"/>
                  </a:lnTo>
                  <a:lnTo>
                    <a:pt x="444" y="10"/>
                  </a:lnTo>
                  <a:lnTo>
                    <a:pt x="418" y="6"/>
                  </a:lnTo>
                  <a:lnTo>
                    <a:pt x="394" y="4"/>
                  </a:lnTo>
                  <a:lnTo>
                    <a:pt x="366" y="2"/>
                  </a:lnTo>
                  <a:lnTo>
                    <a:pt x="339" y="1"/>
                  </a:lnTo>
                  <a:lnTo>
                    <a:pt x="312" y="0"/>
                  </a:lnTo>
                  <a:lnTo>
                    <a:pt x="285" y="1"/>
                  </a:lnTo>
                  <a:lnTo>
                    <a:pt x="258" y="2"/>
                  </a:lnTo>
                  <a:lnTo>
                    <a:pt x="232" y="4"/>
                  </a:lnTo>
                  <a:lnTo>
                    <a:pt x="206" y="6"/>
                  </a:lnTo>
                  <a:lnTo>
                    <a:pt x="180" y="10"/>
                  </a:lnTo>
                  <a:lnTo>
                    <a:pt x="156" y="14"/>
                  </a:lnTo>
                  <a:lnTo>
                    <a:pt x="133" y="19"/>
                  </a:lnTo>
                  <a:lnTo>
                    <a:pt x="112" y="25"/>
                  </a:lnTo>
                  <a:lnTo>
                    <a:pt x="91" y="32"/>
                  </a:lnTo>
                  <a:lnTo>
                    <a:pt x="72" y="38"/>
                  </a:lnTo>
                  <a:lnTo>
                    <a:pt x="56" y="45"/>
                  </a:lnTo>
                  <a:lnTo>
                    <a:pt x="43" y="53"/>
                  </a:lnTo>
                  <a:lnTo>
                    <a:pt x="29" y="62"/>
                  </a:lnTo>
                  <a:lnTo>
                    <a:pt x="19" y="70"/>
                  </a:lnTo>
                  <a:lnTo>
                    <a:pt x="11" y="79"/>
                  </a:lnTo>
                  <a:lnTo>
                    <a:pt x="4" y="88"/>
                  </a:lnTo>
                  <a:lnTo>
                    <a:pt x="1" y="97"/>
                  </a:lnTo>
                  <a:lnTo>
                    <a:pt x="0" y="107"/>
                  </a:lnTo>
                  <a:lnTo>
                    <a:pt x="1" y="116"/>
                  </a:lnTo>
                  <a:lnTo>
                    <a:pt x="4" y="125"/>
                  </a:lnTo>
                  <a:lnTo>
                    <a:pt x="11" y="134"/>
                  </a:lnTo>
                  <a:lnTo>
                    <a:pt x="19" y="143"/>
                  </a:lnTo>
                  <a:lnTo>
                    <a:pt x="29" y="152"/>
                  </a:lnTo>
                  <a:lnTo>
                    <a:pt x="43" y="160"/>
                  </a:lnTo>
                  <a:lnTo>
                    <a:pt x="56" y="168"/>
                  </a:lnTo>
                  <a:lnTo>
                    <a:pt x="72" y="175"/>
                  </a:lnTo>
                  <a:lnTo>
                    <a:pt x="91" y="182"/>
                  </a:lnTo>
                  <a:lnTo>
                    <a:pt x="112" y="189"/>
                  </a:lnTo>
                  <a:lnTo>
                    <a:pt x="133" y="194"/>
                  </a:lnTo>
                  <a:lnTo>
                    <a:pt x="156" y="199"/>
                  </a:lnTo>
                  <a:lnTo>
                    <a:pt x="180" y="203"/>
                  </a:lnTo>
                  <a:lnTo>
                    <a:pt x="206" y="207"/>
                  </a:lnTo>
                  <a:lnTo>
                    <a:pt x="232" y="210"/>
                  </a:lnTo>
                  <a:lnTo>
                    <a:pt x="258" y="212"/>
                  </a:lnTo>
                  <a:lnTo>
                    <a:pt x="285" y="213"/>
                  </a:lnTo>
                  <a:lnTo>
                    <a:pt x="312" y="213"/>
                  </a:lnTo>
                  <a:lnTo>
                    <a:pt x="339" y="213"/>
                  </a:lnTo>
                  <a:lnTo>
                    <a:pt x="366" y="212"/>
                  </a:lnTo>
                  <a:lnTo>
                    <a:pt x="394" y="210"/>
                  </a:lnTo>
                  <a:lnTo>
                    <a:pt x="418" y="207"/>
                  </a:lnTo>
                  <a:lnTo>
                    <a:pt x="444" y="203"/>
                  </a:lnTo>
                  <a:lnTo>
                    <a:pt x="468" y="199"/>
                  </a:lnTo>
                  <a:lnTo>
                    <a:pt x="491" y="194"/>
                  </a:lnTo>
                  <a:lnTo>
                    <a:pt x="513" y="189"/>
                  </a:lnTo>
                  <a:lnTo>
                    <a:pt x="533" y="182"/>
                  </a:lnTo>
                  <a:lnTo>
                    <a:pt x="552" y="175"/>
                  </a:lnTo>
                  <a:lnTo>
                    <a:pt x="568" y="168"/>
                  </a:lnTo>
                  <a:lnTo>
                    <a:pt x="583" y="160"/>
                  </a:lnTo>
                  <a:lnTo>
                    <a:pt x="595" y="152"/>
                  </a:lnTo>
                  <a:lnTo>
                    <a:pt x="606" y="143"/>
                  </a:lnTo>
                  <a:lnTo>
                    <a:pt x="613" y="134"/>
                  </a:lnTo>
                  <a:lnTo>
                    <a:pt x="620" y="125"/>
                  </a:lnTo>
                  <a:lnTo>
                    <a:pt x="623" y="116"/>
                  </a:lnTo>
                  <a:lnTo>
                    <a:pt x="625" y="10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Freeform 7"/>
            <p:cNvSpPr>
              <a:spLocks/>
            </p:cNvSpPr>
            <p:nvPr/>
          </p:nvSpPr>
          <p:spPr bwMode="auto">
            <a:xfrm>
              <a:off x="2188" y="1117"/>
              <a:ext cx="452" cy="214"/>
            </a:xfrm>
            <a:custGeom>
              <a:avLst/>
              <a:gdLst>
                <a:gd name="T0" fmla="*/ 256 w 506"/>
                <a:gd name="T1" fmla="*/ 97 h 214"/>
                <a:gd name="T2" fmla="*/ 253 w 506"/>
                <a:gd name="T3" fmla="*/ 79 h 214"/>
                <a:gd name="T4" fmla="*/ 245 w 506"/>
                <a:gd name="T5" fmla="*/ 61 h 214"/>
                <a:gd name="T6" fmla="*/ 233 w 506"/>
                <a:gd name="T7" fmla="*/ 45 h 214"/>
                <a:gd name="T8" fmla="*/ 219 w 506"/>
                <a:gd name="T9" fmla="*/ 31 h 214"/>
                <a:gd name="T10" fmla="*/ 202 w 506"/>
                <a:gd name="T11" fmla="*/ 19 h 214"/>
                <a:gd name="T12" fmla="*/ 183 w 506"/>
                <a:gd name="T13" fmla="*/ 10 h 214"/>
                <a:gd name="T14" fmla="*/ 162 w 506"/>
                <a:gd name="T15" fmla="*/ 3 h 214"/>
                <a:gd name="T16" fmla="*/ 139 w 506"/>
                <a:gd name="T17" fmla="*/ 0 h 214"/>
                <a:gd name="T18" fmla="*/ 116 w 506"/>
                <a:gd name="T19" fmla="*/ 0 h 214"/>
                <a:gd name="T20" fmla="*/ 95 w 506"/>
                <a:gd name="T21" fmla="*/ 3 h 214"/>
                <a:gd name="T22" fmla="*/ 74 w 506"/>
                <a:gd name="T23" fmla="*/ 10 h 214"/>
                <a:gd name="T24" fmla="*/ 55 w 506"/>
                <a:gd name="T25" fmla="*/ 19 h 214"/>
                <a:gd name="T26" fmla="*/ 38 w 506"/>
                <a:gd name="T27" fmla="*/ 31 h 214"/>
                <a:gd name="T28" fmla="*/ 23 w 506"/>
                <a:gd name="T29" fmla="*/ 45 h 214"/>
                <a:gd name="T30" fmla="*/ 12 w 506"/>
                <a:gd name="T31" fmla="*/ 61 h 214"/>
                <a:gd name="T32" fmla="*/ 4 w 506"/>
                <a:gd name="T33" fmla="*/ 79 h 214"/>
                <a:gd name="T34" fmla="*/ 1 w 506"/>
                <a:gd name="T35" fmla="*/ 97 h 214"/>
                <a:gd name="T36" fmla="*/ 1 w 506"/>
                <a:gd name="T37" fmla="*/ 116 h 214"/>
                <a:gd name="T38" fmla="*/ 4 w 506"/>
                <a:gd name="T39" fmla="*/ 134 h 214"/>
                <a:gd name="T40" fmla="*/ 12 w 506"/>
                <a:gd name="T41" fmla="*/ 151 h 214"/>
                <a:gd name="T42" fmla="*/ 23 w 506"/>
                <a:gd name="T43" fmla="*/ 168 h 214"/>
                <a:gd name="T44" fmla="*/ 38 w 506"/>
                <a:gd name="T45" fmla="*/ 182 h 214"/>
                <a:gd name="T46" fmla="*/ 55 w 506"/>
                <a:gd name="T47" fmla="*/ 194 h 214"/>
                <a:gd name="T48" fmla="*/ 74 w 506"/>
                <a:gd name="T49" fmla="*/ 203 h 214"/>
                <a:gd name="T50" fmla="*/ 95 w 506"/>
                <a:gd name="T51" fmla="*/ 209 h 214"/>
                <a:gd name="T52" fmla="*/ 116 w 506"/>
                <a:gd name="T53" fmla="*/ 213 h 214"/>
                <a:gd name="T54" fmla="*/ 139 w 506"/>
                <a:gd name="T55" fmla="*/ 213 h 214"/>
                <a:gd name="T56" fmla="*/ 162 w 506"/>
                <a:gd name="T57" fmla="*/ 209 h 214"/>
                <a:gd name="T58" fmla="*/ 183 w 506"/>
                <a:gd name="T59" fmla="*/ 203 h 214"/>
                <a:gd name="T60" fmla="*/ 202 w 506"/>
                <a:gd name="T61" fmla="*/ 194 h 214"/>
                <a:gd name="T62" fmla="*/ 219 w 506"/>
                <a:gd name="T63" fmla="*/ 182 h 214"/>
                <a:gd name="T64" fmla="*/ 233 w 506"/>
                <a:gd name="T65" fmla="*/ 168 h 214"/>
                <a:gd name="T66" fmla="*/ 245 w 506"/>
                <a:gd name="T67" fmla="*/ 151 h 214"/>
                <a:gd name="T68" fmla="*/ 253 w 506"/>
                <a:gd name="T69" fmla="*/ 134 h 214"/>
                <a:gd name="T70" fmla="*/ 256 w 506"/>
                <a:gd name="T71" fmla="*/ 116 h 2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6"/>
                <a:gd name="T109" fmla="*/ 0 h 214"/>
                <a:gd name="T110" fmla="*/ 506 w 506"/>
                <a:gd name="T111" fmla="*/ 214 h 2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6" h="214">
                  <a:moveTo>
                    <a:pt x="505" y="107"/>
                  </a:moveTo>
                  <a:lnTo>
                    <a:pt x="504" y="97"/>
                  </a:lnTo>
                  <a:lnTo>
                    <a:pt x="501" y="88"/>
                  </a:lnTo>
                  <a:lnTo>
                    <a:pt x="497" y="79"/>
                  </a:lnTo>
                  <a:lnTo>
                    <a:pt x="490" y="70"/>
                  </a:lnTo>
                  <a:lnTo>
                    <a:pt x="482" y="61"/>
                  </a:lnTo>
                  <a:lnTo>
                    <a:pt x="471" y="53"/>
                  </a:lnTo>
                  <a:lnTo>
                    <a:pt x="459" y="45"/>
                  </a:lnTo>
                  <a:lnTo>
                    <a:pt x="446" y="38"/>
                  </a:lnTo>
                  <a:lnTo>
                    <a:pt x="431" y="31"/>
                  </a:lnTo>
                  <a:lnTo>
                    <a:pt x="415" y="25"/>
                  </a:lnTo>
                  <a:lnTo>
                    <a:pt x="397" y="19"/>
                  </a:lnTo>
                  <a:lnTo>
                    <a:pt x="379" y="14"/>
                  </a:lnTo>
                  <a:lnTo>
                    <a:pt x="359" y="10"/>
                  </a:lnTo>
                  <a:lnTo>
                    <a:pt x="339" y="6"/>
                  </a:lnTo>
                  <a:lnTo>
                    <a:pt x="318" y="3"/>
                  </a:lnTo>
                  <a:lnTo>
                    <a:pt x="296" y="1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0" y="0"/>
                  </a:lnTo>
                  <a:lnTo>
                    <a:pt x="209" y="1"/>
                  </a:lnTo>
                  <a:lnTo>
                    <a:pt x="187" y="3"/>
                  </a:lnTo>
                  <a:lnTo>
                    <a:pt x="166" y="6"/>
                  </a:lnTo>
                  <a:lnTo>
                    <a:pt x="145" y="10"/>
                  </a:lnTo>
                  <a:lnTo>
                    <a:pt x="126" y="14"/>
                  </a:lnTo>
                  <a:lnTo>
                    <a:pt x="108" y="19"/>
                  </a:lnTo>
                  <a:lnTo>
                    <a:pt x="90" y="25"/>
                  </a:lnTo>
                  <a:lnTo>
                    <a:pt x="74" y="31"/>
                  </a:lnTo>
                  <a:lnTo>
                    <a:pt x="59" y="38"/>
                  </a:lnTo>
                  <a:lnTo>
                    <a:pt x="45" y="45"/>
                  </a:lnTo>
                  <a:lnTo>
                    <a:pt x="33" y="53"/>
                  </a:lnTo>
                  <a:lnTo>
                    <a:pt x="24" y="61"/>
                  </a:lnTo>
                  <a:lnTo>
                    <a:pt x="15" y="70"/>
                  </a:lnTo>
                  <a:lnTo>
                    <a:pt x="8" y="79"/>
                  </a:lnTo>
                  <a:lnTo>
                    <a:pt x="4" y="88"/>
                  </a:lnTo>
                  <a:lnTo>
                    <a:pt x="1" y="97"/>
                  </a:lnTo>
                  <a:lnTo>
                    <a:pt x="0" y="107"/>
                  </a:lnTo>
                  <a:lnTo>
                    <a:pt x="1" y="116"/>
                  </a:lnTo>
                  <a:lnTo>
                    <a:pt x="4" y="125"/>
                  </a:lnTo>
                  <a:lnTo>
                    <a:pt x="8" y="134"/>
                  </a:lnTo>
                  <a:lnTo>
                    <a:pt x="15" y="143"/>
                  </a:lnTo>
                  <a:lnTo>
                    <a:pt x="24" y="151"/>
                  </a:lnTo>
                  <a:lnTo>
                    <a:pt x="33" y="160"/>
                  </a:lnTo>
                  <a:lnTo>
                    <a:pt x="45" y="168"/>
                  </a:lnTo>
                  <a:lnTo>
                    <a:pt x="59" y="175"/>
                  </a:lnTo>
                  <a:lnTo>
                    <a:pt x="74" y="182"/>
                  </a:lnTo>
                  <a:lnTo>
                    <a:pt x="90" y="188"/>
                  </a:lnTo>
                  <a:lnTo>
                    <a:pt x="108" y="194"/>
                  </a:lnTo>
                  <a:lnTo>
                    <a:pt x="126" y="199"/>
                  </a:lnTo>
                  <a:lnTo>
                    <a:pt x="145" y="203"/>
                  </a:lnTo>
                  <a:lnTo>
                    <a:pt x="166" y="207"/>
                  </a:lnTo>
                  <a:lnTo>
                    <a:pt x="187" y="209"/>
                  </a:lnTo>
                  <a:lnTo>
                    <a:pt x="209" y="211"/>
                  </a:lnTo>
                  <a:lnTo>
                    <a:pt x="230" y="213"/>
                  </a:lnTo>
                  <a:lnTo>
                    <a:pt x="252" y="213"/>
                  </a:lnTo>
                  <a:lnTo>
                    <a:pt x="274" y="213"/>
                  </a:lnTo>
                  <a:lnTo>
                    <a:pt x="296" y="211"/>
                  </a:lnTo>
                  <a:lnTo>
                    <a:pt x="318" y="209"/>
                  </a:lnTo>
                  <a:lnTo>
                    <a:pt x="339" y="207"/>
                  </a:lnTo>
                  <a:lnTo>
                    <a:pt x="359" y="203"/>
                  </a:lnTo>
                  <a:lnTo>
                    <a:pt x="379" y="199"/>
                  </a:lnTo>
                  <a:lnTo>
                    <a:pt x="397" y="194"/>
                  </a:lnTo>
                  <a:lnTo>
                    <a:pt x="415" y="188"/>
                  </a:lnTo>
                  <a:lnTo>
                    <a:pt x="431" y="182"/>
                  </a:lnTo>
                  <a:lnTo>
                    <a:pt x="446" y="175"/>
                  </a:lnTo>
                  <a:lnTo>
                    <a:pt x="459" y="168"/>
                  </a:lnTo>
                  <a:lnTo>
                    <a:pt x="471" y="160"/>
                  </a:lnTo>
                  <a:lnTo>
                    <a:pt x="482" y="151"/>
                  </a:lnTo>
                  <a:lnTo>
                    <a:pt x="490" y="143"/>
                  </a:lnTo>
                  <a:lnTo>
                    <a:pt x="497" y="134"/>
                  </a:lnTo>
                  <a:lnTo>
                    <a:pt x="501" y="125"/>
                  </a:lnTo>
                  <a:lnTo>
                    <a:pt x="504" y="116"/>
                  </a:lnTo>
                  <a:lnTo>
                    <a:pt x="505" y="10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Freeform 8"/>
            <p:cNvSpPr>
              <a:spLocks/>
            </p:cNvSpPr>
            <p:nvPr/>
          </p:nvSpPr>
          <p:spPr bwMode="auto">
            <a:xfrm>
              <a:off x="3120" y="1117"/>
              <a:ext cx="373" cy="214"/>
            </a:xfrm>
            <a:custGeom>
              <a:avLst/>
              <a:gdLst>
                <a:gd name="T0" fmla="*/ 1 w 507"/>
                <a:gd name="T1" fmla="*/ 116 h 214"/>
                <a:gd name="T2" fmla="*/ 1 w 507"/>
                <a:gd name="T3" fmla="*/ 134 h 214"/>
                <a:gd name="T4" fmla="*/ 4 w 507"/>
                <a:gd name="T5" fmla="*/ 151 h 214"/>
                <a:gd name="T6" fmla="*/ 7 w 507"/>
                <a:gd name="T7" fmla="*/ 168 h 214"/>
                <a:gd name="T8" fmla="*/ 11 w 507"/>
                <a:gd name="T9" fmla="*/ 182 h 214"/>
                <a:gd name="T10" fmla="*/ 18 w 507"/>
                <a:gd name="T11" fmla="*/ 194 h 214"/>
                <a:gd name="T12" fmla="*/ 24 w 507"/>
                <a:gd name="T13" fmla="*/ 203 h 214"/>
                <a:gd name="T14" fmla="*/ 29 w 507"/>
                <a:gd name="T15" fmla="*/ 209 h 214"/>
                <a:gd name="T16" fmla="*/ 37 w 507"/>
                <a:gd name="T17" fmla="*/ 213 h 214"/>
                <a:gd name="T18" fmla="*/ 44 w 507"/>
                <a:gd name="T19" fmla="*/ 213 h 214"/>
                <a:gd name="T20" fmla="*/ 50 w 507"/>
                <a:gd name="T21" fmla="*/ 209 h 214"/>
                <a:gd name="T22" fmla="*/ 57 w 507"/>
                <a:gd name="T23" fmla="*/ 203 h 214"/>
                <a:gd name="T24" fmla="*/ 63 w 507"/>
                <a:gd name="T25" fmla="*/ 193 h 214"/>
                <a:gd name="T26" fmla="*/ 68 w 507"/>
                <a:gd name="T27" fmla="*/ 182 h 214"/>
                <a:gd name="T28" fmla="*/ 73 w 507"/>
                <a:gd name="T29" fmla="*/ 167 h 214"/>
                <a:gd name="T30" fmla="*/ 77 w 507"/>
                <a:gd name="T31" fmla="*/ 151 h 214"/>
                <a:gd name="T32" fmla="*/ 79 w 507"/>
                <a:gd name="T33" fmla="*/ 134 h 214"/>
                <a:gd name="T34" fmla="*/ 81 w 507"/>
                <a:gd name="T35" fmla="*/ 115 h 214"/>
                <a:gd name="T36" fmla="*/ 81 w 507"/>
                <a:gd name="T37" fmla="*/ 97 h 214"/>
                <a:gd name="T38" fmla="*/ 79 w 507"/>
                <a:gd name="T39" fmla="*/ 79 h 214"/>
                <a:gd name="T40" fmla="*/ 77 w 507"/>
                <a:gd name="T41" fmla="*/ 61 h 214"/>
                <a:gd name="T42" fmla="*/ 73 w 507"/>
                <a:gd name="T43" fmla="*/ 45 h 214"/>
                <a:gd name="T44" fmla="*/ 68 w 507"/>
                <a:gd name="T45" fmla="*/ 31 h 214"/>
                <a:gd name="T46" fmla="*/ 63 w 507"/>
                <a:gd name="T47" fmla="*/ 19 h 214"/>
                <a:gd name="T48" fmla="*/ 57 w 507"/>
                <a:gd name="T49" fmla="*/ 10 h 214"/>
                <a:gd name="T50" fmla="*/ 50 w 507"/>
                <a:gd name="T51" fmla="*/ 3 h 214"/>
                <a:gd name="T52" fmla="*/ 44 w 507"/>
                <a:gd name="T53" fmla="*/ 0 h 214"/>
                <a:gd name="T54" fmla="*/ 37 w 507"/>
                <a:gd name="T55" fmla="*/ 0 h 214"/>
                <a:gd name="T56" fmla="*/ 29 w 507"/>
                <a:gd name="T57" fmla="*/ 3 h 214"/>
                <a:gd name="T58" fmla="*/ 24 w 507"/>
                <a:gd name="T59" fmla="*/ 10 h 214"/>
                <a:gd name="T60" fmla="*/ 18 w 507"/>
                <a:gd name="T61" fmla="*/ 19 h 214"/>
                <a:gd name="T62" fmla="*/ 11 w 507"/>
                <a:gd name="T63" fmla="*/ 31 h 214"/>
                <a:gd name="T64" fmla="*/ 7 w 507"/>
                <a:gd name="T65" fmla="*/ 45 h 214"/>
                <a:gd name="T66" fmla="*/ 4 w 507"/>
                <a:gd name="T67" fmla="*/ 62 h 214"/>
                <a:gd name="T68" fmla="*/ 1 w 507"/>
                <a:gd name="T69" fmla="*/ 79 h 214"/>
                <a:gd name="T70" fmla="*/ 1 w 507"/>
                <a:gd name="T71" fmla="*/ 97 h 2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7"/>
                <a:gd name="T109" fmla="*/ 0 h 214"/>
                <a:gd name="T110" fmla="*/ 507 w 507"/>
                <a:gd name="T111" fmla="*/ 214 h 2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7" h="214">
                  <a:moveTo>
                    <a:pt x="0" y="107"/>
                  </a:moveTo>
                  <a:lnTo>
                    <a:pt x="1" y="116"/>
                  </a:lnTo>
                  <a:lnTo>
                    <a:pt x="4" y="125"/>
                  </a:lnTo>
                  <a:lnTo>
                    <a:pt x="9" y="134"/>
                  </a:lnTo>
                  <a:lnTo>
                    <a:pt x="16" y="143"/>
                  </a:lnTo>
                  <a:lnTo>
                    <a:pt x="24" y="151"/>
                  </a:lnTo>
                  <a:lnTo>
                    <a:pt x="34" y="160"/>
                  </a:lnTo>
                  <a:lnTo>
                    <a:pt x="46" y="168"/>
                  </a:lnTo>
                  <a:lnTo>
                    <a:pt x="59" y="175"/>
                  </a:lnTo>
                  <a:lnTo>
                    <a:pt x="74" y="182"/>
                  </a:lnTo>
                  <a:lnTo>
                    <a:pt x="91" y="188"/>
                  </a:lnTo>
                  <a:lnTo>
                    <a:pt x="108" y="194"/>
                  </a:lnTo>
                  <a:lnTo>
                    <a:pt x="127" y="199"/>
                  </a:lnTo>
                  <a:lnTo>
                    <a:pt x="146" y="203"/>
                  </a:lnTo>
                  <a:lnTo>
                    <a:pt x="166" y="207"/>
                  </a:lnTo>
                  <a:lnTo>
                    <a:pt x="188" y="209"/>
                  </a:lnTo>
                  <a:lnTo>
                    <a:pt x="209" y="211"/>
                  </a:lnTo>
                  <a:lnTo>
                    <a:pt x="231" y="213"/>
                  </a:lnTo>
                  <a:lnTo>
                    <a:pt x="253" y="213"/>
                  </a:lnTo>
                  <a:lnTo>
                    <a:pt x="275" y="213"/>
                  </a:lnTo>
                  <a:lnTo>
                    <a:pt x="297" y="211"/>
                  </a:lnTo>
                  <a:lnTo>
                    <a:pt x="319" y="209"/>
                  </a:lnTo>
                  <a:lnTo>
                    <a:pt x="340" y="207"/>
                  </a:lnTo>
                  <a:lnTo>
                    <a:pt x="360" y="203"/>
                  </a:lnTo>
                  <a:lnTo>
                    <a:pt x="379" y="199"/>
                  </a:lnTo>
                  <a:lnTo>
                    <a:pt x="398" y="193"/>
                  </a:lnTo>
                  <a:lnTo>
                    <a:pt x="416" y="188"/>
                  </a:lnTo>
                  <a:lnTo>
                    <a:pt x="432" y="182"/>
                  </a:lnTo>
                  <a:lnTo>
                    <a:pt x="446" y="175"/>
                  </a:lnTo>
                  <a:lnTo>
                    <a:pt x="460" y="167"/>
                  </a:lnTo>
                  <a:lnTo>
                    <a:pt x="472" y="160"/>
                  </a:lnTo>
                  <a:lnTo>
                    <a:pt x="482" y="151"/>
                  </a:lnTo>
                  <a:lnTo>
                    <a:pt x="490" y="143"/>
                  </a:lnTo>
                  <a:lnTo>
                    <a:pt x="497" y="134"/>
                  </a:lnTo>
                  <a:lnTo>
                    <a:pt x="502" y="125"/>
                  </a:lnTo>
                  <a:lnTo>
                    <a:pt x="505" y="115"/>
                  </a:lnTo>
                  <a:lnTo>
                    <a:pt x="506" y="107"/>
                  </a:lnTo>
                  <a:lnTo>
                    <a:pt x="505" y="97"/>
                  </a:lnTo>
                  <a:lnTo>
                    <a:pt x="502" y="88"/>
                  </a:lnTo>
                  <a:lnTo>
                    <a:pt x="497" y="79"/>
                  </a:lnTo>
                  <a:lnTo>
                    <a:pt x="490" y="70"/>
                  </a:lnTo>
                  <a:lnTo>
                    <a:pt x="482" y="61"/>
                  </a:lnTo>
                  <a:lnTo>
                    <a:pt x="472" y="53"/>
                  </a:lnTo>
                  <a:lnTo>
                    <a:pt x="460" y="45"/>
                  </a:lnTo>
                  <a:lnTo>
                    <a:pt x="446" y="38"/>
                  </a:lnTo>
                  <a:lnTo>
                    <a:pt x="432" y="31"/>
                  </a:lnTo>
                  <a:lnTo>
                    <a:pt x="415" y="25"/>
                  </a:lnTo>
                  <a:lnTo>
                    <a:pt x="398" y="19"/>
                  </a:lnTo>
                  <a:lnTo>
                    <a:pt x="379" y="14"/>
                  </a:lnTo>
                  <a:lnTo>
                    <a:pt x="360" y="10"/>
                  </a:lnTo>
                  <a:lnTo>
                    <a:pt x="340" y="6"/>
                  </a:lnTo>
                  <a:lnTo>
                    <a:pt x="318" y="3"/>
                  </a:lnTo>
                  <a:lnTo>
                    <a:pt x="297" y="1"/>
                  </a:lnTo>
                  <a:lnTo>
                    <a:pt x="275" y="0"/>
                  </a:lnTo>
                  <a:lnTo>
                    <a:pt x="253" y="0"/>
                  </a:lnTo>
                  <a:lnTo>
                    <a:pt x="231" y="0"/>
                  </a:lnTo>
                  <a:lnTo>
                    <a:pt x="209" y="1"/>
                  </a:lnTo>
                  <a:lnTo>
                    <a:pt x="187" y="3"/>
                  </a:lnTo>
                  <a:lnTo>
                    <a:pt x="166" y="6"/>
                  </a:lnTo>
                  <a:lnTo>
                    <a:pt x="146" y="10"/>
                  </a:lnTo>
                  <a:lnTo>
                    <a:pt x="127" y="14"/>
                  </a:lnTo>
                  <a:lnTo>
                    <a:pt x="108" y="19"/>
                  </a:lnTo>
                  <a:lnTo>
                    <a:pt x="90" y="25"/>
                  </a:lnTo>
                  <a:lnTo>
                    <a:pt x="74" y="31"/>
                  </a:lnTo>
                  <a:lnTo>
                    <a:pt x="59" y="38"/>
                  </a:lnTo>
                  <a:lnTo>
                    <a:pt x="46" y="45"/>
                  </a:lnTo>
                  <a:lnTo>
                    <a:pt x="34" y="53"/>
                  </a:lnTo>
                  <a:lnTo>
                    <a:pt x="24" y="62"/>
                  </a:lnTo>
                  <a:lnTo>
                    <a:pt x="16" y="70"/>
                  </a:lnTo>
                  <a:lnTo>
                    <a:pt x="9" y="79"/>
                  </a:lnTo>
                  <a:lnTo>
                    <a:pt x="4" y="88"/>
                  </a:lnTo>
                  <a:lnTo>
                    <a:pt x="1" y="97"/>
                  </a:lnTo>
                  <a:lnTo>
                    <a:pt x="0" y="10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Freeform 9"/>
            <p:cNvSpPr>
              <a:spLocks/>
            </p:cNvSpPr>
            <p:nvPr/>
          </p:nvSpPr>
          <p:spPr bwMode="auto">
            <a:xfrm>
              <a:off x="2417" y="1461"/>
              <a:ext cx="742" cy="201"/>
            </a:xfrm>
            <a:custGeom>
              <a:avLst/>
              <a:gdLst>
                <a:gd name="T0" fmla="*/ 741 w 742"/>
                <a:gd name="T1" fmla="*/ 200 h 201"/>
                <a:gd name="T2" fmla="*/ 741 w 742"/>
                <a:gd name="T3" fmla="*/ 0 h 201"/>
                <a:gd name="T4" fmla="*/ 0 w 742"/>
                <a:gd name="T5" fmla="*/ 0 h 201"/>
                <a:gd name="T6" fmla="*/ 0 w 742"/>
                <a:gd name="T7" fmla="*/ 200 h 201"/>
                <a:gd name="T8" fmla="*/ 741 w 742"/>
                <a:gd name="T9" fmla="*/ 200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201"/>
                <a:gd name="T17" fmla="*/ 742 w 7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201">
                  <a:moveTo>
                    <a:pt x="741" y="200"/>
                  </a:moveTo>
                  <a:lnTo>
                    <a:pt x="741" y="0"/>
                  </a:lnTo>
                  <a:lnTo>
                    <a:pt x="0" y="0"/>
                  </a:lnTo>
                  <a:lnTo>
                    <a:pt x="0" y="200"/>
                  </a:lnTo>
                  <a:lnTo>
                    <a:pt x="741" y="20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Rectangle 10"/>
            <p:cNvSpPr>
              <a:spLocks noChangeArrowheads="1"/>
            </p:cNvSpPr>
            <p:nvPr/>
          </p:nvSpPr>
          <p:spPr bwMode="auto">
            <a:xfrm>
              <a:off x="2640" y="931"/>
              <a:ext cx="44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name</a:t>
              </a:r>
            </a:p>
          </p:txBody>
        </p:sp>
        <p:sp>
          <p:nvSpPr>
            <p:cNvPr id="21582" name="Rectangle 11"/>
            <p:cNvSpPr>
              <a:spLocks noChangeArrowheads="1"/>
            </p:cNvSpPr>
            <p:nvPr/>
          </p:nvSpPr>
          <p:spPr bwMode="auto">
            <a:xfrm>
              <a:off x="2393" y="1459"/>
              <a:ext cx="79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Employees</a:t>
              </a:r>
            </a:p>
          </p:txBody>
        </p:sp>
        <p:sp>
          <p:nvSpPr>
            <p:cNvPr id="21583" name="Rectangle 12"/>
            <p:cNvSpPr>
              <a:spLocks noChangeArrowheads="1"/>
            </p:cNvSpPr>
            <p:nvPr/>
          </p:nvSpPr>
          <p:spPr bwMode="auto">
            <a:xfrm>
              <a:off x="2251" y="1091"/>
              <a:ext cx="33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ssn</a:t>
              </a:r>
            </a:p>
          </p:txBody>
        </p:sp>
        <p:sp>
          <p:nvSpPr>
            <p:cNvPr id="21584" name="Rectangle 13"/>
            <p:cNvSpPr>
              <a:spLocks noChangeArrowheads="1"/>
            </p:cNvSpPr>
            <p:nvPr/>
          </p:nvSpPr>
          <p:spPr bwMode="auto">
            <a:xfrm>
              <a:off x="3168" y="1099"/>
              <a:ext cx="2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lot</a:t>
              </a:r>
            </a:p>
          </p:txBody>
        </p:sp>
        <p:sp>
          <p:nvSpPr>
            <p:cNvPr id="21585" name="Line 14"/>
            <p:cNvSpPr>
              <a:spLocks noChangeShapeType="1"/>
            </p:cNvSpPr>
            <p:nvPr/>
          </p:nvSpPr>
          <p:spPr bwMode="auto">
            <a:xfrm flipH="1">
              <a:off x="3164" y="1565"/>
              <a:ext cx="24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Line 15"/>
            <p:cNvSpPr>
              <a:spLocks noChangeShapeType="1"/>
            </p:cNvSpPr>
            <p:nvPr/>
          </p:nvSpPr>
          <p:spPr bwMode="auto">
            <a:xfrm>
              <a:off x="2448" y="1339"/>
              <a:ext cx="188" cy="11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Line 16"/>
            <p:cNvSpPr>
              <a:spLocks noChangeShapeType="1"/>
            </p:cNvSpPr>
            <p:nvPr/>
          </p:nvSpPr>
          <p:spPr bwMode="auto">
            <a:xfrm flipH="1">
              <a:off x="2788" y="1147"/>
              <a:ext cx="44" cy="30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Line 17"/>
            <p:cNvSpPr>
              <a:spLocks noChangeShapeType="1"/>
            </p:cNvSpPr>
            <p:nvPr/>
          </p:nvSpPr>
          <p:spPr bwMode="auto">
            <a:xfrm flipH="1">
              <a:off x="3010" y="1311"/>
              <a:ext cx="196" cy="14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1" name="Freeform 19"/>
          <p:cNvSpPr>
            <a:spLocks/>
          </p:cNvSpPr>
          <p:nvPr/>
        </p:nvSpPr>
        <p:spPr bwMode="auto">
          <a:xfrm>
            <a:off x="2603500" y="2455863"/>
            <a:ext cx="1566863" cy="569912"/>
          </a:xfrm>
          <a:custGeom>
            <a:avLst/>
            <a:gdLst>
              <a:gd name="T0" fmla="*/ 0 w 987"/>
              <a:gd name="T1" fmla="*/ 2147483647 h 359"/>
              <a:gd name="T2" fmla="*/ 2147483647 w 987"/>
              <a:gd name="T3" fmla="*/ 0 h 359"/>
              <a:gd name="T4" fmla="*/ 2147483647 w 987"/>
              <a:gd name="T5" fmla="*/ 2147483647 h 359"/>
              <a:gd name="T6" fmla="*/ 2147483647 w 987"/>
              <a:gd name="T7" fmla="*/ 2147483647 h 359"/>
              <a:gd name="T8" fmla="*/ 0 w 987"/>
              <a:gd name="T9" fmla="*/ 2147483647 h 3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7"/>
              <a:gd name="T16" fmla="*/ 0 h 359"/>
              <a:gd name="T17" fmla="*/ 987 w 987"/>
              <a:gd name="T18" fmla="*/ 359 h 3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7" h="359">
                <a:moveTo>
                  <a:pt x="0" y="179"/>
                </a:moveTo>
                <a:lnTo>
                  <a:pt x="487" y="0"/>
                </a:lnTo>
                <a:lnTo>
                  <a:pt x="986" y="185"/>
                </a:lnTo>
                <a:lnTo>
                  <a:pt x="487" y="358"/>
                </a:lnTo>
                <a:lnTo>
                  <a:pt x="0" y="17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Rectangle 20"/>
          <p:cNvSpPr>
            <a:spLocks noChangeArrowheads="1"/>
          </p:cNvSpPr>
          <p:nvPr/>
        </p:nvSpPr>
        <p:spPr bwMode="auto">
          <a:xfrm>
            <a:off x="2749550" y="2578100"/>
            <a:ext cx="12080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Works_In4</a:t>
            </a:r>
          </a:p>
        </p:txBody>
      </p:sp>
      <p:sp>
        <p:nvSpPr>
          <p:cNvPr id="25621" name="Freeform 21"/>
          <p:cNvSpPr>
            <a:spLocks/>
          </p:cNvSpPr>
          <p:nvPr/>
        </p:nvSpPr>
        <p:spPr bwMode="auto">
          <a:xfrm>
            <a:off x="2528888" y="1601788"/>
            <a:ext cx="804862" cy="339725"/>
          </a:xfrm>
          <a:custGeom>
            <a:avLst/>
            <a:gdLst/>
            <a:ahLst/>
            <a:cxnLst>
              <a:cxn ang="0">
                <a:pos x="1" y="116"/>
              </a:cxn>
              <a:cxn ang="0">
                <a:pos x="9" y="134"/>
              </a:cxn>
              <a:cxn ang="0">
                <a:pos x="24" y="151"/>
              </a:cxn>
              <a:cxn ang="0">
                <a:pos x="46" y="167"/>
              </a:cxn>
              <a:cxn ang="0">
                <a:pos x="75" y="182"/>
              </a:cxn>
              <a:cxn ang="0">
                <a:pos x="108" y="194"/>
              </a:cxn>
              <a:cxn ang="0">
                <a:pos x="146" y="203"/>
              </a:cxn>
              <a:cxn ang="0">
                <a:pos x="187" y="209"/>
              </a:cxn>
              <a:cxn ang="0">
                <a:pos x="231" y="212"/>
              </a:cxn>
              <a:cxn ang="0">
                <a:pos x="275" y="212"/>
              </a:cxn>
              <a:cxn ang="0">
                <a:pos x="318" y="209"/>
              </a:cxn>
              <a:cxn ang="0">
                <a:pos x="360" y="202"/>
              </a:cxn>
              <a:cxn ang="0">
                <a:pos x="398" y="194"/>
              </a:cxn>
              <a:cxn ang="0">
                <a:pos x="432" y="181"/>
              </a:cxn>
              <a:cxn ang="0">
                <a:pos x="460" y="167"/>
              </a:cxn>
              <a:cxn ang="0">
                <a:pos x="482" y="151"/>
              </a:cxn>
              <a:cxn ang="0">
                <a:pos x="497" y="133"/>
              </a:cxn>
              <a:cxn ang="0">
                <a:pos x="505" y="115"/>
              </a:cxn>
              <a:cxn ang="0">
                <a:pos x="505" y="97"/>
              </a:cxn>
              <a:cxn ang="0">
                <a:pos x="497" y="79"/>
              </a:cxn>
              <a:cxn ang="0">
                <a:pos x="482" y="61"/>
              </a:cxn>
              <a:cxn ang="0">
                <a:pos x="460" y="45"/>
              </a:cxn>
              <a:cxn ang="0">
                <a:pos x="432" y="31"/>
              </a:cxn>
              <a:cxn ang="0">
                <a:pos x="398" y="19"/>
              </a:cxn>
              <a:cxn ang="0">
                <a:pos x="360" y="10"/>
              </a:cxn>
              <a:cxn ang="0">
                <a:pos x="318" y="3"/>
              </a:cxn>
              <a:cxn ang="0">
                <a:pos x="275" y="0"/>
              </a:cxn>
              <a:cxn ang="0">
                <a:pos x="231" y="0"/>
              </a:cxn>
              <a:cxn ang="0">
                <a:pos x="187" y="3"/>
              </a:cxn>
              <a:cxn ang="0">
                <a:pos x="146" y="10"/>
              </a:cxn>
              <a:cxn ang="0">
                <a:pos x="108" y="19"/>
              </a:cxn>
              <a:cxn ang="0">
                <a:pos x="75" y="31"/>
              </a:cxn>
              <a:cxn ang="0">
                <a:pos x="46" y="45"/>
              </a:cxn>
              <a:cxn ang="0">
                <a:pos x="24" y="61"/>
              </a:cxn>
              <a:cxn ang="0">
                <a:pos x="9" y="79"/>
              </a:cxn>
              <a:cxn ang="0">
                <a:pos x="1" y="97"/>
              </a:cxn>
            </a:cxnLst>
            <a:rect l="0" t="0" r="r" b="b"/>
            <a:pathLst>
              <a:path w="507" h="214">
                <a:moveTo>
                  <a:pt x="0" y="106"/>
                </a:moveTo>
                <a:lnTo>
                  <a:pt x="1" y="116"/>
                </a:lnTo>
                <a:lnTo>
                  <a:pt x="4" y="124"/>
                </a:lnTo>
                <a:lnTo>
                  <a:pt x="9" y="134"/>
                </a:lnTo>
                <a:lnTo>
                  <a:pt x="15" y="143"/>
                </a:lnTo>
                <a:lnTo>
                  <a:pt x="24" y="151"/>
                </a:lnTo>
                <a:lnTo>
                  <a:pt x="34" y="160"/>
                </a:lnTo>
                <a:lnTo>
                  <a:pt x="46" y="167"/>
                </a:lnTo>
                <a:lnTo>
                  <a:pt x="60" y="175"/>
                </a:lnTo>
                <a:lnTo>
                  <a:pt x="75" y="182"/>
                </a:lnTo>
                <a:lnTo>
                  <a:pt x="90" y="188"/>
                </a:lnTo>
                <a:lnTo>
                  <a:pt x="108" y="194"/>
                </a:lnTo>
                <a:lnTo>
                  <a:pt x="127" y="199"/>
                </a:lnTo>
                <a:lnTo>
                  <a:pt x="146" y="203"/>
                </a:lnTo>
                <a:lnTo>
                  <a:pt x="167" y="206"/>
                </a:lnTo>
                <a:lnTo>
                  <a:pt x="187" y="209"/>
                </a:lnTo>
                <a:lnTo>
                  <a:pt x="209" y="211"/>
                </a:lnTo>
                <a:lnTo>
                  <a:pt x="231" y="212"/>
                </a:lnTo>
                <a:lnTo>
                  <a:pt x="253" y="213"/>
                </a:lnTo>
                <a:lnTo>
                  <a:pt x="275" y="212"/>
                </a:lnTo>
                <a:lnTo>
                  <a:pt x="297" y="211"/>
                </a:lnTo>
                <a:lnTo>
                  <a:pt x="318" y="209"/>
                </a:lnTo>
                <a:lnTo>
                  <a:pt x="340" y="206"/>
                </a:lnTo>
                <a:lnTo>
                  <a:pt x="360" y="202"/>
                </a:lnTo>
                <a:lnTo>
                  <a:pt x="379" y="199"/>
                </a:lnTo>
                <a:lnTo>
                  <a:pt x="398" y="194"/>
                </a:lnTo>
                <a:lnTo>
                  <a:pt x="415" y="188"/>
                </a:lnTo>
                <a:lnTo>
                  <a:pt x="432" y="181"/>
                </a:lnTo>
                <a:lnTo>
                  <a:pt x="447" y="174"/>
                </a:lnTo>
                <a:lnTo>
                  <a:pt x="460" y="167"/>
                </a:lnTo>
                <a:lnTo>
                  <a:pt x="472" y="160"/>
                </a:lnTo>
                <a:lnTo>
                  <a:pt x="482" y="151"/>
                </a:lnTo>
                <a:lnTo>
                  <a:pt x="490" y="142"/>
                </a:lnTo>
                <a:lnTo>
                  <a:pt x="497" y="133"/>
                </a:lnTo>
                <a:lnTo>
                  <a:pt x="502" y="124"/>
                </a:lnTo>
                <a:lnTo>
                  <a:pt x="505" y="115"/>
                </a:lnTo>
                <a:lnTo>
                  <a:pt x="506" y="106"/>
                </a:lnTo>
                <a:lnTo>
                  <a:pt x="505" y="97"/>
                </a:lnTo>
                <a:lnTo>
                  <a:pt x="502" y="87"/>
                </a:lnTo>
                <a:lnTo>
                  <a:pt x="497" y="79"/>
                </a:lnTo>
                <a:lnTo>
                  <a:pt x="490" y="70"/>
                </a:lnTo>
                <a:lnTo>
                  <a:pt x="482" y="61"/>
                </a:lnTo>
                <a:lnTo>
                  <a:pt x="472" y="53"/>
                </a:lnTo>
                <a:lnTo>
                  <a:pt x="460" y="45"/>
                </a:lnTo>
                <a:lnTo>
                  <a:pt x="447" y="38"/>
                </a:lnTo>
                <a:lnTo>
                  <a:pt x="432" y="31"/>
                </a:lnTo>
                <a:lnTo>
                  <a:pt x="415" y="24"/>
                </a:lnTo>
                <a:lnTo>
                  <a:pt x="398" y="19"/>
                </a:lnTo>
                <a:lnTo>
                  <a:pt x="379" y="14"/>
                </a:lnTo>
                <a:lnTo>
                  <a:pt x="360" y="10"/>
                </a:lnTo>
                <a:lnTo>
                  <a:pt x="340" y="6"/>
                </a:lnTo>
                <a:lnTo>
                  <a:pt x="318" y="3"/>
                </a:lnTo>
                <a:lnTo>
                  <a:pt x="297" y="1"/>
                </a:lnTo>
                <a:lnTo>
                  <a:pt x="275" y="0"/>
                </a:lnTo>
                <a:lnTo>
                  <a:pt x="253" y="0"/>
                </a:lnTo>
                <a:lnTo>
                  <a:pt x="231" y="0"/>
                </a:lnTo>
                <a:lnTo>
                  <a:pt x="209" y="1"/>
                </a:lnTo>
                <a:lnTo>
                  <a:pt x="187" y="3"/>
                </a:lnTo>
                <a:lnTo>
                  <a:pt x="167" y="6"/>
                </a:lnTo>
                <a:lnTo>
                  <a:pt x="146" y="10"/>
                </a:lnTo>
                <a:lnTo>
                  <a:pt x="127" y="14"/>
                </a:lnTo>
                <a:lnTo>
                  <a:pt x="108" y="19"/>
                </a:lnTo>
                <a:lnTo>
                  <a:pt x="90" y="25"/>
                </a:lnTo>
                <a:lnTo>
                  <a:pt x="75" y="31"/>
                </a:lnTo>
                <a:lnTo>
                  <a:pt x="60" y="38"/>
                </a:lnTo>
                <a:lnTo>
                  <a:pt x="46" y="45"/>
                </a:lnTo>
                <a:lnTo>
                  <a:pt x="34" y="53"/>
                </a:lnTo>
                <a:lnTo>
                  <a:pt x="24" y="61"/>
                </a:lnTo>
                <a:lnTo>
                  <a:pt x="15" y="70"/>
                </a:lnTo>
                <a:lnTo>
                  <a:pt x="9" y="79"/>
                </a:lnTo>
                <a:lnTo>
                  <a:pt x="4" y="87"/>
                </a:lnTo>
                <a:lnTo>
                  <a:pt x="1" y="97"/>
                </a:lnTo>
                <a:lnTo>
                  <a:pt x="0" y="10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5622" name="Freeform 22"/>
          <p:cNvSpPr>
            <a:spLocks/>
          </p:cNvSpPr>
          <p:nvPr/>
        </p:nvSpPr>
        <p:spPr bwMode="auto">
          <a:xfrm>
            <a:off x="3406775" y="1601788"/>
            <a:ext cx="685800" cy="339725"/>
          </a:xfrm>
          <a:custGeom>
            <a:avLst/>
            <a:gdLst/>
            <a:ahLst/>
            <a:cxnLst>
              <a:cxn ang="0">
                <a:pos x="1" y="116"/>
              </a:cxn>
              <a:cxn ang="0">
                <a:pos x="8" y="134"/>
              </a:cxn>
              <a:cxn ang="0">
                <a:pos x="23" y="151"/>
              </a:cxn>
              <a:cxn ang="0">
                <a:pos x="46" y="167"/>
              </a:cxn>
              <a:cxn ang="0">
                <a:pos x="74" y="182"/>
              </a:cxn>
              <a:cxn ang="0">
                <a:pos x="108" y="194"/>
              </a:cxn>
              <a:cxn ang="0">
                <a:pos x="146" y="203"/>
              </a:cxn>
              <a:cxn ang="0">
                <a:pos x="187" y="209"/>
              </a:cxn>
              <a:cxn ang="0">
                <a:pos x="231" y="212"/>
              </a:cxn>
              <a:cxn ang="0">
                <a:pos x="275" y="212"/>
              </a:cxn>
              <a:cxn ang="0">
                <a:pos x="318" y="209"/>
              </a:cxn>
              <a:cxn ang="0">
                <a:pos x="360" y="202"/>
              </a:cxn>
              <a:cxn ang="0">
                <a:pos x="397" y="194"/>
              </a:cxn>
              <a:cxn ang="0">
                <a:pos x="431" y="181"/>
              </a:cxn>
              <a:cxn ang="0">
                <a:pos x="460" y="167"/>
              </a:cxn>
              <a:cxn ang="0">
                <a:pos x="481" y="151"/>
              </a:cxn>
              <a:cxn ang="0">
                <a:pos x="497" y="133"/>
              </a:cxn>
              <a:cxn ang="0">
                <a:pos x="504" y="115"/>
              </a:cxn>
              <a:cxn ang="0">
                <a:pos x="504" y="97"/>
              </a:cxn>
              <a:cxn ang="0">
                <a:pos x="497" y="79"/>
              </a:cxn>
              <a:cxn ang="0">
                <a:pos x="481" y="61"/>
              </a:cxn>
              <a:cxn ang="0">
                <a:pos x="460" y="45"/>
              </a:cxn>
              <a:cxn ang="0">
                <a:pos x="431" y="31"/>
              </a:cxn>
              <a:cxn ang="0">
                <a:pos x="397" y="19"/>
              </a:cxn>
              <a:cxn ang="0">
                <a:pos x="359" y="10"/>
              </a:cxn>
              <a:cxn ang="0">
                <a:pos x="318" y="3"/>
              </a:cxn>
              <a:cxn ang="0">
                <a:pos x="275" y="0"/>
              </a:cxn>
              <a:cxn ang="0">
                <a:pos x="231" y="0"/>
              </a:cxn>
              <a:cxn ang="0">
                <a:pos x="187" y="3"/>
              </a:cxn>
              <a:cxn ang="0">
                <a:pos x="146" y="10"/>
              </a:cxn>
              <a:cxn ang="0">
                <a:pos x="107" y="19"/>
              </a:cxn>
              <a:cxn ang="0">
                <a:pos x="74" y="31"/>
              </a:cxn>
              <a:cxn ang="0">
                <a:pos x="46" y="45"/>
              </a:cxn>
              <a:cxn ang="0">
                <a:pos x="23" y="61"/>
              </a:cxn>
              <a:cxn ang="0">
                <a:pos x="8" y="79"/>
              </a:cxn>
              <a:cxn ang="0">
                <a:pos x="1" y="97"/>
              </a:cxn>
            </a:cxnLst>
            <a:rect l="0" t="0" r="r" b="b"/>
            <a:pathLst>
              <a:path w="506" h="214">
                <a:moveTo>
                  <a:pt x="0" y="106"/>
                </a:moveTo>
                <a:lnTo>
                  <a:pt x="1" y="116"/>
                </a:lnTo>
                <a:lnTo>
                  <a:pt x="4" y="124"/>
                </a:lnTo>
                <a:lnTo>
                  <a:pt x="8" y="134"/>
                </a:lnTo>
                <a:lnTo>
                  <a:pt x="15" y="143"/>
                </a:lnTo>
                <a:lnTo>
                  <a:pt x="23" y="151"/>
                </a:lnTo>
                <a:lnTo>
                  <a:pt x="34" y="160"/>
                </a:lnTo>
                <a:lnTo>
                  <a:pt x="46" y="167"/>
                </a:lnTo>
                <a:lnTo>
                  <a:pt x="59" y="175"/>
                </a:lnTo>
                <a:lnTo>
                  <a:pt x="74" y="182"/>
                </a:lnTo>
                <a:lnTo>
                  <a:pt x="90" y="188"/>
                </a:lnTo>
                <a:lnTo>
                  <a:pt x="108" y="194"/>
                </a:lnTo>
                <a:lnTo>
                  <a:pt x="126" y="199"/>
                </a:lnTo>
                <a:lnTo>
                  <a:pt x="146" y="203"/>
                </a:lnTo>
                <a:lnTo>
                  <a:pt x="166" y="206"/>
                </a:lnTo>
                <a:lnTo>
                  <a:pt x="187" y="209"/>
                </a:lnTo>
                <a:lnTo>
                  <a:pt x="209" y="211"/>
                </a:lnTo>
                <a:lnTo>
                  <a:pt x="231" y="212"/>
                </a:lnTo>
                <a:lnTo>
                  <a:pt x="253" y="213"/>
                </a:lnTo>
                <a:lnTo>
                  <a:pt x="275" y="212"/>
                </a:lnTo>
                <a:lnTo>
                  <a:pt x="296" y="211"/>
                </a:lnTo>
                <a:lnTo>
                  <a:pt x="318" y="209"/>
                </a:lnTo>
                <a:lnTo>
                  <a:pt x="339" y="206"/>
                </a:lnTo>
                <a:lnTo>
                  <a:pt x="360" y="202"/>
                </a:lnTo>
                <a:lnTo>
                  <a:pt x="379" y="199"/>
                </a:lnTo>
                <a:lnTo>
                  <a:pt x="397" y="194"/>
                </a:lnTo>
                <a:lnTo>
                  <a:pt x="415" y="188"/>
                </a:lnTo>
                <a:lnTo>
                  <a:pt x="431" y="181"/>
                </a:lnTo>
                <a:lnTo>
                  <a:pt x="446" y="174"/>
                </a:lnTo>
                <a:lnTo>
                  <a:pt x="460" y="167"/>
                </a:lnTo>
                <a:lnTo>
                  <a:pt x="472" y="160"/>
                </a:lnTo>
                <a:lnTo>
                  <a:pt x="481" y="151"/>
                </a:lnTo>
                <a:lnTo>
                  <a:pt x="490" y="142"/>
                </a:lnTo>
                <a:lnTo>
                  <a:pt x="497" y="133"/>
                </a:lnTo>
                <a:lnTo>
                  <a:pt x="501" y="124"/>
                </a:lnTo>
                <a:lnTo>
                  <a:pt x="504" y="115"/>
                </a:lnTo>
                <a:lnTo>
                  <a:pt x="505" y="106"/>
                </a:lnTo>
                <a:lnTo>
                  <a:pt x="504" y="97"/>
                </a:lnTo>
                <a:lnTo>
                  <a:pt x="501" y="87"/>
                </a:lnTo>
                <a:lnTo>
                  <a:pt x="497" y="79"/>
                </a:lnTo>
                <a:lnTo>
                  <a:pt x="490" y="70"/>
                </a:lnTo>
                <a:lnTo>
                  <a:pt x="481" y="61"/>
                </a:lnTo>
                <a:lnTo>
                  <a:pt x="472" y="53"/>
                </a:lnTo>
                <a:lnTo>
                  <a:pt x="460" y="45"/>
                </a:lnTo>
                <a:lnTo>
                  <a:pt x="446" y="38"/>
                </a:lnTo>
                <a:lnTo>
                  <a:pt x="431" y="31"/>
                </a:lnTo>
                <a:lnTo>
                  <a:pt x="415" y="24"/>
                </a:lnTo>
                <a:lnTo>
                  <a:pt x="397" y="19"/>
                </a:lnTo>
                <a:lnTo>
                  <a:pt x="379" y="14"/>
                </a:lnTo>
                <a:lnTo>
                  <a:pt x="359" y="10"/>
                </a:lnTo>
                <a:lnTo>
                  <a:pt x="339" y="6"/>
                </a:lnTo>
                <a:lnTo>
                  <a:pt x="318" y="3"/>
                </a:lnTo>
                <a:lnTo>
                  <a:pt x="296" y="1"/>
                </a:lnTo>
                <a:lnTo>
                  <a:pt x="275" y="0"/>
                </a:lnTo>
                <a:lnTo>
                  <a:pt x="253" y="0"/>
                </a:lnTo>
                <a:lnTo>
                  <a:pt x="231" y="0"/>
                </a:lnTo>
                <a:lnTo>
                  <a:pt x="209" y="1"/>
                </a:lnTo>
                <a:lnTo>
                  <a:pt x="187" y="3"/>
                </a:lnTo>
                <a:lnTo>
                  <a:pt x="166" y="6"/>
                </a:lnTo>
                <a:lnTo>
                  <a:pt x="146" y="10"/>
                </a:lnTo>
                <a:lnTo>
                  <a:pt x="126" y="14"/>
                </a:lnTo>
                <a:lnTo>
                  <a:pt x="107" y="19"/>
                </a:lnTo>
                <a:lnTo>
                  <a:pt x="90" y="25"/>
                </a:lnTo>
                <a:lnTo>
                  <a:pt x="74" y="31"/>
                </a:lnTo>
                <a:lnTo>
                  <a:pt x="59" y="38"/>
                </a:lnTo>
                <a:lnTo>
                  <a:pt x="46" y="45"/>
                </a:lnTo>
                <a:lnTo>
                  <a:pt x="34" y="53"/>
                </a:lnTo>
                <a:lnTo>
                  <a:pt x="23" y="61"/>
                </a:lnTo>
                <a:lnTo>
                  <a:pt x="15" y="70"/>
                </a:lnTo>
                <a:lnTo>
                  <a:pt x="8" y="79"/>
                </a:lnTo>
                <a:lnTo>
                  <a:pt x="4" y="87"/>
                </a:lnTo>
                <a:lnTo>
                  <a:pt x="1" y="97"/>
                </a:lnTo>
                <a:lnTo>
                  <a:pt x="0" y="106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1515" name="Rectangle 23"/>
          <p:cNvSpPr>
            <a:spLocks noChangeArrowheads="1"/>
          </p:cNvSpPr>
          <p:nvPr/>
        </p:nvSpPr>
        <p:spPr bwMode="auto">
          <a:xfrm>
            <a:off x="2622550" y="1600200"/>
            <a:ext cx="631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from</a:t>
            </a:r>
          </a:p>
        </p:txBody>
      </p:sp>
      <p:sp>
        <p:nvSpPr>
          <p:cNvPr id="21516" name="Rectangle 24"/>
          <p:cNvSpPr>
            <a:spLocks noChangeArrowheads="1"/>
          </p:cNvSpPr>
          <p:nvPr/>
        </p:nvSpPr>
        <p:spPr bwMode="auto">
          <a:xfrm>
            <a:off x="3559175" y="1600200"/>
            <a:ext cx="3730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to</a:t>
            </a:r>
          </a:p>
        </p:txBody>
      </p:sp>
      <p:sp>
        <p:nvSpPr>
          <p:cNvPr id="21517" name="Line 25"/>
          <p:cNvSpPr>
            <a:spLocks noChangeShapeType="1"/>
          </p:cNvSpPr>
          <p:nvPr/>
        </p:nvSpPr>
        <p:spPr bwMode="auto">
          <a:xfrm flipH="1">
            <a:off x="3659188" y="1963738"/>
            <a:ext cx="74612" cy="6111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Freeform 26"/>
          <p:cNvSpPr>
            <a:spLocks/>
          </p:cNvSpPr>
          <p:nvPr/>
        </p:nvSpPr>
        <p:spPr bwMode="auto">
          <a:xfrm>
            <a:off x="5413375" y="2047875"/>
            <a:ext cx="803275" cy="339725"/>
          </a:xfrm>
          <a:custGeom>
            <a:avLst/>
            <a:gdLst>
              <a:gd name="T0" fmla="*/ 2147483647 w 506"/>
              <a:gd name="T1" fmla="*/ 2147483647 h 214"/>
              <a:gd name="T2" fmla="*/ 2147483647 w 506"/>
              <a:gd name="T3" fmla="*/ 2147483647 h 214"/>
              <a:gd name="T4" fmla="*/ 2147483647 w 506"/>
              <a:gd name="T5" fmla="*/ 2147483647 h 214"/>
              <a:gd name="T6" fmla="*/ 2147483647 w 506"/>
              <a:gd name="T7" fmla="*/ 2147483647 h 214"/>
              <a:gd name="T8" fmla="*/ 2147483647 w 506"/>
              <a:gd name="T9" fmla="*/ 2147483647 h 214"/>
              <a:gd name="T10" fmla="*/ 2147483647 w 506"/>
              <a:gd name="T11" fmla="*/ 2147483647 h 214"/>
              <a:gd name="T12" fmla="*/ 2147483647 w 506"/>
              <a:gd name="T13" fmla="*/ 2147483647 h 214"/>
              <a:gd name="T14" fmla="*/ 2147483647 w 506"/>
              <a:gd name="T15" fmla="*/ 2147483647 h 214"/>
              <a:gd name="T16" fmla="*/ 2147483647 w 506"/>
              <a:gd name="T17" fmla="*/ 2147483647 h 214"/>
              <a:gd name="T18" fmla="*/ 2147483647 w 506"/>
              <a:gd name="T19" fmla="*/ 2147483647 h 214"/>
              <a:gd name="T20" fmla="*/ 2147483647 w 506"/>
              <a:gd name="T21" fmla="*/ 2147483647 h 214"/>
              <a:gd name="T22" fmla="*/ 2147483647 w 506"/>
              <a:gd name="T23" fmla="*/ 2147483647 h 214"/>
              <a:gd name="T24" fmla="*/ 2147483647 w 506"/>
              <a:gd name="T25" fmla="*/ 2147483647 h 214"/>
              <a:gd name="T26" fmla="*/ 2147483647 w 506"/>
              <a:gd name="T27" fmla="*/ 2147483647 h 214"/>
              <a:gd name="T28" fmla="*/ 2147483647 w 506"/>
              <a:gd name="T29" fmla="*/ 2147483647 h 214"/>
              <a:gd name="T30" fmla="*/ 2147483647 w 506"/>
              <a:gd name="T31" fmla="*/ 2147483647 h 214"/>
              <a:gd name="T32" fmla="*/ 2147483647 w 506"/>
              <a:gd name="T33" fmla="*/ 2147483647 h 214"/>
              <a:gd name="T34" fmla="*/ 2147483647 w 506"/>
              <a:gd name="T35" fmla="*/ 2147483647 h 214"/>
              <a:gd name="T36" fmla="*/ 2147483647 w 506"/>
              <a:gd name="T37" fmla="*/ 2147483647 h 214"/>
              <a:gd name="T38" fmla="*/ 2147483647 w 506"/>
              <a:gd name="T39" fmla="*/ 2147483647 h 214"/>
              <a:gd name="T40" fmla="*/ 2147483647 w 506"/>
              <a:gd name="T41" fmla="*/ 2147483647 h 214"/>
              <a:gd name="T42" fmla="*/ 2147483647 w 506"/>
              <a:gd name="T43" fmla="*/ 2147483647 h 214"/>
              <a:gd name="T44" fmla="*/ 2147483647 w 506"/>
              <a:gd name="T45" fmla="*/ 2147483647 h 214"/>
              <a:gd name="T46" fmla="*/ 2147483647 w 506"/>
              <a:gd name="T47" fmla="*/ 2147483647 h 214"/>
              <a:gd name="T48" fmla="*/ 2147483647 w 506"/>
              <a:gd name="T49" fmla="*/ 2147483647 h 214"/>
              <a:gd name="T50" fmla="*/ 2147483647 w 506"/>
              <a:gd name="T51" fmla="*/ 2147483647 h 214"/>
              <a:gd name="T52" fmla="*/ 2147483647 w 506"/>
              <a:gd name="T53" fmla="*/ 0 h 214"/>
              <a:gd name="T54" fmla="*/ 2147483647 w 506"/>
              <a:gd name="T55" fmla="*/ 0 h 214"/>
              <a:gd name="T56" fmla="*/ 2147483647 w 506"/>
              <a:gd name="T57" fmla="*/ 2147483647 h 214"/>
              <a:gd name="T58" fmla="*/ 2147483647 w 506"/>
              <a:gd name="T59" fmla="*/ 2147483647 h 214"/>
              <a:gd name="T60" fmla="*/ 2147483647 w 506"/>
              <a:gd name="T61" fmla="*/ 2147483647 h 214"/>
              <a:gd name="T62" fmla="*/ 2147483647 w 506"/>
              <a:gd name="T63" fmla="*/ 2147483647 h 214"/>
              <a:gd name="T64" fmla="*/ 2147483647 w 506"/>
              <a:gd name="T65" fmla="*/ 2147483647 h 214"/>
              <a:gd name="T66" fmla="*/ 2147483647 w 506"/>
              <a:gd name="T67" fmla="*/ 2147483647 h 214"/>
              <a:gd name="T68" fmla="*/ 2147483647 w 506"/>
              <a:gd name="T69" fmla="*/ 2147483647 h 214"/>
              <a:gd name="T70" fmla="*/ 2147483647 w 506"/>
              <a:gd name="T71" fmla="*/ 2147483647 h 21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6"/>
              <a:gd name="T109" fmla="*/ 0 h 214"/>
              <a:gd name="T110" fmla="*/ 506 w 506"/>
              <a:gd name="T111" fmla="*/ 214 h 21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6" h="214">
                <a:moveTo>
                  <a:pt x="0" y="107"/>
                </a:moveTo>
                <a:lnTo>
                  <a:pt x="1" y="116"/>
                </a:lnTo>
                <a:lnTo>
                  <a:pt x="4" y="125"/>
                </a:lnTo>
                <a:lnTo>
                  <a:pt x="8" y="134"/>
                </a:lnTo>
                <a:lnTo>
                  <a:pt x="15" y="143"/>
                </a:lnTo>
                <a:lnTo>
                  <a:pt x="24" y="152"/>
                </a:lnTo>
                <a:lnTo>
                  <a:pt x="34" y="160"/>
                </a:lnTo>
                <a:lnTo>
                  <a:pt x="45" y="168"/>
                </a:lnTo>
                <a:lnTo>
                  <a:pt x="59" y="175"/>
                </a:lnTo>
                <a:lnTo>
                  <a:pt x="74" y="182"/>
                </a:lnTo>
                <a:lnTo>
                  <a:pt x="90" y="188"/>
                </a:lnTo>
                <a:lnTo>
                  <a:pt x="108" y="194"/>
                </a:lnTo>
                <a:lnTo>
                  <a:pt x="126" y="199"/>
                </a:lnTo>
                <a:lnTo>
                  <a:pt x="145" y="203"/>
                </a:lnTo>
                <a:lnTo>
                  <a:pt x="166" y="207"/>
                </a:lnTo>
                <a:lnTo>
                  <a:pt x="187" y="210"/>
                </a:lnTo>
                <a:lnTo>
                  <a:pt x="209" y="212"/>
                </a:lnTo>
                <a:lnTo>
                  <a:pt x="231" y="213"/>
                </a:lnTo>
                <a:lnTo>
                  <a:pt x="252" y="213"/>
                </a:lnTo>
                <a:lnTo>
                  <a:pt x="274" y="213"/>
                </a:lnTo>
                <a:lnTo>
                  <a:pt x="296" y="212"/>
                </a:lnTo>
                <a:lnTo>
                  <a:pt x="318" y="210"/>
                </a:lnTo>
                <a:lnTo>
                  <a:pt x="339" y="207"/>
                </a:lnTo>
                <a:lnTo>
                  <a:pt x="359" y="203"/>
                </a:lnTo>
                <a:lnTo>
                  <a:pt x="379" y="199"/>
                </a:lnTo>
                <a:lnTo>
                  <a:pt x="397" y="194"/>
                </a:lnTo>
                <a:lnTo>
                  <a:pt x="415" y="188"/>
                </a:lnTo>
                <a:lnTo>
                  <a:pt x="431" y="182"/>
                </a:lnTo>
                <a:lnTo>
                  <a:pt x="446" y="175"/>
                </a:lnTo>
                <a:lnTo>
                  <a:pt x="459" y="168"/>
                </a:lnTo>
                <a:lnTo>
                  <a:pt x="471" y="160"/>
                </a:lnTo>
                <a:lnTo>
                  <a:pt x="481" y="151"/>
                </a:lnTo>
                <a:lnTo>
                  <a:pt x="490" y="143"/>
                </a:lnTo>
                <a:lnTo>
                  <a:pt x="497" y="134"/>
                </a:lnTo>
                <a:lnTo>
                  <a:pt x="501" y="125"/>
                </a:lnTo>
                <a:lnTo>
                  <a:pt x="504" y="116"/>
                </a:lnTo>
                <a:lnTo>
                  <a:pt x="505" y="106"/>
                </a:lnTo>
                <a:lnTo>
                  <a:pt x="504" y="97"/>
                </a:lnTo>
                <a:lnTo>
                  <a:pt x="501" y="88"/>
                </a:lnTo>
                <a:lnTo>
                  <a:pt x="497" y="79"/>
                </a:lnTo>
                <a:lnTo>
                  <a:pt x="490" y="70"/>
                </a:lnTo>
                <a:lnTo>
                  <a:pt x="481" y="62"/>
                </a:lnTo>
                <a:lnTo>
                  <a:pt x="471" y="53"/>
                </a:lnTo>
                <a:lnTo>
                  <a:pt x="459" y="45"/>
                </a:lnTo>
                <a:lnTo>
                  <a:pt x="446" y="38"/>
                </a:lnTo>
                <a:lnTo>
                  <a:pt x="431" y="31"/>
                </a:lnTo>
                <a:lnTo>
                  <a:pt x="415" y="25"/>
                </a:lnTo>
                <a:lnTo>
                  <a:pt x="397" y="19"/>
                </a:lnTo>
                <a:lnTo>
                  <a:pt x="379" y="14"/>
                </a:lnTo>
                <a:lnTo>
                  <a:pt x="359" y="10"/>
                </a:lnTo>
                <a:lnTo>
                  <a:pt x="339" y="6"/>
                </a:lnTo>
                <a:lnTo>
                  <a:pt x="318" y="4"/>
                </a:lnTo>
                <a:lnTo>
                  <a:pt x="296" y="2"/>
                </a:lnTo>
                <a:lnTo>
                  <a:pt x="274" y="0"/>
                </a:lnTo>
                <a:lnTo>
                  <a:pt x="252" y="0"/>
                </a:lnTo>
                <a:lnTo>
                  <a:pt x="231" y="0"/>
                </a:lnTo>
                <a:lnTo>
                  <a:pt x="209" y="2"/>
                </a:lnTo>
                <a:lnTo>
                  <a:pt x="187" y="4"/>
                </a:lnTo>
                <a:lnTo>
                  <a:pt x="166" y="7"/>
                </a:lnTo>
                <a:lnTo>
                  <a:pt x="145" y="10"/>
                </a:lnTo>
                <a:lnTo>
                  <a:pt x="126" y="15"/>
                </a:lnTo>
                <a:lnTo>
                  <a:pt x="108" y="20"/>
                </a:lnTo>
                <a:lnTo>
                  <a:pt x="90" y="25"/>
                </a:lnTo>
                <a:lnTo>
                  <a:pt x="74" y="31"/>
                </a:lnTo>
                <a:lnTo>
                  <a:pt x="59" y="38"/>
                </a:lnTo>
                <a:lnTo>
                  <a:pt x="45" y="46"/>
                </a:lnTo>
                <a:lnTo>
                  <a:pt x="34" y="54"/>
                </a:lnTo>
                <a:lnTo>
                  <a:pt x="24" y="62"/>
                </a:lnTo>
                <a:lnTo>
                  <a:pt x="15" y="70"/>
                </a:lnTo>
                <a:lnTo>
                  <a:pt x="8" y="79"/>
                </a:lnTo>
                <a:lnTo>
                  <a:pt x="4" y="88"/>
                </a:lnTo>
                <a:lnTo>
                  <a:pt x="1" y="98"/>
                </a:lnTo>
                <a:lnTo>
                  <a:pt x="0" y="10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Freeform 27"/>
          <p:cNvSpPr>
            <a:spLocks/>
          </p:cNvSpPr>
          <p:nvPr/>
        </p:nvSpPr>
        <p:spPr bwMode="auto">
          <a:xfrm>
            <a:off x="4508500" y="2595563"/>
            <a:ext cx="1411288" cy="368300"/>
          </a:xfrm>
          <a:custGeom>
            <a:avLst/>
            <a:gdLst>
              <a:gd name="T0" fmla="*/ 2147483647 w 889"/>
              <a:gd name="T1" fmla="*/ 2147483647 h 232"/>
              <a:gd name="T2" fmla="*/ 2147483647 w 889"/>
              <a:gd name="T3" fmla="*/ 0 h 232"/>
              <a:gd name="T4" fmla="*/ 0 w 889"/>
              <a:gd name="T5" fmla="*/ 0 h 232"/>
              <a:gd name="T6" fmla="*/ 0 w 889"/>
              <a:gd name="T7" fmla="*/ 2147483647 h 232"/>
              <a:gd name="T8" fmla="*/ 2147483647 w 889"/>
              <a:gd name="T9" fmla="*/ 2147483647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9"/>
              <a:gd name="T16" fmla="*/ 0 h 232"/>
              <a:gd name="T17" fmla="*/ 889 w 889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9" h="232">
                <a:moveTo>
                  <a:pt x="888" y="231"/>
                </a:moveTo>
                <a:lnTo>
                  <a:pt x="888" y="0"/>
                </a:lnTo>
                <a:lnTo>
                  <a:pt x="0" y="0"/>
                </a:lnTo>
                <a:lnTo>
                  <a:pt x="0" y="231"/>
                </a:lnTo>
                <a:lnTo>
                  <a:pt x="888" y="23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20" name="Group 30"/>
          <p:cNvGrpSpPr>
            <a:grpSpLocks/>
          </p:cNvGrpSpPr>
          <p:nvPr/>
        </p:nvGrpSpPr>
        <p:grpSpPr bwMode="auto">
          <a:xfrm>
            <a:off x="4584700" y="1798638"/>
            <a:ext cx="979488" cy="342900"/>
            <a:chOff x="4630" y="966"/>
            <a:chExt cx="617" cy="216"/>
          </a:xfrm>
        </p:grpSpPr>
        <p:sp>
          <p:nvSpPr>
            <p:cNvPr id="21575" name="Freeform 28"/>
            <p:cNvSpPr>
              <a:spLocks/>
            </p:cNvSpPr>
            <p:nvPr/>
          </p:nvSpPr>
          <p:spPr bwMode="auto">
            <a:xfrm>
              <a:off x="4630" y="966"/>
              <a:ext cx="617" cy="215"/>
            </a:xfrm>
            <a:custGeom>
              <a:avLst/>
              <a:gdLst>
                <a:gd name="T0" fmla="*/ 616 w 617"/>
                <a:gd name="T1" fmla="*/ 98 h 215"/>
                <a:gd name="T2" fmla="*/ 606 w 617"/>
                <a:gd name="T3" fmla="*/ 79 h 215"/>
                <a:gd name="T4" fmla="*/ 587 w 617"/>
                <a:gd name="T5" fmla="*/ 62 h 215"/>
                <a:gd name="T6" fmla="*/ 561 w 617"/>
                <a:gd name="T7" fmla="*/ 46 h 215"/>
                <a:gd name="T8" fmla="*/ 525 w 617"/>
                <a:gd name="T9" fmla="*/ 32 h 215"/>
                <a:gd name="T10" fmla="*/ 485 w 617"/>
                <a:gd name="T11" fmla="*/ 20 h 215"/>
                <a:gd name="T12" fmla="*/ 437 w 617"/>
                <a:gd name="T13" fmla="*/ 10 h 215"/>
                <a:gd name="T14" fmla="*/ 387 w 617"/>
                <a:gd name="T15" fmla="*/ 4 h 215"/>
                <a:gd name="T16" fmla="*/ 335 w 617"/>
                <a:gd name="T17" fmla="*/ 1 h 215"/>
                <a:gd name="T18" fmla="*/ 280 w 617"/>
                <a:gd name="T19" fmla="*/ 1 h 215"/>
                <a:gd name="T20" fmla="*/ 228 w 617"/>
                <a:gd name="T21" fmla="*/ 4 h 215"/>
                <a:gd name="T22" fmla="*/ 178 w 617"/>
                <a:gd name="T23" fmla="*/ 10 h 215"/>
                <a:gd name="T24" fmla="*/ 131 w 617"/>
                <a:gd name="T25" fmla="*/ 20 h 215"/>
                <a:gd name="T26" fmla="*/ 90 w 617"/>
                <a:gd name="T27" fmla="*/ 32 h 215"/>
                <a:gd name="T28" fmla="*/ 54 w 617"/>
                <a:gd name="T29" fmla="*/ 46 h 215"/>
                <a:gd name="T30" fmla="*/ 29 w 617"/>
                <a:gd name="T31" fmla="*/ 62 h 215"/>
                <a:gd name="T32" fmla="*/ 10 w 617"/>
                <a:gd name="T33" fmla="*/ 79 h 215"/>
                <a:gd name="T34" fmla="*/ 1 w 617"/>
                <a:gd name="T35" fmla="*/ 98 h 215"/>
                <a:gd name="T36" fmla="*/ 1 w 617"/>
                <a:gd name="T37" fmla="*/ 116 h 215"/>
                <a:gd name="T38" fmla="*/ 10 w 617"/>
                <a:gd name="T39" fmla="*/ 135 h 215"/>
                <a:gd name="T40" fmla="*/ 29 w 617"/>
                <a:gd name="T41" fmla="*/ 152 h 215"/>
                <a:gd name="T42" fmla="*/ 54 w 617"/>
                <a:gd name="T43" fmla="*/ 168 h 215"/>
                <a:gd name="T44" fmla="*/ 90 w 617"/>
                <a:gd name="T45" fmla="*/ 183 h 215"/>
                <a:gd name="T46" fmla="*/ 131 w 617"/>
                <a:gd name="T47" fmla="*/ 194 h 215"/>
                <a:gd name="T48" fmla="*/ 178 w 617"/>
                <a:gd name="T49" fmla="*/ 204 h 215"/>
                <a:gd name="T50" fmla="*/ 228 w 617"/>
                <a:gd name="T51" fmla="*/ 210 h 215"/>
                <a:gd name="T52" fmla="*/ 280 w 617"/>
                <a:gd name="T53" fmla="*/ 213 h 215"/>
                <a:gd name="T54" fmla="*/ 335 w 617"/>
                <a:gd name="T55" fmla="*/ 213 h 215"/>
                <a:gd name="T56" fmla="*/ 387 w 617"/>
                <a:gd name="T57" fmla="*/ 210 h 215"/>
                <a:gd name="T58" fmla="*/ 437 w 617"/>
                <a:gd name="T59" fmla="*/ 204 h 215"/>
                <a:gd name="T60" fmla="*/ 485 w 617"/>
                <a:gd name="T61" fmla="*/ 194 h 215"/>
                <a:gd name="T62" fmla="*/ 525 w 617"/>
                <a:gd name="T63" fmla="*/ 183 h 215"/>
                <a:gd name="T64" fmla="*/ 561 w 617"/>
                <a:gd name="T65" fmla="*/ 168 h 215"/>
                <a:gd name="T66" fmla="*/ 587 w 617"/>
                <a:gd name="T67" fmla="*/ 152 h 215"/>
                <a:gd name="T68" fmla="*/ 606 w 617"/>
                <a:gd name="T69" fmla="*/ 135 h 215"/>
                <a:gd name="T70" fmla="*/ 616 w 617"/>
                <a:gd name="T71" fmla="*/ 116 h 2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17"/>
                <a:gd name="T109" fmla="*/ 0 h 215"/>
                <a:gd name="T110" fmla="*/ 617 w 617"/>
                <a:gd name="T111" fmla="*/ 215 h 2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17" h="215">
                  <a:moveTo>
                    <a:pt x="616" y="107"/>
                  </a:moveTo>
                  <a:lnTo>
                    <a:pt x="616" y="98"/>
                  </a:lnTo>
                  <a:lnTo>
                    <a:pt x="612" y="88"/>
                  </a:lnTo>
                  <a:lnTo>
                    <a:pt x="606" y="79"/>
                  </a:lnTo>
                  <a:lnTo>
                    <a:pt x="597" y="71"/>
                  </a:lnTo>
                  <a:lnTo>
                    <a:pt x="587" y="62"/>
                  </a:lnTo>
                  <a:lnTo>
                    <a:pt x="574" y="54"/>
                  </a:lnTo>
                  <a:lnTo>
                    <a:pt x="561" y="46"/>
                  </a:lnTo>
                  <a:lnTo>
                    <a:pt x="544" y="38"/>
                  </a:lnTo>
                  <a:lnTo>
                    <a:pt x="525" y="32"/>
                  </a:lnTo>
                  <a:lnTo>
                    <a:pt x="506" y="26"/>
                  </a:lnTo>
                  <a:lnTo>
                    <a:pt x="485" y="20"/>
                  </a:lnTo>
                  <a:lnTo>
                    <a:pt x="462" y="15"/>
                  </a:lnTo>
                  <a:lnTo>
                    <a:pt x="437" y="10"/>
                  </a:lnTo>
                  <a:lnTo>
                    <a:pt x="413" y="7"/>
                  </a:lnTo>
                  <a:lnTo>
                    <a:pt x="387" y="4"/>
                  </a:lnTo>
                  <a:lnTo>
                    <a:pt x="362" y="2"/>
                  </a:lnTo>
                  <a:lnTo>
                    <a:pt x="335" y="1"/>
                  </a:lnTo>
                  <a:lnTo>
                    <a:pt x="307" y="0"/>
                  </a:lnTo>
                  <a:lnTo>
                    <a:pt x="280" y="1"/>
                  </a:lnTo>
                  <a:lnTo>
                    <a:pt x="254" y="2"/>
                  </a:lnTo>
                  <a:lnTo>
                    <a:pt x="228" y="4"/>
                  </a:lnTo>
                  <a:lnTo>
                    <a:pt x="202" y="7"/>
                  </a:lnTo>
                  <a:lnTo>
                    <a:pt x="178" y="10"/>
                  </a:lnTo>
                  <a:lnTo>
                    <a:pt x="153" y="15"/>
                  </a:lnTo>
                  <a:lnTo>
                    <a:pt x="131" y="20"/>
                  </a:lnTo>
                  <a:lnTo>
                    <a:pt x="109" y="26"/>
                  </a:lnTo>
                  <a:lnTo>
                    <a:pt x="90" y="32"/>
                  </a:lnTo>
                  <a:lnTo>
                    <a:pt x="71" y="38"/>
                  </a:lnTo>
                  <a:lnTo>
                    <a:pt x="54" y="46"/>
                  </a:lnTo>
                  <a:lnTo>
                    <a:pt x="41" y="54"/>
                  </a:lnTo>
                  <a:lnTo>
                    <a:pt x="29" y="62"/>
                  </a:lnTo>
                  <a:lnTo>
                    <a:pt x="18" y="71"/>
                  </a:lnTo>
                  <a:lnTo>
                    <a:pt x="10" y="79"/>
                  </a:lnTo>
                  <a:lnTo>
                    <a:pt x="4" y="88"/>
                  </a:lnTo>
                  <a:lnTo>
                    <a:pt x="1" y="98"/>
                  </a:lnTo>
                  <a:lnTo>
                    <a:pt x="0" y="107"/>
                  </a:lnTo>
                  <a:lnTo>
                    <a:pt x="1" y="116"/>
                  </a:lnTo>
                  <a:lnTo>
                    <a:pt x="4" y="125"/>
                  </a:lnTo>
                  <a:lnTo>
                    <a:pt x="10" y="135"/>
                  </a:lnTo>
                  <a:lnTo>
                    <a:pt x="18" y="144"/>
                  </a:lnTo>
                  <a:lnTo>
                    <a:pt x="29" y="152"/>
                  </a:lnTo>
                  <a:lnTo>
                    <a:pt x="41" y="160"/>
                  </a:lnTo>
                  <a:lnTo>
                    <a:pt x="54" y="168"/>
                  </a:lnTo>
                  <a:lnTo>
                    <a:pt x="71" y="176"/>
                  </a:lnTo>
                  <a:lnTo>
                    <a:pt x="90" y="183"/>
                  </a:lnTo>
                  <a:lnTo>
                    <a:pt x="109" y="188"/>
                  </a:lnTo>
                  <a:lnTo>
                    <a:pt x="131" y="194"/>
                  </a:lnTo>
                  <a:lnTo>
                    <a:pt x="153" y="199"/>
                  </a:lnTo>
                  <a:lnTo>
                    <a:pt x="178" y="204"/>
                  </a:lnTo>
                  <a:lnTo>
                    <a:pt x="202" y="207"/>
                  </a:lnTo>
                  <a:lnTo>
                    <a:pt x="228" y="210"/>
                  </a:lnTo>
                  <a:lnTo>
                    <a:pt x="254" y="212"/>
                  </a:lnTo>
                  <a:lnTo>
                    <a:pt x="280" y="213"/>
                  </a:lnTo>
                  <a:lnTo>
                    <a:pt x="307" y="214"/>
                  </a:lnTo>
                  <a:lnTo>
                    <a:pt x="335" y="213"/>
                  </a:lnTo>
                  <a:lnTo>
                    <a:pt x="362" y="212"/>
                  </a:lnTo>
                  <a:lnTo>
                    <a:pt x="387" y="210"/>
                  </a:lnTo>
                  <a:lnTo>
                    <a:pt x="413" y="207"/>
                  </a:lnTo>
                  <a:lnTo>
                    <a:pt x="437" y="204"/>
                  </a:lnTo>
                  <a:lnTo>
                    <a:pt x="462" y="199"/>
                  </a:lnTo>
                  <a:lnTo>
                    <a:pt x="485" y="194"/>
                  </a:lnTo>
                  <a:lnTo>
                    <a:pt x="506" y="188"/>
                  </a:lnTo>
                  <a:lnTo>
                    <a:pt x="525" y="183"/>
                  </a:lnTo>
                  <a:lnTo>
                    <a:pt x="544" y="176"/>
                  </a:lnTo>
                  <a:lnTo>
                    <a:pt x="561" y="168"/>
                  </a:lnTo>
                  <a:lnTo>
                    <a:pt x="574" y="160"/>
                  </a:lnTo>
                  <a:lnTo>
                    <a:pt x="587" y="152"/>
                  </a:lnTo>
                  <a:lnTo>
                    <a:pt x="597" y="144"/>
                  </a:lnTo>
                  <a:lnTo>
                    <a:pt x="606" y="135"/>
                  </a:lnTo>
                  <a:lnTo>
                    <a:pt x="612" y="125"/>
                  </a:lnTo>
                  <a:lnTo>
                    <a:pt x="616" y="116"/>
                  </a:lnTo>
                  <a:lnTo>
                    <a:pt x="616" y="10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Rectangle 29"/>
            <p:cNvSpPr>
              <a:spLocks noChangeArrowheads="1"/>
            </p:cNvSpPr>
            <p:nvPr/>
          </p:nvSpPr>
          <p:spPr bwMode="auto">
            <a:xfrm>
              <a:off x="4665" y="972"/>
              <a:ext cx="5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dname</a:t>
              </a:r>
            </a:p>
          </p:txBody>
        </p:sp>
      </p:grpSp>
      <p:sp>
        <p:nvSpPr>
          <p:cNvPr id="21521" name="Rectangle 31"/>
          <p:cNvSpPr>
            <a:spLocks noChangeArrowheads="1"/>
          </p:cNvSpPr>
          <p:nvPr/>
        </p:nvSpPr>
        <p:spPr bwMode="auto">
          <a:xfrm>
            <a:off x="5389563" y="2068513"/>
            <a:ext cx="8588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budget</a:t>
            </a:r>
          </a:p>
        </p:txBody>
      </p:sp>
      <p:grpSp>
        <p:nvGrpSpPr>
          <p:cNvPr id="21522" name="Group 34"/>
          <p:cNvGrpSpPr>
            <a:grpSpLocks/>
          </p:cNvGrpSpPr>
          <p:nvPr/>
        </p:nvGrpSpPr>
        <p:grpSpPr bwMode="auto">
          <a:xfrm>
            <a:off x="3938588" y="2011363"/>
            <a:ext cx="803275" cy="376237"/>
            <a:chOff x="4223" y="1100"/>
            <a:chExt cx="506" cy="237"/>
          </a:xfrm>
        </p:grpSpPr>
        <p:sp>
          <p:nvSpPr>
            <p:cNvPr id="21573" name="Freeform 32"/>
            <p:cNvSpPr>
              <a:spLocks/>
            </p:cNvSpPr>
            <p:nvPr/>
          </p:nvSpPr>
          <p:spPr bwMode="auto">
            <a:xfrm>
              <a:off x="4223" y="1123"/>
              <a:ext cx="506" cy="214"/>
            </a:xfrm>
            <a:custGeom>
              <a:avLst/>
              <a:gdLst>
                <a:gd name="T0" fmla="*/ 504 w 506"/>
                <a:gd name="T1" fmla="*/ 98 h 214"/>
                <a:gd name="T2" fmla="*/ 497 w 506"/>
                <a:gd name="T3" fmla="*/ 79 h 214"/>
                <a:gd name="T4" fmla="*/ 482 w 506"/>
                <a:gd name="T5" fmla="*/ 62 h 214"/>
                <a:gd name="T6" fmla="*/ 460 w 506"/>
                <a:gd name="T7" fmla="*/ 46 h 214"/>
                <a:gd name="T8" fmla="*/ 431 w 506"/>
                <a:gd name="T9" fmla="*/ 31 h 214"/>
                <a:gd name="T10" fmla="*/ 398 w 506"/>
                <a:gd name="T11" fmla="*/ 20 h 214"/>
                <a:gd name="T12" fmla="*/ 360 w 506"/>
                <a:gd name="T13" fmla="*/ 10 h 214"/>
                <a:gd name="T14" fmla="*/ 318 w 506"/>
                <a:gd name="T15" fmla="*/ 4 h 214"/>
                <a:gd name="T16" fmla="*/ 275 w 506"/>
                <a:gd name="T17" fmla="*/ 0 h 214"/>
                <a:gd name="T18" fmla="*/ 231 w 506"/>
                <a:gd name="T19" fmla="*/ 0 h 214"/>
                <a:gd name="T20" fmla="*/ 188 w 506"/>
                <a:gd name="T21" fmla="*/ 4 h 214"/>
                <a:gd name="T22" fmla="*/ 146 w 506"/>
                <a:gd name="T23" fmla="*/ 10 h 214"/>
                <a:gd name="T24" fmla="*/ 108 w 506"/>
                <a:gd name="T25" fmla="*/ 20 h 214"/>
                <a:gd name="T26" fmla="*/ 74 w 506"/>
                <a:gd name="T27" fmla="*/ 31 h 214"/>
                <a:gd name="T28" fmla="*/ 46 w 506"/>
                <a:gd name="T29" fmla="*/ 46 h 214"/>
                <a:gd name="T30" fmla="*/ 24 w 506"/>
                <a:gd name="T31" fmla="*/ 62 h 214"/>
                <a:gd name="T32" fmla="*/ 9 w 506"/>
                <a:gd name="T33" fmla="*/ 79 h 214"/>
                <a:gd name="T34" fmla="*/ 1 w 506"/>
                <a:gd name="T35" fmla="*/ 98 h 214"/>
                <a:gd name="T36" fmla="*/ 1 w 506"/>
                <a:gd name="T37" fmla="*/ 116 h 214"/>
                <a:gd name="T38" fmla="*/ 9 w 506"/>
                <a:gd name="T39" fmla="*/ 134 h 214"/>
                <a:gd name="T40" fmla="*/ 24 w 506"/>
                <a:gd name="T41" fmla="*/ 152 h 214"/>
                <a:gd name="T42" fmla="*/ 46 w 506"/>
                <a:gd name="T43" fmla="*/ 168 h 214"/>
                <a:gd name="T44" fmla="*/ 74 w 506"/>
                <a:gd name="T45" fmla="*/ 182 h 214"/>
                <a:gd name="T46" fmla="*/ 108 w 506"/>
                <a:gd name="T47" fmla="*/ 194 h 214"/>
                <a:gd name="T48" fmla="*/ 146 w 506"/>
                <a:gd name="T49" fmla="*/ 203 h 214"/>
                <a:gd name="T50" fmla="*/ 188 w 506"/>
                <a:gd name="T51" fmla="*/ 210 h 214"/>
                <a:gd name="T52" fmla="*/ 231 w 506"/>
                <a:gd name="T53" fmla="*/ 213 h 214"/>
                <a:gd name="T54" fmla="*/ 275 w 506"/>
                <a:gd name="T55" fmla="*/ 213 h 214"/>
                <a:gd name="T56" fmla="*/ 318 w 506"/>
                <a:gd name="T57" fmla="*/ 210 h 214"/>
                <a:gd name="T58" fmla="*/ 360 w 506"/>
                <a:gd name="T59" fmla="*/ 203 h 214"/>
                <a:gd name="T60" fmla="*/ 398 w 506"/>
                <a:gd name="T61" fmla="*/ 194 h 214"/>
                <a:gd name="T62" fmla="*/ 431 w 506"/>
                <a:gd name="T63" fmla="*/ 182 h 214"/>
                <a:gd name="T64" fmla="*/ 460 w 506"/>
                <a:gd name="T65" fmla="*/ 168 h 214"/>
                <a:gd name="T66" fmla="*/ 482 w 506"/>
                <a:gd name="T67" fmla="*/ 152 h 214"/>
                <a:gd name="T68" fmla="*/ 497 w 506"/>
                <a:gd name="T69" fmla="*/ 134 h 214"/>
                <a:gd name="T70" fmla="*/ 504 w 506"/>
                <a:gd name="T71" fmla="*/ 116 h 2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6"/>
                <a:gd name="T109" fmla="*/ 0 h 214"/>
                <a:gd name="T110" fmla="*/ 506 w 506"/>
                <a:gd name="T111" fmla="*/ 214 h 2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6" h="214">
                  <a:moveTo>
                    <a:pt x="505" y="106"/>
                  </a:moveTo>
                  <a:lnTo>
                    <a:pt x="504" y="98"/>
                  </a:lnTo>
                  <a:lnTo>
                    <a:pt x="501" y="88"/>
                  </a:lnTo>
                  <a:lnTo>
                    <a:pt x="497" y="79"/>
                  </a:lnTo>
                  <a:lnTo>
                    <a:pt x="490" y="70"/>
                  </a:lnTo>
                  <a:lnTo>
                    <a:pt x="482" y="62"/>
                  </a:lnTo>
                  <a:lnTo>
                    <a:pt x="472" y="53"/>
                  </a:lnTo>
                  <a:lnTo>
                    <a:pt x="460" y="46"/>
                  </a:lnTo>
                  <a:lnTo>
                    <a:pt x="446" y="38"/>
                  </a:lnTo>
                  <a:lnTo>
                    <a:pt x="431" y="31"/>
                  </a:lnTo>
                  <a:lnTo>
                    <a:pt x="415" y="25"/>
                  </a:lnTo>
                  <a:lnTo>
                    <a:pt x="398" y="20"/>
                  </a:lnTo>
                  <a:lnTo>
                    <a:pt x="379" y="14"/>
                  </a:lnTo>
                  <a:lnTo>
                    <a:pt x="360" y="10"/>
                  </a:lnTo>
                  <a:lnTo>
                    <a:pt x="339" y="7"/>
                  </a:lnTo>
                  <a:lnTo>
                    <a:pt x="318" y="4"/>
                  </a:lnTo>
                  <a:lnTo>
                    <a:pt x="297" y="2"/>
                  </a:lnTo>
                  <a:lnTo>
                    <a:pt x="275" y="0"/>
                  </a:lnTo>
                  <a:lnTo>
                    <a:pt x="253" y="0"/>
                  </a:lnTo>
                  <a:lnTo>
                    <a:pt x="231" y="0"/>
                  </a:lnTo>
                  <a:lnTo>
                    <a:pt x="209" y="2"/>
                  </a:lnTo>
                  <a:lnTo>
                    <a:pt x="188" y="4"/>
                  </a:lnTo>
                  <a:lnTo>
                    <a:pt x="166" y="7"/>
                  </a:lnTo>
                  <a:lnTo>
                    <a:pt x="146" y="10"/>
                  </a:lnTo>
                  <a:lnTo>
                    <a:pt x="126" y="14"/>
                  </a:lnTo>
                  <a:lnTo>
                    <a:pt x="108" y="20"/>
                  </a:lnTo>
                  <a:lnTo>
                    <a:pt x="91" y="25"/>
                  </a:lnTo>
                  <a:lnTo>
                    <a:pt x="74" y="31"/>
                  </a:lnTo>
                  <a:lnTo>
                    <a:pt x="59" y="38"/>
                  </a:lnTo>
                  <a:lnTo>
                    <a:pt x="46" y="46"/>
                  </a:lnTo>
                  <a:lnTo>
                    <a:pt x="34" y="53"/>
                  </a:lnTo>
                  <a:lnTo>
                    <a:pt x="24" y="62"/>
                  </a:lnTo>
                  <a:lnTo>
                    <a:pt x="15" y="70"/>
                  </a:lnTo>
                  <a:lnTo>
                    <a:pt x="9" y="79"/>
                  </a:lnTo>
                  <a:lnTo>
                    <a:pt x="4" y="88"/>
                  </a:lnTo>
                  <a:lnTo>
                    <a:pt x="1" y="98"/>
                  </a:lnTo>
                  <a:lnTo>
                    <a:pt x="0" y="106"/>
                  </a:lnTo>
                  <a:lnTo>
                    <a:pt x="1" y="116"/>
                  </a:lnTo>
                  <a:lnTo>
                    <a:pt x="4" y="125"/>
                  </a:lnTo>
                  <a:lnTo>
                    <a:pt x="9" y="134"/>
                  </a:lnTo>
                  <a:lnTo>
                    <a:pt x="15" y="143"/>
                  </a:lnTo>
                  <a:lnTo>
                    <a:pt x="24" y="152"/>
                  </a:lnTo>
                  <a:lnTo>
                    <a:pt x="34" y="160"/>
                  </a:lnTo>
                  <a:lnTo>
                    <a:pt x="46" y="168"/>
                  </a:lnTo>
                  <a:lnTo>
                    <a:pt x="59" y="175"/>
                  </a:lnTo>
                  <a:lnTo>
                    <a:pt x="74" y="182"/>
                  </a:lnTo>
                  <a:lnTo>
                    <a:pt x="91" y="188"/>
                  </a:lnTo>
                  <a:lnTo>
                    <a:pt x="108" y="194"/>
                  </a:lnTo>
                  <a:lnTo>
                    <a:pt x="126" y="199"/>
                  </a:lnTo>
                  <a:lnTo>
                    <a:pt x="146" y="203"/>
                  </a:lnTo>
                  <a:lnTo>
                    <a:pt x="166" y="207"/>
                  </a:lnTo>
                  <a:lnTo>
                    <a:pt x="188" y="210"/>
                  </a:lnTo>
                  <a:lnTo>
                    <a:pt x="209" y="212"/>
                  </a:lnTo>
                  <a:lnTo>
                    <a:pt x="231" y="213"/>
                  </a:lnTo>
                  <a:lnTo>
                    <a:pt x="253" y="213"/>
                  </a:lnTo>
                  <a:lnTo>
                    <a:pt x="275" y="213"/>
                  </a:lnTo>
                  <a:lnTo>
                    <a:pt x="297" y="212"/>
                  </a:lnTo>
                  <a:lnTo>
                    <a:pt x="318" y="210"/>
                  </a:lnTo>
                  <a:lnTo>
                    <a:pt x="339" y="207"/>
                  </a:lnTo>
                  <a:lnTo>
                    <a:pt x="360" y="203"/>
                  </a:lnTo>
                  <a:lnTo>
                    <a:pt x="379" y="199"/>
                  </a:lnTo>
                  <a:lnTo>
                    <a:pt x="398" y="194"/>
                  </a:lnTo>
                  <a:lnTo>
                    <a:pt x="415" y="188"/>
                  </a:lnTo>
                  <a:lnTo>
                    <a:pt x="431" y="182"/>
                  </a:lnTo>
                  <a:lnTo>
                    <a:pt x="446" y="175"/>
                  </a:lnTo>
                  <a:lnTo>
                    <a:pt x="460" y="168"/>
                  </a:lnTo>
                  <a:lnTo>
                    <a:pt x="472" y="160"/>
                  </a:lnTo>
                  <a:lnTo>
                    <a:pt x="482" y="152"/>
                  </a:lnTo>
                  <a:lnTo>
                    <a:pt x="490" y="143"/>
                  </a:lnTo>
                  <a:lnTo>
                    <a:pt x="497" y="134"/>
                  </a:lnTo>
                  <a:lnTo>
                    <a:pt x="501" y="125"/>
                  </a:lnTo>
                  <a:lnTo>
                    <a:pt x="504" y="116"/>
                  </a:lnTo>
                  <a:lnTo>
                    <a:pt x="505" y="10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Rectangle 33"/>
            <p:cNvSpPr>
              <a:spLocks noChangeArrowheads="1"/>
            </p:cNvSpPr>
            <p:nvPr/>
          </p:nvSpPr>
          <p:spPr bwMode="auto">
            <a:xfrm>
              <a:off x="4355" y="1100"/>
              <a:ext cx="30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did</a:t>
              </a:r>
            </a:p>
          </p:txBody>
        </p:sp>
      </p:grpSp>
      <p:sp>
        <p:nvSpPr>
          <p:cNvPr id="21523" name="Rectangle 35"/>
          <p:cNvSpPr>
            <a:spLocks noChangeArrowheads="1"/>
          </p:cNvSpPr>
          <p:nvPr/>
        </p:nvSpPr>
        <p:spPr bwMode="auto">
          <a:xfrm>
            <a:off x="4513263" y="2617788"/>
            <a:ext cx="1422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Departments</a:t>
            </a:r>
          </a:p>
        </p:txBody>
      </p:sp>
      <p:sp>
        <p:nvSpPr>
          <p:cNvPr id="21524" name="Line 36"/>
          <p:cNvSpPr>
            <a:spLocks noChangeShapeType="1"/>
          </p:cNvSpPr>
          <p:nvPr/>
        </p:nvSpPr>
        <p:spPr bwMode="auto">
          <a:xfrm flipV="1">
            <a:off x="4177506" y="2743200"/>
            <a:ext cx="31908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Line 37"/>
          <p:cNvSpPr>
            <a:spLocks noChangeShapeType="1"/>
          </p:cNvSpPr>
          <p:nvPr/>
        </p:nvSpPr>
        <p:spPr bwMode="auto">
          <a:xfrm flipH="1">
            <a:off x="5411788" y="2374900"/>
            <a:ext cx="241300" cy="215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Line 71"/>
          <p:cNvSpPr>
            <a:spLocks noChangeShapeType="1"/>
          </p:cNvSpPr>
          <p:nvPr/>
        </p:nvSpPr>
        <p:spPr bwMode="auto">
          <a:xfrm>
            <a:off x="2940050" y="1941513"/>
            <a:ext cx="155575" cy="603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7" name="Line 72"/>
          <p:cNvSpPr>
            <a:spLocks noChangeShapeType="1"/>
          </p:cNvSpPr>
          <p:nvPr/>
        </p:nvSpPr>
        <p:spPr bwMode="auto">
          <a:xfrm flipH="1">
            <a:off x="5006975" y="2162175"/>
            <a:ext cx="76200" cy="4429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8" name="Line 73"/>
          <p:cNvSpPr>
            <a:spLocks noChangeShapeType="1"/>
          </p:cNvSpPr>
          <p:nvPr/>
        </p:nvSpPr>
        <p:spPr bwMode="auto">
          <a:xfrm>
            <a:off x="4556125" y="2390775"/>
            <a:ext cx="222250" cy="2143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Rounded Rectangular Callout 80"/>
          <p:cNvSpPr/>
          <p:nvPr/>
        </p:nvSpPr>
        <p:spPr bwMode="auto">
          <a:xfrm>
            <a:off x="533399" y="3517900"/>
            <a:ext cx="5119689" cy="2730500"/>
          </a:xfrm>
          <a:prstGeom prst="wedgeRoundRectCallout">
            <a:avLst>
              <a:gd name="adj1" fmla="val 8582"/>
              <a:gd name="adj2" fmla="val -71594"/>
              <a:gd name="adj3" fmla="val 16667"/>
            </a:avLst>
          </a:prstGeom>
          <a:solidFill>
            <a:schemeClr val="accent4">
              <a:lumMod val="10000"/>
              <a:lumOff val="90000"/>
            </a:schemeClr>
          </a:solidFill>
          <a:ln w="127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r>
              <a:rPr lang="en-US" sz="2400" dirty="0">
                <a:latin typeface="Rage Italic" panose="03070502040507070304" pitchFamily="66" charset="0"/>
              </a:rPr>
              <a:t>This relationship is mapped to a relation</a:t>
            </a:r>
          </a:p>
        </p:txBody>
      </p:sp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705850"/>
              </p:ext>
            </p:extLst>
          </p:nvPr>
        </p:nvGraphicFramePr>
        <p:xfrm>
          <a:off x="1600200" y="4114800"/>
          <a:ext cx="3352800" cy="1828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err="1">
                          <a:latin typeface="Calibri" pitchFamily="34" charset="0"/>
                          <a:cs typeface="Calibri" pitchFamily="34" charset="0"/>
                        </a:rPr>
                        <a:t>ssn</a:t>
                      </a:r>
                      <a:endParaRPr lang="en-US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itchFamily="34" charset="0"/>
                          <a:cs typeface="Calibri" pitchFamily="34" charset="0"/>
                        </a:rPr>
                        <a:t>did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itchFamily="34" charset="0"/>
                          <a:cs typeface="Calibri" pitchFamily="34" charset="0"/>
                        </a:rPr>
                        <a:t>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itchFamily="34" charset="0"/>
                          <a:cs typeface="Calibri" pitchFamily="34" charset="0"/>
                        </a:rPr>
                        <a:t>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1746"/>
                          </a:solidFill>
                          <a:latin typeface="Calibri" pitchFamily="34" charset="0"/>
                          <a:cs typeface="Calibri" pitchFamily="34" charset="0"/>
                        </a:rPr>
                        <a:t>1234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1746"/>
                          </a:solidFill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1746"/>
                          </a:solidFill>
                          <a:latin typeface="Calibri" pitchFamily="34" charset="0"/>
                          <a:cs typeface="Calibri" pitchFamily="34" charset="0"/>
                        </a:rPr>
                        <a:t>1998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1746"/>
                          </a:solidFill>
                          <a:latin typeface="Calibri" pitchFamily="34" charset="0"/>
                          <a:cs typeface="Calibri" pitchFamily="34" charset="0"/>
                        </a:rPr>
                        <a:t>2002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174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174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174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174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1746"/>
                          </a:solidFill>
                          <a:latin typeface="Calibri" pitchFamily="34" charset="0"/>
                          <a:cs typeface="Calibri" pitchFamily="34" charset="0"/>
                        </a:rPr>
                        <a:t>1234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1746"/>
                          </a:solidFill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1746"/>
                          </a:solidFill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1746"/>
                          </a:solidFill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564" name="Flowchart: Terminator 81"/>
          <p:cNvSpPr>
            <a:spLocks noChangeArrowheads="1"/>
          </p:cNvSpPr>
          <p:nvPr/>
        </p:nvSpPr>
        <p:spPr bwMode="auto">
          <a:xfrm>
            <a:off x="1676400" y="4525963"/>
            <a:ext cx="1503363" cy="271462"/>
          </a:xfrm>
          <a:prstGeom prst="flowChartTerminator">
            <a:avLst/>
          </a:prstGeom>
          <a:noFill/>
          <a:ln w="12700" algn="ctr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C00000"/>
              </a:solidFill>
            </a:endParaRPr>
          </a:p>
        </p:txBody>
      </p:sp>
      <p:sp>
        <p:nvSpPr>
          <p:cNvPr id="21565" name="Flowchart: Terminator 82"/>
          <p:cNvSpPr>
            <a:spLocks noChangeArrowheads="1"/>
          </p:cNvSpPr>
          <p:nvPr/>
        </p:nvSpPr>
        <p:spPr bwMode="auto">
          <a:xfrm>
            <a:off x="1670050" y="5257800"/>
            <a:ext cx="1503363" cy="271463"/>
          </a:xfrm>
          <a:prstGeom prst="flowChartTerminator">
            <a:avLst/>
          </a:prstGeom>
          <a:noFill/>
          <a:ln w="12700" algn="ctr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C00000"/>
              </a:solidFill>
            </a:endParaRPr>
          </a:p>
        </p:txBody>
      </p:sp>
      <p:sp>
        <p:nvSpPr>
          <p:cNvPr id="21566" name="TextBox 83"/>
          <p:cNvSpPr txBox="1">
            <a:spLocks noChangeArrowheads="1"/>
          </p:cNvSpPr>
          <p:nvPr/>
        </p:nvSpPr>
        <p:spPr bwMode="auto">
          <a:xfrm>
            <a:off x="685800" y="4724400"/>
            <a:ext cx="7000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en-US" sz="18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Same</a:t>
            </a:r>
          </a:p>
          <a:p>
            <a:pPr eaLnBrk="1" hangingPunct="1">
              <a:lnSpc>
                <a:spcPts val="1700"/>
              </a:lnSpc>
            </a:pPr>
            <a:r>
              <a:rPr lang="en-US" sz="18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key</a:t>
            </a:r>
          </a:p>
          <a:p>
            <a:pPr eaLnBrk="1" hangingPunct="1">
              <a:lnSpc>
                <a:spcPts val="1700"/>
              </a:lnSpc>
            </a:pPr>
            <a:r>
              <a:rPr lang="en-US" sz="18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value</a:t>
            </a:r>
          </a:p>
        </p:txBody>
      </p:sp>
      <p:cxnSp>
        <p:nvCxnSpPr>
          <p:cNvPr id="21567" name="Straight Arrow Connector 85"/>
          <p:cNvCxnSpPr>
            <a:cxnSpLocks noChangeShapeType="1"/>
          </p:cNvCxnSpPr>
          <p:nvPr/>
        </p:nvCxnSpPr>
        <p:spPr bwMode="auto">
          <a:xfrm flipV="1">
            <a:off x="1328738" y="4724400"/>
            <a:ext cx="347662" cy="125413"/>
          </a:xfrm>
          <a:prstGeom prst="straightConnector1">
            <a:avLst/>
          </a:prstGeom>
          <a:noFill/>
          <a:ln w="12700" algn="ctr">
            <a:solidFill>
              <a:srgbClr val="C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568" name="Straight Arrow Connector 88"/>
          <p:cNvCxnSpPr>
            <a:cxnSpLocks noChangeShapeType="1"/>
          </p:cNvCxnSpPr>
          <p:nvPr/>
        </p:nvCxnSpPr>
        <p:spPr bwMode="auto">
          <a:xfrm>
            <a:off x="1295400" y="5334000"/>
            <a:ext cx="365125" cy="52388"/>
          </a:xfrm>
          <a:prstGeom prst="straightConnector1">
            <a:avLst/>
          </a:prstGeom>
          <a:noFill/>
          <a:ln w="12700" algn="ctr">
            <a:solidFill>
              <a:srgbClr val="C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Rounded Rectangular Callout 1"/>
          <p:cNvSpPr/>
          <p:nvPr/>
        </p:nvSpPr>
        <p:spPr bwMode="auto">
          <a:xfrm>
            <a:off x="6324600" y="2797175"/>
            <a:ext cx="2594124" cy="2003425"/>
          </a:xfrm>
          <a:prstGeom prst="wedgeRoundRectCallout">
            <a:avLst>
              <a:gd name="adj1" fmla="val -94129"/>
              <a:gd name="adj2" fmla="val 36880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rgbClr val="434FD6"/>
                </a:solidFill>
                <a:effectLst/>
                <a:latin typeface="Comic Sans MS" pitchFamily="66" charset="0"/>
              </a:rPr>
              <a:t>Works_In4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434FD6"/>
                </a:solidFill>
                <a:effectLst/>
                <a:latin typeface="Comic Sans MS" pitchFamily="66" charset="0"/>
              </a:rPr>
              <a:t> does not allow an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434FD6"/>
                </a:solidFill>
                <a:effectLst/>
                <a:latin typeface="Comic Sans MS" pitchFamily="66" charset="0"/>
              </a:rPr>
              <a:t> employee to work in a department for more than one period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434FD6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467B76-50C5-49D7-9A7E-16C14912C2F4}"/>
              </a:ext>
            </a:extLst>
          </p:cNvPr>
          <p:cNvSpPr/>
          <p:nvPr/>
        </p:nvSpPr>
        <p:spPr>
          <a:xfrm>
            <a:off x="1600200" y="4113212"/>
            <a:ext cx="3352800" cy="182879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2EE9EF-EA14-4606-BCD4-EE072D0BE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524" y="5232336"/>
            <a:ext cx="1607204" cy="13259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61" y="4735484"/>
            <a:ext cx="584253" cy="58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3913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76300"/>
          </a:xfrm>
        </p:spPr>
        <p:txBody>
          <a:bodyPr/>
          <a:lstStyle/>
          <a:p>
            <a:r>
              <a:rPr lang="en-US" dirty="0"/>
              <a:t>Overview of Database Design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876299"/>
            <a:ext cx="8458200" cy="5882309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Conceptual design</a:t>
            </a:r>
            <a:r>
              <a:rPr lang="en-US" dirty="0">
                <a:latin typeface="Calibri" pitchFamily="34" charset="0"/>
              </a:rPr>
              <a:t>:  </a:t>
            </a:r>
            <a:r>
              <a:rPr lang="en-US" i="1" dirty="0"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ER Model </a:t>
            </a:r>
            <a:r>
              <a:rPr lang="en-US" i="1" dirty="0">
                <a:latin typeface="Calibri" pitchFamily="34" charset="0"/>
              </a:rPr>
              <a:t>is used at this stage.) </a:t>
            </a:r>
            <a:endParaRPr lang="en-US" dirty="0">
              <a:latin typeface="Calibri" pitchFamily="34" charset="0"/>
            </a:endParaRPr>
          </a:p>
          <a:p>
            <a:pPr lvl="1">
              <a:buSzPct val="75000"/>
              <a:defRPr/>
            </a:pPr>
            <a:r>
              <a:rPr lang="en-US" dirty="0">
                <a:latin typeface="Calibri" pitchFamily="34" charset="0"/>
              </a:rPr>
              <a:t>What are the </a:t>
            </a:r>
            <a:r>
              <a:rPr lang="en-US" i="1" dirty="0">
                <a:solidFill>
                  <a:srgbClr val="434FD6"/>
                </a:solidFill>
                <a:latin typeface="Calibri" pitchFamily="34" charset="0"/>
              </a:rPr>
              <a:t>entities</a:t>
            </a:r>
            <a:r>
              <a:rPr lang="en-US" dirty="0">
                <a:latin typeface="Calibri" pitchFamily="34" charset="0"/>
              </a:rPr>
              <a:t> and </a:t>
            </a:r>
            <a:r>
              <a:rPr lang="en-US" i="1" dirty="0">
                <a:solidFill>
                  <a:schemeClr val="bg1">
                    <a:lumMod val="25000"/>
                  </a:schemeClr>
                </a:solidFill>
                <a:latin typeface="Calibri" pitchFamily="34" charset="0"/>
              </a:rPr>
              <a:t>relationships</a:t>
            </a:r>
            <a:r>
              <a:rPr lang="en-US" dirty="0">
                <a:latin typeface="Calibri" pitchFamily="34" charset="0"/>
              </a:rPr>
              <a:t> in the enterprise?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SzPct val="75000"/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434FD6"/>
                </a:solidFill>
                <a:latin typeface="Calibri" pitchFamily="34" charset="0"/>
              </a:rPr>
              <a:t>Students </a:t>
            </a:r>
            <a:r>
              <a:rPr lang="en-US" sz="2000" dirty="0">
                <a:solidFill>
                  <a:schemeClr val="bg1">
                    <a:lumMod val="25000"/>
                  </a:schemeClr>
                </a:solidFill>
                <a:latin typeface="Calibri" pitchFamily="34" charset="0"/>
              </a:rPr>
              <a:t>sign up</a:t>
            </a:r>
            <a:r>
              <a:rPr lang="en-US" sz="2000" dirty="0">
                <a:solidFill>
                  <a:srgbClr val="434FD6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4D4D4D"/>
                </a:solidFill>
                <a:latin typeface="Calibri" pitchFamily="34" charset="0"/>
              </a:rPr>
              <a:t>for </a:t>
            </a:r>
            <a:r>
              <a:rPr lang="en-US" sz="2000" dirty="0">
                <a:solidFill>
                  <a:srgbClr val="434FD6"/>
                </a:solidFill>
                <a:latin typeface="Calibri" pitchFamily="34" charset="0"/>
              </a:rPr>
              <a:t>classes</a:t>
            </a:r>
          </a:p>
          <a:p>
            <a:pPr marL="1371600" lvl="3" indent="0">
              <a:spcBef>
                <a:spcPts val="600"/>
              </a:spcBef>
              <a:spcAft>
                <a:spcPts val="600"/>
              </a:spcAft>
              <a:buSzPct val="75000"/>
              <a:buNone/>
              <a:defRPr/>
            </a:pPr>
            <a:endParaRPr lang="en-US" sz="2000" dirty="0">
              <a:solidFill>
                <a:srgbClr val="434FD6"/>
              </a:solidFill>
              <a:latin typeface="Calibri" pitchFamily="34" charset="0"/>
            </a:endParaRPr>
          </a:p>
          <a:p>
            <a:pPr marL="1371600" lvl="3" indent="0">
              <a:spcBef>
                <a:spcPts val="600"/>
              </a:spcBef>
              <a:spcAft>
                <a:spcPts val="600"/>
              </a:spcAft>
              <a:buSzPct val="75000"/>
              <a:buNone/>
              <a:defRPr/>
            </a:pPr>
            <a:endParaRPr lang="en-US" sz="2000" dirty="0">
              <a:solidFill>
                <a:srgbClr val="434FD6"/>
              </a:solidFill>
              <a:latin typeface="Calibri" pitchFamily="34" charset="0"/>
            </a:endParaRPr>
          </a:p>
          <a:p>
            <a:pPr lvl="1">
              <a:spcBef>
                <a:spcPts val="1200"/>
              </a:spcBef>
              <a:buSzPct val="75000"/>
              <a:defRPr/>
            </a:pPr>
            <a:r>
              <a:rPr lang="en-US" dirty="0">
                <a:latin typeface="Calibri" pitchFamily="34" charset="0"/>
              </a:rPr>
              <a:t>What information about these entities and relationships should we store in the database?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SzPct val="75000"/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4D4D4D"/>
                </a:solidFill>
                <a:latin typeface="Calibri" pitchFamily="34" charset="0"/>
              </a:rPr>
              <a:t>Student number and phone number of each student</a:t>
            </a:r>
          </a:p>
          <a:p>
            <a:pPr lvl="1">
              <a:buSzPct val="75000"/>
              <a:defRPr/>
            </a:pPr>
            <a:r>
              <a:rPr lang="en-US" dirty="0">
                <a:latin typeface="Calibri" pitchFamily="34" charset="0"/>
              </a:rPr>
              <a:t>What are the </a:t>
            </a:r>
            <a:r>
              <a:rPr lang="en-US" i="1" dirty="0">
                <a:latin typeface="Calibri" pitchFamily="34" charset="0"/>
              </a:rPr>
              <a:t>integrity constraints </a:t>
            </a:r>
            <a:r>
              <a:rPr lang="en-US" dirty="0">
                <a:latin typeface="Calibri" pitchFamily="34" charset="0"/>
              </a:rPr>
              <a:t>or </a:t>
            </a:r>
            <a:r>
              <a:rPr lang="en-US" i="1" dirty="0">
                <a:latin typeface="Calibri" pitchFamily="34" charset="0"/>
              </a:rPr>
              <a:t>business rules </a:t>
            </a:r>
            <a:r>
              <a:rPr lang="en-US" dirty="0">
                <a:latin typeface="Calibri" pitchFamily="34" charset="0"/>
              </a:rPr>
              <a:t>that hold? </a:t>
            </a:r>
          </a:p>
          <a:p>
            <a:pPr lvl="3">
              <a:buSzPct val="75000"/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4D4D4D"/>
                </a:solidFill>
                <a:latin typeface="Calibri" pitchFamily="34" charset="0"/>
              </a:rPr>
              <a:t>No student takes more than seven courses per semester</a:t>
            </a:r>
          </a:p>
          <a:p>
            <a:pPr lvl="1">
              <a:buSzPct val="75000"/>
              <a:defRPr/>
            </a:pPr>
            <a:r>
              <a:rPr lang="en-US" dirty="0">
                <a:latin typeface="Calibri" pitchFamily="34" charset="0"/>
              </a:rPr>
              <a:t>A database `schema’ in the ER Model can be represented pictorially (</a:t>
            </a:r>
            <a:r>
              <a:rPr lang="en-US" i="1" dirty="0">
                <a:latin typeface="Calibri" pitchFamily="34" charset="0"/>
              </a:rPr>
              <a:t>ER diagrams</a:t>
            </a:r>
            <a:r>
              <a:rPr lang="en-US" dirty="0">
                <a:latin typeface="Calibri" pitchFamily="34" charset="0"/>
              </a:rPr>
              <a:t>).</a:t>
            </a:r>
          </a:p>
          <a:p>
            <a:pPr lvl="1">
              <a:buSzPct val="75000"/>
              <a:defRPr/>
            </a:pPr>
            <a:r>
              <a:rPr lang="en-US" dirty="0">
                <a:latin typeface="Calibri" pitchFamily="34" charset="0"/>
              </a:rPr>
              <a:t>Can map an ER diagram into a relational schema.</a:t>
            </a:r>
          </a:p>
        </p:txBody>
      </p:sp>
      <p:sp>
        <p:nvSpPr>
          <p:cNvPr id="2" name="Oval Callout 1"/>
          <p:cNvSpPr/>
          <p:nvPr/>
        </p:nvSpPr>
        <p:spPr bwMode="auto">
          <a:xfrm>
            <a:off x="1447800" y="2286000"/>
            <a:ext cx="1219200" cy="457200"/>
          </a:xfrm>
          <a:prstGeom prst="wedgeEllipseCallout">
            <a:avLst>
              <a:gd name="adj1" fmla="val 11979"/>
              <a:gd name="adj2" fmla="val -77083"/>
            </a:avLst>
          </a:prstGeom>
          <a:solidFill>
            <a:srgbClr val="0070C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Lucida Handwriting" panose="03010101010101010101" pitchFamily="66" charset="0"/>
              </a:rPr>
              <a:t>Entity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5029200" y="2066925"/>
            <a:ext cx="1219200" cy="457200"/>
          </a:xfrm>
          <a:prstGeom prst="wedgeEllipseCallout">
            <a:avLst>
              <a:gd name="adj1" fmla="val -54427"/>
              <a:gd name="adj2" fmla="val -45833"/>
            </a:avLst>
          </a:prstGeom>
          <a:solidFill>
            <a:srgbClr val="0070C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Lucida Handwriting" panose="03010101010101010101" pitchFamily="66" charset="0"/>
              </a:rPr>
              <a:t>Entity</a:t>
            </a:r>
          </a:p>
        </p:txBody>
      </p:sp>
      <p:sp>
        <p:nvSpPr>
          <p:cNvPr id="8" name="Oval Callout 7"/>
          <p:cNvSpPr/>
          <p:nvPr/>
        </p:nvSpPr>
        <p:spPr bwMode="auto">
          <a:xfrm>
            <a:off x="2743200" y="2286000"/>
            <a:ext cx="2362200" cy="533400"/>
          </a:xfrm>
          <a:prstGeom prst="wedgeEllipseCallout">
            <a:avLst>
              <a:gd name="adj1" fmla="val -16146"/>
              <a:gd name="adj2" fmla="val -77083"/>
            </a:avLst>
          </a:prstGeom>
          <a:solidFill>
            <a:srgbClr val="660033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F8F8F8"/>
                </a:solidFill>
                <a:latin typeface="Lucida Handwriting" panose="03010101010101010101" pitchFamily="66" charset="0"/>
              </a:rPr>
              <a:t>Relationship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8F8F8"/>
              </a:solidFill>
              <a:effectLst/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3283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6700"/>
            <a:ext cx="7772400" cy="1104900"/>
          </a:xfrm>
        </p:spPr>
        <p:txBody>
          <a:bodyPr/>
          <a:lstStyle/>
          <a:p>
            <a:r>
              <a:rPr lang="en-US" b="1" dirty="0"/>
              <a:t>Entity vs. Attribute (Contd.)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68325" y="1539871"/>
            <a:ext cx="3260725" cy="175260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400" i="1" dirty="0">
                <a:solidFill>
                  <a:srgbClr val="001746"/>
                </a:solidFill>
                <a:latin typeface="Calibri" pitchFamily="34" charset="0"/>
              </a:rPr>
              <a:t>Works_In4</a:t>
            </a:r>
            <a:r>
              <a:rPr lang="en-US" sz="2400" dirty="0">
                <a:solidFill>
                  <a:srgbClr val="001746"/>
                </a:solidFill>
                <a:latin typeface="Calibri" pitchFamily="34" charset="0"/>
              </a:rPr>
              <a:t> does not allow an employee to work in a department for two or more periods.</a:t>
            </a:r>
          </a:p>
        </p:txBody>
      </p:sp>
      <p:grpSp>
        <p:nvGrpSpPr>
          <p:cNvPr id="22534" name="Group 78"/>
          <p:cNvGrpSpPr>
            <a:grpSpLocks/>
          </p:cNvGrpSpPr>
          <p:nvPr/>
        </p:nvGrpSpPr>
        <p:grpSpPr bwMode="auto">
          <a:xfrm>
            <a:off x="3733800" y="1524000"/>
            <a:ext cx="5202238" cy="1936758"/>
            <a:chOff x="3810000" y="3429000"/>
            <a:chExt cx="5202238" cy="1936766"/>
          </a:xfrm>
        </p:grpSpPr>
        <p:sp>
          <p:nvSpPr>
            <p:cNvPr id="22569" name="Freeform 38"/>
            <p:cNvSpPr>
              <a:spLocks/>
            </p:cNvSpPr>
            <p:nvPr/>
          </p:nvSpPr>
          <p:spPr bwMode="auto">
            <a:xfrm>
              <a:off x="4365625" y="3435350"/>
              <a:ext cx="782638" cy="331788"/>
            </a:xfrm>
            <a:custGeom>
              <a:avLst/>
              <a:gdLst>
                <a:gd name="T0" fmla="*/ 2147483647 w 493"/>
                <a:gd name="T1" fmla="*/ 2147483647 h 209"/>
                <a:gd name="T2" fmla="*/ 2147483647 w 493"/>
                <a:gd name="T3" fmla="*/ 2147483647 h 209"/>
                <a:gd name="T4" fmla="*/ 2147483647 w 493"/>
                <a:gd name="T5" fmla="*/ 2147483647 h 209"/>
                <a:gd name="T6" fmla="*/ 2147483647 w 493"/>
                <a:gd name="T7" fmla="*/ 2147483647 h 209"/>
                <a:gd name="T8" fmla="*/ 2147483647 w 493"/>
                <a:gd name="T9" fmla="*/ 2147483647 h 209"/>
                <a:gd name="T10" fmla="*/ 2147483647 w 493"/>
                <a:gd name="T11" fmla="*/ 2147483647 h 209"/>
                <a:gd name="T12" fmla="*/ 2147483647 w 493"/>
                <a:gd name="T13" fmla="*/ 2147483647 h 209"/>
                <a:gd name="T14" fmla="*/ 2147483647 w 493"/>
                <a:gd name="T15" fmla="*/ 2147483647 h 209"/>
                <a:gd name="T16" fmla="*/ 2147483647 w 493"/>
                <a:gd name="T17" fmla="*/ 0 h 209"/>
                <a:gd name="T18" fmla="*/ 2147483647 w 493"/>
                <a:gd name="T19" fmla="*/ 0 h 209"/>
                <a:gd name="T20" fmla="*/ 2147483647 w 493"/>
                <a:gd name="T21" fmla="*/ 2147483647 h 209"/>
                <a:gd name="T22" fmla="*/ 2147483647 w 493"/>
                <a:gd name="T23" fmla="*/ 2147483647 h 209"/>
                <a:gd name="T24" fmla="*/ 2147483647 w 493"/>
                <a:gd name="T25" fmla="*/ 2147483647 h 209"/>
                <a:gd name="T26" fmla="*/ 2147483647 w 493"/>
                <a:gd name="T27" fmla="*/ 2147483647 h 209"/>
                <a:gd name="T28" fmla="*/ 2147483647 w 493"/>
                <a:gd name="T29" fmla="*/ 2147483647 h 209"/>
                <a:gd name="T30" fmla="*/ 2147483647 w 493"/>
                <a:gd name="T31" fmla="*/ 2147483647 h 209"/>
                <a:gd name="T32" fmla="*/ 2147483647 w 493"/>
                <a:gd name="T33" fmla="*/ 2147483647 h 209"/>
                <a:gd name="T34" fmla="*/ 2147483647 w 493"/>
                <a:gd name="T35" fmla="*/ 2147483647 h 209"/>
                <a:gd name="T36" fmla="*/ 2147483647 w 493"/>
                <a:gd name="T37" fmla="*/ 2147483647 h 209"/>
                <a:gd name="T38" fmla="*/ 2147483647 w 493"/>
                <a:gd name="T39" fmla="*/ 2147483647 h 209"/>
                <a:gd name="T40" fmla="*/ 2147483647 w 493"/>
                <a:gd name="T41" fmla="*/ 2147483647 h 209"/>
                <a:gd name="T42" fmla="*/ 2147483647 w 493"/>
                <a:gd name="T43" fmla="*/ 2147483647 h 209"/>
                <a:gd name="T44" fmla="*/ 2147483647 w 493"/>
                <a:gd name="T45" fmla="*/ 2147483647 h 209"/>
                <a:gd name="T46" fmla="*/ 2147483647 w 493"/>
                <a:gd name="T47" fmla="*/ 2147483647 h 209"/>
                <a:gd name="T48" fmla="*/ 2147483647 w 493"/>
                <a:gd name="T49" fmla="*/ 2147483647 h 209"/>
                <a:gd name="T50" fmla="*/ 2147483647 w 493"/>
                <a:gd name="T51" fmla="*/ 2147483647 h 209"/>
                <a:gd name="T52" fmla="*/ 2147483647 w 493"/>
                <a:gd name="T53" fmla="*/ 2147483647 h 209"/>
                <a:gd name="T54" fmla="*/ 2147483647 w 493"/>
                <a:gd name="T55" fmla="*/ 2147483647 h 209"/>
                <a:gd name="T56" fmla="*/ 2147483647 w 493"/>
                <a:gd name="T57" fmla="*/ 2147483647 h 209"/>
                <a:gd name="T58" fmla="*/ 2147483647 w 493"/>
                <a:gd name="T59" fmla="*/ 2147483647 h 209"/>
                <a:gd name="T60" fmla="*/ 2147483647 w 493"/>
                <a:gd name="T61" fmla="*/ 2147483647 h 209"/>
                <a:gd name="T62" fmla="*/ 2147483647 w 493"/>
                <a:gd name="T63" fmla="*/ 2147483647 h 209"/>
                <a:gd name="T64" fmla="*/ 2147483647 w 493"/>
                <a:gd name="T65" fmla="*/ 2147483647 h 209"/>
                <a:gd name="T66" fmla="*/ 2147483647 w 493"/>
                <a:gd name="T67" fmla="*/ 2147483647 h 209"/>
                <a:gd name="T68" fmla="*/ 2147483647 w 493"/>
                <a:gd name="T69" fmla="*/ 2147483647 h 209"/>
                <a:gd name="T70" fmla="*/ 2147483647 w 493"/>
                <a:gd name="T71" fmla="*/ 2147483647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3"/>
                <a:gd name="T109" fmla="*/ 0 h 209"/>
                <a:gd name="T110" fmla="*/ 493 w 493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3" h="209">
                  <a:moveTo>
                    <a:pt x="492" y="104"/>
                  </a:moveTo>
                  <a:lnTo>
                    <a:pt x="491" y="95"/>
                  </a:lnTo>
                  <a:lnTo>
                    <a:pt x="488" y="86"/>
                  </a:lnTo>
                  <a:lnTo>
                    <a:pt x="483" y="77"/>
                  </a:lnTo>
                  <a:lnTo>
                    <a:pt x="477" y="68"/>
                  </a:lnTo>
                  <a:lnTo>
                    <a:pt x="469" y="60"/>
                  </a:lnTo>
                  <a:lnTo>
                    <a:pt x="458" y="52"/>
                  </a:lnTo>
                  <a:lnTo>
                    <a:pt x="447" y="44"/>
                  </a:lnTo>
                  <a:lnTo>
                    <a:pt x="434" y="37"/>
                  </a:lnTo>
                  <a:lnTo>
                    <a:pt x="420" y="30"/>
                  </a:lnTo>
                  <a:lnTo>
                    <a:pt x="404" y="24"/>
                  </a:lnTo>
                  <a:lnTo>
                    <a:pt x="387" y="18"/>
                  </a:lnTo>
                  <a:lnTo>
                    <a:pt x="369" y="14"/>
                  </a:lnTo>
                  <a:lnTo>
                    <a:pt x="350" y="10"/>
                  </a:lnTo>
                  <a:lnTo>
                    <a:pt x="330" y="6"/>
                  </a:lnTo>
                  <a:lnTo>
                    <a:pt x="309" y="4"/>
                  </a:lnTo>
                  <a:lnTo>
                    <a:pt x="289" y="2"/>
                  </a:lnTo>
                  <a:lnTo>
                    <a:pt x="267" y="0"/>
                  </a:lnTo>
                  <a:lnTo>
                    <a:pt x="246" y="0"/>
                  </a:lnTo>
                  <a:lnTo>
                    <a:pt x="224" y="0"/>
                  </a:lnTo>
                  <a:lnTo>
                    <a:pt x="203" y="2"/>
                  </a:lnTo>
                  <a:lnTo>
                    <a:pt x="182" y="4"/>
                  </a:lnTo>
                  <a:lnTo>
                    <a:pt x="162" y="6"/>
                  </a:lnTo>
                  <a:lnTo>
                    <a:pt x="142" y="10"/>
                  </a:lnTo>
                  <a:lnTo>
                    <a:pt x="123" y="14"/>
                  </a:lnTo>
                  <a:lnTo>
                    <a:pt x="105" y="18"/>
                  </a:lnTo>
                  <a:lnTo>
                    <a:pt x="88" y="24"/>
                  </a:lnTo>
                  <a:lnTo>
                    <a:pt x="72" y="30"/>
                  </a:lnTo>
                  <a:lnTo>
                    <a:pt x="57" y="37"/>
                  </a:lnTo>
                  <a:lnTo>
                    <a:pt x="44" y="44"/>
                  </a:lnTo>
                  <a:lnTo>
                    <a:pt x="33" y="52"/>
                  </a:lnTo>
                  <a:lnTo>
                    <a:pt x="23" y="60"/>
                  </a:lnTo>
                  <a:lnTo>
                    <a:pt x="15" y="68"/>
                  </a:lnTo>
                  <a:lnTo>
                    <a:pt x="9" y="77"/>
                  </a:lnTo>
                  <a:lnTo>
                    <a:pt x="4" y="86"/>
                  </a:lnTo>
                  <a:lnTo>
                    <a:pt x="1" y="95"/>
                  </a:lnTo>
                  <a:lnTo>
                    <a:pt x="0" y="104"/>
                  </a:lnTo>
                  <a:lnTo>
                    <a:pt x="1" y="113"/>
                  </a:lnTo>
                  <a:lnTo>
                    <a:pt x="4" y="122"/>
                  </a:lnTo>
                  <a:lnTo>
                    <a:pt x="9" y="131"/>
                  </a:lnTo>
                  <a:lnTo>
                    <a:pt x="15" y="139"/>
                  </a:lnTo>
                  <a:lnTo>
                    <a:pt x="23" y="147"/>
                  </a:lnTo>
                  <a:lnTo>
                    <a:pt x="33" y="156"/>
                  </a:lnTo>
                  <a:lnTo>
                    <a:pt x="44" y="163"/>
                  </a:lnTo>
                  <a:lnTo>
                    <a:pt x="57" y="171"/>
                  </a:lnTo>
                  <a:lnTo>
                    <a:pt x="72" y="177"/>
                  </a:lnTo>
                  <a:lnTo>
                    <a:pt x="88" y="184"/>
                  </a:lnTo>
                  <a:lnTo>
                    <a:pt x="105" y="189"/>
                  </a:lnTo>
                  <a:lnTo>
                    <a:pt x="123" y="194"/>
                  </a:lnTo>
                  <a:lnTo>
                    <a:pt x="142" y="198"/>
                  </a:lnTo>
                  <a:lnTo>
                    <a:pt x="162" y="201"/>
                  </a:lnTo>
                  <a:lnTo>
                    <a:pt x="182" y="204"/>
                  </a:lnTo>
                  <a:lnTo>
                    <a:pt x="203" y="206"/>
                  </a:lnTo>
                  <a:lnTo>
                    <a:pt x="224" y="207"/>
                  </a:lnTo>
                  <a:lnTo>
                    <a:pt x="246" y="208"/>
                  </a:lnTo>
                  <a:lnTo>
                    <a:pt x="267" y="207"/>
                  </a:lnTo>
                  <a:lnTo>
                    <a:pt x="289" y="206"/>
                  </a:lnTo>
                  <a:lnTo>
                    <a:pt x="309" y="204"/>
                  </a:lnTo>
                  <a:lnTo>
                    <a:pt x="330" y="201"/>
                  </a:lnTo>
                  <a:lnTo>
                    <a:pt x="350" y="198"/>
                  </a:lnTo>
                  <a:lnTo>
                    <a:pt x="369" y="194"/>
                  </a:lnTo>
                  <a:lnTo>
                    <a:pt x="387" y="189"/>
                  </a:lnTo>
                  <a:lnTo>
                    <a:pt x="404" y="184"/>
                  </a:lnTo>
                  <a:lnTo>
                    <a:pt x="420" y="177"/>
                  </a:lnTo>
                  <a:lnTo>
                    <a:pt x="434" y="171"/>
                  </a:lnTo>
                  <a:lnTo>
                    <a:pt x="447" y="163"/>
                  </a:lnTo>
                  <a:lnTo>
                    <a:pt x="458" y="156"/>
                  </a:lnTo>
                  <a:lnTo>
                    <a:pt x="469" y="147"/>
                  </a:lnTo>
                  <a:lnTo>
                    <a:pt x="477" y="139"/>
                  </a:lnTo>
                  <a:lnTo>
                    <a:pt x="483" y="131"/>
                  </a:lnTo>
                  <a:lnTo>
                    <a:pt x="488" y="122"/>
                  </a:lnTo>
                  <a:lnTo>
                    <a:pt x="491" y="113"/>
                  </a:lnTo>
                  <a:lnTo>
                    <a:pt x="492" y="1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Freeform 39"/>
            <p:cNvSpPr>
              <a:spLocks/>
            </p:cNvSpPr>
            <p:nvPr/>
          </p:nvSpPr>
          <p:spPr bwMode="auto">
            <a:xfrm>
              <a:off x="3810000" y="3678238"/>
              <a:ext cx="635000" cy="331787"/>
            </a:xfrm>
            <a:custGeom>
              <a:avLst/>
              <a:gdLst>
                <a:gd name="T0" fmla="*/ 2147483647 w 492"/>
                <a:gd name="T1" fmla="*/ 2147483647 h 209"/>
                <a:gd name="T2" fmla="*/ 2147483647 w 492"/>
                <a:gd name="T3" fmla="*/ 2147483647 h 209"/>
                <a:gd name="T4" fmla="*/ 2147483647 w 492"/>
                <a:gd name="T5" fmla="*/ 2147483647 h 209"/>
                <a:gd name="T6" fmla="*/ 2147483647 w 492"/>
                <a:gd name="T7" fmla="*/ 2147483647 h 209"/>
                <a:gd name="T8" fmla="*/ 2147483647 w 492"/>
                <a:gd name="T9" fmla="*/ 2147483647 h 209"/>
                <a:gd name="T10" fmla="*/ 2147483647 w 492"/>
                <a:gd name="T11" fmla="*/ 2147483647 h 209"/>
                <a:gd name="T12" fmla="*/ 2147483647 w 492"/>
                <a:gd name="T13" fmla="*/ 2147483647 h 209"/>
                <a:gd name="T14" fmla="*/ 2147483647 w 492"/>
                <a:gd name="T15" fmla="*/ 2147483647 h 209"/>
                <a:gd name="T16" fmla="*/ 2147483647 w 492"/>
                <a:gd name="T17" fmla="*/ 0 h 209"/>
                <a:gd name="T18" fmla="*/ 2147483647 w 492"/>
                <a:gd name="T19" fmla="*/ 0 h 209"/>
                <a:gd name="T20" fmla="*/ 2147483647 w 492"/>
                <a:gd name="T21" fmla="*/ 2147483647 h 209"/>
                <a:gd name="T22" fmla="*/ 2147483647 w 492"/>
                <a:gd name="T23" fmla="*/ 2147483647 h 209"/>
                <a:gd name="T24" fmla="*/ 2147483647 w 492"/>
                <a:gd name="T25" fmla="*/ 2147483647 h 209"/>
                <a:gd name="T26" fmla="*/ 2147483647 w 492"/>
                <a:gd name="T27" fmla="*/ 2147483647 h 209"/>
                <a:gd name="T28" fmla="*/ 2147483647 w 492"/>
                <a:gd name="T29" fmla="*/ 2147483647 h 209"/>
                <a:gd name="T30" fmla="*/ 2147483647 w 492"/>
                <a:gd name="T31" fmla="*/ 2147483647 h 209"/>
                <a:gd name="T32" fmla="*/ 2147483647 w 492"/>
                <a:gd name="T33" fmla="*/ 2147483647 h 209"/>
                <a:gd name="T34" fmla="*/ 2147483647 w 492"/>
                <a:gd name="T35" fmla="*/ 2147483647 h 209"/>
                <a:gd name="T36" fmla="*/ 2147483647 w 492"/>
                <a:gd name="T37" fmla="*/ 2147483647 h 209"/>
                <a:gd name="T38" fmla="*/ 2147483647 w 492"/>
                <a:gd name="T39" fmla="*/ 2147483647 h 209"/>
                <a:gd name="T40" fmla="*/ 2147483647 w 492"/>
                <a:gd name="T41" fmla="*/ 2147483647 h 209"/>
                <a:gd name="T42" fmla="*/ 2147483647 w 492"/>
                <a:gd name="T43" fmla="*/ 2147483647 h 209"/>
                <a:gd name="T44" fmla="*/ 2147483647 w 492"/>
                <a:gd name="T45" fmla="*/ 2147483647 h 209"/>
                <a:gd name="T46" fmla="*/ 2147483647 w 492"/>
                <a:gd name="T47" fmla="*/ 2147483647 h 209"/>
                <a:gd name="T48" fmla="*/ 2147483647 w 492"/>
                <a:gd name="T49" fmla="*/ 2147483647 h 209"/>
                <a:gd name="T50" fmla="*/ 2147483647 w 492"/>
                <a:gd name="T51" fmla="*/ 2147483647 h 209"/>
                <a:gd name="T52" fmla="*/ 2147483647 w 492"/>
                <a:gd name="T53" fmla="*/ 2147483647 h 209"/>
                <a:gd name="T54" fmla="*/ 2147483647 w 492"/>
                <a:gd name="T55" fmla="*/ 2147483647 h 209"/>
                <a:gd name="T56" fmla="*/ 2147483647 w 492"/>
                <a:gd name="T57" fmla="*/ 2147483647 h 209"/>
                <a:gd name="T58" fmla="*/ 2147483647 w 492"/>
                <a:gd name="T59" fmla="*/ 2147483647 h 209"/>
                <a:gd name="T60" fmla="*/ 2147483647 w 492"/>
                <a:gd name="T61" fmla="*/ 2147483647 h 209"/>
                <a:gd name="T62" fmla="*/ 2147483647 w 492"/>
                <a:gd name="T63" fmla="*/ 2147483647 h 209"/>
                <a:gd name="T64" fmla="*/ 2147483647 w 492"/>
                <a:gd name="T65" fmla="*/ 2147483647 h 209"/>
                <a:gd name="T66" fmla="*/ 2147483647 w 492"/>
                <a:gd name="T67" fmla="*/ 2147483647 h 209"/>
                <a:gd name="T68" fmla="*/ 2147483647 w 492"/>
                <a:gd name="T69" fmla="*/ 2147483647 h 209"/>
                <a:gd name="T70" fmla="*/ 2147483647 w 492"/>
                <a:gd name="T71" fmla="*/ 2147483647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2"/>
                <a:gd name="T109" fmla="*/ 0 h 209"/>
                <a:gd name="T110" fmla="*/ 492 w 492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2" h="209">
                  <a:moveTo>
                    <a:pt x="491" y="104"/>
                  </a:moveTo>
                  <a:lnTo>
                    <a:pt x="490" y="95"/>
                  </a:lnTo>
                  <a:lnTo>
                    <a:pt x="487" y="85"/>
                  </a:lnTo>
                  <a:lnTo>
                    <a:pt x="483" y="77"/>
                  </a:lnTo>
                  <a:lnTo>
                    <a:pt x="476" y="68"/>
                  </a:lnTo>
                  <a:lnTo>
                    <a:pt x="468" y="59"/>
                  </a:lnTo>
                  <a:lnTo>
                    <a:pt x="458" y="52"/>
                  </a:lnTo>
                  <a:lnTo>
                    <a:pt x="447" y="44"/>
                  </a:lnTo>
                  <a:lnTo>
                    <a:pt x="434" y="37"/>
                  </a:lnTo>
                  <a:lnTo>
                    <a:pt x="419" y="30"/>
                  </a:lnTo>
                  <a:lnTo>
                    <a:pt x="404" y="24"/>
                  </a:lnTo>
                  <a:lnTo>
                    <a:pt x="386" y="19"/>
                  </a:lnTo>
                  <a:lnTo>
                    <a:pt x="368" y="14"/>
                  </a:lnTo>
                  <a:lnTo>
                    <a:pt x="349" y="9"/>
                  </a:lnTo>
                  <a:lnTo>
                    <a:pt x="330" y="6"/>
                  </a:lnTo>
                  <a:lnTo>
                    <a:pt x="309" y="3"/>
                  </a:lnTo>
                  <a:lnTo>
                    <a:pt x="288" y="1"/>
                  </a:lnTo>
                  <a:lnTo>
                    <a:pt x="267" y="0"/>
                  </a:lnTo>
                  <a:lnTo>
                    <a:pt x="245" y="0"/>
                  </a:lnTo>
                  <a:lnTo>
                    <a:pt x="224" y="0"/>
                  </a:lnTo>
                  <a:lnTo>
                    <a:pt x="203" y="1"/>
                  </a:lnTo>
                  <a:lnTo>
                    <a:pt x="182" y="3"/>
                  </a:lnTo>
                  <a:lnTo>
                    <a:pt x="161" y="6"/>
                  </a:lnTo>
                  <a:lnTo>
                    <a:pt x="141" y="9"/>
                  </a:lnTo>
                  <a:lnTo>
                    <a:pt x="123" y="14"/>
                  </a:lnTo>
                  <a:lnTo>
                    <a:pt x="105" y="19"/>
                  </a:lnTo>
                  <a:lnTo>
                    <a:pt x="88" y="24"/>
                  </a:lnTo>
                  <a:lnTo>
                    <a:pt x="72" y="30"/>
                  </a:lnTo>
                  <a:lnTo>
                    <a:pt x="57" y="37"/>
                  </a:lnTo>
                  <a:lnTo>
                    <a:pt x="44" y="44"/>
                  </a:lnTo>
                  <a:lnTo>
                    <a:pt x="33" y="52"/>
                  </a:lnTo>
                  <a:lnTo>
                    <a:pt x="23" y="59"/>
                  </a:lnTo>
                  <a:lnTo>
                    <a:pt x="15" y="68"/>
                  </a:lnTo>
                  <a:lnTo>
                    <a:pt x="8" y="77"/>
                  </a:lnTo>
                  <a:lnTo>
                    <a:pt x="4" y="85"/>
                  </a:lnTo>
                  <a:lnTo>
                    <a:pt x="1" y="95"/>
                  </a:lnTo>
                  <a:lnTo>
                    <a:pt x="0" y="104"/>
                  </a:lnTo>
                  <a:lnTo>
                    <a:pt x="1" y="112"/>
                  </a:lnTo>
                  <a:lnTo>
                    <a:pt x="4" y="122"/>
                  </a:lnTo>
                  <a:lnTo>
                    <a:pt x="8" y="131"/>
                  </a:lnTo>
                  <a:lnTo>
                    <a:pt x="15" y="139"/>
                  </a:lnTo>
                  <a:lnTo>
                    <a:pt x="23" y="148"/>
                  </a:lnTo>
                  <a:lnTo>
                    <a:pt x="33" y="156"/>
                  </a:lnTo>
                  <a:lnTo>
                    <a:pt x="44" y="163"/>
                  </a:lnTo>
                  <a:lnTo>
                    <a:pt x="57" y="170"/>
                  </a:lnTo>
                  <a:lnTo>
                    <a:pt x="72" y="177"/>
                  </a:lnTo>
                  <a:lnTo>
                    <a:pt x="88" y="183"/>
                  </a:lnTo>
                  <a:lnTo>
                    <a:pt x="105" y="189"/>
                  </a:lnTo>
                  <a:lnTo>
                    <a:pt x="123" y="194"/>
                  </a:lnTo>
                  <a:lnTo>
                    <a:pt x="141" y="198"/>
                  </a:lnTo>
                  <a:lnTo>
                    <a:pt x="161" y="201"/>
                  </a:lnTo>
                  <a:lnTo>
                    <a:pt x="182" y="204"/>
                  </a:lnTo>
                  <a:lnTo>
                    <a:pt x="203" y="206"/>
                  </a:lnTo>
                  <a:lnTo>
                    <a:pt x="224" y="207"/>
                  </a:lnTo>
                  <a:lnTo>
                    <a:pt x="245" y="208"/>
                  </a:lnTo>
                  <a:lnTo>
                    <a:pt x="267" y="207"/>
                  </a:lnTo>
                  <a:lnTo>
                    <a:pt x="288" y="206"/>
                  </a:lnTo>
                  <a:lnTo>
                    <a:pt x="309" y="204"/>
                  </a:lnTo>
                  <a:lnTo>
                    <a:pt x="330" y="201"/>
                  </a:lnTo>
                  <a:lnTo>
                    <a:pt x="349" y="198"/>
                  </a:lnTo>
                  <a:lnTo>
                    <a:pt x="368" y="194"/>
                  </a:lnTo>
                  <a:lnTo>
                    <a:pt x="386" y="189"/>
                  </a:lnTo>
                  <a:lnTo>
                    <a:pt x="404" y="183"/>
                  </a:lnTo>
                  <a:lnTo>
                    <a:pt x="419" y="177"/>
                  </a:lnTo>
                  <a:lnTo>
                    <a:pt x="434" y="170"/>
                  </a:lnTo>
                  <a:lnTo>
                    <a:pt x="447" y="163"/>
                  </a:lnTo>
                  <a:lnTo>
                    <a:pt x="458" y="156"/>
                  </a:lnTo>
                  <a:lnTo>
                    <a:pt x="468" y="148"/>
                  </a:lnTo>
                  <a:lnTo>
                    <a:pt x="476" y="139"/>
                  </a:lnTo>
                  <a:lnTo>
                    <a:pt x="483" y="131"/>
                  </a:lnTo>
                  <a:lnTo>
                    <a:pt x="487" y="122"/>
                  </a:lnTo>
                  <a:lnTo>
                    <a:pt x="490" y="112"/>
                  </a:lnTo>
                  <a:lnTo>
                    <a:pt x="491" y="1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Freeform 40"/>
            <p:cNvSpPr>
              <a:spLocks/>
            </p:cNvSpPr>
            <p:nvPr/>
          </p:nvSpPr>
          <p:spPr bwMode="auto">
            <a:xfrm>
              <a:off x="5097463" y="3678238"/>
              <a:ext cx="781050" cy="331787"/>
            </a:xfrm>
            <a:custGeom>
              <a:avLst/>
              <a:gdLst>
                <a:gd name="T0" fmla="*/ 2147483647 w 492"/>
                <a:gd name="T1" fmla="*/ 2147483647 h 209"/>
                <a:gd name="T2" fmla="*/ 2147483647 w 492"/>
                <a:gd name="T3" fmla="*/ 2147483647 h 209"/>
                <a:gd name="T4" fmla="*/ 2147483647 w 492"/>
                <a:gd name="T5" fmla="*/ 2147483647 h 209"/>
                <a:gd name="T6" fmla="*/ 2147483647 w 492"/>
                <a:gd name="T7" fmla="*/ 2147483647 h 209"/>
                <a:gd name="T8" fmla="*/ 2147483647 w 492"/>
                <a:gd name="T9" fmla="*/ 2147483647 h 209"/>
                <a:gd name="T10" fmla="*/ 2147483647 w 492"/>
                <a:gd name="T11" fmla="*/ 2147483647 h 209"/>
                <a:gd name="T12" fmla="*/ 2147483647 w 492"/>
                <a:gd name="T13" fmla="*/ 2147483647 h 209"/>
                <a:gd name="T14" fmla="*/ 2147483647 w 492"/>
                <a:gd name="T15" fmla="*/ 2147483647 h 209"/>
                <a:gd name="T16" fmla="*/ 2147483647 w 492"/>
                <a:gd name="T17" fmla="*/ 2147483647 h 209"/>
                <a:gd name="T18" fmla="*/ 2147483647 w 492"/>
                <a:gd name="T19" fmla="*/ 2147483647 h 209"/>
                <a:gd name="T20" fmla="*/ 2147483647 w 492"/>
                <a:gd name="T21" fmla="*/ 2147483647 h 209"/>
                <a:gd name="T22" fmla="*/ 2147483647 w 492"/>
                <a:gd name="T23" fmla="*/ 2147483647 h 209"/>
                <a:gd name="T24" fmla="*/ 2147483647 w 492"/>
                <a:gd name="T25" fmla="*/ 2147483647 h 209"/>
                <a:gd name="T26" fmla="*/ 2147483647 w 492"/>
                <a:gd name="T27" fmla="*/ 2147483647 h 209"/>
                <a:gd name="T28" fmla="*/ 2147483647 w 492"/>
                <a:gd name="T29" fmla="*/ 2147483647 h 209"/>
                <a:gd name="T30" fmla="*/ 2147483647 w 492"/>
                <a:gd name="T31" fmla="*/ 2147483647 h 209"/>
                <a:gd name="T32" fmla="*/ 2147483647 w 492"/>
                <a:gd name="T33" fmla="*/ 2147483647 h 209"/>
                <a:gd name="T34" fmla="*/ 2147483647 w 492"/>
                <a:gd name="T35" fmla="*/ 2147483647 h 209"/>
                <a:gd name="T36" fmla="*/ 2147483647 w 492"/>
                <a:gd name="T37" fmla="*/ 2147483647 h 209"/>
                <a:gd name="T38" fmla="*/ 2147483647 w 492"/>
                <a:gd name="T39" fmla="*/ 2147483647 h 209"/>
                <a:gd name="T40" fmla="*/ 2147483647 w 492"/>
                <a:gd name="T41" fmla="*/ 2147483647 h 209"/>
                <a:gd name="T42" fmla="*/ 2147483647 w 492"/>
                <a:gd name="T43" fmla="*/ 2147483647 h 209"/>
                <a:gd name="T44" fmla="*/ 2147483647 w 492"/>
                <a:gd name="T45" fmla="*/ 2147483647 h 209"/>
                <a:gd name="T46" fmla="*/ 2147483647 w 492"/>
                <a:gd name="T47" fmla="*/ 2147483647 h 209"/>
                <a:gd name="T48" fmla="*/ 2147483647 w 492"/>
                <a:gd name="T49" fmla="*/ 2147483647 h 209"/>
                <a:gd name="T50" fmla="*/ 2147483647 w 492"/>
                <a:gd name="T51" fmla="*/ 2147483647 h 209"/>
                <a:gd name="T52" fmla="*/ 2147483647 w 492"/>
                <a:gd name="T53" fmla="*/ 0 h 209"/>
                <a:gd name="T54" fmla="*/ 2147483647 w 492"/>
                <a:gd name="T55" fmla="*/ 0 h 209"/>
                <a:gd name="T56" fmla="*/ 2147483647 w 492"/>
                <a:gd name="T57" fmla="*/ 2147483647 h 209"/>
                <a:gd name="T58" fmla="*/ 2147483647 w 492"/>
                <a:gd name="T59" fmla="*/ 2147483647 h 209"/>
                <a:gd name="T60" fmla="*/ 2147483647 w 492"/>
                <a:gd name="T61" fmla="*/ 2147483647 h 209"/>
                <a:gd name="T62" fmla="*/ 2147483647 w 492"/>
                <a:gd name="T63" fmla="*/ 2147483647 h 209"/>
                <a:gd name="T64" fmla="*/ 2147483647 w 492"/>
                <a:gd name="T65" fmla="*/ 2147483647 h 209"/>
                <a:gd name="T66" fmla="*/ 2147483647 w 492"/>
                <a:gd name="T67" fmla="*/ 2147483647 h 209"/>
                <a:gd name="T68" fmla="*/ 2147483647 w 492"/>
                <a:gd name="T69" fmla="*/ 2147483647 h 209"/>
                <a:gd name="T70" fmla="*/ 2147483647 w 492"/>
                <a:gd name="T71" fmla="*/ 2147483647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2"/>
                <a:gd name="T109" fmla="*/ 0 h 209"/>
                <a:gd name="T110" fmla="*/ 492 w 492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2" h="209">
                  <a:moveTo>
                    <a:pt x="0" y="104"/>
                  </a:moveTo>
                  <a:lnTo>
                    <a:pt x="1" y="113"/>
                  </a:lnTo>
                  <a:lnTo>
                    <a:pt x="4" y="122"/>
                  </a:lnTo>
                  <a:lnTo>
                    <a:pt x="8" y="131"/>
                  </a:lnTo>
                  <a:lnTo>
                    <a:pt x="15" y="139"/>
                  </a:lnTo>
                  <a:lnTo>
                    <a:pt x="23" y="148"/>
                  </a:lnTo>
                  <a:lnTo>
                    <a:pt x="33" y="156"/>
                  </a:lnTo>
                  <a:lnTo>
                    <a:pt x="44" y="163"/>
                  </a:lnTo>
                  <a:lnTo>
                    <a:pt x="57" y="171"/>
                  </a:lnTo>
                  <a:lnTo>
                    <a:pt x="72" y="177"/>
                  </a:lnTo>
                  <a:lnTo>
                    <a:pt x="88" y="183"/>
                  </a:lnTo>
                  <a:lnTo>
                    <a:pt x="105" y="189"/>
                  </a:lnTo>
                  <a:lnTo>
                    <a:pt x="123" y="194"/>
                  </a:lnTo>
                  <a:lnTo>
                    <a:pt x="142" y="198"/>
                  </a:lnTo>
                  <a:lnTo>
                    <a:pt x="161" y="201"/>
                  </a:lnTo>
                  <a:lnTo>
                    <a:pt x="182" y="204"/>
                  </a:lnTo>
                  <a:lnTo>
                    <a:pt x="203" y="206"/>
                  </a:lnTo>
                  <a:lnTo>
                    <a:pt x="224" y="207"/>
                  </a:lnTo>
                  <a:lnTo>
                    <a:pt x="246" y="208"/>
                  </a:lnTo>
                  <a:lnTo>
                    <a:pt x="267" y="207"/>
                  </a:lnTo>
                  <a:lnTo>
                    <a:pt x="288" y="206"/>
                  </a:lnTo>
                  <a:lnTo>
                    <a:pt x="309" y="204"/>
                  </a:lnTo>
                  <a:lnTo>
                    <a:pt x="330" y="201"/>
                  </a:lnTo>
                  <a:lnTo>
                    <a:pt x="350" y="198"/>
                  </a:lnTo>
                  <a:lnTo>
                    <a:pt x="368" y="194"/>
                  </a:lnTo>
                  <a:lnTo>
                    <a:pt x="387" y="188"/>
                  </a:lnTo>
                  <a:lnTo>
                    <a:pt x="404" y="183"/>
                  </a:lnTo>
                  <a:lnTo>
                    <a:pt x="419" y="177"/>
                  </a:lnTo>
                  <a:lnTo>
                    <a:pt x="434" y="170"/>
                  </a:lnTo>
                  <a:lnTo>
                    <a:pt x="447" y="163"/>
                  </a:lnTo>
                  <a:lnTo>
                    <a:pt x="458" y="155"/>
                  </a:lnTo>
                  <a:lnTo>
                    <a:pt x="468" y="148"/>
                  </a:lnTo>
                  <a:lnTo>
                    <a:pt x="476" y="139"/>
                  </a:lnTo>
                  <a:lnTo>
                    <a:pt x="483" y="130"/>
                  </a:lnTo>
                  <a:lnTo>
                    <a:pt x="487" y="122"/>
                  </a:lnTo>
                  <a:lnTo>
                    <a:pt x="490" y="112"/>
                  </a:lnTo>
                  <a:lnTo>
                    <a:pt x="491" y="103"/>
                  </a:lnTo>
                  <a:lnTo>
                    <a:pt x="490" y="95"/>
                  </a:lnTo>
                  <a:lnTo>
                    <a:pt x="487" y="85"/>
                  </a:lnTo>
                  <a:lnTo>
                    <a:pt x="483" y="77"/>
                  </a:lnTo>
                  <a:lnTo>
                    <a:pt x="476" y="68"/>
                  </a:lnTo>
                  <a:lnTo>
                    <a:pt x="468" y="59"/>
                  </a:lnTo>
                  <a:lnTo>
                    <a:pt x="458" y="52"/>
                  </a:lnTo>
                  <a:lnTo>
                    <a:pt x="447" y="44"/>
                  </a:lnTo>
                  <a:lnTo>
                    <a:pt x="434" y="37"/>
                  </a:lnTo>
                  <a:lnTo>
                    <a:pt x="419" y="30"/>
                  </a:lnTo>
                  <a:lnTo>
                    <a:pt x="403" y="24"/>
                  </a:lnTo>
                  <a:lnTo>
                    <a:pt x="386" y="19"/>
                  </a:lnTo>
                  <a:lnTo>
                    <a:pt x="368" y="14"/>
                  </a:lnTo>
                  <a:lnTo>
                    <a:pt x="350" y="9"/>
                  </a:lnTo>
                  <a:lnTo>
                    <a:pt x="330" y="6"/>
                  </a:lnTo>
                  <a:lnTo>
                    <a:pt x="309" y="3"/>
                  </a:lnTo>
                  <a:lnTo>
                    <a:pt x="288" y="1"/>
                  </a:lnTo>
                  <a:lnTo>
                    <a:pt x="267" y="0"/>
                  </a:lnTo>
                  <a:lnTo>
                    <a:pt x="246" y="0"/>
                  </a:lnTo>
                  <a:lnTo>
                    <a:pt x="224" y="0"/>
                  </a:lnTo>
                  <a:lnTo>
                    <a:pt x="203" y="1"/>
                  </a:lnTo>
                  <a:lnTo>
                    <a:pt x="182" y="3"/>
                  </a:lnTo>
                  <a:lnTo>
                    <a:pt x="161" y="6"/>
                  </a:lnTo>
                  <a:lnTo>
                    <a:pt x="142" y="9"/>
                  </a:lnTo>
                  <a:lnTo>
                    <a:pt x="123" y="14"/>
                  </a:lnTo>
                  <a:lnTo>
                    <a:pt x="105" y="19"/>
                  </a:lnTo>
                  <a:lnTo>
                    <a:pt x="87" y="24"/>
                  </a:lnTo>
                  <a:lnTo>
                    <a:pt x="72" y="30"/>
                  </a:lnTo>
                  <a:lnTo>
                    <a:pt x="57" y="37"/>
                  </a:lnTo>
                  <a:lnTo>
                    <a:pt x="44" y="44"/>
                  </a:lnTo>
                  <a:lnTo>
                    <a:pt x="33" y="52"/>
                  </a:lnTo>
                  <a:lnTo>
                    <a:pt x="23" y="60"/>
                  </a:lnTo>
                  <a:lnTo>
                    <a:pt x="15" y="68"/>
                  </a:lnTo>
                  <a:lnTo>
                    <a:pt x="8" y="77"/>
                  </a:lnTo>
                  <a:lnTo>
                    <a:pt x="4" y="85"/>
                  </a:lnTo>
                  <a:lnTo>
                    <a:pt x="1" y="95"/>
                  </a:lnTo>
                  <a:lnTo>
                    <a:pt x="0" y="1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Freeform 41"/>
            <p:cNvSpPr>
              <a:spLocks/>
            </p:cNvSpPr>
            <p:nvPr/>
          </p:nvSpPr>
          <p:spPr bwMode="auto">
            <a:xfrm>
              <a:off x="5721350" y="3962400"/>
              <a:ext cx="1476375" cy="717550"/>
            </a:xfrm>
            <a:custGeom>
              <a:avLst/>
              <a:gdLst>
                <a:gd name="T0" fmla="*/ 0 w 930"/>
                <a:gd name="T1" fmla="*/ 2147483647 h 452"/>
                <a:gd name="T2" fmla="*/ 2147483647 w 930"/>
                <a:gd name="T3" fmla="*/ 0 h 452"/>
                <a:gd name="T4" fmla="*/ 2147483647 w 930"/>
                <a:gd name="T5" fmla="*/ 2147483647 h 452"/>
                <a:gd name="T6" fmla="*/ 2147483647 w 930"/>
                <a:gd name="T7" fmla="*/ 2147483647 h 452"/>
                <a:gd name="T8" fmla="*/ 0 w 930"/>
                <a:gd name="T9" fmla="*/ 2147483647 h 4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0"/>
                <a:gd name="T16" fmla="*/ 0 h 452"/>
                <a:gd name="T17" fmla="*/ 930 w 930"/>
                <a:gd name="T18" fmla="*/ 452 h 4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0" h="452">
                  <a:moveTo>
                    <a:pt x="0" y="226"/>
                  </a:moveTo>
                  <a:lnTo>
                    <a:pt x="459" y="0"/>
                  </a:lnTo>
                  <a:lnTo>
                    <a:pt x="929" y="234"/>
                  </a:lnTo>
                  <a:lnTo>
                    <a:pt x="459" y="451"/>
                  </a:lnTo>
                  <a:lnTo>
                    <a:pt x="0" y="22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Freeform 42"/>
            <p:cNvSpPr>
              <a:spLocks/>
            </p:cNvSpPr>
            <p:nvPr/>
          </p:nvSpPr>
          <p:spPr bwMode="auto">
            <a:xfrm>
              <a:off x="7486650" y="4221163"/>
              <a:ext cx="1416050" cy="336550"/>
            </a:xfrm>
            <a:custGeom>
              <a:avLst/>
              <a:gdLst>
                <a:gd name="T0" fmla="*/ 2147483647 w 892"/>
                <a:gd name="T1" fmla="*/ 2147483647 h 212"/>
                <a:gd name="T2" fmla="*/ 2147483647 w 892"/>
                <a:gd name="T3" fmla="*/ 0 h 212"/>
                <a:gd name="T4" fmla="*/ 0 w 892"/>
                <a:gd name="T5" fmla="*/ 0 h 212"/>
                <a:gd name="T6" fmla="*/ 0 w 892"/>
                <a:gd name="T7" fmla="*/ 2147483647 h 212"/>
                <a:gd name="T8" fmla="*/ 2147483647 w 892"/>
                <a:gd name="T9" fmla="*/ 2147483647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2"/>
                <a:gd name="T16" fmla="*/ 0 h 212"/>
                <a:gd name="T17" fmla="*/ 892 w 892"/>
                <a:gd name="T18" fmla="*/ 212 h 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2" h="212">
                  <a:moveTo>
                    <a:pt x="891" y="211"/>
                  </a:moveTo>
                  <a:lnTo>
                    <a:pt x="891" y="0"/>
                  </a:lnTo>
                  <a:lnTo>
                    <a:pt x="0" y="0"/>
                  </a:lnTo>
                  <a:lnTo>
                    <a:pt x="0" y="211"/>
                  </a:lnTo>
                  <a:lnTo>
                    <a:pt x="891" y="21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Freeform 43"/>
            <p:cNvSpPr>
              <a:spLocks/>
            </p:cNvSpPr>
            <p:nvPr/>
          </p:nvSpPr>
          <p:spPr bwMode="auto">
            <a:xfrm>
              <a:off x="4140200" y="4211638"/>
              <a:ext cx="1287463" cy="346075"/>
            </a:xfrm>
            <a:custGeom>
              <a:avLst/>
              <a:gdLst>
                <a:gd name="T0" fmla="*/ 2147483647 w 811"/>
                <a:gd name="T1" fmla="*/ 2147483647 h 218"/>
                <a:gd name="T2" fmla="*/ 2147483647 w 811"/>
                <a:gd name="T3" fmla="*/ 0 h 218"/>
                <a:gd name="T4" fmla="*/ 0 w 811"/>
                <a:gd name="T5" fmla="*/ 0 h 218"/>
                <a:gd name="T6" fmla="*/ 0 w 811"/>
                <a:gd name="T7" fmla="*/ 2147483647 h 218"/>
                <a:gd name="T8" fmla="*/ 2147483647 w 811"/>
                <a:gd name="T9" fmla="*/ 2147483647 h 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1"/>
                <a:gd name="T16" fmla="*/ 0 h 218"/>
                <a:gd name="T17" fmla="*/ 811 w 811"/>
                <a:gd name="T18" fmla="*/ 218 h 2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1" h="218">
                  <a:moveTo>
                    <a:pt x="810" y="217"/>
                  </a:moveTo>
                  <a:lnTo>
                    <a:pt x="810" y="0"/>
                  </a:lnTo>
                  <a:lnTo>
                    <a:pt x="0" y="0"/>
                  </a:lnTo>
                  <a:lnTo>
                    <a:pt x="0" y="217"/>
                  </a:lnTo>
                  <a:lnTo>
                    <a:pt x="810" y="2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75" name="Group 50"/>
            <p:cNvGrpSpPr>
              <a:grpSpLocks/>
            </p:cNvGrpSpPr>
            <p:nvPr/>
          </p:nvGrpSpPr>
          <p:grpSpPr bwMode="auto">
            <a:xfrm>
              <a:off x="6861175" y="3429000"/>
              <a:ext cx="2151063" cy="609600"/>
              <a:chOff x="4322" y="2592"/>
              <a:chExt cx="1355" cy="384"/>
            </a:xfrm>
          </p:grpSpPr>
          <p:sp>
            <p:nvSpPr>
              <p:cNvPr id="22600" name="Freeform 44"/>
              <p:cNvSpPr>
                <a:spLocks/>
              </p:cNvSpPr>
              <p:nvPr/>
            </p:nvSpPr>
            <p:spPr bwMode="auto">
              <a:xfrm>
                <a:off x="4322" y="2755"/>
                <a:ext cx="382" cy="209"/>
              </a:xfrm>
              <a:custGeom>
                <a:avLst/>
                <a:gdLst>
                  <a:gd name="T0" fmla="*/ 107 w 492"/>
                  <a:gd name="T1" fmla="*/ 95 h 209"/>
                  <a:gd name="T2" fmla="*/ 106 w 492"/>
                  <a:gd name="T3" fmla="*/ 77 h 209"/>
                  <a:gd name="T4" fmla="*/ 102 w 492"/>
                  <a:gd name="T5" fmla="*/ 60 h 209"/>
                  <a:gd name="T6" fmla="*/ 98 w 492"/>
                  <a:gd name="T7" fmla="*/ 44 h 209"/>
                  <a:gd name="T8" fmla="*/ 92 w 492"/>
                  <a:gd name="T9" fmla="*/ 30 h 209"/>
                  <a:gd name="T10" fmla="*/ 85 w 492"/>
                  <a:gd name="T11" fmla="*/ 19 h 209"/>
                  <a:gd name="T12" fmla="*/ 77 w 492"/>
                  <a:gd name="T13" fmla="*/ 10 h 209"/>
                  <a:gd name="T14" fmla="*/ 68 w 492"/>
                  <a:gd name="T15" fmla="*/ 3 h 209"/>
                  <a:gd name="T16" fmla="*/ 58 w 492"/>
                  <a:gd name="T17" fmla="*/ 0 h 209"/>
                  <a:gd name="T18" fmla="*/ 50 w 492"/>
                  <a:gd name="T19" fmla="*/ 0 h 209"/>
                  <a:gd name="T20" fmla="*/ 40 w 492"/>
                  <a:gd name="T21" fmla="*/ 3 h 209"/>
                  <a:gd name="T22" fmla="*/ 31 w 492"/>
                  <a:gd name="T23" fmla="*/ 10 h 209"/>
                  <a:gd name="T24" fmla="*/ 23 w 492"/>
                  <a:gd name="T25" fmla="*/ 19 h 209"/>
                  <a:gd name="T26" fmla="*/ 16 w 492"/>
                  <a:gd name="T27" fmla="*/ 30 h 209"/>
                  <a:gd name="T28" fmla="*/ 9 w 492"/>
                  <a:gd name="T29" fmla="*/ 44 h 209"/>
                  <a:gd name="T30" fmla="*/ 5 w 492"/>
                  <a:gd name="T31" fmla="*/ 60 h 209"/>
                  <a:gd name="T32" fmla="*/ 2 w 492"/>
                  <a:gd name="T33" fmla="*/ 77 h 209"/>
                  <a:gd name="T34" fmla="*/ 1 w 492"/>
                  <a:gd name="T35" fmla="*/ 95 h 209"/>
                  <a:gd name="T36" fmla="*/ 1 w 492"/>
                  <a:gd name="T37" fmla="*/ 113 h 209"/>
                  <a:gd name="T38" fmla="*/ 2 w 492"/>
                  <a:gd name="T39" fmla="*/ 130 h 209"/>
                  <a:gd name="T40" fmla="*/ 5 w 492"/>
                  <a:gd name="T41" fmla="*/ 148 h 209"/>
                  <a:gd name="T42" fmla="*/ 9 w 492"/>
                  <a:gd name="T43" fmla="*/ 163 h 209"/>
                  <a:gd name="T44" fmla="*/ 16 w 492"/>
                  <a:gd name="T45" fmla="*/ 177 h 209"/>
                  <a:gd name="T46" fmla="*/ 23 w 492"/>
                  <a:gd name="T47" fmla="*/ 189 h 209"/>
                  <a:gd name="T48" fmla="*/ 31 w 492"/>
                  <a:gd name="T49" fmla="*/ 198 h 209"/>
                  <a:gd name="T50" fmla="*/ 40 w 492"/>
                  <a:gd name="T51" fmla="*/ 204 h 209"/>
                  <a:gd name="T52" fmla="*/ 50 w 492"/>
                  <a:gd name="T53" fmla="*/ 207 h 209"/>
                  <a:gd name="T54" fmla="*/ 58 w 492"/>
                  <a:gd name="T55" fmla="*/ 207 h 209"/>
                  <a:gd name="T56" fmla="*/ 68 w 492"/>
                  <a:gd name="T57" fmla="*/ 204 h 209"/>
                  <a:gd name="T58" fmla="*/ 77 w 492"/>
                  <a:gd name="T59" fmla="*/ 198 h 209"/>
                  <a:gd name="T60" fmla="*/ 85 w 492"/>
                  <a:gd name="T61" fmla="*/ 189 h 209"/>
                  <a:gd name="T62" fmla="*/ 92 w 492"/>
                  <a:gd name="T63" fmla="*/ 177 h 209"/>
                  <a:gd name="T64" fmla="*/ 98 w 492"/>
                  <a:gd name="T65" fmla="*/ 163 h 209"/>
                  <a:gd name="T66" fmla="*/ 102 w 492"/>
                  <a:gd name="T67" fmla="*/ 148 h 209"/>
                  <a:gd name="T68" fmla="*/ 106 w 492"/>
                  <a:gd name="T69" fmla="*/ 130 h 209"/>
                  <a:gd name="T70" fmla="*/ 107 w 492"/>
                  <a:gd name="T71" fmla="*/ 113 h 2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92"/>
                  <a:gd name="T109" fmla="*/ 0 h 209"/>
                  <a:gd name="T110" fmla="*/ 492 w 492"/>
                  <a:gd name="T111" fmla="*/ 209 h 2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92" h="209">
                    <a:moveTo>
                      <a:pt x="491" y="104"/>
                    </a:moveTo>
                    <a:lnTo>
                      <a:pt x="490" y="95"/>
                    </a:lnTo>
                    <a:lnTo>
                      <a:pt x="487" y="86"/>
                    </a:lnTo>
                    <a:lnTo>
                      <a:pt x="483" y="77"/>
                    </a:lnTo>
                    <a:lnTo>
                      <a:pt x="476" y="68"/>
                    </a:lnTo>
                    <a:lnTo>
                      <a:pt x="468" y="60"/>
                    </a:lnTo>
                    <a:lnTo>
                      <a:pt x="458" y="52"/>
                    </a:lnTo>
                    <a:lnTo>
                      <a:pt x="447" y="44"/>
                    </a:lnTo>
                    <a:lnTo>
                      <a:pt x="433" y="37"/>
                    </a:lnTo>
                    <a:lnTo>
                      <a:pt x="419" y="30"/>
                    </a:lnTo>
                    <a:lnTo>
                      <a:pt x="403" y="24"/>
                    </a:lnTo>
                    <a:lnTo>
                      <a:pt x="387" y="19"/>
                    </a:lnTo>
                    <a:lnTo>
                      <a:pt x="368" y="13"/>
                    </a:lnTo>
                    <a:lnTo>
                      <a:pt x="349" y="10"/>
                    </a:lnTo>
                    <a:lnTo>
                      <a:pt x="329" y="6"/>
                    </a:lnTo>
                    <a:lnTo>
                      <a:pt x="309" y="3"/>
                    </a:lnTo>
                    <a:lnTo>
                      <a:pt x="288" y="1"/>
                    </a:lnTo>
                    <a:lnTo>
                      <a:pt x="267" y="0"/>
                    </a:lnTo>
                    <a:lnTo>
                      <a:pt x="245" y="0"/>
                    </a:lnTo>
                    <a:lnTo>
                      <a:pt x="224" y="0"/>
                    </a:lnTo>
                    <a:lnTo>
                      <a:pt x="203" y="1"/>
                    </a:lnTo>
                    <a:lnTo>
                      <a:pt x="182" y="3"/>
                    </a:lnTo>
                    <a:lnTo>
                      <a:pt x="161" y="6"/>
                    </a:lnTo>
                    <a:lnTo>
                      <a:pt x="141" y="10"/>
                    </a:lnTo>
                    <a:lnTo>
                      <a:pt x="122" y="13"/>
                    </a:lnTo>
                    <a:lnTo>
                      <a:pt x="105" y="19"/>
                    </a:lnTo>
                    <a:lnTo>
                      <a:pt x="88" y="24"/>
                    </a:lnTo>
                    <a:lnTo>
                      <a:pt x="72" y="30"/>
                    </a:lnTo>
                    <a:lnTo>
                      <a:pt x="57" y="37"/>
                    </a:lnTo>
                    <a:lnTo>
                      <a:pt x="44" y="44"/>
                    </a:lnTo>
                    <a:lnTo>
                      <a:pt x="32" y="52"/>
                    </a:lnTo>
                    <a:lnTo>
                      <a:pt x="23" y="60"/>
                    </a:lnTo>
                    <a:lnTo>
                      <a:pt x="15" y="68"/>
                    </a:lnTo>
                    <a:lnTo>
                      <a:pt x="8" y="77"/>
                    </a:lnTo>
                    <a:lnTo>
                      <a:pt x="3" y="86"/>
                    </a:lnTo>
                    <a:lnTo>
                      <a:pt x="1" y="95"/>
                    </a:lnTo>
                    <a:lnTo>
                      <a:pt x="0" y="104"/>
                    </a:lnTo>
                    <a:lnTo>
                      <a:pt x="1" y="113"/>
                    </a:lnTo>
                    <a:lnTo>
                      <a:pt x="3" y="122"/>
                    </a:lnTo>
                    <a:lnTo>
                      <a:pt x="8" y="130"/>
                    </a:lnTo>
                    <a:lnTo>
                      <a:pt x="15" y="139"/>
                    </a:lnTo>
                    <a:lnTo>
                      <a:pt x="23" y="148"/>
                    </a:lnTo>
                    <a:lnTo>
                      <a:pt x="32" y="156"/>
                    </a:lnTo>
                    <a:lnTo>
                      <a:pt x="44" y="163"/>
                    </a:lnTo>
                    <a:lnTo>
                      <a:pt x="57" y="170"/>
                    </a:lnTo>
                    <a:lnTo>
                      <a:pt x="72" y="177"/>
                    </a:lnTo>
                    <a:lnTo>
                      <a:pt x="88" y="183"/>
                    </a:lnTo>
                    <a:lnTo>
                      <a:pt x="105" y="189"/>
                    </a:lnTo>
                    <a:lnTo>
                      <a:pt x="122" y="194"/>
                    </a:lnTo>
                    <a:lnTo>
                      <a:pt x="141" y="198"/>
                    </a:lnTo>
                    <a:lnTo>
                      <a:pt x="161" y="201"/>
                    </a:lnTo>
                    <a:lnTo>
                      <a:pt x="182" y="204"/>
                    </a:lnTo>
                    <a:lnTo>
                      <a:pt x="203" y="206"/>
                    </a:lnTo>
                    <a:lnTo>
                      <a:pt x="224" y="207"/>
                    </a:lnTo>
                    <a:lnTo>
                      <a:pt x="245" y="208"/>
                    </a:lnTo>
                    <a:lnTo>
                      <a:pt x="267" y="207"/>
                    </a:lnTo>
                    <a:lnTo>
                      <a:pt x="288" y="206"/>
                    </a:lnTo>
                    <a:lnTo>
                      <a:pt x="309" y="204"/>
                    </a:lnTo>
                    <a:lnTo>
                      <a:pt x="329" y="201"/>
                    </a:lnTo>
                    <a:lnTo>
                      <a:pt x="349" y="198"/>
                    </a:lnTo>
                    <a:lnTo>
                      <a:pt x="368" y="194"/>
                    </a:lnTo>
                    <a:lnTo>
                      <a:pt x="387" y="189"/>
                    </a:lnTo>
                    <a:lnTo>
                      <a:pt x="403" y="183"/>
                    </a:lnTo>
                    <a:lnTo>
                      <a:pt x="419" y="177"/>
                    </a:lnTo>
                    <a:lnTo>
                      <a:pt x="433" y="170"/>
                    </a:lnTo>
                    <a:lnTo>
                      <a:pt x="447" y="163"/>
                    </a:lnTo>
                    <a:lnTo>
                      <a:pt x="458" y="156"/>
                    </a:lnTo>
                    <a:lnTo>
                      <a:pt x="468" y="148"/>
                    </a:lnTo>
                    <a:lnTo>
                      <a:pt x="476" y="139"/>
                    </a:lnTo>
                    <a:lnTo>
                      <a:pt x="483" y="130"/>
                    </a:lnTo>
                    <a:lnTo>
                      <a:pt x="487" y="122"/>
                    </a:lnTo>
                    <a:lnTo>
                      <a:pt x="490" y="113"/>
                    </a:lnTo>
                    <a:lnTo>
                      <a:pt x="491" y="10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1" name="Freeform 45"/>
              <p:cNvSpPr>
                <a:spLocks/>
              </p:cNvSpPr>
              <p:nvPr/>
            </p:nvSpPr>
            <p:spPr bwMode="auto">
              <a:xfrm>
                <a:off x="5136" y="2755"/>
                <a:ext cx="533" cy="221"/>
              </a:xfrm>
              <a:custGeom>
                <a:avLst/>
                <a:gdLst>
                  <a:gd name="T0" fmla="*/ 1 w 492"/>
                  <a:gd name="T1" fmla="*/ 158 h 209"/>
                  <a:gd name="T2" fmla="*/ 14 w 492"/>
                  <a:gd name="T3" fmla="*/ 181 h 209"/>
                  <a:gd name="T4" fmla="*/ 37 w 492"/>
                  <a:gd name="T5" fmla="*/ 206 h 209"/>
                  <a:gd name="T6" fmla="*/ 72 w 492"/>
                  <a:gd name="T7" fmla="*/ 227 h 209"/>
                  <a:gd name="T8" fmla="*/ 117 w 492"/>
                  <a:gd name="T9" fmla="*/ 247 h 209"/>
                  <a:gd name="T10" fmla="*/ 170 w 492"/>
                  <a:gd name="T11" fmla="*/ 264 h 209"/>
                  <a:gd name="T12" fmla="*/ 229 w 492"/>
                  <a:gd name="T13" fmla="*/ 276 h 209"/>
                  <a:gd name="T14" fmla="*/ 294 w 492"/>
                  <a:gd name="T15" fmla="*/ 286 h 209"/>
                  <a:gd name="T16" fmla="*/ 363 w 492"/>
                  <a:gd name="T17" fmla="*/ 290 h 209"/>
                  <a:gd name="T18" fmla="*/ 431 w 492"/>
                  <a:gd name="T19" fmla="*/ 290 h 209"/>
                  <a:gd name="T20" fmla="*/ 500 w 492"/>
                  <a:gd name="T21" fmla="*/ 286 h 209"/>
                  <a:gd name="T22" fmla="*/ 564 w 492"/>
                  <a:gd name="T23" fmla="*/ 276 h 209"/>
                  <a:gd name="T24" fmla="*/ 625 w 492"/>
                  <a:gd name="T25" fmla="*/ 264 h 209"/>
                  <a:gd name="T26" fmla="*/ 677 w 492"/>
                  <a:gd name="T27" fmla="*/ 247 h 209"/>
                  <a:gd name="T28" fmla="*/ 722 w 492"/>
                  <a:gd name="T29" fmla="*/ 227 h 209"/>
                  <a:gd name="T30" fmla="*/ 757 w 492"/>
                  <a:gd name="T31" fmla="*/ 205 h 209"/>
                  <a:gd name="T32" fmla="*/ 780 w 492"/>
                  <a:gd name="T33" fmla="*/ 181 h 209"/>
                  <a:gd name="T34" fmla="*/ 792 w 492"/>
                  <a:gd name="T35" fmla="*/ 158 h 209"/>
                  <a:gd name="T36" fmla="*/ 792 w 492"/>
                  <a:gd name="T37" fmla="*/ 131 h 209"/>
                  <a:gd name="T38" fmla="*/ 780 w 492"/>
                  <a:gd name="T39" fmla="*/ 108 h 209"/>
                  <a:gd name="T40" fmla="*/ 757 w 492"/>
                  <a:gd name="T41" fmla="*/ 84 h 209"/>
                  <a:gd name="T42" fmla="*/ 722 w 492"/>
                  <a:gd name="T43" fmla="*/ 62 h 209"/>
                  <a:gd name="T44" fmla="*/ 677 w 492"/>
                  <a:gd name="T45" fmla="*/ 42 h 209"/>
                  <a:gd name="T46" fmla="*/ 624 w 492"/>
                  <a:gd name="T47" fmla="*/ 24 h 209"/>
                  <a:gd name="T48" fmla="*/ 564 w 492"/>
                  <a:gd name="T49" fmla="*/ 16 h 209"/>
                  <a:gd name="T50" fmla="*/ 500 w 492"/>
                  <a:gd name="T51" fmla="*/ 3 h 209"/>
                  <a:gd name="T52" fmla="*/ 431 w 492"/>
                  <a:gd name="T53" fmla="*/ 0 h 209"/>
                  <a:gd name="T54" fmla="*/ 363 w 492"/>
                  <a:gd name="T55" fmla="*/ 0 h 209"/>
                  <a:gd name="T56" fmla="*/ 294 w 492"/>
                  <a:gd name="T57" fmla="*/ 3 h 209"/>
                  <a:gd name="T58" fmla="*/ 229 w 492"/>
                  <a:gd name="T59" fmla="*/ 16 h 209"/>
                  <a:gd name="T60" fmla="*/ 170 w 492"/>
                  <a:gd name="T61" fmla="*/ 25 h 209"/>
                  <a:gd name="T62" fmla="*/ 117 w 492"/>
                  <a:gd name="T63" fmla="*/ 42 h 209"/>
                  <a:gd name="T64" fmla="*/ 72 w 492"/>
                  <a:gd name="T65" fmla="*/ 62 h 209"/>
                  <a:gd name="T66" fmla="*/ 37 w 492"/>
                  <a:gd name="T67" fmla="*/ 84 h 209"/>
                  <a:gd name="T68" fmla="*/ 14 w 492"/>
                  <a:gd name="T69" fmla="*/ 108 h 209"/>
                  <a:gd name="T70" fmla="*/ 1 w 492"/>
                  <a:gd name="T71" fmla="*/ 132 h 2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92"/>
                  <a:gd name="T109" fmla="*/ 0 h 209"/>
                  <a:gd name="T110" fmla="*/ 492 w 492"/>
                  <a:gd name="T111" fmla="*/ 209 h 2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92" h="209">
                    <a:moveTo>
                      <a:pt x="0" y="104"/>
                    </a:moveTo>
                    <a:lnTo>
                      <a:pt x="1" y="113"/>
                    </a:lnTo>
                    <a:lnTo>
                      <a:pt x="4" y="122"/>
                    </a:lnTo>
                    <a:lnTo>
                      <a:pt x="8" y="130"/>
                    </a:lnTo>
                    <a:lnTo>
                      <a:pt x="15" y="139"/>
                    </a:lnTo>
                    <a:lnTo>
                      <a:pt x="23" y="148"/>
                    </a:lnTo>
                    <a:lnTo>
                      <a:pt x="33" y="156"/>
                    </a:lnTo>
                    <a:lnTo>
                      <a:pt x="44" y="163"/>
                    </a:lnTo>
                    <a:lnTo>
                      <a:pt x="57" y="170"/>
                    </a:lnTo>
                    <a:lnTo>
                      <a:pt x="72" y="177"/>
                    </a:lnTo>
                    <a:lnTo>
                      <a:pt x="88" y="183"/>
                    </a:lnTo>
                    <a:lnTo>
                      <a:pt x="105" y="189"/>
                    </a:lnTo>
                    <a:lnTo>
                      <a:pt x="123" y="194"/>
                    </a:lnTo>
                    <a:lnTo>
                      <a:pt x="141" y="198"/>
                    </a:lnTo>
                    <a:lnTo>
                      <a:pt x="161" y="201"/>
                    </a:lnTo>
                    <a:lnTo>
                      <a:pt x="182" y="204"/>
                    </a:lnTo>
                    <a:lnTo>
                      <a:pt x="203" y="206"/>
                    </a:lnTo>
                    <a:lnTo>
                      <a:pt x="224" y="207"/>
                    </a:lnTo>
                    <a:lnTo>
                      <a:pt x="245" y="208"/>
                    </a:lnTo>
                    <a:lnTo>
                      <a:pt x="267" y="207"/>
                    </a:lnTo>
                    <a:lnTo>
                      <a:pt x="288" y="206"/>
                    </a:lnTo>
                    <a:lnTo>
                      <a:pt x="309" y="204"/>
                    </a:lnTo>
                    <a:lnTo>
                      <a:pt x="330" y="201"/>
                    </a:lnTo>
                    <a:lnTo>
                      <a:pt x="349" y="198"/>
                    </a:lnTo>
                    <a:lnTo>
                      <a:pt x="368" y="194"/>
                    </a:lnTo>
                    <a:lnTo>
                      <a:pt x="387" y="189"/>
                    </a:lnTo>
                    <a:lnTo>
                      <a:pt x="404" y="183"/>
                    </a:lnTo>
                    <a:lnTo>
                      <a:pt x="419" y="177"/>
                    </a:lnTo>
                    <a:lnTo>
                      <a:pt x="434" y="170"/>
                    </a:lnTo>
                    <a:lnTo>
                      <a:pt x="447" y="163"/>
                    </a:lnTo>
                    <a:lnTo>
                      <a:pt x="458" y="156"/>
                    </a:lnTo>
                    <a:lnTo>
                      <a:pt x="468" y="147"/>
                    </a:lnTo>
                    <a:lnTo>
                      <a:pt x="476" y="139"/>
                    </a:lnTo>
                    <a:lnTo>
                      <a:pt x="483" y="130"/>
                    </a:lnTo>
                    <a:lnTo>
                      <a:pt x="487" y="122"/>
                    </a:lnTo>
                    <a:lnTo>
                      <a:pt x="490" y="113"/>
                    </a:lnTo>
                    <a:lnTo>
                      <a:pt x="491" y="104"/>
                    </a:lnTo>
                    <a:lnTo>
                      <a:pt x="490" y="94"/>
                    </a:lnTo>
                    <a:lnTo>
                      <a:pt x="487" y="86"/>
                    </a:lnTo>
                    <a:lnTo>
                      <a:pt x="483" y="77"/>
                    </a:lnTo>
                    <a:lnTo>
                      <a:pt x="476" y="68"/>
                    </a:lnTo>
                    <a:lnTo>
                      <a:pt x="468" y="60"/>
                    </a:lnTo>
                    <a:lnTo>
                      <a:pt x="458" y="52"/>
                    </a:lnTo>
                    <a:lnTo>
                      <a:pt x="447" y="44"/>
                    </a:lnTo>
                    <a:lnTo>
                      <a:pt x="434" y="37"/>
                    </a:lnTo>
                    <a:lnTo>
                      <a:pt x="419" y="30"/>
                    </a:lnTo>
                    <a:lnTo>
                      <a:pt x="403" y="24"/>
                    </a:lnTo>
                    <a:lnTo>
                      <a:pt x="386" y="18"/>
                    </a:lnTo>
                    <a:lnTo>
                      <a:pt x="368" y="13"/>
                    </a:lnTo>
                    <a:lnTo>
                      <a:pt x="349" y="10"/>
                    </a:lnTo>
                    <a:lnTo>
                      <a:pt x="330" y="6"/>
                    </a:lnTo>
                    <a:lnTo>
                      <a:pt x="309" y="3"/>
                    </a:lnTo>
                    <a:lnTo>
                      <a:pt x="288" y="1"/>
                    </a:lnTo>
                    <a:lnTo>
                      <a:pt x="267" y="0"/>
                    </a:lnTo>
                    <a:lnTo>
                      <a:pt x="245" y="0"/>
                    </a:lnTo>
                    <a:lnTo>
                      <a:pt x="224" y="0"/>
                    </a:lnTo>
                    <a:lnTo>
                      <a:pt x="203" y="1"/>
                    </a:lnTo>
                    <a:lnTo>
                      <a:pt x="182" y="3"/>
                    </a:lnTo>
                    <a:lnTo>
                      <a:pt x="161" y="6"/>
                    </a:lnTo>
                    <a:lnTo>
                      <a:pt x="141" y="10"/>
                    </a:lnTo>
                    <a:lnTo>
                      <a:pt x="123" y="14"/>
                    </a:lnTo>
                    <a:lnTo>
                      <a:pt x="105" y="19"/>
                    </a:lnTo>
                    <a:lnTo>
                      <a:pt x="87" y="24"/>
                    </a:lnTo>
                    <a:lnTo>
                      <a:pt x="72" y="30"/>
                    </a:lnTo>
                    <a:lnTo>
                      <a:pt x="57" y="37"/>
                    </a:lnTo>
                    <a:lnTo>
                      <a:pt x="44" y="44"/>
                    </a:lnTo>
                    <a:lnTo>
                      <a:pt x="33" y="52"/>
                    </a:lnTo>
                    <a:lnTo>
                      <a:pt x="23" y="60"/>
                    </a:lnTo>
                    <a:lnTo>
                      <a:pt x="15" y="68"/>
                    </a:lnTo>
                    <a:lnTo>
                      <a:pt x="8" y="77"/>
                    </a:lnTo>
                    <a:lnTo>
                      <a:pt x="4" y="86"/>
                    </a:lnTo>
                    <a:lnTo>
                      <a:pt x="1" y="95"/>
                    </a:lnTo>
                    <a:lnTo>
                      <a:pt x="0" y="10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2" name="Freeform 46"/>
              <p:cNvSpPr>
                <a:spLocks/>
              </p:cNvSpPr>
              <p:nvPr/>
            </p:nvSpPr>
            <p:spPr bwMode="auto">
              <a:xfrm>
                <a:off x="4656" y="2602"/>
                <a:ext cx="553" cy="209"/>
              </a:xfrm>
              <a:custGeom>
                <a:avLst/>
                <a:gdLst>
                  <a:gd name="T0" fmla="*/ 978 w 493"/>
                  <a:gd name="T1" fmla="*/ 95 h 209"/>
                  <a:gd name="T2" fmla="*/ 962 w 493"/>
                  <a:gd name="T3" fmla="*/ 77 h 209"/>
                  <a:gd name="T4" fmla="*/ 932 w 493"/>
                  <a:gd name="T5" fmla="*/ 60 h 209"/>
                  <a:gd name="T6" fmla="*/ 890 w 493"/>
                  <a:gd name="T7" fmla="*/ 44 h 209"/>
                  <a:gd name="T8" fmla="*/ 836 w 493"/>
                  <a:gd name="T9" fmla="*/ 30 h 209"/>
                  <a:gd name="T10" fmla="*/ 769 w 493"/>
                  <a:gd name="T11" fmla="*/ 19 h 209"/>
                  <a:gd name="T12" fmla="*/ 694 w 493"/>
                  <a:gd name="T13" fmla="*/ 10 h 209"/>
                  <a:gd name="T14" fmla="*/ 616 w 493"/>
                  <a:gd name="T15" fmla="*/ 3 h 209"/>
                  <a:gd name="T16" fmla="*/ 531 w 493"/>
                  <a:gd name="T17" fmla="*/ 0 h 209"/>
                  <a:gd name="T18" fmla="*/ 445 w 493"/>
                  <a:gd name="T19" fmla="*/ 0 h 209"/>
                  <a:gd name="T20" fmla="*/ 362 w 493"/>
                  <a:gd name="T21" fmla="*/ 3 h 209"/>
                  <a:gd name="T22" fmla="*/ 282 w 493"/>
                  <a:gd name="T23" fmla="*/ 10 h 209"/>
                  <a:gd name="T24" fmla="*/ 209 w 493"/>
                  <a:gd name="T25" fmla="*/ 19 h 209"/>
                  <a:gd name="T26" fmla="*/ 144 w 493"/>
                  <a:gd name="T27" fmla="*/ 30 h 209"/>
                  <a:gd name="T28" fmla="*/ 89 w 493"/>
                  <a:gd name="T29" fmla="*/ 44 h 209"/>
                  <a:gd name="T30" fmla="*/ 47 w 493"/>
                  <a:gd name="T31" fmla="*/ 60 h 209"/>
                  <a:gd name="T32" fmla="*/ 15 w 493"/>
                  <a:gd name="T33" fmla="*/ 77 h 209"/>
                  <a:gd name="T34" fmla="*/ 1 w 493"/>
                  <a:gd name="T35" fmla="*/ 95 h 209"/>
                  <a:gd name="T36" fmla="*/ 1 w 493"/>
                  <a:gd name="T37" fmla="*/ 113 h 209"/>
                  <a:gd name="T38" fmla="*/ 15 w 493"/>
                  <a:gd name="T39" fmla="*/ 131 h 209"/>
                  <a:gd name="T40" fmla="*/ 47 w 493"/>
                  <a:gd name="T41" fmla="*/ 148 h 209"/>
                  <a:gd name="T42" fmla="*/ 89 w 493"/>
                  <a:gd name="T43" fmla="*/ 164 h 209"/>
                  <a:gd name="T44" fmla="*/ 144 w 493"/>
                  <a:gd name="T45" fmla="*/ 178 h 209"/>
                  <a:gd name="T46" fmla="*/ 209 w 493"/>
                  <a:gd name="T47" fmla="*/ 189 h 209"/>
                  <a:gd name="T48" fmla="*/ 282 w 493"/>
                  <a:gd name="T49" fmla="*/ 198 h 209"/>
                  <a:gd name="T50" fmla="*/ 362 w 493"/>
                  <a:gd name="T51" fmla="*/ 204 h 209"/>
                  <a:gd name="T52" fmla="*/ 445 w 493"/>
                  <a:gd name="T53" fmla="*/ 207 h 209"/>
                  <a:gd name="T54" fmla="*/ 531 w 493"/>
                  <a:gd name="T55" fmla="*/ 207 h 209"/>
                  <a:gd name="T56" fmla="*/ 616 w 493"/>
                  <a:gd name="T57" fmla="*/ 204 h 209"/>
                  <a:gd name="T58" fmla="*/ 694 w 493"/>
                  <a:gd name="T59" fmla="*/ 198 h 209"/>
                  <a:gd name="T60" fmla="*/ 769 w 493"/>
                  <a:gd name="T61" fmla="*/ 189 h 209"/>
                  <a:gd name="T62" fmla="*/ 836 w 493"/>
                  <a:gd name="T63" fmla="*/ 178 h 209"/>
                  <a:gd name="T64" fmla="*/ 890 w 493"/>
                  <a:gd name="T65" fmla="*/ 164 h 209"/>
                  <a:gd name="T66" fmla="*/ 932 w 493"/>
                  <a:gd name="T67" fmla="*/ 148 h 209"/>
                  <a:gd name="T68" fmla="*/ 962 w 493"/>
                  <a:gd name="T69" fmla="*/ 131 h 209"/>
                  <a:gd name="T70" fmla="*/ 978 w 493"/>
                  <a:gd name="T71" fmla="*/ 113 h 2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93"/>
                  <a:gd name="T109" fmla="*/ 0 h 209"/>
                  <a:gd name="T110" fmla="*/ 493 w 493"/>
                  <a:gd name="T111" fmla="*/ 209 h 2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93" h="209">
                    <a:moveTo>
                      <a:pt x="492" y="104"/>
                    </a:moveTo>
                    <a:lnTo>
                      <a:pt x="491" y="95"/>
                    </a:lnTo>
                    <a:lnTo>
                      <a:pt x="488" y="86"/>
                    </a:lnTo>
                    <a:lnTo>
                      <a:pt x="483" y="77"/>
                    </a:lnTo>
                    <a:lnTo>
                      <a:pt x="477" y="68"/>
                    </a:lnTo>
                    <a:lnTo>
                      <a:pt x="468" y="60"/>
                    </a:lnTo>
                    <a:lnTo>
                      <a:pt x="458" y="52"/>
                    </a:lnTo>
                    <a:lnTo>
                      <a:pt x="447" y="44"/>
                    </a:lnTo>
                    <a:lnTo>
                      <a:pt x="434" y="37"/>
                    </a:lnTo>
                    <a:lnTo>
                      <a:pt x="420" y="30"/>
                    </a:lnTo>
                    <a:lnTo>
                      <a:pt x="404" y="24"/>
                    </a:lnTo>
                    <a:lnTo>
                      <a:pt x="387" y="19"/>
                    </a:lnTo>
                    <a:lnTo>
                      <a:pt x="369" y="14"/>
                    </a:lnTo>
                    <a:lnTo>
                      <a:pt x="349" y="10"/>
                    </a:lnTo>
                    <a:lnTo>
                      <a:pt x="330" y="6"/>
                    </a:lnTo>
                    <a:lnTo>
                      <a:pt x="309" y="3"/>
                    </a:lnTo>
                    <a:lnTo>
                      <a:pt x="288" y="1"/>
                    </a:lnTo>
                    <a:lnTo>
                      <a:pt x="267" y="0"/>
                    </a:lnTo>
                    <a:lnTo>
                      <a:pt x="246" y="0"/>
                    </a:lnTo>
                    <a:lnTo>
                      <a:pt x="224" y="0"/>
                    </a:lnTo>
                    <a:lnTo>
                      <a:pt x="203" y="1"/>
                    </a:lnTo>
                    <a:lnTo>
                      <a:pt x="182" y="3"/>
                    </a:lnTo>
                    <a:lnTo>
                      <a:pt x="162" y="6"/>
                    </a:lnTo>
                    <a:lnTo>
                      <a:pt x="142" y="10"/>
                    </a:lnTo>
                    <a:lnTo>
                      <a:pt x="123" y="14"/>
                    </a:lnTo>
                    <a:lnTo>
                      <a:pt x="105" y="19"/>
                    </a:lnTo>
                    <a:lnTo>
                      <a:pt x="88" y="24"/>
                    </a:lnTo>
                    <a:lnTo>
                      <a:pt x="72" y="30"/>
                    </a:lnTo>
                    <a:lnTo>
                      <a:pt x="57" y="37"/>
                    </a:lnTo>
                    <a:lnTo>
                      <a:pt x="44" y="44"/>
                    </a:lnTo>
                    <a:lnTo>
                      <a:pt x="33" y="52"/>
                    </a:lnTo>
                    <a:lnTo>
                      <a:pt x="23" y="60"/>
                    </a:lnTo>
                    <a:lnTo>
                      <a:pt x="15" y="68"/>
                    </a:lnTo>
                    <a:lnTo>
                      <a:pt x="8" y="77"/>
                    </a:lnTo>
                    <a:lnTo>
                      <a:pt x="4" y="86"/>
                    </a:lnTo>
                    <a:lnTo>
                      <a:pt x="1" y="95"/>
                    </a:lnTo>
                    <a:lnTo>
                      <a:pt x="0" y="104"/>
                    </a:lnTo>
                    <a:lnTo>
                      <a:pt x="1" y="113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5" y="140"/>
                    </a:lnTo>
                    <a:lnTo>
                      <a:pt x="23" y="148"/>
                    </a:lnTo>
                    <a:lnTo>
                      <a:pt x="33" y="156"/>
                    </a:lnTo>
                    <a:lnTo>
                      <a:pt x="44" y="164"/>
                    </a:lnTo>
                    <a:lnTo>
                      <a:pt x="57" y="171"/>
                    </a:lnTo>
                    <a:lnTo>
                      <a:pt x="72" y="178"/>
                    </a:lnTo>
                    <a:lnTo>
                      <a:pt x="88" y="183"/>
                    </a:lnTo>
                    <a:lnTo>
                      <a:pt x="105" y="189"/>
                    </a:lnTo>
                    <a:lnTo>
                      <a:pt x="123" y="194"/>
                    </a:lnTo>
                    <a:lnTo>
                      <a:pt x="142" y="198"/>
                    </a:lnTo>
                    <a:lnTo>
                      <a:pt x="162" y="202"/>
                    </a:lnTo>
                    <a:lnTo>
                      <a:pt x="182" y="204"/>
                    </a:lnTo>
                    <a:lnTo>
                      <a:pt x="203" y="206"/>
                    </a:lnTo>
                    <a:lnTo>
                      <a:pt x="224" y="207"/>
                    </a:lnTo>
                    <a:lnTo>
                      <a:pt x="246" y="208"/>
                    </a:lnTo>
                    <a:lnTo>
                      <a:pt x="267" y="207"/>
                    </a:lnTo>
                    <a:lnTo>
                      <a:pt x="288" y="206"/>
                    </a:lnTo>
                    <a:lnTo>
                      <a:pt x="309" y="204"/>
                    </a:lnTo>
                    <a:lnTo>
                      <a:pt x="330" y="202"/>
                    </a:lnTo>
                    <a:lnTo>
                      <a:pt x="349" y="198"/>
                    </a:lnTo>
                    <a:lnTo>
                      <a:pt x="369" y="194"/>
                    </a:lnTo>
                    <a:lnTo>
                      <a:pt x="387" y="189"/>
                    </a:lnTo>
                    <a:lnTo>
                      <a:pt x="404" y="183"/>
                    </a:lnTo>
                    <a:lnTo>
                      <a:pt x="420" y="178"/>
                    </a:lnTo>
                    <a:lnTo>
                      <a:pt x="434" y="171"/>
                    </a:lnTo>
                    <a:lnTo>
                      <a:pt x="447" y="164"/>
                    </a:lnTo>
                    <a:lnTo>
                      <a:pt x="458" y="156"/>
                    </a:lnTo>
                    <a:lnTo>
                      <a:pt x="468" y="148"/>
                    </a:lnTo>
                    <a:lnTo>
                      <a:pt x="477" y="140"/>
                    </a:lnTo>
                    <a:lnTo>
                      <a:pt x="483" y="131"/>
                    </a:lnTo>
                    <a:lnTo>
                      <a:pt x="488" y="122"/>
                    </a:lnTo>
                    <a:lnTo>
                      <a:pt x="491" y="113"/>
                    </a:lnTo>
                    <a:lnTo>
                      <a:pt x="492" y="10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3" name="Rectangle 47"/>
              <p:cNvSpPr>
                <a:spLocks noChangeArrowheads="1"/>
              </p:cNvSpPr>
              <p:nvPr/>
            </p:nvSpPr>
            <p:spPr bwMode="auto">
              <a:xfrm>
                <a:off x="4656" y="2592"/>
                <a:ext cx="527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dname</a:t>
                </a:r>
              </a:p>
            </p:txBody>
          </p:sp>
          <p:sp>
            <p:nvSpPr>
              <p:cNvPr id="22604" name="Rectangle 48"/>
              <p:cNvSpPr>
                <a:spLocks noChangeArrowheads="1"/>
              </p:cNvSpPr>
              <p:nvPr/>
            </p:nvSpPr>
            <p:spPr bwMode="auto">
              <a:xfrm>
                <a:off x="5136" y="2766"/>
                <a:ext cx="54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budget</a:t>
                </a:r>
              </a:p>
            </p:txBody>
          </p:sp>
          <p:sp>
            <p:nvSpPr>
              <p:cNvPr id="22605" name="Rectangle 49"/>
              <p:cNvSpPr>
                <a:spLocks noChangeArrowheads="1"/>
              </p:cNvSpPr>
              <p:nvPr/>
            </p:nvSpPr>
            <p:spPr bwMode="auto">
              <a:xfrm>
                <a:off x="4350" y="2728"/>
                <a:ext cx="306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u="sng">
                    <a:solidFill>
                      <a:srgbClr val="000000"/>
                    </a:solidFill>
                    <a:latin typeface="Arial" charset="0"/>
                  </a:rPr>
                  <a:t>did</a:t>
                </a:r>
              </a:p>
            </p:txBody>
          </p:sp>
        </p:grpSp>
        <p:sp>
          <p:nvSpPr>
            <p:cNvPr id="22576" name="Rectangle 51"/>
            <p:cNvSpPr>
              <a:spLocks noChangeArrowheads="1"/>
            </p:cNvSpPr>
            <p:nvPr/>
          </p:nvSpPr>
          <p:spPr bwMode="auto">
            <a:xfrm>
              <a:off x="4411663" y="3430588"/>
              <a:ext cx="7112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name</a:t>
              </a:r>
            </a:p>
          </p:txBody>
        </p:sp>
        <p:sp>
          <p:nvSpPr>
            <p:cNvPr id="22577" name="Rectangle 52"/>
            <p:cNvSpPr>
              <a:spLocks noChangeArrowheads="1"/>
            </p:cNvSpPr>
            <p:nvPr/>
          </p:nvSpPr>
          <p:spPr bwMode="auto">
            <a:xfrm>
              <a:off x="7477125" y="4220815"/>
              <a:ext cx="1422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Departments</a:t>
              </a:r>
            </a:p>
          </p:txBody>
        </p:sp>
        <p:sp>
          <p:nvSpPr>
            <p:cNvPr id="22578" name="Rectangle 53"/>
            <p:cNvSpPr>
              <a:spLocks noChangeArrowheads="1"/>
            </p:cNvSpPr>
            <p:nvPr/>
          </p:nvSpPr>
          <p:spPr bwMode="auto">
            <a:xfrm>
              <a:off x="3861284" y="3624470"/>
              <a:ext cx="5318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ssn</a:t>
              </a:r>
            </a:p>
          </p:txBody>
        </p:sp>
        <p:sp>
          <p:nvSpPr>
            <p:cNvPr id="22579" name="Rectangle 54"/>
            <p:cNvSpPr>
              <a:spLocks noChangeArrowheads="1"/>
            </p:cNvSpPr>
            <p:nvPr/>
          </p:nvSpPr>
          <p:spPr bwMode="auto">
            <a:xfrm>
              <a:off x="5319713" y="3644900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lot</a:t>
              </a:r>
            </a:p>
          </p:txBody>
        </p:sp>
        <p:sp>
          <p:nvSpPr>
            <p:cNvPr id="22580" name="Rectangle 55"/>
            <p:cNvSpPr>
              <a:spLocks noChangeArrowheads="1"/>
            </p:cNvSpPr>
            <p:nvPr/>
          </p:nvSpPr>
          <p:spPr bwMode="auto">
            <a:xfrm>
              <a:off x="4164013" y="4233863"/>
              <a:ext cx="12541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Employees</a:t>
              </a:r>
            </a:p>
          </p:txBody>
        </p:sp>
        <p:sp>
          <p:nvSpPr>
            <p:cNvPr id="22581" name="Rectangle 56"/>
            <p:cNvSpPr>
              <a:spLocks noChangeArrowheads="1"/>
            </p:cNvSpPr>
            <p:nvPr/>
          </p:nvSpPr>
          <p:spPr bwMode="auto">
            <a:xfrm>
              <a:off x="5864225" y="4175125"/>
              <a:ext cx="1216168" cy="335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Works_In5</a:t>
              </a:r>
            </a:p>
          </p:txBody>
        </p:sp>
        <p:sp>
          <p:nvSpPr>
            <p:cNvPr id="22582" name="Line 57"/>
            <p:cNvSpPr>
              <a:spLocks noChangeShapeType="1"/>
            </p:cNvSpPr>
            <p:nvPr/>
          </p:nvSpPr>
          <p:spPr bwMode="auto">
            <a:xfrm flipH="1">
              <a:off x="5426764" y="4326835"/>
              <a:ext cx="298174" cy="662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Line 58"/>
            <p:cNvSpPr>
              <a:spLocks noChangeShapeType="1"/>
            </p:cNvSpPr>
            <p:nvPr/>
          </p:nvSpPr>
          <p:spPr bwMode="auto">
            <a:xfrm>
              <a:off x="7177088" y="4343400"/>
              <a:ext cx="30003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Line 59"/>
            <p:cNvSpPr>
              <a:spLocks noChangeShapeType="1"/>
            </p:cNvSpPr>
            <p:nvPr/>
          </p:nvSpPr>
          <p:spPr bwMode="auto">
            <a:xfrm>
              <a:off x="4240695" y="3995530"/>
              <a:ext cx="264629" cy="18912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Line 60"/>
            <p:cNvSpPr>
              <a:spLocks noChangeShapeType="1"/>
            </p:cNvSpPr>
            <p:nvPr/>
          </p:nvSpPr>
          <p:spPr bwMode="auto">
            <a:xfrm>
              <a:off x="4754563" y="3770313"/>
              <a:ext cx="0" cy="41433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Line 61"/>
            <p:cNvSpPr>
              <a:spLocks noChangeShapeType="1"/>
            </p:cNvSpPr>
            <p:nvPr/>
          </p:nvSpPr>
          <p:spPr bwMode="auto">
            <a:xfrm flipH="1">
              <a:off x="5191125" y="4002158"/>
              <a:ext cx="162753" cy="19836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87" name="Group 70"/>
            <p:cNvGrpSpPr>
              <a:grpSpLocks/>
            </p:cNvGrpSpPr>
            <p:nvPr/>
          </p:nvGrpSpPr>
          <p:grpSpPr bwMode="auto">
            <a:xfrm>
              <a:off x="4979988" y="4994290"/>
              <a:ext cx="2792412" cy="371476"/>
              <a:chOff x="3137" y="3578"/>
              <a:chExt cx="1759" cy="234"/>
            </a:xfrm>
          </p:grpSpPr>
          <p:sp>
            <p:nvSpPr>
              <p:cNvPr id="25665" name="Freeform 65"/>
              <p:cNvSpPr>
                <a:spLocks/>
              </p:cNvSpPr>
              <p:nvPr/>
            </p:nvSpPr>
            <p:spPr bwMode="auto">
              <a:xfrm>
                <a:off x="3781" y="3596"/>
                <a:ext cx="592" cy="215"/>
              </a:xfrm>
              <a:custGeom>
                <a:avLst/>
                <a:gdLst/>
                <a:ahLst/>
                <a:cxnLst>
                  <a:cxn ang="0">
                    <a:pos x="591" y="214"/>
                  </a:cxn>
                  <a:cxn ang="0">
                    <a:pos x="591" y="0"/>
                  </a:cxn>
                  <a:cxn ang="0">
                    <a:pos x="0" y="0"/>
                  </a:cxn>
                  <a:cxn ang="0">
                    <a:pos x="0" y="214"/>
                  </a:cxn>
                  <a:cxn ang="0">
                    <a:pos x="591" y="214"/>
                  </a:cxn>
                </a:cxnLst>
                <a:rect l="0" t="0" r="r" b="b"/>
                <a:pathLst>
                  <a:path w="592" h="215">
                    <a:moveTo>
                      <a:pt x="591" y="214"/>
                    </a:moveTo>
                    <a:lnTo>
                      <a:pt x="591" y="0"/>
                    </a:lnTo>
                    <a:lnTo>
                      <a:pt x="0" y="0"/>
                    </a:lnTo>
                    <a:lnTo>
                      <a:pt x="0" y="214"/>
                    </a:lnTo>
                    <a:lnTo>
                      <a:pt x="591" y="214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62" name="Freeform 62"/>
              <p:cNvSpPr>
                <a:spLocks/>
              </p:cNvSpPr>
              <p:nvPr/>
            </p:nvSpPr>
            <p:spPr bwMode="auto">
              <a:xfrm>
                <a:off x="3137" y="3603"/>
                <a:ext cx="492" cy="209"/>
              </a:xfrm>
              <a:custGeom>
                <a:avLst/>
                <a:gdLst/>
                <a:ahLst/>
                <a:cxnLst>
                  <a:cxn ang="0">
                    <a:pos x="1" y="113"/>
                  </a:cxn>
                  <a:cxn ang="0">
                    <a:pos x="8" y="131"/>
                  </a:cxn>
                  <a:cxn ang="0">
                    <a:pos x="23" y="148"/>
                  </a:cxn>
                  <a:cxn ang="0">
                    <a:pos x="44" y="164"/>
                  </a:cxn>
                  <a:cxn ang="0">
                    <a:pos x="72" y="177"/>
                  </a:cxn>
                  <a:cxn ang="0">
                    <a:pos x="104" y="189"/>
                  </a:cxn>
                  <a:cxn ang="0">
                    <a:pos x="142" y="198"/>
                  </a:cxn>
                  <a:cxn ang="0">
                    <a:pos x="182" y="204"/>
                  </a:cxn>
                  <a:cxn ang="0">
                    <a:pos x="224" y="207"/>
                  </a:cxn>
                  <a:cxn ang="0">
                    <a:pos x="267" y="207"/>
                  </a:cxn>
                  <a:cxn ang="0">
                    <a:pos x="309" y="204"/>
                  </a:cxn>
                  <a:cxn ang="0">
                    <a:pos x="350" y="198"/>
                  </a:cxn>
                  <a:cxn ang="0">
                    <a:pos x="386" y="189"/>
                  </a:cxn>
                  <a:cxn ang="0">
                    <a:pos x="419" y="177"/>
                  </a:cxn>
                  <a:cxn ang="0">
                    <a:pos x="447" y="163"/>
                  </a:cxn>
                  <a:cxn ang="0">
                    <a:pos x="468" y="148"/>
                  </a:cxn>
                  <a:cxn ang="0">
                    <a:pos x="483" y="130"/>
                  </a:cxn>
                  <a:cxn ang="0">
                    <a:pos x="490" y="112"/>
                  </a:cxn>
                  <a:cxn ang="0">
                    <a:pos x="490" y="95"/>
                  </a:cxn>
                  <a:cxn ang="0">
                    <a:pos x="483" y="77"/>
                  </a:cxn>
                  <a:cxn ang="0">
                    <a:pos x="468" y="60"/>
                  </a:cxn>
                  <a:cxn ang="0">
                    <a:pos x="447" y="44"/>
                  </a:cxn>
                  <a:cxn ang="0">
                    <a:pos x="419" y="30"/>
                  </a:cxn>
                  <a:cxn ang="0">
                    <a:pos x="386" y="19"/>
                  </a:cxn>
                  <a:cxn ang="0">
                    <a:pos x="349" y="9"/>
                  </a:cxn>
                  <a:cxn ang="0">
                    <a:pos x="309" y="3"/>
                  </a:cxn>
                  <a:cxn ang="0">
                    <a:pos x="267" y="0"/>
                  </a:cxn>
                  <a:cxn ang="0">
                    <a:pos x="224" y="0"/>
                  </a:cxn>
                  <a:cxn ang="0">
                    <a:pos x="182" y="3"/>
                  </a:cxn>
                  <a:cxn ang="0">
                    <a:pos x="142" y="9"/>
                  </a:cxn>
                  <a:cxn ang="0">
                    <a:pos x="104" y="19"/>
                  </a:cxn>
                  <a:cxn ang="0">
                    <a:pos x="72" y="30"/>
                  </a:cxn>
                  <a:cxn ang="0">
                    <a:pos x="44" y="44"/>
                  </a:cxn>
                  <a:cxn ang="0">
                    <a:pos x="23" y="60"/>
                  </a:cxn>
                  <a:cxn ang="0">
                    <a:pos x="8" y="77"/>
                  </a:cxn>
                  <a:cxn ang="0">
                    <a:pos x="1" y="95"/>
                  </a:cxn>
                </a:cxnLst>
                <a:rect l="0" t="0" r="r" b="b"/>
                <a:pathLst>
                  <a:path w="492" h="209">
                    <a:moveTo>
                      <a:pt x="0" y="104"/>
                    </a:moveTo>
                    <a:lnTo>
                      <a:pt x="1" y="113"/>
                    </a:lnTo>
                    <a:lnTo>
                      <a:pt x="3" y="122"/>
                    </a:lnTo>
                    <a:lnTo>
                      <a:pt x="8" y="131"/>
                    </a:lnTo>
                    <a:lnTo>
                      <a:pt x="14" y="139"/>
                    </a:lnTo>
                    <a:lnTo>
                      <a:pt x="23" y="148"/>
                    </a:lnTo>
                    <a:lnTo>
                      <a:pt x="33" y="156"/>
                    </a:lnTo>
                    <a:lnTo>
                      <a:pt x="44" y="164"/>
                    </a:lnTo>
                    <a:lnTo>
                      <a:pt x="58" y="171"/>
                    </a:lnTo>
                    <a:lnTo>
                      <a:pt x="72" y="177"/>
                    </a:lnTo>
                    <a:lnTo>
                      <a:pt x="88" y="183"/>
                    </a:lnTo>
                    <a:lnTo>
                      <a:pt x="104" y="189"/>
                    </a:lnTo>
                    <a:lnTo>
                      <a:pt x="123" y="194"/>
                    </a:lnTo>
                    <a:lnTo>
                      <a:pt x="142" y="198"/>
                    </a:lnTo>
                    <a:lnTo>
                      <a:pt x="162" y="202"/>
                    </a:lnTo>
                    <a:lnTo>
                      <a:pt x="182" y="204"/>
                    </a:lnTo>
                    <a:lnTo>
                      <a:pt x="203" y="206"/>
                    </a:lnTo>
                    <a:lnTo>
                      <a:pt x="224" y="207"/>
                    </a:lnTo>
                    <a:lnTo>
                      <a:pt x="246" y="208"/>
                    </a:lnTo>
                    <a:lnTo>
                      <a:pt x="267" y="207"/>
                    </a:lnTo>
                    <a:lnTo>
                      <a:pt x="288" y="206"/>
                    </a:lnTo>
                    <a:lnTo>
                      <a:pt x="309" y="204"/>
                    </a:lnTo>
                    <a:lnTo>
                      <a:pt x="330" y="201"/>
                    </a:lnTo>
                    <a:lnTo>
                      <a:pt x="350" y="198"/>
                    </a:lnTo>
                    <a:lnTo>
                      <a:pt x="369" y="193"/>
                    </a:lnTo>
                    <a:lnTo>
                      <a:pt x="386" y="189"/>
                    </a:lnTo>
                    <a:lnTo>
                      <a:pt x="403" y="183"/>
                    </a:lnTo>
                    <a:lnTo>
                      <a:pt x="419" y="177"/>
                    </a:lnTo>
                    <a:lnTo>
                      <a:pt x="434" y="170"/>
                    </a:lnTo>
                    <a:lnTo>
                      <a:pt x="447" y="163"/>
                    </a:lnTo>
                    <a:lnTo>
                      <a:pt x="459" y="155"/>
                    </a:lnTo>
                    <a:lnTo>
                      <a:pt x="468" y="148"/>
                    </a:lnTo>
                    <a:lnTo>
                      <a:pt x="476" y="139"/>
                    </a:lnTo>
                    <a:lnTo>
                      <a:pt x="483" y="130"/>
                    </a:lnTo>
                    <a:lnTo>
                      <a:pt x="488" y="122"/>
                    </a:lnTo>
                    <a:lnTo>
                      <a:pt x="490" y="112"/>
                    </a:lnTo>
                    <a:lnTo>
                      <a:pt x="491" y="103"/>
                    </a:lnTo>
                    <a:lnTo>
                      <a:pt x="490" y="95"/>
                    </a:lnTo>
                    <a:lnTo>
                      <a:pt x="488" y="86"/>
                    </a:lnTo>
                    <a:lnTo>
                      <a:pt x="483" y="77"/>
                    </a:lnTo>
                    <a:lnTo>
                      <a:pt x="476" y="68"/>
                    </a:lnTo>
                    <a:lnTo>
                      <a:pt x="468" y="60"/>
                    </a:lnTo>
                    <a:lnTo>
                      <a:pt x="459" y="51"/>
                    </a:lnTo>
                    <a:lnTo>
                      <a:pt x="447" y="44"/>
                    </a:lnTo>
                    <a:lnTo>
                      <a:pt x="434" y="37"/>
                    </a:lnTo>
                    <a:lnTo>
                      <a:pt x="419" y="30"/>
                    </a:lnTo>
                    <a:lnTo>
                      <a:pt x="403" y="24"/>
                    </a:lnTo>
                    <a:lnTo>
                      <a:pt x="386" y="19"/>
                    </a:lnTo>
                    <a:lnTo>
                      <a:pt x="369" y="13"/>
                    </a:lnTo>
                    <a:lnTo>
                      <a:pt x="349" y="9"/>
                    </a:lnTo>
                    <a:lnTo>
                      <a:pt x="329" y="6"/>
                    </a:lnTo>
                    <a:lnTo>
                      <a:pt x="309" y="3"/>
                    </a:lnTo>
                    <a:lnTo>
                      <a:pt x="288" y="1"/>
                    </a:lnTo>
                    <a:lnTo>
                      <a:pt x="267" y="0"/>
                    </a:lnTo>
                    <a:lnTo>
                      <a:pt x="246" y="0"/>
                    </a:lnTo>
                    <a:lnTo>
                      <a:pt x="224" y="0"/>
                    </a:lnTo>
                    <a:lnTo>
                      <a:pt x="203" y="1"/>
                    </a:lnTo>
                    <a:lnTo>
                      <a:pt x="182" y="3"/>
                    </a:lnTo>
                    <a:lnTo>
                      <a:pt x="162" y="6"/>
                    </a:lnTo>
                    <a:lnTo>
                      <a:pt x="142" y="9"/>
                    </a:lnTo>
                    <a:lnTo>
                      <a:pt x="123" y="14"/>
                    </a:lnTo>
                    <a:lnTo>
                      <a:pt x="104" y="19"/>
                    </a:lnTo>
                    <a:lnTo>
                      <a:pt x="88" y="24"/>
                    </a:lnTo>
                    <a:lnTo>
                      <a:pt x="72" y="30"/>
                    </a:lnTo>
                    <a:lnTo>
                      <a:pt x="58" y="37"/>
                    </a:lnTo>
                    <a:lnTo>
                      <a:pt x="44" y="44"/>
                    </a:lnTo>
                    <a:lnTo>
                      <a:pt x="33" y="52"/>
                    </a:lnTo>
                    <a:lnTo>
                      <a:pt x="23" y="60"/>
                    </a:lnTo>
                    <a:lnTo>
                      <a:pt x="14" y="68"/>
                    </a:lnTo>
                    <a:lnTo>
                      <a:pt x="8" y="77"/>
                    </a:lnTo>
                    <a:lnTo>
                      <a:pt x="3" y="86"/>
                    </a:lnTo>
                    <a:lnTo>
                      <a:pt x="1" y="95"/>
                    </a:lnTo>
                    <a:lnTo>
                      <a:pt x="0" y="104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63" name="Freeform 63"/>
              <p:cNvSpPr>
                <a:spLocks/>
              </p:cNvSpPr>
              <p:nvPr/>
            </p:nvSpPr>
            <p:spPr bwMode="auto">
              <a:xfrm>
                <a:off x="4500" y="3603"/>
                <a:ext cx="396" cy="209"/>
              </a:xfrm>
              <a:custGeom>
                <a:avLst/>
                <a:gdLst/>
                <a:ahLst/>
                <a:cxnLst>
                  <a:cxn ang="0">
                    <a:pos x="1" y="113"/>
                  </a:cxn>
                  <a:cxn ang="0">
                    <a:pos x="8" y="131"/>
                  </a:cxn>
                  <a:cxn ang="0">
                    <a:pos x="23" y="148"/>
                  </a:cxn>
                  <a:cxn ang="0">
                    <a:pos x="45" y="164"/>
                  </a:cxn>
                  <a:cxn ang="0">
                    <a:pos x="72" y="177"/>
                  </a:cxn>
                  <a:cxn ang="0">
                    <a:pos x="105" y="189"/>
                  </a:cxn>
                  <a:cxn ang="0">
                    <a:pos x="142" y="198"/>
                  </a:cxn>
                  <a:cxn ang="0">
                    <a:pos x="182" y="204"/>
                  </a:cxn>
                  <a:cxn ang="0">
                    <a:pos x="224" y="207"/>
                  </a:cxn>
                  <a:cxn ang="0">
                    <a:pos x="267" y="207"/>
                  </a:cxn>
                  <a:cxn ang="0">
                    <a:pos x="309" y="204"/>
                  </a:cxn>
                  <a:cxn ang="0">
                    <a:pos x="350" y="198"/>
                  </a:cxn>
                  <a:cxn ang="0">
                    <a:pos x="387" y="189"/>
                  </a:cxn>
                  <a:cxn ang="0">
                    <a:pos x="419" y="177"/>
                  </a:cxn>
                  <a:cxn ang="0">
                    <a:pos x="447" y="163"/>
                  </a:cxn>
                  <a:cxn ang="0">
                    <a:pos x="468" y="148"/>
                  </a:cxn>
                  <a:cxn ang="0">
                    <a:pos x="483" y="130"/>
                  </a:cxn>
                  <a:cxn ang="0">
                    <a:pos x="491" y="112"/>
                  </a:cxn>
                  <a:cxn ang="0">
                    <a:pos x="491" y="95"/>
                  </a:cxn>
                  <a:cxn ang="0">
                    <a:pos x="483" y="77"/>
                  </a:cxn>
                  <a:cxn ang="0">
                    <a:pos x="468" y="60"/>
                  </a:cxn>
                  <a:cxn ang="0">
                    <a:pos x="447" y="44"/>
                  </a:cxn>
                  <a:cxn ang="0">
                    <a:pos x="419" y="30"/>
                  </a:cxn>
                  <a:cxn ang="0">
                    <a:pos x="387" y="19"/>
                  </a:cxn>
                  <a:cxn ang="0">
                    <a:pos x="349" y="9"/>
                  </a:cxn>
                  <a:cxn ang="0">
                    <a:pos x="309" y="3"/>
                  </a:cxn>
                  <a:cxn ang="0">
                    <a:pos x="267" y="0"/>
                  </a:cxn>
                  <a:cxn ang="0">
                    <a:pos x="224" y="0"/>
                  </a:cxn>
                  <a:cxn ang="0">
                    <a:pos x="182" y="3"/>
                  </a:cxn>
                  <a:cxn ang="0">
                    <a:pos x="142" y="9"/>
                  </a:cxn>
                  <a:cxn ang="0">
                    <a:pos x="105" y="19"/>
                  </a:cxn>
                  <a:cxn ang="0">
                    <a:pos x="72" y="30"/>
                  </a:cxn>
                  <a:cxn ang="0">
                    <a:pos x="44" y="44"/>
                  </a:cxn>
                  <a:cxn ang="0">
                    <a:pos x="23" y="60"/>
                  </a:cxn>
                  <a:cxn ang="0">
                    <a:pos x="8" y="77"/>
                  </a:cxn>
                  <a:cxn ang="0">
                    <a:pos x="1" y="95"/>
                  </a:cxn>
                </a:cxnLst>
                <a:rect l="0" t="0" r="r" b="b"/>
                <a:pathLst>
                  <a:path w="492" h="209">
                    <a:moveTo>
                      <a:pt x="0" y="104"/>
                    </a:moveTo>
                    <a:lnTo>
                      <a:pt x="1" y="113"/>
                    </a:lnTo>
                    <a:lnTo>
                      <a:pt x="3" y="122"/>
                    </a:lnTo>
                    <a:lnTo>
                      <a:pt x="8" y="131"/>
                    </a:lnTo>
                    <a:lnTo>
                      <a:pt x="15" y="139"/>
                    </a:lnTo>
                    <a:lnTo>
                      <a:pt x="23" y="148"/>
                    </a:lnTo>
                    <a:lnTo>
                      <a:pt x="33" y="156"/>
                    </a:lnTo>
                    <a:lnTo>
                      <a:pt x="45" y="164"/>
                    </a:lnTo>
                    <a:lnTo>
                      <a:pt x="58" y="171"/>
                    </a:lnTo>
                    <a:lnTo>
                      <a:pt x="72" y="177"/>
                    </a:lnTo>
                    <a:lnTo>
                      <a:pt x="88" y="183"/>
                    </a:lnTo>
                    <a:lnTo>
                      <a:pt x="105" y="189"/>
                    </a:lnTo>
                    <a:lnTo>
                      <a:pt x="123" y="194"/>
                    </a:lnTo>
                    <a:lnTo>
                      <a:pt x="142" y="198"/>
                    </a:lnTo>
                    <a:lnTo>
                      <a:pt x="162" y="202"/>
                    </a:lnTo>
                    <a:lnTo>
                      <a:pt x="182" y="204"/>
                    </a:lnTo>
                    <a:lnTo>
                      <a:pt x="203" y="206"/>
                    </a:lnTo>
                    <a:lnTo>
                      <a:pt x="224" y="207"/>
                    </a:lnTo>
                    <a:lnTo>
                      <a:pt x="246" y="208"/>
                    </a:lnTo>
                    <a:lnTo>
                      <a:pt x="267" y="207"/>
                    </a:lnTo>
                    <a:lnTo>
                      <a:pt x="288" y="206"/>
                    </a:lnTo>
                    <a:lnTo>
                      <a:pt x="309" y="204"/>
                    </a:lnTo>
                    <a:lnTo>
                      <a:pt x="330" y="201"/>
                    </a:lnTo>
                    <a:lnTo>
                      <a:pt x="350" y="198"/>
                    </a:lnTo>
                    <a:lnTo>
                      <a:pt x="369" y="193"/>
                    </a:lnTo>
                    <a:lnTo>
                      <a:pt x="387" y="189"/>
                    </a:lnTo>
                    <a:lnTo>
                      <a:pt x="403" y="183"/>
                    </a:lnTo>
                    <a:lnTo>
                      <a:pt x="419" y="177"/>
                    </a:lnTo>
                    <a:lnTo>
                      <a:pt x="434" y="170"/>
                    </a:lnTo>
                    <a:lnTo>
                      <a:pt x="447" y="163"/>
                    </a:lnTo>
                    <a:lnTo>
                      <a:pt x="459" y="155"/>
                    </a:lnTo>
                    <a:lnTo>
                      <a:pt x="468" y="148"/>
                    </a:lnTo>
                    <a:lnTo>
                      <a:pt x="476" y="139"/>
                    </a:lnTo>
                    <a:lnTo>
                      <a:pt x="483" y="130"/>
                    </a:lnTo>
                    <a:lnTo>
                      <a:pt x="488" y="122"/>
                    </a:lnTo>
                    <a:lnTo>
                      <a:pt x="491" y="112"/>
                    </a:lnTo>
                    <a:lnTo>
                      <a:pt x="491" y="103"/>
                    </a:lnTo>
                    <a:lnTo>
                      <a:pt x="491" y="95"/>
                    </a:lnTo>
                    <a:lnTo>
                      <a:pt x="488" y="86"/>
                    </a:lnTo>
                    <a:lnTo>
                      <a:pt x="483" y="77"/>
                    </a:lnTo>
                    <a:lnTo>
                      <a:pt x="476" y="68"/>
                    </a:lnTo>
                    <a:lnTo>
                      <a:pt x="468" y="60"/>
                    </a:lnTo>
                    <a:lnTo>
                      <a:pt x="459" y="51"/>
                    </a:lnTo>
                    <a:lnTo>
                      <a:pt x="447" y="44"/>
                    </a:lnTo>
                    <a:lnTo>
                      <a:pt x="434" y="37"/>
                    </a:lnTo>
                    <a:lnTo>
                      <a:pt x="419" y="30"/>
                    </a:lnTo>
                    <a:lnTo>
                      <a:pt x="403" y="24"/>
                    </a:lnTo>
                    <a:lnTo>
                      <a:pt x="387" y="19"/>
                    </a:lnTo>
                    <a:lnTo>
                      <a:pt x="369" y="13"/>
                    </a:lnTo>
                    <a:lnTo>
                      <a:pt x="349" y="9"/>
                    </a:lnTo>
                    <a:lnTo>
                      <a:pt x="329" y="6"/>
                    </a:lnTo>
                    <a:lnTo>
                      <a:pt x="309" y="3"/>
                    </a:lnTo>
                    <a:lnTo>
                      <a:pt x="288" y="1"/>
                    </a:lnTo>
                    <a:lnTo>
                      <a:pt x="267" y="0"/>
                    </a:lnTo>
                    <a:lnTo>
                      <a:pt x="246" y="0"/>
                    </a:lnTo>
                    <a:lnTo>
                      <a:pt x="224" y="0"/>
                    </a:lnTo>
                    <a:lnTo>
                      <a:pt x="203" y="1"/>
                    </a:lnTo>
                    <a:lnTo>
                      <a:pt x="182" y="3"/>
                    </a:lnTo>
                    <a:lnTo>
                      <a:pt x="162" y="6"/>
                    </a:lnTo>
                    <a:lnTo>
                      <a:pt x="142" y="9"/>
                    </a:lnTo>
                    <a:lnTo>
                      <a:pt x="123" y="14"/>
                    </a:lnTo>
                    <a:lnTo>
                      <a:pt x="105" y="19"/>
                    </a:lnTo>
                    <a:lnTo>
                      <a:pt x="88" y="24"/>
                    </a:lnTo>
                    <a:lnTo>
                      <a:pt x="72" y="30"/>
                    </a:lnTo>
                    <a:lnTo>
                      <a:pt x="58" y="37"/>
                    </a:lnTo>
                    <a:lnTo>
                      <a:pt x="44" y="44"/>
                    </a:lnTo>
                    <a:lnTo>
                      <a:pt x="33" y="52"/>
                    </a:lnTo>
                    <a:lnTo>
                      <a:pt x="23" y="60"/>
                    </a:lnTo>
                    <a:lnTo>
                      <a:pt x="15" y="68"/>
                    </a:lnTo>
                    <a:lnTo>
                      <a:pt x="8" y="77"/>
                    </a:lnTo>
                    <a:lnTo>
                      <a:pt x="3" y="86"/>
                    </a:lnTo>
                    <a:lnTo>
                      <a:pt x="1" y="95"/>
                    </a:lnTo>
                    <a:lnTo>
                      <a:pt x="0" y="104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595" name="Rectangle 64"/>
              <p:cNvSpPr>
                <a:spLocks noChangeArrowheads="1"/>
              </p:cNvSpPr>
              <p:nvPr/>
            </p:nvSpPr>
            <p:spPr bwMode="auto">
              <a:xfrm>
                <a:off x="3759" y="3585"/>
                <a:ext cx="64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Duration</a:t>
                </a:r>
              </a:p>
            </p:txBody>
          </p:sp>
          <p:sp>
            <p:nvSpPr>
              <p:cNvPr id="22596" name="Rectangle 66"/>
              <p:cNvSpPr>
                <a:spLocks noChangeArrowheads="1"/>
              </p:cNvSpPr>
              <p:nvPr/>
            </p:nvSpPr>
            <p:spPr bwMode="auto">
              <a:xfrm>
                <a:off x="3183" y="3591"/>
                <a:ext cx="398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u="sng">
                    <a:solidFill>
                      <a:srgbClr val="000000"/>
                    </a:solidFill>
                    <a:latin typeface="Arial" charset="0"/>
                  </a:rPr>
                  <a:t>from</a:t>
                </a:r>
              </a:p>
            </p:txBody>
          </p:sp>
          <p:sp>
            <p:nvSpPr>
              <p:cNvPr id="22597" name="Rectangle 67"/>
              <p:cNvSpPr>
                <a:spLocks noChangeArrowheads="1"/>
              </p:cNvSpPr>
              <p:nvPr/>
            </p:nvSpPr>
            <p:spPr bwMode="auto">
              <a:xfrm>
                <a:off x="4589" y="3578"/>
                <a:ext cx="23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u="sng" dirty="0">
                    <a:solidFill>
                      <a:srgbClr val="000000"/>
                    </a:solidFill>
                    <a:latin typeface="Arial" charset="0"/>
                  </a:rPr>
                  <a:t>to</a:t>
                </a:r>
              </a:p>
            </p:txBody>
          </p:sp>
          <p:sp>
            <p:nvSpPr>
              <p:cNvPr id="22598" name="Line 68"/>
              <p:cNvSpPr>
                <a:spLocks noChangeShapeType="1"/>
              </p:cNvSpPr>
              <p:nvPr/>
            </p:nvSpPr>
            <p:spPr bwMode="auto">
              <a:xfrm>
                <a:off x="3623" y="3706"/>
                <a:ext cx="146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9" name="Line 69"/>
              <p:cNvSpPr>
                <a:spLocks noChangeShapeType="1"/>
              </p:cNvSpPr>
              <p:nvPr/>
            </p:nvSpPr>
            <p:spPr bwMode="auto">
              <a:xfrm>
                <a:off x="4380" y="3706"/>
                <a:ext cx="108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88" name="Line 74"/>
            <p:cNvSpPr>
              <a:spLocks noChangeShapeType="1"/>
            </p:cNvSpPr>
            <p:nvPr/>
          </p:nvSpPr>
          <p:spPr bwMode="auto">
            <a:xfrm>
              <a:off x="7391400" y="3962399"/>
              <a:ext cx="261730" cy="25179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9" name="Line 75"/>
            <p:cNvSpPr>
              <a:spLocks noChangeShapeType="1"/>
            </p:cNvSpPr>
            <p:nvPr/>
          </p:nvSpPr>
          <p:spPr bwMode="auto">
            <a:xfrm flipH="1">
              <a:off x="8375374" y="4038599"/>
              <a:ext cx="159026" cy="18221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0" name="Line 76"/>
            <p:cNvSpPr>
              <a:spLocks noChangeShapeType="1"/>
            </p:cNvSpPr>
            <p:nvPr/>
          </p:nvSpPr>
          <p:spPr bwMode="auto">
            <a:xfrm>
              <a:off x="7832035" y="3776871"/>
              <a:ext cx="139147" cy="43732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1" name="Line 77"/>
            <p:cNvSpPr>
              <a:spLocks noChangeShapeType="1"/>
            </p:cNvSpPr>
            <p:nvPr/>
          </p:nvSpPr>
          <p:spPr bwMode="auto">
            <a:xfrm>
              <a:off x="6467061" y="4684642"/>
              <a:ext cx="9939" cy="33820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935022"/>
              </p:ext>
            </p:extLst>
          </p:nvPr>
        </p:nvGraphicFramePr>
        <p:xfrm>
          <a:off x="5046663" y="4633362"/>
          <a:ext cx="3352800" cy="1828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err="1">
                          <a:latin typeface="Calibri" pitchFamily="34" charset="0"/>
                          <a:cs typeface="Calibri" pitchFamily="34" charset="0"/>
                        </a:rPr>
                        <a:t>ssn</a:t>
                      </a:r>
                      <a:endParaRPr lang="en-US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itchFamily="34" charset="0"/>
                          <a:cs typeface="Calibri" pitchFamily="34" charset="0"/>
                        </a:rPr>
                        <a:t>did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itchFamily="34" charset="0"/>
                          <a:cs typeface="Calibri" pitchFamily="34" charset="0"/>
                        </a:rPr>
                        <a:t>from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itchFamily="34" charset="0"/>
                          <a:cs typeface="Calibri" pitchFamily="34" charset="0"/>
                        </a:rPr>
                        <a:t>to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1746"/>
                          </a:solidFill>
                          <a:latin typeface="Calibri" pitchFamily="34" charset="0"/>
                          <a:cs typeface="Calibri" pitchFamily="34" charset="0"/>
                        </a:rPr>
                        <a:t>1234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1746"/>
                          </a:solidFill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1746"/>
                          </a:solidFill>
                          <a:latin typeface="Calibri" pitchFamily="34" charset="0"/>
                          <a:cs typeface="Calibri" pitchFamily="34" charset="0"/>
                        </a:rPr>
                        <a:t>1998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1746"/>
                          </a:solidFill>
                          <a:latin typeface="Calibri" pitchFamily="34" charset="0"/>
                          <a:cs typeface="Calibri" pitchFamily="34" charset="0"/>
                        </a:rPr>
                        <a:t>2002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174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174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174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174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1746"/>
                          </a:solidFill>
                          <a:latin typeface="Calibri" pitchFamily="34" charset="0"/>
                          <a:cs typeface="Calibri" pitchFamily="34" charset="0"/>
                        </a:rPr>
                        <a:t>1234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1746"/>
                          </a:solidFill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1746"/>
                          </a:solidFill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1746"/>
                          </a:solidFill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568" name="TextBox 80"/>
          <p:cNvSpPr txBox="1">
            <a:spLocks noChangeArrowheads="1"/>
          </p:cNvSpPr>
          <p:nvPr/>
        </p:nvSpPr>
        <p:spPr bwMode="auto">
          <a:xfrm>
            <a:off x="4947201" y="4198387"/>
            <a:ext cx="1520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1746"/>
                </a:solidFill>
                <a:latin typeface="Calibri" pitchFamily="34" charset="0"/>
                <a:cs typeface="Calibri" pitchFamily="34" charset="0"/>
              </a:rPr>
              <a:t>Works_In5</a:t>
            </a: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820738" y="3565530"/>
            <a:ext cx="3276600" cy="1808163"/>
          </a:xfrm>
          <a:prstGeom prst="wedgeRoundRectCallout">
            <a:avLst>
              <a:gd name="adj1" fmla="val 64682"/>
              <a:gd name="adj2" fmla="val -86972"/>
              <a:gd name="adj3" fmla="val 16667"/>
            </a:avLst>
          </a:prstGeom>
          <a:solidFill>
            <a:srgbClr val="7030A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This design allows an employee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to work in a department over different periods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8066CA-4595-400A-8436-B7883A1677EA}"/>
              </a:ext>
            </a:extLst>
          </p:cNvPr>
          <p:cNvSpPr/>
          <p:nvPr/>
        </p:nvSpPr>
        <p:spPr>
          <a:xfrm>
            <a:off x="5064126" y="4658763"/>
            <a:ext cx="3335337" cy="1787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63">
            <a:extLst>
              <a:ext uri="{FF2B5EF4-FFF2-40B4-BE49-F238E27FC236}">
                <a16:creationId xmlns:a16="http://schemas.microsoft.com/office/drawing/2014/main" id="{87493EE4-00C3-16E4-978B-5E30A1977C51}"/>
              </a:ext>
            </a:extLst>
          </p:cNvPr>
          <p:cNvSpPr>
            <a:spLocks/>
          </p:cNvSpPr>
          <p:nvPr/>
        </p:nvSpPr>
        <p:spPr bwMode="auto">
          <a:xfrm>
            <a:off x="6551613" y="3810000"/>
            <a:ext cx="628650" cy="331787"/>
          </a:xfrm>
          <a:custGeom>
            <a:avLst/>
            <a:gdLst/>
            <a:ahLst/>
            <a:cxnLst>
              <a:cxn ang="0">
                <a:pos x="1" y="113"/>
              </a:cxn>
              <a:cxn ang="0">
                <a:pos x="8" y="131"/>
              </a:cxn>
              <a:cxn ang="0">
                <a:pos x="23" y="148"/>
              </a:cxn>
              <a:cxn ang="0">
                <a:pos x="45" y="164"/>
              </a:cxn>
              <a:cxn ang="0">
                <a:pos x="72" y="177"/>
              </a:cxn>
              <a:cxn ang="0">
                <a:pos x="105" y="189"/>
              </a:cxn>
              <a:cxn ang="0">
                <a:pos x="142" y="198"/>
              </a:cxn>
              <a:cxn ang="0">
                <a:pos x="182" y="204"/>
              </a:cxn>
              <a:cxn ang="0">
                <a:pos x="224" y="207"/>
              </a:cxn>
              <a:cxn ang="0">
                <a:pos x="267" y="207"/>
              </a:cxn>
              <a:cxn ang="0">
                <a:pos x="309" y="204"/>
              </a:cxn>
              <a:cxn ang="0">
                <a:pos x="350" y="198"/>
              </a:cxn>
              <a:cxn ang="0">
                <a:pos x="387" y="189"/>
              </a:cxn>
              <a:cxn ang="0">
                <a:pos x="419" y="177"/>
              </a:cxn>
              <a:cxn ang="0">
                <a:pos x="447" y="163"/>
              </a:cxn>
              <a:cxn ang="0">
                <a:pos x="468" y="148"/>
              </a:cxn>
              <a:cxn ang="0">
                <a:pos x="483" y="130"/>
              </a:cxn>
              <a:cxn ang="0">
                <a:pos x="491" y="112"/>
              </a:cxn>
              <a:cxn ang="0">
                <a:pos x="491" y="95"/>
              </a:cxn>
              <a:cxn ang="0">
                <a:pos x="483" y="77"/>
              </a:cxn>
              <a:cxn ang="0">
                <a:pos x="468" y="60"/>
              </a:cxn>
              <a:cxn ang="0">
                <a:pos x="447" y="44"/>
              </a:cxn>
              <a:cxn ang="0">
                <a:pos x="419" y="30"/>
              </a:cxn>
              <a:cxn ang="0">
                <a:pos x="387" y="19"/>
              </a:cxn>
              <a:cxn ang="0">
                <a:pos x="349" y="9"/>
              </a:cxn>
              <a:cxn ang="0">
                <a:pos x="309" y="3"/>
              </a:cxn>
              <a:cxn ang="0">
                <a:pos x="267" y="0"/>
              </a:cxn>
              <a:cxn ang="0">
                <a:pos x="224" y="0"/>
              </a:cxn>
              <a:cxn ang="0">
                <a:pos x="182" y="3"/>
              </a:cxn>
              <a:cxn ang="0">
                <a:pos x="142" y="9"/>
              </a:cxn>
              <a:cxn ang="0">
                <a:pos x="105" y="19"/>
              </a:cxn>
              <a:cxn ang="0">
                <a:pos x="72" y="30"/>
              </a:cxn>
              <a:cxn ang="0">
                <a:pos x="44" y="44"/>
              </a:cxn>
              <a:cxn ang="0">
                <a:pos x="23" y="60"/>
              </a:cxn>
              <a:cxn ang="0">
                <a:pos x="8" y="77"/>
              </a:cxn>
              <a:cxn ang="0">
                <a:pos x="1" y="95"/>
              </a:cxn>
            </a:cxnLst>
            <a:rect l="0" t="0" r="r" b="b"/>
            <a:pathLst>
              <a:path w="492" h="209">
                <a:moveTo>
                  <a:pt x="0" y="104"/>
                </a:moveTo>
                <a:lnTo>
                  <a:pt x="1" y="113"/>
                </a:lnTo>
                <a:lnTo>
                  <a:pt x="3" y="122"/>
                </a:lnTo>
                <a:lnTo>
                  <a:pt x="8" y="131"/>
                </a:lnTo>
                <a:lnTo>
                  <a:pt x="15" y="139"/>
                </a:lnTo>
                <a:lnTo>
                  <a:pt x="23" y="148"/>
                </a:lnTo>
                <a:lnTo>
                  <a:pt x="33" y="156"/>
                </a:lnTo>
                <a:lnTo>
                  <a:pt x="45" y="164"/>
                </a:lnTo>
                <a:lnTo>
                  <a:pt x="58" y="171"/>
                </a:lnTo>
                <a:lnTo>
                  <a:pt x="72" y="177"/>
                </a:lnTo>
                <a:lnTo>
                  <a:pt x="88" y="183"/>
                </a:lnTo>
                <a:lnTo>
                  <a:pt x="105" y="189"/>
                </a:lnTo>
                <a:lnTo>
                  <a:pt x="123" y="194"/>
                </a:lnTo>
                <a:lnTo>
                  <a:pt x="142" y="198"/>
                </a:lnTo>
                <a:lnTo>
                  <a:pt x="162" y="202"/>
                </a:lnTo>
                <a:lnTo>
                  <a:pt x="182" y="204"/>
                </a:lnTo>
                <a:lnTo>
                  <a:pt x="203" y="206"/>
                </a:lnTo>
                <a:lnTo>
                  <a:pt x="224" y="207"/>
                </a:lnTo>
                <a:lnTo>
                  <a:pt x="246" y="208"/>
                </a:lnTo>
                <a:lnTo>
                  <a:pt x="267" y="207"/>
                </a:lnTo>
                <a:lnTo>
                  <a:pt x="288" y="206"/>
                </a:lnTo>
                <a:lnTo>
                  <a:pt x="309" y="204"/>
                </a:lnTo>
                <a:lnTo>
                  <a:pt x="330" y="201"/>
                </a:lnTo>
                <a:lnTo>
                  <a:pt x="350" y="198"/>
                </a:lnTo>
                <a:lnTo>
                  <a:pt x="369" y="193"/>
                </a:lnTo>
                <a:lnTo>
                  <a:pt x="387" y="189"/>
                </a:lnTo>
                <a:lnTo>
                  <a:pt x="403" y="183"/>
                </a:lnTo>
                <a:lnTo>
                  <a:pt x="419" y="177"/>
                </a:lnTo>
                <a:lnTo>
                  <a:pt x="434" y="170"/>
                </a:lnTo>
                <a:lnTo>
                  <a:pt x="447" y="163"/>
                </a:lnTo>
                <a:lnTo>
                  <a:pt x="459" y="155"/>
                </a:lnTo>
                <a:lnTo>
                  <a:pt x="468" y="148"/>
                </a:lnTo>
                <a:lnTo>
                  <a:pt x="476" y="139"/>
                </a:lnTo>
                <a:lnTo>
                  <a:pt x="483" y="130"/>
                </a:lnTo>
                <a:lnTo>
                  <a:pt x="488" y="122"/>
                </a:lnTo>
                <a:lnTo>
                  <a:pt x="491" y="112"/>
                </a:lnTo>
                <a:lnTo>
                  <a:pt x="491" y="103"/>
                </a:lnTo>
                <a:lnTo>
                  <a:pt x="491" y="95"/>
                </a:lnTo>
                <a:lnTo>
                  <a:pt x="488" y="86"/>
                </a:lnTo>
                <a:lnTo>
                  <a:pt x="483" y="77"/>
                </a:lnTo>
                <a:lnTo>
                  <a:pt x="476" y="68"/>
                </a:lnTo>
                <a:lnTo>
                  <a:pt x="468" y="60"/>
                </a:lnTo>
                <a:lnTo>
                  <a:pt x="459" y="51"/>
                </a:lnTo>
                <a:lnTo>
                  <a:pt x="447" y="44"/>
                </a:lnTo>
                <a:lnTo>
                  <a:pt x="434" y="37"/>
                </a:lnTo>
                <a:lnTo>
                  <a:pt x="419" y="30"/>
                </a:lnTo>
                <a:lnTo>
                  <a:pt x="403" y="24"/>
                </a:lnTo>
                <a:lnTo>
                  <a:pt x="387" y="19"/>
                </a:lnTo>
                <a:lnTo>
                  <a:pt x="369" y="13"/>
                </a:lnTo>
                <a:lnTo>
                  <a:pt x="349" y="9"/>
                </a:lnTo>
                <a:lnTo>
                  <a:pt x="329" y="6"/>
                </a:lnTo>
                <a:lnTo>
                  <a:pt x="309" y="3"/>
                </a:lnTo>
                <a:lnTo>
                  <a:pt x="288" y="1"/>
                </a:lnTo>
                <a:lnTo>
                  <a:pt x="267" y="0"/>
                </a:lnTo>
                <a:lnTo>
                  <a:pt x="246" y="0"/>
                </a:lnTo>
                <a:lnTo>
                  <a:pt x="224" y="0"/>
                </a:lnTo>
                <a:lnTo>
                  <a:pt x="203" y="1"/>
                </a:lnTo>
                <a:lnTo>
                  <a:pt x="182" y="3"/>
                </a:lnTo>
                <a:lnTo>
                  <a:pt x="162" y="6"/>
                </a:lnTo>
                <a:lnTo>
                  <a:pt x="142" y="9"/>
                </a:lnTo>
                <a:lnTo>
                  <a:pt x="123" y="14"/>
                </a:lnTo>
                <a:lnTo>
                  <a:pt x="105" y="19"/>
                </a:lnTo>
                <a:lnTo>
                  <a:pt x="88" y="24"/>
                </a:lnTo>
                <a:lnTo>
                  <a:pt x="72" y="30"/>
                </a:lnTo>
                <a:lnTo>
                  <a:pt x="58" y="37"/>
                </a:lnTo>
                <a:lnTo>
                  <a:pt x="44" y="44"/>
                </a:lnTo>
                <a:lnTo>
                  <a:pt x="33" y="52"/>
                </a:lnTo>
                <a:lnTo>
                  <a:pt x="23" y="60"/>
                </a:lnTo>
                <a:lnTo>
                  <a:pt x="15" y="68"/>
                </a:lnTo>
                <a:lnTo>
                  <a:pt x="8" y="77"/>
                </a:lnTo>
                <a:lnTo>
                  <a:pt x="3" y="86"/>
                </a:lnTo>
                <a:lnTo>
                  <a:pt x="1" y="95"/>
                </a:lnTo>
                <a:lnTo>
                  <a:pt x="0" y="10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67">
            <a:extLst>
              <a:ext uri="{FF2B5EF4-FFF2-40B4-BE49-F238E27FC236}">
                <a16:creationId xmlns:a16="http://schemas.microsoft.com/office/drawing/2014/main" id="{44DA8BB5-E5D0-5592-25FA-998F7F0CD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9348" y="3783012"/>
            <a:ext cx="53540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any</a:t>
            </a:r>
          </a:p>
        </p:txBody>
      </p:sp>
      <p:sp>
        <p:nvSpPr>
          <p:cNvPr id="7" name="Line 69">
            <a:extLst>
              <a:ext uri="{FF2B5EF4-FFF2-40B4-BE49-F238E27FC236}">
                <a16:creationId xmlns:a16="http://schemas.microsoft.com/office/drawing/2014/main" id="{53822896-3161-85D5-8F7B-AA4C8B2BEA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1612" y="3459171"/>
            <a:ext cx="277813" cy="34924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9BD5C9-200B-BBF0-646A-5E11E40C4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714" y="4658763"/>
            <a:ext cx="832172" cy="121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281179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85"/>
          <p:cNvGrpSpPr>
            <a:grpSpLocks/>
          </p:cNvGrpSpPr>
          <p:nvPr/>
        </p:nvGrpSpPr>
        <p:grpSpPr bwMode="auto">
          <a:xfrm>
            <a:off x="3522663" y="3810000"/>
            <a:ext cx="4613275" cy="2582863"/>
            <a:chOff x="762000" y="2938046"/>
            <a:chExt cx="4612350" cy="2582346"/>
          </a:xfrm>
        </p:grpSpPr>
        <p:sp>
          <p:nvSpPr>
            <p:cNvPr id="87" name="Freeform 7"/>
            <p:cNvSpPr>
              <a:spLocks/>
            </p:cNvSpPr>
            <p:nvPr/>
          </p:nvSpPr>
          <p:spPr bwMode="auto">
            <a:xfrm>
              <a:off x="1142924" y="3279291"/>
              <a:ext cx="338069" cy="2149045"/>
            </a:xfrm>
            <a:custGeom>
              <a:avLst/>
              <a:gdLst/>
              <a:ahLst/>
              <a:cxnLst>
                <a:cxn ang="0">
                  <a:pos x="211" y="617"/>
                </a:cxn>
                <a:cxn ang="0">
                  <a:pos x="208" y="501"/>
                </a:cxn>
                <a:cxn ang="0">
                  <a:pos x="202" y="390"/>
                </a:cxn>
                <a:cxn ang="0">
                  <a:pos x="193" y="288"/>
                </a:cxn>
                <a:cxn ang="0">
                  <a:pos x="181" y="198"/>
                </a:cxn>
                <a:cxn ang="0">
                  <a:pos x="167" y="122"/>
                </a:cxn>
                <a:cxn ang="0">
                  <a:pos x="151" y="63"/>
                </a:cxn>
                <a:cxn ang="0">
                  <a:pos x="133" y="22"/>
                </a:cxn>
                <a:cxn ang="0">
                  <a:pos x="115" y="2"/>
                </a:cxn>
                <a:cxn ang="0">
                  <a:pos x="97" y="2"/>
                </a:cxn>
                <a:cxn ang="0">
                  <a:pos x="79" y="22"/>
                </a:cxn>
                <a:cxn ang="0">
                  <a:pos x="61" y="63"/>
                </a:cxn>
                <a:cxn ang="0">
                  <a:pos x="46" y="122"/>
                </a:cxn>
                <a:cxn ang="0">
                  <a:pos x="31" y="198"/>
                </a:cxn>
                <a:cxn ang="0">
                  <a:pos x="20" y="288"/>
                </a:cxn>
                <a:cxn ang="0">
                  <a:pos x="10" y="390"/>
                </a:cxn>
                <a:cxn ang="0">
                  <a:pos x="4" y="501"/>
                </a:cxn>
                <a:cxn ang="0">
                  <a:pos x="1" y="617"/>
                </a:cxn>
                <a:cxn ang="0">
                  <a:pos x="1" y="735"/>
                </a:cxn>
                <a:cxn ang="0">
                  <a:pos x="4" y="851"/>
                </a:cxn>
                <a:cxn ang="0">
                  <a:pos x="10" y="962"/>
                </a:cxn>
                <a:cxn ang="0">
                  <a:pos x="20" y="1064"/>
                </a:cxn>
                <a:cxn ang="0">
                  <a:pos x="31" y="1155"/>
                </a:cxn>
                <a:cxn ang="0">
                  <a:pos x="46" y="1231"/>
                </a:cxn>
                <a:cxn ang="0">
                  <a:pos x="61" y="1289"/>
                </a:cxn>
                <a:cxn ang="0">
                  <a:pos x="79" y="1330"/>
                </a:cxn>
                <a:cxn ang="0">
                  <a:pos x="97" y="1351"/>
                </a:cxn>
                <a:cxn ang="0">
                  <a:pos x="115" y="1351"/>
                </a:cxn>
                <a:cxn ang="0">
                  <a:pos x="133" y="1330"/>
                </a:cxn>
                <a:cxn ang="0">
                  <a:pos x="151" y="1289"/>
                </a:cxn>
                <a:cxn ang="0">
                  <a:pos x="167" y="1231"/>
                </a:cxn>
                <a:cxn ang="0">
                  <a:pos x="181" y="1155"/>
                </a:cxn>
                <a:cxn ang="0">
                  <a:pos x="193" y="1064"/>
                </a:cxn>
                <a:cxn ang="0">
                  <a:pos x="202" y="962"/>
                </a:cxn>
                <a:cxn ang="0">
                  <a:pos x="208" y="851"/>
                </a:cxn>
                <a:cxn ang="0">
                  <a:pos x="211" y="735"/>
                </a:cxn>
              </a:cxnLst>
              <a:rect l="0" t="0" r="r" b="b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1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5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8" y="10"/>
                  </a:lnTo>
                  <a:lnTo>
                    <a:pt x="79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6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20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7" y="445"/>
                  </a:lnTo>
                  <a:lnTo>
                    <a:pt x="4" y="501"/>
                  </a:lnTo>
                  <a:lnTo>
                    <a:pt x="2" y="559"/>
                  </a:lnTo>
                  <a:lnTo>
                    <a:pt x="1" y="617"/>
                  </a:lnTo>
                  <a:lnTo>
                    <a:pt x="0" y="677"/>
                  </a:lnTo>
                  <a:lnTo>
                    <a:pt x="1" y="735"/>
                  </a:lnTo>
                  <a:lnTo>
                    <a:pt x="2" y="794"/>
                  </a:lnTo>
                  <a:lnTo>
                    <a:pt x="4" y="851"/>
                  </a:lnTo>
                  <a:lnTo>
                    <a:pt x="7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20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6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9" y="1330"/>
                  </a:lnTo>
                  <a:lnTo>
                    <a:pt x="88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5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1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40" name="Freeform 8"/>
            <p:cNvSpPr>
              <a:spLocks/>
            </p:cNvSpPr>
            <p:nvPr/>
          </p:nvSpPr>
          <p:spPr bwMode="auto">
            <a:xfrm>
              <a:off x="2709862" y="3270811"/>
              <a:ext cx="338138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0 w 213"/>
                <a:gd name="T35" fmla="*/ 2147483647 h 1354"/>
                <a:gd name="T36" fmla="*/ 0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0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7" y="10"/>
                  </a:lnTo>
                  <a:lnTo>
                    <a:pt x="78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3" y="501"/>
                  </a:lnTo>
                  <a:lnTo>
                    <a:pt x="1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1" y="794"/>
                  </a:lnTo>
                  <a:lnTo>
                    <a:pt x="3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8" y="1330"/>
                  </a:lnTo>
                  <a:lnTo>
                    <a:pt x="87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0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solidFill>
              <a:srgbClr val="4FD1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641" name="Group 68"/>
            <p:cNvGrpSpPr>
              <a:grpSpLocks/>
            </p:cNvGrpSpPr>
            <p:nvPr/>
          </p:nvGrpSpPr>
          <p:grpSpPr bwMode="auto">
            <a:xfrm>
              <a:off x="1277937" y="3559738"/>
              <a:ext cx="87313" cy="1585914"/>
              <a:chOff x="2968" y="2238"/>
              <a:chExt cx="55" cy="999"/>
            </a:xfrm>
          </p:grpSpPr>
          <p:sp>
            <p:nvSpPr>
              <p:cNvPr id="24653" name="Oval 63"/>
              <p:cNvSpPr>
                <a:spLocks noChangeArrowheads="1"/>
              </p:cNvSpPr>
              <p:nvPr/>
            </p:nvSpPr>
            <p:spPr bwMode="auto">
              <a:xfrm>
                <a:off x="2968" y="2238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654" name="Oval 64"/>
              <p:cNvSpPr>
                <a:spLocks noChangeArrowheads="1"/>
              </p:cNvSpPr>
              <p:nvPr/>
            </p:nvSpPr>
            <p:spPr bwMode="auto">
              <a:xfrm>
                <a:off x="2968" y="2475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655" name="Oval 65"/>
              <p:cNvSpPr>
                <a:spLocks noChangeArrowheads="1"/>
              </p:cNvSpPr>
              <p:nvPr/>
            </p:nvSpPr>
            <p:spPr bwMode="auto">
              <a:xfrm>
                <a:off x="2968" y="270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656" name="Oval 67"/>
              <p:cNvSpPr>
                <a:spLocks noChangeArrowheads="1"/>
              </p:cNvSpPr>
              <p:nvPr/>
            </p:nvSpPr>
            <p:spPr bwMode="auto">
              <a:xfrm>
                <a:off x="2968" y="3171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657" name="Oval 66"/>
              <p:cNvSpPr>
                <a:spLocks noChangeArrowheads="1"/>
              </p:cNvSpPr>
              <p:nvPr/>
            </p:nvSpPr>
            <p:spPr bwMode="auto">
              <a:xfrm>
                <a:off x="2968" y="293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91" name="Freeform 8"/>
            <p:cNvSpPr>
              <a:spLocks/>
            </p:cNvSpPr>
            <p:nvPr/>
          </p:nvSpPr>
          <p:spPr bwMode="auto">
            <a:xfrm>
              <a:off x="4342682" y="2938046"/>
              <a:ext cx="338069" cy="1185626"/>
            </a:xfrm>
            <a:custGeom>
              <a:avLst/>
              <a:gdLst/>
              <a:ahLst/>
              <a:cxnLst>
                <a:cxn ang="0">
                  <a:pos x="211" y="617"/>
                </a:cxn>
                <a:cxn ang="0">
                  <a:pos x="208" y="501"/>
                </a:cxn>
                <a:cxn ang="0">
                  <a:pos x="202" y="390"/>
                </a:cxn>
                <a:cxn ang="0">
                  <a:pos x="193" y="288"/>
                </a:cxn>
                <a:cxn ang="0">
                  <a:pos x="181" y="198"/>
                </a:cxn>
                <a:cxn ang="0">
                  <a:pos x="167" y="122"/>
                </a:cxn>
                <a:cxn ang="0">
                  <a:pos x="150" y="63"/>
                </a:cxn>
                <a:cxn ang="0">
                  <a:pos x="133" y="22"/>
                </a:cxn>
                <a:cxn ang="0">
                  <a:pos x="115" y="2"/>
                </a:cxn>
                <a:cxn ang="0">
                  <a:pos x="97" y="2"/>
                </a:cxn>
                <a:cxn ang="0">
                  <a:pos x="78" y="22"/>
                </a:cxn>
                <a:cxn ang="0">
                  <a:pos x="61" y="63"/>
                </a:cxn>
                <a:cxn ang="0">
                  <a:pos x="45" y="122"/>
                </a:cxn>
                <a:cxn ang="0">
                  <a:pos x="31" y="198"/>
                </a:cxn>
                <a:cxn ang="0">
                  <a:pos x="19" y="288"/>
                </a:cxn>
                <a:cxn ang="0">
                  <a:pos x="10" y="390"/>
                </a:cxn>
                <a:cxn ang="0">
                  <a:pos x="3" y="501"/>
                </a:cxn>
                <a:cxn ang="0">
                  <a:pos x="0" y="617"/>
                </a:cxn>
                <a:cxn ang="0">
                  <a:pos x="0" y="735"/>
                </a:cxn>
                <a:cxn ang="0">
                  <a:pos x="3" y="851"/>
                </a:cxn>
                <a:cxn ang="0">
                  <a:pos x="10" y="962"/>
                </a:cxn>
                <a:cxn ang="0">
                  <a:pos x="19" y="1064"/>
                </a:cxn>
                <a:cxn ang="0">
                  <a:pos x="31" y="1155"/>
                </a:cxn>
                <a:cxn ang="0">
                  <a:pos x="45" y="1231"/>
                </a:cxn>
                <a:cxn ang="0">
                  <a:pos x="61" y="1289"/>
                </a:cxn>
                <a:cxn ang="0">
                  <a:pos x="78" y="1330"/>
                </a:cxn>
                <a:cxn ang="0">
                  <a:pos x="97" y="1351"/>
                </a:cxn>
                <a:cxn ang="0">
                  <a:pos x="115" y="1351"/>
                </a:cxn>
                <a:cxn ang="0">
                  <a:pos x="133" y="1330"/>
                </a:cxn>
                <a:cxn ang="0">
                  <a:pos x="150" y="1289"/>
                </a:cxn>
                <a:cxn ang="0">
                  <a:pos x="167" y="1231"/>
                </a:cxn>
                <a:cxn ang="0">
                  <a:pos x="181" y="1155"/>
                </a:cxn>
                <a:cxn ang="0">
                  <a:pos x="193" y="1064"/>
                </a:cxn>
                <a:cxn ang="0">
                  <a:pos x="202" y="962"/>
                </a:cxn>
                <a:cxn ang="0">
                  <a:pos x="208" y="851"/>
                </a:cxn>
                <a:cxn ang="0">
                  <a:pos x="211" y="735"/>
                </a:cxn>
              </a:cxnLst>
              <a:rect l="0" t="0" r="r" b="b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0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7" y="10"/>
                  </a:lnTo>
                  <a:lnTo>
                    <a:pt x="78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3" y="501"/>
                  </a:lnTo>
                  <a:lnTo>
                    <a:pt x="1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1" y="794"/>
                  </a:lnTo>
                  <a:lnTo>
                    <a:pt x="3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8" y="1330"/>
                  </a:lnTo>
                  <a:lnTo>
                    <a:pt x="87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0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4643" name="Group 90"/>
            <p:cNvGrpSpPr>
              <a:grpSpLocks/>
            </p:cNvGrpSpPr>
            <p:nvPr/>
          </p:nvGrpSpPr>
          <p:grpSpPr bwMode="auto">
            <a:xfrm>
              <a:off x="4464051" y="3208341"/>
              <a:ext cx="87313" cy="714376"/>
              <a:chOff x="3422" y="2013"/>
              <a:chExt cx="55" cy="450"/>
            </a:xfrm>
          </p:grpSpPr>
          <p:sp>
            <p:nvSpPr>
              <p:cNvPr id="24650" name="Oval 87"/>
              <p:cNvSpPr>
                <a:spLocks noChangeArrowheads="1"/>
              </p:cNvSpPr>
              <p:nvPr/>
            </p:nvSpPr>
            <p:spPr bwMode="auto">
              <a:xfrm>
                <a:off x="3422" y="2205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651" name="Oval 88"/>
              <p:cNvSpPr>
                <a:spLocks noChangeArrowheads="1"/>
              </p:cNvSpPr>
              <p:nvPr/>
            </p:nvSpPr>
            <p:spPr bwMode="auto">
              <a:xfrm>
                <a:off x="3422" y="2397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652" name="Oval 86"/>
              <p:cNvSpPr>
                <a:spLocks noChangeArrowheads="1"/>
              </p:cNvSpPr>
              <p:nvPr/>
            </p:nvSpPr>
            <p:spPr bwMode="auto">
              <a:xfrm>
                <a:off x="3422" y="2013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cxnSp>
          <p:nvCxnSpPr>
            <p:cNvPr id="24644" name="Straight Connector 93"/>
            <p:cNvCxnSpPr>
              <a:cxnSpLocks noChangeShapeType="1"/>
              <a:endCxn id="24652" idx="3"/>
            </p:cNvCxnSpPr>
            <p:nvPr/>
          </p:nvCxnSpPr>
          <p:spPr bwMode="auto">
            <a:xfrm flipV="1">
              <a:off x="2895600" y="3298522"/>
              <a:ext cx="1581237" cy="511478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45" name="Straight Connector 97"/>
            <p:cNvCxnSpPr>
              <a:cxnSpLocks noChangeShapeType="1"/>
            </p:cNvCxnSpPr>
            <p:nvPr/>
          </p:nvCxnSpPr>
          <p:spPr bwMode="auto">
            <a:xfrm flipV="1">
              <a:off x="1365250" y="3810001"/>
              <a:ext cx="1530350" cy="178361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46" name="TextBox 101"/>
            <p:cNvSpPr txBox="1">
              <a:spLocks noChangeArrowheads="1"/>
            </p:cNvSpPr>
            <p:nvPr/>
          </p:nvSpPr>
          <p:spPr bwMode="auto">
            <a:xfrm>
              <a:off x="762000" y="2938046"/>
              <a:ext cx="10867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1600">
                  <a:latin typeface="Calibri" pitchFamily="34" charset="0"/>
                </a:rPr>
                <a:t>Employees</a:t>
              </a:r>
            </a:p>
          </p:txBody>
        </p:sp>
        <p:sp>
          <p:nvSpPr>
            <p:cNvPr id="24647" name="TextBox 102"/>
            <p:cNvSpPr txBox="1">
              <a:spLocks noChangeArrowheads="1"/>
            </p:cNvSpPr>
            <p:nvPr/>
          </p:nvSpPr>
          <p:spPr bwMode="auto">
            <a:xfrm>
              <a:off x="2532486" y="2938046"/>
              <a:ext cx="7441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1600">
                  <a:latin typeface="Calibri" pitchFamily="34" charset="0"/>
                </a:rPr>
                <a:t>Covers</a:t>
              </a:r>
            </a:p>
          </p:txBody>
        </p:sp>
        <p:sp>
          <p:nvSpPr>
            <p:cNvPr id="24648" name="TextBox 103"/>
            <p:cNvSpPr txBox="1">
              <a:spLocks noChangeArrowheads="1"/>
            </p:cNvSpPr>
            <p:nvPr/>
          </p:nvSpPr>
          <p:spPr bwMode="auto">
            <a:xfrm>
              <a:off x="4706475" y="3471446"/>
              <a:ext cx="6678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1600">
                  <a:latin typeface="Calibri" pitchFamily="34" charset="0"/>
                </a:rPr>
                <a:t>Policy</a:t>
              </a:r>
            </a:p>
          </p:txBody>
        </p:sp>
        <p:sp>
          <p:nvSpPr>
            <p:cNvPr id="24649" name="TextBox 92"/>
            <p:cNvSpPr txBox="1">
              <a:spLocks noChangeArrowheads="1"/>
            </p:cNvSpPr>
            <p:nvPr/>
          </p:nvSpPr>
          <p:spPr bwMode="auto">
            <a:xfrm>
              <a:off x="2721526" y="3581400"/>
              <a:ext cx="402674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endParaRPr lang="en-US"/>
            </a:p>
          </p:txBody>
        </p:sp>
      </p:grpSp>
      <p:sp>
        <p:nvSpPr>
          <p:cNvPr id="114" name="Freeform 8"/>
          <p:cNvSpPr>
            <a:spLocks/>
          </p:cNvSpPr>
          <p:nvPr/>
        </p:nvSpPr>
        <p:spPr bwMode="auto">
          <a:xfrm>
            <a:off x="7086600" y="5257800"/>
            <a:ext cx="338138" cy="1185863"/>
          </a:xfrm>
          <a:custGeom>
            <a:avLst/>
            <a:gdLst/>
            <a:ahLst/>
            <a:cxnLst>
              <a:cxn ang="0">
                <a:pos x="211" y="617"/>
              </a:cxn>
              <a:cxn ang="0">
                <a:pos x="208" y="501"/>
              </a:cxn>
              <a:cxn ang="0">
                <a:pos x="202" y="390"/>
              </a:cxn>
              <a:cxn ang="0">
                <a:pos x="193" y="288"/>
              </a:cxn>
              <a:cxn ang="0">
                <a:pos x="181" y="198"/>
              </a:cxn>
              <a:cxn ang="0">
                <a:pos x="167" y="122"/>
              </a:cxn>
              <a:cxn ang="0">
                <a:pos x="150" y="63"/>
              </a:cxn>
              <a:cxn ang="0">
                <a:pos x="133" y="22"/>
              </a:cxn>
              <a:cxn ang="0">
                <a:pos x="115" y="2"/>
              </a:cxn>
              <a:cxn ang="0">
                <a:pos x="97" y="2"/>
              </a:cxn>
              <a:cxn ang="0">
                <a:pos x="78" y="22"/>
              </a:cxn>
              <a:cxn ang="0">
                <a:pos x="61" y="63"/>
              </a:cxn>
              <a:cxn ang="0">
                <a:pos x="45" y="122"/>
              </a:cxn>
              <a:cxn ang="0">
                <a:pos x="31" y="198"/>
              </a:cxn>
              <a:cxn ang="0">
                <a:pos x="19" y="288"/>
              </a:cxn>
              <a:cxn ang="0">
                <a:pos x="10" y="390"/>
              </a:cxn>
              <a:cxn ang="0">
                <a:pos x="3" y="501"/>
              </a:cxn>
              <a:cxn ang="0">
                <a:pos x="0" y="617"/>
              </a:cxn>
              <a:cxn ang="0">
                <a:pos x="0" y="735"/>
              </a:cxn>
              <a:cxn ang="0">
                <a:pos x="3" y="851"/>
              </a:cxn>
              <a:cxn ang="0">
                <a:pos x="10" y="962"/>
              </a:cxn>
              <a:cxn ang="0">
                <a:pos x="19" y="1064"/>
              </a:cxn>
              <a:cxn ang="0">
                <a:pos x="31" y="1155"/>
              </a:cxn>
              <a:cxn ang="0">
                <a:pos x="45" y="1231"/>
              </a:cxn>
              <a:cxn ang="0">
                <a:pos x="61" y="1289"/>
              </a:cxn>
              <a:cxn ang="0">
                <a:pos x="78" y="1330"/>
              </a:cxn>
              <a:cxn ang="0">
                <a:pos x="97" y="1351"/>
              </a:cxn>
              <a:cxn ang="0">
                <a:pos x="115" y="1351"/>
              </a:cxn>
              <a:cxn ang="0">
                <a:pos x="133" y="1330"/>
              </a:cxn>
              <a:cxn ang="0">
                <a:pos x="150" y="1289"/>
              </a:cxn>
              <a:cxn ang="0">
                <a:pos x="167" y="1231"/>
              </a:cxn>
              <a:cxn ang="0">
                <a:pos x="181" y="1155"/>
              </a:cxn>
              <a:cxn ang="0">
                <a:pos x="193" y="1064"/>
              </a:cxn>
              <a:cxn ang="0">
                <a:pos x="202" y="962"/>
              </a:cxn>
              <a:cxn ang="0">
                <a:pos x="208" y="851"/>
              </a:cxn>
              <a:cxn ang="0">
                <a:pos x="211" y="735"/>
              </a:cxn>
            </a:cxnLst>
            <a:rect l="0" t="0" r="r" b="b"/>
            <a:pathLst>
              <a:path w="213" h="1354">
                <a:moveTo>
                  <a:pt x="212" y="677"/>
                </a:moveTo>
                <a:lnTo>
                  <a:pt x="211" y="617"/>
                </a:lnTo>
                <a:lnTo>
                  <a:pt x="210" y="559"/>
                </a:lnTo>
                <a:lnTo>
                  <a:pt x="208" y="501"/>
                </a:lnTo>
                <a:lnTo>
                  <a:pt x="205" y="445"/>
                </a:lnTo>
                <a:lnTo>
                  <a:pt x="202" y="390"/>
                </a:lnTo>
                <a:lnTo>
                  <a:pt x="198" y="338"/>
                </a:lnTo>
                <a:lnTo>
                  <a:pt x="193" y="288"/>
                </a:lnTo>
                <a:lnTo>
                  <a:pt x="187" y="241"/>
                </a:lnTo>
                <a:lnTo>
                  <a:pt x="181" y="198"/>
                </a:lnTo>
                <a:lnTo>
                  <a:pt x="174" y="158"/>
                </a:lnTo>
                <a:lnTo>
                  <a:pt x="167" y="122"/>
                </a:lnTo>
                <a:lnTo>
                  <a:pt x="159" y="90"/>
                </a:lnTo>
                <a:lnTo>
                  <a:pt x="150" y="63"/>
                </a:lnTo>
                <a:lnTo>
                  <a:pt x="142" y="40"/>
                </a:lnTo>
                <a:lnTo>
                  <a:pt x="133" y="22"/>
                </a:lnTo>
                <a:lnTo>
                  <a:pt x="124" y="10"/>
                </a:lnTo>
                <a:lnTo>
                  <a:pt x="115" y="2"/>
                </a:lnTo>
                <a:lnTo>
                  <a:pt x="106" y="0"/>
                </a:lnTo>
                <a:lnTo>
                  <a:pt x="97" y="2"/>
                </a:lnTo>
                <a:lnTo>
                  <a:pt x="87" y="10"/>
                </a:lnTo>
                <a:lnTo>
                  <a:pt x="78" y="22"/>
                </a:lnTo>
                <a:lnTo>
                  <a:pt x="70" y="40"/>
                </a:lnTo>
                <a:lnTo>
                  <a:pt x="61" y="63"/>
                </a:lnTo>
                <a:lnTo>
                  <a:pt x="53" y="90"/>
                </a:lnTo>
                <a:lnTo>
                  <a:pt x="45" y="122"/>
                </a:lnTo>
                <a:lnTo>
                  <a:pt x="38" y="158"/>
                </a:lnTo>
                <a:lnTo>
                  <a:pt x="31" y="198"/>
                </a:lnTo>
                <a:lnTo>
                  <a:pt x="25" y="241"/>
                </a:lnTo>
                <a:lnTo>
                  <a:pt x="19" y="288"/>
                </a:lnTo>
                <a:lnTo>
                  <a:pt x="14" y="338"/>
                </a:lnTo>
                <a:lnTo>
                  <a:pt x="10" y="390"/>
                </a:lnTo>
                <a:lnTo>
                  <a:pt x="6" y="445"/>
                </a:lnTo>
                <a:lnTo>
                  <a:pt x="3" y="501"/>
                </a:lnTo>
                <a:lnTo>
                  <a:pt x="1" y="559"/>
                </a:lnTo>
                <a:lnTo>
                  <a:pt x="0" y="617"/>
                </a:lnTo>
                <a:lnTo>
                  <a:pt x="0" y="677"/>
                </a:lnTo>
                <a:lnTo>
                  <a:pt x="0" y="735"/>
                </a:lnTo>
                <a:lnTo>
                  <a:pt x="1" y="794"/>
                </a:lnTo>
                <a:lnTo>
                  <a:pt x="3" y="851"/>
                </a:lnTo>
                <a:lnTo>
                  <a:pt x="6" y="908"/>
                </a:lnTo>
                <a:lnTo>
                  <a:pt x="10" y="962"/>
                </a:lnTo>
                <a:lnTo>
                  <a:pt x="14" y="1015"/>
                </a:lnTo>
                <a:lnTo>
                  <a:pt x="19" y="1064"/>
                </a:lnTo>
                <a:lnTo>
                  <a:pt x="25" y="1112"/>
                </a:lnTo>
                <a:lnTo>
                  <a:pt x="31" y="1155"/>
                </a:lnTo>
                <a:lnTo>
                  <a:pt x="38" y="1195"/>
                </a:lnTo>
                <a:lnTo>
                  <a:pt x="45" y="1231"/>
                </a:lnTo>
                <a:lnTo>
                  <a:pt x="53" y="1262"/>
                </a:lnTo>
                <a:lnTo>
                  <a:pt x="61" y="1289"/>
                </a:lnTo>
                <a:lnTo>
                  <a:pt x="70" y="1312"/>
                </a:lnTo>
                <a:lnTo>
                  <a:pt x="78" y="1330"/>
                </a:lnTo>
                <a:lnTo>
                  <a:pt x="87" y="1343"/>
                </a:lnTo>
                <a:lnTo>
                  <a:pt x="97" y="1351"/>
                </a:lnTo>
                <a:lnTo>
                  <a:pt x="106" y="1353"/>
                </a:lnTo>
                <a:lnTo>
                  <a:pt x="115" y="1351"/>
                </a:lnTo>
                <a:lnTo>
                  <a:pt x="124" y="1343"/>
                </a:lnTo>
                <a:lnTo>
                  <a:pt x="133" y="1330"/>
                </a:lnTo>
                <a:lnTo>
                  <a:pt x="142" y="1312"/>
                </a:lnTo>
                <a:lnTo>
                  <a:pt x="150" y="1289"/>
                </a:lnTo>
                <a:lnTo>
                  <a:pt x="159" y="1262"/>
                </a:lnTo>
                <a:lnTo>
                  <a:pt x="167" y="1231"/>
                </a:lnTo>
                <a:lnTo>
                  <a:pt x="174" y="1195"/>
                </a:lnTo>
                <a:lnTo>
                  <a:pt x="181" y="1155"/>
                </a:lnTo>
                <a:lnTo>
                  <a:pt x="187" y="1112"/>
                </a:lnTo>
                <a:lnTo>
                  <a:pt x="193" y="1064"/>
                </a:lnTo>
                <a:lnTo>
                  <a:pt x="198" y="1015"/>
                </a:lnTo>
                <a:lnTo>
                  <a:pt x="202" y="962"/>
                </a:lnTo>
                <a:lnTo>
                  <a:pt x="205" y="908"/>
                </a:lnTo>
                <a:lnTo>
                  <a:pt x="208" y="851"/>
                </a:lnTo>
                <a:lnTo>
                  <a:pt x="210" y="794"/>
                </a:lnTo>
                <a:lnTo>
                  <a:pt x="211" y="735"/>
                </a:lnTo>
                <a:lnTo>
                  <a:pt x="212" y="677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1104900"/>
          </a:xfrm>
        </p:spPr>
        <p:txBody>
          <a:bodyPr>
            <a:normAutofit fontScale="90000"/>
          </a:bodyPr>
          <a:lstStyle/>
          <a:p>
            <a:r>
              <a:rPr lang="en-US"/>
              <a:t>Binary vs. Ternary Relationships (1)</a:t>
            </a:r>
          </a:p>
        </p:txBody>
      </p:sp>
      <p:sp>
        <p:nvSpPr>
          <p:cNvPr id="2151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3531704"/>
            <a:ext cx="2971800" cy="2640496"/>
          </a:xfrm>
        </p:spPr>
        <p:txBody>
          <a:bodyPr/>
          <a:lstStyle/>
          <a:p>
            <a:pPr marL="0" indent="0">
              <a:spcAft>
                <a:spcPts val="1200"/>
              </a:spcAft>
              <a:buFont typeface="Wingdings" pitchFamily="2" charset="2"/>
              <a:buNone/>
            </a:pPr>
            <a:r>
              <a:rPr lang="en-US" sz="2400" dirty="0">
                <a:solidFill>
                  <a:srgbClr val="000066"/>
                </a:solidFill>
                <a:latin typeface="Calibri" pitchFamily="34" charset="0"/>
              </a:rPr>
              <a:t>If each policy is owned by just one employee, and each dependent is tied to the covering policy, we need some constraints</a:t>
            </a:r>
          </a:p>
        </p:txBody>
      </p:sp>
      <p:sp>
        <p:nvSpPr>
          <p:cNvPr id="24583" name="Freeform 6"/>
          <p:cNvSpPr>
            <a:spLocks/>
          </p:cNvSpPr>
          <p:nvPr/>
        </p:nvSpPr>
        <p:spPr bwMode="auto">
          <a:xfrm>
            <a:off x="6838950" y="1458913"/>
            <a:ext cx="865188" cy="314325"/>
          </a:xfrm>
          <a:custGeom>
            <a:avLst/>
            <a:gdLst>
              <a:gd name="T0" fmla="*/ 2147483647 w 545"/>
              <a:gd name="T1" fmla="*/ 2147483647 h 198"/>
              <a:gd name="T2" fmla="*/ 2147483647 w 545"/>
              <a:gd name="T3" fmla="*/ 2147483647 h 198"/>
              <a:gd name="T4" fmla="*/ 2147483647 w 545"/>
              <a:gd name="T5" fmla="*/ 2147483647 h 198"/>
              <a:gd name="T6" fmla="*/ 2147483647 w 545"/>
              <a:gd name="T7" fmla="*/ 2147483647 h 198"/>
              <a:gd name="T8" fmla="*/ 2147483647 w 545"/>
              <a:gd name="T9" fmla="*/ 2147483647 h 198"/>
              <a:gd name="T10" fmla="*/ 2147483647 w 545"/>
              <a:gd name="T11" fmla="*/ 2147483647 h 198"/>
              <a:gd name="T12" fmla="*/ 2147483647 w 545"/>
              <a:gd name="T13" fmla="*/ 2147483647 h 198"/>
              <a:gd name="T14" fmla="*/ 2147483647 w 545"/>
              <a:gd name="T15" fmla="*/ 2147483647 h 198"/>
              <a:gd name="T16" fmla="*/ 2147483647 w 545"/>
              <a:gd name="T17" fmla="*/ 2147483647 h 198"/>
              <a:gd name="T18" fmla="*/ 2147483647 w 545"/>
              <a:gd name="T19" fmla="*/ 2147483647 h 198"/>
              <a:gd name="T20" fmla="*/ 2147483647 w 545"/>
              <a:gd name="T21" fmla="*/ 2147483647 h 198"/>
              <a:gd name="T22" fmla="*/ 2147483647 w 545"/>
              <a:gd name="T23" fmla="*/ 2147483647 h 198"/>
              <a:gd name="T24" fmla="*/ 2147483647 w 545"/>
              <a:gd name="T25" fmla="*/ 2147483647 h 198"/>
              <a:gd name="T26" fmla="*/ 2147483647 w 545"/>
              <a:gd name="T27" fmla="*/ 2147483647 h 198"/>
              <a:gd name="T28" fmla="*/ 2147483647 w 545"/>
              <a:gd name="T29" fmla="*/ 2147483647 h 198"/>
              <a:gd name="T30" fmla="*/ 2147483647 w 545"/>
              <a:gd name="T31" fmla="*/ 2147483647 h 198"/>
              <a:gd name="T32" fmla="*/ 2147483647 w 545"/>
              <a:gd name="T33" fmla="*/ 2147483647 h 198"/>
              <a:gd name="T34" fmla="*/ 2147483647 w 545"/>
              <a:gd name="T35" fmla="*/ 2147483647 h 198"/>
              <a:gd name="T36" fmla="*/ 2147483647 w 545"/>
              <a:gd name="T37" fmla="*/ 2147483647 h 198"/>
              <a:gd name="T38" fmla="*/ 2147483647 w 545"/>
              <a:gd name="T39" fmla="*/ 2147483647 h 198"/>
              <a:gd name="T40" fmla="*/ 2147483647 w 545"/>
              <a:gd name="T41" fmla="*/ 2147483647 h 198"/>
              <a:gd name="T42" fmla="*/ 2147483647 w 545"/>
              <a:gd name="T43" fmla="*/ 2147483647 h 198"/>
              <a:gd name="T44" fmla="*/ 2147483647 w 545"/>
              <a:gd name="T45" fmla="*/ 2147483647 h 198"/>
              <a:gd name="T46" fmla="*/ 2147483647 w 545"/>
              <a:gd name="T47" fmla="*/ 2147483647 h 198"/>
              <a:gd name="T48" fmla="*/ 2147483647 w 545"/>
              <a:gd name="T49" fmla="*/ 2147483647 h 198"/>
              <a:gd name="T50" fmla="*/ 2147483647 w 545"/>
              <a:gd name="T51" fmla="*/ 2147483647 h 198"/>
              <a:gd name="T52" fmla="*/ 2147483647 w 545"/>
              <a:gd name="T53" fmla="*/ 2147483647 h 198"/>
              <a:gd name="T54" fmla="*/ 2147483647 w 545"/>
              <a:gd name="T55" fmla="*/ 2147483647 h 198"/>
              <a:gd name="T56" fmla="*/ 2147483647 w 545"/>
              <a:gd name="T57" fmla="*/ 2147483647 h 198"/>
              <a:gd name="T58" fmla="*/ 2147483647 w 545"/>
              <a:gd name="T59" fmla="*/ 2147483647 h 198"/>
              <a:gd name="T60" fmla="*/ 2147483647 w 545"/>
              <a:gd name="T61" fmla="*/ 2147483647 h 198"/>
              <a:gd name="T62" fmla="*/ 2147483647 w 545"/>
              <a:gd name="T63" fmla="*/ 2147483647 h 198"/>
              <a:gd name="T64" fmla="*/ 2147483647 w 545"/>
              <a:gd name="T65" fmla="*/ 2147483647 h 198"/>
              <a:gd name="T66" fmla="*/ 2147483647 w 545"/>
              <a:gd name="T67" fmla="*/ 2147483647 h 198"/>
              <a:gd name="T68" fmla="*/ 2147483647 w 545"/>
              <a:gd name="T69" fmla="*/ 2147483647 h 198"/>
              <a:gd name="T70" fmla="*/ 2147483647 w 545"/>
              <a:gd name="T71" fmla="*/ 2147483647 h 19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45"/>
              <a:gd name="T109" fmla="*/ 0 h 198"/>
              <a:gd name="T110" fmla="*/ 545 w 545"/>
              <a:gd name="T111" fmla="*/ 198 h 19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45" h="198">
                <a:moveTo>
                  <a:pt x="544" y="99"/>
                </a:moveTo>
                <a:lnTo>
                  <a:pt x="544" y="91"/>
                </a:lnTo>
                <a:lnTo>
                  <a:pt x="540" y="82"/>
                </a:lnTo>
                <a:lnTo>
                  <a:pt x="535" y="73"/>
                </a:lnTo>
                <a:lnTo>
                  <a:pt x="528" y="65"/>
                </a:lnTo>
                <a:lnTo>
                  <a:pt x="519" y="57"/>
                </a:lnTo>
                <a:lnTo>
                  <a:pt x="508" y="50"/>
                </a:lnTo>
                <a:lnTo>
                  <a:pt x="495" y="42"/>
                </a:lnTo>
                <a:lnTo>
                  <a:pt x="481" y="36"/>
                </a:lnTo>
                <a:lnTo>
                  <a:pt x="465" y="30"/>
                </a:lnTo>
                <a:lnTo>
                  <a:pt x="447" y="24"/>
                </a:lnTo>
                <a:lnTo>
                  <a:pt x="428" y="18"/>
                </a:lnTo>
                <a:lnTo>
                  <a:pt x="408" y="14"/>
                </a:lnTo>
                <a:lnTo>
                  <a:pt x="387" y="10"/>
                </a:lnTo>
                <a:lnTo>
                  <a:pt x="365" y="6"/>
                </a:lnTo>
                <a:lnTo>
                  <a:pt x="343" y="4"/>
                </a:lnTo>
                <a:lnTo>
                  <a:pt x="320" y="2"/>
                </a:lnTo>
                <a:lnTo>
                  <a:pt x="296" y="1"/>
                </a:lnTo>
                <a:lnTo>
                  <a:pt x="272" y="0"/>
                </a:lnTo>
                <a:lnTo>
                  <a:pt x="248" y="1"/>
                </a:lnTo>
                <a:lnTo>
                  <a:pt x="225" y="2"/>
                </a:lnTo>
                <a:lnTo>
                  <a:pt x="202" y="4"/>
                </a:lnTo>
                <a:lnTo>
                  <a:pt x="179" y="6"/>
                </a:lnTo>
                <a:lnTo>
                  <a:pt x="157" y="10"/>
                </a:lnTo>
                <a:lnTo>
                  <a:pt x="136" y="14"/>
                </a:lnTo>
                <a:lnTo>
                  <a:pt x="116" y="18"/>
                </a:lnTo>
                <a:lnTo>
                  <a:pt x="97" y="24"/>
                </a:lnTo>
                <a:lnTo>
                  <a:pt x="79" y="30"/>
                </a:lnTo>
                <a:lnTo>
                  <a:pt x="63" y="36"/>
                </a:lnTo>
                <a:lnTo>
                  <a:pt x="49" y="42"/>
                </a:lnTo>
                <a:lnTo>
                  <a:pt x="37" y="50"/>
                </a:lnTo>
                <a:lnTo>
                  <a:pt x="25" y="57"/>
                </a:lnTo>
                <a:lnTo>
                  <a:pt x="16" y="65"/>
                </a:lnTo>
                <a:lnTo>
                  <a:pt x="9" y="73"/>
                </a:lnTo>
                <a:lnTo>
                  <a:pt x="4" y="82"/>
                </a:lnTo>
                <a:lnTo>
                  <a:pt x="1" y="91"/>
                </a:lnTo>
                <a:lnTo>
                  <a:pt x="0" y="99"/>
                </a:lnTo>
                <a:lnTo>
                  <a:pt x="1" y="108"/>
                </a:lnTo>
                <a:lnTo>
                  <a:pt x="4" y="116"/>
                </a:lnTo>
                <a:lnTo>
                  <a:pt x="9" y="124"/>
                </a:lnTo>
                <a:lnTo>
                  <a:pt x="16" y="133"/>
                </a:lnTo>
                <a:lnTo>
                  <a:pt x="25" y="141"/>
                </a:lnTo>
                <a:lnTo>
                  <a:pt x="37" y="148"/>
                </a:lnTo>
                <a:lnTo>
                  <a:pt x="49" y="155"/>
                </a:lnTo>
                <a:lnTo>
                  <a:pt x="63" y="162"/>
                </a:lnTo>
                <a:lnTo>
                  <a:pt x="79" y="169"/>
                </a:lnTo>
                <a:lnTo>
                  <a:pt x="97" y="175"/>
                </a:lnTo>
                <a:lnTo>
                  <a:pt x="116" y="180"/>
                </a:lnTo>
                <a:lnTo>
                  <a:pt x="136" y="184"/>
                </a:lnTo>
                <a:lnTo>
                  <a:pt x="157" y="188"/>
                </a:lnTo>
                <a:lnTo>
                  <a:pt x="179" y="191"/>
                </a:lnTo>
                <a:lnTo>
                  <a:pt x="202" y="194"/>
                </a:lnTo>
                <a:lnTo>
                  <a:pt x="225" y="196"/>
                </a:lnTo>
                <a:lnTo>
                  <a:pt x="248" y="197"/>
                </a:lnTo>
                <a:lnTo>
                  <a:pt x="272" y="197"/>
                </a:lnTo>
                <a:lnTo>
                  <a:pt x="296" y="197"/>
                </a:lnTo>
                <a:lnTo>
                  <a:pt x="320" y="196"/>
                </a:lnTo>
                <a:lnTo>
                  <a:pt x="343" y="194"/>
                </a:lnTo>
                <a:lnTo>
                  <a:pt x="365" y="191"/>
                </a:lnTo>
                <a:lnTo>
                  <a:pt x="387" y="188"/>
                </a:lnTo>
                <a:lnTo>
                  <a:pt x="408" y="184"/>
                </a:lnTo>
                <a:lnTo>
                  <a:pt x="428" y="180"/>
                </a:lnTo>
                <a:lnTo>
                  <a:pt x="447" y="175"/>
                </a:lnTo>
                <a:lnTo>
                  <a:pt x="465" y="169"/>
                </a:lnTo>
                <a:lnTo>
                  <a:pt x="481" y="162"/>
                </a:lnTo>
                <a:lnTo>
                  <a:pt x="495" y="155"/>
                </a:lnTo>
                <a:lnTo>
                  <a:pt x="508" y="148"/>
                </a:lnTo>
                <a:lnTo>
                  <a:pt x="519" y="141"/>
                </a:lnTo>
                <a:lnTo>
                  <a:pt x="528" y="133"/>
                </a:lnTo>
                <a:lnTo>
                  <a:pt x="535" y="124"/>
                </a:lnTo>
                <a:lnTo>
                  <a:pt x="540" y="116"/>
                </a:lnTo>
                <a:lnTo>
                  <a:pt x="544" y="108"/>
                </a:lnTo>
                <a:lnTo>
                  <a:pt x="544" y="9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Freeform 7"/>
          <p:cNvSpPr>
            <a:spLocks/>
          </p:cNvSpPr>
          <p:nvPr/>
        </p:nvSpPr>
        <p:spPr bwMode="auto">
          <a:xfrm>
            <a:off x="7897813" y="1468438"/>
            <a:ext cx="865187" cy="314325"/>
          </a:xfrm>
          <a:custGeom>
            <a:avLst/>
            <a:gdLst>
              <a:gd name="T0" fmla="*/ 2147483647 w 545"/>
              <a:gd name="T1" fmla="*/ 2147483647 h 198"/>
              <a:gd name="T2" fmla="*/ 2147483647 w 545"/>
              <a:gd name="T3" fmla="*/ 2147483647 h 198"/>
              <a:gd name="T4" fmla="*/ 2147483647 w 545"/>
              <a:gd name="T5" fmla="*/ 2147483647 h 198"/>
              <a:gd name="T6" fmla="*/ 2147483647 w 545"/>
              <a:gd name="T7" fmla="*/ 2147483647 h 198"/>
              <a:gd name="T8" fmla="*/ 2147483647 w 545"/>
              <a:gd name="T9" fmla="*/ 2147483647 h 198"/>
              <a:gd name="T10" fmla="*/ 2147483647 w 545"/>
              <a:gd name="T11" fmla="*/ 2147483647 h 198"/>
              <a:gd name="T12" fmla="*/ 2147483647 w 545"/>
              <a:gd name="T13" fmla="*/ 2147483647 h 198"/>
              <a:gd name="T14" fmla="*/ 2147483647 w 545"/>
              <a:gd name="T15" fmla="*/ 2147483647 h 198"/>
              <a:gd name="T16" fmla="*/ 2147483647 w 545"/>
              <a:gd name="T17" fmla="*/ 2147483647 h 198"/>
              <a:gd name="T18" fmla="*/ 2147483647 w 545"/>
              <a:gd name="T19" fmla="*/ 2147483647 h 198"/>
              <a:gd name="T20" fmla="*/ 2147483647 w 545"/>
              <a:gd name="T21" fmla="*/ 2147483647 h 198"/>
              <a:gd name="T22" fmla="*/ 2147483647 w 545"/>
              <a:gd name="T23" fmla="*/ 2147483647 h 198"/>
              <a:gd name="T24" fmla="*/ 2147483647 w 545"/>
              <a:gd name="T25" fmla="*/ 2147483647 h 198"/>
              <a:gd name="T26" fmla="*/ 2147483647 w 545"/>
              <a:gd name="T27" fmla="*/ 2147483647 h 198"/>
              <a:gd name="T28" fmla="*/ 2147483647 w 545"/>
              <a:gd name="T29" fmla="*/ 2147483647 h 198"/>
              <a:gd name="T30" fmla="*/ 2147483647 w 545"/>
              <a:gd name="T31" fmla="*/ 2147483647 h 198"/>
              <a:gd name="T32" fmla="*/ 2147483647 w 545"/>
              <a:gd name="T33" fmla="*/ 2147483647 h 198"/>
              <a:gd name="T34" fmla="*/ 2147483647 w 545"/>
              <a:gd name="T35" fmla="*/ 2147483647 h 198"/>
              <a:gd name="T36" fmla="*/ 2147483647 w 545"/>
              <a:gd name="T37" fmla="*/ 2147483647 h 198"/>
              <a:gd name="T38" fmla="*/ 2147483647 w 545"/>
              <a:gd name="T39" fmla="*/ 2147483647 h 198"/>
              <a:gd name="T40" fmla="*/ 2147483647 w 545"/>
              <a:gd name="T41" fmla="*/ 2147483647 h 198"/>
              <a:gd name="T42" fmla="*/ 2147483647 w 545"/>
              <a:gd name="T43" fmla="*/ 2147483647 h 198"/>
              <a:gd name="T44" fmla="*/ 2147483647 w 545"/>
              <a:gd name="T45" fmla="*/ 2147483647 h 198"/>
              <a:gd name="T46" fmla="*/ 2147483647 w 545"/>
              <a:gd name="T47" fmla="*/ 2147483647 h 198"/>
              <a:gd name="T48" fmla="*/ 2147483647 w 545"/>
              <a:gd name="T49" fmla="*/ 2147483647 h 198"/>
              <a:gd name="T50" fmla="*/ 2147483647 w 545"/>
              <a:gd name="T51" fmla="*/ 2147483647 h 198"/>
              <a:gd name="T52" fmla="*/ 2147483647 w 545"/>
              <a:gd name="T53" fmla="*/ 2147483647 h 198"/>
              <a:gd name="T54" fmla="*/ 2147483647 w 545"/>
              <a:gd name="T55" fmla="*/ 2147483647 h 198"/>
              <a:gd name="T56" fmla="*/ 2147483647 w 545"/>
              <a:gd name="T57" fmla="*/ 2147483647 h 198"/>
              <a:gd name="T58" fmla="*/ 2147483647 w 545"/>
              <a:gd name="T59" fmla="*/ 2147483647 h 198"/>
              <a:gd name="T60" fmla="*/ 2147483647 w 545"/>
              <a:gd name="T61" fmla="*/ 2147483647 h 198"/>
              <a:gd name="T62" fmla="*/ 2147483647 w 545"/>
              <a:gd name="T63" fmla="*/ 2147483647 h 198"/>
              <a:gd name="T64" fmla="*/ 2147483647 w 545"/>
              <a:gd name="T65" fmla="*/ 2147483647 h 198"/>
              <a:gd name="T66" fmla="*/ 2147483647 w 545"/>
              <a:gd name="T67" fmla="*/ 2147483647 h 198"/>
              <a:gd name="T68" fmla="*/ 2147483647 w 545"/>
              <a:gd name="T69" fmla="*/ 2147483647 h 198"/>
              <a:gd name="T70" fmla="*/ 2147483647 w 545"/>
              <a:gd name="T71" fmla="*/ 2147483647 h 19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45"/>
              <a:gd name="T109" fmla="*/ 0 h 198"/>
              <a:gd name="T110" fmla="*/ 545 w 545"/>
              <a:gd name="T111" fmla="*/ 198 h 19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45" h="198">
                <a:moveTo>
                  <a:pt x="0" y="99"/>
                </a:moveTo>
                <a:lnTo>
                  <a:pt x="1" y="107"/>
                </a:lnTo>
                <a:lnTo>
                  <a:pt x="4" y="116"/>
                </a:lnTo>
                <a:lnTo>
                  <a:pt x="9" y="124"/>
                </a:lnTo>
                <a:lnTo>
                  <a:pt x="16" y="133"/>
                </a:lnTo>
                <a:lnTo>
                  <a:pt x="26" y="140"/>
                </a:lnTo>
                <a:lnTo>
                  <a:pt x="36" y="148"/>
                </a:lnTo>
                <a:lnTo>
                  <a:pt x="49" y="155"/>
                </a:lnTo>
                <a:lnTo>
                  <a:pt x="64" y="162"/>
                </a:lnTo>
                <a:lnTo>
                  <a:pt x="80" y="169"/>
                </a:lnTo>
                <a:lnTo>
                  <a:pt x="97" y="174"/>
                </a:lnTo>
                <a:lnTo>
                  <a:pt x="116" y="179"/>
                </a:lnTo>
                <a:lnTo>
                  <a:pt x="136" y="184"/>
                </a:lnTo>
                <a:lnTo>
                  <a:pt x="157" y="188"/>
                </a:lnTo>
                <a:lnTo>
                  <a:pt x="179" y="191"/>
                </a:lnTo>
                <a:lnTo>
                  <a:pt x="202" y="194"/>
                </a:lnTo>
                <a:lnTo>
                  <a:pt x="225" y="196"/>
                </a:lnTo>
                <a:lnTo>
                  <a:pt x="248" y="197"/>
                </a:lnTo>
                <a:lnTo>
                  <a:pt x="272" y="197"/>
                </a:lnTo>
                <a:lnTo>
                  <a:pt x="296" y="197"/>
                </a:lnTo>
                <a:lnTo>
                  <a:pt x="319" y="196"/>
                </a:lnTo>
                <a:lnTo>
                  <a:pt x="343" y="194"/>
                </a:lnTo>
                <a:lnTo>
                  <a:pt x="365" y="191"/>
                </a:lnTo>
                <a:lnTo>
                  <a:pt x="387" y="188"/>
                </a:lnTo>
                <a:lnTo>
                  <a:pt x="408" y="184"/>
                </a:lnTo>
                <a:lnTo>
                  <a:pt x="429" y="179"/>
                </a:lnTo>
                <a:lnTo>
                  <a:pt x="447" y="174"/>
                </a:lnTo>
                <a:lnTo>
                  <a:pt x="464" y="169"/>
                </a:lnTo>
                <a:lnTo>
                  <a:pt x="480" y="162"/>
                </a:lnTo>
                <a:lnTo>
                  <a:pt x="495" y="155"/>
                </a:lnTo>
                <a:lnTo>
                  <a:pt x="508" y="148"/>
                </a:lnTo>
                <a:lnTo>
                  <a:pt x="519" y="140"/>
                </a:lnTo>
                <a:lnTo>
                  <a:pt x="528" y="133"/>
                </a:lnTo>
                <a:lnTo>
                  <a:pt x="535" y="124"/>
                </a:lnTo>
                <a:lnTo>
                  <a:pt x="540" y="116"/>
                </a:lnTo>
                <a:lnTo>
                  <a:pt x="543" y="107"/>
                </a:lnTo>
                <a:lnTo>
                  <a:pt x="544" y="99"/>
                </a:lnTo>
                <a:lnTo>
                  <a:pt x="543" y="90"/>
                </a:lnTo>
                <a:lnTo>
                  <a:pt x="540" y="81"/>
                </a:lnTo>
                <a:lnTo>
                  <a:pt x="535" y="73"/>
                </a:lnTo>
                <a:lnTo>
                  <a:pt x="528" y="65"/>
                </a:lnTo>
                <a:lnTo>
                  <a:pt x="519" y="57"/>
                </a:lnTo>
                <a:lnTo>
                  <a:pt x="508" y="50"/>
                </a:lnTo>
                <a:lnTo>
                  <a:pt x="495" y="42"/>
                </a:lnTo>
                <a:lnTo>
                  <a:pt x="480" y="35"/>
                </a:lnTo>
                <a:lnTo>
                  <a:pt x="464" y="29"/>
                </a:lnTo>
                <a:lnTo>
                  <a:pt x="447" y="24"/>
                </a:lnTo>
                <a:lnTo>
                  <a:pt x="428" y="18"/>
                </a:lnTo>
                <a:lnTo>
                  <a:pt x="408" y="14"/>
                </a:lnTo>
                <a:lnTo>
                  <a:pt x="387" y="9"/>
                </a:lnTo>
                <a:lnTo>
                  <a:pt x="365" y="6"/>
                </a:lnTo>
                <a:lnTo>
                  <a:pt x="342" y="3"/>
                </a:lnTo>
                <a:lnTo>
                  <a:pt x="319" y="2"/>
                </a:lnTo>
                <a:lnTo>
                  <a:pt x="296" y="1"/>
                </a:lnTo>
                <a:lnTo>
                  <a:pt x="272" y="0"/>
                </a:lnTo>
                <a:lnTo>
                  <a:pt x="248" y="1"/>
                </a:lnTo>
                <a:lnTo>
                  <a:pt x="225" y="2"/>
                </a:lnTo>
                <a:lnTo>
                  <a:pt x="202" y="4"/>
                </a:lnTo>
                <a:lnTo>
                  <a:pt x="179" y="6"/>
                </a:lnTo>
                <a:lnTo>
                  <a:pt x="157" y="9"/>
                </a:lnTo>
                <a:lnTo>
                  <a:pt x="136" y="14"/>
                </a:lnTo>
                <a:lnTo>
                  <a:pt x="116" y="18"/>
                </a:lnTo>
                <a:lnTo>
                  <a:pt x="97" y="24"/>
                </a:lnTo>
                <a:lnTo>
                  <a:pt x="80" y="29"/>
                </a:lnTo>
                <a:lnTo>
                  <a:pt x="64" y="35"/>
                </a:lnTo>
                <a:lnTo>
                  <a:pt x="49" y="42"/>
                </a:lnTo>
                <a:lnTo>
                  <a:pt x="36" y="50"/>
                </a:lnTo>
                <a:lnTo>
                  <a:pt x="26" y="57"/>
                </a:lnTo>
                <a:lnTo>
                  <a:pt x="16" y="65"/>
                </a:lnTo>
                <a:lnTo>
                  <a:pt x="9" y="73"/>
                </a:lnTo>
                <a:lnTo>
                  <a:pt x="4" y="82"/>
                </a:lnTo>
                <a:lnTo>
                  <a:pt x="1" y="90"/>
                </a:lnTo>
                <a:lnTo>
                  <a:pt x="0" y="9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Freeform 8"/>
          <p:cNvSpPr>
            <a:spLocks/>
          </p:cNvSpPr>
          <p:nvPr/>
        </p:nvSpPr>
        <p:spPr bwMode="auto">
          <a:xfrm>
            <a:off x="5837238" y="1752600"/>
            <a:ext cx="1068387" cy="687388"/>
          </a:xfrm>
          <a:custGeom>
            <a:avLst/>
            <a:gdLst>
              <a:gd name="T0" fmla="*/ 0 w 673"/>
              <a:gd name="T1" fmla="*/ 2147483647 h 433"/>
              <a:gd name="T2" fmla="*/ 2147483647 w 673"/>
              <a:gd name="T3" fmla="*/ 0 h 433"/>
              <a:gd name="T4" fmla="*/ 2147483647 w 673"/>
              <a:gd name="T5" fmla="*/ 2147483647 h 433"/>
              <a:gd name="T6" fmla="*/ 2147483647 w 673"/>
              <a:gd name="T7" fmla="*/ 2147483647 h 433"/>
              <a:gd name="T8" fmla="*/ 0 w 673"/>
              <a:gd name="T9" fmla="*/ 2147483647 h 4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3"/>
              <a:gd name="T16" fmla="*/ 0 h 433"/>
              <a:gd name="T17" fmla="*/ 673 w 673"/>
              <a:gd name="T18" fmla="*/ 433 h 4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3" h="433">
                <a:moveTo>
                  <a:pt x="0" y="217"/>
                </a:moveTo>
                <a:lnTo>
                  <a:pt x="331" y="0"/>
                </a:lnTo>
                <a:lnTo>
                  <a:pt x="672" y="224"/>
                </a:lnTo>
                <a:lnTo>
                  <a:pt x="331" y="432"/>
                </a:lnTo>
                <a:lnTo>
                  <a:pt x="0" y="217"/>
                </a:lnTo>
              </a:path>
            </a:pathLst>
          </a:custGeom>
          <a:solidFill>
            <a:srgbClr val="4FD1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9705" name="Freeform 9"/>
          <p:cNvSpPr>
            <a:spLocks/>
          </p:cNvSpPr>
          <p:nvPr/>
        </p:nvSpPr>
        <p:spPr bwMode="auto">
          <a:xfrm>
            <a:off x="7378700" y="1992313"/>
            <a:ext cx="1339850" cy="293687"/>
          </a:xfrm>
          <a:custGeom>
            <a:avLst/>
            <a:gdLst/>
            <a:ahLst/>
            <a:cxnLst>
              <a:cxn ang="0">
                <a:pos x="843" y="184"/>
              </a:cxn>
              <a:cxn ang="0">
                <a:pos x="843" y="0"/>
              </a:cxn>
              <a:cxn ang="0">
                <a:pos x="0" y="0"/>
              </a:cxn>
              <a:cxn ang="0">
                <a:pos x="0" y="184"/>
              </a:cxn>
              <a:cxn ang="0">
                <a:pos x="843" y="184"/>
              </a:cxn>
            </a:cxnLst>
            <a:rect l="0" t="0" r="r" b="b"/>
            <a:pathLst>
              <a:path w="844" h="185">
                <a:moveTo>
                  <a:pt x="843" y="184"/>
                </a:moveTo>
                <a:lnTo>
                  <a:pt x="843" y="0"/>
                </a:lnTo>
                <a:lnTo>
                  <a:pt x="0" y="0"/>
                </a:lnTo>
                <a:lnTo>
                  <a:pt x="0" y="184"/>
                </a:lnTo>
                <a:lnTo>
                  <a:pt x="843" y="18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4587" name="Rectangle 10"/>
          <p:cNvSpPr>
            <a:spLocks noChangeArrowheads="1"/>
          </p:cNvSpPr>
          <p:nvPr/>
        </p:nvSpPr>
        <p:spPr bwMode="auto">
          <a:xfrm>
            <a:off x="7896035" y="1449698"/>
            <a:ext cx="88334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1600" b="1" dirty="0" err="1">
                <a:solidFill>
                  <a:srgbClr val="000000"/>
                </a:solidFill>
                <a:latin typeface="Arial" charset="0"/>
              </a:rPr>
              <a:t>dname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588" name="Rectangle 11"/>
          <p:cNvSpPr>
            <a:spLocks noChangeArrowheads="1"/>
          </p:cNvSpPr>
          <p:nvPr/>
        </p:nvSpPr>
        <p:spPr bwMode="auto">
          <a:xfrm>
            <a:off x="6918325" y="1428400"/>
            <a:ext cx="8366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600" b="1" dirty="0" err="1">
                <a:solidFill>
                  <a:srgbClr val="000000"/>
                </a:solidFill>
                <a:latin typeface="Arial" charset="0"/>
              </a:rPr>
              <a:t>dssn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589" name="Rectangle 12"/>
          <p:cNvSpPr>
            <a:spLocks noChangeArrowheads="1"/>
          </p:cNvSpPr>
          <p:nvPr/>
        </p:nvSpPr>
        <p:spPr bwMode="auto">
          <a:xfrm>
            <a:off x="7377799" y="1969414"/>
            <a:ext cx="13446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Dependents</a:t>
            </a:r>
          </a:p>
        </p:txBody>
      </p:sp>
      <p:sp>
        <p:nvSpPr>
          <p:cNvPr id="24590" name="Rectangle 13"/>
          <p:cNvSpPr>
            <a:spLocks noChangeArrowheads="1"/>
          </p:cNvSpPr>
          <p:nvPr/>
        </p:nvSpPr>
        <p:spPr bwMode="auto">
          <a:xfrm>
            <a:off x="5939752" y="1931314"/>
            <a:ext cx="8699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Covers</a:t>
            </a:r>
          </a:p>
        </p:txBody>
      </p:sp>
      <p:grpSp>
        <p:nvGrpSpPr>
          <p:cNvPr id="24591" name="Group 25"/>
          <p:cNvGrpSpPr>
            <a:grpSpLocks/>
          </p:cNvGrpSpPr>
          <p:nvPr/>
        </p:nvGrpSpPr>
        <p:grpSpPr bwMode="auto">
          <a:xfrm>
            <a:off x="3671888" y="1220788"/>
            <a:ext cx="2089150" cy="1033463"/>
            <a:chOff x="2057" y="769"/>
            <a:chExt cx="1316" cy="651"/>
          </a:xfrm>
        </p:grpSpPr>
        <p:sp>
          <p:nvSpPr>
            <p:cNvPr id="24628" name="Freeform 14"/>
            <p:cNvSpPr>
              <a:spLocks/>
            </p:cNvSpPr>
            <p:nvPr/>
          </p:nvSpPr>
          <p:spPr bwMode="auto">
            <a:xfrm>
              <a:off x="2057" y="928"/>
              <a:ext cx="432" cy="198"/>
            </a:xfrm>
            <a:custGeom>
              <a:avLst/>
              <a:gdLst>
                <a:gd name="T0" fmla="*/ 135 w 545"/>
                <a:gd name="T1" fmla="*/ 90 h 198"/>
                <a:gd name="T2" fmla="*/ 132 w 545"/>
                <a:gd name="T3" fmla="*/ 73 h 198"/>
                <a:gd name="T4" fmla="*/ 128 w 545"/>
                <a:gd name="T5" fmla="*/ 57 h 198"/>
                <a:gd name="T6" fmla="*/ 123 w 545"/>
                <a:gd name="T7" fmla="*/ 42 h 198"/>
                <a:gd name="T8" fmla="*/ 115 w 545"/>
                <a:gd name="T9" fmla="*/ 29 h 198"/>
                <a:gd name="T10" fmla="*/ 106 w 545"/>
                <a:gd name="T11" fmla="*/ 18 h 198"/>
                <a:gd name="T12" fmla="*/ 96 w 545"/>
                <a:gd name="T13" fmla="*/ 9 h 198"/>
                <a:gd name="T14" fmla="*/ 86 w 545"/>
                <a:gd name="T15" fmla="*/ 3 h 198"/>
                <a:gd name="T16" fmla="*/ 74 w 545"/>
                <a:gd name="T17" fmla="*/ 1 h 198"/>
                <a:gd name="T18" fmla="*/ 62 w 545"/>
                <a:gd name="T19" fmla="*/ 1 h 198"/>
                <a:gd name="T20" fmla="*/ 50 w 545"/>
                <a:gd name="T21" fmla="*/ 3 h 198"/>
                <a:gd name="T22" fmla="*/ 39 w 545"/>
                <a:gd name="T23" fmla="*/ 9 h 198"/>
                <a:gd name="T24" fmla="*/ 29 w 545"/>
                <a:gd name="T25" fmla="*/ 18 h 198"/>
                <a:gd name="T26" fmla="*/ 20 w 545"/>
                <a:gd name="T27" fmla="*/ 29 h 198"/>
                <a:gd name="T28" fmla="*/ 13 w 545"/>
                <a:gd name="T29" fmla="*/ 42 h 198"/>
                <a:gd name="T30" fmla="*/ 6 w 545"/>
                <a:gd name="T31" fmla="*/ 57 h 198"/>
                <a:gd name="T32" fmla="*/ 2 w 545"/>
                <a:gd name="T33" fmla="*/ 73 h 198"/>
                <a:gd name="T34" fmla="*/ 1 w 545"/>
                <a:gd name="T35" fmla="*/ 90 h 198"/>
                <a:gd name="T36" fmla="*/ 1 w 545"/>
                <a:gd name="T37" fmla="*/ 107 h 198"/>
                <a:gd name="T38" fmla="*/ 2 w 545"/>
                <a:gd name="T39" fmla="*/ 124 h 198"/>
                <a:gd name="T40" fmla="*/ 6 w 545"/>
                <a:gd name="T41" fmla="*/ 140 h 198"/>
                <a:gd name="T42" fmla="*/ 13 w 545"/>
                <a:gd name="T43" fmla="*/ 155 h 198"/>
                <a:gd name="T44" fmla="*/ 20 w 545"/>
                <a:gd name="T45" fmla="*/ 168 h 198"/>
                <a:gd name="T46" fmla="*/ 29 w 545"/>
                <a:gd name="T47" fmla="*/ 179 h 198"/>
                <a:gd name="T48" fmla="*/ 39 w 545"/>
                <a:gd name="T49" fmla="*/ 188 h 198"/>
                <a:gd name="T50" fmla="*/ 50 w 545"/>
                <a:gd name="T51" fmla="*/ 194 h 198"/>
                <a:gd name="T52" fmla="*/ 62 w 545"/>
                <a:gd name="T53" fmla="*/ 197 h 198"/>
                <a:gd name="T54" fmla="*/ 74 w 545"/>
                <a:gd name="T55" fmla="*/ 197 h 198"/>
                <a:gd name="T56" fmla="*/ 86 w 545"/>
                <a:gd name="T57" fmla="*/ 194 h 198"/>
                <a:gd name="T58" fmla="*/ 96 w 545"/>
                <a:gd name="T59" fmla="*/ 188 h 198"/>
                <a:gd name="T60" fmla="*/ 106 w 545"/>
                <a:gd name="T61" fmla="*/ 179 h 198"/>
                <a:gd name="T62" fmla="*/ 115 w 545"/>
                <a:gd name="T63" fmla="*/ 168 h 198"/>
                <a:gd name="T64" fmla="*/ 123 w 545"/>
                <a:gd name="T65" fmla="*/ 155 h 198"/>
                <a:gd name="T66" fmla="*/ 128 w 545"/>
                <a:gd name="T67" fmla="*/ 140 h 198"/>
                <a:gd name="T68" fmla="*/ 132 w 545"/>
                <a:gd name="T69" fmla="*/ 124 h 198"/>
                <a:gd name="T70" fmla="*/ 135 w 545"/>
                <a:gd name="T71" fmla="*/ 107 h 1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5"/>
                <a:gd name="T109" fmla="*/ 0 h 198"/>
                <a:gd name="T110" fmla="*/ 545 w 545"/>
                <a:gd name="T111" fmla="*/ 198 h 1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5" h="198">
                  <a:moveTo>
                    <a:pt x="544" y="99"/>
                  </a:moveTo>
                  <a:lnTo>
                    <a:pt x="543" y="90"/>
                  </a:lnTo>
                  <a:lnTo>
                    <a:pt x="540" y="81"/>
                  </a:lnTo>
                  <a:lnTo>
                    <a:pt x="535" y="73"/>
                  </a:lnTo>
                  <a:lnTo>
                    <a:pt x="528" y="65"/>
                  </a:lnTo>
                  <a:lnTo>
                    <a:pt x="519" y="57"/>
                  </a:lnTo>
                  <a:lnTo>
                    <a:pt x="508" y="49"/>
                  </a:lnTo>
                  <a:lnTo>
                    <a:pt x="495" y="42"/>
                  </a:lnTo>
                  <a:lnTo>
                    <a:pt x="480" y="35"/>
                  </a:lnTo>
                  <a:lnTo>
                    <a:pt x="464" y="29"/>
                  </a:lnTo>
                  <a:lnTo>
                    <a:pt x="447" y="23"/>
                  </a:lnTo>
                  <a:lnTo>
                    <a:pt x="428" y="18"/>
                  </a:lnTo>
                  <a:lnTo>
                    <a:pt x="408" y="13"/>
                  </a:lnTo>
                  <a:lnTo>
                    <a:pt x="387" y="9"/>
                  </a:lnTo>
                  <a:lnTo>
                    <a:pt x="365" y="6"/>
                  </a:lnTo>
                  <a:lnTo>
                    <a:pt x="343" y="3"/>
                  </a:lnTo>
                  <a:lnTo>
                    <a:pt x="319" y="2"/>
                  </a:lnTo>
                  <a:lnTo>
                    <a:pt x="296" y="1"/>
                  </a:lnTo>
                  <a:lnTo>
                    <a:pt x="272" y="0"/>
                  </a:lnTo>
                  <a:lnTo>
                    <a:pt x="248" y="1"/>
                  </a:lnTo>
                  <a:lnTo>
                    <a:pt x="225" y="2"/>
                  </a:lnTo>
                  <a:lnTo>
                    <a:pt x="202" y="3"/>
                  </a:lnTo>
                  <a:lnTo>
                    <a:pt x="179" y="6"/>
                  </a:lnTo>
                  <a:lnTo>
                    <a:pt x="157" y="9"/>
                  </a:lnTo>
                  <a:lnTo>
                    <a:pt x="136" y="13"/>
                  </a:lnTo>
                  <a:lnTo>
                    <a:pt x="116" y="18"/>
                  </a:lnTo>
                  <a:lnTo>
                    <a:pt x="97" y="23"/>
                  </a:lnTo>
                  <a:lnTo>
                    <a:pt x="80" y="29"/>
                  </a:lnTo>
                  <a:lnTo>
                    <a:pt x="64" y="35"/>
                  </a:lnTo>
                  <a:lnTo>
                    <a:pt x="49" y="42"/>
                  </a:lnTo>
                  <a:lnTo>
                    <a:pt x="36" y="49"/>
                  </a:lnTo>
                  <a:lnTo>
                    <a:pt x="25" y="57"/>
                  </a:lnTo>
                  <a:lnTo>
                    <a:pt x="16" y="65"/>
                  </a:lnTo>
                  <a:lnTo>
                    <a:pt x="9" y="73"/>
                  </a:lnTo>
                  <a:lnTo>
                    <a:pt x="4" y="81"/>
                  </a:lnTo>
                  <a:lnTo>
                    <a:pt x="1" y="90"/>
                  </a:lnTo>
                  <a:lnTo>
                    <a:pt x="0" y="99"/>
                  </a:lnTo>
                  <a:lnTo>
                    <a:pt x="1" y="107"/>
                  </a:lnTo>
                  <a:lnTo>
                    <a:pt x="4" y="116"/>
                  </a:lnTo>
                  <a:lnTo>
                    <a:pt x="9" y="124"/>
                  </a:lnTo>
                  <a:lnTo>
                    <a:pt x="16" y="132"/>
                  </a:lnTo>
                  <a:lnTo>
                    <a:pt x="25" y="140"/>
                  </a:lnTo>
                  <a:lnTo>
                    <a:pt x="36" y="148"/>
                  </a:lnTo>
                  <a:lnTo>
                    <a:pt x="49" y="155"/>
                  </a:lnTo>
                  <a:lnTo>
                    <a:pt x="64" y="162"/>
                  </a:lnTo>
                  <a:lnTo>
                    <a:pt x="80" y="168"/>
                  </a:lnTo>
                  <a:lnTo>
                    <a:pt x="97" y="174"/>
                  </a:lnTo>
                  <a:lnTo>
                    <a:pt x="116" y="179"/>
                  </a:lnTo>
                  <a:lnTo>
                    <a:pt x="136" y="184"/>
                  </a:lnTo>
                  <a:lnTo>
                    <a:pt x="157" y="188"/>
                  </a:lnTo>
                  <a:lnTo>
                    <a:pt x="179" y="191"/>
                  </a:lnTo>
                  <a:lnTo>
                    <a:pt x="202" y="194"/>
                  </a:lnTo>
                  <a:lnTo>
                    <a:pt x="225" y="195"/>
                  </a:lnTo>
                  <a:lnTo>
                    <a:pt x="248" y="197"/>
                  </a:lnTo>
                  <a:lnTo>
                    <a:pt x="272" y="197"/>
                  </a:lnTo>
                  <a:lnTo>
                    <a:pt x="296" y="197"/>
                  </a:lnTo>
                  <a:lnTo>
                    <a:pt x="319" y="195"/>
                  </a:lnTo>
                  <a:lnTo>
                    <a:pt x="343" y="194"/>
                  </a:lnTo>
                  <a:lnTo>
                    <a:pt x="365" y="191"/>
                  </a:lnTo>
                  <a:lnTo>
                    <a:pt x="387" y="188"/>
                  </a:lnTo>
                  <a:lnTo>
                    <a:pt x="408" y="184"/>
                  </a:lnTo>
                  <a:lnTo>
                    <a:pt x="428" y="179"/>
                  </a:lnTo>
                  <a:lnTo>
                    <a:pt x="447" y="174"/>
                  </a:lnTo>
                  <a:lnTo>
                    <a:pt x="464" y="168"/>
                  </a:lnTo>
                  <a:lnTo>
                    <a:pt x="480" y="162"/>
                  </a:lnTo>
                  <a:lnTo>
                    <a:pt x="495" y="155"/>
                  </a:lnTo>
                  <a:lnTo>
                    <a:pt x="508" y="148"/>
                  </a:lnTo>
                  <a:lnTo>
                    <a:pt x="519" y="140"/>
                  </a:lnTo>
                  <a:lnTo>
                    <a:pt x="528" y="132"/>
                  </a:lnTo>
                  <a:lnTo>
                    <a:pt x="535" y="124"/>
                  </a:lnTo>
                  <a:lnTo>
                    <a:pt x="540" y="116"/>
                  </a:lnTo>
                  <a:lnTo>
                    <a:pt x="543" y="107"/>
                  </a:lnTo>
                  <a:lnTo>
                    <a:pt x="544" y="9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Freeform 15"/>
            <p:cNvSpPr>
              <a:spLocks/>
            </p:cNvSpPr>
            <p:nvPr/>
          </p:nvSpPr>
          <p:spPr bwMode="auto">
            <a:xfrm>
              <a:off x="2941" y="912"/>
              <a:ext cx="432" cy="198"/>
            </a:xfrm>
            <a:custGeom>
              <a:avLst/>
              <a:gdLst>
                <a:gd name="T0" fmla="*/ 1 w 546"/>
                <a:gd name="T1" fmla="*/ 107 h 198"/>
                <a:gd name="T2" fmla="*/ 2 w 546"/>
                <a:gd name="T3" fmla="*/ 124 h 198"/>
                <a:gd name="T4" fmla="*/ 6 w 546"/>
                <a:gd name="T5" fmla="*/ 140 h 198"/>
                <a:gd name="T6" fmla="*/ 13 w 546"/>
                <a:gd name="T7" fmla="*/ 155 h 198"/>
                <a:gd name="T8" fmla="*/ 20 w 546"/>
                <a:gd name="T9" fmla="*/ 168 h 198"/>
                <a:gd name="T10" fmla="*/ 29 w 546"/>
                <a:gd name="T11" fmla="*/ 179 h 198"/>
                <a:gd name="T12" fmla="*/ 39 w 546"/>
                <a:gd name="T13" fmla="*/ 188 h 198"/>
                <a:gd name="T14" fmla="*/ 50 w 546"/>
                <a:gd name="T15" fmla="*/ 194 h 198"/>
                <a:gd name="T16" fmla="*/ 61 w 546"/>
                <a:gd name="T17" fmla="*/ 197 h 198"/>
                <a:gd name="T18" fmla="*/ 73 w 546"/>
                <a:gd name="T19" fmla="*/ 197 h 198"/>
                <a:gd name="T20" fmla="*/ 84 w 546"/>
                <a:gd name="T21" fmla="*/ 194 h 198"/>
                <a:gd name="T22" fmla="*/ 95 w 546"/>
                <a:gd name="T23" fmla="*/ 188 h 198"/>
                <a:gd name="T24" fmla="*/ 105 w 546"/>
                <a:gd name="T25" fmla="*/ 179 h 198"/>
                <a:gd name="T26" fmla="*/ 114 w 546"/>
                <a:gd name="T27" fmla="*/ 168 h 198"/>
                <a:gd name="T28" fmla="*/ 121 w 546"/>
                <a:gd name="T29" fmla="*/ 155 h 198"/>
                <a:gd name="T30" fmla="*/ 127 w 546"/>
                <a:gd name="T31" fmla="*/ 140 h 198"/>
                <a:gd name="T32" fmla="*/ 131 w 546"/>
                <a:gd name="T33" fmla="*/ 124 h 198"/>
                <a:gd name="T34" fmla="*/ 134 w 546"/>
                <a:gd name="T35" fmla="*/ 107 h 198"/>
                <a:gd name="T36" fmla="*/ 134 w 546"/>
                <a:gd name="T37" fmla="*/ 90 h 198"/>
                <a:gd name="T38" fmla="*/ 131 w 546"/>
                <a:gd name="T39" fmla="*/ 73 h 198"/>
                <a:gd name="T40" fmla="*/ 127 w 546"/>
                <a:gd name="T41" fmla="*/ 57 h 198"/>
                <a:gd name="T42" fmla="*/ 121 w 546"/>
                <a:gd name="T43" fmla="*/ 42 h 198"/>
                <a:gd name="T44" fmla="*/ 114 w 546"/>
                <a:gd name="T45" fmla="*/ 29 h 198"/>
                <a:gd name="T46" fmla="*/ 105 w 546"/>
                <a:gd name="T47" fmla="*/ 18 h 198"/>
                <a:gd name="T48" fmla="*/ 95 w 546"/>
                <a:gd name="T49" fmla="*/ 9 h 198"/>
                <a:gd name="T50" fmla="*/ 84 w 546"/>
                <a:gd name="T51" fmla="*/ 3 h 198"/>
                <a:gd name="T52" fmla="*/ 73 w 546"/>
                <a:gd name="T53" fmla="*/ 1 h 198"/>
                <a:gd name="T54" fmla="*/ 61 w 546"/>
                <a:gd name="T55" fmla="*/ 1 h 198"/>
                <a:gd name="T56" fmla="*/ 50 w 546"/>
                <a:gd name="T57" fmla="*/ 3 h 198"/>
                <a:gd name="T58" fmla="*/ 39 w 546"/>
                <a:gd name="T59" fmla="*/ 9 h 198"/>
                <a:gd name="T60" fmla="*/ 29 w 546"/>
                <a:gd name="T61" fmla="*/ 18 h 198"/>
                <a:gd name="T62" fmla="*/ 20 w 546"/>
                <a:gd name="T63" fmla="*/ 29 h 198"/>
                <a:gd name="T64" fmla="*/ 13 w 546"/>
                <a:gd name="T65" fmla="*/ 42 h 198"/>
                <a:gd name="T66" fmla="*/ 6 w 546"/>
                <a:gd name="T67" fmla="*/ 57 h 198"/>
                <a:gd name="T68" fmla="*/ 2 w 546"/>
                <a:gd name="T69" fmla="*/ 73 h 198"/>
                <a:gd name="T70" fmla="*/ 1 w 546"/>
                <a:gd name="T71" fmla="*/ 90 h 1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6"/>
                <a:gd name="T109" fmla="*/ 0 h 198"/>
                <a:gd name="T110" fmla="*/ 546 w 546"/>
                <a:gd name="T111" fmla="*/ 198 h 1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6" h="198">
                  <a:moveTo>
                    <a:pt x="0" y="99"/>
                  </a:moveTo>
                  <a:lnTo>
                    <a:pt x="1" y="107"/>
                  </a:lnTo>
                  <a:lnTo>
                    <a:pt x="5" y="116"/>
                  </a:lnTo>
                  <a:lnTo>
                    <a:pt x="9" y="124"/>
                  </a:lnTo>
                  <a:lnTo>
                    <a:pt x="17" y="132"/>
                  </a:lnTo>
                  <a:lnTo>
                    <a:pt x="26" y="140"/>
                  </a:lnTo>
                  <a:lnTo>
                    <a:pt x="37" y="148"/>
                  </a:lnTo>
                  <a:lnTo>
                    <a:pt x="50" y="155"/>
                  </a:lnTo>
                  <a:lnTo>
                    <a:pt x="64" y="162"/>
                  </a:lnTo>
                  <a:lnTo>
                    <a:pt x="80" y="168"/>
                  </a:lnTo>
                  <a:lnTo>
                    <a:pt x="98" y="174"/>
                  </a:lnTo>
                  <a:lnTo>
                    <a:pt x="117" y="179"/>
                  </a:lnTo>
                  <a:lnTo>
                    <a:pt x="136" y="184"/>
                  </a:lnTo>
                  <a:lnTo>
                    <a:pt x="157" y="188"/>
                  </a:lnTo>
                  <a:lnTo>
                    <a:pt x="179" y="191"/>
                  </a:lnTo>
                  <a:lnTo>
                    <a:pt x="202" y="194"/>
                  </a:lnTo>
                  <a:lnTo>
                    <a:pt x="225" y="195"/>
                  </a:lnTo>
                  <a:lnTo>
                    <a:pt x="249" y="197"/>
                  </a:lnTo>
                  <a:lnTo>
                    <a:pt x="272" y="197"/>
                  </a:lnTo>
                  <a:lnTo>
                    <a:pt x="296" y="197"/>
                  </a:lnTo>
                  <a:lnTo>
                    <a:pt x="320" y="195"/>
                  </a:lnTo>
                  <a:lnTo>
                    <a:pt x="343" y="194"/>
                  </a:lnTo>
                  <a:lnTo>
                    <a:pt x="366" y="191"/>
                  </a:lnTo>
                  <a:lnTo>
                    <a:pt x="388" y="188"/>
                  </a:lnTo>
                  <a:lnTo>
                    <a:pt x="409" y="184"/>
                  </a:lnTo>
                  <a:lnTo>
                    <a:pt x="428" y="179"/>
                  </a:lnTo>
                  <a:lnTo>
                    <a:pt x="448" y="174"/>
                  </a:lnTo>
                  <a:lnTo>
                    <a:pt x="465" y="168"/>
                  </a:lnTo>
                  <a:lnTo>
                    <a:pt x="481" y="162"/>
                  </a:lnTo>
                  <a:lnTo>
                    <a:pt x="495" y="155"/>
                  </a:lnTo>
                  <a:lnTo>
                    <a:pt x="508" y="148"/>
                  </a:lnTo>
                  <a:lnTo>
                    <a:pt x="519" y="140"/>
                  </a:lnTo>
                  <a:lnTo>
                    <a:pt x="528" y="132"/>
                  </a:lnTo>
                  <a:lnTo>
                    <a:pt x="536" y="124"/>
                  </a:lnTo>
                  <a:lnTo>
                    <a:pt x="540" y="116"/>
                  </a:lnTo>
                  <a:lnTo>
                    <a:pt x="544" y="107"/>
                  </a:lnTo>
                  <a:lnTo>
                    <a:pt x="545" y="99"/>
                  </a:lnTo>
                  <a:lnTo>
                    <a:pt x="544" y="90"/>
                  </a:lnTo>
                  <a:lnTo>
                    <a:pt x="540" y="81"/>
                  </a:lnTo>
                  <a:lnTo>
                    <a:pt x="536" y="73"/>
                  </a:lnTo>
                  <a:lnTo>
                    <a:pt x="528" y="65"/>
                  </a:lnTo>
                  <a:lnTo>
                    <a:pt x="519" y="57"/>
                  </a:lnTo>
                  <a:lnTo>
                    <a:pt x="508" y="49"/>
                  </a:lnTo>
                  <a:lnTo>
                    <a:pt x="495" y="42"/>
                  </a:lnTo>
                  <a:lnTo>
                    <a:pt x="481" y="35"/>
                  </a:lnTo>
                  <a:lnTo>
                    <a:pt x="465" y="29"/>
                  </a:lnTo>
                  <a:lnTo>
                    <a:pt x="447" y="23"/>
                  </a:lnTo>
                  <a:lnTo>
                    <a:pt x="428" y="18"/>
                  </a:lnTo>
                  <a:lnTo>
                    <a:pt x="409" y="13"/>
                  </a:lnTo>
                  <a:lnTo>
                    <a:pt x="388" y="9"/>
                  </a:lnTo>
                  <a:lnTo>
                    <a:pt x="366" y="6"/>
                  </a:lnTo>
                  <a:lnTo>
                    <a:pt x="343" y="3"/>
                  </a:lnTo>
                  <a:lnTo>
                    <a:pt x="320" y="2"/>
                  </a:lnTo>
                  <a:lnTo>
                    <a:pt x="296" y="1"/>
                  </a:lnTo>
                  <a:lnTo>
                    <a:pt x="272" y="0"/>
                  </a:lnTo>
                  <a:lnTo>
                    <a:pt x="249" y="1"/>
                  </a:lnTo>
                  <a:lnTo>
                    <a:pt x="225" y="2"/>
                  </a:lnTo>
                  <a:lnTo>
                    <a:pt x="202" y="3"/>
                  </a:lnTo>
                  <a:lnTo>
                    <a:pt x="179" y="6"/>
                  </a:lnTo>
                  <a:lnTo>
                    <a:pt x="157" y="9"/>
                  </a:lnTo>
                  <a:lnTo>
                    <a:pt x="136" y="13"/>
                  </a:lnTo>
                  <a:lnTo>
                    <a:pt x="117" y="18"/>
                  </a:lnTo>
                  <a:lnTo>
                    <a:pt x="97" y="23"/>
                  </a:lnTo>
                  <a:lnTo>
                    <a:pt x="80" y="29"/>
                  </a:lnTo>
                  <a:lnTo>
                    <a:pt x="64" y="35"/>
                  </a:lnTo>
                  <a:lnTo>
                    <a:pt x="50" y="42"/>
                  </a:lnTo>
                  <a:lnTo>
                    <a:pt x="37" y="49"/>
                  </a:lnTo>
                  <a:lnTo>
                    <a:pt x="26" y="57"/>
                  </a:lnTo>
                  <a:lnTo>
                    <a:pt x="17" y="65"/>
                  </a:lnTo>
                  <a:lnTo>
                    <a:pt x="9" y="73"/>
                  </a:lnTo>
                  <a:lnTo>
                    <a:pt x="5" y="81"/>
                  </a:lnTo>
                  <a:lnTo>
                    <a:pt x="1" y="90"/>
                  </a:lnTo>
                  <a:lnTo>
                    <a:pt x="0" y="9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Freeform 16"/>
            <p:cNvSpPr>
              <a:spLocks/>
            </p:cNvSpPr>
            <p:nvPr/>
          </p:nvSpPr>
          <p:spPr bwMode="auto">
            <a:xfrm>
              <a:off x="2317" y="1242"/>
              <a:ext cx="820" cy="170"/>
            </a:xfrm>
            <a:custGeom>
              <a:avLst/>
              <a:gdLst/>
              <a:ahLst/>
              <a:cxnLst>
                <a:cxn ang="0">
                  <a:pos x="819" y="169"/>
                </a:cxn>
                <a:cxn ang="0">
                  <a:pos x="819" y="0"/>
                </a:cxn>
                <a:cxn ang="0">
                  <a:pos x="0" y="0"/>
                </a:cxn>
                <a:cxn ang="0">
                  <a:pos x="0" y="169"/>
                </a:cxn>
                <a:cxn ang="0">
                  <a:pos x="819" y="169"/>
                </a:cxn>
              </a:cxnLst>
              <a:rect l="0" t="0" r="r" b="b"/>
              <a:pathLst>
                <a:path w="820" h="170">
                  <a:moveTo>
                    <a:pt x="819" y="169"/>
                  </a:moveTo>
                  <a:lnTo>
                    <a:pt x="819" y="0"/>
                  </a:lnTo>
                  <a:lnTo>
                    <a:pt x="0" y="0"/>
                  </a:lnTo>
                  <a:lnTo>
                    <a:pt x="0" y="169"/>
                  </a:lnTo>
                  <a:lnTo>
                    <a:pt x="819" y="169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31" name="Freeform 17"/>
            <p:cNvSpPr>
              <a:spLocks/>
            </p:cNvSpPr>
            <p:nvPr/>
          </p:nvSpPr>
          <p:spPr bwMode="auto">
            <a:xfrm>
              <a:off x="2432" y="794"/>
              <a:ext cx="545" cy="196"/>
            </a:xfrm>
            <a:custGeom>
              <a:avLst/>
              <a:gdLst>
                <a:gd name="T0" fmla="*/ 543 w 545"/>
                <a:gd name="T1" fmla="*/ 90 h 198"/>
                <a:gd name="T2" fmla="*/ 535 w 545"/>
                <a:gd name="T3" fmla="*/ 73 h 198"/>
                <a:gd name="T4" fmla="*/ 519 w 545"/>
                <a:gd name="T5" fmla="*/ 57 h 198"/>
                <a:gd name="T6" fmla="*/ 495 w 545"/>
                <a:gd name="T7" fmla="*/ 42 h 198"/>
                <a:gd name="T8" fmla="*/ 465 w 545"/>
                <a:gd name="T9" fmla="*/ 29 h 198"/>
                <a:gd name="T10" fmla="*/ 428 w 545"/>
                <a:gd name="T11" fmla="*/ 18 h 198"/>
                <a:gd name="T12" fmla="*/ 387 w 545"/>
                <a:gd name="T13" fmla="*/ 10 h 198"/>
                <a:gd name="T14" fmla="*/ 343 w 545"/>
                <a:gd name="T15" fmla="*/ 4 h 198"/>
                <a:gd name="T16" fmla="*/ 296 w 545"/>
                <a:gd name="T17" fmla="*/ 1 h 198"/>
                <a:gd name="T18" fmla="*/ 248 w 545"/>
                <a:gd name="T19" fmla="*/ 1 h 198"/>
                <a:gd name="T20" fmla="*/ 202 w 545"/>
                <a:gd name="T21" fmla="*/ 4 h 198"/>
                <a:gd name="T22" fmla="*/ 157 w 545"/>
                <a:gd name="T23" fmla="*/ 10 h 198"/>
                <a:gd name="T24" fmla="*/ 116 w 545"/>
                <a:gd name="T25" fmla="*/ 18 h 198"/>
                <a:gd name="T26" fmla="*/ 79 w 545"/>
                <a:gd name="T27" fmla="*/ 29 h 198"/>
                <a:gd name="T28" fmla="*/ 49 w 545"/>
                <a:gd name="T29" fmla="*/ 42 h 198"/>
                <a:gd name="T30" fmla="*/ 25 w 545"/>
                <a:gd name="T31" fmla="*/ 57 h 198"/>
                <a:gd name="T32" fmla="*/ 9 w 545"/>
                <a:gd name="T33" fmla="*/ 73 h 198"/>
                <a:gd name="T34" fmla="*/ 1 w 545"/>
                <a:gd name="T35" fmla="*/ 90 h 198"/>
                <a:gd name="T36" fmla="*/ 1 w 545"/>
                <a:gd name="T37" fmla="*/ 107 h 198"/>
                <a:gd name="T38" fmla="*/ 9 w 545"/>
                <a:gd name="T39" fmla="*/ 124 h 198"/>
                <a:gd name="T40" fmla="*/ 25 w 545"/>
                <a:gd name="T41" fmla="*/ 140 h 198"/>
                <a:gd name="T42" fmla="*/ 49 w 545"/>
                <a:gd name="T43" fmla="*/ 155 h 198"/>
                <a:gd name="T44" fmla="*/ 79 w 545"/>
                <a:gd name="T45" fmla="*/ 168 h 198"/>
                <a:gd name="T46" fmla="*/ 116 w 545"/>
                <a:gd name="T47" fmla="*/ 179 h 198"/>
                <a:gd name="T48" fmla="*/ 157 w 545"/>
                <a:gd name="T49" fmla="*/ 188 h 198"/>
                <a:gd name="T50" fmla="*/ 202 w 545"/>
                <a:gd name="T51" fmla="*/ 194 h 198"/>
                <a:gd name="T52" fmla="*/ 248 w 545"/>
                <a:gd name="T53" fmla="*/ 197 h 198"/>
                <a:gd name="T54" fmla="*/ 296 w 545"/>
                <a:gd name="T55" fmla="*/ 197 h 198"/>
                <a:gd name="T56" fmla="*/ 343 w 545"/>
                <a:gd name="T57" fmla="*/ 194 h 198"/>
                <a:gd name="T58" fmla="*/ 387 w 545"/>
                <a:gd name="T59" fmla="*/ 188 h 198"/>
                <a:gd name="T60" fmla="*/ 428 w 545"/>
                <a:gd name="T61" fmla="*/ 179 h 198"/>
                <a:gd name="T62" fmla="*/ 465 w 545"/>
                <a:gd name="T63" fmla="*/ 168 h 198"/>
                <a:gd name="T64" fmla="*/ 495 w 545"/>
                <a:gd name="T65" fmla="*/ 155 h 198"/>
                <a:gd name="T66" fmla="*/ 519 w 545"/>
                <a:gd name="T67" fmla="*/ 140 h 198"/>
                <a:gd name="T68" fmla="*/ 535 w 545"/>
                <a:gd name="T69" fmla="*/ 124 h 198"/>
                <a:gd name="T70" fmla="*/ 543 w 545"/>
                <a:gd name="T71" fmla="*/ 107 h 1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5"/>
                <a:gd name="T109" fmla="*/ 0 h 198"/>
                <a:gd name="T110" fmla="*/ 545 w 545"/>
                <a:gd name="T111" fmla="*/ 198 h 1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5" h="198">
                  <a:moveTo>
                    <a:pt x="544" y="99"/>
                  </a:moveTo>
                  <a:lnTo>
                    <a:pt x="543" y="90"/>
                  </a:lnTo>
                  <a:lnTo>
                    <a:pt x="540" y="82"/>
                  </a:lnTo>
                  <a:lnTo>
                    <a:pt x="535" y="73"/>
                  </a:lnTo>
                  <a:lnTo>
                    <a:pt x="528" y="65"/>
                  </a:lnTo>
                  <a:lnTo>
                    <a:pt x="519" y="57"/>
                  </a:lnTo>
                  <a:lnTo>
                    <a:pt x="508" y="49"/>
                  </a:lnTo>
                  <a:lnTo>
                    <a:pt x="495" y="42"/>
                  </a:lnTo>
                  <a:lnTo>
                    <a:pt x="481" y="35"/>
                  </a:lnTo>
                  <a:lnTo>
                    <a:pt x="465" y="29"/>
                  </a:lnTo>
                  <a:lnTo>
                    <a:pt x="447" y="23"/>
                  </a:lnTo>
                  <a:lnTo>
                    <a:pt x="428" y="18"/>
                  </a:lnTo>
                  <a:lnTo>
                    <a:pt x="408" y="13"/>
                  </a:lnTo>
                  <a:lnTo>
                    <a:pt x="387" y="10"/>
                  </a:lnTo>
                  <a:lnTo>
                    <a:pt x="365" y="6"/>
                  </a:lnTo>
                  <a:lnTo>
                    <a:pt x="343" y="4"/>
                  </a:lnTo>
                  <a:lnTo>
                    <a:pt x="319" y="2"/>
                  </a:lnTo>
                  <a:lnTo>
                    <a:pt x="296" y="1"/>
                  </a:lnTo>
                  <a:lnTo>
                    <a:pt x="272" y="0"/>
                  </a:lnTo>
                  <a:lnTo>
                    <a:pt x="248" y="1"/>
                  </a:lnTo>
                  <a:lnTo>
                    <a:pt x="225" y="2"/>
                  </a:lnTo>
                  <a:lnTo>
                    <a:pt x="202" y="4"/>
                  </a:lnTo>
                  <a:lnTo>
                    <a:pt x="179" y="6"/>
                  </a:lnTo>
                  <a:lnTo>
                    <a:pt x="157" y="10"/>
                  </a:lnTo>
                  <a:lnTo>
                    <a:pt x="136" y="13"/>
                  </a:lnTo>
                  <a:lnTo>
                    <a:pt x="116" y="18"/>
                  </a:lnTo>
                  <a:lnTo>
                    <a:pt x="97" y="23"/>
                  </a:lnTo>
                  <a:lnTo>
                    <a:pt x="79" y="29"/>
                  </a:lnTo>
                  <a:lnTo>
                    <a:pt x="63" y="35"/>
                  </a:lnTo>
                  <a:lnTo>
                    <a:pt x="49" y="42"/>
                  </a:lnTo>
                  <a:lnTo>
                    <a:pt x="37" y="49"/>
                  </a:lnTo>
                  <a:lnTo>
                    <a:pt x="25" y="57"/>
                  </a:lnTo>
                  <a:lnTo>
                    <a:pt x="16" y="65"/>
                  </a:lnTo>
                  <a:lnTo>
                    <a:pt x="9" y="73"/>
                  </a:lnTo>
                  <a:lnTo>
                    <a:pt x="4" y="82"/>
                  </a:lnTo>
                  <a:lnTo>
                    <a:pt x="1" y="90"/>
                  </a:lnTo>
                  <a:lnTo>
                    <a:pt x="0" y="99"/>
                  </a:lnTo>
                  <a:lnTo>
                    <a:pt x="1" y="107"/>
                  </a:lnTo>
                  <a:lnTo>
                    <a:pt x="4" y="116"/>
                  </a:lnTo>
                  <a:lnTo>
                    <a:pt x="9" y="124"/>
                  </a:lnTo>
                  <a:lnTo>
                    <a:pt x="16" y="132"/>
                  </a:lnTo>
                  <a:lnTo>
                    <a:pt x="25" y="140"/>
                  </a:lnTo>
                  <a:lnTo>
                    <a:pt x="37" y="148"/>
                  </a:lnTo>
                  <a:lnTo>
                    <a:pt x="49" y="155"/>
                  </a:lnTo>
                  <a:lnTo>
                    <a:pt x="63" y="162"/>
                  </a:lnTo>
                  <a:lnTo>
                    <a:pt x="79" y="168"/>
                  </a:lnTo>
                  <a:lnTo>
                    <a:pt x="97" y="174"/>
                  </a:lnTo>
                  <a:lnTo>
                    <a:pt x="116" y="179"/>
                  </a:lnTo>
                  <a:lnTo>
                    <a:pt x="136" y="184"/>
                  </a:lnTo>
                  <a:lnTo>
                    <a:pt x="157" y="188"/>
                  </a:lnTo>
                  <a:lnTo>
                    <a:pt x="179" y="191"/>
                  </a:lnTo>
                  <a:lnTo>
                    <a:pt x="202" y="194"/>
                  </a:lnTo>
                  <a:lnTo>
                    <a:pt x="225" y="196"/>
                  </a:lnTo>
                  <a:lnTo>
                    <a:pt x="248" y="197"/>
                  </a:lnTo>
                  <a:lnTo>
                    <a:pt x="272" y="197"/>
                  </a:lnTo>
                  <a:lnTo>
                    <a:pt x="296" y="197"/>
                  </a:lnTo>
                  <a:lnTo>
                    <a:pt x="319" y="196"/>
                  </a:lnTo>
                  <a:lnTo>
                    <a:pt x="343" y="194"/>
                  </a:lnTo>
                  <a:lnTo>
                    <a:pt x="365" y="191"/>
                  </a:lnTo>
                  <a:lnTo>
                    <a:pt x="387" y="188"/>
                  </a:lnTo>
                  <a:lnTo>
                    <a:pt x="408" y="184"/>
                  </a:lnTo>
                  <a:lnTo>
                    <a:pt x="428" y="179"/>
                  </a:lnTo>
                  <a:lnTo>
                    <a:pt x="447" y="174"/>
                  </a:lnTo>
                  <a:lnTo>
                    <a:pt x="465" y="168"/>
                  </a:lnTo>
                  <a:lnTo>
                    <a:pt x="481" y="162"/>
                  </a:lnTo>
                  <a:lnTo>
                    <a:pt x="495" y="155"/>
                  </a:lnTo>
                  <a:lnTo>
                    <a:pt x="508" y="148"/>
                  </a:lnTo>
                  <a:lnTo>
                    <a:pt x="519" y="140"/>
                  </a:lnTo>
                  <a:lnTo>
                    <a:pt x="528" y="132"/>
                  </a:lnTo>
                  <a:lnTo>
                    <a:pt x="535" y="124"/>
                  </a:lnTo>
                  <a:lnTo>
                    <a:pt x="540" y="116"/>
                  </a:lnTo>
                  <a:lnTo>
                    <a:pt x="543" y="107"/>
                  </a:lnTo>
                  <a:lnTo>
                    <a:pt x="544" y="9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2" name="Rectangle 18"/>
            <p:cNvSpPr>
              <a:spLocks noChangeArrowheads="1"/>
            </p:cNvSpPr>
            <p:nvPr/>
          </p:nvSpPr>
          <p:spPr bwMode="auto">
            <a:xfrm>
              <a:off x="2495" y="769"/>
              <a:ext cx="44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name</a:t>
              </a:r>
            </a:p>
          </p:txBody>
        </p:sp>
        <p:sp>
          <p:nvSpPr>
            <p:cNvPr id="24633" name="Rectangle 19"/>
            <p:cNvSpPr>
              <a:spLocks noChangeArrowheads="1"/>
            </p:cNvSpPr>
            <p:nvPr/>
          </p:nvSpPr>
          <p:spPr bwMode="auto">
            <a:xfrm>
              <a:off x="2334" y="1210"/>
              <a:ext cx="79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Employees</a:t>
              </a:r>
            </a:p>
          </p:txBody>
        </p:sp>
        <p:sp>
          <p:nvSpPr>
            <p:cNvPr id="24634" name="Rectangle 20"/>
            <p:cNvSpPr>
              <a:spLocks noChangeArrowheads="1"/>
            </p:cNvSpPr>
            <p:nvPr/>
          </p:nvSpPr>
          <p:spPr bwMode="auto">
            <a:xfrm>
              <a:off x="2104" y="898"/>
              <a:ext cx="33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 dirty="0" err="1">
                  <a:solidFill>
                    <a:srgbClr val="000000"/>
                  </a:solidFill>
                  <a:latin typeface="Arial" charset="0"/>
                </a:rPr>
                <a:t>ssn</a:t>
              </a:r>
              <a:endParaRPr lang="en-US" sz="1600" b="1" u="sng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635" name="Rectangle 21"/>
            <p:cNvSpPr>
              <a:spLocks noChangeArrowheads="1"/>
            </p:cNvSpPr>
            <p:nvPr/>
          </p:nvSpPr>
          <p:spPr bwMode="auto">
            <a:xfrm>
              <a:off x="3037" y="904"/>
              <a:ext cx="2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lot</a:t>
              </a:r>
            </a:p>
          </p:txBody>
        </p:sp>
        <p:sp>
          <p:nvSpPr>
            <p:cNvPr id="24636" name="Line 22"/>
            <p:cNvSpPr>
              <a:spLocks noChangeShapeType="1"/>
            </p:cNvSpPr>
            <p:nvPr/>
          </p:nvSpPr>
          <p:spPr bwMode="auto">
            <a:xfrm>
              <a:off x="2402" y="1108"/>
              <a:ext cx="107" cy="12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7" name="Line 23"/>
            <p:cNvSpPr>
              <a:spLocks noChangeShapeType="1"/>
            </p:cNvSpPr>
            <p:nvPr/>
          </p:nvSpPr>
          <p:spPr bwMode="auto">
            <a:xfrm flipH="1">
              <a:off x="2653" y="987"/>
              <a:ext cx="78" cy="24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8" name="Line 24"/>
            <p:cNvSpPr>
              <a:spLocks noChangeShapeType="1"/>
            </p:cNvSpPr>
            <p:nvPr/>
          </p:nvSpPr>
          <p:spPr bwMode="auto">
            <a:xfrm flipH="1">
              <a:off x="2845" y="1104"/>
              <a:ext cx="240" cy="14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92" name="Line 27"/>
          <p:cNvSpPr>
            <a:spLocks noChangeShapeType="1"/>
          </p:cNvSpPr>
          <p:nvPr/>
        </p:nvSpPr>
        <p:spPr bwMode="auto">
          <a:xfrm>
            <a:off x="7277100" y="1785937"/>
            <a:ext cx="340707" cy="213901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28"/>
          <p:cNvSpPr>
            <a:spLocks noChangeShapeType="1"/>
          </p:cNvSpPr>
          <p:nvPr/>
        </p:nvSpPr>
        <p:spPr bwMode="auto">
          <a:xfrm flipH="1">
            <a:off x="8086725" y="1782752"/>
            <a:ext cx="182346" cy="2032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Line 29"/>
          <p:cNvSpPr>
            <a:spLocks noChangeShapeType="1"/>
          </p:cNvSpPr>
          <p:nvPr/>
        </p:nvSpPr>
        <p:spPr bwMode="auto">
          <a:xfrm>
            <a:off x="6892925" y="1703388"/>
            <a:ext cx="676275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95" name="Group 38"/>
          <p:cNvGrpSpPr>
            <a:grpSpLocks/>
          </p:cNvGrpSpPr>
          <p:nvPr/>
        </p:nvGrpSpPr>
        <p:grpSpPr bwMode="auto">
          <a:xfrm>
            <a:off x="5038616" y="2629601"/>
            <a:ext cx="2227263" cy="850900"/>
            <a:chOff x="3121" y="1657"/>
            <a:chExt cx="1403" cy="536"/>
          </a:xfrm>
        </p:grpSpPr>
        <p:sp>
          <p:nvSpPr>
            <p:cNvPr id="24620" name="Freeform 30"/>
            <p:cNvSpPr>
              <a:spLocks/>
            </p:cNvSpPr>
            <p:nvPr/>
          </p:nvSpPr>
          <p:spPr bwMode="auto">
            <a:xfrm>
              <a:off x="3121" y="1978"/>
              <a:ext cx="672" cy="209"/>
            </a:xfrm>
            <a:custGeom>
              <a:avLst/>
              <a:gdLst>
                <a:gd name="T0" fmla="*/ 669 w 672"/>
                <a:gd name="T1" fmla="*/ 95 h 209"/>
                <a:gd name="T2" fmla="*/ 659 w 672"/>
                <a:gd name="T3" fmla="*/ 77 h 209"/>
                <a:gd name="T4" fmla="*/ 640 w 672"/>
                <a:gd name="T5" fmla="*/ 59 h 209"/>
                <a:gd name="T6" fmla="*/ 610 w 672"/>
                <a:gd name="T7" fmla="*/ 44 h 209"/>
                <a:gd name="T8" fmla="*/ 573 w 672"/>
                <a:gd name="T9" fmla="*/ 29 h 209"/>
                <a:gd name="T10" fmla="*/ 527 w 672"/>
                <a:gd name="T11" fmla="*/ 19 h 209"/>
                <a:gd name="T12" fmla="*/ 477 w 672"/>
                <a:gd name="T13" fmla="*/ 9 h 209"/>
                <a:gd name="T14" fmla="*/ 423 w 672"/>
                <a:gd name="T15" fmla="*/ 3 h 209"/>
                <a:gd name="T16" fmla="*/ 365 w 672"/>
                <a:gd name="T17" fmla="*/ 0 h 209"/>
                <a:gd name="T18" fmla="*/ 305 w 672"/>
                <a:gd name="T19" fmla="*/ 0 h 209"/>
                <a:gd name="T20" fmla="*/ 249 w 672"/>
                <a:gd name="T21" fmla="*/ 3 h 209"/>
                <a:gd name="T22" fmla="*/ 193 w 672"/>
                <a:gd name="T23" fmla="*/ 9 h 209"/>
                <a:gd name="T24" fmla="*/ 143 w 672"/>
                <a:gd name="T25" fmla="*/ 19 h 209"/>
                <a:gd name="T26" fmla="*/ 98 w 672"/>
                <a:gd name="T27" fmla="*/ 29 h 209"/>
                <a:gd name="T28" fmla="*/ 60 w 672"/>
                <a:gd name="T29" fmla="*/ 44 h 209"/>
                <a:gd name="T30" fmla="*/ 30 w 672"/>
                <a:gd name="T31" fmla="*/ 59 h 209"/>
                <a:gd name="T32" fmla="*/ 11 w 672"/>
                <a:gd name="T33" fmla="*/ 77 h 209"/>
                <a:gd name="T34" fmla="*/ 1 w 672"/>
                <a:gd name="T35" fmla="*/ 95 h 209"/>
                <a:gd name="T36" fmla="*/ 1 w 672"/>
                <a:gd name="T37" fmla="*/ 112 h 209"/>
                <a:gd name="T38" fmla="*/ 11 w 672"/>
                <a:gd name="T39" fmla="*/ 130 h 209"/>
                <a:gd name="T40" fmla="*/ 30 w 672"/>
                <a:gd name="T41" fmla="*/ 148 h 209"/>
                <a:gd name="T42" fmla="*/ 60 w 672"/>
                <a:gd name="T43" fmla="*/ 163 h 209"/>
                <a:gd name="T44" fmla="*/ 98 w 672"/>
                <a:gd name="T45" fmla="*/ 178 h 209"/>
                <a:gd name="T46" fmla="*/ 143 w 672"/>
                <a:gd name="T47" fmla="*/ 189 h 209"/>
                <a:gd name="T48" fmla="*/ 193 w 672"/>
                <a:gd name="T49" fmla="*/ 198 h 209"/>
                <a:gd name="T50" fmla="*/ 249 w 672"/>
                <a:gd name="T51" fmla="*/ 204 h 209"/>
                <a:gd name="T52" fmla="*/ 305 w 672"/>
                <a:gd name="T53" fmla="*/ 208 h 209"/>
                <a:gd name="T54" fmla="*/ 365 w 672"/>
                <a:gd name="T55" fmla="*/ 208 h 209"/>
                <a:gd name="T56" fmla="*/ 423 w 672"/>
                <a:gd name="T57" fmla="*/ 204 h 209"/>
                <a:gd name="T58" fmla="*/ 477 w 672"/>
                <a:gd name="T59" fmla="*/ 198 h 209"/>
                <a:gd name="T60" fmla="*/ 527 w 672"/>
                <a:gd name="T61" fmla="*/ 189 h 209"/>
                <a:gd name="T62" fmla="*/ 573 w 672"/>
                <a:gd name="T63" fmla="*/ 178 h 209"/>
                <a:gd name="T64" fmla="*/ 610 w 672"/>
                <a:gd name="T65" fmla="*/ 163 h 209"/>
                <a:gd name="T66" fmla="*/ 640 w 672"/>
                <a:gd name="T67" fmla="*/ 148 h 209"/>
                <a:gd name="T68" fmla="*/ 659 w 672"/>
                <a:gd name="T69" fmla="*/ 130 h 209"/>
                <a:gd name="T70" fmla="*/ 669 w 672"/>
                <a:gd name="T71" fmla="*/ 112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72"/>
                <a:gd name="T109" fmla="*/ 0 h 209"/>
                <a:gd name="T110" fmla="*/ 672 w 672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72" h="209">
                  <a:moveTo>
                    <a:pt x="671" y="104"/>
                  </a:moveTo>
                  <a:lnTo>
                    <a:pt x="669" y="95"/>
                  </a:lnTo>
                  <a:lnTo>
                    <a:pt x="666" y="85"/>
                  </a:lnTo>
                  <a:lnTo>
                    <a:pt x="659" y="77"/>
                  </a:lnTo>
                  <a:lnTo>
                    <a:pt x="651" y="68"/>
                  </a:lnTo>
                  <a:lnTo>
                    <a:pt x="640" y="59"/>
                  </a:lnTo>
                  <a:lnTo>
                    <a:pt x="626" y="52"/>
                  </a:lnTo>
                  <a:lnTo>
                    <a:pt x="610" y="44"/>
                  </a:lnTo>
                  <a:lnTo>
                    <a:pt x="593" y="37"/>
                  </a:lnTo>
                  <a:lnTo>
                    <a:pt x="573" y="29"/>
                  </a:lnTo>
                  <a:lnTo>
                    <a:pt x="551" y="24"/>
                  </a:lnTo>
                  <a:lnTo>
                    <a:pt x="527" y="19"/>
                  </a:lnTo>
                  <a:lnTo>
                    <a:pt x="503" y="13"/>
                  </a:lnTo>
                  <a:lnTo>
                    <a:pt x="477" y="9"/>
                  </a:lnTo>
                  <a:lnTo>
                    <a:pt x="450" y="6"/>
                  </a:lnTo>
                  <a:lnTo>
                    <a:pt x="423" y="3"/>
                  </a:lnTo>
                  <a:lnTo>
                    <a:pt x="394" y="1"/>
                  </a:lnTo>
                  <a:lnTo>
                    <a:pt x="365" y="0"/>
                  </a:lnTo>
                  <a:lnTo>
                    <a:pt x="335" y="0"/>
                  </a:lnTo>
                  <a:lnTo>
                    <a:pt x="305" y="0"/>
                  </a:lnTo>
                  <a:lnTo>
                    <a:pt x="277" y="1"/>
                  </a:lnTo>
                  <a:lnTo>
                    <a:pt x="249" y="3"/>
                  </a:lnTo>
                  <a:lnTo>
                    <a:pt x="220" y="6"/>
                  </a:lnTo>
                  <a:lnTo>
                    <a:pt x="193" y="9"/>
                  </a:lnTo>
                  <a:lnTo>
                    <a:pt x="167" y="13"/>
                  </a:lnTo>
                  <a:lnTo>
                    <a:pt x="143" y="19"/>
                  </a:lnTo>
                  <a:lnTo>
                    <a:pt x="119" y="24"/>
                  </a:lnTo>
                  <a:lnTo>
                    <a:pt x="98" y="29"/>
                  </a:lnTo>
                  <a:lnTo>
                    <a:pt x="78" y="37"/>
                  </a:lnTo>
                  <a:lnTo>
                    <a:pt x="60" y="44"/>
                  </a:lnTo>
                  <a:lnTo>
                    <a:pt x="44" y="52"/>
                  </a:lnTo>
                  <a:lnTo>
                    <a:pt x="30" y="59"/>
                  </a:lnTo>
                  <a:lnTo>
                    <a:pt x="19" y="68"/>
                  </a:lnTo>
                  <a:lnTo>
                    <a:pt x="11" y="77"/>
                  </a:lnTo>
                  <a:lnTo>
                    <a:pt x="4" y="85"/>
                  </a:lnTo>
                  <a:lnTo>
                    <a:pt x="1" y="95"/>
                  </a:lnTo>
                  <a:lnTo>
                    <a:pt x="0" y="104"/>
                  </a:lnTo>
                  <a:lnTo>
                    <a:pt x="1" y="112"/>
                  </a:lnTo>
                  <a:lnTo>
                    <a:pt x="4" y="122"/>
                  </a:lnTo>
                  <a:lnTo>
                    <a:pt x="11" y="130"/>
                  </a:lnTo>
                  <a:lnTo>
                    <a:pt x="19" y="140"/>
                  </a:lnTo>
                  <a:lnTo>
                    <a:pt x="30" y="148"/>
                  </a:lnTo>
                  <a:lnTo>
                    <a:pt x="44" y="157"/>
                  </a:lnTo>
                  <a:lnTo>
                    <a:pt x="60" y="163"/>
                  </a:lnTo>
                  <a:lnTo>
                    <a:pt x="78" y="170"/>
                  </a:lnTo>
                  <a:lnTo>
                    <a:pt x="98" y="178"/>
                  </a:lnTo>
                  <a:lnTo>
                    <a:pt x="119" y="183"/>
                  </a:lnTo>
                  <a:lnTo>
                    <a:pt x="143" y="189"/>
                  </a:lnTo>
                  <a:lnTo>
                    <a:pt x="167" y="194"/>
                  </a:lnTo>
                  <a:lnTo>
                    <a:pt x="193" y="198"/>
                  </a:lnTo>
                  <a:lnTo>
                    <a:pt x="220" y="201"/>
                  </a:lnTo>
                  <a:lnTo>
                    <a:pt x="249" y="204"/>
                  </a:lnTo>
                  <a:lnTo>
                    <a:pt x="277" y="206"/>
                  </a:lnTo>
                  <a:lnTo>
                    <a:pt x="305" y="208"/>
                  </a:lnTo>
                  <a:lnTo>
                    <a:pt x="335" y="208"/>
                  </a:lnTo>
                  <a:lnTo>
                    <a:pt x="365" y="208"/>
                  </a:lnTo>
                  <a:lnTo>
                    <a:pt x="394" y="206"/>
                  </a:lnTo>
                  <a:lnTo>
                    <a:pt x="423" y="204"/>
                  </a:lnTo>
                  <a:lnTo>
                    <a:pt x="450" y="201"/>
                  </a:lnTo>
                  <a:lnTo>
                    <a:pt x="477" y="198"/>
                  </a:lnTo>
                  <a:lnTo>
                    <a:pt x="503" y="194"/>
                  </a:lnTo>
                  <a:lnTo>
                    <a:pt x="527" y="189"/>
                  </a:lnTo>
                  <a:lnTo>
                    <a:pt x="551" y="183"/>
                  </a:lnTo>
                  <a:lnTo>
                    <a:pt x="573" y="178"/>
                  </a:lnTo>
                  <a:lnTo>
                    <a:pt x="593" y="170"/>
                  </a:lnTo>
                  <a:lnTo>
                    <a:pt x="610" y="163"/>
                  </a:lnTo>
                  <a:lnTo>
                    <a:pt x="626" y="157"/>
                  </a:lnTo>
                  <a:lnTo>
                    <a:pt x="640" y="148"/>
                  </a:lnTo>
                  <a:lnTo>
                    <a:pt x="651" y="140"/>
                  </a:lnTo>
                  <a:lnTo>
                    <a:pt x="659" y="130"/>
                  </a:lnTo>
                  <a:lnTo>
                    <a:pt x="666" y="122"/>
                  </a:lnTo>
                  <a:lnTo>
                    <a:pt x="669" y="112"/>
                  </a:lnTo>
                  <a:lnTo>
                    <a:pt x="671" y="1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Freeform 31"/>
            <p:cNvSpPr>
              <a:spLocks/>
            </p:cNvSpPr>
            <p:nvPr/>
          </p:nvSpPr>
          <p:spPr bwMode="auto">
            <a:xfrm>
              <a:off x="3978" y="1995"/>
              <a:ext cx="546" cy="198"/>
            </a:xfrm>
            <a:custGeom>
              <a:avLst/>
              <a:gdLst>
                <a:gd name="T0" fmla="*/ 1 w 546"/>
                <a:gd name="T1" fmla="*/ 107 h 198"/>
                <a:gd name="T2" fmla="*/ 9 w 546"/>
                <a:gd name="T3" fmla="*/ 124 h 198"/>
                <a:gd name="T4" fmla="*/ 25 w 546"/>
                <a:gd name="T5" fmla="*/ 141 h 198"/>
                <a:gd name="T6" fmla="*/ 50 w 546"/>
                <a:gd name="T7" fmla="*/ 155 h 198"/>
                <a:gd name="T8" fmla="*/ 80 w 546"/>
                <a:gd name="T9" fmla="*/ 168 h 198"/>
                <a:gd name="T10" fmla="*/ 116 w 546"/>
                <a:gd name="T11" fmla="*/ 179 h 198"/>
                <a:gd name="T12" fmla="*/ 157 w 546"/>
                <a:gd name="T13" fmla="*/ 188 h 198"/>
                <a:gd name="T14" fmla="*/ 202 w 546"/>
                <a:gd name="T15" fmla="*/ 194 h 198"/>
                <a:gd name="T16" fmla="*/ 248 w 546"/>
                <a:gd name="T17" fmla="*/ 197 h 198"/>
                <a:gd name="T18" fmla="*/ 296 w 546"/>
                <a:gd name="T19" fmla="*/ 197 h 198"/>
                <a:gd name="T20" fmla="*/ 343 w 546"/>
                <a:gd name="T21" fmla="*/ 194 h 198"/>
                <a:gd name="T22" fmla="*/ 387 w 546"/>
                <a:gd name="T23" fmla="*/ 188 h 198"/>
                <a:gd name="T24" fmla="*/ 428 w 546"/>
                <a:gd name="T25" fmla="*/ 179 h 198"/>
                <a:gd name="T26" fmla="*/ 465 w 546"/>
                <a:gd name="T27" fmla="*/ 168 h 198"/>
                <a:gd name="T28" fmla="*/ 495 w 546"/>
                <a:gd name="T29" fmla="*/ 155 h 198"/>
                <a:gd name="T30" fmla="*/ 519 w 546"/>
                <a:gd name="T31" fmla="*/ 140 h 198"/>
                <a:gd name="T32" fmla="*/ 535 w 546"/>
                <a:gd name="T33" fmla="*/ 124 h 198"/>
                <a:gd name="T34" fmla="*/ 544 w 546"/>
                <a:gd name="T35" fmla="*/ 107 h 198"/>
                <a:gd name="T36" fmla="*/ 544 w 546"/>
                <a:gd name="T37" fmla="*/ 90 h 198"/>
                <a:gd name="T38" fmla="*/ 535 w 546"/>
                <a:gd name="T39" fmla="*/ 73 h 198"/>
                <a:gd name="T40" fmla="*/ 519 w 546"/>
                <a:gd name="T41" fmla="*/ 57 h 198"/>
                <a:gd name="T42" fmla="*/ 495 w 546"/>
                <a:gd name="T43" fmla="*/ 42 h 198"/>
                <a:gd name="T44" fmla="*/ 465 w 546"/>
                <a:gd name="T45" fmla="*/ 29 h 198"/>
                <a:gd name="T46" fmla="*/ 428 w 546"/>
                <a:gd name="T47" fmla="*/ 18 h 198"/>
                <a:gd name="T48" fmla="*/ 387 w 546"/>
                <a:gd name="T49" fmla="*/ 9 h 198"/>
                <a:gd name="T50" fmla="*/ 343 w 546"/>
                <a:gd name="T51" fmla="*/ 4 h 198"/>
                <a:gd name="T52" fmla="*/ 296 w 546"/>
                <a:gd name="T53" fmla="*/ 1 h 198"/>
                <a:gd name="T54" fmla="*/ 248 w 546"/>
                <a:gd name="T55" fmla="*/ 1 h 198"/>
                <a:gd name="T56" fmla="*/ 202 w 546"/>
                <a:gd name="T57" fmla="*/ 4 h 198"/>
                <a:gd name="T58" fmla="*/ 157 w 546"/>
                <a:gd name="T59" fmla="*/ 10 h 198"/>
                <a:gd name="T60" fmla="*/ 116 w 546"/>
                <a:gd name="T61" fmla="*/ 18 h 198"/>
                <a:gd name="T62" fmla="*/ 80 w 546"/>
                <a:gd name="T63" fmla="*/ 29 h 198"/>
                <a:gd name="T64" fmla="*/ 49 w 546"/>
                <a:gd name="T65" fmla="*/ 43 h 198"/>
                <a:gd name="T66" fmla="*/ 25 w 546"/>
                <a:gd name="T67" fmla="*/ 57 h 198"/>
                <a:gd name="T68" fmla="*/ 9 w 546"/>
                <a:gd name="T69" fmla="*/ 74 h 198"/>
                <a:gd name="T70" fmla="*/ 1 w 546"/>
                <a:gd name="T71" fmla="*/ 91 h 1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6"/>
                <a:gd name="T109" fmla="*/ 0 h 198"/>
                <a:gd name="T110" fmla="*/ 546 w 546"/>
                <a:gd name="T111" fmla="*/ 198 h 1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6" h="198">
                  <a:moveTo>
                    <a:pt x="0" y="99"/>
                  </a:moveTo>
                  <a:lnTo>
                    <a:pt x="1" y="107"/>
                  </a:lnTo>
                  <a:lnTo>
                    <a:pt x="4" y="116"/>
                  </a:lnTo>
                  <a:lnTo>
                    <a:pt x="9" y="124"/>
                  </a:lnTo>
                  <a:lnTo>
                    <a:pt x="16" y="132"/>
                  </a:lnTo>
                  <a:lnTo>
                    <a:pt x="25" y="141"/>
                  </a:lnTo>
                  <a:lnTo>
                    <a:pt x="37" y="148"/>
                  </a:lnTo>
                  <a:lnTo>
                    <a:pt x="50" y="155"/>
                  </a:lnTo>
                  <a:lnTo>
                    <a:pt x="63" y="162"/>
                  </a:lnTo>
                  <a:lnTo>
                    <a:pt x="80" y="168"/>
                  </a:lnTo>
                  <a:lnTo>
                    <a:pt x="97" y="174"/>
                  </a:lnTo>
                  <a:lnTo>
                    <a:pt x="116" y="179"/>
                  </a:lnTo>
                  <a:lnTo>
                    <a:pt x="136" y="184"/>
                  </a:lnTo>
                  <a:lnTo>
                    <a:pt x="157" y="188"/>
                  </a:lnTo>
                  <a:lnTo>
                    <a:pt x="179" y="191"/>
                  </a:lnTo>
                  <a:lnTo>
                    <a:pt x="202" y="194"/>
                  </a:lnTo>
                  <a:lnTo>
                    <a:pt x="225" y="196"/>
                  </a:lnTo>
                  <a:lnTo>
                    <a:pt x="248" y="197"/>
                  </a:lnTo>
                  <a:lnTo>
                    <a:pt x="272" y="197"/>
                  </a:lnTo>
                  <a:lnTo>
                    <a:pt x="296" y="197"/>
                  </a:lnTo>
                  <a:lnTo>
                    <a:pt x="320" y="196"/>
                  </a:lnTo>
                  <a:lnTo>
                    <a:pt x="343" y="194"/>
                  </a:lnTo>
                  <a:lnTo>
                    <a:pt x="365" y="191"/>
                  </a:lnTo>
                  <a:lnTo>
                    <a:pt x="387" y="188"/>
                  </a:lnTo>
                  <a:lnTo>
                    <a:pt x="409" y="184"/>
                  </a:lnTo>
                  <a:lnTo>
                    <a:pt x="428" y="179"/>
                  </a:lnTo>
                  <a:lnTo>
                    <a:pt x="447" y="174"/>
                  </a:lnTo>
                  <a:lnTo>
                    <a:pt x="465" y="168"/>
                  </a:lnTo>
                  <a:lnTo>
                    <a:pt x="481" y="162"/>
                  </a:lnTo>
                  <a:lnTo>
                    <a:pt x="495" y="155"/>
                  </a:lnTo>
                  <a:lnTo>
                    <a:pt x="508" y="148"/>
                  </a:lnTo>
                  <a:lnTo>
                    <a:pt x="519" y="140"/>
                  </a:lnTo>
                  <a:lnTo>
                    <a:pt x="528" y="132"/>
                  </a:lnTo>
                  <a:lnTo>
                    <a:pt x="535" y="124"/>
                  </a:lnTo>
                  <a:lnTo>
                    <a:pt x="540" y="116"/>
                  </a:lnTo>
                  <a:lnTo>
                    <a:pt x="544" y="107"/>
                  </a:lnTo>
                  <a:lnTo>
                    <a:pt x="545" y="99"/>
                  </a:lnTo>
                  <a:lnTo>
                    <a:pt x="544" y="90"/>
                  </a:lnTo>
                  <a:lnTo>
                    <a:pt x="540" y="82"/>
                  </a:lnTo>
                  <a:lnTo>
                    <a:pt x="535" y="73"/>
                  </a:lnTo>
                  <a:lnTo>
                    <a:pt x="528" y="65"/>
                  </a:lnTo>
                  <a:lnTo>
                    <a:pt x="519" y="57"/>
                  </a:lnTo>
                  <a:lnTo>
                    <a:pt x="508" y="49"/>
                  </a:lnTo>
                  <a:lnTo>
                    <a:pt x="495" y="42"/>
                  </a:lnTo>
                  <a:lnTo>
                    <a:pt x="481" y="35"/>
                  </a:lnTo>
                  <a:lnTo>
                    <a:pt x="465" y="29"/>
                  </a:lnTo>
                  <a:lnTo>
                    <a:pt x="447" y="23"/>
                  </a:lnTo>
                  <a:lnTo>
                    <a:pt x="428" y="18"/>
                  </a:lnTo>
                  <a:lnTo>
                    <a:pt x="408" y="13"/>
                  </a:lnTo>
                  <a:lnTo>
                    <a:pt x="387" y="9"/>
                  </a:lnTo>
                  <a:lnTo>
                    <a:pt x="365" y="6"/>
                  </a:lnTo>
                  <a:lnTo>
                    <a:pt x="343" y="4"/>
                  </a:lnTo>
                  <a:lnTo>
                    <a:pt x="320" y="2"/>
                  </a:lnTo>
                  <a:lnTo>
                    <a:pt x="296" y="1"/>
                  </a:lnTo>
                  <a:lnTo>
                    <a:pt x="272" y="0"/>
                  </a:lnTo>
                  <a:lnTo>
                    <a:pt x="248" y="1"/>
                  </a:lnTo>
                  <a:lnTo>
                    <a:pt x="225" y="2"/>
                  </a:lnTo>
                  <a:lnTo>
                    <a:pt x="202" y="4"/>
                  </a:lnTo>
                  <a:lnTo>
                    <a:pt x="179" y="6"/>
                  </a:lnTo>
                  <a:lnTo>
                    <a:pt x="157" y="10"/>
                  </a:lnTo>
                  <a:lnTo>
                    <a:pt x="136" y="13"/>
                  </a:lnTo>
                  <a:lnTo>
                    <a:pt x="116" y="18"/>
                  </a:lnTo>
                  <a:lnTo>
                    <a:pt x="97" y="23"/>
                  </a:lnTo>
                  <a:lnTo>
                    <a:pt x="80" y="29"/>
                  </a:lnTo>
                  <a:lnTo>
                    <a:pt x="63" y="36"/>
                  </a:lnTo>
                  <a:lnTo>
                    <a:pt x="49" y="43"/>
                  </a:lnTo>
                  <a:lnTo>
                    <a:pt x="37" y="49"/>
                  </a:lnTo>
                  <a:lnTo>
                    <a:pt x="25" y="57"/>
                  </a:lnTo>
                  <a:lnTo>
                    <a:pt x="16" y="65"/>
                  </a:lnTo>
                  <a:lnTo>
                    <a:pt x="9" y="74"/>
                  </a:lnTo>
                  <a:lnTo>
                    <a:pt x="4" y="82"/>
                  </a:lnTo>
                  <a:lnTo>
                    <a:pt x="1" y="91"/>
                  </a:lnTo>
                  <a:lnTo>
                    <a:pt x="0" y="9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Freeform 32"/>
            <p:cNvSpPr>
              <a:spLocks/>
            </p:cNvSpPr>
            <p:nvPr/>
          </p:nvSpPr>
          <p:spPr bwMode="auto">
            <a:xfrm>
              <a:off x="3597" y="1677"/>
              <a:ext cx="711" cy="203"/>
            </a:xfrm>
            <a:custGeom>
              <a:avLst/>
              <a:gdLst/>
              <a:ahLst/>
              <a:cxnLst>
                <a:cxn ang="0">
                  <a:pos x="710" y="202"/>
                </a:cxn>
                <a:cxn ang="0">
                  <a:pos x="710" y="0"/>
                </a:cxn>
                <a:cxn ang="0">
                  <a:pos x="0" y="0"/>
                </a:cxn>
                <a:cxn ang="0">
                  <a:pos x="0" y="202"/>
                </a:cxn>
                <a:cxn ang="0">
                  <a:pos x="710" y="202"/>
                </a:cxn>
              </a:cxnLst>
              <a:rect l="0" t="0" r="r" b="b"/>
              <a:pathLst>
                <a:path w="711" h="203">
                  <a:moveTo>
                    <a:pt x="710" y="202"/>
                  </a:moveTo>
                  <a:lnTo>
                    <a:pt x="710" y="0"/>
                  </a:lnTo>
                  <a:lnTo>
                    <a:pt x="0" y="0"/>
                  </a:lnTo>
                  <a:lnTo>
                    <a:pt x="0" y="202"/>
                  </a:lnTo>
                  <a:lnTo>
                    <a:pt x="710" y="20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23" name="Rectangle 33"/>
            <p:cNvSpPr>
              <a:spLocks noChangeArrowheads="1"/>
            </p:cNvSpPr>
            <p:nvPr/>
          </p:nvSpPr>
          <p:spPr bwMode="auto">
            <a:xfrm>
              <a:off x="3666" y="1657"/>
              <a:ext cx="59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Policies</a:t>
              </a:r>
            </a:p>
          </p:txBody>
        </p:sp>
        <p:sp>
          <p:nvSpPr>
            <p:cNvPr id="24624" name="Rectangle 34"/>
            <p:cNvSpPr>
              <a:spLocks noChangeArrowheads="1"/>
            </p:cNvSpPr>
            <p:nvPr/>
          </p:nvSpPr>
          <p:spPr bwMode="auto">
            <a:xfrm>
              <a:off x="3151" y="1959"/>
              <a:ext cx="59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 dirty="0" err="1">
                  <a:solidFill>
                    <a:srgbClr val="000000"/>
                  </a:solidFill>
                  <a:latin typeface="Arial" charset="0"/>
                </a:rPr>
                <a:t>policyid</a:t>
              </a:r>
              <a:endParaRPr lang="en-US" sz="1600" b="1" u="sng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625" name="Rectangle 35"/>
            <p:cNvSpPr>
              <a:spLocks noChangeArrowheads="1"/>
            </p:cNvSpPr>
            <p:nvPr/>
          </p:nvSpPr>
          <p:spPr bwMode="auto">
            <a:xfrm>
              <a:off x="4080" y="1976"/>
              <a:ext cx="37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cost</a:t>
              </a:r>
            </a:p>
          </p:txBody>
        </p:sp>
        <p:sp>
          <p:nvSpPr>
            <p:cNvPr id="24626" name="Line 36"/>
            <p:cNvSpPr>
              <a:spLocks noChangeShapeType="1"/>
            </p:cNvSpPr>
            <p:nvPr/>
          </p:nvSpPr>
          <p:spPr bwMode="auto">
            <a:xfrm flipV="1">
              <a:off x="3556" y="1881"/>
              <a:ext cx="131" cy="10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Line 37"/>
            <p:cNvSpPr>
              <a:spLocks noChangeShapeType="1"/>
            </p:cNvSpPr>
            <p:nvPr/>
          </p:nvSpPr>
          <p:spPr bwMode="auto">
            <a:xfrm flipH="1" flipV="1">
              <a:off x="4099" y="1878"/>
              <a:ext cx="158" cy="11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96" name="Line 60"/>
          <p:cNvSpPr>
            <a:spLocks noChangeShapeType="1"/>
          </p:cNvSpPr>
          <p:nvPr/>
        </p:nvSpPr>
        <p:spPr bwMode="auto">
          <a:xfrm>
            <a:off x="6370638" y="2444750"/>
            <a:ext cx="0" cy="215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Oval 86"/>
          <p:cNvSpPr>
            <a:spLocks noChangeArrowheads="1"/>
          </p:cNvSpPr>
          <p:nvPr/>
        </p:nvSpPr>
        <p:spPr bwMode="auto">
          <a:xfrm>
            <a:off x="7207250" y="5529263"/>
            <a:ext cx="87313" cy="1047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4598" name="Oval 88"/>
          <p:cNvSpPr>
            <a:spLocks noChangeArrowheads="1"/>
          </p:cNvSpPr>
          <p:nvPr/>
        </p:nvSpPr>
        <p:spPr bwMode="auto">
          <a:xfrm>
            <a:off x="7207250" y="6138863"/>
            <a:ext cx="87313" cy="1047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4599" name="TextBox 117"/>
          <p:cNvSpPr txBox="1">
            <a:spLocks noChangeArrowheads="1"/>
          </p:cNvSpPr>
          <p:nvPr/>
        </p:nvSpPr>
        <p:spPr bwMode="auto">
          <a:xfrm>
            <a:off x="7391400" y="5334000"/>
            <a:ext cx="11953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1600">
                <a:latin typeface="Calibri" pitchFamily="34" charset="0"/>
              </a:rPr>
              <a:t>Dependents</a:t>
            </a:r>
          </a:p>
        </p:txBody>
      </p:sp>
      <p:cxnSp>
        <p:nvCxnSpPr>
          <p:cNvPr id="24600" name="Straight Connector 120"/>
          <p:cNvCxnSpPr>
            <a:cxnSpLocks noChangeShapeType="1"/>
            <a:endCxn id="24597" idx="6"/>
          </p:cNvCxnSpPr>
          <p:nvPr/>
        </p:nvCxnSpPr>
        <p:spPr bwMode="auto">
          <a:xfrm>
            <a:off x="5638800" y="4724400"/>
            <a:ext cx="1655763" cy="8572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529" name="Rounded Rectangular Callout 123"/>
          <p:cNvSpPr>
            <a:spLocks noChangeArrowheads="1"/>
          </p:cNvSpPr>
          <p:nvPr/>
        </p:nvSpPr>
        <p:spPr bwMode="auto">
          <a:xfrm>
            <a:off x="533399" y="1371600"/>
            <a:ext cx="3006727" cy="1905000"/>
          </a:xfrm>
          <a:prstGeom prst="wedgeRoundRectCallout">
            <a:avLst>
              <a:gd name="adj1" fmla="val 75583"/>
              <a:gd name="adj2" fmla="val 12713"/>
              <a:gd name="adj3" fmla="val 16667"/>
            </a:avLst>
          </a:prstGeom>
          <a:solidFill>
            <a:srgbClr val="808080"/>
          </a:solidFill>
          <a:ln w="12700" algn="ctr">
            <a:noFill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227013" indent="-227013" eaLnBrk="0" hangingPunct="0">
              <a:lnSpc>
                <a:spcPts val="1700"/>
              </a:lnSpc>
              <a:spcAft>
                <a:spcPts val="500"/>
              </a:spcAft>
              <a:buFont typeface="Book Antiqua" pitchFamily="18" charset="0"/>
              <a:buAutoNum type="arabicPeriod"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An employee can own several policies</a:t>
            </a:r>
          </a:p>
          <a:p>
            <a:pPr marL="227013" indent="-227013" eaLnBrk="0" hangingPunct="0">
              <a:lnSpc>
                <a:spcPts val="1700"/>
              </a:lnSpc>
              <a:spcAft>
                <a:spcPts val="500"/>
              </a:spcAft>
              <a:buFont typeface="Book Antiqua" pitchFamily="18" charset="0"/>
              <a:buAutoNum type="arabicPeriod"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Each policy can be owned by several employee</a:t>
            </a:r>
          </a:p>
          <a:p>
            <a:pPr marL="227013" indent="-227013" eaLnBrk="0" hangingPunct="0">
              <a:lnSpc>
                <a:spcPts val="1700"/>
              </a:lnSpc>
              <a:buFont typeface="Book Antiqua" pitchFamily="18" charset="0"/>
              <a:buAutoNum type="arabicPeriod"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Each dependent can be covered by several policies</a:t>
            </a:r>
          </a:p>
        </p:txBody>
      </p:sp>
      <p:cxnSp>
        <p:nvCxnSpPr>
          <p:cNvPr id="24602" name="Straight Connector 125"/>
          <p:cNvCxnSpPr>
            <a:cxnSpLocks noChangeShapeType="1"/>
          </p:cNvCxnSpPr>
          <p:nvPr/>
        </p:nvCxnSpPr>
        <p:spPr bwMode="auto">
          <a:xfrm>
            <a:off x="5386388" y="2106613"/>
            <a:ext cx="438150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603" name="Straight Connector 127"/>
          <p:cNvCxnSpPr>
            <a:cxnSpLocks noChangeShapeType="1"/>
          </p:cNvCxnSpPr>
          <p:nvPr/>
        </p:nvCxnSpPr>
        <p:spPr bwMode="auto">
          <a:xfrm>
            <a:off x="6910388" y="2106613"/>
            <a:ext cx="465137" cy="63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1" name="Straight Connector 130"/>
          <p:cNvCxnSpPr>
            <a:stCxn id="24657" idx="7"/>
          </p:cNvCxnSpPr>
          <p:nvPr/>
        </p:nvCxnSpPr>
        <p:spPr bwMode="auto">
          <a:xfrm rot="5400000" flipH="1" flipV="1">
            <a:off x="4610894" y="4531519"/>
            <a:ext cx="530225" cy="1525587"/>
          </a:xfrm>
          <a:prstGeom prst="line">
            <a:avLst/>
          </a:pr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36" name="Straight Connector 135"/>
          <p:cNvCxnSpPr/>
          <p:nvPr/>
        </p:nvCxnSpPr>
        <p:spPr bwMode="auto">
          <a:xfrm flipH="1">
            <a:off x="5638801" y="4183873"/>
            <a:ext cx="1577723" cy="845327"/>
          </a:xfrm>
          <a:prstGeom prst="line">
            <a:avLst/>
          </a:pr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38" name="Straight Connector 137"/>
          <p:cNvCxnSpPr>
            <a:endCxn id="24610" idx="6"/>
          </p:cNvCxnSpPr>
          <p:nvPr/>
        </p:nvCxnSpPr>
        <p:spPr bwMode="auto">
          <a:xfrm>
            <a:off x="5638800" y="5029200"/>
            <a:ext cx="1655763" cy="857250"/>
          </a:xfrm>
          <a:prstGeom prst="line">
            <a:avLst/>
          </a:pr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607" name="Straight Connector 139"/>
          <p:cNvCxnSpPr>
            <a:cxnSpLocks noChangeShapeType="1"/>
            <a:stCxn id="24657" idx="7"/>
          </p:cNvCxnSpPr>
          <p:nvPr/>
        </p:nvCxnSpPr>
        <p:spPr bwMode="auto">
          <a:xfrm rot="16200000" flipH="1">
            <a:off x="4760119" y="4912519"/>
            <a:ext cx="231775" cy="1525587"/>
          </a:xfrm>
          <a:prstGeom prst="line">
            <a:avLst/>
          </a:prstGeom>
          <a:noFill/>
          <a:ln w="12700" algn="ctr">
            <a:solidFill>
              <a:srgbClr val="007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608" name="Straight Connector 141"/>
          <p:cNvCxnSpPr>
            <a:cxnSpLocks noChangeShapeType="1"/>
          </p:cNvCxnSpPr>
          <p:nvPr/>
        </p:nvCxnSpPr>
        <p:spPr bwMode="auto">
          <a:xfrm flipV="1">
            <a:off x="5638800" y="4762774"/>
            <a:ext cx="1584302" cy="1028427"/>
          </a:xfrm>
          <a:prstGeom prst="line">
            <a:avLst/>
          </a:prstGeom>
          <a:noFill/>
          <a:ln w="12700" algn="ctr">
            <a:solidFill>
              <a:srgbClr val="007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609" name="Straight Connector 143"/>
          <p:cNvCxnSpPr>
            <a:cxnSpLocks noChangeShapeType="1"/>
            <a:endCxn id="24610" idx="6"/>
          </p:cNvCxnSpPr>
          <p:nvPr/>
        </p:nvCxnSpPr>
        <p:spPr bwMode="auto">
          <a:xfrm>
            <a:off x="5638800" y="5791200"/>
            <a:ext cx="1655763" cy="95250"/>
          </a:xfrm>
          <a:prstGeom prst="line">
            <a:avLst/>
          </a:prstGeom>
          <a:noFill/>
          <a:ln w="12700" algn="ctr">
            <a:solidFill>
              <a:srgbClr val="007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4610" name="Oval 87"/>
          <p:cNvSpPr>
            <a:spLocks noChangeArrowheads="1"/>
          </p:cNvSpPr>
          <p:nvPr/>
        </p:nvSpPr>
        <p:spPr bwMode="auto">
          <a:xfrm>
            <a:off x="7207250" y="5834063"/>
            <a:ext cx="87313" cy="1047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1539" name="Rounded Rectangular Callout 144"/>
          <p:cNvSpPr>
            <a:spLocks noChangeArrowheads="1"/>
          </p:cNvSpPr>
          <p:nvPr/>
        </p:nvSpPr>
        <p:spPr bwMode="auto">
          <a:xfrm>
            <a:off x="7924800" y="3429000"/>
            <a:ext cx="762000" cy="612775"/>
          </a:xfrm>
          <a:prstGeom prst="wedgeRoundRectCallout">
            <a:avLst>
              <a:gd name="adj1" fmla="val -128287"/>
              <a:gd name="adj2" fmla="val 58083"/>
              <a:gd name="adj3" fmla="val 16667"/>
            </a:avLst>
          </a:prstGeom>
          <a:solidFill>
            <a:schemeClr val="accent4">
              <a:lumMod val="10000"/>
              <a:lumOff val="90000"/>
            </a:schemeClr>
          </a:solidFill>
          <a:ln w="12700" algn="ctr">
            <a:solidFill>
              <a:srgbClr val="FFC000"/>
            </a:solidFill>
            <a:round/>
            <a:headEnd type="none" w="sm" len="sm"/>
            <a:tailEnd type="none" w="sm" len="sm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600" dirty="0">
                <a:solidFill>
                  <a:srgbClr val="001746"/>
                </a:solidFill>
                <a:latin typeface="Calibri" pitchFamily="34" charset="0"/>
              </a:rPr>
              <a:t>Joint policy</a:t>
            </a:r>
          </a:p>
        </p:txBody>
      </p:sp>
      <p:sp>
        <p:nvSpPr>
          <p:cNvPr id="21540" name="Rounded Rectangular Callout 145"/>
          <p:cNvSpPr>
            <a:spLocks noChangeArrowheads="1"/>
          </p:cNvSpPr>
          <p:nvPr/>
        </p:nvSpPr>
        <p:spPr bwMode="auto">
          <a:xfrm>
            <a:off x="7696200" y="5867400"/>
            <a:ext cx="1219200" cy="612775"/>
          </a:xfrm>
          <a:prstGeom prst="wedgeRoundRectCallout">
            <a:avLst>
              <a:gd name="adj1" fmla="val -82847"/>
              <a:gd name="adj2" fmla="val -44361"/>
              <a:gd name="adj3" fmla="val 16667"/>
            </a:avLst>
          </a:prstGeom>
          <a:solidFill>
            <a:schemeClr val="accent4">
              <a:lumMod val="10000"/>
              <a:lumOff val="90000"/>
            </a:schemeClr>
          </a:solidFill>
          <a:ln w="12700" algn="ctr">
            <a:solidFill>
              <a:srgbClr val="FFC000"/>
            </a:solidFill>
            <a:round/>
            <a:headEnd type="none" w="sm" len="sm"/>
            <a:tailEnd type="none" w="sm" len="sm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600" dirty="0">
                <a:solidFill>
                  <a:srgbClr val="001746"/>
                </a:solidFill>
                <a:latin typeface="Calibri" pitchFamily="34" charset="0"/>
              </a:rPr>
              <a:t>Covered by 2 policies</a:t>
            </a:r>
          </a:p>
        </p:txBody>
      </p:sp>
      <p:sp>
        <p:nvSpPr>
          <p:cNvPr id="21541" name="Rounded Rectangular Callout 146"/>
          <p:cNvSpPr>
            <a:spLocks noChangeArrowheads="1"/>
          </p:cNvSpPr>
          <p:nvPr/>
        </p:nvSpPr>
        <p:spPr bwMode="auto">
          <a:xfrm>
            <a:off x="2590800" y="5715000"/>
            <a:ext cx="914400" cy="612775"/>
          </a:xfrm>
          <a:prstGeom prst="wedgeRoundRectCallout">
            <a:avLst>
              <a:gd name="adj1" fmla="val 105912"/>
              <a:gd name="adj2" fmla="val -63792"/>
              <a:gd name="adj3" fmla="val 16667"/>
            </a:avLst>
          </a:prstGeom>
          <a:solidFill>
            <a:schemeClr val="accent4">
              <a:lumMod val="10000"/>
              <a:lumOff val="90000"/>
            </a:schemeClr>
          </a:solidFill>
          <a:ln w="12700" algn="ctr">
            <a:solidFill>
              <a:srgbClr val="FFC000"/>
            </a:solidFill>
            <a:round/>
            <a:headEnd type="none" w="sm" len="sm"/>
            <a:tailEnd type="none" w="sm" len="sm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600" dirty="0">
                <a:solidFill>
                  <a:srgbClr val="001746"/>
                </a:solidFill>
                <a:latin typeface="Calibri" pitchFamily="34" charset="0"/>
              </a:rPr>
              <a:t>Owns 2 policies</a:t>
            </a:r>
          </a:p>
        </p:txBody>
      </p:sp>
    </p:spTree>
    <p:extLst>
      <p:ext uri="{BB962C8B-B14F-4D97-AF65-F5344CB8AC3E}">
        <p14:creationId xmlns:p14="http://schemas.microsoft.com/office/powerpoint/2010/main" val="170781823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58" name="Freeform 62"/>
          <p:cNvSpPr>
            <a:spLocks/>
          </p:cNvSpPr>
          <p:nvPr/>
        </p:nvSpPr>
        <p:spPr bwMode="auto">
          <a:xfrm>
            <a:off x="2695272" y="3276600"/>
            <a:ext cx="1446212" cy="790575"/>
          </a:xfrm>
          <a:custGeom>
            <a:avLst/>
            <a:gdLst/>
            <a:ahLst/>
            <a:cxnLst>
              <a:cxn ang="0">
                <a:pos x="0" y="188"/>
              </a:cxn>
              <a:cxn ang="0">
                <a:pos x="402" y="0"/>
              </a:cxn>
              <a:cxn ang="0">
                <a:pos x="814" y="194"/>
              </a:cxn>
              <a:cxn ang="0">
                <a:pos x="402" y="377"/>
              </a:cxn>
              <a:cxn ang="0">
                <a:pos x="0" y="188"/>
              </a:cxn>
            </a:cxnLst>
            <a:rect l="0" t="0" r="r" b="b"/>
            <a:pathLst>
              <a:path w="815" h="378">
                <a:moveTo>
                  <a:pt x="0" y="188"/>
                </a:moveTo>
                <a:lnTo>
                  <a:pt x="402" y="0"/>
                </a:lnTo>
                <a:lnTo>
                  <a:pt x="814" y="194"/>
                </a:lnTo>
                <a:lnTo>
                  <a:pt x="402" y="377"/>
                </a:lnTo>
                <a:lnTo>
                  <a:pt x="0" y="188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049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Binary vs. Ternary Relationships (2)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7772400" cy="914400"/>
          </a:xfrm>
        </p:spPr>
        <p:txBody>
          <a:bodyPr/>
          <a:lstStyle/>
          <a:p>
            <a:pPr marL="0" indent="0">
              <a:spcAft>
                <a:spcPts val="1200"/>
              </a:spcAft>
              <a:buFont typeface="Wingdings" pitchFamily="2" charset="2"/>
              <a:buNone/>
            </a:pPr>
            <a:r>
              <a:rPr lang="en-US" sz="2400" b="1" dirty="0">
                <a:solidFill>
                  <a:srgbClr val="7030A0"/>
                </a:solidFill>
                <a:latin typeface="Calibri" pitchFamily="34" charset="0"/>
              </a:rPr>
              <a:t>Constraints</a:t>
            </a:r>
            <a:r>
              <a:rPr lang="en-US" sz="2400" dirty="0">
                <a:latin typeface="Calibri" pitchFamily="34" charset="0"/>
              </a:rPr>
              <a:t>:  Each policy is owned by just one employee, and each dependent is tied to the covering policy.</a:t>
            </a:r>
          </a:p>
        </p:txBody>
      </p:sp>
      <p:grpSp>
        <p:nvGrpSpPr>
          <p:cNvPr id="25606" name="Group 41"/>
          <p:cNvGrpSpPr>
            <a:grpSpLocks/>
          </p:cNvGrpSpPr>
          <p:nvPr/>
        </p:nvGrpSpPr>
        <p:grpSpPr bwMode="auto">
          <a:xfrm>
            <a:off x="4522484" y="3305175"/>
            <a:ext cx="1676400" cy="733425"/>
            <a:chOff x="4272" y="3072"/>
            <a:chExt cx="981" cy="368"/>
          </a:xfrm>
        </p:grpSpPr>
        <p:sp>
          <p:nvSpPr>
            <p:cNvPr id="29735" name="Freeform 39"/>
            <p:cNvSpPr>
              <a:spLocks/>
            </p:cNvSpPr>
            <p:nvPr/>
          </p:nvSpPr>
          <p:spPr bwMode="auto">
            <a:xfrm>
              <a:off x="4272" y="3072"/>
              <a:ext cx="981" cy="368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483" y="0"/>
                </a:cxn>
                <a:cxn ang="0">
                  <a:pos x="980" y="189"/>
                </a:cxn>
                <a:cxn ang="0">
                  <a:pos x="483" y="367"/>
                </a:cxn>
                <a:cxn ang="0">
                  <a:pos x="0" y="183"/>
                </a:cxn>
              </a:cxnLst>
              <a:rect l="0" t="0" r="r" b="b"/>
              <a:pathLst>
                <a:path w="981" h="368">
                  <a:moveTo>
                    <a:pt x="0" y="183"/>
                  </a:moveTo>
                  <a:lnTo>
                    <a:pt x="483" y="0"/>
                  </a:lnTo>
                  <a:lnTo>
                    <a:pt x="980" y="189"/>
                  </a:lnTo>
                  <a:lnTo>
                    <a:pt x="483" y="367"/>
                  </a:lnTo>
                  <a:lnTo>
                    <a:pt x="0" y="183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50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50" name="Rectangle 40"/>
            <p:cNvSpPr>
              <a:spLocks noChangeArrowheads="1"/>
            </p:cNvSpPr>
            <p:nvPr/>
          </p:nvSpPr>
          <p:spPr bwMode="auto">
            <a:xfrm>
              <a:off x="4404" y="3172"/>
              <a:ext cx="80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Beneficiary</a:t>
              </a:r>
            </a:p>
          </p:txBody>
        </p:sp>
      </p:grpSp>
      <p:sp>
        <p:nvSpPr>
          <p:cNvPr id="25607" name="Freeform 42"/>
          <p:cNvSpPr>
            <a:spLocks/>
          </p:cNvSpPr>
          <p:nvPr/>
        </p:nvSpPr>
        <p:spPr bwMode="auto">
          <a:xfrm>
            <a:off x="4827284" y="2085975"/>
            <a:ext cx="965200" cy="382588"/>
          </a:xfrm>
          <a:custGeom>
            <a:avLst/>
            <a:gdLst>
              <a:gd name="T0" fmla="*/ 2147483647 w 608"/>
              <a:gd name="T1" fmla="*/ 2147483647 h 241"/>
              <a:gd name="T2" fmla="*/ 2147483647 w 608"/>
              <a:gd name="T3" fmla="*/ 2147483647 h 241"/>
              <a:gd name="T4" fmla="*/ 2147483647 w 608"/>
              <a:gd name="T5" fmla="*/ 2147483647 h 241"/>
              <a:gd name="T6" fmla="*/ 2147483647 w 608"/>
              <a:gd name="T7" fmla="*/ 2147483647 h 241"/>
              <a:gd name="T8" fmla="*/ 2147483647 w 608"/>
              <a:gd name="T9" fmla="*/ 2147483647 h 241"/>
              <a:gd name="T10" fmla="*/ 2147483647 w 608"/>
              <a:gd name="T11" fmla="*/ 2147483647 h 241"/>
              <a:gd name="T12" fmla="*/ 2147483647 w 608"/>
              <a:gd name="T13" fmla="*/ 2147483647 h 241"/>
              <a:gd name="T14" fmla="*/ 2147483647 w 608"/>
              <a:gd name="T15" fmla="*/ 2147483647 h 241"/>
              <a:gd name="T16" fmla="*/ 2147483647 w 608"/>
              <a:gd name="T17" fmla="*/ 2147483647 h 241"/>
              <a:gd name="T18" fmla="*/ 2147483647 w 608"/>
              <a:gd name="T19" fmla="*/ 2147483647 h 241"/>
              <a:gd name="T20" fmla="*/ 2147483647 w 608"/>
              <a:gd name="T21" fmla="*/ 2147483647 h 241"/>
              <a:gd name="T22" fmla="*/ 2147483647 w 608"/>
              <a:gd name="T23" fmla="*/ 2147483647 h 241"/>
              <a:gd name="T24" fmla="*/ 2147483647 w 608"/>
              <a:gd name="T25" fmla="*/ 2147483647 h 241"/>
              <a:gd name="T26" fmla="*/ 2147483647 w 608"/>
              <a:gd name="T27" fmla="*/ 2147483647 h 241"/>
              <a:gd name="T28" fmla="*/ 2147483647 w 608"/>
              <a:gd name="T29" fmla="*/ 2147483647 h 241"/>
              <a:gd name="T30" fmla="*/ 2147483647 w 608"/>
              <a:gd name="T31" fmla="*/ 2147483647 h 241"/>
              <a:gd name="T32" fmla="*/ 2147483647 w 608"/>
              <a:gd name="T33" fmla="*/ 2147483647 h 241"/>
              <a:gd name="T34" fmla="*/ 2147483647 w 608"/>
              <a:gd name="T35" fmla="*/ 2147483647 h 241"/>
              <a:gd name="T36" fmla="*/ 2147483647 w 608"/>
              <a:gd name="T37" fmla="*/ 2147483647 h 241"/>
              <a:gd name="T38" fmla="*/ 2147483647 w 608"/>
              <a:gd name="T39" fmla="*/ 2147483647 h 241"/>
              <a:gd name="T40" fmla="*/ 2147483647 w 608"/>
              <a:gd name="T41" fmla="*/ 2147483647 h 241"/>
              <a:gd name="T42" fmla="*/ 2147483647 w 608"/>
              <a:gd name="T43" fmla="*/ 2147483647 h 241"/>
              <a:gd name="T44" fmla="*/ 2147483647 w 608"/>
              <a:gd name="T45" fmla="*/ 2147483647 h 241"/>
              <a:gd name="T46" fmla="*/ 2147483647 w 608"/>
              <a:gd name="T47" fmla="*/ 2147483647 h 241"/>
              <a:gd name="T48" fmla="*/ 2147483647 w 608"/>
              <a:gd name="T49" fmla="*/ 2147483647 h 241"/>
              <a:gd name="T50" fmla="*/ 2147483647 w 608"/>
              <a:gd name="T51" fmla="*/ 2147483647 h 241"/>
              <a:gd name="T52" fmla="*/ 2147483647 w 608"/>
              <a:gd name="T53" fmla="*/ 2147483647 h 241"/>
              <a:gd name="T54" fmla="*/ 2147483647 w 608"/>
              <a:gd name="T55" fmla="*/ 2147483647 h 241"/>
              <a:gd name="T56" fmla="*/ 2147483647 w 608"/>
              <a:gd name="T57" fmla="*/ 2147483647 h 241"/>
              <a:gd name="T58" fmla="*/ 2147483647 w 608"/>
              <a:gd name="T59" fmla="*/ 2147483647 h 241"/>
              <a:gd name="T60" fmla="*/ 2147483647 w 608"/>
              <a:gd name="T61" fmla="*/ 2147483647 h 241"/>
              <a:gd name="T62" fmla="*/ 2147483647 w 608"/>
              <a:gd name="T63" fmla="*/ 2147483647 h 241"/>
              <a:gd name="T64" fmla="*/ 2147483647 w 608"/>
              <a:gd name="T65" fmla="*/ 2147483647 h 241"/>
              <a:gd name="T66" fmla="*/ 2147483647 w 608"/>
              <a:gd name="T67" fmla="*/ 2147483647 h 241"/>
              <a:gd name="T68" fmla="*/ 2147483647 w 608"/>
              <a:gd name="T69" fmla="*/ 2147483647 h 241"/>
              <a:gd name="T70" fmla="*/ 2147483647 w 608"/>
              <a:gd name="T71" fmla="*/ 2147483647 h 2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8"/>
              <a:gd name="T109" fmla="*/ 0 h 241"/>
              <a:gd name="T110" fmla="*/ 608 w 608"/>
              <a:gd name="T111" fmla="*/ 241 h 2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8" h="241">
                <a:moveTo>
                  <a:pt x="607" y="120"/>
                </a:moveTo>
                <a:lnTo>
                  <a:pt x="606" y="110"/>
                </a:lnTo>
                <a:lnTo>
                  <a:pt x="602" y="100"/>
                </a:lnTo>
                <a:lnTo>
                  <a:pt x="596" y="89"/>
                </a:lnTo>
                <a:lnTo>
                  <a:pt x="589" y="79"/>
                </a:lnTo>
                <a:lnTo>
                  <a:pt x="579" y="69"/>
                </a:lnTo>
                <a:lnTo>
                  <a:pt x="566" y="60"/>
                </a:lnTo>
                <a:lnTo>
                  <a:pt x="552" y="51"/>
                </a:lnTo>
                <a:lnTo>
                  <a:pt x="537" y="43"/>
                </a:lnTo>
                <a:lnTo>
                  <a:pt x="519" y="36"/>
                </a:lnTo>
                <a:lnTo>
                  <a:pt x="499" y="28"/>
                </a:lnTo>
                <a:lnTo>
                  <a:pt x="477" y="22"/>
                </a:lnTo>
                <a:lnTo>
                  <a:pt x="456" y="17"/>
                </a:lnTo>
                <a:lnTo>
                  <a:pt x="431" y="11"/>
                </a:lnTo>
                <a:lnTo>
                  <a:pt x="407" y="8"/>
                </a:lnTo>
                <a:lnTo>
                  <a:pt x="382" y="5"/>
                </a:lnTo>
                <a:lnTo>
                  <a:pt x="356" y="3"/>
                </a:lnTo>
                <a:lnTo>
                  <a:pt x="331" y="1"/>
                </a:lnTo>
                <a:lnTo>
                  <a:pt x="303" y="0"/>
                </a:lnTo>
                <a:lnTo>
                  <a:pt x="277" y="1"/>
                </a:lnTo>
                <a:lnTo>
                  <a:pt x="251" y="3"/>
                </a:lnTo>
                <a:lnTo>
                  <a:pt x="225" y="5"/>
                </a:lnTo>
                <a:lnTo>
                  <a:pt x="200" y="8"/>
                </a:lnTo>
                <a:lnTo>
                  <a:pt x="176" y="11"/>
                </a:lnTo>
                <a:lnTo>
                  <a:pt x="151" y="17"/>
                </a:lnTo>
                <a:lnTo>
                  <a:pt x="130" y="22"/>
                </a:lnTo>
                <a:lnTo>
                  <a:pt x="109" y="28"/>
                </a:lnTo>
                <a:lnTo>
                  <a:pt x="88" y="36"/>
                </a:lnTo>
                <a:lnTo>
                  <a:pt x="71" y="43"/>
                </a:lnTo>
                <a:lnTo>
                  <a:pt x="55" y="51"/>
                </a:lnTo>
                <a:lnTo>
                  <a:pt x="41" y="60"/>
                </a:lnTo>
                <a:lnTo>
                  <a:pt x="29" y="69"/>
                </a:lnTo>
                <a:lnTo>
                  <a:pt x="18" y="79"/>
                </a:lnTo>
                <a:lnTo>
                  <a:pt x="11" y="89"/>
                </a:lnTo>
                <a:lnTo>
                  <a:pt x="5" y="100"/>
                </a:lnTo>
                <a:lnTo>
                  <a:pt x="1" y="110"/>
                </a:lnTo>
                <a:lnTo>
                  <a:pt x="0" y="120"/>
                </a:lnTo>
                <a:lnTo>
                  <a:pt x="1" y="130"/>
                </a:lnTo>
                <a:lnTo>
                  <a:pt x="5" y="142"/>
                </a:lnTo>
                <a:lnTo>
                  <a:pt x="11" y="151"/>
                </a:lnTo>
                <a:lnTo>
                  <a:pt x="18" y="161"/>
                </a:lnTo>
                <a:lnTo>
                  <a:pt x="29" y="171"/>
                </a:lnTo>
                <a:lnTo>
                  <a:pt x="41" y="180"/>
                </a:lnTo>
                <a:lnTo>
                  <a:pt x="55" y="189"/>
                </a:lnTo>
                <a:lnTo>
                  <a:pt x="71" y="198"/>
                </a:lnTo>
                <a:lnTo>
                  <a:pt x="88" y="206"/>
                </a:lnTo>
                <a:lnTo>
                  <a:pt x="109" y="212"/>
                </a:lnTo>
                <a:lnTo>
                  <a:pt x="130" y="218"/>
                </a:lnTo>
                <a:lnTo>
                  <a:pt x="151" y="223"/>
                </a:lnTo>
                <a:lnTo>
                  <a:pt x="176" y="229"/>
                </a:lnTo>
                <a:lnTo>
                  <a:pt x="200" y="232"/>
                </a:lnTo>
                <a:lnTo>
                  <a:pt x="225" y="236"/>
                </a:lnTo>
                <a:lnTo>
                  <a:pt x="251" y="239"/>
                </a:lnTo>
                <a:lnTo>
                  <a:pt x="277" y="240"/>
                </a:lnTo>
                <a:lnTo>
                  <a:pt x="303" y="240"/>
                </a:lnTo>
                <a:lnTo>
                  <a:pt x="331" y="240"/>
                </a:lnTo>
                <a:lnTo>
                  <a:pt x="356" y="239"/>
                </a:lnTo>
                <a:lnTo>
                  <a:pt x="382" y="236"/>
                </a:lnTo>
                <a:lnTo>
                  <a:pt x="407" y="232"/>
                </a:lnTo>
                <a:lnTo>
                  <a:pt x="431" y="229"/>
                </a:lnTo>
                <a:lnTo>
                  <a:pt x="456" y="223"/>
                </a:lnTo>
                <a:lnTo>
                  <a:pt x="477" y="218"/>
                </a:lnTo>
                <a:lnTo>
                  <a:pt x="499" y="212"/>
                </a:lnTo>
                <a:lnTo>
                  <a:pt x="519" y="206"/>
                </a:lnTo>
                <a:lnTo>
                  <a:pt x="537" y="198"/>
                </a:lnTo>
                <a:lnTo>
                  <a:pt x="552" y="189"/>
                </a:lnTo>
                <a:lnTo>
                  <a:pt x="566" y="180"/>
                </a:lnTo>
                <a:lnTo>
                  <a:pt x="579" y="171"/>
                </a:lnTo>
                <a:lnTo>
                  <a:pt x="589" y="161"/>
                </a:lnTo>
                <a:lnTo>
                  <a:pt x="596" y="151"/>
                </a:lnTo>
                <a:lnTo>
                  <a:pt x="602" y="142"/>
                </a:lnTo>
                <a:lnTo>
                  <a:pt x="606" y="130"/>
                </a:lnTo>
                <a:lnTo>
                  <a:pt x="607" y="12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Freeform 43"/>
          <p:cNvSpPr>
            <a:spLocks/>
          </p:cNvSpPr>
          <p:nvPr/>
        </p:nvSpPr>
        <p:spPr bwMode="auto">
          <a:xfrm>
            <a:off x="5970284" y="2162175"/>
            <a:ext cx="795338" cy="300038"/>
          </a:xfrm>
          <a:custGeom>
            <a:avLst/>
            <a:gdLst>
              <a:gd name="T0" fmla="*/ 2147483647 w 501"/>
              <a:gd name="T1" fmla="*/ 2147483647 h 189"/>
              <a:gd name="T2" fmla="*/ 2147483647 w 501"/>
              <a:gd name="T3" fmla="*/ 2147483647 h 189"/>
              <a:gd name="T4" fmla="*/ 2147483647 w 501"/>
              <a:gd name="T5" fmla="*/ 2147483647 h 189"/>
              <a:gd name="T6" fmla="*/ 2147483647 w 501"/>
              <a:gd name="T7" fmla="*/ 2147483647 h 189"/>
              <a:gd name="T8" fmla="*/ 2147483647 w 501"/>
              <a:gd name="T9" fmla="*/ 2147483647 h 189"/>
              <a:gd name="T10" fmla="*/ 2147483647 w 501"/>
              <a:gd name="T11" fmla="*/ 2147483647 h 189"/>
              <a:gd name="T12" fmla="*/ 2147483647 w 501"/>
              <a:gd name="T13" fmla="*/ 2147483647 h 189"/>
              <a:gd name="T14" fmla="*/ 2147483647 w 501"/>
              <a:gd name="T15" fmla="*/ 2147483647 h 189"/>
              <a:gd name="T16" fmla="*/ 2147483647 w 501"/>
              <a:gd name="T17" fmla="*/ 2147483647 h 189"/>
              <a:gd name="T18" fmla="*/ 2147483647 w 501"/>
              <a:gd name="T19" fmla="*/ 2147483647 h 189"/>
              <a:gd name="T20" fmla="*/ 2147483647 w 501"/>
              <a:gd name="T21" fmla="*/ 2147483647 h 189"/>
              <a:gd name="T22" fmla="*/ 2147483647 w 501"/>
              <a:gd name="T23" fmla="*/ 2147483647 h 189"/>
              <a:gd name="T24" fmla="*/ 2147483647 w 501"/>
              <a:gd name="T25" fmla="*/ 2147483647 h 189"/>
              <a:gd name="T26" fmla="*/ 2147483647 w 501"/>
              <a:gd name="T27" fmla="*/ 2147483647 h 189"/>
              <a:gd name="T28" fmla="*/ 2147483647 w 501"/>
              <a:gd name="T29" fmla="*/ 2147483647 h 189"/>
              <a:gd name="T30" fmla="*/ 2147483647 w 501"/>
              <a:gd name="T31" fmla="*/ 2147483647 h 189"/>
              <a:gd name="T32" fmla="*/ 2147483647 w 501"/>
              <a:gd name="T33" fmla="*/ 2147483647 h 189"/>
              <a:gd name="T34" fmla="*/ 2147483647 w 501"/>
              <a:gd name="T35" fmla="*/ 2147483647 h 189"/>
              <a:gd name="T36" fmla="*/ 2147483647 w 501"/>
              <a:gd name="T37" fmla="*/ 2147483647 h 189"/>
              <a:gd name="T38" fmla="*/ 2147483647 w 501"/>
              <a:gd name="T39" fmla="*/ 2147483647 h 189"/>
              <a:gd name="T40" fmla="*/ 2147483647 w 501"/>
              <a:gd name="T41" fmla="*/ 2147483647 h 189"/>
              <a:gd name="T42" fmla="*/ 2147483647 w 501"/>
              <a:gd name="T43" fmla="*/ 2147483647 h 189"/>
              <a:gd name="T44" fmla="*/ 2147483647 w 501"/>
              <a:gd name="T45" fmla="*/ 2147483647 h 189"/>
              <a:gd name="T46" fmla="*/ 2147483647 w 501"/>
              <a:gd name="T47" fmla="*/ 2147483647 h 189"/>
              <a:gd name="T48" fmla="*/ 2147483647 w 501"/>
              <a:gd name="T49" fmla="*/ 2147483647 h 189"/>
              <a:gd name="T50" fmla="*/ 2147483647 w 501"/>
              <a:gd name="T51" fmla="*/ 2147483647 h 189"/>
              <a:gd name="T52" fmla="*/ 2147483647 w 501"/>
              <a:gd name="T53" fmla="*/ 0 h 189"/>
              <a:gd name="T54" fmla="*/ 2147483647 w 501"/>
              <a:gd name="T55" fmla="*/ 0 h 189"/>
              <a:gd name="T56" fmla="*/ 2147483647 w 501"/>
              <a:gd name="T57" fmla="*/ 2147483647 h 189"/>
              <a:gd name="T58" fmla="*/ 2147483647 w 501"/>
              <a:gd name="T59" fmla="*/ 2147483647 h 189"/>
              <a:gd name="T60" fmla="*/ 2147483647 w 501"/>
              <a:gd name="T61" fmla="*/ 2147483647 h 189"/>
              <a:gd name="T62" fmla="*/ 2147483647 w 501"/>
              <a:gd name="T63" fmla="*/ 2147483647 h 189"/>
              <a:gd name="T64" fmla="*/ 2147483647 w 501"/>
              <a:gd name="T65" fmla="*/ 2147483647 h 189"/>
              <a:gd name="T66" fmla="*/ 2147483647 w 501"/>
              <a:gd name="T67" fmla="*/ 2147483647 h 189"/>
              <a:gd name="T68" fmla="*/ 2147483647 w 501"/>
              <a:gd name="T69" fmla="*/ 2147483647 h 189"/>
              <a:gd name="T70" fmla="*/ 2147483647 w 501"/>
              <a:gd name="T71" fmla="*/ 2147483647 h 1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1"/>
              <a:gd name="T109" fmla="*/ 0 h 189"/>
              <a:gd name="T110" fmla="*/ 501 w 501"/>
              <a:gd name="T111" fmla="*/ 189 h 1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1" h="189">
                <a:moveTo>
                  <a:pt x="0" y="94"/>
                </a:moveTo>
                <a:lnTo>
                  <a:pt x="1" y="102"/>
                </a:lnTo>
                <a:lnTo>
                  <a:pt x="4" y="110"/>
                </a:lnTo>
                <a:lnTo>
                  <a:pt x="8" y="118"/>
                </a:lnTo>
                <a:lnTo>
                  <a:pt x="15" y="126"/>
                </a:lnTo>
                <a:lnTo>
                  <a:pt x="23" y="133"/>
                </a:lnTo>
                <a:lnTo>
                  <a:pt x="33" y="141"/>
                </a:lnTo>
                <a:lnTo>
                  <a:pt x="45" y="148"/>
                </a:lnTo>
                <a:lnTo>
                  <a:pt x="58" y="154"/>
                </a:lnTo>
                <a:lnTo>
                  <a:pt x="73" y="160"/>
                </a:lnTo>
                <a:lnTo>
                  <a:pt x="89" y="166"/>
                </a:lnTo>
                <a:lnTo>
                  <a:pt x="107" y="171"/>
                </a:lnTo>
                <a:lnTo>
                  <a:pt x="125" y="175"/>
                </a:lnTo>
                <a:lnTo>
                  <a:pt x="145" y="179"/>
                </a:lnTo>
                <a:lnTo>
                  <a:pt x="164" y="182"/>
                </a:lnTo>
                <a:lnTo>
                  <a:pt x="185" y="185"/>
                </a:lnTo>
                <a:lnTo>
                  <a:pt x="207" y="186"/>
                </a:lnTo>
                <a:lnTo>
                  <a:pt x="228" y="187"/>
                </a:lnTo>
                <a:lnTo>
                  <a:pt x="250" y="188"/>
                </a:lnTo>
                <a:lnTo>
                  <a:pt x="272" y="187"/>
                </a:lnTo>
                <a:lnTo>
                  <a:pt x="293" y="186"/>
                </a:lnTo>
                <a:lnTo>
                  <a:pt x="315" y="184"/>
                </a:lnTo>
                <a:lnTo>
                  <a:pt x="336" y="182"/>
                </a:lnTo>
                <a:lnTo>
                  <a:pt x="356" y="179"/>
                </a:lnTo>
                <a:lnTo>
                  <a:pt x="375" y="175"/>
                </a:lnTo>
                <a:lnTo>
                  <a:pt x="394" y="171"/>
                </a:lnTo>
                <a:lnTo>
                  <a:pt x="411" y="165"/>
                </a:lnTo>
                <a:lnTo>
                  <a:pt x="427" y="160"/>
                </a:lnTo>
                <a:lnTo>
                  <a:pt x="442" y="154"/>
                </a:lnTo>
                <a:lnTo>
                  <a:pt x="455" y="148"/>
                </a:lnTo>
                <a:lnTo>
                  <a:pt x="467" y="141"/>
                </a:lnTo>
                <a:lnTo>
                  <a:pt x="477" y="133"/>
                </a:lnTo>
                <a:lnTo>
                  <a:pt x="486" y="126"/>
                </a:lnTo>
                <a:lnTo>
                  <a:pt x="492" y="118"/>
                </a:lnTo>
                <a:lnTo>
                  <a:pt x="497" y="110"/>
                </a:lnTo>
                <a:lnTo>
                  <a:pt x="499" y="102"/>
                </a:lnTo>
                <a:lnTo>
                  <a:pt x="500" y="94"/>
                </a:lnTo>
                <a:lnTo>
                  <a:pt x="499" y="85"/>
                </a:lnTo>
                <a:lnTo>
                  <a:pt x="497" y="77"/>
                </a:lnTo>
                <a:lnTo>
                  <a:pt x="492" y="69"/>
                </a:lnTo>
                <a:lnTo>
                  <a:pt x="485" y="62"/>
                </a:lnTo>
                <a:lnTo>
                  <a:pt x="477" y="54"/>
                </a:lnTo>
                <a:lnTo>
                  <a:pt x="467" y="47"/>
                </a:lnTo>
                <a:lnTo>
                  <a:pt x="455" y="40"/>
                </a:lnTo>
                <a:lnTo>
                  <a:pt x="442" y="33"/>
                </a:lnTo>
                <a:lnTo>
                  <a:pt x="427" y="27"/>
                </a:lnTo>
                <a:lnTo>
                  <a:pt x="411" y="22"/>
                </a:lnTo>
                <a:lnTo>
                  <a:pt x="393" y="17"/>
                </a:lnTo>
                <a:lnTo>
                  <a:pt x="375" y="12"/>
                </a:lnTo>
                <a:lnTo>
                  <a:pt x="356" y="8"/>
                </a:lnTo>
                <a:lnTo>
                  <a:pt x="336" y="5"/>
                </a:lnTo>
                <a:lnTo>
                  <a:pt x="315" y="3"/>
                </a:lnTo>
                <a:lnTo>
                  <a:pt x="293" y="1"/>
                </a:lnTo>
                <a:lnTo>
                  <a:pt x="272" y="0"/>
                </a:lnTo>
                <a:lnTo>
                  <a:pt x="250" y="0"/>
                </a:lnTo>
                <a:lnTo>
                  <a:pt x="228" y="0"/>
                </a:lnTo>
                <a:lnTo>
                  <a:pt x="207" y="1"/>
                </a:lnTo>
                <a:lnTo>
                  <a:pt x="185" y="3"/>
                </a:lnTo>
                <a:lnTo>
                  <a:pt x="164" y="5"/>
                </a:lnTo>
                <a:lnTo>
                  <a:pt x="144" y="8"/>
                </a:lnTo>
                <a:lnTo>
                  <a:pt x="125" y="12"/>
                </a:lnTo>
                <a:lnTo>
                  <a:pt x="107" y="17"/>
                </a:lnTo>
                <a:lnTo>
                  <a:pt x="89" y="22"/>
                </a:lnTo>
                <a:lnTo>
                  <a:pt x="73" y="28"/>
                </a:lnTo>
                <a:lnTo>
                  <a:pt x="58" y="33"/>
                </a:lnTo>
                <a:lnTo>
                  <a:pt x="45" y="40"/>
                </a:lnTo>
                <a:lnTo>
                  <a:pt x="33" y="47"/>
                </a:lnTo>
                <a:lnTo>
                  <a:pt x="23" y="54"/>
                </a:lnTo>
                <a:lnTo>
                  <a:pt x="15" y="62"/>
                </a:lnTo>
                <a:lnTo>
                  <a:pt x="8" y="69"/>
                </a:lnTo>
                <a:lnTo>
                  <a:pt x="4" y="78"/>
                </a:lnTo>
                <a:lnTo>
                  <a:pt x="1" y="85"/>
                </a:lnTo>
                <a:lnTo>
                  <a:pt x="0" y="9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0" name="Freeform 44"/>
          <p:cNvSpPr>
            <a:spLocks/>
          </p:cNvSpPr>
          <p:nvPr/>
        </p:nvSpPr>
        <p:spPr bwMode="auto">
          <a:xfrm>
            <a:off x="5492447" y="2667000"/>
            <a:ext cx="1343025" cy="350838"/>
          </a:xfrm>
          <a:custGeom>
            <a:avLst/>
            <a:gdLst/>
            <a:ahLst/>
            <a:cxnLst>
              <a:cxn ang="0">
                <a:pos x="845" y="175"/>
              </a:cxn>
              <a:cxn ang="0">
                <a:pos x="845" y="0"/>
              </a:cxn>
              <a:cxn ang="0">
                <a:pos x="0" y="0"/>
              </a:cxn>
              <a:cxn ang="0">
                <a:pos x="0" y="175"/>
              </a:cxn>
              <a:cxn ang="0">
                <a:pos x="845" y="175"/>
              </a:cxn>
            </a:cxnLst>
            <a:rect l="0" t="0" r="r" b="b"/>
            <a:pathLst>
              <a:path w="846" h="176">
                <a:moveTo>
                  <a:pt x="845" y="175"/>
                </a:moveTo>
                <a:lnTo>
                  <a:pt x="845" y="0"/>
                </a:lnTo>
                <a:lnTo>
                  <a:pt x="0" y="0"/>
                </a:lnTo>
                <a:lnTo>
                  <a:pt x="0" y="175"/>
                </a:lnTo>
                <a:lnTo>
                  <a:pt x="845" y="175"/>
                </a:lnTo>
              </a:path>
            </a:pathLst>
          </a:custGeom>
          <a:solidFill>
            <a:schemeClr val="bg1">
              <a:lumMod val="75000"/>
            </a:schemeClr>
          </a:solidFill>
          <a:ln w="508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5610" name="Rectangle 45"/>
          <p:cNvSpPr>
            <a:spLocks noChangeArrowheads="1"/>
          </p:cNvSpPr>
          <p:nvPr/>
        </p:nvSpPr>
        <p:spPr bwMode="auto">
          <a:xfrm>
            <a:off x="6107484" y="2131110"/>
            <a:ext cx="5318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age</a:t>
            </a:r>
          </a:p>
        </p:txBody>
      </p:sp>
      <p:sp>
        <p:nvSpPr>
          <p:cNvPr id="25611" name="Rectangle 46"/>
          <p:cNvSpPr>
            <a:spLocks noChangeArrowheads="1"/>
          </p:cNvSpPr>
          <p:nvPr/>
        </p:nvSpPr>
        <p:spPr bwMode="auto">
          <a:xfrm>
            <a:off x="4897134" y="2057400"/>
            <a:ext cx="8366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pname</a:t>
            </a:r>
          </a:p>
        </p:txBody>
      </p:sp>
      <p:sp>
        <p:nvSpPr>
          <p:cNvPr id="25612" name="Rectangle 47"/>
          <p:cNvSpPr>
            <a:spLocks noChangeArrowheads="1"/>
          </p:cNvSpPr>
          <p:nvPr/>
        </p:nvSpPr>
        <p:spPr bwMode="auto">
          <a:xfrm>
            <a:off x="5482922" y="2667000"/>
            <a:ext cx="13446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Dependents</a:t>
            </a:r>
          </a:p>
        </p:txBody>
      </p:sp>
      <p:sp>
        <p:nvSpPr>
          <p:cNvPr id="25613" name="Line 48"/>
          <p:cNvSpPr>
            <a:spLocks noChangeShapeType="1"/>
          </p:cNvSpPr>
          <p:nvPr/>
        </p:nvSpPr>
        <p:spPr bwMode="auto">
          <a:xfrm>
            <a:off x="5017784" y="2378075"/>
            <a:ext cx="587375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49"/>
          <p:cNvSpPr>
            <a:spLocks noChangeShapeType="1"/>
          </p:cNvSpPr>
          <p:nvPr/>
        </p:nvSpPr>
        <p:spPr bwMode="auto">
          <a:xfrm>
            <a:off x="5443234" y="2457450"/>
            <a:ext cx="292100" cy="1857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Line 50"/>
          <p:cNvSpPr>
            <a:spLocks noChangeShapeType="1"/>
          </p:cNvSpPr>
          <p:nvPr/>
        </p:nvSpPr>
        <p:spPr bwMode="auto">
          <a:xfrm flipH="1">
            <a:off x="6268734" y="2473325"/>
            <a:ext cx="119063" cy="1698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16" name="Group 59"/>
          <p:cNvGrpSpPr>
            <a:grpSpLocks/>
          </p:cNvGrpSpPr>
          <p:nvPr/>
        </p:nvGrpSpPr>
        <p:grpSpPr bwMode="auto">
          <a:xfrm>
            <a:off x="3978740" y="4278982"/>
            <a:ext cx="1971675" cy="957263"/>
            <a:chOff x="3785" y="3678"/>
            <a:chExt cx="1242" cy="603"/>
          </a:xfrm>
        </p:grpSpPr>
        <p:sp>
          <p:nvSpPr>
            <p:cNvPr id="25641" name="Freeform 51"/>
            <p:cNvSpPr>
              <a:spLocks/>
            </p:cNvSpPr>
            <p:nvPr/>
          </p:nvSpPr>
          <p:spPr bwMode="auto">
            <a:xfrm>
              <a:off x="3785" y="4009"/>
              <a:ext cx="665" cy="272"/>
            </a:xfrm>
            <a:custGeom>
              <a:avLst/>
              <a:gdLst>
                <a:gd name="T0" fmla="*/ 466 w 713"/>
                <a:gd name="T1" fmla="*/ 456 h 209"/>
                <a:gd name="T2" fmla="*/ 461 w 713"/>
                <a:gd name="T3" fmla="*/ 371 h 209"/>
                <a:gd name="T4" fmla="*/ 446 w 713"/>
                <a:gd name="T5" fmla="*/ 286 h 209"/>
                <a:gd name="T6" fmla="*/ 426 w 713"/>
                <a:gd name="T7" fmla="*/ 212 h 209"/>
                <a:gd name="T8" fmla="*/ 400 w 713"/>
                <a:gd name="T9" fmla="*/ 141 h 209"/>
                <a:gd name="T10" fmla="*/ 368 w 713"/>
                <a:gd name="T11" fmla="*/ 86 h 209"/>
                <a:gd name="T12" fmla="*/ 333 w 713"/>
                <a:gd name="T13" fmla="*/ 38 h 209"/>
                <a:gd name="T14" fmla="*/ 296 w 713"/>
                <a:gd name="T15" fmla="*/ 16 h 209"/>
                <a:gd name="T16" fmla="*/ 255 w 713"/>
                <a:gd name="T17" fmla="*/ 0 h 209"/>
                <a:gd name="T18" fmla="*/ 214 w 713"/>
                <a:gd name="T19" fmla="*/ 0 h 209"/>
                <a:gd name="T20" fmla="*/ 174 w 713"/>
                <a:gd name="T21" fmla="*/ 16 h 209"/>
                <a:gd name="T22" fmla="*/ 135 w 713"/>
                <a:gd name="T23" fmla="*/ 38 h 209"/>
                <a:gd name="T24" fmla="*/ 100 w 713"/>
                <a:gd name="T25" fmla="*/ 86 h 209"/>
                <a:gd name="T26" fmla="*/ 69 w 713"/>
                <a:gd name="T27" fmla="*/ 141 h 209"/>
                <a:gd name="T28" fmla="*/ 43 w 713"/>
                <a:gd name="T29" fmla="*/ 212 h 209"/>
                <a:gd name="T30" fmla="*/ 22 w 713"/>
                <a:gd name="T31" fmla="*/ 286 h 209"/>
                <a:gd name="T32" fmla="*/ 7 w 713"/>
                <a:gd name="T33" fmla="*/ 371 h 209"/>
                <a:gd name="T34" fmla="*/ 1 w 713"/>
                <a:gd name="T35" fmla="*/ 456 h 209"/>
                <a:gd name="T36" fmla="*/ 1 w 713"/>
                <a:gd name="T37" fmla="*/ 544 h 209"/>
                <a:gd name="T38" fmla="*/ 7 w 713"/>
                <a:gd name="T39" fmla="*/ 630 h 209"/>
                <a:gd name="T40" fmla="*/ 22 w 713"/>
                <a:gd name="T41" fmla="*/ 714 h 209"/>
                <a:gd name="T42" fmla="*/ 43 w 713"/>
                <a:gd name="T43" fmla="*/ 791 h 209"/>
                <a:gd name="T44" fmla="*/ 69 w 713"/>
                <a:gd name="T45" fmla="*/ 858 h 209"/>
                <a:gd name="T46" fmla="*/ 100 w 713"/>
                <a:gd name="T47" fmla="*/ 916 h 209"/>
                <a:gd name="T48" fmla="*/ 135 w 713"/>
                <a:gd name="T49" fmla="*/ 964 h 209"/>
                <a:gd name="T50" fmla="*/ 174 w 713"/>
                <a:gd name="T51" fmla="*/ 989 h 209"/>
                <a:gd name="T52" fmla="*/ 214 w 713"/>
                <a:gd name="T53" fmla="*/ 1001 h 209"/>
                <a:gd name="T54" fmla="*/ 255 w 713"/>
                <a:gd name="T55" fmla="*/ 1001 h 209"/>
                <a:gd name="T56" fmla="*/ 296 w 713"/>
                <a:gd name="T57" fmla="*/ 989 h 209"/>
                <a:gd name="T58" fmla="*/ 333 w 713"/>
                <a:gd name="T59" fmla="*/ 964 h 209"/>
                <a:gd name="T60" fmla="*/ 368 w 713"/>
                <a:gd name="T61" fmla="*/ 916 h 209"/>
                <a:gd name="T62" fmla="*/ 400 w 713"/>
                <a:gd name="T63" fmla="*/ 858 h 209"/>
                <a:gd name="T64" fmla="*/ 426 w 713"/>
                <a:gd name="T65" fmla="*/ 791 h 209"/>
                <a:gd name="T66" fmla="*/ 446 w 713"/>
                <a:gd name="T67" fmla="*/ 714 h 209"/>
                <a:gd name="T68" fmla="*/ 461 w 713"/>
                <a:gd name="T69" fmla="*/ 630 h 209"/>
                <a:gd name="T70" fmla="*/ 466 w 713"/>
                <a:gd name="T71" fmla="*/ 544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13"/>
                <a:gd name="T109" fmla="*/ 0 h 209"/>
                <a:gd name="T110" fmla="*/ 713 w 713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13" h="209">
                  <a:moveTo>
                    <a:pt x="712" y="104"/>
                  </a:moveTo>
                  <a:lnTo>
                    <a:pt x="710" y="94"/>
                  </a:lnTo>
                  <a:lnTo>
                    <a:pt x="707" y="86"/>
                  </a:lnTo>
                  <a:lnTo>
                    <a:pt x="700" y="76"/>
                  </a:lnTo>
                  <a:lnTo>
                    <a:pt x="690" y="68"/>
                  </a:lnTo>
                  <a:lnTo>
                    <a:pt x="679" y="59"/>
                  </a:lnTo>
                  <a:lnTo>
                    <a:pt x="665" y="52"/>
                  </a:lnTo>
                  <a:lnTo>
                    <a:pt x="648" y="44"/>
                  </a:lnTo>
                  <a:lnTo>
                    <a:pt x="629" y="36"/>
                  </a:lnTo>
                  <a:lnTo>
                    <a:pt x="608" y="29"/>
                  </a:lnTo>
                  <a:lnTo>
                    <a:pt x="585" y="24"/>
                  </a:lnTo>
                  <a:lnTo>
                    <a:pt x="561" y="18"/>
                  </a:lnTo>
                  <a:lnTo>
                    <a:pt x="534" y="13"/>
                  </a:lnTo>
                  <a:lnTo>
                    <a:pt x="507" y="8"/>
                  </a:lnTo>
                  <a:lnTo>
                    <a:pt x="478" y="5"/>
                  </a:lnTo>
                  <a:lnTo>
                    <a:pt x="449" y="3"/>
                  </a:lnTo>
                  <a:lnTo>
                    <a:pt x="419" y="1"/>
                  </a:lnTo>
                  <a:lnTo>
                    <a:pt x="387" y="0"/>
                  </a:lnTo>
                  <a:lnTo>
                    <a:pt x="356" y="0"/>
                  </a:lnTo>
                  <a:lnTo>
                    <a:pt x="325" y="0"/>
                  </a:lnTo>
                  <a:lnTo>
                    <a:pt x="294" y="1"/>
                  </a:lnTo>
                  <a:lnTo>
                    <a:pt x="264" y="3"/>
                  </a:lnTo>
                  <a:lnTo>
                    <a:pt x="235" y="5"/>
                  </a:lnTo>
                  <a:lnTo>
                    <a:pt x="206" y="8"/>
                  </a:lnTo>
                  <a:lnTo>
                    <a:pt x="179" y="13"/>
                  </a:lnTo>
                  <a:lnTo>
                    <a:pt x="152" y="18"/>
                  </a:lnTo>
                  <a:lnTo>
                    <a:pt x="127" y="24"/>
                  </a:lnTo>
                  <a:lnTo>
                    <a:pt x="105" y="29"/>
                  </a:lnTo>
                  <a:lnTo>
                    <a:pt x="83" y="36"/>
                  </a:lnTo>
                  <a:lnTo>
                    <a:pt x="65" y="44"/>
                  </a:lnTo>
                  <a:lnTo>
                    <a:pt x="48" y="52"/>
                  </a:lnTo>
                  <a:lnTo>
                    <a:pt x="34" y="59"/>
                  </a:lnTo>
                  <a:lnTo>
                    <a:pt x="22" y="68"/>
                  </a:lnTo>
                  <a:lnTo>
                    <a:pt x="12" y="76"/>
                  </a:lnTo>
                  <a:lnTo>
                    <a:pt x="5" y="86"/>
                  </a:lnTo>
                  <a:lnTo>
                    <a:pt x="1" y="94"/>
                  </a:lnTo>
                  <a:lnTo>
                    <a:pt x="0" y="104"/>
                  </a:lnTo>
                  <a:lnTo>
                    <a:pt x="1" y="112"/>
                  </a:lnTo>
                  <a:lnTo>
                    <a:pt x="5" y="121"/>
                  </a:lnTo>
                  <a:lnTo>
                    <a:pt x="12" y="130"/>
                  </a:lnTo>
                  <a:lnTo>
                    <a:pt x="22" y="139"/>
                  </a:lnTo>
                  <a:lnTo>
                    <a:pt x="34" y="147"/>
                  </a:lnTo>
                  <a:lnTo>
                    <a:pt x="48" y="156"/>
                  </a:lnTo>
                  <a:lnTo>
                    <a:pt x="65" y="163"/>
                  </a:lnTo>
                  <a:lnTo>
                    <a:pt x="83" y="170"/>
                  </a:lnTo>
                  <a:lnTo>
                    <a:pt x="105" y="177"/>
                  </a:lnTo>
                  <a:lnTo>
                    <a:pt x="127" y="182"/>
                  </a:lnTo>
                  <a:lnTo>
                    <a:pt x="152" y="189"/>
                  </a:lnTo>
                  <a:lnTo>
                    <a:pt x="179" y="193"/>
                  </a:lnTo>
                  <a:lnTo>
                    <a:pt x="206" y="198"/>
                  </a:lnTo>
                  <a:lnTo>
                    <a:pt x="235" y="201"/>
                  </a:lnTo>
                  <a:lnTo>
                    <a:pt x="264" y="204"/>
                  </a:lnTo>
                  <a:lnTo>
                    <a:pt x="294" y="205"/>
                  </a:lnTo>
                  <a:lnTo>
                    <a:pt x="325" y="206"/>
                  </a:lnTo>
                  <a:lnTo>
                    <a:pt x="356" y="208"/>
                  </a:lnTo>
                  <a:lnTo>
                    <a:pt x="387" y="206"/>
                  </a:lnTo>
                  <a:lnTo>
                    <a:pt x="419" y="205"/>
                  </a:lnTo>
                  <a:lnTo>
                    <a:pt x="449" y="204"/>
                  </a:lnTo>
                  <a:lnTo>
                    <a:pt x="478" y="201"/>
                  </a:lnTo>
                  <a:lnTo>
                    <a:pt x="507" y="198"/>
                  </a:lnTo>
                  <a:lnTo>
                    <a:pt x="534" y="193"/>
                  </a:lnTo>
                  <a:lnTo>
                    <a:pt x="561" y="189"/>
                  </a:lnTo>
                  <a:lnTo>
                    <a:pt x="585" y="182"/>
                  </a:lnTo>
                  <a:lnTo>
                    <a:pt x="608" y="177"/>
                  </a:lnTo>
                  <a:lnTo>
                    <a:pt x="629" y="170"/>
                  </a:lnTo>
                  <a:lnTo>
                    <a:pt x="648" y="163"/>
                  </a:lnTo>
                  <a:lnTo>
                    <a:pt x="665" y="156"/>
                  </a:lnTo>
                  <a:lnTo>
                    <a:pt x="679" y="147"/>
                  </a:lnTo>
                  <a:lnTo>
                    <a:pt x="690" y="139"/>
                  </a:lnTo>
                  <a:lnTo>
                    <a:pt x="700" y="130"/>
                  </a:lnTo>
                  <a:lnTo>
                    <a:pt x="707" y="121"/>
                  </a:lnTo>
                  <a:lnTo>
                    <a:pt x="710" y="112"/>
                  </a:lnTo>
                  <a:lnTo>
                    <a:pt x="712" y="1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Freeform 52"/>
            <p:cNvSpPr>
              <a:spLocks/>
            </p:cNvSpPr>
            <p:nvPr/>
          </p:nvSpPr>
          <p:spPr bwMode="auto">
            <a:xfrm>
              <a:off x="4525" y="4025"/>
              <a:ext cx="502" cy="189"/>
            </a:xfrm>
            <a:custGeom>
              <a:avLst/>
              <a:gdLst>
                <a:gd name="T0" fmla="*/ 1 w 502"/>
                <a:gd name="T1" fmla="*/ 103 h 189"/>
                <a:gd name="T2" fmla="*/ 8 w 502"/>
                <a:gd name="T3" fmla="*/ 119 h 189"/>
                <a:gd name="T4" fmla="*/ 23 w 502"/>
                <a:gd name="T5" fmla="*/ 134 h 189"/>
                <a:gd name="T6" fmla="*/ 45 w 502"/>
                <a:gd name="T7" fmla="*/ 148 h 189"/>
                <a:gd name="T8" fmla="*/ 73 w 502"/>
                <a:gd name="T9" fmla="*/ 161 h 189"/>
                <a:gd name="T10" fmla="*/ 107 w 502"/>
                <a:gd name="T11" fmla="*/ 171 h 189"/>
                <a:gd name="T12" fmla="*/ 145 w 502"/>
                <a:gd name="T13" fmla="*/ 180 h 189"/>
                <a:gd name="T14" fmla="*/ 185 w 502"/>
                <a:gd name="T15" fmla="*/ 185 h 189"/>
                <a:gd name="T16" fmla="*/ 228 w 502"/>
                <a:gd name="T17" fmla="*/ 188 h 189"/>
                <a:gd name="T18" fmla="*/ 272 w 502"/>
                <a:gd name="T19" fmla="*/ 188 h 189"/>
                <a:gd name="T20" fmla="*/ 315 w 502"/>
                <a:gd name="T21" fmla="*/ 185 h 189"/>
                <a:gd name="T22" fmla="*/ 356 w 502"/>
                <a:gd name="T23" fmla="*/ 179 h 189"/>
                <a:gd name="T24" fmla="*/ 394 w 502"/>
                <a:gd name="T25" fmla="*/ 171 h 189"/>
                <a:gd name="T26" fmla="*/ 427 w 502"/>
                <a:gd name="T27" fmla="*/ 160 h 189"/>
                <a:gd name="T28" fmla="*/ 456 w 502"/>
                <a:gd name="T29" fmla="*/ 148 h 189"/>
                <a:gd name="T30" fmla="*/ 477 w 502"/>
                <a:gd name="T31" fmla="*/ 134 h 189"/>
                <a:gd name="T32" fmla="*/ 492 w 502"/>
                <a:gd name="T33" fmla="*/ 118 h 189"/>
                <a:gd name="T34" fmla="*/ 500 w 502"/>
                <a:gd name="T35" fmla="*/ 102 h 189"/>
                <a:gd name="T36" fmla="*/ 500 w 502"/>
                <a:gd name="T37" fmla="*/ 86 h 189"/>
                <a:gd name="T38" fmla="*/ 492 w 502"/>
                <a:gd name="T39" fmla="*/ 70 h 189"/>
                <a:gd name="T40" fmla="*/ 477 w 502"/>
                <a:gd name="T41" fmla="*/ 54 h 189"/>
                <a:gd name="T42" fmla="*/ 456 w 502"/>
                <a:gd name="T43" fmla="*/ 40 h 189"/>
                <a:gd name="T44" fmla="*/ 427 w 502"/>
                <a:gd name="T45" fmla="*/ 28 h 189"/>
                <a:gd name="T46" fmla="*/ 394 w 502"/>
                <a:gd name="T47" fmla="*/ 17 h 189"/>
                <a:gd name="T48" fmla="*/ 356 w 502"/>
                <a:gd name="T49" fmla="*/ 9 h 189"/>
                <a:gd name="T50" fmla="*/ 315 w 502"/>
                <a:gd name="T51" fmla="*/ 3 h 189"/>
                <a:gd name="T52" fmla="*/ 272 w 502"/>
                <a:gd name="T53" fmla="*/ 1 h 189"/>
                <a:gd name="T54" fmla="*/ 228 w 502"/>
                <a:gd name="T55" fmla="*/ 1 h 189"/>
                <a:gd name="T56" fmla="*/ 185 w 502"/>
                <a:gd name="T57" fmla="*/ 3 h 189"/>
                <a:gd name="T58" fmla="*/ 145 w 502"/>
                <a:gd name="T59" fmla="*/ 9 h 189"/>
                <a:gd name="T60" fmla="*/ 107 w 502"/>
                <a:gd name="T61" fmla="*/ 17 h 189"/>
                <a:gd name="T62" fmla="*/ 73 w 502"/>
                <a:gd name="T63" fmla="*/ 28 h 189"/>
                <a:gd name="T64" fmla="*/ 45 w 502"/>
                <a:gd name="T65" fmla="*/ 40 h 189"/>
                <a:gd name="T66" fmla="*/ 23 w 502"/>
                <a:gd name="T67" fmla="*/ 55 h 189"/>
                <a:gd name="T68" fmla="*/ 8 w 502"/>
                <a:gd name="T69" fmla="*/ 70 h 189"/>
                <a:gd name="T70" fmla="*/ 1 w 502"/>
                <a:gd name="T71" fmla="*/ 86 h 1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2"/>
                <a:gd name="T109" fmla="*/ 0 h 189"/>
                <a:gd name="T110" fmla="*/ 502 w 502"/>
                <a:gd name="T111" fmla="*/ 189 h 1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2" h="189">
                  <a:moveTo>
                    <a:pt x="0" y="94"/>
                  </a:moveTo>
                  <a:lnTo>
                    <a:pt x="1" y="103"/>
                  </a:lnTo>
                  <a:lnTo>
                    <a:pt x="4" y="110"/>
                  </a:lnTo>
                  <a:lnTo>
                    <a:pt x="8" y="119"/>
                  </a:lnTo>
                  <a:lnTo>
                    <a:pt x="15" y="127"/>
                  </a:lnTo>
                  <a:lnTo>
                    <a:pt x="23" y="134"/>
                  </a:lnTo>
                  <a:lnTo>
                    <a:pt x="34" y="141"/>
                  </a:lnTo>
                  <a:lnTo>
                    <a:pt x="45" y="148"/>
                  </a:lnTo>
                  <a:lnTo>
                    <a:pt x="58" y="155"/>
                  </a:lnTo>
                  <a:lnTo>
                    <a:pt x="73" y="161"/>
                  </a:lnTo>
                  <a:lnTo>
                    <a:pt x="89" y="166"/>
                  </a:lnTo>
                  <a:lnTo>
                    <a:pt x="107" y="171"/>
                  </a:lnTo>
                  <a:lnTo>
                    <a:pt x="125" y="176"/>
                  </a:lnTo>
                  <a:lnTo>
                    <a:pt x="145" y="180"/>
                  </a:lnTo>
                  <a:lnTo>
                    <a:pt x="165" y="183"/>
                  </a:lnTo>
                  <a:lnTo>
                    <a:pt x="185" y="185"/>
                  </a:lnTo>
                  <a:lnTo>
                    <a:pt x="207" y="187"/>
                  </a:lnTo>
                  <a:lnTo>
                    <a:pt x="228" y="188"/>
                  </a:lnTo>
                  <a:lnTo>
                    <a:pt x="251" y="188"/>
                  </a:lnTo>
                  <a:lnTo>
                    <a:pt x="272" y="188"/>
                  </a:lnTo>
                  <a:lnTo>
                    <a:pt x="294" y="187"/>
                  </a:lnTo>
                  <a:lnTo>
                    <a:pt x="315" y="185"/>
                  </a:lnTo>
                  <a:lnTo>
                    <a:pt x="336" y="183"/>
                  </a:lnTo>
                  <a:lnTo>
                    <a:pt x="356" y="179"/>
                  </a:lnTo>
                  <a:lnTo>
                    <a:pt x="376" y="176"/>
                  </a:lnTo>
                  <a:lnTo>
                    <a:pt x="394" y="171"/>
                  </a:lnTo>
                  <a:lnTo>
                    <a:pt x="411" y="166"/>
                  </a:lnTo>
                  <a:lnTo>
                    <a:pt x="427" y="160"/>
                  </a:lnTo>
                  <a:lnTo>
                    <a:pt x="442" y="154"/>
                  </a:lnTo>
                  <a:lnTo>
                    <a:pt x="456" y="148"/>
                  </a:lnTo>
                  <a:lnTo>
                    <a:pt x="467" y="141"/>
                  </a:lnTo>
                  <a:lnTo>
                    <a:pt x="477" y="134"/>
                  </a:lnTo>
                  <a:lnTo>
                    <a:pt x="486" y="126"/>
                  </a:lnTo>
                  <a:lnTo>
                    <a:pt x="492" y="118"/>
                  </a:lnTo>
                  <a:lnTo>
                    <a:pt x="497" y="110"/>
                  </a:lnTo>
                  <a:lnTo>
                    <a:pt x="500" y="102"/>
                  </a:lnTo>
                  <a:lnTo>
                    <a:pt x="501" y="94"/>
                  </a:lnTo>
                  <a:lnTo>
                    <a:pt x="500" y="86"/>
                  </a:lnTo>
                  <a:lnTo>
                    <a:pt x="497" y="78"/>
                  </a:lnTo>
                  <a:lnTo>
                    <a:pt x="492" y="70"/>
                  </a:lnTo>
                  <a:lnTo>
                    <a:pt x="486" y="62"/>
                  </a:lnTo>
                  <a:lnTo>
                    <a:pt x="477" y="54"/>
                  </a:lnTo>
                  <a:lnTo>
                    <a:pt x="467" y="47"/>
                  </a:lnTo>
                  <a:lnTo>
                    <a:pt x="456" y="40"/>
                  </a:lnTo>
                  <a:lnTo>
                    <a:pt x="442" y="34"/>
                  </a:lnTo>
                  <a:lnTo>
                    <a:pt x="427" y="28"/>
                  </a:lnTo>
                  <a:lnTo>
                    <a:pt x="411" y="22"/>
                  </a:lnTo>
                  <a:lnTo>
                    <a:pt x="394" y="17"/>
                  </a:lnTo>
                  <a:lnTo>
                    <a:pt x="375" y="13"/>
                  </a:lnTo>
                  <a:lnTo>
                    <a:pt x="356" y="9"/>
                  </a:lnTo>
                  <a:lnTo>
                    <a:pt x="336" y="6"/>
                  </a:lnTo>
                  <a:lnTo>
                    <a:pt x="315" y="3"/>
                  </a:lnTo>
                  <a:lnTo>
                    <a:pt x="294" y="2"/>
                  </a:lnTo>
                  <a:lnTo>
                    <a:pt x="272" y="1"/>
                  </a:lnTo>
                  <a:lnTo>
                    <a:pt x="250" y="0"/>
                  </a:lnTo>
                  <a:lnTo>
                    <a:pt x="228" y="1"/>
                  </a:lnTo>
                  <a:lnTo>
                    <a:pt x="207" y="2"/>
                  </a:lnTo>
                  <a:lnTo>
                    <a:pt x="185" y="3"/>
                  </a:lnTo>
                  <a:lnTo>
                    <a:pt x="165" y="6"/>
                  </a:lnTo>
                  <a:lnTo>
                    <a:pt x="145" y="9"/>
                  </a:lnTo>
                  <a:lnTo>
                    <a:pt x="125" y="13"/>
                  </a:lnTo>
                  <a:lnTo>
                    <a:pt x="107" y="17"/>
                  </a:lnTo>
                  <a:lnTo>
                    <a:pt x="89" y="22"/>
                  </a:lnTo>
                  <a:lnTo>
                    <a:pt x="73" y="28"/>
                  </a:lnTo>
                  <a:lnTo>
                    <a:pt x="58" y="34"/>
                  </a:lnTo>
                  <a:lnTo>
                    <a:pt x="45" y="40"/>
                  </a:lnTo>
                  <a:lnTo>
                    <a:pt x="34" y="47"/>
                  </a:lnTo>
                  <a:lnTo>
                    <a:pt x="23" y="55"/>
                  </a:lnTo>
                  <a:lnTo>
                    <a:pt x="15" y="62"/>
                  </a:lnTo>
                  <a:lnTo>
                    <a:pt x="8" y="70"/>
                  </a:lnTo>
                  <a:lnTo>
                    <a:pt x="4" y="78"/>
                  </a:lnTo>
                  <a:lnTo>
                    <a:pt x="1" y="86"/>
                  </a:lnTo>
                  <a:lnTo>
                    <a:pt x="0" y="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Freeform 53"/>
            <p:cNvSpPr>
              <a:spLocks/>
            </p:cNvSpPr>
            <p:nvPr/>
          </p:nvSpPr>
          <p:spPr bwMode="auto">
            <a:xfrm>
              <a:off x="4171" y="3688"/>
              <a:ext cx="624" cy="195"/>
            </a:xfrm>
            <a:custGeom>
              <a:avLst/>
              <a:gdLst>
                <a:gd name="T0" fmla="*/ 623 w 624"/>
                <a:gd name="T1" fmla="*/ 194 h 195"/>
                <a:gd name="T2" fmla="*/ 623 w 624"/>
                <a:gd name="T3" fmla="*/ 0 h 195"/>
                <a:gd name="T4" fmla="*/ 0 w 624"/>
                <a:gd name="T5" fmla="*/ 0 h 195"/>
                <a:gd name="T6" fmla="*/ 0 w 624"/>
                <a:gd name="T7" fmla="*/ 194 h 195"/>
                <a:gd name="T8" fmla="*/ 623 w 624"/>
                <a:gd name="T9" fmla="*/ 194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195"/>
                <a:gd name="T17" fmla="*/ 624 w 624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195">
                  <a:moveTo>
                    <a:pt x="623" y="194"/>
                  </a:moveTo>
                  <a:lnTo>
                    <a:pt x="623" y="0"/>
                  </a:lnTo>
                  <a:lnTo>
                    <a:pt x="0" y="0"/>
                  </a:lnTo>
                  <a:lnTo>
                    <a:pt x="0" y="194"/>
                  </a:lnTo>
                  <a:lnTo>
                    <a:pt x="623" y="1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Rectangle 54"/>
            <p:cNvSpPr>
              <a:spLocks noChangeArrowheads="1"/>
            </p:cNvSpPr>
            <p:nvPr/>
          </p:nvSpPr>
          <p:spPr bwMode="auto">
            <a:xfrm>
              <a:off x="3806" y="4015"/>
              <a:ext cx="6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policyid</a:t>
              </a:r>
            </a:p>
          </p:txBody>
        </p:sp>
        <p:sp>
          <p:nvSpPr>
            <p:cNvPr id="25645" name="Rectangle 55"/>
            <p:cNvSpPr>
              <a:spLocks noChangeArrowheads="1"/>
            </p:cNvSpPr>
            <p:nvPr/>
          </p:nvSpPr>
          <p:spPr bwMode="auto">
            <a:xfrm>
              <a:off x="4571" y="3998"/>
              <a:ext cx="37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cost</a:t>
              </a:r>
            </a:p>
          </p:txBody>
        </p:sp>
        <p:sp>
          <p:nvSpPr>
            <p:cNvPr id="25646" name="Rectangle 56"/>
            <p:cNvSpPr>
              <a:spLocks noChangeArrowheads="1"/>
            </p:cNvSpPr>
            <p:nvPr/>
          </p:nvSpPr>
          <p:spPr bwMode="auto">
            <a:xfrm>
              <a:off x="4176" y="3678"/>
              <a:ext cx="59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Policies</a:t>
              </a:r>
            </a:p>
          </p:txBody>
        </p:sp>
        <p:sp>
          <p:nvSpPr>
            <p:cNvPr id="25647" name="Line 57"/>
            <p:cNvSpPr>
              <a:spLocks noChangeShapeType="1"/>
            </p:cNvSpPr>
            <p:nvPr/>
          </p:nvSpPr>
          <p:spPr bwMode="auto">
            <a:xfrm flipV="1">
              <a:off x="4224" y="3880"/>
              <a:ext cx="78" cy="13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Line 58"/>
            <p:cNvSpPr>
              <a:spLocks noChangeShapeType="1"/>
            </p:cNvSpPr>
            <p:nvPr/>
          </p:nvSpPr>
          <p:spPr bwMode="auto">
            <a:xfrm flipH="1" flipV="1">
              <a:off x="4494" y="3880"/>
              <a:ext cx="257" cy="1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7" name="Rectangle 61"/>
          <p:cNvSpPr>
            <a:spLocks noChangeArrowheads="1"/>
          </p:cNvSpPr>
          <p:nvPr/>
        </p:nvSpPr>
        <p:spPr bwMode="auto">
          <a:xfrm>
            <a:off x="2814334" y="3505200"/>
            <a:ext cx="11747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Purchaser</a:t>
            </a:r>
          </a:p>
        </p:txBody>
      </p:sp>
      <p:grpSp>
        <p:nvGrpSpPr>
          <p:cNvPr id="25618" name="Group 74"/>
          <p:cNvGrpSpPr>
            <a:grpSpLocks/>
          </p:cNvGrpSpPr>
          <p:nvPr/>
        </p:nvGrpSpPr>
        <p:grpSpPr bwMode="auto">
          <a:xfrm>
            <a:off x="1223659" y="2203450"/>
            <a:ext cx="2257425" cy="1020763"/>
            <a:chOff x="1710" y="2227"/>
            <a:chExt cx="1422" cy="643"/>
          </a:xfrm>
        </p:grpSpPr>
        <p:sp>
          <p:nvSpPr>
            <p:cNvPr id="25630" name="Freeform 63"/>
            <p:cNvSpPr>
              <a:spLocks/>
            </p:cNvSpPr>
            <p:nvPr/>
          </p:nvSpPr>
          <p:spPr bwMode="auto">
            <a:xfrm>
              <a:off x="1710" y="2385"/>
              <a:ext cx="501" cy="189"/>
            </a:xfrm>
            <a:custGeom>
              <a:avLst/>
              <a:gdLst>
                <a:gd name="T0" fmla="*/ 499 w 501"/>
                <a:gd name="T1" fmla="*/ 86 h 189"/>
                <a:gd name="T2" fmla="*/ 492 w 501"/>
                <a:gd name="T3" fmla="*/ 70 h 189"/>
                <a:gd name="T4" fmla="*/ 477 w 501"/>
                <a:gd name="T5" fmla="*/ 54 h 189"/>
                <a:gd name="T6" fmla="*/ 455 w 501"/>
                <a:gd name="T7" fmla="*/ 40 h 189"/>
                <a:gd name="T8" fmla="*/ 427 w 501"/>
                <a:gd name="T9" fmla="*/ 28 h 189"/>
                <a:gd name="T10" fmla="*/ 393 w 501"/>
                <a:gd name="T11" fmla="*/ 17 h 189"/>
                <a:gd name="T12" fmla="*/ 356 w 501"/>
                <a:gd name="T13" fmla="*/ 9 h 189"/>
                <a:gd name="T14" fmla="*/ 315 w 501"/>
                <a:gd name="T15" fmla="*/ 3 h 189"/>
                <a:gd name="T16" fmla="*/ 272 w 501"/>
                <a:gd name="T17" fmla="*/ 1 h 189"/>
                <a:gd name="T18" fmla="*/ 228 w 501"/>
                <a:gd name="T19" fmla="*/ 1 h 189"/>
                <a:gd name="T20" fmla="*/ 185 w 501"/>
                <a:gd name="T21" fmla="*/ 3 h 189"/>
                <a:gd name="T22" fmla="*/ 144 w 501"/>
                <a:gd name="T23" fmla="*/ 9 h 189"/>
                <a:gd name="T24" fmla="*/ 107 w 501"/>
                <a:gd name="T25" fmla="*/ 17 h 189"/>
                <a:gd name="T26" fmla="*/ 73 w 501"/>
                <a:gd name="T27" fmla="*/ 28 h 189"/>
                <a:gd name="T28" fmla="*/ 45 w 501"/>
                <a:gd name="T29" fmla="*/ 40 h 189"/>
                <a:gd name="T30" fmla="*/ 23 w 501"/>
                <a:gd name="T31" fmla="*/ 54 h 189"/>
                <a:gd name="T32" fmla="*/ 8 w 501"/>
                <a:gd name="T33" fmla="*/ 70 h 189"/>
                <a:gd name="T34" fmla="*/ 1 w 501"/>
                <a:gd name="T35" fmla="*/ 86 h 189"/>
                <a:gd name="T36" fmla="*/ 1 w 501"/>
                <a:gd name="T37" fmla="*/ 103 h 189"/>
                <a:gd name="T38" fmla="*/ 8 w 501"/>
                <a:gd name="T39" fmla="*/ 119 h 189"/>
                <a:gd name="T40" fmla="*/ 23 w 501"/>
                <a:gd name="T41" fmla="*/ 134 h 189"/>
                <a:gd name="T42" fmla="*/ 45 w 501"/>
                <a:gd name="T43" fmla="*/ 148 h 189"/>
                <a:gd name="T44" fmla="*/ 73 w 501"/>
                <a:gd name="T45" fmla="*/ 160 h 189"/>
                <a:gd name="T46" fmla="*/ 107 w 501"/>
                <a:gd name="T47" fmla="*/ 171 h 189"/>
                <a:gd name="T48" fmla="*/ 144 w 501"/>
                <a:gd name="T49" fmla="*/ 179 h 189"/>
                <a:gd name="T50" fmla="*/ 185 w 501"/>
                <a:gd name="T51" fmla="*/ 185 h 189"/>
                <a:gd name="T52" fmla="*/ 228 w 501"/>
                <a:gd name="T53" fmla="*/ 188 h 189"/>
                <a:gd name="T54" fmla="*/ 272 w 501"/>
                <a:gd name="T55" fmla="*/ 188 h 189"/>
                <a:gd name="T56" fmla="*/ 315 w 501"/>
                <a:gd name="T57" fmla="*/ 185 h 189"/>
                <a:gd name="T58" fmla="*/ 356 w 501"/>
                <a:gd name="T59" fmla="*/ 179 h 189"/>
                <a:gd name="T60" fmla="*/ 393 w 501"/>
                <a:gd name="T61" fmla="*/ 171 h 189"/>
                <a:gd name="T62" fmla="*/ 427 w 501"/>
                <a:gd name="T63" fmla="*/ 160 h 189"/>
                <a:gd name="T64" fmla="*/ 455 w 501"/>
                <a:gd name="T65" fmla="*/ 148 h 189"/>
                <a:gd name="T66" fmla="*/ 477 w 501"/>
                <a:gd name="T67" fmla="*/ 134 h 189"/>
                <a:gd name="T68" fmla="*/ 492 w 501"/>
                <a:gd name="T69" fmla="*/ 119 h 189"/>
                <a:gd name="T70" fmla="*/ 499 w 501"/>
                <a:gd name="T71" fmla="*/ 103 h 1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1"/>
                <a:gd name="T109" fmla="*/ 0 h 189"/>
                <a:gd name="T110" fmla="*/ 501 w 501"/>
                <a:gd name="T111" fmla="*/ 189 h 1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1" h="189">
                  <a:moveTo>
                    <a:pt x="500" y="94"/>
                  </a:moveTo>
                  <a:lnTo>
                    <a:pt x="499" y="86"/>
                  </a:lnTo>
                  <a:lnTo>
                    <a:pt x="496" y="78"/>
                  </a:lnTo>
                  <a:lnTo>
                    <a:pt x="492" y="70"/>
                  </a:lnTo>
                  <a:lnTo>
                    <a:pt x="485" y="62"/>
                  </a:lnTo>
                  <a:lnTo>
                    <a:pt x="477" y="54"/>
                  </a:lnTo>
                  <a:lnTo>
                    <a:pt x="467" y="47"/>
                  </a:lnTo>
                  <a:lnTo>
                    <a:pt x="455" y="40"/>
                  </a:lnTo>
                  <a:lnTo>
                    <a:pt x="442" y="34"/>
                  </a:lnTo>
                  <a:lnTo>
                    <a:pt x="427" y="28"/>
                  </a:lnTo>
                  <a:lnTo>
                    <a:pt x="411" y="22"/>
                  </a:lnTo>
                  <a:lnTo>
                    <a:pt x="393" y="17"/>
                  </a:lnTo>
                  <a:lnTo>
                    <a:pt x="375" y="13"/>
                  </a:lnTo>
                  <a:lnTo>
                    <a:pt x="356" y="9"/>
                  </a:lnTo>
                  <a:lnTo>
                    <a:pt x="336" y="6"/>
                  </a:lnTo>
                  <a:lnTo>
                    <a:pt x="315" y="3"/>
                  </a:lnTo>
                  <a:lnTo>
                    <a:pt x="293" y="2"/>
                  </a:lnTo>
                  <a:lnTo>
                    <a:pt x="272" y="1"/>
                  </a:lnTo>
                  <a:lnTo>
                    <a:pt x="250" y="0"/>
                  </a:lnTo>
                  <a:lnTo>
                    <a:pt x="228" y="1"/>
                  </a:lnTo>
                  <a:lnTo>
                    <a:pt x="207" y="2"/>
                  </a:lnTo>
                  <a:lnTo>
                    <a:pt x="185" y="3"/>
                  </a:lnTo>
                  <a:lnTo>
                    <a:pt x="164" y="6"/>
                  </a:lnTo>
                  <a:lnTo>
                    <a:pt x="144" y="9"/>
                  </a:lnTo>
                  <a:lnTo>
                    <a:pt x="125" y="13"/>
                  </a:lnTo>
                  <a:lnTo>
                    <a:pt x="107" y="17"/>
                  </a:lnTo>
                  <a:lnTo>
                    <a:pt x="89" y="22"/>
                  </a:lnTo>
                  <a:lnTo>
                    <a:pt x="73" y="28"/>
                  </a:lnTo>
                  <a:lnTo>
                    <a:pt x="58" y="34"/>
                  </a:lnTo>
                  <a:lnTo>
                    <a:pt x="45" y="40"/>
                  </a:lnTo>
                  <a:lnTo>
                    <a:pt x="33" y="47"/>
                  </a:lnTo>
                  <a:lnTo>
                    <a:pt x="23" y="54"/>
                  </a:lnTo>
                  <a:lnTo>
                    <a:pt x="15" y="62"/>
                  </a:lnTo>
                  <a:lnTo>
                    <a:pt x="8" y="70"/>
                  </a:lnTo>
                  <a:lnTo>
                    <a:pt x="3" y="78"/>
                  </a:lnTo>
                  <a:lnTo>
                    <a:pt x="1" y="86"/>
                  </a:lnTo>
                  <a:lnTo>
                    <a:pt x="0" y="94"/>
                  </a:lnTo>
                  <a:lnTo>
                    <a:pt x="1" y="103"/>
                  </a:lnTo>
                  <a:lnTo>
                    <a:pt x="3" y="110"/>
                  </a:lnTo>
                  <a:lnTo>
                    <a:pt x="8" y="119"/>
                  </a:lnTo>
                  <a:lnTo>
                    <a:pt x="15" y="127"/>
                  </a:lnTo>
                  <a:lnTo>
                    <a:pt x="23" y="134"/>
                  </a:lnTo>
                  <a:lnTo>
                    <a:pt x="33" y="141"/>
                  </a:lnTo>
                  <a:lnTo>
                    <a:pt x="45" y="148"/>
                  </a:lnTo>
                  <a:lnTo>
                    <a:pt x="58" y="154"/>
                  </a:lnTo>
                  <a:lnTo>
                    <a:pt x="73" y="160"/>
                  </a:lnTo>
                  <a:lnTo>
                    <a:pt x="89" y="166"/>
                  </a:lnTo>
                  <a:lnTo>
                    <a:pt x="107" y="171"/>
                  </a:lnTo>
                  <a:lnTo>
                    <a:pt x="125" y="176"/>
                  </a:lnTo>
                  <a:lnTo>
                    <a:pt x="144" y="179"/>
                  </a:lnTo>
                  <a:lnTo>
                    <a:pt x="164" y="183"/>
                  </a:lnTo>
                  <a:lnTo>
                    <a:pt x="185" y="185"/>
                  </a:lnTo>
                  <a:lnTo>
                    <a:pt x="207" y="187"/>
                  </a:lnTo>
                  <a:lnTo>
                    <a:pt x="228" y="188"/>
                  </a:lnTo>
                  <a:lnTo>
                    <a:pt x="250" y="188"/>
                  </a:lnTo>
                  <a:lnTo>
                    <a:pt x="272" y="188"/>
                  </a:lnTo>
                  <a:lnTo>
                    <a:pt x="293" y="187"/>
                  </a:lnTo>
                  <a:lnTo>
                    <a:pt x="315" y="185"/>
                  </a:lnTo>
                  <a:lnTo>
                    <a:pt x="336" y="183"/>
                  </a:lnTo>
                  <a:lnTo>
                    <a:pt x="356" y="179"/>
                  </a:lnTo>
                  <a:lnTo>
                    <a:pt x="375" y="176"/>
                  </a:lnTo>
                  <a:lnTo>
                    <a:pt x="393" y="171"/>
                  </a:lnTo>
                  <a:lnTo>
                    <a:pt x="411" y="166"/>
                  </a:lnTo>
                  <a:lnTo>
                    <a:pt x="427" y="160"/>
                  </a:lnTo>
                  <a:lnTo>
                    <a:pt x="442" y="154"/>
                  </a:lnTo>
                  <a:lnTo>
                    <a:pt x="455" y="148"/>
                  </a:lnTo>
                  <a:lnTo>
                    <a:pt x="467" y="141"/>
                  </a:lnTo>
                  <a:lnTo>
                    <a:pt x="477" y="134"/>
                  </a:lnTo>
                  <a:lnTo>
                    <a:pt x="485" y="127"/>
                  </a:lnTo>
                  <a:lnTo>
                    <a:pt x="492" y="119"/>
                  </a:lnTo>
                  <a:lnTo>
                    <a:pt x="496" y="110"/>
                  </a:lnTo>
                  <a:lnTo>
                    <a:pt x="499" y="103"/>
                  </a:lnTo>
                  <a:lnTo>
                    <a:pt x="500" y="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Freeform 64"/>
            <p:cNvSpPr>
              <a:spLocks/>
            </p:cNvSpPr>
            <p:nvPr/>
          </p:nvSpPr>
          <p:spPr bwMode="auto">
            <a:xfrm>
              <a:off x="2630" y="2385"/>
              <a:ext cx="502" cy="189"/>
            </a:xfrm>
            <a:custGeom>
              <a:avLst/>
              <a:gdLst>
                <a:gd name="T0" fmla="*/ 1 w 502"/>
                <a:gd name="T1" fmla="*/ 103 h 189"/>
                <a:gd name="T2" fmla="*/ 8 w 502"/>
                <a:gd name="T3" fmla="*/ 119 h 189"/>
                <a:gd name="T4" fmla="*/ 24 w 502"/>
                <a:gd name="T5" fmla="*/ 134 h 189"/>
                <a:gd name="T6" fmla="*/ 45 w 502"/>
                <a:gd name="T7" fmla="*/ 148 h 189"/>
                <a:gd name="T8" fmla="*/ 73 w 502"/>
                <a:gd name="T9" fmla="*/ 161 h 189"/>
                <a:gd name="T10" fmla="*/ 107 w 502"/>
                <a:gd name="T11" fmla="*/ 171 h 189"/>
                <a:gd name="T12" fmla="*/ 144 w 502"/>
                <a:gd name="T13" fmla="*/ 179 h 189"/>
                <a:gd name="T14" fmla="*/ 186 w 502"/>
                <a:gd name="T15" fmla="*/ 185 h 189"/>
                <a:gd name="T16" fmla="*/ 229 w 502"/>
                <a:gd name="T17" fmla="*/ 188 h 189"/>
                <a:gd name="T18" fmla="*/ 272 w 502"/>
                <a:gd name="T19" fmla="*/ 188 h 189"/>
                <a:gd name="T20" fmla="*/ 315 w 502"/>
                <a:gd name="T21" fmla="*/ 185 h 189"/>
                <a:gd name="T22" fmla="*/ 356 w 502"/>
                <a:gd name="T23" fmla="*/ 179 h 189"/>
                <a:gd name="T24" fmla="*/ 394 w 502"/>
                <a:gd name="T25" fmla="*/ 171 h 189"/>
                <a:gd name="T26" fmla="*/ 427 w 502"/>
                <a:gd name="T27" fmla="*/ 160 h 189"/>
                <a:gd name="T28" fmla="*/ 455 w 502"/>
                <a:gd name="T29" fmla="*/ 148 h 189"/>
                <a:gd name="T30" fmla="*/ 477 w 502"/>
                <a:gd name="T31" fmla="*/ 134 h 189"/>
                <a:gd name="T32" fmla="*/ 492 w 502"/>
                <a:gd name="T33" fmla="*/ 118 h 189"/>
                <a:gd name="T34" fmla="*/ 500 w 502"/>
                <a:gd name="T35" fmla="*/ 102 h 189"/>
                <a:gd name="T36" fmla="*/ 500 w 502"/>
                <a:gd name="T37" fmla="*/ 86 h 189"/>
                <a:gd name="T38" fmla="*/ 492 w 502"/>
                <a:gd name="T39" fmla="*/ 70 h 189"/>
                <a:gd name="T40" fmla="*/ 477 w 502"/>
                <a:gd name="T41" fmla="*/ 54 h 189"/>
                <a:gd name="T42" fmla="*/ 455 w 502"/>
                <a:gd name="T43" fmla="*/ 40 h 189"/>
                <a:gd name="T44" fmla="*/ 427 w 502"/>
                <a:gd name="T45" fmla="*/ 28 h 189"/>
                <a:gd name="T46" fmla="*/ 394 w 502"/>
                <a:gd name="T47" fmla="*/ 17 h 189"/>
                <a:gd name="T48" fmla="*/ 356 w 502"/>
                <a:gd name="T49" fmla="*/ 9 h 189"/>
                <a:gd name="T50" fmla="*/ 315 w 502"/>
                <a:gd name="T51" fmla="*/ 3 h 189"/>
                <a:gd name="T52" fmla="*/ 272 w 502"/>
                <a:gd name="T53" fmla="*/ 1 h 189"/>
                <a:gd name="T54" fmla="*/ 229 w 502"/>
                <a:gd name="T55" fmla="*/ 1 h 189"/>
                <a:gd name="T56" fmla="*/ 185 w 502"/>
                <a:gd name="T57" fmla="*/ 3 h 189"/>
                <a:gd name="T58" fmla="*/ 144 w 502"/>
                <a:gd name="T59" fmla="*/ 9 h 189"/>
                <a:gd name="T60" fmla="*/ 107 w 502"/>
                <a:gd name="T61" fmla="*/ 17 h 189"/>
                <a:gd name="T62" fmla="*/ 73 w 502"/>
                <a:gd name="T63" fmla="*/ 28 h 189"/>
                <a:gd name="T64" fmla="*/ 45 w 502"/>
                <a:gd name="T65" fmla="*/ 40 h 189"/>
                <a:gd name="T66" fmla="*/ 24 w 502"/>
                <a:gd name="T67" fmla="*/ 55 h 189"/>
                <a:gd name="T68" fmla="*/ 8 w 502"/>
                <a:gd name="T69" fmla="*/ 70 h 189"/>
                <a:gd name="T70" fmla="*/ 1 w 502"/>
                <a:gd name="T71" fmla="*/ 86 h 1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2"/>
                <a:gd name="T109" fmla="*/ 0 h 189"/>
                <a:gd name="T110" fmla="*/ 502 w 502"/>
                <a:gd name="T111" fmla="*/ 189 h 1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2" h="189">
                  <a:moveTo>
                    <a:pt x="0" y="94"/>
                  </a:moveTo>
                  <a:lnTo>
                    <a:pt x="1" y="103"/>
                  </a:lnTo>
                  <a:lnTo>
                    <a:pt x="4" y="110"/>
                  </a:lnTo>
                  <a:lnTo>
                    <a:pt x="8" y="119"/>
                  </a:lnTo>
                  <a:lnTo>
                    <a:pt x="15" y="127"/>
                  </a:lnTo>
                  <a:lnTo>
                    <a:pt x="24" y="134"/>
                  </a:lnTo>
                  <a:lnTo>
                    <a:pt x="33" y="141"/>
                  </a:lnTo>
                  <a:lnTo>
                    <a:pt x="45" y="148"/>
                  </a:lnTo>
                  <a:lnTo>
                    <a:pt x="59" y="155"/>
                  </a:lnTo>
                  <a:lnTo>
                    <a:pt x="73" y="161"/>
                  </a:lnTo>
                  <a:lnTo>
                    <a:pt x="90" y="166"/>
                  </a:lnTo>
                  <a:lnTo>
                    <a:pt x="107" y="171"/>
                  </a:lnTo>
                  <a:lnTo>
                    <a:pt x="125" y="176"/>
                  </a:lnTo>
                  <a:lnTo>
                    <a:pt x="144" y="179"/>
                  </a:lnTo>
                  <a:lnTo>
                    <a:pt x="165" y="183"/>
                  </a:lnTo>
                  <a:lnTo>
                    <a:pt x="186" y="185"/>
                  </a:lnTo>
                  <a:lnTo>
                    <a:pt x="207" y="187"/>
                  </a:lnTo>
                  <a:lnTo>
                    <a:pt x="229" y="188"/>
                  </a:lnTo>
                  <a:lnTo>
                    <a:pt x="250" y="188"/>
                  </a:lnTo>
                  <a:lnTo>
                    <a:pt x="272" y="188"/>
                  </a:lnTo>
                  <a:lnTo>
                    <a:pt x="294" y="187"/>
                  </a:lnTo>
                  <a:lnTo>
                    <a:pt x="315" y="185"/>
                  </a:lnTo>
                  <a:lnTo>
                    <a:pt x="336" y="183"/>
                  </a:lnTo>
                  <a:lnTo>
                    <a:pt x="356" y="179"/>
                  </a:lnTo>
                  <a:lnTo>
                    <a:pt x="375" y="176"/>
                  </a:lnTo>
                  <a:lnTo>
                    <a:pt x="394" y="171"/>
                  </a:lnTo>
                  <a:lnTo>
                    <a:pt x="411" y="166"/>
                  </a:lnTo>
                  <a:lnTo>
                    <a:pt x="427" y="160"/>
                  </a:lnTo>
                  <a:lnTo>
                    <a:pt x="442" y="154"/>
                  </a:lnTo>
                  <a:lnTo>
                    <a:pt x="455" y="148"/>
                  </a:lnTo>
                  <a:lnTo>
                    <a:pt x="467" y="141"/>
                  </a:lnTo>
                  <a:lnTo>
                    <a:pt x="477" y="134"/>
                  </a:lnTo>
                  <a:lnTo>
                    <a:pt x="485" y="126"/>
                  </a:lnTo>
                  <a:lnTo>
                    <a:pt x="492" y="118"/>
                  </a:lnTo>
                  <a:lnTo>
                    <a:pt x="497" y="110"/>
                  </a:lnTo>
                  <a:lnTo>
                    <a:pt x="500" y="102"/>
                  </a:lnTo>
                  <a:lnTo>
                    <a:pt x="501" y="94"/>
                  </a:lnTo>
                  <a:lnTo>
                    <a:pt x="500" y="86"/>
                  </a:lnTo>
                  <a:lnTo>
                    <a:pt x="497" y="78"/>
                  </a:lnTo>
                  <a:lnTo>
                    <a:pt x="492" y="70"/>
                  </a:lnTo>
                  <a:lnTo>
                    <a:pt x="485" y="62"/>
                  </a:lnTo>
                  <a:lnTo>
                    <a:pt x="477" y="54"/>
                  </a:lnTo>
                  <a:lnTo>
                    <a:pt x="467" y="47"/>
                  </a:lnTo>
                  <a:lnTo>
                    <a:pt x="455" y="40"/>
                  </a:lnTo>
                  <a:lnTo>
                    <a:pt x="442" y="34"/>
                  </a:lnTo>
                  <a:lnTo>
                    <a:pt x="427" y="28"/>
                  </a:lnTo>
                  <a:lnTo>
                    <a:pt x="411" y="22"/>
                  </a:lnTo>
                  <a:lnTo>
                    <a:pt x="394" y="17"/>
                  </a:lnTo>
                  <a:lnTo>
                    <a:pt x="375" y="13"/>
                  </a:lnTo>
                  <a:lnTo>
                    <a:pt x="356" y="9"/>
                  </a:lnTo>
                  <a:lnTo>
                    <a:pt x="336" y="6"/>
                  </a:lnTo>
                  <a:lnTo>
                    <a:pt x="315" y="3"/>
                  </a:lnTo>
                  <a:lnTo>
                    <a:pt x="294" y="2"/>
                  </a:lnTo>
                  <a:lnTo>
                    <a:pt x="272" y="1"/>
                  </a:lnTo>
                  <a:lnTo>
                    <a:pt x="250" y="0"/>
                  </a:lnTo>
                  <a:lnTo>
                    <a:pt x="229" y="1"/>
                  </a:lnTo>
                  <a:lnTo>
                    <a:pt x="207" y="2"/>
                  </a:lnTo>
                  <a:lnTo>
                    <a:pt x="185" y="3"/>
                  </a:lnTo>
                  <a:lnTo>
                    <a:pt x="165" y="6"/>
                  </a:lnTo>
                  <a:lnTo>
                    <a:pt x="144" y="9"/>
                  </a:lnTo>
                  <a:lnTo>
                    <a:pt x="125" y="13"/>
                  </a:lnTo>
                  <a:lnTo>
                    <a:pt x="107" y="17"/>
                  </a:lnTo>
                  <a:lnTo>
                    <a:pt x="89" y="22"/>
                  </a:lnTo>
                  <a:lnTo>
                    <a:pt x="73" y="28"/>
                  </a:lnTo>
                  <a:lnTo>
                    <a:pt x="59" y="34"/>
                  </a:lnTo>
                  <a:lnTo>
                    <a:pt x="45" y="40"/>
                  </a:lnTo>
                  <a:lnTo>
                    <a:pt x="33" y="47"/>
                  </a:lnTo>
                  <a:lnTo>
                    <a:pt x="24" y="55"/>
                  </a:lnTo>
                  <a:lnTo>
                    <a:pt x="15" y="62"/>
                  </a:lnTo>
                  <a:lnTo>
                    <a:pt x="8" y="70"/>
                  </a:lnTo>
                  <a:lnTo>
                    <a:pt x="4" y="78"/>
                  </a:lnTo>
                  <a:lnTo>
                    <a:pt x="1" y="86"/>
                  </a:lnTo>
                  <a:lnTo>
                    <a:pt x="0" y="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Freeform 65"/>
            <p:cNvSpPr>
              <a:spLocks/>
            </p:cNvSpPr>
            <p:nvPr/>
          </p:nvSpPr>
          <p:spPr bwMode="auto">
            <a:xfrm>
              <a:off x="2160" y="2247"/>
              <a:ext cx="502" cy="189"/>
            </a:xfrm>
            <a:custGeom>
              <a:avLst/>
              <a:gdLst>
                <a:gd name="T0" fmla="*/ 500 w 502"/>
                <a:gd name="T1" fmla="*/ 86 h 189"/>
                <a:gd name="T2" fmla="*/ 493 w 502"/>
                <a:gd name="T3" fmla="*/ 70 h 189"/>
                <a:gd name="T4" fmla="*/ 478 w 502"/>
                <a:gd name="T5" fmla="*/ 54 h 189"/>
                <a:gd name="T6" fmla="*/ 456 w 502"/>
                <a:gd name="T7" fmla="*/ 40 h 189"/>
                <a:gd name="T8" fmla="*/ 428 w 502"/>
                <a:gd name="T9" fmla="*/ 28 h 189"/>
                <a:gd name="T10" fmla="*/ 394 w 502"/>
                <a:gd name="T11" fmla="*/ 17 h 189"/>
                <a:gd name="T12" fmla="*/ 356 w 502"/>
                <a:gd name="T13" fmla="*/ 9 h 189"/>
                <a:gd name="T14" fmla="*/ 316 w 502"/>
                <a:gd name="T15" fmla="*/ 4 h 189"/>
                <a:gd name="T16" fmla="*/ 273 w 502"/>
                <a:gd name="T17" fmla="*/ 1 h 189"/>
                <a:gd name="T18" fmla="*/ 229 w 502"/>
                <a:gd name="T19" fmla="*/ 1 h 189"/>
                <a:gd name="T20" fmla="*/ 186 w 502"/>
                <a:gd name="T21" fmla="*/ 4 h 189"/>
                <a:gd name="T22" fmla="*/ 145 w 502"/>
                <a:gd name="T23" fmla="*/ 9 h 189"/>
                <a:gd name="T24" fmla="*/ 107 w 502"/>
                <a:gd name="T25" fmla="*/ 17 h 189"/>
                <a:gd name="T26" fmla="*/ 74 w 502"/>
                <a:gd name="T27" fmla="*/ 28 h 189"/>
                <a:gd name="T28" fmla="*/ 45 w 502"/>
                <a:gd name="T29" fmla="*/ 40 h 189"/>
                <a:gd name="T30" fmla="*/ 24 w 502"/>
                <a:gd name="T31" fmla="*/ 54 h 189"/>
                <a:gd name="T32" fmla="*/ 9 w 502"/>
                <a:gd name="T33" fmla="*/ 70 h 189"/>
                <a:gd name="T34" fmla="*/ 1 w 502"/>
                <a:gd name="T35" fmla="*/ 86 h 189"/>
                <a:gd name="T36" fmla="*/ 1 w 502"/>
                <a:gd name="T37" fmla="*/ 102 h 189"/>
                <a:gd name="T38" fmla="*/ 9 w 502"/>
                <a:gd name="T39" fmla="*/ 118 h 189"/>
                <a:gd name="T40" fmla="*/ 24 w 502"/>
                <a:gd name="T41" fmla="*/ 134 h 189"/>
                <a:gd name="T42" fmla="*/ 45 w 502"/>
                <a:gd name="T43" fmla="*/ 148 h 189"/>
                <a:gd name="T44" fmla="*/ 74 w 502"/>
                <a:gd name="T45" fmla="*/ 161 h 189"/>
                <a:gd name="T46" fmla="*/ 107 w 502"/>
                <a:gd name="T47" fmla="*/ 171 h 189"/>
                <a:gd name="T48" fmla="*/ 145 w 502"/>
                <a:gd name="T49" fmla="*/ 179 h 189"/>
                <a:gd name="T50" fmla="*/ 186 w 502"/>
                <a:gd name="T51" fmla="*/ 185 h 189"/>
                <a:gd name="T52" fmla="*/ 229 w 502"/>
                <a:gd name="T53" fmla="*/ 188 h 189"/>
                <a:gd name="T54" fmla="*/ 273 w 502"/>
                <a:gd name="T55" fmla="*/ 188 h 189"/>
                <a:gd name="T56" fmla="*/ 316 w 502"/>
                <a:gd name="T57" fmla="*/ 185 h 189"/>
                <a:gd name="T58" fmla="*/ 356 w 502"/>
                <a:gd name="T59" fmla="*/ 179 h 189"/>
                <a:gd name="T60" fmla="*/ 394 w 502"/>
                <a:gd name="T61" fmla="*/ 171 h 189"/>
                <a:gd name="T62" fmla="*/ 428 w 502"/>
                <a:gd name="T63" fmla="*/ 161 h 189"/>
                <a:gd name="T64" fmla="*/ 456 w 502"/>
                <a:gd name="T65" fmla="*/ 148 h 189"/>
                <a:gd name="T66" fmla="*/ 478 w 502"/>
                <a:gd name="T67" fmla="*/ 134 h 189"/>
                <a:gd name="T68" fmla="*/ 493 w 502"/>
                <a:gd name="T69" fmla="*/ 118 h 189"/>
                <a:gd name="T70" fmla="*/ 500 w 502"/>
                <a:gd name="T71" fmla="*/ 102 h 1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2"/>
                <a:gd name="T109" fmla="*/ 0 h 189"/>
                <a:gd name="T110" fmla="*/ 502 w 502"/>
                <a:gd name="T111" fmla="*/ 189 h 1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2" h="189">
                  <a:moveTo>
                    <a:pt x="501" y="94"/>
                  </a:moveTo>
                  <a:lnTo>
                    <a:pt x="500" y="86"/>
                  </a:lnTo>
                  <a:lnTo>
                    <a:pt x="497" y="78"/>
                  </a:lnTo>
                  <a:lnTo>
                    <a:pt x="493" y="70"/>
                  </a:lnTo>
                  <a:lnTo>
                    <a:pt x="486" y="62"/>
                  </a:lnTo>
                  <a:lnTo>
                    <a:pt x="478" y="54"/>
                  </a:lnTo>
                  <a:lnTo>
                    <a:pt x="467" y="47"/>
                  </a:lnTo>
                  <a:lnTo>
                    <a:pt x="456" y="40"/>
                  </a:lnTo>
                  <a:lnTo>
                    <a:pt x="443" y="34"/>
                  </a:lnTo>
                  <a:lnTo>
                    <a:pt x="428" y="28"/>
                  </a:lnTo>
                  <a:lnTo>
                    <a:pt x="412" y="22"/>
                  </a:lnTo>
                  <a:lnTo>
                    <a:pt x="394" y="17"/>
                  </a:lnTo>
                  <a:lnTo>
                    <a:pt x="376" y="13"/>
                  </a:lnTo>
                  <a:lnTo>
                    <a:pt x="356" y="9"/>
                  </a:lnTo>
                  <a:lnTo>
                    <a:pt x="336" y="6"/>
                  </a:lnTo>
                  <a:lnTo>
                    <a:pt x="316" y="4"/>
                  </a:lnTo>
                  <a:lnTo>
                    <a:pt x="294" y="2"/>
                  </a:lnTo>
                  <a:lnTo>
                    <a:pt x="273" y="1"/>
                  </a:lnTo>
                  <a:lnTo>
                    <a:pt x="251" y="0"/>
                  </a:lnTo>
                  <a:lnTo>
                    <a:pt x="229" y="1"/>
                  </a:lnTo>
                  <a:lnTo>
                    <a:pt x="207" y="2"/>
                  </a:lnTo>
                  <a:lnTo>
                    <a:pt x="186" y="4"/>
                  </a:lnTo>
                  <a:lnTo>
                    <a:pt x="165" y="6"/>
                  </a:lnTo>
                  <a:lnTo>
                    <a:pt x="145" y="9"/>
                  </a:lnTo>
                  <a:lnTo>
                    <a:pt x="125" y="13"/>
                  </a:lnTo>
                  <a:lnTo>
                    <a:pt x="107" y="17"/>
                  </a:lnTo>
                  <a:lnTo>
                    <a:pt x="90" y="22"/>
                  </a:lnTo>
                  <a:lnTo>
                    <a:pt x="74" y="28"/>
                  </a:lnTo>
                  <a:lnTo>
                    <a:pt x="59" y="34"/>
                  </a:lnTo>
                  <a:lnTo>
                    <a:pt x="45" y="40"/>
                  </a:lnTo>
                  <a:lnTo>
                    <a:pt x="34" y="47"/>
                  </a:lnTo>
                  <a:lnTo>
                    <a:pt x="24" y="54"/>
                  </a:lnTo>
                  <a:lnTo>
                    <a:pt x="15" y="62"/>
                  </a:lnTo>
                  <a:lnTo>
                    <a:pt x="9" y="70"/>
                  </a:lnTo>
                  <a:lnTo>
                    <a:pt x="4" y="78"/>
                  </a:lnTo>
                  <a:lnTo>
                    <a:pt x="1" y="86"/>
                  </a:lnTo>
                  <a:lnTo>
                    <a:pt x="0" y="94"/>
                  </a:lnTo>
                  <a:lnTo>
                    <a:pt x="1" y="102"/>
                  </a:lnTo>
                  <a:lnTo>
                    <a:pt x="4" y="111"/>
                  </a:lnTo>
                  <a:lnTo>
                    <a:pt x="9" y="118"/>
                  </a:lnTo>
                  <a:lnTo>
                    <a:pt x="15" y="126"/>
                  </a:lnTo>
                  <a:lnTo>
                    <a:pt x="24" y="134"/>
                  </a:lnTo>
                  <a:lnTo>
                    <a:pt x="34" y="141"/>
                  </a:lnTo>
                  <a:lnTo>
                    <a:pt x="45" y="148"/>
                  </a:lnTo>
                  <a:lnTo>
                    <a:pt x="59" y="155"/>
                  </a:lnTo>
                  <a:lnTo>
                    <a:pt x="74" y="161"/>
                  </a:lnTo>
                  <a:lnTo>
                    <a:pt x="90" y="166"/>
                  </a:lnTo>
                  <a:lnTo>
                    <a:pt x="107" y="171"/>
                  </a:lnTo>
                  <a:lnTo>
                    <a:pt x="125" y="175"/>
                  </a:lnTo>
                  <a:lnTo>
                    <a:pt x="145" y="179"/>
                  </a:lnTo>
                  <a:lnTo>
                    <a:pt x="165" y="182"/>
                  </a:lnTo>
                  <a:lnTo>
                    <a:pt x="186" y="185"/>
                  </a:lnTo>
                  <a:lnTo>
                    <a:pt x="207" y="187"/>
                  </a:lnTo>
                  <a:lnTo>
                    <a:pt x="229" y="188"/>
                  </a:lnTo>
                  <a:lnTo>
                    <a:pt x="251" y="188"/>
                  </a:lnTo>
                  <a:lnTo>
                    <a:pt x="273" y="188"/>
                  </a:lnTo>
                  <a:lnTo>
                    <a:pt x="294" y="187"/>
                  </a:lnTo>
                  <a:lnTo>
                    <a:pt x="316" y="185"/>
                  </a:lnTo>
                  <a:lnTo>
                    <a:pt x="336" y="182"/>
                  </a:lnTo>
                  <a:lnTo>
                    <a:pt x="356" y="179"/>
                  </a:lnTo>
                  <a:lnTo>
                    <a:pt x="376" y="175"/>
                  </a:lnTo>
                  <a:lnTo>
                    <a:pt x="394" y="171"/>
                  </a:lnTo>
                  <a:lnTo>
                    <a:pt x="412" y="166"/>
                  </a:lnTo>
                  <a:lnTo>
                    <a:pt x="428" y="161"/>
                  </a:lnTo>
                  <a:lnTo>
                    <a:pt x="443" y="155"/>
                  </a:lnTo>
                  <a:lnTo>
                    <a:pt x="456" y="148"/>
                  </a:lnTo>
                  <a:lnTo>
                    <a:pt x="467" y="141"/>
                  </a:lnTo>
                  <a:lnTo>
                    <a:pt x="478" y="134"/>
                  </a:lnTo>
                  <a:lnTo>
                    <a:pt x="486" y="126"/>
                  </a:lnTo>
                  <a:lnTo>
                    <a:pt x="493" y="118"/>
                  </a:lnTo>
                  <a:lnTo>
                    <a:pt x="497" y="111"/>
                  </a:lnTo>
                  <a:lnTo>
                    <a:pt x="500" y="102"/>
                  </a:lnTo>
                  <a:lnTo>
                    <a:pt x="501" y="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Rectangle 66"/>
            <p:cNvSpPr>
              <a:spLocks noChangeArrowheads="1"/>
            </p:cNvSpPr>
            <p:nvPr/>
          </p:nvSpPr>
          <p:spPr bwMode="auto">
            <a:xfrm>
              <a:off x="2192" y="2227"/>
              <a:ext cx="44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name</a:t>
              </a:r>
            </a:p>
          </p:txBody>
        </p:sp>
        <p:sp>
          <p:nvSpPr>
            <p:cNvPr id="25634" name="Rectangle 67"/>
            <p:cNvSpPr>
              <a:spLocks noChangeArrowheads="1"/>
            </p:cNvSpPr>
            <p:nvPr/>
          </p:nvSpPr>
          <p:spPr bwMode="auto">
            <a:xfrm>
              <a:off x="2036" y="2660"/>
              <a:ext cx="85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Employees</a:t>
              </a:r>
            </a:p>
          </p:txBody>
        </p:sp>
        <p:sp>
          <p:nvSpPr>
            <p:cNvPr id="25635" name="Rectangle 68"/>
            <p:cNvSpPr>
              <a:spLocks noChangeArrowheads="1"/>
            </p:cNvSpPr>
            <p:nvPr/>
          </p:nvSpPr>
          <p:spPr bwMode="auto">
            <a:xfrm>
              <a:off x="1804" y="2350"/>
              <a:ext cx="33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 dirty="0" err="1">
                  <a:solidFill>
                    <a:srgbClr val="000000"/>
                  </a:solidFill>
                  <a:latin typeface="Arial" charset="0"/>
                </a:rPr>
                <a:t>ssn</a:t>
              </a:r>
              <a:endParaRPr lang="en-US" sz="1600" b="1" u="sng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636" name="Rectangle 69"/>
            <p:cNvSpPr>
              <a:spLocks noChangeArrowheads="1"/>
            </p:cNvSpPr>
            <p:nvPr/>
          </p:nvSpPr>
          <p:spPr bwMode="auto">
            <a:xfrm>
              <a:off x="2745" y="2371"/>
              <a:ext cx="2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lot</a:t>
              </a:r>
            </a:p>
          </p:txBody>
        </p:sp>
        <p:sp>
          <p:nvSpPr>
            <p:cNvPr id="25637" name="Freeform 70"/>
            <p:cNvSpPr>
              <a:spLocks/>
            </p:cNvSpPr>
            <p:nvPr/>
          </p:nvSpPr>
          <p:spPr bwMode="auto">
            <a:xfrm>
              <a:off x="2063" y="2692"/>
              <a:ext cx="751" cy="170"/>
            </a:xfrm>
            <a:custGeom>
              <a:avLst/>
              <a:gdLst>
                <a:gd name="T0" fmla="*/ 750 w 751"/>
                <a:gd name="T1" fmla="*/ 169 h 170"/>
                <a:gd name="T2" fmla="*/ 750 w 751"/>
                <a:gd name="T3" fmla="*/ 0 h 170"/>
                <a:gd name="T4" fmla="*/ 0 w 751"/>
                <a:gd name="T5" fmla="*/ 0 h 170"/>
                <a:gd name="T6" fmla="*/ 0 w 751"/>
                <a:gd name="T7" fmla="*/ 169 h 170"/>
                <a:gd name="T8" fmla="*/ 750 w 751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1"/>
                <a:gd name="T16" fmla="*/ 0 h 170"/>
                <a:gd name="T17" fmla="*/ 751 w 751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1" h="170">
                  <a:moveTo>
                    <a:pt x="750" y="169"/>
                  </a:moveTo>
                  <a:lnTo>
                    <a:pt x="750" y="0"/>
                  </a:lnTo>
                  <a:lnTo>
                    <a:pt x="0" y="0"/>
                  </a:lnTo>
                  <a:lnTo>
                    <a:pt x="0" y="169"/>
                  </a:lnTo>
                  <a:lnTo>
                    <a:pt x="750" y="16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Line 71"/>
            <p:cNvSpPr>
              <a:spLocks noChangeShapeType="1"/>
            </p:cNvSpPr>
            <p:nvPr/>
          </p:nvSpPr>
          <p:spPr bwMode="auto">
            <a:xfrm>
              <a:off x="2105" y="2560"/>
              <a:ext cx="149" cy="13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Line 72"/>
            <p:cNvSpPr>
              <a:spLocks noChangeShapeType="1"/>
            </p:cNvSpPr>
            <p:nvPr/>
          </p:nvSpPr>
          <p:spPr bwMode="auto">
            <a:xfrm>
              <a:off x="2423" y="2442"/>
              <a:ext cx="31" cy="24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Line 73"/>
            <p:cNvSpPr>
              <a:spLocks noChangeShapeType="1"/>
            </p:cNvSpPr>
            <p:nvPr/>
          </p:nvSpPr>
          <p:spPr bwMode="auto">
            <a:xfrm flipV="1">
              <a:off x="2590" y="2560"/>
              <a:ext cx="162" cy="13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9" name="Line 75"/>
          <p:cNvSpPr>
            <a:spLocks noChangeShapeType="1"/>
          </p:cNvSpPr>
          <p:nvPr/>
        </p:nvSpPr>
        <p:spPr bwMode="auto">
          <a:xfrm flipH="1" flipV="1">
            <a:off x="3684282" y="3914773"/>
            <a:ext cx="907249" cy="473869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Line 76"/>
          <p:cNvSpPr>
            <a:spLocks noChangeShapeType="1"/>
          </p:cNvSpPr>
          <p:nvPr/>
        </p:nvSpPr>
        <p:spPr bwMode="auto">
          <a:xfrm flipH="1">
            <a:off x="5665484" y="3025775"/>
            <a:ext cx="406400" cy="403225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Line 77"/>
          <p:cNvSpPr>
            <a:spLocks noChangeShapeType="1"/>
          </p:cNvSpPr>
          <p:nvPr/>
        </p:nvSpPr>
        <p:spPr bwMode="auto">
          <a:xfrm flipV="1">
            <a:off x="5206090" y="4067175"/>
            <a:ext cx="154593" cy="2115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Line 78"/>
          <p:cNvSpPr>
            <a:spLocks noChangeShapeType="1"/>
          </p:cNvSpPr>
          <p:nvPr/>
        </p:nvSpPr>
        <p:spPr bwMode="auto">
          <a:xfrm>
            <a:off x="2566684" y="3209925"/>
            <a:ext cx="450850" cy="2984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23" name="Straight Connector 82"/>
          <p:cNvCxnSpPr>
            <a:cxnSpLocks noChangeShapeType="1"/>
          </p:cNvCxnSpPr>
          <p:nvPr/>
        </p:nvCxnSpPr>
        <p:spPr bwMode="auto">
          <a:xfrm>
            <a:off x="4141484" y="5081588"/>
            <a:ext cx="685800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4" name="Rounded Rectangular Callout 83"/>
          <p:cNvSpPr/>
          <p:nvPr/>
        </p:nvSpPr>
        <p:spPr bwMode="auto">
          <a:xfrm>
            <a:off x="487680" y="4064000"/>
            <a:ext cx="2844482" cy="2514600"/>
          </a:xfrm>
          <a:prstGeom prst="wedgeRoundRectCallout">
            <a:avLst>
              <a:gd name="adj1" fmla="val 80099"/>
              <a:gd name="adj2" fmla="val -4321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91440" rIns="91440" anchor="ctr" anchorCtr="0"/>
          <a:lstStyle/>
          <a:p>
            <a:pPr eaLnBrk="0" hangingPunct="0">
              <a:lnSpc>
                <a:spcPts val="2000"/>
              </a:lnSpc>
              <a:spcAft>
                <a:spcPts val="1200"/>
              </a:spcAft>
              <a:defRPr/>
            </a:pPr>
            <a:r>
              <a:rPr lang="en-US" sz="2200" b="1" dirty="0">
                <a:solidFill>
                  <a:srgbClr val="7030A0"/>
                </a:solidFill>
                <a:latin typeface="Calibri" pitchFamily="34" charset="0"/>
                <a:cs typeface="+mn-cs"/>
              </a:rPr>
              <a:t>Key constraint </a:t>
            </a:r>
            <a:r>
              <a:rPr lang="en-US" sz="2200" dirty="0">
                <a:latin typeface="Calibri" pitchFamily="34" charset="0"/>
                <a:cs typeface="+mn-cs"/>
              </a:rPr>
              <a:t>– A policy cannot be owned jointly by two or more employees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2200" b="1" dirty="0">
                <a:solidFill>
                  <a:srgbClr val="7030A0"/>
                </a:solidFill>
                <a:latin typeface="Calibri" pitchFamily="34" charset="0"/>
                <a:cs typeface="+mn-cs"/>
              </a:rPr>
              <a:t>Total participation </a:t>
            </a:r>
            <a:r>
              <a:rPr lang="en-US" sz="2200" dirty="0">
                <a:latin typeface="Calibri" pitchFamily="34" charset="0"/>
                <a:cs typeface="+mn-cs"/>
              </a:rPr>
              <a:t>– Every policy must be owned by some employee</a:t>
            </a:r>
          </a:p>
        </p:txBody>
      </p:sp>
      <p:sp>
        <p:nvSpPr>
          <p:cNvPr id="85" name="Rounded Rectangular Callout 84"/>
          <p:cNvSpPr/>
          <p:nvPr/>
        </p:nvSpPr>
        <p:spPr bwMode="auto">
          <a:xfrm>
            <a:off x="6100157" y="4029075"/>
            <a:ext cx="2667000" cy="2514600"/>
          </a:xfrm>
          <a:prstGeom prst="wedgeRoundRectCallout">
            <a:avLst>
              <a:gd name="adj1" fmla="val -29797"/>
              <a:gd name="adj2" fmla="val -9210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0"/>
          <a:lstStyle/>
          <a:p>
            <a:pPr eaLnBrk="0" hangingPunct="0">
              <a:lnSpc>
                <a:spcPts val="2300"/>
              </a:lnSpc>
              <a:spcAft>
                <a:spcPts val="600"/>
              </a:spcAft>
              <a:defRPr/>
            </a:pPr>
            <a:r>
              <a:rPr lang="en-US" sz="2400" dirty="0">
                <a:solidFill>
                  <a:srgbClr val="7030A0"/>
                </a:solidFill>
                <a:latin typeface="Calibri" pitchFamily="34" charset="0"/>
                <a:cs typeface="+mn-cs"/>
              </a:rPr>
              <a:t>Weak entity set </a:t>
            </a:r>
            <a:r>
              <a:rPr lang="en-US" sz="2400" dirty="0">
                <a:latin typeface="Calibri" pitchFamily="34" charset="0"/>
                <a:cs typeface="+mn-cs"/>
              </a:rPr>
              <a:t>– Each dependent is uniquely identified by a policy (i.e., </a:t>
            </a:r>
            <a:r>
              <a:rPr lang="en-US" sz="2400" i="1" dirty="0" err="1">
                <a:latin typeface="Calibri" pitchFamily="34" charset="0"/>
                <a:cs typeface="+mn-cs"/>
              </a:rPr>
              <a:t>policyid</a:t>
            </a:r>
            <a:r>
              <a:rPr lang="en-US" sz="2400" dirty="0">
                <a:latin typeface="Calibri" pitchFamily="34" charset="0"/>
                <a:cs typeface="+mn-cs"/>
              </a:rPr>
              <a:t> and </a:t>
            </a:r>
            <a:r>
              <a:rPr lang="en-US" sz="2400" i="1" dirty="0" err="1">
                <a:latin typeface="Calibri" pitchFamily="34" charset="0"/>
                <a:cs typeface="+mn-cs"/>
              </a:rPr>
              <a:t>pname</a:t>
            </a:r>
            <a:r>
              <a:rPr lang="en-US" sz="2400" dirty="0">
                <a:latin typeface="Calibri" pitchFamily="34" charset="0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533957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2419"/>
            <a:ext cx="8077200" cy="1104900"/>
          </a:xfrm>
        </p:spPr>
        <p:txBody>
          <a:bodyPr>
            <a:normAutofit/>
          </a:bodyPr>
          <a:lstStyle/>
          <a:p>
            <a:r>
              <a:rPr lang="en-US" b="1" dirty="0"/>
              <a:t>When to use N-</a:t>
            </a:r>
            <a:r>
              <a:rPr lang="en-US" b="1" dirty="0" err="1"/>
              <a:t>ary</a:t>
            </a:r>
            <a:r>
              <a:rPr lang="en-US" b="1" dirty="0"/>
              <a:t> Relationships ?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3657600"/>
            <a:ext cx="8126896" cy="2667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en-US" dirty="0">
                <a:latin typeface="Calibri" pitchFamily="34" charset="0"/>
              </a:rPr>
              <a:t>No combination of binary relationships is an adequate substitute for the above ternary relationship: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SzPct val="75000"/>
            </a:pPr>
            <a:r>
              <a:rPr lang="en-US" dirty="0">
                <a:latin typeface="Calibri" pitchFamily="34" charset="0"/>
              </a:rPr>
              <a:t>The binary relationships </a:t>
            </a:r>
            <a:r>
              <a:rPr lang="en-US" i="1" dirty="0">
                <a:latin typeface="Calibri" pitchFamily="34" charset="0"/>
              </a:rPr>
              <a:t>S</a:t>
            </a:r>
            <a:r>
              <a:rPr lang="en-US" dirty="0">
                <a:latin typeface="Calibri" pitchFamily="34" charset="0"/>
              </a:rPr>
              <a:t> “can-supply” </a:t>
            </a:r>
            <a:r>
              <a:rPr lang="en-US" i="1" dirty="0">
                <a:latin typeface="Calibri" pitchFamily="34" charset="0"/>
              </a:rPr>
              <a:t>P</a:t>
            </a:r>
            <a:r>
              <a:rPr lang="en-US" dirty="0">
                <a:latin typeface="Calibri" pitchFamily="34" charset="0"/>
              </a:rPr>
              <a:t>,  </a:t>
            </a:r>
            <a:r>
              <a:rPr lang="en-US" i="1" dirty="0">
                <a:latin typeface="Calibri" pitchFamily="34" charset="0"/>
              </a:rPr>
              <a:t>D</a:t>
            </a:r>
            <a:r>
              <a:rPr lang="en-US" dirty="0">
                <a:latin typeface="Calibri" pitchFamily="34" charset="0"/>
              </a:rPr>
              <a:t> “needs” </a:t>
            </a:r>
            <a:r>
              <a:rPr lang="en-US" i="1" dirty="0">
                <a:latin typeface="Calibri" pitchFamily="34" charset="0"/>
              </a:rPr>
              <a:t>P</a:t>
            </a:r>
            <a:r>
              <a:rPr lang="en-US" dirty="0">
                <a:latin typeface="Calibri" pitchFamily="34" charset="0"/>
              </a:rPr>
              <a:t>,  and </a:t>
            </a:r>
            <a:r>
              <a:rPr lang="en-US" i="1" dirty="0">
                <a:latin typeface="Calibri" pitchFamily="34" charset="0"/>
              </a:rPr>
              <a:t>D  </a:t>
            </a:r>
            <a:r>
              <a:rPr lang="en-US" dirty="0">
                <a:latin typeface="Calibri" pitchFamily="34" charset="0"/>
              </a:rPr>
              <a:t>“deals-with” </a:t>
            </a:r>
            <a:r>
              <a:rPr lang="en-US" i="1" dirty="0">
                <a:latin typeface="Calibri" pitchFamily="34" charset="0"/>
              </a:rPr>
              <a:t>S</a:t>
            </a:r>
            <a:r>
              <a:rPr lang="en-US" dirty="0">
                <a:latin typeface="Calibri" pitchFamily="34" charset="0"/>
              </a:rPr>
              <a:t> do not imply that </a:t>
            </a:r>
            <a:r>
              <a:rPr lang="en-US" i="1" dirty="0">
                <a:latin typeface="Calibri" pitchFamily="34" charset="0"/>
              </a:rPr>
              <a:t>D</a:t>
            </a:r>
            <a:r>
              <a:rPr lang="en-US" dirty="0">
                <a:latin typeface="Calibri" pitchFamily="34" charset="0"/>
              </a:rPr>
              <a:t> has agreed to buy </a:t>
            </a:r>
            <a:r>
              <a:rPr lang="en-US" i="1" dirty="0">
                <a:latin typeface="Calibri" pitchFamily="34" charset="0"/>
              </a:rPr>
              <a:t>P</a:t>
            </a:r>
            <a:r>
              <a:rPr lang="en-US" dirty="0">
                <a:latin typeface="Calibri" pitchFamily="34" charset="0"/>
              </a:rPr>
              <a:t> from </a:t>
            </a:r>
            <a:r>
              <a:rPr lang="en-US" i="1" dirty="0">
                <a:latin typeface="Calibri" pitchFamily="34" charset="0"/>
              </a:rPr>
              <a:t>S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dirty="0">
                <a:latin typeface="Calibri" pitchFamily="34" charset="0"/>
              </a:rPr>
              <a:t>How do we record </a:t>
            </a:r>
            <a:r>
              <a:rPr lang="en-US" i="1" dirty="0" err="1">
                <a:latin typeface="Calibri" pitchFamily="34" charset="0"/>
              </a:rPr>
              <a:t>qty</a:t>
            </a:r>
            <a:r>
              <a:rPr lang="en-US" i="1" dirty="0">
                <a:latin typeface="Calibri" pitchFamily="34" charset="0"/>
              </a:rPr>
              <a:t> in the binary relationships </a:t>
            </a:r>
            <a:r>
              <a:rPr lang="en-US" dirty="0">
                <a:latin typeface="Calibri" pitchFamily="34" charset="0"/>
              </a:rPr>
              <a:t>?  </a:t>
            </a:r>
            <a:r>
              <a:rPr lang="en-US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D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 “</a:t>
            </a:r>
            <a:r>
              <a:rPr lang="en-US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buys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” 20 units from </a:t>
            </a:r>
            <a:r>
              <a:rPr lang="en-US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S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; but what are these units ? </a:t>
            </a:r>
          </a:p>
        </p:txBody>
      </p:sp>
      <p:sp>
        <p:nvSpPr>
          <p:cNvPr id="26630" name="Freeform 8"/>
          <p:cNvSpPr>
            <a:spLocks/>
          </p:cNvSpPr>
          <p:nvPr/>
        </p:nvSpPr>
        <p:spPr bwMode="auto">
          <a:xfrm>
            <a:off x="2743200" y="2057400"/>
            <a:ext cx="1371600" cy="687388"/>
          </a:xfrm>
          <a:custGeom>
            <a:avLst/>
            <a:gdLst>
              <a:gd name="T0" fmla="*/ 0 w 673"/>
              <a:gd name="T1" fmla="*/ 2147483647 h 433"/>
              <a:gd name="T2" fmla="*/ 2147483647 w 673"/>
              <a:gd name="T3" fmla="*/ 0 h 433"/>
              <a:gd name="T4" fmla="*/ 2147483647 w 673"/>
              <a:gd name="T5" fmla="*/ 2147483647 h 433"/>
              <a:gd name="T6" fmla="*/ 2147483647 w 673"/>
              <a:gd name="T7" fmla="*/ 2147483647 h 433"/>
              <a:gd name="T8" fmla="*/ 0 w 673"/>
              <a:gd name="T9" fmla="*/ 2147483647 h 4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3"/>
              <a:gd name="T16" fmla="*/ 0 h 433"/>
              <a:gd name="T17" fmla="*/ 673 w 673"/>
              <a:gd name="T18" fmla="*/ 433 h 4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3" h="433">
                <a:moveTo>
                  <a:pt x="0" y="217"/>
                </a:moveTo>
                <a:lnTo>
                  <a:pt x="331" y="0"/>
                </a:lnTo>
                <a:lnTo>
                  <a:pt x="672" y="224"/>
                </a:lnTo>
                <a:lnTo>
                  <a:pt x="331" y="432"/>
                </a:lnTo>
                <a:lnTo>
                  <a:pt x="0" y="217"/>
                </a:lnTo>
              </a:path>
            </a:pathLst>
          </a:custGeom>
          <a:solidFill>
            <a:srgbClr val="4FD1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565374" y="2256475"/>
            <a:ext cx="1430338" cy="349717"/>
          </a:xfrm>
          <a:custGeom>
            <a:avLst/>
            <a:gdLst/>
            <a:ahLst/>
            <a:cxnLst>
              <a:cxn ang="0">
                <a:pos x="843" y="184"/>
              </a:cxn>
              <a:cxn ang="0">
                <a:pos x="843" y="0"/>
              </a:cxn>
              <a:cxn ang="0">
                <a:pos x="0" y="0"/>
              </a:cxn>
              <a:cxn ang="0">
                <a:pos x="0" y="184"/>
              </a:cxn>
              <a:cxn ang="0">
                <a:pos x="843" y="184"/>
              </a:cxn>
            </a:cxnLst>
            <a:rect l="0" t="0" r="r" b="b"/>
            <a:pathLst>
              <a:path w="844" h="185">
                <a:moveTo>
                  <a:pt x="843" y="184"/>
                </a:moveTo>
                <a:lnTo>
                  <a:pt x="843" y="0"/>
                </a:lnTo>
                <a:lnTo>
                  <a:pt x="0" y="0"/>
                </a:lnTo>
                <a:lnTo>
                  <a:pt x="0" y="184"/>
                </a:lnTo>
                <a:lnTo>
                  <a:pt x="843" y="18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6632" name="Rectangle 12"/>
          <p:cNvSpPr>
            <a:spLocks noChangeArrowheads="1"/>
          </p:cNvSpPr>
          <p:nvPr/>
        </p:nvSpPr>
        <p:spPr bwMode="auto">
          <a:xfrm>
            <a:off x="4568825" y="2254250"/>
            <a:ext cx="145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Departments</a:t>
            </a:r>
          </a:p>
        </p:txBody>
      </p:sp>
      <p:sp>
        <p:nvSpPr>
          <p:cNvPr id="26633" name="Rectangle 13"/>
          <p:cNvSpPr>
            <a:spLocks noChangeArrowheads="1"/>
          </p:cNvSpPr>
          <p:nvPr/>
        </p:nvSpPr>
        <p:spPr bwMode="auto">
          <a:xfrm>
            <a:off x="2892052" y="2229971"/>
            <a:ext cx="1139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Contracts</a:t>
            </a: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990600" y="2269849"/>
            <a:ext cx="1301750" cy="312738"/>
          </a:xfrm>
          <a:custGeom>
            <a:avLst/>
            <a:gdLst/>
            <a:ahLst/>
            <a:cxnLst>
              <a:cxn ang="0">
                <a:pos x="819" y="169"/>
              </a:cxn>
              <a:cxn ang="0">
                <a:pos x="819" y="0"/>
              </a:cxn>
              <a:cxn ang="0">
                <a:pos x="0" y="0"/>
              </a:cxn>
              <a:cxn ang="0">
                <a:pos x="0" y="169"/>
              </a:cxn>
              <a:cxn ang="0">
                <a:pos x="819" y="169"/>
              </a:cxn>
            </a:cxnLst>
            <a:rect l="0" t="0" r="r" b="b"/>
            <a:pathLst>
              <a:path w="820" h="170">
                <a:moveTo>
                  <a:pt x="819" y="169"/>
                </a:moveTo>
                <a:lnTo>
                  <a:pt x="819" y="0"/>
                </a:lnTo>
                <a:lnTo>
                  <a:pt x="0" y="0"/>
                </a:lnTo>
                <a:lnTo>
                  <a:pt x="0" y="169"/>
                </a:lnTo>
                <a:lnTo>
                  <a:pt x="819" y="169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1098924" y="2243418"/>
            <a:ext cx="1117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Suppliers</a:t>
            </a:r>
          </a:p>
        </p:txBody>
      </p:sp>
      <p:sp>
        <p:nvSpPr>
          <p:cNvPr id="13" name="Freeform 32"/>
          <p:cNvSpPr>
            <a:spLocks/>
          </p:cNvSpPr>
          <p:nvPr/>
        </p:nvSpPr>
        <p:spPr bwMode="auto">
          <a:xfrm>
            <a:off x="2833688" y="2967038"/>
            <a:ext cx="1128712" cy="322262"/>
          </a:xfrm>
          <a:custGeom>
            <a:avLst/>
            <a:gdLst/>
            <a:ahLst/>
            <a:cxnLst>
              <a:cxn ang="0">
                <a:pos x="710" y="202"/>
              </a:cxn>
              <a:cxn ang="0">
                <a:pos x="710" y="0"/>
              </a:cxn>
              <a:cxn ang="0">
                <a:pos x="0" y="0"/>
              </a:cxn>
              <a:cxn ang="0">
                <a:pos x="0" y="202"/>
              </a:cxn>
              <a:cxn ang="0">
                <a:pos x="710" y="202"/>
              </a:cxn>
            </a:cxnLst>
            <a:rect l="0" t="0" r="r" b="b"/>
            <a:pathLst>
              <a:path w="711" h="203">
                <a:moveTo>
                  <a:pt x="710" y="202"/>
                </a:moveTo>
                <a:lnTo>
                  <a:pt x="710" y="0"/>
                </a:lnTo>
                <a:lnTo>
                  <a:pt x="0" y="0"/>
                </a:lnTo>
                <a:lnTo>
                  <a:pt x="0" y="202"/>
                </a:lnTo>
                <a:lnTo>
                  <a:pt x="710" y="202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6637" name="Rectangle 33"/>
          <p:cNvSpPr>
            <a:spLocks noChangeArrowheads="1"/>
          </p:cNvSpPr>
          <p:nvPr/>
        </p:nvSpPr>
        <p:spPr bwMode="auto">
          <a:xfrm>
            <a:off x="3038475" y="2940050"/>
            <a:ext cx="695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Parts</a:t>
            </a:r>
          </a:p>
        </p:txBody>
      </p:sp>
      <p:sp>
        <p:nvSpPr>
          <p:cNvPr id="26638" name="Line 60"/>
          <p:cNvSpPr>
            <a:spLocks noChangeShapeType="1"/>
          </p:cNvSpPr>
          <p:nvPr/>
        </p:nvSpPr>
        <p:spPr bwMode="auto">
          <a:xfrm>
            <a:off x="3429000" y="2749550"/>
            <a:ext cx="0" cy="215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6639" name="Straight Connector 15"/>
          <p:cNvCxnSpPr>
            <a:cxnSpLocks noChangeShapeType="1"/>
          </p:cNvCxnSpPr>
          <p:nvPr/>
        </p:nvCxnSpPr>
        <p:spPr bwMode="auto">
          <a:xfrm>
            <a:off x="2279650" y="2401888"/>
            <a:ext cx="457200" cy="1587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640" name="Straight Connector 16"/>
          <p:cNvCxnSpPr>
            <a:cxnSpLocks noChangeShapeType="1"/>
          </p:cNvCxnSpPr>
          <p:nvPr/>
        </p:nvCxnSpPr>
        <p:spPr bwMode="auto">
          <a:xfrm>
            <a:off x="4090988" y="2409825"/>
            <a:ext cx="477837" cy="63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6641" name="Oval 18"/>
          <p:cNvSpPr>
            <a:spLocks noChangeArrowheads="1"/>
          </p:cNvSpPr>
          <p:nvPr/>
        </p:nvSpPr>
        <p:spPr bwMode="auto">
          <a:xfrm>
            <a:off x="3581400" y="1524000"/>
            <a:ext cx="762000" cy="304800"/>
          </a:xfrm>
          <a:prstGeom prst="ellips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 anchor="ctr"/>
          <a:lstStyle/>
          <a:p>
            <a:pPr algn="ctr" eaLnBrk="0" hangingPunct="0"/>
            <a:r>
              <a:rPr lang="en-US" sz="2000">
                <a:latin typeface="Calibri" pitchFamily="34" charset="0"/>
              </a:rPr>
              <a:t>qty</a:t>
            </a:r>
          </a:p>
        </p:txBody>
      </p:sp>
      <p:cxnSp>
        <p:nvCxnSpPr>
          <p:cNvPr id="26642" name="Straight Connector 20"/>
          <p:cNvCxnSpPr>
            <a:cxnSpLocks noChangeShapeType="1"/>
            <a:stCxn id="26641" idx="4"/>
          </p:cNvCxnSpPr>
          <p:nvPr/>
        </p:nvCxnSpPr>
        <p:spPr bwMode="auto">
          <a:xfrm rot="5400000">
            <a:off x="3657600" y="1905000"/>
            <a:ext cx="381000" cy="2286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6643" name="Picture 19" descr="C:\Users\Kien\AppData\Local\Microsoft\Windows\Temporary Internet Files\Content.IE5\336BYWZH\MC90014974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12900"/>
            <a:ext cx="19812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30340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723900"/>
          </a:xfrm>
        </p:spPr>
        <p:txBody>
          <a:bodyPr/>
          <a:lstStyle/>
          <a:p>
            <a:r>
              <a:rPr lang="en-US"/>
              <a:t>Example:  University Database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7626" cy="76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200" dirty="0">
                <a:solidFill>
                  <a:srgbClr val="FF0000"/>
                </a:solidFill>
                <a:latin typeface="Calibri" pitchFamily="34" charset="0"/>
              </a:rPr>
              <a:t>We have four entity sets:  Professor, Project, Graduate, Department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76400" y="3200400"/>
            <a:ext cx="1066800" cy="37782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Professo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r</a:t>
            </a:r>
          </a:p>
        </p:txBody>
      </p:sp>
      <p:grpSp>
        <p:nvGrpSpPr>
          <p:cNvPr id="27653" name="Group 41"/>
          <p:cNvGrpSpPr>
            <a:grpSpLocks/>
          </p:cNvGrpSpPr>
          <p:nvPr/>
        </p:nvGrpSpPr>
        <p:grpSpPr bwMode="auto">
          <a:xfrm>
            <a:off x="1828800" y="1981200"/>
            <a:ext cx="914400" cy="311150"/>
            <a:chOff x="2438400" y="2051446"/>
            <a:chExt cx="914400" cy="310754"/>
          </a:xfrm>
        </p:grpSpPr>
        <p:sp>
          <p:nvSpPr>
            <p:cNvPr id="27721" name="Oval 3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7722" name="TextBox 40"/>
            <p:cNvSpPr txBox="1">
              <a:spLocks noChangeArrowheads="1"/>
            </p:cNvSpPr>
            <p:nvPr/>
          </p:nvSpPr>
          <p:spPr bwMode="auto">
            <a:xfrm>
              <a:off x="2693979" y="2051446"/>
              <a:ext cx="5064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rank</a:t>
              </a:r>
            </a:p>
          </p:txBody>
        </p:sp>
      </p:grpSp>
      <p:grpSp>
        <p:nvGrpSpPr>
          <p:cNvPr id="27654" name="Group 42"/>
          <p:cNvGrpSpPr>
            <a:grpSpLocks/>
          </p:cNvGrpSpPr>
          <p:nvPr/>
        </p:nvGrpSpPr>
        <p:grpSpPr bwMode="auto">
          <a:xfrm>
            <a:off x="2590800" y="2282825"/>
            <a:ext cx="914400" cy="307975"/>
            <a:chOff x="2438400" y="2054423"/>
            <a:chExt cx="914400" cy="307777"/>
          </a:xfrm>
        </p:grpSpPr>
        <p:sp>
          <p:nvSpPr>
            <p:cNvPr id="27719" name="Oval 4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7720" name="TextBox 4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386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Specialty</a:t>
              </a:r>
            </a:p>
          </p:txBody>
        </p:sp>
      </p:grpSp>
      <p:grpSp>
        <p:nvGrpSpPr>
          <p:cNvPr id="27655" name="Group 45"/>
          <p:cNvGrpSpPr>
            <a:grpSpLocks/>
          </p:cNvGrpSpPr>
          <p:nvPr/>
        </p:nvGrpSpPr>
        <p:grpSpPr bwMode="auto">
          <a:xfrm>
            <a:off x="1066800" y="2206625"/>
            <a:ext cx="914400" cy="311150"/>
            <a:chOff x="2438400" y="2051446"/>
            <a:chExt cx="914400" cy="310754"/>
          </a:xfrm>
        </p:grpSpPr>
        <p:sp>
          <p:nvSpPr>
            <p:cNvPr id="27717" name="Oval 4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7718" name="TextBox 47"/>
            <p:cNvSpPr txBox="1">
              <a:spLocks noChangeArrowheads="1"/>
            </p:cNvSpPr>
            <p:nvPr/>
          </p:nvSpPr>
          <p:spPr bwMode="auto">
            <a:xfrm>
              <a:off x="2679719" y="2051446"/>
              <a:ext cx="4444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27656" name="Group 48"/>
          <p:cNvGrpSpPr>
            <a:grpSpLocks/>
          </p:cNvGrpSpPr>
          <p:nvPr/>
        </p:nvGrpSpPr>
        <p:grpSpPr bwMode="auto">
          <a:xfrm>
            <a:off x="609600" y="2587625"/>
            <a:ext cx="914400" cy="311150"/>
            <a:chOff x="2438400" y="2051446"/>
            <a:chExt cx="914400" cy="310754"/>
          </a:xfrm>
        </p:grpSpPr>
        <p:sp>
          <p:nvSpPr>
            <p:cNvPr id="27715" name="Oval 4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7716" name="TextBox 50"/>
            <p:cNvSpPr txBox="1">
              <a:spLocks noChangeArrowheads="1"/>
            </p:cNvSpPr>
            <p:nvPr/>
          </p:nvSpPr>
          <p:spPr bwMode="auto">
            <a:xfrm>
              <a:off x="2703892" y="2051446"/>
              <a:ext cx="4203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cxnSp>
        <p:nvCxnSpPr>
          <p:cNvPr id="27657" name="Straight Connector 94"/>
          <p:cNvCxnSpPr>
            <a:cxnSpLocks noChangeShapeType="1"/>
          </p:cNvCxnSpPr>
          <p:nvPr/>
        </p:nvCxnSpPr>
        <p:spPr bwMode="auto">
          <a:xfrm rot="16200000" flipH="1">
            <a:off x="1343025" y="2638425"/>
            <a:ext cx="304800" cy="8191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58" name="Straight Connector 96"/>
          <p:cNvCxnSpPr>
            <a:cxnSpLocks noChangeShapeType="1"/>
          </p:cNvCxnSpPr>
          <p:nvPr/>
        </p:nvCxnSpPr>
        <p:spPr bwMode="auto">
          <a:xfrm rot="16200000" flipH="1">
            <a:off x="1450975" y="2593975"/>
            <a:ext cx="685800" cy="5270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59" name="Straight Connector 98"/>
          <p:cNvCxnSpPr>
            <a:cxnSpLocks noChangeShapeType="1"/>
            <a:endCxn id="4" idx="0"/>
          </p:cNvCxnSpPr>
          <p:nvPr/>
        </p:nvCxnSpPr>
        <p:spPr bwMode="auto">
          <a:xfrm flipH="1">
            <a:off x="2209800" y="2289175"/>
            <a:ext cx="127000" cy="9112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60" name="Straight Connector 100"/>
          <p:cNvCxnSpPr>
            <a:cxnSpLocks noChangeShapeType="1"/>
          </p:cNvCxnSpPr>
          <p:nvPr/>
        </p:nvCxnSpPr>
        <p:spPr bwMode="auto">
          <a:xfrm rot="5400000">
            <a:off x="2419350" y="2609850"/>
            <a:ext cx="609600" cy="5715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10" name="Group 187"/>
          <p:cNvGrpSpPr>
            <a:grpSpLocks/>
          </p:cNvGrpSpPr>
          <p:nvPr/>
        </p:nvGrpSpPr>
        <p:grpSpPr bwMode="auto">
          <a:xfrm>
            <a:off x="1143000" y="4876590"/>
            <a:ext cx="2209800" cy="1524210"/>
            <a:chOff x="1143000" y="4876798"/>
            <a:chExt cx="2209800" cy="1524002"/>
          </a:xfrm>
        </p:grpSpPr>
        <p:sp>
          <p:nvSpPr>
            <p:cNvPr id="5" name="Rectangle 4"/>
            <p:cNvSpPr/>
            <p:nvPr/>
          </p:nvSpPr>
          <p:spPr bwMode="auto">
            <a:xfrm>
              <a:off x="1676400" y="4876798"/>
              <a:ext cx="1066800" cy="37798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800" dirty="0">
                  <a:solidFill>
                    <a:schemeClr val="bg1"/>
                  </a:solidFill>
                  <a:latin typeface="Calibri" pitchFamily="34" charset="0"/>
                </a:rPr>
                <a:t>Dept</a:t>
              </a:r>
              <a:endParaRPr lang="en-US" sz="2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grpSp>
          <p:nvGrpSpPr>
            <p:cNvPr id="27703" name="Group 51"/>
            <p:cNvGrpSpPr>
              <a:grpSpLocks/>
            </p:cNvGrpSpPr>
            <p:nvPr/>
          </p:nvGrpSpPr>
          <p:grpSpPr bwMode="auto">
            <a:xfrm>
              <a:off x="1828800" y="6093023"/>
              <a:ext cx="914400" cy="307777"/>
              <a:chOff x="2438400" y="2054423"/>
              <a:chExt cx="914400" cy="307777"/>
            </a:xfrm>
          </p:grpSpPr>
          <p:sp>
            <p:nvSpPr>
              <p:cNvPr id="27713" name="Oval 52"/>
              <p:cNvSpPr>
                <a:spLocks noChangeArrowheads="1"/>
              </p:cNvSpPr>
              <p:nvPr/>
            </p:nvSpPr>
            <p:spPr bwMode="auto">
              <a:xfrm>
                <a:off x="2438400" y="2057400"/>
                <a:ext cx="914400" cy="304800"/>
              </a:xfrm>
              <a:prstGeom prst="ellips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27714" name="TextBox 53"/>
              <p:cNvSpPr txBox="1">
                <a:spLocks noChangeArrowheads="1"/>
              </p:cNvSpPr>
              <p:nvPr/>
            </p:nvSpPr>
            <p:spPr bwMode="auto">
              <a:xfrm>
                <a:off x="2583782" y="2054423"/>
                <a:ext cx="69281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dname</a:t>
                </a:r>
              </a:p>
            </p:txBody>
          </p:sp>
        </p:grpSp>
        <p:grpSp>
          <p:nvGrpSpPr>
            <p:cNvPr id="27704" name="Group 57"/>
            <p:cNvGrpSpPr>
              <a:grpSpLocks/>
            </p:cNvGrpSpPr>
            <p:nvPr/>
          </p:nvGrpSpPr>
          <p:grpSpPr bwMode="auto">
            <a:xfrm>
              <a:off x="1143000" y="5709046"/>
              <a:ext cx="914400" cy="310754"/>
              <a:chOff x="2438400" y="2051446"/>
              <a:chExt cx="914400" cy="310754"/>
            </a:xfrm>
          </p:grpSpPr>
          <p:sp>
            <p:nvSpPr>
              <p:cNvPr id="27711" name="Oval 58"/>
              <p:cNvSpPr>
                <a:spLocks noChangeArrowheads="1"/>
              </p:cNvSpPr>
              <p:nvPr/>
            </p:nvSpPr>
            <p:spPr bwMode="auto">
              <a:xfrm>
                <a:off x="2438400" y="2057400"/>
                <a:ext cx="914400" cy="304800"/>
              </a:xfrm>
              <a:prstGeom prst="ellips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27712" name="TextBox 59"/>
              <p:cNvSpPr txBox="1">
                <a:spLocks noChangeArrowheads="1"/>
              </p:cNvSpPr>
              <p:nvPr/>
            </p:nvSpPr>
            <p:spPr bwMode="auto">
              <a:xfrm>
                <a:off x="2655802" y="2051446"/>
                <a:ext cx="46839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u="sng">
                    <a:latin typeface="Calibri" pitchFamily="34" charset="0"/>
                  </a:rPr>
                  <a:t>dno</a:t>
                </a:r>
              </a:p>
            </p:txBody>
          </p:sp>
        </p:grpSp>
        <p:grpSp>
          <p:nvGrpSpPr>
            <p:cNvPr id="27705" name="Group 63"/>
            <p:cNvGrpSpPr>
              <a:grpSpLocks/>
            </p:cNvGrpSpPr>
            <p:nvPr/>
          </p:nvGrpSpPr>
          <p:grpSpPr bwMode="auto">
            <a:xfrm>
              <a:off x="2438400" y="5712023"/>
              <a:ext cx="914400" cy="307777"/>
              <a:chOff x="2438400" y="2054423"/>
              <a:chExt cx="914400" cy="307777"/>
            </a:xfrm>
          </p:grpSpPr>
          <p:sp>
            <p:nvSpPr>
              <p:cNvPr id="27709" name="Oval 64"/>
              <p:cNvSpPr>
                <a:spLocks noChangeArrowheads="1"/>
              </p:cNvSpPr>
              <p:nvPr/>
            </p:nvSpPr>
            <p:spPr bwMode="auto">
              <a:xfrm>
                <a:off x="2438400" y="2057400"/>
                <a:ext cx="914400" cy="304800"/>
              </a:xfrm>
              <a:prstGeom prst="ellips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27710" name="TextBox 65"/>
              <p:cNvSpPr txBox="1">
                <a:spLocks noChangeArrowheads="1"/>
              </p:cNvSpPr>
              <p:nvPr/>
            </p:nvSpPr>
            <p:spPr bwMode="auto">
              <a:xfrm>
                <a:off x="2607096" y="2054423"/>
                <a:ext cx="59330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office</a:t>
                </a:r>
              </a:p>
            </p:txBody>
          </p:sp>
        </p:grpSp>
        <p:cxnSp>
          <p:nvCxnSpPr>
            <p:cNvPr id="27706" name="Straight Connector 104"/>
            <p:cNvCxnSpPr>
              <a:cxnSpLocks noChangeShapeType="1"/>
            </p:cNvCxnSpPr>
            <p:nvPr/>
          </p:nvCxnSpPr>
          <p:spPr bwMode="auto">
            <a:xfrm rot="5400000" flipH="1" flipV="1">
              <a:off x="1560789" y="5288636"/>
              <a:ext cx="454223" cy="386599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07" name="Straight Connector 106"/>
            <p:cNvCxnSpPr>
              <a:cxnSpLocks noChangeShapeType="1"/>
              <a:endCxn id="5" idx="2"/>
            </p:cNvCxnSpPr>
            <p:nvPr/>
          </p:nvCxnSpPr>
          <p:spPr bwMode="auto">
            <a:xfrm flipH="1" flipV="1">
              <a:off x="2209800" y="5254781"/>
              <a:ext cx="110792" cy="838242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08" name="Straight Connector 108"/>
            <p:cNvCxnSpPr>
              <a:cxnSpLocks noChangeShapeType="1"/>
            </p:cNvCxnSpPr>
            <p:nvPr/>
          </p:nvCxnSpPr>
          <p:spPr bwMode="auto">
            <a:xfrm rot="16200000" flipV="1">
              <a:off x="2442474" y="5250749"/>
              <a:ext cx="457200" cy="465348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185"/>
          <p:cNvGrpSpPr>
            <a:grpSpLocks/>
          </p:cNvGrpSpPr>
          <p:nvPr/>
        </p:nvGrpSpPr>
        <p:grpSpPr bwMode="auto">
          <a:xfrm>
            <a:off x="5715000" y="2057400"/>
            <a:ext cx="2438400" cy="1676400"/>
            <a:chOff x="5715000" y="2057400"/>
            <a:chExt cx="2438400" cy="1676400"/>
          </a:xfrm>
        </p:grpSpPr>
        <p:sp>
          <p:nvSpPr>
            <p:cNvPr id="7" name="Rectangle 6"/>
            <p:cNvSpPr/>
            <p:nvPr/>
          </p:nvSpPr>
          <p:spPr bwMode="auto">
            <a:xfrm>
              <a:off x="5791200" y="3200400"/>
              <a:ext cx="1066800" cy="37782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800" dirty="0">
                  <a:solidFill>
                    <a:schemeClr val="bg1"/>
                  </a:solidFill>
                  <a:latin typeface="Calibri" pitchFamily="34" charset="0"/>
                </a:rPr>
                <a:t>Project</a:t>
              </a:r>
              <a:endParaRPr lang="en-US" sz="2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grpSp>
          <p:nvGrpSpPr>
            <p:cNvPr id="27682" name="Group 54"/>
            <p:cNvGrpSpPr>
              <a:grpSpLocks/>
            </p:cNvGrpSpPr>
            <p:nvPr/>
          </p:nvGrpSpPr>
          <p:grpSpPr bwMode="auto">
            <a:xfrm>
              <a:off x="5715000" y="2057400"/>
              <a:ext cx="914400" cy="307777"/>
              <a:chOff x="2438400" y="2054423"/>
              <a:chExt cx="914400" cy="307777"/>
            </a:xfrm>
          </p:grpSpPr>
          <p:sp>
            <p:nvSpPr>
              <p:cNvPr id="27700" name="Oval 55"/>
              <p:cNvSpPr>
                <a:spLocks noChangeArrowheads="1"/>
              </p:cNvSpPr>
              <p:nvPr/>
            </p:nvSpPr>
            <p:spPr bwMode="auto">
              <a:xfrm>
                <a:off x="2438400" y="2057400"/>
                <a:ext cx="914400" cy="304800"/>
              </a:xfrm>
              <a:prstGeom prst="ellips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27701" name="TextBox 56"/>
              <p:cNvSpPr txBox="1">
                <a:spLocks noChangeArrowheads="1"/>
              </p:cNvSpPr>
              <p:nvPr/>
            </p:nvSpPr>
            <p:spPr bwMode="auto">
              <a:xfrm>
                <a:off x="2708702" y="2054423"/>
                <a:ext cx="41549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u="sng">
                    <a:latin typeface="Calibri" pitchFamily="34" charset="0"/>
                  </a:rPr>
                  <a:t>pid</a:t>
                </a:r>
              </a:p>
            </p:txBody>
          </p:sp>
        </p:grpSp>
        <p:grpSp>
          <p:nvGrpSpPr>
            <p:cNvPr id="27683" name="Group 66"/>
            <p:cNvGrpSpPr>
              <a:grpSpLocks/>
            </p:cNvGrpSpPr>
            <p:nvPr/>
          </p:nvGrpSpPr>
          <p:grpSpPr bwMode="auto">
            <a:xfrm>
              <a:off x="7239000" y="2971800"/>
              <a:ext cx="914400" cy="307777"/>
              <a:chOff x="2438400" y="2054423"/>
              <a:chExt cx="914400" cy="307777"/>
            </a:xfrm>
          </p:grpSpPr>
          <p:sp>
            <p:nvSpPr>
              <p:cNvPr id="27698" name="Oval 67"/>
              <p:cNvSpPr>
                <a:spLocks noChangeArrowheads="1"/>
              </p:cNvSpPr>
              <p:nvPr/>
            </p:nvSpPr>
            <p:spPr bwMode="auto">
              <a:xfrm>
                <a:off x="2438400" y="2057400"/>
                <a:ext cx="914400" cy="304800"/>
              </a:xfrm>
              <a:prstGeom prst="ellips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27699" name="TextBox 68"/>
              <p:cNvSpPr txBox="1">
                <a:spLocks noChangeArrowheads="1"/>
              </p:cNvSpPr>
              <p:nvPr/>
            </p:nvSpPr>
            <p:spPr bwMode="auto">
              <a:xfrm>
                <a:off x="2438400" y="2054423"/>
                <a:ext cx="88158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end_date</a:t>
                </a:r>
              </a:p>
            </p:txBody>
          </p:sp>
        </p:grpSp>
        <p:grpSp>
          <p:nvGrpSpPr>
            <p:cNvPr id="27684" name="Group 69"/>
            <p:cNvGrpSpPr>
              <a:grpSpLocks/>
            </p:cNvGrpSpPr>
            <p:nvPr/>
          </p:nvGrpSpPr>
          <p:grpSpPr bwMode="auto">
            <a:xfrm>
              <a:off x="6629400" y="2206823"/>
              <a:ext cx="914400" cy="310754"/>
              <a:chOff x="2438400" y="2051446"/>
              <a:chExt cx="914400" cy="310754"/>
            </a:xfrm>
          </p:grpSpPr>
          <p:sp>
            <p:nvSpPr>
              <p:cNvPr id="27696" name="Oval 70"/>
              <p:cNvSpPr>
                <a:spLocks noChangeArrowheads="1"/>
              </p:cNvSpPr>
              <p:nvPr/>
            </p:nvSpPr>
            <p:spPr bwMode="auto">
              <a:xfrm>
                <a:off x="2438400" y="2057400"/>
                <a:ext cx="914400" cy="304800"/>
              </a:xfrm>
              <a:prstGeom prst="ellips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27697" name="TextBox 71"/>
              <p:cNvSpPr txBox="1">
                <a:spLocks noChangeArrowheads="1"/>
              </p:cNvSpPr>
              <p:nvPr/>
            </p:nvSpPr>
            <p:spPr bwMode="auto">
              <a:xfrm>
                <a:off x="2514600" y="2051446"/>
                <a:ext cx="76655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sponsor</a:t>
                </a:r>
              </a:p>
            </p:txBody>
          </p:sp>
        </p:grpSp>
        <p:grpSp>
          <p:nvGrpSpPr>
            <p:cNvPr id="27685" name="Group 72"/>
            <p:cNvGrpSpPr>
              <a:grpSpLocks/>
            </p:cNvGrpSpPr>
            <p:nvPr/>
          </p:nvGrpSpPr>
          <p:grpSpPr bwMode="auto">
            <a:xfrm>
              <a:off x="6934200" y="2590800"/>
              <a:ext cx="914400" cy="307777"/>
              <a:chOff x="2438400" y="2054423"/>
              <a:chExt cx="914400" cy="307777"/>
            </a:xfrm>
          </p:grpSpPr>
          <p:sp>
            <p:nvSpPr>
              <p:cNvPr id="27694" name="Oval 73"/>
              <p:cNvSpPr>
                <a:spLocks noChangeArrowheads="1"/>
              </p:cNvSpPr>
              <p:nvPr/>
            </p:nvSpPr>
            <p:spPr bwMode="auto">
              <a:xfrm>
                <a:off x="2438400" y="2057400"/>
                <a:ext cx="914400" cy="304800"/>
              </a:xfrm>
              <a:prstGeom prst="ellips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27695" name="TextBox 74"/>
              <p:cNvSpPr txBox="1">
                <a:spLocks noChangeArrowheads="1"/>
              </p:cNvSpPr>
              <p:nvPr/>
            </p:nvSpPr>
            <p:spPr bwMode="auto">
              <a:xfrm>
                <a:off x="2438400" y="2054423"/>
                <a:ext cx="9046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start-date</a:t>
                </a:r>
              </a:p>
            </p:txBody>
          </p:sp>
        </p:grpSp>
        <p:grpSp>
          <p:nvGrpSpPr>
            <p:cNvPr id="27686" name="Group 75"/>
            <p:cNvGrpSpPr>
              <a:grpSpLocks/>
            </p:cNvGrpSpPr>
            <p:nvPr/>
          </p:nvGrpSpPr>
          <p:grpSpPr bwMode="auto">
            <a:xfrm>
              <a:off x="7162800" y="3426023"/>
              <a:ext cx="914400" cy="307777"/>
              <a:chOff x="2438400" y="2054423"/>
              <a:chExt cx="914400" cy="307777"/>
            </a:xfrm>
          </p:grpSpPr>
          <p:sp>
            <p:nvSpPr>
              <p:cNvPr id="27692" name="Oval 76"/>
              <p:cNvSpPr>
                <a:spLocks noChangeArrowheads="1"/>
              </p:cNvSpPr>
              <p:nvPr/>
            </p:nvSpPr>
            <p:spPr bwMode="auto">
              <a:xfrm>
                <a:off x="2438400" y="2057400"/>
                <a:ext cx="914400" cy="304800"/>
              </a:xfrm>
              <a:prstGeom prst="ellips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27693" name="TextBox 77"/>
              <p:cNvSpPr txBox="1">
                <a:spLocks noChangeArrowheads="1"/>
              </p:cNvSpPr>
              <p:nvPr/>
            </p:nvSpPr>
            <p:spPr bwMode="auto">
              <a:xfrm>
                <a:off x="2574998" y="2054423"/>
                <a:ext cx="70160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budget</a:t>
                </a:r>
              </a:p>
            </p:txBody>
          </p:sp>
        </p:grpSp>
        <p:cxnSp>
          <p:nvCxnSpPr>
            <p:cNvPr id="27687" name="Straight Connector 110"/>
            <p:cNvCxnSpPr>
              <a:cxnSpLocks noChangeShapeType="1"/>
            </p:cNvCxnSpPr>
            <p:nvPr/>
          </p:nvCxnSpPr>
          <p:spPr bwMode="auto">
            <a:xfrm rot="5400000">
              <a:off x="5765015" y="2772363"/>
              <a:ext cx="835223" cy="20851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88" name="Straight Connector 112"/>
            <p:cNvCxnSpPr>
              <a:cxnSpLocks noChangeShapeType="1"/>
              <a:endCxn id="7" idx="0"/>
            </p:cNvCxnSpPr>
            <p:nvPr/>
          </p:nvCxnSpPr>
          <p:spPr bwMode="auto">
            <a:xfrm flipH="1">
              <a:off x="6324600" y="2438400"/>
              <a:ext cx="381000" cy="762000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89" name="Straight Connector 114"/>
            <p:cNvCxnSpPr>
              <a:cxnSpLocks noChangeShapeType="1"/>
            </p:cNvCxnSpPr>
            <p:nvPr/>
          </p:nvCxnSpPr>
          <p:spPr bwMode="auto">
            <a:xfrm rot="10800000" flipV="1">
              <a:off x="6553200" y="2819400"/>
              <a:ext cx="457200" cy="380998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0" name="Straight Connector 122"/>
            <p:cNvCxnSpPr>
              <a:cxnSpLocks noChangeShapeType="1"/>
            </p:cNvCxnSpPr>
            <p:nvPr/>
          </p:nvCxnSpPr>
          <p:spPr bwMode="auto">
            <a:xfrm flipV="1">
              <a:off x="6858000" y="3125689"/>
              <a:ext cx="381000" cy="74711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1" name="Straight Connector 124"/>
            <p:cNvCxnSpPr>
              <a:cxnSpLocks noChangeShapeType="1"/>
              <a:stCxn id="7" idx="3"/>
            </p:cNvCxnSpPr>
            <p:nvPr/>
          </p:nvCxnSpPr>
          <p:spPr bwMode="auto">
            <a:xfrm>
              <a:off x="6858000" y="3389312"/>
              <a:ext cx="438711" cy="84325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 186"/>
          <p:cNvGrpSpPr>
            <a:grpSpLocks/>
          </p:cNvGrpSpPr>
          <p:nvPr/>
        </p:nvGrpSpPr>
        <p:grpSpPr bwMode="auto">
          <a:xfrm>
            <a:off x="5638800" y="4879764"/>
            <a:ext cx="1828800" cy="1371810"/>
            <a:chOff x="5638800" y="4879776"/>
            <a:chExt cx="1828800" cy="1371601"/>
          </a:xfrm>
        </p:grpSpPr>
        <p:sp>
          <p:nvSpPr>
            <p:cNvPr id="6" name="Rectangle 5"/>
            <p:cNvSpPr/>
            <p:nvPr/>
          </p:nvSpPr>
          <p:spPr bwMode="auto">
            <a:xfrm>
              <a:off x="5791200" y="4879776"/>
              <a:ext cx="1066800" cy="37797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800" dirty="0">
                  <a:solidFill>
                    <a:schemeClr val="bg1"/>
                  </a:solidFill>
                  <a:latin typeface="Calibri" pitchFamily="34" charset="0"/>
                </a:rPr>
                <a:t>Graduate</a:t>
              </a:r>
              <a:endParaRPr lang="en-US" sz="2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grpSp>
          <p:nvGrpSpPr>
            <p:cNvPr id="27665" name="Group 81"/>
            <p:cNvGrpSpPr>
              <a:grpSpLocks/>
            </p:cNvGrpSpPr>
            <p:nvPr/>
          </p:nvGrpSpPr>
          <p:grpSpPr bwMode="auto">
            <a:xfrm>
              <a:off x="6781800" y="5559623"/>
              <a:ext cx="685800" cy="307777"/>
              <a:chOff x="2438400" y="2054423"/>
              <a:chExt cx="914400" cy="307777"/>
            </a:xfrm>
          </p:grpSpPr>
          <p:sp>
            <p:nvSpPr>
              <p:cNvPr id="27679" name="Oval 82"/>
              <p:cNvSpPr>
                <a:spLocks noChangeArrowheads="1"/>
              </p:cNvSpPr>
              <p:nvPr/>
            </p:nvSpPr>
            <p:spPr bwMode="auto">
              <a:xfrm>
                <a:off x="2438400" y="2057400"/>
                <a:ext cx="914400" cy="304800"/>
              </a:xfrm>
              <a:prstGeom prst="ellips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27680" name="TextBox 83"/>
              <p:cNvSpPr txBox="1">
                <a:spLocks noChangeArrowheads="1"/>
              </p:cNvSpPr>
              <p:nvPr/>
            </p:nvSpPr>
            <p:spPr bwMode="auto">
              <a:xfrm>
                <a:off x="2540000" y="2054423"/>
                <a:ext cx="59824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name</a:t>
                </a:r>
              </a:p>
            </p:txBody>
          </p:sp>
        </p:grpSp>
        <p:grpSp>
          <p:nvGrpSpPr>
            <p:cNvPr id="27666" name="Group 84"/>
            <p:cNvGrpSpPr>
              <a:grpSpLocks/>
            </p:cNvGrpSpPr>
            <p:nvPr/>
          </p:nvGrpSpPr>
          <p:grpSpPr bwMode="auto">
            <a:xfrm>
              <a:off x="6477000" y="5940623"/>
              <a:ext cx="914400" cy="310754"/>
              <a:chOff x="2438400" y="2051446"/>
              <a:chExt cx="914400" cy="310754"/>
            </a:xfrm>
          </p:grpSpPr>
          <p:sp>
            <p:nvSpPr>
              <p:cNvPr id="27677" name="Oval 85"/>
              <p:cNvSpPr>
                <a:spLocks noChangeArrowheads="1"/>
              </p:cNvSpPr>
              <p:nvPr/>
            </p:nvSpPr>
            <p:spPr bwMode="auto">
              <a:xfrm>
                <a:off x="2438400" y="2057400"/>
                <a:ext cx="914400" cy="304800"/>
              </a:xfrm>
              <a:prstGeom prst="ellips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27678" name="TextBox 86"/>
              <p:cNvSpPr txBox="1">
                <a:spLocks noChangeArrowheads="1"/>
              </p:cNvSpPr>
              <p:nvPr/>
            </p:nvSpPr>
            <p:spPr bwMode="auto">
              <a:xfrm>
                <a:off x="2438400" y="2051446"/>
                <a:ext cx="87748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deg_prog</a:t>
                </a:r>
              </a:p>
            </p:txBody>
          </p:sp>
        </p:grpSp>
        <p:grpSp>
          <p:nvGrpSpPr>
            <p:cNvPr id="27667" name="Group 87"/>
            <p:cNvGrpSpPr>
              <a:grpSpLocks/>
            </p:cNvGrpSpPr>
            <p:nvPr/>
          </p:nvGrpSpPr>
          <p:grpSpPr bwMode="auto">
            <a:xfrm>
              <a:off x="5943600" y="5940623"/>
              <a:ext cx="457200" cy="310754"/>
              <a:chOff x="2438400" y="2051446"/>
              <a:chExt cx="914400" cy="310754"/>
            </a:xfrm>
          </p:grpSpPr>
          <p:sp>
            <p:nvSpPr>
              <p:cNvPr id="27675" name="Oval 88"/>
              <p:cNvSpPr>
                <a:spLocks noChangeArrowheads="1"/>
              </p:cNvSpPr>
              <p:nvPr/>
            </p:nvSpPr>
            <p:spPr bwMode="auto">
              <a:xfrm>
                <a:off x="2438400" y="2057400"/>
                <a:ext cx="914400" cy="304800"/>
              </a:xfrm>
              <a:prstGeom prst="ellips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27676" name="TextBox 89"/>
              <p:cNvSpPr txBox="1">
                <a:spLocks noChangeArrowheads="1"/>
              </p:cNvSpPr>
              <p:nvPr/>
            </p:nvSpPr>
            <p:spPr bwMode="auto">
              <a:xfrm>
                <a:off x="2438400" y="2051446"/>
                <a:ext cx="66672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age</a:t>
                </a:r>
              </a:p>
            </p:txBody>
          </p:sp>
        </p:grpSp>
        <p:grpSp>
          <p:nvGrpSpPr>
            <p:cNvPr id="27668" name="Group 90"/>
            <p:cNvGrpSpPr>
              <a:grpSpLocks/>
            </p:cNvGrpSpPr>
            <p:nvPr/>
          </p:nvGrpSpPr>
          <p:grpSpPr bwMode="auto">
            <a:xfrm>
              <a:off x="5638800" y="5559623"/>
              <a:ext cx="457200" cy="310754"/>
              <a:chOff x="2438400" y="2051446"/>
              <a:chExt cx="914400" cy="310754"/>
            </a:xfrm>
          </p:grpSpPr>
          <p:sp>
            <p:nvSpPr>
              <p:cNvPr id="27673" name="Oval 91"/>
              <p:cNvSpPr>
                <a:spLocks noChangeArrowheads="1"/>
              </p:cNvSpPr>
              <p:nvPr/>
            </p:nvSpPr>
            <p:spPr bwMode="auto">
              <a:xfrm>
                <a:off x="2438400" y="2057400"/>
                <a:ext cx="914400" cy="304800"/>
              </a:xfrm>
              <a:prstGeom prst="ellips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27674" name="TextBox 92"/>
              <p:cNvSpPr txBox="1">
                <a:spLocks noChangeArrowheads="1"/>
              </p:cNvSpPr>
              <p:nvPr/>
            </p:nvSpPr>
            <p:spPr bwMode="auto">
              <a:xfrm>
                <a:off x="2475292" y="2051446"/>
                <a:ext cx="840616" cy="307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u="sng">
                    <a:latin typeface="Calibri" pitchFamily="34" charset="0"/>
                  </a:rPr>
                  <a:t>ssn</a:t>
                </a:r>
              </a:p>
            </p:txBody>
          </p:sp>
        </p:grpSp>
        <p:cxnSp>
          <p:nvCxnSpPr>
            <p:cNvPr id="27669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5789712" y="5335488"/>
              <a:ext cx="307777" cy="152400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0" name="Straight Connector 133"/>
            <p:cNvCxnSpPr>
              <a:cxnSpLocks noChangeShapeType="1"/>
              <a:stCxn id="6" idx="2"/>
            </p:cNvCxnSpPr>
            <p:nvPr/>
          </p:nvCxnSpPr>
          <p:spPr bwMode="auto">
            <a:xfrm flipH="1">
              <a:off x="6248402" y="5257753"/>
              <a:ext cx="76198" cy="685847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1" name="Straight Connector 135"/>
            <p:cNvCxnSpPr>
              <a:cxnSpLocks noChangeShapeType="1"/>
            </p:cNvCxnSpPr>
            <p:nvPr/>
          </p:nvCxnSpPr>
          <p:spPr bwMode="auto">
            <a:xfrm rot="16200000" flipH="1">
              <a:off x="6286500" y="5448300"/>
              <a:ext cx="685800" cy="304800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2" name="Straight Connector 137"/>
            <p:cNvCxnSpPr>
              <a:cxnSpLocks noChangeShapeType="1"/>
            </p:cNvCxnSpPr>
            <p:nvPr/>
          </p:nvCxnSpPr>
          <p:spPr bwMode="auto">
            <a:xfrm rot="16200000" flipH="1">
              <a:off x="6667500" y="5295900"/>
              <a:ext cx="304800" cy="228600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5754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723900"/>
          </a:xfrm>
        </p:spPr>
        <p:txBody>
          <a:bodyPr/>
          <a:lstStyle/>
          <a:p>
            <a:r>
              <a:rPr lang="en-US"/>
              <a:t>Example:  University Database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772400" cy="762000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Calibri" pitchFamily="34" charset="0"/>
              </a:rPr>
              <a:t>Each project is managed by one professor (principal investigator)</a:t>
            </a:r>
          </a:p>
          <a:p>
            <a:r>
              <a:rPr lang="en-US" sz="2200" dirty="0">
                <a:solidFill>
                  <a:srgbClr val="FF0000"/>
                </a:solidFill>
                <a:latin typeface="Calibri" pitchFamily="34" charset="0"/>
              </a:rPr>
              <a:t>Professors can manage multiple projects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764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Professo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676400" y="4949825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Dept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91200" y="49530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Graduate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912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Project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8680" name="Group 41"/>
          <p:cNvGrpSpPr>
            <a:grpSpLocks/>
          </p:cNvGrpSpPr>
          <p:nvPr/>
        </p:nvGrpSpPr>
        <p:grpSpPr bwMode="auto">
          <a:xfrm>
            <a:off x="1828800" y="1981200"/>
            <a:ext cx="914400" cy="311150"/>
            <a:chOff x="2438400" y="2051446"/>
            <a:chExt cx="914400" cy="310754"/>
          </a:xfrm>
        </p:grpSpPr>
        <p:sp>
          <p:nvSpPr>
            <p:cNvPr id="28749" name="Oval 3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8750" name="TextBox 40"/>
            <p:cNvSpPr txBox="1">
              <a:spLocks noChangeArrowheads="1"/>
            </p:cNvSpPr>
            <p:nvPr/>
          </p:nvSpPr>
          <p:spPr bwMode="auto">
            <a:xfrm>
              <a:off x="2693979" y="2051446"/>
              <a:ext cx="5064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rank</a:t>
              </a:r>
            </a:p>
          </p:txBody>
        </p:sp>
      </p:grpSp>
      <p:grpSp>
        <p:nvGrpSpPr>
          <p:cNvPr id="28681" name="Group 42"/>
          <p:cNvGrpSpPr>
            <a:grpSpLocks/>
          </p:cNvGrpSpPr>
          <p:nvPr/>
        </p:nvGrpSpPr>
        <p:grpSpPr bwMode="auto">
          <a:xfrm>
            <a:off x="2590800" y="2282825"/>
            <a:ext cx="914400" cy="307975"/>
            <a:chOff x="2438400" y="2054423"/>
            <a:chExt cx="914400" cy="307777"/>
          </a:xfrm>
        </p:grpSpPr>
        <p:sp>
          <p:nvSpPr>
            <p:cNvPr id="28747" name="Oval 4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8748" name="TextBox 4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386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Specialty</a:t>
              </a:r>
            </a:p>
          </p:txBody>
        </p:sp>
      </p:grpSp>
      <p:grpSp>
        <p:nvGrpSpPr>
          <p:cNvPr id="28682" name="Group 45"/>
          <p:cNvGrpSpPr>
            <a:grpSpLocks/>
          </p:cNvGrpSpPr>
          <p:nvPr/>
        </p:nvGrpSpPr>
        <p:grpSpPr bwMode="auto">
          <a:xfrm>
            <a:off x="1066800" y="2206625"/>
            <a:ext cx="914400" cy="311150"/>
            <a:chOff x="2438400" y="2051446"/>
            <a:chExt cx="914400" cy="310754"/>
          </a:xfrm>
        </p:grpSpPr>
        <p:sp>
          <p:nvSpPr>
            <p:cNvPr id="28745" name="Oval 4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8746" name="TextBox 47"/>
            <p:cNvSpPr txBox="1">
              <a:spLocks noChangeArrowheads="1"/>
            </p:cNvSpPr>
            <p:nvPr/>
          </p:nvSpPr>
          <p:spPr bwMode="auto">
            <a:xfrm>
              <a:off x="2679719" y="2051446"/>
              <a:ext cx="4444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28683" name="Group 48"/>
          <p:cNvGrpSpPr>
            <a:grpSpLocks/>
          </p:cNvGrpSpPr>
          <p:nvPr/>
        </p:nvGrpSpPr>
        <p:grpSpPr bwMode="auto">
          <a:xfrm>
            <a:off x="609600" y="2587625"/>
            <a:ext cx="914400" cy="311150"/>
            <a:chOff x="2438400" y="2051446"/>
            <a:chExt cx="914400" cy="310754"/>
          </a:xfrm>
        </p:grpSpPr>
        <p:sp>
          <p:nvSpPr>
            <p:cNvPr id="28743" name="Oval 4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8744" name="TextBox 50"/>
            <p:cNvSpPr txBox="1">
              <a:spLocks noChangeArrowheads="1"/>
            </p:cNvSpPr>
            <p:nvPr/>
          </p:nvSpPr>
          <p:spPr bwMode="auto">
            <a:xfrm>
              <a:off x="2703892" y="2051446"/>
              <a:ext cx="4203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grpSp>
        <p:nvGrpSpPr>
          <p:cNvPr id="28684" name="Group 51"/>
          <p:cNvGrpSpPr>
            <a:grpSpLocks/>
          </p:cNvGrpSpPr>
          <p:nvPr/>
        </p:nvGrpSpPr>
        <p:grpSpPr bwMode="auto">
          <a:xfrm>
            <a:off x="1828800" y="6092825"/>
            <a:ext cx="914400" cy="307975"/>
            <a:chOff x="2438400" y="2054423"/>
            <a:chExt cx="914400" cy="307777"/>
          </a:xfrm>
        </p:grpSpPr>
        <p:sp>
          <p:nvSpPr>
            <p:cNvPr id="28741" name="Oval 5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8742" name="TextBox 53"/>
            <p:cNvSpPr txBox="1">
              <a:spLocks noChangeArrowheads="1"/>
            </p:cNvSpPr>
            <p:nvPr/>
          </p:nvSpPr>
          <p:spPr bwMode="auto">
            <a:xfrm>
              <a:off x="2583782" y="2054423"/>
              <a:ext cx="6928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dname</a:t>
              </a:r>
            </a:p>
          </p:txBody>
        </p:sp>
      </p:grpSp>
      <p:grpSp>
        <p:nvGrpSpPr>
          <p:cNvPr id="28685" name="Group 54"/>
          <p:cNvGrpSpPr>
            <a:grpSpLocks/>
          </p:cNvGrpSpPr>
          <p:nvPr/>
        </p:nvGrpSpPr>
        <p:grpSpPr bwMode="auto">
          <a:xfrm>
            <a:off x="5715000" y="2057400"/>
            <a:ext cx="914400" cy="307975"/>
            <a:chOff x="2438400" y="2054423"/>
            <a:chExt cx="914400" cy="307777"/>
          </a:xfrm>
        </p:grpSpPr>
        <p:sp>
          <p:nvSpPr>
            <p:cNvPr id="28739" name="Oval 5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8740" name="TextBox 56"/>
            <p:cNvSpPr txBox="1">
              <a:spLocks noChangeArrowheads="1"/>
            </p:cNvSpPr>
            <p:nvPr/>
          </p:nvSpPr>
          <p:spPr bwMode="auto">
            <a:xfrm>
              <a:off x="2708702" y="2054423"/>
              <a:ext cx="4154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pid</a:t>
              </a:r>
            </a:p>
          </p:txBody>
        </p:sp>
      </p:grpSp>
      <p:grpSp>
        <p:nvGrpSpPr>
          <p:cNvPr id="28686" name="Group 57"/>
          <p:cNvGrpSpPr>
            <a:grpSpLocks/>
          </p:cNvGrpSpPr>
          <p:nvPr/>
        </p:nvGrpSpPr>
        <p:grpSpPr bwMode="auto">
          <a:xfrm>
            <a:off x="1143000" y="5708650"/>
            <a:ext cx="914400" cy="311150"/>
            <a:chOff x="2438400" y="2051446"/>
            <a:chExt cx="914400" cy="310754"/>
          </a:xfrm>
        </p:grpSpPr>
        <p:sp>
          <p:nvSpPr>
            <p:cNvPr id="28737" name="Oval 5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8738" name="TextBox 59"/>
            <p:cNvSpPr txBox="1">
              <a:spLocks noChangeArrowheads="1"/>
            </p:cNvSpPr>
            <p:nvPr/>
          </p:nvSpPr>
          <p:spPr bwMode="auto">
            <a:xfrm>
              <a:off x="2655802" y="2051446"/>
              <a:ext cx="4683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dno</a:t>
              </a:r>
            </a:p>
          </p:txBody>
        </p:sp>
      </p:grpSp>
      <p:grpSp>
        <p:nvGrpSpPr>
          <p:cNvPr id="28687" name="Group 63"/>
          <p:cNvGrpSpPr>
            <a:grpSpLocks/>
          </p:cNvGrpSpPr>
          <p:nvPr/>
        </p:nvGrpSpPr>
        <p:grpSpPr bwMode="auto">
          <a:xfrm>
            <a:off x="2438400" y="5711825"/>
            <a:ext cx="914400" cy="307975"/>
            <a:chOff x="2438400" y="2054423"/>
            <a:chExt cx="914400" cy="307777"/>
          </a:xfrm>
        </p:grpSpPr>
        <p:sp>
          <p:nvSpPr>
            <p:cNvPr id="28735" name="Oval 64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8736" name="TextBox 65"/>
            <p:cNvSpPr txBox="1">
              <a:spLocks noChangeArrowheads="1"/>
            </p:cNvSpPr>
            <p:nvPr/>
          </p:nvSpPr>
          <p:spPr bwMode="auto">
            <a:xfrm>
              <a:off x="2607096" y="2054423"/>
              <a:ext cx="5933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office</a:t>
              </a:r>
            </a:p>
          </p:txBody>
        </p:sp>
      </p:grpSp>
      <p:grpSp>
        <p:nvGrpSpPr>
          <p:cNvPr id="28688" name="Group 66"/>
          <p:cNvGrpSpPr>
            <a:grpSpLocks/>
          </p:cNvGrpSpPr>
          <p:nvPr/>
        </p:nvGrpSpPr>
        <p:grpSpPr bwMode="auto">
          <a:xfrm>
            <a:off x="7239000" y="2971800"/>
            <a:ext cx="914400" cy="307975"/>
            <a:chOff x="2438400" y="2054423"/>
            <a:chExt cx="914400" cy="307777"/>
          </a:xfrm>
        </p:grpSpPr>
        <p:sp>
          <p:nvSpPr>
            <p:cNvPr id="28733" name="Oval 67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8734" name="TextBox 68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815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end_date</a:t>
              </a:r>
            </a:p>
          </p:txBody>
        </p:sp>
      </p:grpSp>
      <p:grpSp>
        <p:nvGrpSpPr>
          <p:cNvPr id="28689" name="Group 69"/>
          <p:cNvGrpSpPr>
            <a:grpSpLocks/>
          </p:cNvGrpSpPr>
          <p:nvPr/>
        </p:nvGrpSpPr>
        <p:grpSpPr bwMode="auto">
          <a:xfrm>
            <a:off x="6629400" y="2206625"/>
            <a:ext cx="914400" cy="311150"/>
            <a:chOff x="2438400" y="2051446"/>
            <a:chExt cx="914400" cy="310754"/>
          </a:xfrm>
        </p:grpSpPr>
        <p:sp>
          <p:nvSpPr>
            <p:cNvPr id="28731" name="Oval 70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8732" name="TextBox 71"/>
            <p:cNvSpPr txBox="1">
              <a:spLocks noChangeArrowheads="1"/>
            </p:cNvSpPr>
            <p:nvPr/>
          </p:nvSpPr>
          <p:spPr bwMode="auto">
            <a:xfrm>
              <a:off x="2514600" y="2051446"/>
              <a:ext cx="7665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sponsor</a:t>
              </a:r>
            </a:p>
          </p:txBody>
        </p:sp>
      </p:grpSp>
      <p:grpSp>
        <p:nvGrpSpPr>
          <p:cNvPr id="28690" name="Group 72"/>
          <p:cNvGrpSpPr>
            <a:grpSpLocks/>
          </p:cNvGrpSpPr>
          <p:nvPr/>
        </p:nvGrpSpPr>
        <p:grpSpPr bwMode="auto">
          <a:xfrm>
            <a:off x="6934200" y="2590800"/>
            <a:ext cx="914400" cy="307975"/>
            <a:chOff x="2438400" y="2054423"/>
            <a:chExt cx="914400" cy="307777"/>
          </a:xfrm>
        </p:grpSpPr>
        <p:sp>
          <p:nvSpPr>
            <p:cNvPr id="28729" name="Oval 7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8730" name="TextBox 7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9046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start-date</a:t>
              </a:r>
            </a:p>
          </p:txBody>
        </p:sp>
      </p:grpSp>
      <p:grpSp>
        <p:nvGrpSpPr>
          <p:cNvPr id="28691" name="Group 75"/>
          <p:cNvGrpSpPr>
            <a:grpSpLocks/>
          </p:cNvGrpSpPr>
          <p:nvPr/>
        </p:nvGrpSpPr>
        <p:grpSpPr bwMode="auto">
          <a:xfrm>
            <a:off x="7162800" y="3425825"/>
            <a:ext cx="914400" cy="307975"/>
            <a:chOff x="2438400" y="2054423"/>
            <a:chExt cx="914400" cy="307777"/>
          </a:xfrm>
        </p:grpSpPr>
        <p:sp>
          <p:nvSpPr>
            <p:cNvPr id="28727" name="Oval 7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8728" name="TextBox 77"/>
            <p:cNvSpPr txBox="1">
              <a:spLocks noChangeArrowheads="1"/>
            </p:cNvSpPr>
            <p:nvPr/>
          </p:nvSpPr>
          <p:spPr bwMode="auto">
            <a:xfrm>
              <a:off x="2574998" y="2054423"/>
              <a:ext cx="7016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budget</a:t>
              </a:r>
            </a:p>
          </p:txBody>
        </p:sp>
      </p:grpSp>
      <p:grpSp>
        <p:nvGrpSpPr>
          <p:cNvPr id="28692" name="Group 81"/>
          <p:cNvGrpSpPr>
            <a:grpSpLocks/>
          </p:cNvGrpSpPr>
          <p:nvPr/>
        </p:nvGrpSpPr>
        <p:grpSpPr bwMode="auto">
          <a:xfrm>
            <a:off x="6781800" y="5559425"/>
            <a:ext cx="685800" cy="307975"/>
            <a:chOff x="2438400" y="2054423"/>
            <a:chExt cx="914400" cy="307777"/>
          </a:xfrm>
        </p:grpSpPr>
        <p:sp>
          <p:nvSpPr>
            <p:cNvPr id="28725" name="Oval 8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8726" name="TextBox 83"/>
            <p:cNvSpPr txBox="1">
              <a:spLocks noChangeArrowheads="1"/>
            </p:cNvSpPr>
            <p:nvPr/>
          </p:nvSpPr>
          <p:spPr bwMode="auto">
            <a:xfrm>
              <a:off x="2540000" y="2054423"/>
              <a:ext cx="5982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name</a:t>
              </a:r>
            </a:p>
          </p:txBody>
        </p:sp>
      </p:grpSp>
      <p:grpSp>
        <p:nvGrpSpPr>
          <p:cNvPr id="28693" name="Group 84"/>
          <p:cNvGrpSpPr>
            <a:grpSpLocks/>
          </p:cNvGrpSpPr>
          <p:nvPr/>
        </p:nvGrpSpPr>
        <p:grpSpPr bwMode="auto">
          <a:xfrm>
            <a:off x="6477000" y="5940425"/>
            <a:ext cx="914400" cy="311150"/>
            <a:chOff x="2438400" y="2051446"/>
            <a:chExt cx="914400" cy="310754"/>
          </a:xfrm>
        </p:grpSpPr>
        <p:sp>
          <p:nvSpPr>
            <p:cNvPr id="28723" name="Oval 8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8724" name="TextBox 86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8774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deg_prog</a:t>
              </a:r>
            </a:p>
          </p:txBody>
        </p:sp>
      </p:grpSp>
      <p:grpSp>
        <p:nvGrpSpPr>
          <p:cNvPr id="28694" name="Group 87"/>
          <p:cNvGrpSpPr>
            <a:grpSpLocks/>
          </p:cNvGrpSpPr>
          <p:nvPr/>
        </p:nvGrpSpPr>
        <p:grpSpPr bwMode="auto">
          <a:xfrm>
            <a:off x="5943600" y="5940425"/>
            <a:ext cx="457200" cy="311150"/>
            <a:chOff x="2438400" y="2051446"/>
            <a:chExt cx="914400" cy="310754"/>
          </a:xfrm>
        </p:grpSpPr>
        <p:sp>
          <p:nvSpPr>
            <p:cNvPr id="28721" name="Oval 8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8722" name="TextBox 89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6667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28695" name="Group 90"/>
          <p:cNvGrpSpPr>
            <a:grpSpLocks/>
          </p:cNvGrpSpPr>
          <p:nvPr/>
        </p:nvGrpSpPr>
        <p:grpSpPr bwMode="auto">
          <a:xfrm>
            <a:off x="5638800" y="5559425"/>
            <a:ext cx="457200" cy="311150"/>
            <a:chOff x="2438400" y="2051446"/>
            <a:chExt cx="914400" cy="310754"/>
          </a:xfrm>
        </p:grpSpPr>
        <p:sp>
          <p:nvSpPr>
            <p:cNvPr id="28719" name="Oval 91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8720" name="TextBox 92"/>
            <p:cNvSpPr txBox="1">
              <a:spLocks noChangeArrowheads="1"/>
            </p:cNvSpPr>
            <p:nvPr/>
          </p:nvSpPr>
          <p:spPr bwMode="auto">
            <a:xfrm>
              <a:off x="2475292" y="2051446"/>
              <a:ext cx="840616" cy="307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cxnSp>
        <p:nvCxnSpPr>
          <p:cNvPr id="28696" name="Straight Connector 94"/>
          <p:cNvCxnSpPr>
            <a:cxnSpLocks noChangeShapeType="1"/>
          </p:cNvCxnSpPr>
          <p:nvPr/>
        </p:nvCxnSpPr>
        <p:spPr bwMode="auto">
          <a:xfrm rot="16200000" flipH="1">
            <a:off x="1343025" y="2638425"/>
            <a:ext cx="304800" cy="8191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97" name="Straight Connector 96"/>
          <p:cNvCxnSpPr>
            <a:cxnSpLocks noChangeShapeType="1"/>
          </p:cNvCxnSpPr>
          <p:nvPr/>
        </p:nvCxnSpPr>
        <p:spPr bwMode="auto">
          <a:xfrm rot="16200000" flipH="1">
            <a:off x="1450975" y="2593975"/>
            <a:ext cx="685800" cy="5270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98" name="Straight Connector 98"/>
          <p:cNvCxnSpPr>
            <a:cxnSpLocks noChangeShapeType="1"/>
            <a:endCxn id="4" idx="0"/>
          </p:cNvCxnSpPr>
          <p:nvPr/>
        </p:nvCxnSpPr>
        <p:spPr bwMode="auto">
          <a:xfrm rot="5400000">
            <a:off x="1817687" y="2681288"/>
            <a:ext cx="911225" cy="127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99" name="Straight Connector 100"/>
          <p:cNvCxnSpPr>
            <a:cxnSpLocks noChangeShapeType="1"/>
          </p:cNvCxnSpPr>
          <p:nvPr/>
        </p:nvCxnSpPr>
        <p:spPr bwMode="auto">
          <a:xfrm rot="5400000">
            <a:off x="2419350" y="2609850"/>
            <a:ext cx="609600" cy="5715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00" name="Straight Connector 104"/>
          <p:cNvCxnSpPr>
            <a:cxnSpLocks noChangeShapeType="1"/>
          </p:cNvCxnSpPr>
          <p:nvPr/>
        </p:nvCxnSpPr>
        <p:spPr bwMode="auto">
          <a:xfrm rot="5400000" flipH="1" flipV="1">
            <a:off x="1560512" y="5287963"/>
            <a:ext cx="454025" cy="3873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01" name="Straight Connector 106"/>
          <p:cNvCxnSpPr>
            <a:cxnSpLocks noChangeShapeType="1"/>
            <a:endCxn id="5" idx="2"/>
          </p:cNvCxnSpPr>
          <p:nvPr/>
        </p:nvCxnSpPr>
        <p:spPr bwMode="auto">
          <a:xfrm rot="16200000" flipV="1">
            <a:off x="1846263" y="5618162"/>
            <a:ext cx="838200" cy="1111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02" name="Straight Connector 108"/>
          <p:cNvCxnSpPr>
            <a:cxnSpLocks noChangeShapeType="1"/>
          </p:cNvCxnSpPr>
          <p:nvPr/>
        </p:nvCxnSpPr>
        <p:spPr bwMode="auto">
          <a:xfrm rot="16200000" flipV="1">
            <a:off x="2442369" y="5250656"/>
            <a:ext cx="457200" cy="4651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03" name="Straight Connector 110"/>
          <p:cNvCxnSpPr>
            <a:cxnSpLocks noChangeShapeType="1"/>
          </p:cNvCxnSpPr>
          <p:nvPr/>
        </p:nvCxnSpPr>
        <p:spPr bwMode="auto">
          <a:xfrm rot="5400000">
            <a:off x="5765006" y="2772569"/>
            <a:ext cx="835025" cy="206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04" name="Straight Connector 112"/>
          <p:cNvCxnSpPr>
            <a:cxnSpLocks noChangeShapeType="1"/>
            <a:endCxn id="7" idx="0"/>
          </p:cNvCxnSpPr>
          <p:nvPr/>
        </p:nvCxnSpPr>
        <p:spPr bwMode="auto">
          <a:xfrm rot="5400000">
            <a:off x="6134100" y="2628900"/>
            <a:ext cx="7620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05" name="Straight Connector 114"/>
          <p:cNvCxnSpPr>
            <a:cxnSpLocks noChangeShapeType="1"/>
          </p:cNvCxnSpPr>
          <p:nvPr/>
        </p:nvCxnSpPr>
        <p:spPr bwMode="auto">
          <a:xfrm rot="10800000" flipV="1">
            <a:off x="6553200" y="2819400"/>
            <a:ext cx="4572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06" name="Straight Connector 122"/>
          <p:cNvCxnSpPr>
            <a:cxnSpLocks noChangeShapeType="1"/>
          </p:cNvCxnSpPr>
          <p:nvPr/>
        </p:nvCxnSpPr>
        <p:spPr bwMode="auto">
          <a:xfrm flipV="1">
            <a:off x="6858000" y="3125788"/>
            <a:ext cx="381000" cy="74612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07" name="Straight Connector 124"/>
          <p:cNvCxnSpPr>
            <a:cxnSpLocks noChangeShapeType="1"/>
            <a:stCxn id="7" idx="3"/>
          </p:cNvCxnSpPr>
          <p:nvPr/>
        </p:nvCxnSpPr>
        <p:spPr bwMode="auto">
          <a:xfrm>
            <a:off x="6858000" y="3352800"/>
            <a:ext cx="438150" cy="1206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08" name="Straight Connector 131"/>
          <p:cNvCxnSpPr>
            <a:cxnSpLocks noChangeShapeType="1"/>
          </p:cNvCxnSpPr>
          <p:nvPr/>
        </p:nvCxnSpPr>
        <p:spPr bwMode="auto">
          <a:xfrm rot="5400000">
            <a:off x="5789612" y="5335588"/>
            <a:ext cx="307975" cy="1524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09" name="Straight Connector 133"/>
          <p:cNvCxnSpPr>
            <a:cxnSpLocks noChangeShapeType="1"/>
            <a:stCxn id="6" idx="2"/>
          </p:cNvCxnSpPr>
          <p:nvPr/>
        </p:nvCxnSpPr>
        <p:spPr bwMode="auto">
          <a:xfrm rot="5400000">
            <a:off x="5943600" y="5562600"/>
            <a:ext cx="685800" cy="762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10" name="Straight Connector 135"/>
          <p:cNvCxnSpPr>
            <a:cxnSpLocks noChangeShapeType="1"/>
          </p:cNvCxnSpPr>
          <p:nvPr/>
        </p:nvCxnSpPr>
        <p:spPr bwMode="auto">
          <a:xfrm rot="16200000" flipH="1">
            <a:off x="6286500" y="5448300"/>
            <a:ext cx="685800" cy="3048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11" name="Straight Connector 137"/>
          <p:cNvCxnSpPr>
            <a:cxnSpLocks noChangeShapeType="1"/>
          </p:cNvCxnSpPr>
          <p:nvPr/>
        </p:nvCxnSpPr>
        <p:spPr bwMode="auto">
          <a:xfrm rot="16200000" flipH="1">
            <a:off x="6667500" y="5295900"/>
            <a:ext cx="304800" cy="2286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2" name="Group 132"/>
          <p:cNvGrpSpPr>
            <a:grpSpLocks/>
          </p:cNvGrpSpPr>
          <p:nvPr/>
        </p:nvGrpSpPr>
        <p:grpSpPr bwMode="auto">
          <a:xfrm>
            <a:off x="2743200" y="3048000"/>
            <a:ext cx="3048000" cy="609600"/>
            <a:chOff x="2743200" y="3048000"/>
            <a:chExt cx="3048000" cy="609600"/>
          </a:xfrm>
        </p:grpSpPr>
        <p:grpSp>
          <p:nvGrpSpPr>
            <p:cNvPr id="28714" name="Group 18"/>
            <p:cNvGrpSpPr>
              <a:grpSpLocks/>
            </p:cNvGrpSpPr>
            <p:nvPr/>
          </p:nvGrpSpPr>
          <p:grpSpPr bwMode="auto">
            <a:xfrm>
              <a:off x="3962400" y="3048000"/>
              <a:ext cx="1219200" cy="609600"/>
              <a:chOff x="3505200" y="3657600"/>
              <a:chExt cx="1524000" cy="838200"/>
            </a:xfrm>
          </p:grpSpPr>
          <p:sp>
            <p:nvSpPr>
              <p:cNvPr id="28717" name="Flowchart: Decision 19"/>
              <p:cNvSpPr>
                <a:spLocks noChangeArrowheads="1"/>
              </p:cNvSpPr>
              <p:nvPr/>
            </p:nvSpPr>
            <p:spPr bwMode="auto">
              <a:xfrm>
                <a:off x="3505200" y="3657600"/>
                <a:ext cx="1524000" cy="838200"/>
              </a:xfrm>
              <a:prstGeom prst="flowChartDecision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28718" name="TextBox 20"/>
              <p:cNvSpPr txBox="1">
                <a:spLocks noChangeArrowheads="1"/>
              </p:cNvSpPr>
              <p:nvPr/>
            </p:nvSpPr>
            <p:spPr bwMode="auto">
              <a:xfrm>
                <a:off x="3776149" y="3863057"/>
                <a:ext cx="1062551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Manages</a:t>
                </a:r>
              </a:p>
            </p:txBody>
          </p:sp>
        </p:grpSp>
        <p:cxnSp>
          <p:nvCxnSpPr>
            <p:cNvPr id="28715" name="Straight Arrow Connector 140"/>
            <p:cNvCxnSpPr>
              <a:cxnSpLocks noChangeShapeType="1"/>
              <a:stCxn id="7" idx="1"/>
            </p:cNvCxnSpPr>
            <p:nvPr/>
          </p:nvCxnSpPr>
          <p:spPr bwMode="auto">
            <a:xfrm rot="10800000">
              <a:off x="5181600" y="3352800"/>
              <a:ext cx="609600" cy="1588"/>
            </a:xfrm>
            <a:prstGeom prst="straightConnector1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6" name="Straight Connector 153"/>
            <p:cNvCxnSpPr>
              <a:cxnSpLocks noChangeShapeType="1"/>
              <a:stCxn id="4" idx="3"/>
            </p:cNvCxnSpPr>
            <p:nvPr/>
          </p:nvCxnSpPr>
          <p:spPr bwMode="auto">
            <a:xfrm>
              <a:off x="2743200" y="3352800"/>
              <a:ext cx="1219200" cy="1588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713" name="TextBox 184"/>
          <p:cNvSpPr txBox="1">
            <a:spLocks noChangeArrowheads="1"/>
          </p:cNvSpPr>
          <p:nvPr/>
        </p:nvSpPr>
        <p:spPr bwMode="auto">
          <a:xfrm>
            <a:off x="7010400" y="5181600"/>
            <a:ext cx="509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grad</a:t>
            </a:r>
          </a:p>
        </p:txBody>
      </p:sp>
    </p:spTree>
    <p:extLst>
      <p:ext uri="{BB962C8B-B14F-4D97-AF65-F5344CB8AC3E}">
        <p14:creationId xmlns:p14="http://schemas.microsoft.com/office/powerpoint/2010/main" val="286013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723900"/>
          </a:xfrm>
        </p:spPr>
        <p:txBody>
          <a:bodyPr/>
          <a:lstStyle/>
          <a:p>
            <a:r>
              <a:rPr lang="en-US"/>
              <a:t>Example:  University Database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04896" y="917575"/>
            <a:ext cx="8398565" cy="762000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Calibri" pitchFamily="34" charset="0"/>
              </a:rPr>
              <a:t>Each project is worked on by one or more professors (co-investigators)</a:t>
            </a:r>
          </a:p>
          <a:p>
            <a:r>
              <a:rPr lang="en-US" sz="2200" dirty="0">
                <a:solidFill>
                  <a:srgbClr val="FF0000"/>
                </a:solidFill>
                <a:latin typeface="Calibri" pitchFamily="34" charset="0"/>
              </a:rPr>
              <a:t>Professors can work on multiple projects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764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Professo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676400" y="4949825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Dept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91200" y="49530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Graduate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912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Project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9704" name="Group 18"/>
          <p:cNvGrpSpPr>
            <a:grpSpLocks/>
          </p:cNvGrpSpPr>
          <p:nvPr/>
        </p:nvGrpSpPr>
        <p:grpSpPr bwMode="auto">
          <a:xfrm>
            <a:off x="3962400" y="3048000"/>
            <a:ext cx="1219200" cy="609600"/>
            <a:chOff x="3505200" y="3657600"/>
            <a:chExt cx="1524000" cy="838200"/>
          </a:xfrm>
        </p:grpSpPr>
        <p:sp>
          <p:nvSpPr>
            <p:cNvPr id="29777" name="Flowchart: Decision 19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78" name="TextBox 20"/>
            <p:cNvSpPr txBox="1">
              <a:spLocks noChangeArrowheads="1"/>
            </p:cNvSpPr>
            <p:nvPr/>
          </p:nvSpPr>
          <p:spPr bwMode="auto">
            <a:xfrm>
              <a:off x="3776149" y="3863057"/>
              <a:ext cx="1062551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Manages</a:t>
              </a:r>
            </a:p>
          </p:txBody>
        </p:sp>
      </p:grpSp>
      <p:grpSp>
        <p:nvGrpSpPr>
          <p:cNvPr id="29705" name="Group 41"/>
          <p:cNvGrpSpPr>
            <a:grpSpLocks/>
          </p:cNvGrpSpPr>
          <p:nvPr/>
        </p:nvGrpSpPr>
        <p:grpSpPr bwMode="auto">
          <a:xfrm>
            <a:off x="1828800" y="1981200"/>
            <a:ext cx="914400" cy="311150"/>
            <a:chOff x="2438400" y="2051446"/>
            <a:chExt cx="914400" cy="310754"/>
          </a:xfrm>
        </p:grpSpPr>
        <p:sp>
          <p:nvSpPr>
            <p:cNvPr id="29775" name="Oval 3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76" name="TextBox 40"/>
            <p:cNvSpPr txBox="1">
              <a:spLocks noChangeArrowheads="1"/>
            </p:cNvSpPr>
            <p:nvPr/>
          </p:nvSpPr>
          <p:spPr bwMode="auto">
            <a:xfrm>
              <a:off x="2693979" y="2051446"/>
              <a:ext cx="5064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rank</a:t>
              </a:r>
            </a:p>
          </p:txBody>
        </p:sp>
      </p:grpSp>
      <p:grpSp>
        <p:nvGrpSpPr>
          <p:cNvPr id="29706" name="Group 42"/>
          <p:cNvGrpSpPr>
            <a:grpSpLocks/>
          </p:cNvGrpSpPr>
          <p:nvPr/>
        </p:nvGrpSpPr>
        <p:grpSpPr bwMode="auto">
          <a:xfrm>
            <a:off x="2590800" y="2282825"/>
            <a:ext cx="914400" cy="307975"/>
            <a:chOff x="2438400" y="2054423"/>
            <a:chExt cx="914400" cy="307777"/>
          </a:xfrm>
        </p:grpSpPr>
        <p:sp>
          <p:nvSpPr>
            <p:cNvPr id="29773" name="Oval 4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74" name="TextBox 4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386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Specialty</a:t>
              </a:r>
            </a:p>
          </p:txBody>
        </p:sp>
      </p:grpSp>
      <p:grpSp>
        <p:nvGrpSpPr>
          <p:cNvPr id="29707" name="Group 45"/>
          <p:cNvGrpSpPr>
            <a:grpSpLocks/>
          </p:cNvGrpSpPr>
          <p:nvPr/>
        </p:nvGrpSpPr>
        <p:grpSpPr bwMode="auto">
          <a:xfrm>
            <a:off x="1066800" y="2206625"/>
            <a:ext cx="914400" cy="311150"/>
            <a:chOff x="2438400" y="2051446"/>
            <a:chExt cx="914400" cy="310754"/>
          </a:xfrm>
        </p:grpSpPr>
        <p:sp>
          <p:nvSpPr>
            <p:cNvPr id="29771" name="Oval 4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72" name="TextBox 47"/>
            <p:cNvSpPr txBox="1">
              <a:spLocks noChangeArrowheads="1"/>
            </p:cNvSpPr>
            <p:nvPr/>
          </p:nvSpPr>
          <p:spPr bwMode="auto">
            <a:xfrm>
              <a:off x="2679719" y="2051446"/>
              <a:ext cx="4444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29708" name="Group 48"/>
          <p:cNvGrpSpPr>
            <a:grpSpLocks/>
          </p:cNvGrpSpPr>
          <p:nvPr/>
        </p:nvGrpSpPr>
        <p:grpSpPr bwMode="auto">
          <a:xfrm>
            <a:off x="609600" y="2587625"/>
            <a:ext cx="914400" cy="311150"/>
            <a:chOff x="2438400" y="2051446"/>
            <a:chExt cx="914400" cy="310754"/>
          </a:xfrm>
        </p:grpSpPr>
        <p:sp>
          <p:nvSpPr>
            <p:cNvPr id="29769" name="Oval 4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70" name="TextBox 50"/>
            <p:cNvSpPr txBox="1">
              <a:spLocks noChangeArrowheads="1"/>
            </p:cNvSpPr>
            <p:nvPr/>
          </p:nvSpPr>
          <p:spPr bwMode="auto">
            <a:xfrm>
              <a:off x="2703892" y="2051446"/>
              <a:ext cx="4203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grpSp>
        <p:nvGrpSpPr>
          <p:cNvPr id="29709" name="Group 51"/>
          <p:cNvGrpSpPr>
            <a:grpSpLocks/>
          </p:cNvGrpSpPr>
          <p:nvPr/>
        </p:nvGrpSpPr>
        <p:grpSpPr bwMode="auto">
          <a:xfrm>
            <a:off x="1828800" y="6092825"/>
            <a:ext cx="914400" cy="307975"/>
            <a:chOff x="2438400" y="2054423"/>
            <a:chExt cx="914400" cy="307777"/>
          </a:xfrm>
        </p:grpSpPr>
        <p:sp>
          <p:nvSpPr>
            <p:cNvPr id="29767" name="Oval 5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68" name="TextBox 53"/>
            <p:cNvSpPr txBox="1">
              <a:spLocks noChangeArrowheads="1"/>
            </p:cNvSpPr>
            <p:nvPr/>
          </p:nvSpPr>
          <p:spPr bwMode="auto">
            <a:xfrm>
              <a:off x="2583782" y="2054423"/>
              <a:ext cx="6928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dname</a:t>
              </a:r>
            </a:p>
          </p:txBody>
        </p:sp>
      </p:grpSp>
      <p:grpSp>
        <p:nvGrpSpPr>
          <p:cNvPr id="29710" name="Group 54"/>
          <p:cNvGrpSpPr>
            <a:grpSpLocks/>
          </p:cNvGrpSpPr>
          <p:nvPr/>
        </p:nvGrpSpPr>
        <p:grpSpPr bwMode="auto">
          <a:xfrm>
            <a:off x="5715000" y="2057400"/>
            <a:ext cx="914400" cy="307975"/>
            <a:chOff x="2438400" y="2054423"/>
            <a:chExt cx="914400" cy="307777"/>
          </a:xfrm>
        </p:grpSpPr>
        <p:sp>
          <p:nvSpPr>
            <p:cNvPr id="29765" name="Oval 5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66" name="TextBox 56"/>
            <p:cNvSpPr txBox="1">
              <a:spLocks noChangeArrowheads="1"/>
            </p:cNvSpPr>
            <p:nvPr/>
          </p:nvSpPr>
          <p:spPr bwMode="auto">
            <a:xfrm>
              <a:off x="2708702" y="2054423"/>
              <a:ext cx="4154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pid</a:t>
              </a:r>
            </a:p>
          </p:txBody>
        </p:sp>
      </p:grpSp>
      <p:grpSp>
        <p:nvGrpSpPr>
          <p:cNvPr id="29711" name="Group 57"/>
          <p:cNvGrpSpPr>
            <a:grpSpLocks/>
          </p:cNvGrpSpPr>
          <p:nvPr/>
        </p:nvGrpSpPr>
        <p:grpSpPr bwMode="auto">
          <a:xfrm>
            <a:off x="1143000" y="5708650"/>
            <a:ext cx="914400" cy="311150"/>
            <a:chOff x="2438400" y="2051446"/>
            <a:chExt cx="914400" cy="310754"/>
          </a:xfrm>
        </p:grpSpPr>
        <p:sp>
          <p:nvSpPr>
            <p:cNvPr id="29763" name="Oval 5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64" name="TextBox 59"/>
            <p:cNvSpPr txBox="1">
              <a:spLocks noChangeArrowheads="1"/>
            </p:cNvSpPr>
            <p:nvPr/>
          </p:nvSpPr>
          <p:spPr bwMode="auto">
            <a:xfrm>
              <a:off x="2655802" y="2051446"/>
              <a:ext cx="4683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dno</a:t>
              </a:r>
            </a:p>
          </p:txBody>
        </p:sp>
      </p:grpSp>
      <p:grpSp>
        <p:nvGrpSpPr>
          <p:cNvPr id="29712" name="Group 63"/>
          <p:cNvGrpSpPr>
            <a:grpSpLocks/>
          </p:cNvGrpSpPr>
          <p:nvPr/>
        </p:nvGrpSpPr>
        <p:grpSpPr bwMode="auto">
          <a:xfrm>
            <a:off x="2438400" y="5711825"/>
            <a:ext cx="914400" cy="307975"/>
            <a:chOff x="2438400" y="2054423"/>
            <a:chExt cx="914400" cy="307777"/>
          </a:xfrm>
        </p:grpSpPr>
        <p:sp>
          <p:nvSpPr>
            <p:cNvPr id="29761" name="Oval 64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62" name="TextBox 65"/>
            <p:cNvSpPr txBox="1">
              <a:spLocks noChangeArrowheads="1"/>
            </p:cNvSpPr>
            <p:nvPr/>
          </p:nvSpPr>
          <p:spPr bwMode="auto">
            <a:xfrm>
              <a:off x="2607096" y="2054423"/>
              <a:ext cx="5933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office</a:t>
              </a:r>
            </a:p>
          </p:txBody>
        </p:sp>
      </p:grpSp>
      <p:grpSp>
        <p:nvGrpSpPr>
          <p:cNvPr id="29713" name="Group 66"/>
          <p:cNvGrpSpPr>
            <a:grpSpLocks/>
          </p:cNvGrpSpPr>
          <p:nvPr/>
        </p:nvGrpSpPr>
        <p:grpSpPr bwMode="auto">
          <a:xfrm>
            <a:off x="7239000" y="2971800"/>
            <a:ext cx="914400" cy="307975"/>
            <a:chOff x="2438400" y="2054423"/>
            <a:chExt cx="914400" cy="307777"/>
          </a:xfrm>
        </p:grpSpPr>
        <p:sp>
          <p:nvSpPr>
            <p:cNvPr id="29759" name="Oval 67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60" name="TextBox 68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815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end_date</a:t>
              </a:r>
            </a:p>
          </p:txBody>
        </p:sp>
      </p:grpSp>
      <p:grpSp>
        <p:nvGrpSpPr>
          <p:cNvPr id="29714" name="Group 69"/>
          <p:cNvGrpSpPr>
            <a:grpSpLocks/>
          </p:cNvGrpSpPr>
          <p:nvPr/>
        </p:nvGrpSpPr>
        <p:grpSpPr bwMode="auto">
          <a:xfrm>
            <a:off x="6629400" y="2206625"/>
            <a:ext cx="914400" cy="311150"/>
            <a:chOff x="2438400" y="2051446"/>
            <a:chExt cx="914400" cy="310754"/>
          </a:xfrm>
        </p:grpSpPr>
        <p:sp>
          <p:nvSpPr>
            <p:cNvPr id="29757" name="Oval 70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58" name="TextBox 71"/>
            <p:cNvSpPr txBox="1">
              <a:spLocks noChangeArrowheads="1"/>
            </p:cNvSpPr>
            <p:nvPr/>
          </p:nvSpPr>
          <p:spPr bwMode="auto">
            <a:xfrm>
              <a:off x="2514600" y="2051446"/>
              <a:ext cx="7665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sponsor</a:t>
              </a:r>
            </a:p>
          </p:txBody>
        </p:sp>
      </p:grpSp>
      <p:grpSp>
        <p:nvGrpSpPr>
          <p:cNvPr id="29715" name="Group 72"/>
          <p:cNvGrpSpPr>
            <a:grpSpLocks/>
          </p:cNvGrpSpPr>
          <p:nvPr/>
        </p:nvGrpSpPr>
        <p:grpSpPr bwMode="auto">
          <a:xfrm>
            <a:off x="6934200" y="2590800"/>
            <a:ext cx="914400" cy="307975"/>
            <a:chOff x="2438400" y="2054423"/>
            <a:chExt cx="914400" cy="307777"/>
          </a:xfrm>
        </p:grpSpPr>
        <p:sp>
          <p:nvSpPr>
            <p:cNvPr id="29755" name="Oval 7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56" name="TextBox 7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9046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start-date</a:t>
              </a:r>
            </a:p>
          </p:txBody>
        </p:sp>
      </p:grpSp>
      <p:grpSp>
        <p:nvGrpSpPr>
          <p:cNvPr id="29716" name="Group 75"/>
          <p:cNvGrpSpPr>
            <a:grpSpLocks/>
          </p:cNvGrpSpPr>
          <p:nvPr/>
        </p:nvGrpSpPr>
        <p:grpSpPr bwMode="auto">
          <a:xfrm>
            <a:off x="7162800" y="3425825"/>
            <a:ext cx="914400" cy="307975"/>
            <a:chOff x="2438400" y="2054423"/>
            <a:chExt cx="914400" cy="307777"/>
          </a:xfrm>
        </p:grpSpPr>
        <p:sp>
          <p:nvSpPr>
            <p:cNvPr id="29753" name="Oval 7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54" name="TextBox 77"/>
            <p:cNvSpPr txBox="1">
              <a:spLocks noChangeArrowheads="1"/>
            </p:cNvSpPr>
            <p:nvPr/>
          </p:nvSpPr>
          <p:spPr bwMode="auto">
            <a:xfrm>
              <a:off x="2574998" y="2054423"/>
              <a:ext cx="7016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budget</a:t>
              </a:r>
            </a:p>
          </p:txBody>
        </p:sp>
      </p:grpSp>
      <p:grpSp>
        <p:nvGrpSpPr>
          <p:cNvPr id="29717" name="Group 81"/>
          <p:cNvGrpSpPr>
            <a:grpSpLocks/>
          </p:cNvGrpSpPr>
          <p:nvPr/>
        </p:nvGrpSpPr>
        <p:grpSpPr bwMode="auto">
          <a:xfrm>
            <a:off x="6781800" y="5559425"/>
            <a:ext cx="685800" cy="307975"/>
            <a:chOff x="2438400" y="2054423"/>
            <a:chExt cx="914400" cy="307777"/>
          </a:xfrm>
        </p:grpSpPr>
        <p:sp>
          <p:nvSpPr>
            <p:cNvPr id="29751" name="Oval 8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52" name="TextBox 83"/>
            <p:cNvSpPr txBox="1">
              <a:spLocks noChangeArrowheads="1"/>
            </p:cNvSpPr>
            <p:nvPr/>
          </p:nvSpPr>
          <p:spPr bwMode="auto">
            <a:xfrm>
              <a:off x="2540000" y="2054423"/>
              <a:ext cx="5982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name</a:t>
              </a:r>
            </a:p>
          </p:txBody>
        </p:sp>
      </p:grpSp>
      <p:grpSp>
        <p:nvGrpSpPr>
          <p:cNvPr id="29718" name="Group 84"/>
          <p:cNvGrpSpPr>
            <a:grpSpLocks/>
          </p:cNvGrpSpPr>
          <p:nvPr/>
        </p:nvGrpSpPr>
        <p:grpSpPr bwMode="auto">
          <a:xfrm>
            <a:off x="6477000" y="5940425"/>
            <a:ext cx="914400" cy="311150"/>
            <a:chOff x="2438400" y="2051446"/>
            <a:chExt cx="914400" cy="310754"/>
          </a:xfrm>
        </p:grpSpPr>
        <p:sp>
          <p:nvSpPr>
            <p:cNvPr id="29749" name="Oval 8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50" name="TextBox 86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8774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deg_prog</a:t>
              </a:r>
            </a:p>
          </p:txBody>
        </p:sp>
      </p:grpSp>
      <p:grpSp>
        <p:nvGrpSpPr>
          <p:cNvPr id="29719" name="Group 87"/>
          <p:cNvGrpSpPr>
            <a:grpSpLocks/>
          </p:cNvGrpSpPr>
          <p:nvPr/>
        </p:nvGrpSpPr>
        <p:grpSpPr bwMode="auto">
          <a:xfrm>
            <a:off x="5943600" y="5940425"/>
            <a:ext cx="457200" cy="311150"/>
            <a:chOff x="2438400" y="2051446"/>
            <a:chExt cx="914400" cy="310754"/>
          </a:xfrm>
        </p:grpSpPr>
        <p:sp>
          <p:nvSpPr>
            <p:cNvPr id="29747" name="Oval 8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48" name="TextBox 89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6667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29720" name="Group 90"/>
          <p:cNvGrpSpPr>
            <a:grpSpLocks/>
          </p:cNvGrpSpPr>
          <p:nvPr/>
        </p:nvGrpSpPr>
        <p:grpSpPr bwMode="auto">
          <a:xfrm>
            <a:off x="5638800" y="5559425"/>
            <a:ext cx="457200" cy="311150"/>
            <a:chOff x="2438400" y="2051446"/>
            <a:chExt cx="914400" cy="310754"/>
          </a:xfrm>
        </p:grpSpPr>
        <p:sp>
          <p:nvSpPr>
            <p:cNvPr id="29745" name="Oval 91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29746" name="TextBox 92"/>
            <p:cNvSpPr txBox="1">
              <a:spLocks noChangeArrowheads="1"/>
            </p:cNvSpPr>
            <p:nvPr/>
          </p:nvSpPr>
          <p:spPr bwMode="auto">
            <a:xfrm>
              <a:off x="2475292" y="2051446"/>
              <a:ext cx="840616" cy="307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cxnSp>
        <p:nvCxnSpPr>
          <p:cNvPr id="29721" name="Straight Connector 94"/>
          <p:cNvCxnSpPr>
            <a:cxnSpLocks noChangeShapeType="1"/>
          </p:cNvCxnSpPr>
          <p:nvPr/>
        </p:nvCxnSpPr>
        <p:spPr bwMode="auto">
          <a:xfrm rot="16200000" flipH="1">
            <a:off x="1343025" y="2638425"/>
            <a:ext cx="304800" cy="8191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22" name="Straight Connector 96"/>
          <p:cNvCxnSpPr>
            <a:cxnSpLocks noChangeShapeType="1"/>
          </p:cNvCxnSpPr>
          <p:nvPr/>
        </p:nvCxnSpPr>
        <p:spPr bwMode="auto">
          <a:xfrm rot="16200000" flipH="1">
            <a:off x="1450975" y="2593975"/>
            <a:ext cx="685800" cy="5270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23" name="Straight Connector 98"/>
          <p:cNvCxnSpPr>
            <a:cxnSpLocks noChangeShapeType="1"/>
            <a:endCxn id="4" idx="0"/>
          </p:cNvCxnSpPr>
          <p:nvPr/>
        </p:nvCxnSpPr>
        <p:spPr bwMode="auto">
          <a:xfrm rot="5400000">
            <a:off x="1817687" y="2681288"/>
            <a:ext cx="911225" cy="127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24" name="Straight Connector 100"/>
          <p:cNvCxnSpPr>
            <a:cxnSpLocks noChangeShapeType="1"/>
          </p:cNvCxnSpPr>
          <p:nvPr/>
        </p:nvCxnSpPr>
        <p:spPr bwMode="auto">
          <a:xfrm rot="5400000">
            <a:off x="2419350" y="2609850"/>
            <a:ext cx="609600" cy="5715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25" name="Straight Connector 104"/>
          <p:cNvCxnSpPr>
            <a:cxnSpLocks noChangeShapeType="1"/>
          </p:cNvCxnSpPr>
          <p:nvPr/>
        </p:nvCxnSpPr>
        <p:spPr bwMode="auto">
          <a:xfrm rot="5400000" flipH="1" flipV="1">
            <a:off x="1560512" y="5287963"/>
            <a:ext cx="454025" cy="3873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26" name="Straight Connector 106"/>
          <p:cNvCxnSpPr>
            <a:cxnSpLocks noChangeShapeType="1"/>
            <a:endCxn id="5" idx="2"/>
          </p:cNvCxnSpPr>
          <p:nvPr/>
        </p:nvCxnSpPr>
        <p:spPr bwMode="auto">
          <a:xfrm rot="16200000" flipV="1">
            <a:off x="1846263" y="5618162"/>
            <a:ext cx="838200" cy="1111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27" name="Straight Connector 108"/>
          <p:cNvCxnSpPr>
            <a:cxnSpLocks noChangeShapeType="1"/>
          </p:cNvCxnSpPr>
          <p:nvPr/>
        </p:nvCxnSpPr>
        <p:spPr bwMode="auto">
          <a:xfrm rot="16200000" flipV="1">
            <a:off x="2442369" y="5250656"/>
            <a:ext cx="457200" cy="4651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28" name="Straight Connector 110"/>
          <p:cNvCxnSpPr>
            <a:cxnSpLocks noChangeShapeType="1"/>
          </p:cNvCxnSpPr>
          <p:nvPr/>
        </p:nvCxnSpPr>
        <p:spPr bwMode="auto">
          <a:xfrm rot="5400000">
            <a:off x="5765006" y="2772569"/>
            <a:ext cx="835025" cy="206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29" name="Straight Connector 112"/>
          <p:cNvCxnSpPr>
            <a:cxnSpLocks noChangeShapeType="1"/>
            <a:endCxn id="7" idx="0"/>
          </p:cNvCxnSpPr>
          <p:nvPr/>
        </p:nvCxnSpPr>
        <p:spPr bwMode="auto">
          <a:xfrm rot="5400000">
            <a:off x="6134100" y="2628900"/>
            <a:ext cx="7620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30" name="Straight Connector 114"/>
          <p:cNvCxnSpPr>
            <a:cxnSpLocks noChangeShapeType="1"/>
          </p:cNvCxnSpPr>
          <p:nvPr/>
        </p:nvCxnSpPr>
        <p:spPr bwMode="auto">
          <a:xfrm rot="10800000" flipV="1">
            <a:off x="6553200" y="2819400"/>
            <a:ext cx="4572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31" name="Straight Connector 122"/>
          <p:cNvCxnSpPr>
            <a:cxnSpLocks noChangeShapeType="1"/>
          </p:cNvCxnSpPr>
          <p:nvPr/>
        </p:nvCxnSpPr>
        <p:spPr bwMode="auto">
          <a:xfrm flipV="1">
            <a:off x="6858000" y="3125788"/>
            <a:ext cx="381000" cy="74612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32" name="Straight Connector 124"/>
          <p:cNvCxnSpPr>
            <a:cxnSpLocks noChangeShapeType="1"/>
            <a:stCxn id="7" idx="3"/>
          </p:cNvCxnSpPr>
          <p:nvPr/>
        </p:nvCxnSpPr>
        <p:spPr bwMode="auto">
          <a:xfrm>
            <a:off x="6858000" y="3352800"/>
            <a:ext cx="438150" cy="1206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33" name="Straight Connector 131"/>
          <p:cNvCxnSpPr>
            <a:cxnSpLocks noChangeShapeType="1"/>
          </p:cNvCxnSpPr>
          <p:nvPr/>
        </p:nvCxnSpPr>
        <p:spPr bwMode="auto">
          <a:xfrm rot="5400000">
            <a:off x="5789612" y="5335588"/>
            <a:ext cx="307975" cy="1524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34" name="Straight Connector 133"/>
          <p:cNvCxnSpPr>
            <a:cxnSpLocks noChangeShapeType="1"/>
            <a:stCxn id="6" idx="2"/>
          </p:cNvCxnSpPr>
          <p:nvPr/>
        </p:nvCxnSpPr>
        <p:spPr bwMode="auto">
          <a:xfrm rot="5400000">
            <a:off x="5943600" y="5562600"/>
            <a:ext cx="685800" cy="762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35" name="Straight Connector 135"/>
          <p:cNvCxnSpPr>
            <a:cxnSpLocks noChangeShapeType="1"/>
          </p:cNvCxnSpPr>
          <p:nvPr/>
        </p:nvCxnSpPr>
        <p:spPr bwMode="auto">
          <a:xfrm rot="16200000" flipH="1">
            <a:off x="6286500" y="5448300"/>
            <a:ext cx="685800" cy="3048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36" name="Straight Connector 137"/>
          <p:cNvCxnSpPr>
            <a:cxnSpLocks noChangeShapeType="1"/>
          </p:cNvCxnSpPr>
          <p:nvPr/>
        </p:nvCxnSpPr>
        <p:spPr bwMode="auto">
          <a:xfrm rot="16200000" flipH="1">
            <a:off x="6667500" y="5295900"/>
            <a:ext cx="304800" cy="2286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37" name="Straight Arrow Connector 140"/>
          <p:cNvCxnSpPr>
            <a:cxnSpLocks noChangeShapeType="1"/>
            <a:stCxn id="7" idx="1"/>
          </p:cNvCxnSpPr>
          <p:nvPr/>
        </p:nvCxnSpPr>
        <p:spPr bwMode="auto">
          <a:xfrm rot="10800000">
            <a:off x="5181600" y="3352800"/>
            <a:ext cx="6096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38" name="Straight Connector 153"/>
          <p:cNvCxnSpPr>
            <a:cxnSpLocks noChangeShapeType="1"/>
            <a:stCxn id="4" idx="3"/>
          </p:cNvCxnSpPr>
          <p:nvPr/>
        </p:nvCxnSpPr>
        <p:spPr bwMode="auto">
          <a:xfrm>
            <a:off x="2743200" y="3352800"/>
            <a:ext cx="12192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3" name="Group 123"/>
          <p:cNvGrpSpPr>
            <a:grpSpLocks/>
          </p:cNvGrpSpPr>
          <p:nvPr/>
        </p:nvGrpSpPr>
        <p:grpSpPr bwMode="auto">
          <a:xfrm>
            <a:off x="2743200" y="2286000"/>
            <a:ext cx="3048000" cy="914400"/>
            <a:chOff x="2743200" y="2286000"/>
            <a:chExt cx="3048000" cy="914400"/>
          </a:xfrm>
        </p:grpSpPr>
        <p:grpSp>
          <p:nvGrpSpPr>
            <p:cNvPr id="29740" name="Group 24"/>
            <p:cNvGrpSpPr>
              <a:grpSpLocks/>
            </p:cNvGrpSpPr>
            <p:nvPr/>
          </p:nvGrpSpPr>
          <p:grpSpPr bwMode="auto">
            <a:xfrm>
              <a:off x="3962400" y="2286000"/>
              <a:ext cx="1219200" cy="609600"/>
              <a:chOff x="3505200" y="3657600"/>
              <a:chExt cx="1524000" cy="838200"/>
            </a:xfrm>
          </p:grpSpPr>
          <p:sp>
            <p:nvSpPr>
              <p:cNvPr id="29743" name="Flowchart: Decision 25"/>
              <p:cNvSpPr>
                <a:spLocks noChangeArrowheads="1"/>
              </p:cNvSpPr>
              <p:nvPr/>
            </p:nvSpPr>
            <p:spPr bwMode="auto">
              <a:xfrm>
                <a:off x="3505200" y="3657600"/>
                <a:ext cx="1524000" cy="838200"/>
              </a:xfrm>
              <a:prstGeom prst="flowChartDecision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29744" name="TextBox 26"/>
              <p:cNvSpPr txBox="1">
                <a:spLocks noChangeArrowheads="1"/>
              </p:cNvSpPr>
              <p:nvPr/>
            </p:nvSpPr>
            <p:spPr bwMode="auto">
              <a:xfrm>
                <a:off x="3790950" y="3867150"/>
                <a:ext cx="1002839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Work_in</a:t>
                </a:r>
              </a:p>
            </p:txBody>
          </p:sp>
        </p:grpSp>
        <p:cxnSp>
          <p:nvCxnSpPr>
            <p:cNvPr id="29741" name="Straight Connector 142"/>
            <p:cNvCxnSpPr>
              <a:cxnSpLocks noChangeShapeType="1"/>
            </p:cNvCxnSpPr>
            <p:nvPr/>
          </p:nvCxnSpPr>
          <p:spPr bwMode="auto">
            <a:xfrm rot="16200000" flipV="1">
              <a:off x="5181600" y="2590800"/>
              <a:ext cx="609600" cy="609600"/>
            </a:xfrm>
            <a:prstGeom prst="line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42" name="Straight Connector 155"/>
            <p:cNvCxnSpPr>
              <a:cxnSpLocks noChangeShapeType="1"/>
            </p:cNvCxnSpPr>
            <p:nvPr/>
          </p:nvCxnSpPr>
          <p:spPr bwMode="auto">
            <a:xfrm flipV="1">
              <a:off x="2743200" y="2590800"/>
              <a:ext cx="1219200" cy="609600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6840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723900"/>
          </a:xfrm>
        </p:spPr>
        <p:txBody>
          <a:bodyPr/>
          <a:lstStyle/>
          <a:p>
            <a:r>
              <a:rPr lang="en-US"/>
              <a:t>Example:  University Database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01926" y="924339"/>
            <a:ext cx="7378148" cy="762000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sz="2200" dirty="0">
                <a:solidFill>
                  <a:srgbClr val="FF0000"/>
                </a:solidFill>
                <a:latin typeface="Calibri" pitchFamily="34" charset="0"/>
              </a:rPr>
              <a:t>Each project is worked on by one or more graduate students </a:t>
            </a:r>
          </a:p>
          <a:p>
            <a:pPr>
              <a:lnSpc>
                <a:spcPts val="2400"/>
              </a:lnSpc>
            </a:pPr>
            <a:r>
              <a:rPr lang="en-US" sz="2200" dirty="0">
                <a:solidFill>
                  <a:srgbClr val="FF0000"/>
                </a:solidFill>
                <a:latin typeface="Calibri" pitchFamily="34" charset="0"/>
              </a:rPr>
              <a:t>Graduate students can work on multiple projects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764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Professo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676400" y="4949825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Dept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91200" y="49530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Graduate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912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Project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0728" name="Group 18"/>
          <p:cNvGrpSpPr>
            <a:grpSpLocks/>
          </p:cNvGrpSpPr>
          <p:nvPr/>
        </p:nvGrpSpPr>
        <p:grpSpPr bwMode="auto">
          <a:xfrm>
            <a:off x="3962400" y="3048000"/>
            <a:ext cx="1219200" cy="609600"/>
            <a:chOff x="3505200" y="3657600"/>
            <a:chExt cx="1524000" cy="838200"/>
          </a:xfrm>
        </p:grpSpPr>
        <p:sp>
          <p:nvSpPr>
            <p:cNvPr id="30810" name="Flowchart: Decision 19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811" name="TextBox 20"/>
            <p:cNvSpPr txBox="1">
              <a:spLocks noChangeArrowheads="1"/>
            </p:cNvSpPr>
            <p:nvPr/>
          </p:nvSpPr>
          <p:spPr bwMode="auto">
            <a:xfrm>
              <a:off x="3776149" y="3863057"/>
              <a:ext cx="1062551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Manages</a:t>
              </a:r>
            </a:p>
          </p:txBody>
        </p:sp>
      </p:grpSp>
      <p:grpSp>
        <p:nvGrpSpPr>
          <p:cNvPr id="30729" name="Group 24"/>
          <p:cNvGrpSpPr>
            <a:grpSpLocks/>
          </p:cNvGrpSpPr>
          <p:nvPr/>
        </p:nvGrpSpPr>
        <p:grpSpPr bwMode="auto">
          <a:xfrm>
            <a:off x="3962400" y="2286000"/>
            <a:ext cx="1219200" cy="609600"/>
            <a:chOff x="3505200" y="3657600"/>
            <a:chExt cx="1524000" cy="838200"/>
          </a:xfrm>
        </p:grpSpPr>
        <p:sp>
          <p:nvSpPr>
            <p:cNvPr id="30808" name="Flowchart: Decision 25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809" name="TextBox 26"/>
            <p:cNvSpPr txBox="1">
              <a:spLocks noChangeArrowheads="1"/>
            </p:cNvSpPr>
            <p:nvPr/>
          </p:nvSpPr>
          <p:spPr bwMode="auto">
            <a:xfrm>
              <a:off x="3790950" y="3867150"/>
              <a:ext cx="1002839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Work_in</a:t>
              </a:r>
            </a:p>
          </p:txBody>
        </p:sp>
      </p:grpSp>
      <p:grpSp>
        <p:nvGrpSpPr>
          <p:cNvPr id="30730" name="Group 41"/>
          <p:cNvGrpSpPr>
            <a:grpSpLocks/>
          </p:cNvGrpSpPr>
          <p:nvPr/>
        </p:nvGrpSpPr>
        <p:grpSpPr bwMode="auto">
          <a:xfrm>
            <a:off x="1828800" y="1981200"/>
            <a:ext cx="914400" cy="311150"/>
            <a:chOff x="2438400" y="2051446"/>
            <a:chExt cx="914400" cy="310754"/>
          </a:xfrm>
        </p:grpSpPr>
        <p:sp>
          <p:nvSpPr>
            <p:cNvPr id="30806" name="Oval 3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807" name="TextBox 40"/>
            <p:cNvSpPr txBox="1">
              <a:spLocks noChangeArrowheads="1"/>
            </p:cNvSpPr>
            <p:nvPr/>
          </p:nvSpPr>
          <p:spPr bwMode="auto">
            <a:xfrm>
              <a:off x="2693979" y="2051446"/>
              <a:ext cx="5064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rank</a:t>
              </a:r>
            </a:p>
          </p:txBody>
        </p:sp>
      </p:grpSp>
      <p:grpSp>
        <p:nvGrpSpPr>
          <p:cNvPr id="30731" name="Group 42"/>
          <p:cNvGrpSpPr>
            <a:grpSpLocks/>
          </p:cNvGrpSpPr>
          <p:nvPr/>
        </p:nvGrpSpPr>
        <p:grpSpPr bwMode="auto">
          <a:xfrm>
            <a:off x="2590800" y="2282825"/>
            <a:ext cx="914400" cy="307975"/>
            <a:chOff x="2438400" y="2054423"/>
            <a:chExt cx="914400" cy="307777"/>
          </a:xfrm>
        </p:grpSpPr>
        <p:sp>
          <p:nvSpPr>
            <p:cNvPr id="30804" name="Oval 4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805" name="TextBox 4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386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Specialty</a:t>
              </a:r>
            </a:p>
          </p:txBody>
        </p:sp>
      </p:grpSp>
      <p:grpSp>
        <p:nvGrpSpPr>
          <p:cNvPr id="30732" name="Group 45"/>
          <p:cNvGrpSpPr>
            <a:grpSpLocks/>
          </p:cNvGrpSpPr>
          <p:nvPr/>
        </p:nvGrpSpPr>
        <p:grpSpPr bwMode="auto">
          <a:xfrm>
            <a:off x="1066800" y="2206625"/>
            <a:ext cx="914400" cy="311150"/>
            <a:chOff x="2438400" y="2051446"/>
            <a:chExt cx="914400" cy="310754"/>
          </a:xfrm>
        </p:grpSpPr>
        <p:sp>
          <p:nvSpPr>
            <p:cNvPr id="30802" name="Oval 4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803" name="TextBox 47"/>
            <p:cNvSpPr txBox="1">
              <a:spLocks noChangeArrowheads="1"/>
            </p:cNvSpPr>
            <p:nvPr/>
          </p:nvSpPr>
          <p:spPr bwMode="auto">
            <a:xfrm>
              <a:off x="2679719" y="2051446"/>
              <a:ext cx="4444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30733" name="Group 48"/>
          <p:cNvGrpSpPr>
            <a:grpSpLocks/>
          </p:cNvGrpSpPr>
          <p:nvPr/>
        </p:nvGrpSpPr>
        <p:grpSpPr bwMode="auto">
          <a:xfrm>
            <a:off x="609600" y="2587625"/>
            <a:ext cx="914400" cy="311150"/>
            <a:chOff x="2438400" y="2051446"/>
            <a:chExt cx="914400" cy="310754"/>
          </a:xfrm>
        </p:grpSpPr>
        <p:sp>
          <p:nvSpPr>
            <p:cNvPr id="30800" name="Oval 4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801" name="TextBox 50"/>
            <p:cNvSpPr txBox="1">
              <a:spLocks noChangeArrowheads="1"/>
            </p:cNvSpPr>
            <p:nvPr/>
          </p:nvSpPr>
          <p:spPr bwMode="auto">
            <a:xfrm>
              <a:off x="2703892" y="2051446"/>
              <a:ext cx="4203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grpSp>
        <p:nvGrpSpPr>
          <p:cNvPr id="30734" name="Group 51"/>
          <p:cNvGrpSpPr>
            <a:grpSpLocks/>
          </p:cNvGrpSpPr>
          <p:nvPr/>
        </p:nvGrpSpPr>
        <p:grpSpPr bwMode="auto">
          <a:xfrm>
            <a:off x="1828800" y="6092825"/>
            <a:ext cx="914400" cy="307975"/>
            <a:chOff x="2438400" y="2054423"/>
            <a:chExt cx="914400" cy="307777"/>
          </a:xfrm>
        </p:grpSpPr>
        <p:sp>
          <p:nvSpPr>
            <p:cNvPr id="30798" name="Oval 5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799" name="TextBox 53"/>
            <p:cNvSpPr txBox="1">
              <a:spLocks noChangeArrowheads="1"/>
            </p:cNvSpPr>
            <p:nvPr/>
          </p:nvSpPr>
          <p:spPr bwMode="auto">
            <a:xfrm>
              <a:off x="2583782" y="2054423"/>
              <a:ext cx="6928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dname</a:t>
              </a:r>
            </a:p>
          </p:txBody>
        </p:sp>
      </p:grpSp>
      <p:grpSp>
        <p:nvGrpSpPr>
          <p:cNvPr id="30735" name="Group 54"/>
          <p:cNvGrpSpPr>
            <a:grpSpLocks/>
          </p:cNvGrpSpPr>
          <p:nvPr/>
        </p:nvGrpSpPr>
        <p:grpSpPr bwMode="auto">
          <a:xfrm>
            <a:off x="5715000" y="2057400"/>
            <a:ext cx="914400" cy="307975"/>
            <a:chOff x="2438400" y="2054423"/>
            <a:chExt cx="914400" cy="307777"/>
          </a:xfrm>
        </p:grpSpPr>
        <p:sp>
          <p:nvSpPr>
            <p:cNvPr id="30796" name="Oval 5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797" name="TextBox 56"/>
            <p:cNvSpPr txBox="1">
              <a:spLocks noChangeArrowheads="1"/>
            </p:cNvSpPr>
            <p:nvPr/>
          </p:nvSpPr>
          <p:spPr bwMode="auto">
            <a:xfrm>
              <a:off x="2708702" y="2054423"/>
              <a:ext cx="4154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pid</a:t>
              </a:r>
            </a:p>
          </p:txBody>
        </p:sp>
      </p:grpSp>
      <p:grpSp>
        <p:nvGrpSpPr>
          <p:cNvPr id="30736" name="Group 57"/>
          <p:cNvGrpSpPr>
            <a:grpSpLocks/>
          </p:cNvGrpSpPr>
          <p:nvPr/>
        </p:nvGrpSpPr>
        <p:grpSpPr bwMode="auto">
          <a:xfrm>
            <a:off x="1143000" y="5708650"/>
            <a:ext cx="914400" cy="311150"/>
            <a:chOff x="2438400" y="2051446"/>
            <a:chExt cx="914400" cy="310754"/>
          </a:xfrm>
        </p:grpSpPr>
        <p:sp>
          <p:nvSpPr>
            <p:cNvPr id="30794" name="Oval 5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795" name="TextBox 59"/>
            <p:cNvSpPr txBox="1">
              <a:spLocks noChangeArrowheads="1"/>
            </p:cNvSpPr>
            <p:nvPr/>
          </p:nvSpPr>
          <p:spPr bwMode="auto">
            <a:xfrm>
              <a:off x="2655802" y="2051446"/>
              <a:ext cx="4683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dno</a:t>
              </a:r>
            </a:p>
          </p:txBody>
        </p:sp>
      </p:grpSp>
      <p:grpSp>
        <p:nvGrpSpPr>
          <p:cNvPr id="30737" name="Group 63"/>
          <p:cNvGrpSpPr>
            <a:grpSpLocks/>
          </p:cNvGrpSpPr>
          <p:nvPr/>
        </p:nvGrpSpPr>
        <p:grpSpPr bwMode="auto">
          <a:xfrm>
            <a:off x="2438400" y="5711825"/>
            <a:ext cx="914400" cy="307975"/>
            <a:chOff x="2438400" y="2054423"/>
            <a:chExt cx="914400" cy="307777"/>
          </a:xfrm>
        </p:grpSpPr>
        <p:sp>
          <p:nvSpPr>
            <p:cNvPr id="30792" name="Oval 64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793" name="TextBox 65"/>
            <p:cNvSpPr txBox="1">
              <a:spLocks noChangeArrowheads="1"/>
            </p:cNvSpPr>
            <p:nvPr/>
          </p:nvSpPr>
          <p:spPr bwMode="auto">
            <a:xfrm>
              <a:off x="2607096" y="2054423"/>
              <a:ext cx="5933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office</a:t>
              </a:r>
            </a:p>
          </p:txBody>
        </p:sp>
      </p:grpSp>
      <p:grpSp>
        <p:nvGrpSpPr>
          <p:cNvPr id="30738" name="Group 66"/>
          <p:cNvGrpSpPr>
            <a:grpSpLocks/>
          </p:cNvGrpSpPr>
          <p:nvPr/>
        </p:nvGrpSpPr>
        <p:grpSpPr bwMode="auto">
          <a:xfrm>
            <a:off x="7239000" y="2971800"/>
            <a:ext cx="914400" cy="307975"/>
            <a:chOff x="2438400" y="2054423"/>
            <a:chExt cx="914400" cy="307777"/>
          </a:xfrm>
        </p:grpSpPr>
        <p:sp>
          <p:nvSpPr>
            <p:cNvPr id="30790" name="Oval 67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791" name="TextBox 68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815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end_date</a:t>
              </a:r>
            </a:p>
          </p:txBody>
        </p:sp>
      </p:grpSp>
      <p:grpSp>
        <p:nvGrpSpPr>
          <p:cNvPr id="30739" name="Group 69"/>
          <p:cNvGrpSpPr>
            <a:grpSpLocks/>
          </p:cNvGrpSpPr>
          <p:nvPr/>
        </p:nvGrpSpPr>
        <p:grpSpPr bwMode="auto">
          <a:xfrm>
            <a:off x="6629400" y="2206625"/>
            <a:ext cx="914400" cy="311150"/>
            <a:chOff x="2438400" y="2051446"/>
            <a:chExt cx="914400" cy="310754"/>
          </a:xfrm>
        </p:grpSpPr>
        <p:sp>
          <p:nvSpPr>
            <p:cNvPr id="30788" name="Oval 70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789" name="TextBox 71"/>
            <p:cNvSpPr txBox="1">
              <a:spLocks noChangeArrowheads="1"/>
            </p:cNvSpPr>
            <p:nvPr/>
          </p:nvSpPr>
          <p:spPr bwMode="auto">
            <a:xfrm>
              <a:off x="2514600" y="2051446"/>
              <a:ext cx="7665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sponsor</a:t>
              </a:r>
            </a:p>
          </p:txBody>
        </p:sp>
      </p:grpSp>
      <p:grpSp>
        <p:nvGrpSpPr>
          <p:cNvPr id="30740" name="Group 72"/>
          <p:cNvGrpSpPr>
            <a:grpSpLocks/>
          </p:cNvGrpSpPr>
          <p:nvPr/>
        </p:nvGrpSpPr>
        <p:grpSpPr bwMode="auto">
          <a:xfrm>
            <a:off x="6934200" y="2590800"/>
            <a:ext cx="914400" cy="307975"/>
            <a:chOff x="2438400" y="2054423"/>
            <a:chExt cx="914400" cy="307777"/>
          </a:xfrm>
        </p:grpSpPr>
        <p:sp>
          <p:nvSpPr>
            <p:cNvPr id="30786" name="Oval 7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787" name="TextBox 7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9046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start-date</a:t>
              </a:r>
            </a:p>
          </p:txBody>
        </p:sp>
      </p:grpSp>
      <p:grpSp>
        <p:nvGrpSpPr>
          <p:cNvPr id="30741" name="Group 75"/>
          <p:cNvGrpSpPr>
            <a:grpSpLocks/>
          </p:cNvGrpSpPr>
          <p:nvPr/>
        </p:nvGrpSpPr>
        <p:grpSpPr bwMode="auto">
          <a:xfrm>
            <a:off x="7162800" y="3425825"/>
            <a:ext cx="914400" cy="307975"/>
            <a:chOff x="2438400" y="2054423"/>
            <a:chExt cx="914400" cy="307777"/>
          </a:xfrm>
        </p:grpSpPr>
        <p:sp>
          <p:nvSpPr>
            <p:cNvPr id="30784" name="Oval 7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785" name="TextBox 77"/>
            <p:cNvSpPr txBox="1">
              <a:spLocks noChangeArrowheads="1"/>
            </p:cNvSpPr>
            <p:nvPr/>
          </p:nvSpPr>
          <p:spPr bwMode="auto">
            <a:xfrm>
              <a:off x="2574998" y="2054423"/>
              <a:ext cx="7016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budget</a:t>
              </a:r>
            </a:p>
          </p:txBody>
        </p:sp>
      </p:grpSp>
      <p:grpSp>
        <p:nvGrpSpPr>
          <p:cNvPr id="30742" name="Group 81"/>
          <p:cNvGrpSpPr>
            <a:grpSpLocks/>
          </p:cNvGrpSpPr>
          <p:nvPr/>
        </p:nvGrpSpPr>
        <p:grpSpPr bwMode="auto">
          <a:xfrm>
            <a:off x="6781800" y="5559425"/>
            <a:ext cx="685800" cy="307975"/>
            <a:chOff x="2438400" y="2054423"/>
            <a:chExt cx="914400" cy="307777"/>
          </a:xfrm>
        </p:grpSpPr>
        <p:sp>
          <p:nvSpPr>
            <p:cNvPr id="30782" name="Oval 8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783" name="TextBox 83"/>
            <p:cNvSpPr txBox="1">
              <a:spLocks noChangeArrowheads="1"/>
            </p:cNvSpPr>
            <p:nvPr/>
          </p:nvSpPr>
          <p:spPr bwMode="auto">
            <a:xfrm>
              <a:off x="2540000" y="2054423"/>
              <a:ext cx="5982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name</a:t>
              </a:r>
            </a:p>
          </p:txBody>
        </p:sp>
      </p:grpSp>
      <p:grpSp>
        <p:nvGrpSpPr>
          <p:cNvPr id="30743" name="Group 84"/>
          <p:cNvGrpSpPr>
            <a:grpSpLocks/>
          </p:cNvGrpSpPr>
          <p:nvPr/>
        </p:nvGrpSpPr>
        <p:grpSpPr bwMode="auto">
          <a:xfrm>
            <a:off x="6477000" y="5940425"/>
            <a:ext cx="914400" cy="311150"/>
            <a:chOff x="2438400" y="2051446"/>
            <a:chExt cx="914400" cy="310754"/>
          </a:xfrm>
        </p:grpSpPr>
        <p:sp>
          <p:nvSpPr>
            <p:cNvPr id="30780" name="Oval 8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781" name="TextBox 86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8774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deg_prog</a:t>
              </a:r>
            </a:p>
          </p:txBody>
        </p:sp>
      </p:grpSp>
      <p:grpSp>
        <p:nvGrpSpPr>
          <p:cNvPr id="30744" name="Group 87"/>
          <p:cNvGrpSpPr>
            <a:grpSpLocks/>
          </p:cNvGrpSpPr>
          <p:nvPr/>
        </p:nvGrpSpPr>
        <p:grpSpPr bwMode="auto">
          <a:xfrm>
            <a:off x="5943600" y="5940425"/>
            <a:ext cx="457200" cy="311150"/>
            <a:chOff x="2438400" y="2051446"/>
            <a:chExt cx="914400" cy="310754"/>
          </a:xfrm>
        </p:grpSpPr>
        <p:sp>
          <p:nvSpPr>
            <p:cNvPr id="30778" name="Oval 8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779" name="TextBox 89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6667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30745" name="Group 90"/>
          <p:cNvGrpSpPr>
            <a:grpSpLocks/>
          </p:cNvGrpSpPr>
          <p:nvPr/>
        </p:nvGrpSpPr>
        <p:grpSpPr bwMode="auto">
          <a:xfrm>
            <a:off x="5638800" y="5559425"/>
            <a:ext cx="457200" cy="311150"/>
            <a:chOff x="2438400" y="2051446"/>
            <a:chExt cx="914400" cy="310754"/>
          </a:xfrm>
        </p:grpSpPr>
        <p:sp>
          <p:nvSpPr>
            <p:cNvPr id="30776" name="Oval 91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0777" name="TextBox 92"/>
            <p:cNvSpPr txBox="1">
              <a:spLocks noChangeArrowheads="1"/>
            </p:cNvSpPr>
            <p:nvPr/>
          </p:nvSpPr>
          <p:spPr bwMode="auto">
            <a:xfrm>
              <a:off x="2475292" y="2051446"/>
              <a:ext cx="840616" cy="307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cxnSp>
        <p:nvCxnSpPr>
          <p:cNvPr id="30746" name="Straight Connector 94"/>
          <p:cNvCxnSpPr>
            <a:cxnSpLocks noChangeShapeType="1"/>
          </p:cNvCxnSpPr>
          <p:nvPr/>
        </p:nvCxnSpPr>
        <p:spPr bwMode="auto">
          <a:xfrm rot="16200000" flipH="1">
            <a:off x="1343025" y="2638425"/>
            <a:ext cx="304800" cy="8191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747" name="Straight Connector 96"/>
          <p:cNvCxnSpPr>
            <a:cxnSpLocks noChangeShapeType="1"/>
          </p:cNvCxnSpPr>
          <p:nvPr/>
        </p:nvCxnSpPr>
        <p:spPr bwMode="auto">
          <a:xfrm rot="16200000" flipH="1">
            <a:off x="1450975" y="2593975"/>
            <a:ext cx="685800" cy="5270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748" name="Straight Connector 98"/>
          <p:cNvCxnSpPr>
            <a:cxnSpLocks noChangeShapeType="1"/>
            <a:endCxn id="4" idx="0"/>
          </p:cNvCxnSpPr>
          <p:nvPr/>
        </p:nvCxnSpPr>
        <p:spPr bwMode="auto">
          <a:xfrm rot="5400000">
            <a:off x="1817687" y="2681288"/>
            <a:ext cx="911225" cy="127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749" name="Straight Connector 100"/>
          <p:cNvCxnSpPr>
            <a:cxnSpLocks noChangeShapeType="1"/>
          </p:cNvCxnSpPr>
          <p:nvPr/>
        </p:nvCxnSpPr>
        <p:spPr bwMode="auto">
          <a:xfrm rot="5400000">
            <a:off x="2419350" y="2609850"/>
            <a:ext cx="609600" cy="5715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750" name="Straight Connector 104"/>
          <p:cNvCxnSpPr>
            <a:cxnSpLocks noChangeShapeType="1"/>
          </p:cNvCxnSpPr>
          <p:nvPr/>
        </p:nvCxnSpPr>
        <p:spPr bwMode="auto">
          <a:xfrm rot="5400000" flipH="1" flipV="1">
            <a:off x="1560512" y="5287963"/>
            <a:ext cx="454025" cy="3873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751" name="Straight Connector 106"/>
          <p:cNvCxnSpPr>
            <a:cxnSpLocks noChangeShapeType="1"/>
            <a:endCxn id="5" idx="2"/>
          </p:cNvCxnSpPr>
          <p:nvPr/>
        </p:nvCxnSpPr>
        <p:spPr bwMode="auto">
          <a:xfrm rot="16200000" flipV="1">
            <a:off x="1846263" y="5618162"/>
            <a:ext cx="838200" cy="1111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752" name="Straight Connector 108"/>
          <p:cNvCxnSpPr>
            <a:cxnSpLocks noChangeShapeType="1"/>
          </p:cNvCxnSpPr>
          <p:nvPr/>
        </p:nvCxnSpPr>
        <p:spPr bwMode="auto">
          <a:xfrm rot="16200000" flipV="1">
            <a:off x="2442369" y="5250656"/>
            <a:ext cx="457200" cy="4651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753" name="Straight Connector 110"/>
          <p:cNvCxnSpPr>
            <a:cxnSpLocks noChangeShapeType="1"/>
          </p:cNvCxnSpPr>
          <p:nvPr/>
        </p:nvCxnSpPr>
        <p:spPr bwMode="auto">
          <a:xfrm rot="5400000">
            <a:off x="5765006" y="2772569"/>
            <a:ext cx="835025" cy="206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754" name="Straight Connector 112"/>
          <p:cNvCxnSpPr>
            <a:cxnSpLocks noChangeShapeType="1"/>
            <a:endCxn id="7" idx="0"/>
          </p:cNvCxnSpPr>
          <p:nvPr/>
        </p:nvCxnSpPr>
        <p:spPr bwMode="auto">
          <a:xfrm rot="5400000">
            <a:off x="6134100" y="2628900"/>
            <a:ext cx="7620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755" name="Straight Connector 114"/>
          <p:cNvCxnSpPr>
            <a:cxnSpLocks noChangeShapeType="1"/>
          </p:cNvCxnSpPr>
          <p:nvPr/>
        </p:nvCxnSpPr>
        <p:spPr bwMode="auto">
          <a:xfrm rot="10800000" flipV="1">
            <a:off x="6553200" y="2819400"/>
            <a:ext cx="4572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756" name="Straight Connector 122"/>
          <p:cNvCxnSpPr>
            <a:cxnSpLocks noChangeShapeType="1"/>
          </p:cNvCxnSpPr>
          <p:nvPr/>
        </p:nvCxnSpPr>
        <p:spPr bwMode="auto">
          <a:xfrm flipV="1">
            <a:off x="6858000" y="3125788"/>
            <a:ext cx="381000" cy="74612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757" name="Straight Connector 124"/>
          <p:cNvCxnSpPr>
            <a:cxnSpLocks noChangeShapeType="1"/>
            <a:stCxn id="7" idx="3"/>
          </p:cNvCxnSpPr>
          <p:nvPr/>
        </p:nvCxnSpPr>
        <p:spPr bwMode="auto">
          <a:xfrm>
            <a:off x="6858000" y="3352800"/>
            <a:ext cx="438150" cy="1206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758" name="Straight Connector 131"/>
          <p:cNvCxnSpPr>
            <a:cxnSpLocks noChangeShapeType="1"/>
          </p:cNvCxnSpPr>
          <p:nvPr/>
        </p:nvCxnSpPr>
        <p:spPr bwMode="auto">
          <a:xfrm rot="5400000">
            <a:off x="5789612" y="5335588"/>
            <a:ext cx="307975" cy="1524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759" name="Straight Connector 133"/>
          <p:cNvCxnSpPr>
            <a:cxnSpLocks noChangeShapeType="1"/>
            <a:stCxn id="6" idx="2"/>
          </p:cNvCxnSpPr>
          <p:nvPr/>
        </p:nvCxnSpPr>
        <p:spPr bwMode="auto">
          <a:xfrm rot="5400000">
            <a:off x="5943600" y="5562600"/>
            <a:ext cx="685800" cy="762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760" name="Straight Connector 135"/>
          <p:cNvCxnSpPr>
            <a:cxnSpLocks noChangeShapeType="1"/>
          </p:cNvCxnSpPr>
          <p:nvPr/>
        </p:nvCxnSpPr>
        <p:spPr bwMode="auto">
          <a:xfrm rot="16200000" flipH="1">
            <a:off x="6286500" y="5448300"/>
            <a:ext cx="685800" cy="3048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761" name="Straight Connector 137"/>
          <p:cNvCxnSpPr>
            <a:cxnSpLocks noChangeShapeType="1"/>
          </p:cNvCxnSpPr>
          <p:nvPr/>
        </p:nvCxnSpPr>
        <p:spPr bwMode="auto">
          <a:xfrm rot="16200000" flipH="1">
            <a:off x="6667500" y="5295900"/>
            <a:ext cx="304800" cy="2286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762" name="Straight Arrow Connector 140"/>
          <p:cNvCxnSpPr>
            <a:cxnSpLocks noChangeShapeType="1"/>
            <a:stCxn id="7" idx="1"/>
          </p:cNvCxnSpPr>
          <p:nvPr/>
        </p:nvCxnSpPr>
        <p:spPr bwMode="auto">
          <a:xfrm rot="10800000">
            <a:off x="5181600" y="3352800"/>
            <a:ext cx="6096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763" name="Straight Connector 142"/>
          <p:cNvCxnSpPr>
            <a:cxnSpLocks noChangeShapeType="1"/>
          </p:cNvCxnSpPr>
          <p:nvPr/>
        </p:nvCxnSpPr>
        <p:spPr bwMode="auto">
          <a:xfrm rot="16200000" flipV="1">
            <a:off x="5181600" y="2590800"/>
            <a:ext cx="609600" cy="60960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764" name="Straight Connector 153"/>
          <p:cNvCxnSpPr>
            <a:cxnSpLocks noChangeShapeType="1"/>
            <a:stCxn id="4" idx="3"/>
          </p:cNvCxnSpPr>
          <p:nvPr/>
        </p:nvCxnSpPr>
        <p:spPr bwMode="auto">
          <a:xfrm>
            <a:off x="2743200" y="3352800"/>
            <a:ext cx="12192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765" name="Straight Connector 155"/>
          <p:cNvCxnSpPr>
            <a:cxnSpLocks noChangeShapeType="1"/>
          </p:cNvCxnSpPr>
          <p:nvPr/>
        </p:nvCxnSpPr>
        <p:spPr bwMode="auto">
          <a:xfrm flipV="1">
            <a:off x="2743200" y="2590800"/>
            <a:ext cx="1219200" cy="6096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123"/>
          <p:cNvGrpSpPr>
            <a:grpSpLocks/>
          </p:cNvGrpSpPr>
          <p:nvPr/>
        </p:nvGrpSpPr>
        <p:grpSpPr bwMode="auto">
          <a:xfrm>
            <a:off x="5715000" y="3506788"/>
            <a:ext cx="2438400" cy="1447800"/>
            <a:chOff x="5715000" y="3505994"/>
            <a:chExt cx="2438400" cy="1447800"/>
          </a:xfrm>
        </p:grpSpPr>
        <p:grpSp>
          <p:nvGrpSpPr>
            <p:cNvPr id="30767" name="Group 27"/>
            <p:cNvGrpSpPr>
              <a:grpSpLocks/>
            </p:cNvGrpSpPr>
            <p:nvPr/>
          </p:nvGrpSpPr>
          <p:grpSpPr bwMode="auto">
            <a:xfrm>
              <a:off x="5715000" y="3886200"/>
              <a:ext cx="1219200" cy="609600"/>
              <a:chOff x="3505200" y="3657600"/>
              <a:chExt cx="1524000" cy="838200"/>
            </a:xfrm>
          </p:grpSpPr>
          <p:sp>
            <p:nvSpPr>
              <p:cNvPr id="30774" name="Flowchart: Decision 28"/>
              <p:cNvSpPr>
                <a:spLocks noChangeArrowheads="1"/>
              </p:cNvSpPr>
              <p:nvPr/>
            </p:nvSpPr>
            <p:spPr bwMode="auto">
              <a:xfrm>
                <a:off x="3505200" y="3657600"/>
                <a:ext cx="1524000" cy="838200"/>
              </a:xfrm>
              <a:prstGeom prst="flowChartDecision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30775" name="TextBox 29"/>
              <p:cNvSpPr txBox="1">
                <a:spLocks noChangeArrowheads="1"/>
              </p:cNvSpPr>
              <p:nvPr/>
            </p:nvSpPr>
            <p:spPr bwMode="auto">
              <a:xfrm>
                <a:off x="3684409" y="3867150"/>
                <a:ext cx="1197604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Work_proj</a:t>
                </a:r>
              </a:p>
            </p:txBody>
          </p:sp>
        </p:grpSp>
        <p:grpSp>
          <p:nvGrpSpPr>
            <p:cNvPr id="30768" name="Group 78"/>
            <p:cNvGrpSpPr>
              <a:grpSpLocks/>
            </p:cNvGrpSpPr>
            <p:nvPr/>
          </p:nvGrpSpPr>
          <p:grpSpPr bwMode="auto">
            <a:xfrm>
              <a:off x="7239000" y="4035623"/>
              <a:ext cx="914400" cy="307777"/>
              <a:chOff x="2438400" y="2054423"/>
              <a:chExt cx="914400" cy="307777"/>
            </a:xfrm>
          </p:grpSpPr>
          <p:sp>
            <p:nvSpPr>
              <p:cNvPr id="30772" name="Oval 79"/>
              <p:cNvSpPr>
                <a:spLocks noChangeArrowheads="1"/>
              </p:cNvSpPr>
              <p:nvPr/>
            </p:nvSpPr>
            <p:spPr bwMode="auto">
              <a:xfrm>
                <a:off x="2438400" y="2057400"/>
                <a:ext cx="914400" cy="304800"/>
              </a:xfrm>
              <a:prstGeom prst="ellips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30773" name="TextBox 80"/>
              <p:cNvSpPr txBox="1">
                <a:spLocks noChangeArrowheads="1"/>
              </p:cNvSpPr>
              <p:nvPr/>
            </p:nvSpPr>
            <p:spPr bwMode="auto">
              <a:xfrm>
                <a:off x="2590800" y="2054423"/>
                <a:ext cx="59836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hours</a:t>
                </a:r>
              </a:p>
            </p:txBody>
          </p:sp>
        </p:grpSp>
        <p:cxnSp>
          <p:nvCxnSpPr>
            <p:cNvPr id="30769" name="Straight Connector 127"/>
            <p:cNvCxnSpPr>
              <a:cxnSpLocks noChangeShapeType="1"/>
            </p:cNvCxnSpPr>
            <p:nvPr/>
          </p:nvCxnSpPr>
          <p:spPr bwMode="auto">
            <a:xfrm>
              <a:off x="6934200" y="4191000"/>
              <a:ext cx="304800" cy="1588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0" name="Straight Connector 174"/>
            <p:cNvCxnSpPr>
              <a:cxnSpLocks noChangeShapeType="1"/>
              <a:endCxn id="7" idx="2"/>
            </p:cNvCxnSpPr>
            <p:nvPr/>
          </p:nvCxnSpPr>
          <p:spPr bwMode="auto">
            <a:xfrm rot="5400000" flipH="1" flipV="1">
              <a:off x="6134100" y="3695700"/>
              <a:ext cx="381000" cy="1588"/>
            </a:xfrm>
            <a:prstGeom prst="line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1" name="Straight Connector 178"/>
            <p:cNvCxnSpPr>
              <a:cxnSpLocks noChangeShapeType="1"/>
              <a:endCxn id="6" idx="0"/>
            </p:cNvCxnSpPr>
            <p:nvPr/>
          </p:nvCxnSpPr>
          <p:spPr bwMode="auto">
            <a:xfrm rot="5400000">
              <a:off x="6096000" y="4724400"/>
              <a:ext cx="457200" cy="1588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7883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 bwMode="auto">
          <a:xfrm>
            <a:off x="5562600" y="1905000"/>
            <a:ext cx="3276600" cy="4572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723900"/>
          </a:xfrm>
        </p:spPr>
        <p:txBody>
          <a:bodyPr/>
          <a:lstStyle/>
          <a:p>
            <a:r>
              <a:rPr lang="en-US"/>
              <a:t>Example:  University Database</a:t>
            </a:r>
          </a:p>
        </p:txBody>
      </p:sp>
      <p:sp>
        <p:nvSpPr>
          <p:cNvPr id="31748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924800" cy="762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When graduate students work on multiple projects, they must have a supervisor (professor) for each one.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764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Professo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676400" y="4949825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Dept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91200" y="49530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Graduate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912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Project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1753" name="Group 18"/>
          <p:cNvGrpSpPr>
            <a:grpSpLocks/>
          </p:cNvGrpSpPr>
          <p:nvPr/>
        </p:nvGrpSpPr>
        <p:grpSpPr bwMode="auto">
          <a:xfrm>
            <a:off x="3962400" y="3048000"/>
            <a:ext cx="1219200" cy="609600"/>
            <a:chOff x="3505200" y="3657600"/>
            <a:chExt cx="1524000" cy="838200"/>
          </a:xfrm>
        </p:grpSpPr>
        <p:sp>
          <p:nvSpPr>
            <p:cNvPr id="31840" name="Flowchart: Decision 19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41" name="TextBox 20"/>
            <p:cNvSpPr txBox="1">
              <a:spLocks noChangeArrowheads="1"/>
            </p:cNvSpPr>
            <p:nvPr/>
          </p:nvSpPr>
          <p:spPr bwMode="auto">
            <a:xfrm>
              <a:off x="3776149" y="3863057"/>
              <a:ext cx="1062551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Manages</a:t>
              </a:r>
            </a:p>
          </p:txBody>
        </p:sp>
      </p:grpSp>
      <p:grpSp>
        <p:nvGrpSpPr>
          <p:cNvPr id="31754" name="Group 24"/>
          <p:cNvGrpSpPr>
            <a:grpSpLocks/>
          </p:cNvGrpSpPr>
          <p:nvPr/>
        </p:nvGrpSpPr>
        <p:grpSpPr bwMode="auto">
          <a:xfrm>
            <a:off x="3962400" y="2286000"/>
            <a:ext cx="1219200" cy="609600"/>
            <a:chOff x="3505200" y="3657600"/>
            <a:chExt cx="1524000" cy="838200"/>
          </a:xfrm>
        </p:grpSpPr>
        <p:sp>
          <p:nvSpPr>
            <p:cNvPr id="31838" name="Flowchart: Decision 25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39" name="TextBox 26"/>
            <p:cNvSpPr txBox="1">
              <a:spLocks noChangeArrowheads="1"/>
            </p:cNvSpPr>
            <p:nvPr/>
          </p:nvSpPr>
          <p:spPr bwMode="auto">
            <a:xfrm>
              <a:off x="3790950" y="3867150"/>
              <a:ext cx="1002839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Work_in</a:t>
              </a:r>
            </a:p>
          </p:txBody>
        </p:sp>
      </p:grpSp>
      <p:grpSp>
        <p:nvGrpSpPr>
          <p:cNvPr id="31755" name="Group 27"/>
          <p:cNvGrpSpPr>
            <a:grpSpLocks/>
          </p:cNvGrpSpPr>
          <p:nvPr/>
        </p:nvGrpSpPr>
        <p:grpSpPr bwMode="auto">
          <a:xfrm>
            <a:off x="5715000" y="3886200"/>
            <a:ext cx="1219200" cy="609600"/>
            <a:chOff x="3505200" y="3657600"/>
            <a:chExt cx="1524000" cy="838200"/>
          </a:xfrm>
        </p:grpSpPr>
        <p:sp>
          <p:nvSpPr>
            <p:cNvPr id="31836" name="Flowchart: Decision 28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37" name="TextBox 29"/>
            <p:cNvSpPr txBox="1">
              <a:spLocks noChangeArrowheads="1"/>
            </p:cNvSpPr>
            <p:nvPr/>
          </p:nvSpPr>
          <p:spPr bwMode="auto">
            <a:xfrm>
              <a:off x="3684409" y="3867150"/>
              <a:ext cx="1197604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Work_proj</a:t>
              </a:r>
            </a:p>
          </p:txBody>
        </p:sp>
      </p:grpSp>
      <p:grpSp>
        <p:nvGrpSpPr>
          <p:cNvPr id="31756" name="Group 41"/>
          <p:cNvGrpSpPr>
            <a:grpSpLocks/>
          </p:cNvGrpSpPr>
          <p:nvPr/>
        </p:nvGrpSpPr>
        <p:grpSpPr bwMode="auto">
          <a:xfrm>
            <a:off x="1828800" y="1981200"/>
            <a:ext cx="914400" cy="311150"/>
            <a:chOff x="2438400" y="2051446"/>
            <a:chExt cx="914400" cy="310754"/>
          </a:xfrm>
        </p:grpSpPr>
        <p:sp>
          <p:nvSpPr>
            <p:cNvPr id="31834" name="Oval 3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35" name="TextBox 40"/>
            <p:cNvSpPr txBox="1">
              <a:spLocks noChangeArrowheads="1"/>
            </p:cNvSpPr>
            <p:nvPr/>
          </p:nvSpPr>
          <p:spPr bwMode="auto">
            <a:xfrm>
              <a:off x="2693979" y="2051446"/>
              <a:ext cx="5064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rank</a:t>
              </a:r>
            </a:p>
          </p:txBody>
        </p:sp>
      </p:grpSp>
      <p:grpSp>
        <p:nvGrpSpPr>
          <p:cNvPr id="31757" name="Group 42"/>
          <p:cNvGrpSpPr>
            <a:grpSpLocks/>
          </p:cNvGrpSpPr>
          <p:nvPr/>
        </p:nvGrpSpPr>
        <p:grpSpPr bwMode="auto">
          <a:xfrm>
            <a:off x="2590800" y="2282825"/>
            <a:ext cx="914400" cy="307975"/>
            <a:chOff x="2438400" y="2054423"/>
            <a:chExt cx="914400" cy="307777"/>
          </a:xfrm>
        </p:grpSpPr>
        <p:sp>
          <p:nvSpPr>
            <p:cNvPr id="31832" name="Oval 4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33" name="TextBox 4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386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Specialty</a:t>
              </a:r>
            </a:p>
          </p:txBody>
        </p:sp>
      </p:grpSp>
      <p:grpSp>
        <p:nvGrpSpPr>
          <p:cNvPr id="31758" name="Group 45"/>
          <p:cNvGrpSpPr>
            <a:grpSpLocks/>
          </p:cNvGrpSpPr>
          <p:nvPr/>
        </p:nvGrpSpPr>
        <p:grpSpPr bwMode="auto">
          <a:xfrm>
            <a:off x="1066800" y="2206625"/>
            <a:ext cx="914400" cy="311150"/>
            <a:chOff x="2438400" y="2051446"/>
            <a:chExt cx="914400" cy="310754"/>
          </a:xfrm>
        </p:grpSpPr>
        <p:sp>
          <p:nvSpPr>
            <p:cNvPr id="31830" name="Oval 4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31" name="TextBox 47"/>
            <p:cNvSpPr txBox="1">
              <a:spLocks noChangeArrowheads="1"/>
            </p:cNvSpPr>
            <p:nvPr/>
          </p:nvSpPr>
          <p:spPr bwMode="auto">
            <a:xfrm>
              <a:off x="2679719" y="2051446"/>
              <a:ext cx="4444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31759" name="Group 48"/>
          <p:cNvGrpSpPr>
            <a:grpSpLocks/>
          </p:cNvGrpSpPr>
          <p:nvPr/>
        </p:nvGrpSpPr>
        <p:grpSpPr bwMode="auto">
          <a:xfrm>
            <a:off x="609600" y="2587625"/>
            <a:ext cx="914400" cy="311150"/>
            <a:chOff x="2438400" y="2051446"/>
            <a:chExt cx="914400" cy="310754"/>
          </a:xfrm>
        </p:grpSpPr>
        <p:sp>
          <p:nvSpPr>
            <p:cNvPr id="31828" name="Oval 4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29" name="TextBox 50"/>
            <p:cNvSpPr txBox="1">
              <a:spLocks noChangeArrowheads="1"/>
            </p:cNvSpPr>
            <p:nvPr/>
          </p:nvSpPr>
          <p:spPr bwMode="auto">
            <a:xfrm>
              <a:off x="2703892" y="2051446"/>
              <a:ext cx="4203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grpSp>
        <p:nvGrpSpPr>
          <p:cNvPr id="31760" name="Group 51"/>
          <p:cNvGrpSpPr>
            <a:grpSpLocks/>
          </p:cNvGrpSpPr>
          <p:nvPr/>
        </p:nvGrpSpPr>
        <p:grpSpPr bwMode="auto">
          <a:xfrm>
            <a:off x="1828800" y="6092825"/>
            <a:ext cx="914400" cy="307975"/>
            <a:chOff x="2438400" y="2054423"/>
            <a:chExt cx="914400" cy="307777"/>
          </a:xfrm>
        </p:grpSpPr>
        <p:sp>
          <p:nvSpPr>
            <p:cNvPr id="31826" name="Oval 5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27" name="TextBox 53"/>
            <p:cNvSpPr txBox="1">
              <a:spLocks noChangeArrowheads="1"/>
            </p:cNvSpPr>
            <p:nvPr/>
          </p:nvSpPr>
          <p:spPr bwMode="auto">
            <a:xfrm>
              <a:off x="2583782" y="2054423"/>
              <a:ext cx="6928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dname</a:t>
              </a:r>
            </a:p>
          </p:txBody>
        </p:sp>
      </p:grpSp>
      <p:grpSp>
        <p:nvGrpSpPr>
          <p:cNvPr id="31761" name="Group 54"/>
          <p:cNvGrpSpPr>
            <a:grpSpLocks/>
          </p:cNvGrpSpPr>
          <p:nvPr/>
        </p:nvGrpSpPr>
        <p:grpSpPr bwMode="auto">
          <a:xfrm>
            <a:off x="5715000" y="2057400"/>
            <a:ext cx="914400" cy="307975"/>
            <a:chOff x="2438400" y="2054423"/>
            <a:chExt cx="914400" cy="307777"/>
          </a:xfrm>
        </p:grpSpPr>
        <p:sp>
          <p:nvSpPr>
            <p:cNvPr id="31824" name="Oval 5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25" name="TextBox 56"/>
            <p:cNvSpPr txBox="1">
              <a:spLocks noChangeArrowheads="1"/>
            </p:cNvSpPr>
            <p:nvPr/>
          </p:nvSpPr>
          <p:spPr bwMode="auto">
            <a:xfrm>
              <a:off x="2708702" y="2054423"/>
              <a:ext cx="4154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pid</a:t>
              </a:r>
            </a:p>
          </p:txBody>
        </p:sp>
      </p:grpSp>
      <p:grpSp>
        <p:nvGrpSpPr>
          <p:cNvPr id="31762" name="Group 57"/>
          <p:cNvGrpSpPr>
            <a:grpSpLocks/>
          </p:cNvGrpSpPr>
          <p:nvPr/>
        </p:nvGrpSpPr>
        <p:grpSpPr bwMode="auto">
          <a:xfrm>
            <a:off x="1143000" y="5708650"/>
            <a:ext cx="914400" cy="311150"/>
            <a:chOff x="2438400" y="2051446"/>
            <a:chExt cx="914400" cy="310754"/>
          </a:xfrm>
        </p:grpSpPr>
        <p:sp>
          <p:nvSpPr>
            <p:cNvPr id="31822" name="Oval 5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23" name="TextBox 59"/>
            <p:cNvSpPr txBox="1">
              <a:spLocks noChangeArrowheads="1"/>
            </p:cNvSpPr>
            <p:nvPr/>
          </p:nvSpPr>
          <p:spPr bwMode="auto">
            <a:xfrm>
              <a:off x="2655802" y="2051446"/>
              <a:ext cx="4683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dno</a:t>
              </a:r>
            </a:p>
          </p:txBody>
        </p:sp>
      </p:grpSp>
      <p:grpSp>
        <p:nvGrpSpPr>
          <p:cNvPr id="31763" name="Group 63"/>
          <p:cNvGrpSpPr>
            <a:grpSpLocks/>
          </p:cNvGrpSpPr>
          <p:nvPr/>
        </p:nvGrpSpPr>
        <p:grpSpPr bwMode="auto">
          <a:xfrm>
            <a:off x="2438400" y="5711825"/>
            <a:ext cx="914400" cy="307975"/>
            <a:chOff x="2438400" y="2054423"/>
            <a:chExt cx="914400" cy="307777"/>
          </a:xfrm>
        </p:grpSpPr>
        <p:sp>
          <p:nvSpPr>
            <p:cNvPr id="31820" name="Oval 64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21" name="TextBox 65"/>
            <p:cNvSpPr txBox="1">
              <a:spLocks noChangeArrowheads="1"/>
            </p:cNvSpPr>
            <p:nvPr/>
          </p:nvSpPr>
          <p:spPr bwMode="auto">
            <a:xfrm>
              <a:off x="2607096" y="2054423"/>
              <a:ext cx="5933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office</a:t>
              </a:r>
            </a:p>
          </p:txBody>
        </p:sp>
      </p:grpSp>
      <p:grpSp>
        <p:nvGrpSpPr>
          <p:cNvPr id="31764" name="Group 66"/>
          <p:cNvGrpSpPr>
            <a:grpSpLocks/>
          </p:cNvGrpSpPr>
          <p:nvPr/>
        </p:nvGrpSpPr>
        <p:grpSpPr bwMode="auto">
          <a:xfrm>
            <a:off x="7239000" y="2971800"/>
            <a:ext cx="914400" cy="307975"/>
            <a:chOff x="2438400" y="2054423"/>
            <a:chExt cx="914400" cy="307777"/>
          </a:xfrm>
        </p:grpSpPr>
        <p:sp>
          <p:nvSpPr>
            <p:cNvPr id="31818" name="Oval 67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19" name="TextBox 68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815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end_date</a:t>
              </a:r>
            </a:p>
          </p:txBody>
        </p:sp>
      </p:grpSp>
      <p:grpSp>
        <p:nvGrpSpPr>
          <p:cNvPr id="31765" name="Group 69"/>
          <p:cNvGrpSpPr>
            <a:grpSpLocks/>
          </p:cNvGrpSpPr>
          <p:nvPr/>
        </p:nvGrpSpPr>
        <p:grpSpPr bwMode="auto">
          <a:xfrm>
            <a:off x="6629400" y="2206625"/>
            <a:ext cx="914400" cy="311150"/>
            <a:chOff x="2438400" y="2051446"/>
            <a:chExt cx="914400" cy="310754"/>
          </a:xfrm>
        </p:grpSpPr>
        <p:sp>
          <p:nvSpPr>
            <p:cNvPr id="31816" name="Oval 70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17" name="TextBox 71"/>
            <p:cNvSpPr txBox="1">
              <a:spLocks noChangeArrowheads="1"/>
            </p:cNvSpPr>
            <p:nvPr/>
          </p:nvSpPr>
          <p:spPr bwMode="auto">
            <a:xfrm>
              <a:off x="2514600" y="2051446"/>
              <a:ext cx="7665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sponsor</a:t>
              </a:r>
            </a:p>
          </p:txBody>
        </p:sp>
      </p:grpSp>
      <p:grpSp>
        <p:nvGrpSpPr>
          <p:cNvPr id="31766" name="Group 72"/>
          <p:cNvGrpSpPr>
            <a:grpSpLocks/>
          </p:cNvGrpSpPr>
          <p:nvPr/>
        </p:nvGrpSpPr>
        <p:grpSpPr bwMode="auto">
          <a:xfrm>
            <a:off x="6934200" y="2590800"/>
            <a:ext cx="914400" cy="307975"/>
            <a:chOff x="2438400" y="2054423"/>
            <a:chExt cx="914400" cy="307777"/>
          </a:xfrm>
        </p:grpSpPr>
        <p:sp>
          <p:nvSpPr>
            <p:cNvPr id="31814" name="Oval 7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15" name="TextBox 7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9046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start-date</a:t>
              </a:r>
            </a:p>
          </p:txBody>
        </p:sp>
      </p:grpSp>
      <p:grpSp>
        <p:nvGrpSpPr>
          <p:cNvPr id="31767" name="Group 75"/>
          <p:cNvGrpSpPr>
            <a:grpSpLocks/>
          </p:cNvGrpSpPr>
          <p:nvPr/>
        </p:nvGrpSpPr>
        <p:grpSpPr bwMode="auto">
          <a:xfrm>
            <a:off x="7162800" y="3425825"/>
            <a:ext cx="914400" cy="307975"/>
            <a:chOff x="2438400" y="2054423"/>
            <a:chExt cx="914400" cy="307777"/>
          </a:xfrm>
        </p:grpSpPr>
        <p:sp>
          <p:nvSpPr>
            <p:cNvPr id="31812" name="Oval 7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13" name="TextBox 77"/>
            <p:cNvSpPr txBox="1">
              <a:spLocks noChangeArrowheads="1"/>
            </p:cNvSpPr>
            <p:nvPr/>
          </p:nvSpPr>
          <p:spPr bwMode="auto">
            <a:xfrm>
              <a:off x="2574998" y="2054423"/>
              <a:ext cx="7016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budget</a:t>
              </a:r>
            </a:p>
          </p:txBody>
        </p:sp>
      </p:grpSp>
      <p:grpSp>
        <p:nvGrpSpPr>
          <p:cNvPr id="31768" name="Group 78"/>
          <p:cNvGrpSpPr>
            <a:grpSpLocks/>
          </p:cNvGrpSpPr>
          <p:nvPr/>
        </p:nvGrpSpPr>
        <p:grpSpPr bwMode="auto">
          <a:xfrm>
            <a:off x="7239000" y="4035425"/>
            <a:ext cx="914400" cy="307975"/>
            <a:chOff x="2438400" y="2054423"/>
            <a:chExt cx="914400" cy="307777"/>
          </a:xfrm>
        </p:grpSpPr>
        <p:sp>
          <p:nvSpPr>
            <p:cNvPr id="31810" name="Oval 7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11" name="TextBox 80"/>
            <p:cNvSpPr txBox="1">
              <a:spLocks noChangeArrowheads="1"/>
            </p:cNvSpPr>
            <p:nvPr/>
          </p:nvSpPr>
          <p:spPr bwMode="auto">
            <a:xfrm>
              <a:off x="2590800" y="2054423"/>
              <a:ext cx="59836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hours</a:t>
              </a:r>
            </a:p>
          </p:txBody>
        </p:sp>
      </p:grpSp>
      <p:grpSp>
        <p:nvGrpSpPr>
          <p:cNvPr id="31769" name="Group 81"/>
          <p:cNvGrpSpPr>
            <a:grpSpLocks/>
          </p:cNvGrpSpPr>
          <p:nvPr/>
        </p:nvGrpSpPr>
        <p:grpSpPr bwMode="auto">
          <a:xfrm>
            <a:off x="6781800" y="5559425"/>
            <a:ext cx="685800" cy="307975"/>
            <a:chOff x="2438400" y="2054423"/>
            <a:chExt cx="914400" cy="307777"/>
          </a:xfrm>
        </p:grpSpPr>
        <p:sp>
          <p:nvSpPr>
            <p:cNvPr id="31808" name="Oval 8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09" name="TextBox 83"/>
            <p:cNvSpPr txBox="1">
              <a:spLocks noChangeArrowheads="1"/>
            </p:cNvSpPr>
            <p:nvPr/>
          </p:nvSpPr>
          <p:spPr bwMode="auto">
            <a:xfrm>
              <a:off x="2540000" y="2054423"/>
              <a:ext cx="5982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name</a:t>
              </a:r>
            </a:p>
          </p:txBody>
        </p:sp>
      </p:grpSp>
      <p:grpSp>
        <p:nvGrpSpPr>
          <p:cNvPr id="31770" name="Group 84"/>
          <p:cNvGrpSpPr>
            <a:grpSpLocks/>
          </p:cNvGrpSpPr>
          <p:nvPr/>
        </p:nvGrpSpPr>
        <p:grpSpPr bwMode="auto">
          <a:xfrm>
            <a:off x="6477000" y="5940425"/>
            <a:ext cx="914400" cy="311150"/>
            <a:chOff x="2438400" y="2051446"/>
            <a:chExt cx="914400" cy="310754"/>
          </a:xfrm>
        </p:grpSpPr>
        <p:sp>
          <p:nvSpPr>
            <p:cNvPr id="31806" name="Oval 8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07" name="TextBox 86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8774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deg_prog</a:t>
              </a:r>
            </a:p>
          </p:txBody>
        </p:sp>
      </p:grpSp>
      <p:grpSp>
        <p:nvGrpSpPr>
          <p:cNvPr id="31771" name="Group 87"/>
          <p:cNvGrpSpPr>
            <a:grpSpLocks/>
          </p:cNvGrpSpPr>
          <p:nvPr/>
        </p:nvGrpSpPr>
        <p:grpSpPr bwMode="auto">
          <a:xfrm>
            <a:off x="5943600" y="5940425"/>
            <a:ext cx="457200" cy="311150"/>
            <a:chOff x="2438400" y="2051446"/>
            <a:chExt cx="914400" cy="310754"/>
          </a:xfrm>
        </p:grpSpPr>
        <p:sp>
          <p:nvSpPr>
            <p:cNvPr id="31804" name="Oval 8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05" name="TextBox 89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6667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31772" name="Group 90"/>
          <p:cNvGrpSpPr>
            <a:grpSpLocks/>
          </p:cNvGrpSpPr>
          <p:nvPr/>
        </p:nvGrpSpPr>
        <p:grpSpPr bwMode="auto">
          <a:xfrm>
            <a:off x="5638800" y="5559425"/>
            <a:ext cx="457200" cy="311150"/>
            <a:chOff x="2438400" y="2051446"/>
            <a:chExt cx="914400" cy="310754"/>
          </a:xfrm>
        </p:grpSpPr>
        <p:sp>
          <p:nvSpPr>
            <p:cNvPr id="31802" name="Oval 91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1803" name="TextBox 92"/>
            <p:cNvSpPr txBox="1">
              <a:spLocks noChangeArrowheads="1"/>
            </p:cNvSpPr>
            <p:nvPr/>
          </p:nvSpPr>
          <p:spPr bwMode="auto">
            <a:xfrm>
              <a:off x="2475292" y="2051446"/>
              <a:ext cx="840616" cy="307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cxnSp>
        <p:nvCxnSpPr>
          <p:cNvPr id="31773" name="Straight Connector 94"/>
          <p:cNvCxnSpPr>
            <a:cxnSpLocks noChangeShapeType="1"/>
          </p:cNvCxnSpPr>
          <p:nvPr/>
        </p:nvCxnSpPr>
        <p:spPr bwMode="auto">
          <a:xfrm rot="16200000" flipH="1">
            <a:off x="1343025" y="2638425"/>
            <a:ext cx="304800" cy="8191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774" name="Straight Connector 96"/>
          <p:cNvCxnSpPr>
            <a:cxnSpLocks noChangeShapeType="1"/>
          </p:cNvCxnSpPr>
          <p:nvPr/>
        </p:nvCxnSpPr>
        <p:spPr bwMode="auto">
          <a:xfrm rot="16200000" flipH="1">
            <a:off x="1450975" y="2593975"/>
            <a:ext cx="685800" cy="5270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775" name="Straight Connector 98"/>
          <p:cNvCxnSpPr>
            <a:cxnSpLocks noChangeShapeType="1"/>
            <a:endCxn id="4" idx="0"/>
          </p:cNvCxnSpPr>
          <p:nvPr/>
        </p:nvCxnSpPr>
        <p:spPr bwMode="auto">
          <a:xfrm rot="5400000">
            <a:off x="1817687" y="2681288"/>
            <a:ext cx="911225" cy="127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776" name="Straight Connector 100"/>
          <p:cNvCxnSpPr>
            <a:cxnSpLocks noChangeShapeType="1"/>
          </p:cNvCxnSpPr>
          <p:nvPr/>
        </p:nvCxnSpPr>
        <p:spPr bwMode="auto">
          <a:xfrm rot="5400000">
            <a:off x="2419350" y="2609850"/>
            <a:ext cx="609600" cy="5715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777" name="Straight Connector 104"/>
          <p:cNvCxnSpPr>
            <a:cxnSpLocks noChangeShapeType="1"/>
          </p:cNvCxnSpPr>
          <p:nvPr/>
        </p:nvCxnSpPr>
        <p:spPr bwMode="auto">
          <a:xfrm rot="5400000" flipH="1" flipV="1">
            <a:off x="1560512" y="5287963"/>
            <a:ext cx="454025" cy="3873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778" name="Straight Connector 106"/>
          <p:cNvCxnSpPr>
            <a:cxnSpLocks noChangeShapeType="1"/>
            <a:endCxn id="5" idx="2"/>
          </p:cNvCxnSpPr>
          <p:nvPr/>
        </p:nvCxnSpPr>
        <p:spPr bwMode="auto">
          <a:xfrm rot="16200000" flipV="1">
            <a:off x="1846263" y="5618162"/>
            <a:ext cx="838200" cy="1111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779" name="Straight Connector 108"/>
          <p:cNvCxnSpPr>
            <a:cxnSpLocks noChangeShapeType="1"/>
          </p:cNvCxnSpPr>
          <p:nvPr/>
        </p:nvCxnSpPr>
        <p:spPr bwMode="auto">
          <a:xfrm rot="16200000" flipV="1">
            <a:off x="2442369" y="5250656"/>
            <a:ext cx="457200" cy="4651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780" name="Straight Connector 110"/>
          <p:cNvCxnSpPr>
            <a:cxnSpLocks noChangeShapeType="1"/>
          </p:cNvCxnSpPr>
          <p:nvPr/>
        </p:nvCxnSpPr>
        <p:spPr bwMode="auto">
          <a:xfrm rot="5400000">
            <a:off x="5765006" y="2772569"/>
            <a:ext cx="835025" cy="206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781" name="Straight Connector 112"/>
          <p:cNvCxnSpPr>
            <a:cxnSpLocks noChangeShapeType="1"/>
            <a:endCxn id="7" idx="0"/>
          </p:cNvCxnSpPr>
          <p:nvPr/>
        </p:nvCxnSpPr>
        <p:spPr bwMode="auto">
          <a:xfrm rot="5400000">
            <a:off x="6134100" y="2628900"/>
            <a:ext cx="7620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782" name="Straight Connector 114"/>
          <p:cNvCxnSpPr>
            <a:cxnSpLocks noChangeShapeType="1"/>
          </p:cNvCxnSpPr>
          <p:nvPr/>
        </p:nvCxnSpPr>
        <p:spPr bwMode="auto">
          <a:xfrm rot="10800000" flipV="1">
            <a:off x="6553200" y="2819400"/>
            <a:ext cx="4572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783" name="Straight Connector 122"/>
          <p:cNvCxnSpPr>
            <a:cxnSpLocks noChangeShapeType="1"/>
          </p:cNvCxnSpPr>
          <p:nvPr/>
        </p:nvCxnSpPr>
        <p:spPr bwMode="auto">
          <a:xfrm flipV="1">
            <a:off x="6858000" y="3125788"/>
            <a:ext cx="381000" cy="74612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784" name="Straight Connector 124"/>
          <p:cNvCxnSpPr>
            <a:cxnSpLocks noChangeShapeType="1"/>
            <a:stCxn id="7" idx="3"/>
          </p:cNvCxnSpPr>
          <p:nvPr/>
        </p:nvCxnSpPr>
        <p:spPr bwMode="auto">
          <a:xfrm>
            <a:off x="6858000" y="3352800"/>
            <a:ext cx="438150" cy="1206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785" name="Straight Connector 127"/>
          <p:cNvCxnSpPr>
            <a:cxnSpLocks noChangeShapeType="1"/>
          </p:cNvCxnSpPr>
          <p:nvPr/>
        </p:nvCxnSpPr>
        <p:spPr bwMode="auto">
          <a:xfrm>
            <a:off x="6934200" y="4191000"/>
            <a:ext cx="3048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786" name="Straight Connector 131"/>
          <p:cNvCxnSpPr>
            <a:cxnSpLocks noChangeShapeType="1"/>
          </p:cNvCxnSpPr>
          <p:nvPr/>
        </p:nvCxnSpPr>
        <p:spPr bwMode="auto">
          <a:xfrm rot="5400000">
            <a:off x="5789612" y="5335588"/>
            <a:ext cx="307975" cy="1524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787" name="Straight Connector 133"/>
          <p:cNvCxnSpPr>
            <a:cxnSpLocks noChangeShapeType="1"/>
            <a:stCxn id="6" idx="2"/>
          </p:cNvCxnSpPr>
          <p:nvPr/>
        </p:nvCxnSpPr>
        <p:spPr bwMode="auto">
          <a:xfrm rot="5400000">
            <a:off x="5943600" y="5562600"/>
            <a:ext cx="685800" cy="762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788" name="Straight Connector 135"/>
          <p:cNvCxnSpPr>
            <a:cxnSpLocks noChangeShapeType="1"/>
          </p:cNvCxnSpPr>
          <p:nvPr/>
        </p:nvCxnSpPr>
        <p:spPr bwMode="auto">
          <a:xfrm rot="16200000" flipH="1">
            <a:off x="6286500" y="5448300"/>
            <a:ext cx="685800" cy="3048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789" name="Straight Connector 137"/>
          <p:cNvCxnSpPr>
            <a:cxnSpLocks noChangeShapeType="1"/>
          </p:cNvCxnSpPr>
          <p:nvPr/>
        </p:nvCxnSpPr>
        <p:spPr bwMode="auto">
          <a:xfrm rot="16200000" flipH="1">
            <a:off x="6667500" y="5295900"/>
            <a:ext cx="304800" cy="2286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790" name="Straight Arrow Connector 140"/>
          <p:cNvCxnSpPr>
            <a:cxnSpLocks noChangeShapeType="1"/>
            <a:stCxn id="7" idx="1"/>
          </p:cNvCxnSpPr>
          <p:nvPr/>
        </p:nvCxnSpPr>
        <p:spPr bwMode="auto">
          <a:xfrm rot="10800000">
            <a:off x="5181600" y="3352800"/>
            <a:ext cx="6096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791" name="Straight Connector 142"/>
          <p:cNvCxnSpPr>
            <a:cxnSpLocks noChangeShapeType="1"/>
          </p:cNvCxnSpPr>
          <p:nvPr/>
        </p:nvCxnSpPr>
        <p:spPr bwMode="auto">
          <a:xfrm rot="16200000" flipV="1">
            <a:off x="5181600" y="2590800"/>
            <a:ext cx="609600" cy="60960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792" name="Straight Connector 153"/>
          <p:cNvCxnSpPr>
            <a:cxnSpLocks noChangeShapeType="1"/>
            <a:stCxn id="4" idx="3"/>
          </p:cNvCxnSpPr>
          <p:nvPr/>
        </p:nvCxnSpPr>
        <p:spPr bwMode="auto">
          <a:xfrm>
            <a:off x="2743200" y="3352800"/>
            <a:ext cx="12192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793" name="Straight Connector 155"/>
          <p:cNvCxnSpPr>
            <a:cxnSpLocks noChangeShapeType="1"/>
          </p:cNvCxnSpPr>
          <p:nvPr/>
        </p:nvCxnSpPr>
        <p:spPr bwMode="auto">
          <a:xfrm flipV="1">
            <a:off x="2743200" y="2590800"/>
            <a:ext cx="1219200" cy="6096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6" name="Group 125"/>
          <p:cNvGrpSpPr>
            <a:grpSpLocks/>
          </p:cNvGrpSpPr>
          <p:nvPr/>
        </p:nvGrpSpPr>
        <p:grpSpPr bwMode="auto">
          <a:xfrm>
            <a:off x="2743200" y="3505200"/>
            <a:ext cx="2819400" cy="990600"/>
            <a:chOff x="2743200" y="3505200"/>
            <a:chExt cx="2819400" cy="990600"/>
          </a:xfrm>
        </p:grpSpPr>
        <p:grpSp>
          <p:nvGrpSpPr>
            <p:cNvPr id="31797" name="Group 11"/>
            <p:cNvGrpSpPr>
              <a:grpSpLocks/>
            </p:cNvGrpSpPr>
            <p:nvPr/>
          </p:nvGrpSpPr>
          <p:grpSpPr bwMode="auto">
            <a:xfrm>
              <a:off x="3962400" y="3886200"/>
              <a:ext cx="1219200" cy="609600"/>
              <a:chOff x="3505200" y="3657600"/>
              <a:chExt cx="1524000" cy="838200"/>
            </a:xfrm>
          </p:grpSpPr>
          <p:sp>
            <p:nvSpPr>
              <p:cNvPr id="31800" name="Flowchart: Decision 9"/>
              <p:cNvSpPr>
                <a:spLocks noChangeArrowheads="1"/>
              </p:cNvSpPr>
              <p:nvPr/>
            </p:nvSpPr>
            <p:spPr bwMode="auto">
              <a:xfrm>
                <a:off x="3505200" y="3657600"/>
                <a:ext cx="1524000" cy="838200"/>
              </a:xfrm>
              <a:prstGeom prst="flowChartDecision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31801" name="TextBox 10"/>
              <p:cNvSpPr txBox="1">
                <a:spLocks noChangeArrowheads="1"/>
              </p:cNvSpPr>
              <p:nvPr/>
            </p:nvSpPr>
            <p:spPr bwMode="auto">
              <a:xfrm>
                <a:off x="3684409" y="3867150"/>
                <a:ext cx="96379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Supervises</a:t>
                </a:r>
              </a:p>
            </p:txBody>
          </p:sp>
        </p:grpSp>
        <p:cxnSp>
          <p:nvCxnSpPr>
            <p:cNvPr id="31798" name="Straight Arrow Connector 146"/>
            <p:cNvCxnSpPr>
              <a:cxnSpLocks noChangeShapeType="1"/>
              <a:stCxn id="139" idx="1"/>
            </p:cNvCxnSpPr>
            <p:nvPr/>
          </p:nvCxnSpPr>
          <p:spPr bwMode="auto">
            <a:xfrm rot="10800000">
              <a:off x="5181600" y="4191000"/>
              <a:ext cx="381000" cy="1588"/>
            </a:xfrm>
            <a:prstGeom prst="straightConnector1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99" name="Straight Connector 161"/>
            <p:cNvCxnSpPr>
              <a:cxnSpLocks noChangeShapeType="1"/>
            </p:cNvCxnSpPr>
            <p:nvPr/>
          </p:nvCxnSpPr>
          <p:spPr bwMode="auto">
            <a:xfrm rot="10800000">
              <a:off x="2743200" y="3505200"/>
              <a:ext cx="1219200" cy="685800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1795" name="Straight Connector 174"/>
          <p:cNvCxnSpPr>
            <a:cxnSpLocks noChangeShapeType="1"/>
            <a:endCxn id="7" idx="2"/>
          </p:cNvCxnSpPr>
          <p:nvPr/>
        </p:nvCxnSpPr>
        <p:spPr bwMode="auto">
          <a:xfrm rot="5400000" flipH="1" flipV="1">
            <a:off x="6134101" y="3695700"/>
            <a:ext cx="381000" cy="3175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796" name="Straight Connector 178"/>
          <p:cNvCxnSpPr>
            <a:cxnSpLocks noChangeShapeType="1"/>
            <a:endCxn id="6" idx="0"/>
          </p:cNvCxnSpPr>
          <p:nvPr/>
        </p:nvCxnSpPr>
        <p:spPr bwMode="auto">
          <a:xfrm rot="5400000">
            <a:off x="6096001" y="4724400"/>
            <a:ext cx="457200" cy="317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9298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 bwMode="auto">
          <a:xfrm>
            <a:off x="5562600" y="1905000"/>
            <a:ext cx="3276600" cy="4572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723900"/>
          </a:xfrm>
        </p:spPr>
        <p:txBody>
          <a:bodyPr/>
          <a:lstStyle/>
          <a:p>
            <a:r>
              <a:rPr lang="en-US"/>
              <a:t>Example:  University Database</a:t>
            </a:r>
          </a:p>
        </p:txBody>
      </p:sp>
      <p:sp>
        <p:nvSpPr>
          <p:cNvPr id="32772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772400" cy="76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Departments have a professor who runs the department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764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Professo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676400" y="4949825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Dept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91200" y="49530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Graduate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912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Project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2777" name="Group 11"/>
          <p:cNvGrpSpPr>
            <a:grpSpLocks/>
          </p:cNvGrpSpPr>
          <p:nvPr/>
        </p:nvGrpSpPr>
        <p:grpSpPr bwMode="auto">
          <a:xfrm>
            <a:off x="3962400" y="3886200"/>
            <a:ext cx="1219200" cy="609600"/>
            <a:chOff x="3505200" y="3657600"/>
            <a:chExt cx="1524000" cy="838200"/>
          </a:xfrm>
        </p:grpSpPr>
        <p:sp>
          <p:nvSpPr>
            <p:cNvPr id="32869" name="Flowchart: Decision 9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70" name="TextBox 10"/>
            <p:cNvSpPr txBox="1">
              <a:spLocks noChangeArrowheads="1"/>
            </p:cNvSpPr>
            <p:nvPr/>
          </p:nvSpPr>
          <p:spPr bwMode="auto">
            <a:xfrm>
              <a:off x="3684409" y="3867150"/>
              <a:ext cx="9637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Supervises</a:t>
              </a:r>
            </a:p>
          </p:txBody>
        </p:sp>
      </p:grpSp>
      <p:grpSp>
        <p:nvGrpSpPr>
          <p:cNvPr id="32778" name="Group 18"/>
          <p:cNvGrpSpPr>
            <a:grpSpLocks/>
          </p:cNvGrpSpPr>
          <p:nvPr/>
        </p:nvGrpSpPr>
        <p:grpSpPr bwMode="auto">
          <a:xfrm>
            <a:off x="3962400" y="3048000"/>
            <a:ext cx="1219200" cy="609600"/>
            <a:chOff x="3505200" y="3657600"/>
            <a:chExt cx="1524000" cy="838200"/>
          </a:xfrm>
        </p:grpSpPr>
        <p:sp>
          <p:nvSpPr>
            <p:cNvPr id="32867" name="Flowchart: Decision 19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68" name="TextBox 20"/>
            <p:cNvSpPr txBox="1">
              <a:spLocks noChangeArrowheads="1"/>
            </p:cNvSpPr>
            <p:nvPr/>
          </p:nvSpPr>
          <p:spPr bwMode="auto">
            <a:xfrm>
              <a:off x="3776149" y="3863057"/>
              <a:ext cx="1062551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Manages</a:t>
              </a:r>
            </a:p>
          </p:txBody>
        </p:sp>
      </p:grpSp>
      <p:grpSp>
        <p:nvGrpSpPr>
          <p:cNvPr id="32779" name="Group 24"/>
          <p:cNvGrpSpPr>
            <a:grpSpLocks/>
          </p:cNvGrpSpPr>
          <p:nvPr/>
        </p:nvGrpSpPr>
        <p:grpSpPr bwMode="auto">
          <a:xfrm>
            <a:off x="3962400" y="2286000"/>
            <a:ext cx="1219200" cy="609600"/>
            <a:chOff x="3505200" y="3657600"/>
            <a:chExt cx="1524000" cy="838200"/>
          </a:xfrm>
        </p:grpSpPr>
        <p:sp>
          <p:nvSpPr>
            <p:cNvPr id="32865" name="Flowchart: Decision 25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66" name="TextBox 26"/>
            <p:cNvSpPr txBox="1">
              <a:spLocks noChangeArrowheads="1"/>
            </p:cNvSpPr>
            <p:nvPr/>
          </p:nvSpPr>
          <p:spPr bwMode="auto">
            <a:xfrm>
              <a:off x="3790950" y="3867150"/>
              <a:ext cx="1002839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Work_in</a:t>
              </a:r>
            </a:p>
          </p:txBody>
        </p:sp>
      </p:grpSp>
      <p:grpSp>
        <p:nvGrpSpPr>
          <p:cNvPr id="32780" name="Group 27"/>
          <p:cNvGrpSpPr>
            <a:grpSpLocks/>
          </p:cNvGrpSpPr>
          <p:nvPr/>
        </p:nvGrpSpPr>
        <p:grpSpPr bwMode="auto">
          <a:xfrm>
            <a:off x="5715000" y="3886200"/>
            <a:ext cx="1219200" cy="609600"/>
            <a:chOff x="3505200" y="3657600"/>
            <a:chExt cx="1524000" cy="838200"/>
          </a:xfrm>
        </p:grpSpPr>
        <p:sp>
          <p:nvSpPr>
            <p:cNvPr id="32863" name="Flowchart: Decision 28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64" name="TextBox 29"/>
            <p:cNvSpPr txBox="1">
              <a:spLocks noChangeArrowheads="1"/>
            </p:cNvSpPr>
            <p:nvPr/>
          </p:nvSpPr>
          <p:spPr bwMode="auto">
            <a:xfrm>
              <a:off x="3684409" y="3867150"/>
              <a:ext cx="1197604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Work_proj</a:t>
              </a:r>
            </a:p>
          </p:txBody>
        </p:sp>
      </p:grpSp>
      <p:grpSp>
        <p:nvGrpSpPr>
          <p:cNvPr id="32781" name="Group 41"/>
          <p:cNvGrpSpPr>
            <a:grpSpLocks/>
          </p:cNvGrpSpPr>
          <p:nvPr/>
        </p:nvGrpSpPr>
        <p:grpSpPr bwMode="auto">
          <a:xfrm>
            <a:off x="1828800" y="1981200"/>
            <a:ext cx="914400" cy="311150"/>
            <a:chOff x="2438400" y="2051446"/>
            <a:chExt cx="914400" cy="310754"/>
          </a:xfrm>
        </p:grpSpPr>
        <p:sp>
          <p:nvSpPr>
            <p:cNvPr id="32861" name="Oval 3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62" name="TextBox 40"/>
            <p:cNvSpPr txBox="1">
              <a:spLocks noChangeArrowheads="1"/>
            </p:cNvSpPr>
            <p:nvPr/>
          </p:nvSpPr>
          <p:spPr bwMode="auto">
            <a:xfrm>
              <a:off x="2693979" y="2051446"/>
              <a:ext cx="5064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rank</a:t>
              </a:r>
            </a:p>
          </p:txBody>
        </p:sp>
      </p:grpSp>
      <p:grpSp>
        <p:nvGrpSpPr>
          <p:cNvPr id="32782" name="Group 42"/>
          <p:cNvGrpSpPr>
            <a:grpSpLocks/>
          </p:cNvGrpSpPr>
          <p:nvPr/>
        </p:nvGrpSpPr>
        <p:grpSpPr bwMode="auto">
          <a:xfrm>
            <a:off x="2590800" y="2282825"/>
            <a:ext cx="914400" cy="307975"/>
            <a:chOff x="2438400" y="2054423"/>
            <a:chExt cx="914400" cy="307777"/>
          </a:xfrm>
        </p:grpSpPr>
        <p:sp>
          <p:nvSpPr>
            <p:cNvPr id="32859" name="Oval 4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60" name="TextBox 4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386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Specialty</a:t>
              </a:r>
            </a:p>
          </p:txBody>
        </p:sp>
      </p:grpSp>
      <p:grpSp>
        <p:nvGrpSpPr>
          <p:cNvPr id="32783" name="Group 45"/>
          <p:cNvGrpSpPr>
            <a:grpSpLocks/>
          </p:cNvGrpSpPr>
          <p:nvPr/>
        </p:nvGrpSpPr>
        <p:grpSpPr bwMode="auto">
          <a:xfrm>
            <a:off x="1066800" y="2206625"/>
            <a:ext cx="914400" cy="311150"/>
            <a:chOff x="2438400" y="2051446"/>
            <a:chExt cx="914400" cy="310754"/>
          </a:xfrm>
        </p:grpSpPr>
        <p:sp>
          <p:nvSpPr>
            <p:cNvPr id="32857" name="Oval 4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58" name="TextBox 47"/>
            <p:cNvSpPr txBox="1">
              <a:spLocks noChangeArrowheads="1"/>
            </p:cNvSpPr>
            <p:nvPr/>
          </p:nvSpPr>
          <p:spPr bwMode="auto">
            <a:xfrm>
              <a:off x="2679719" y="2051446"/>
              <a:ext cx="4444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32784" name="Group 48"/>
          <p:cNvGrpSpPr>
            <a:grpSpLocks/>
          </p:cNvGrpSpPr>
          <p:nvPr/>
        </p:nvGrpSpPr>
        <p:grpSpPr bwMode="auto">
          <a:xfrm>
            <a:off x="609600" y="2587625"/>
            <a:ext cx="914400" cy="311150"/>
            <a:chOff x="2438400" y="2051446"/>
            <a:chExt cx="914400" cy="310754"/>
          </a:xfrm>
        </p:grpSpPr>
        <p:sp>
          <p:nvSpPr>
            <p:cNvPr id="32855" name="Oval 4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56" name="TextBox 50"/>
            <p:cNvSpPr txBox="1">
              <a:spLocks noChangeArrowheads="1"/>
            </p:cNvSpPr>
            <p:nvPr/>
          </p:nvSpPr>
          <p:spPr bwMode="auto">
            <a:xfrm>
              <a:off x="2703892" y="2051446"/>
              <a:ext cx="4203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grpSp>
        <p:nvGrpSpPr>
          <p:cNvPr id="32785" name="Group 51"/>
          <p:cNvGrpSpPr>
            <a:grpSpLocks/>
          </p:cNvGrpSpPr>
          <p:nvPr/>
        </p:nvGrpSpPr>
        <p:grpSpPr bwMode="auto">
          <a:xfrm>
            <a:off x="1828800" y="6092825"/>
            <a:ext cx="914400" cy="307975"/>
            <a:chOff x="2438400" y="2054423"/>
            <a:chExt cx="914400" cy="307777"/>
          </a:xfrm>
        </p:grpSpPr>
        <p:sp>
          <p:nvSpPr>
            <p:cNvPr id="32853" name="Oval 5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54" name="TextBox 53"/>
            <p:cNvSpPr txBox="1">
              <a:spLocks noChangeArrowheads="1"/>
            </p:cNvSpPr>
            <p:nvPr/>
          </p:nvSpPr>
          <p:spPr bwMode="auto">
            <a:xfrm>
              <a:off x="2583782" y="2054423"/>
              <a:ext cx="6928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dname</a:t>
              </a:r>
            </a:p>
          </p:txBody>
        </p:sp>
      </p:grpSp>
      <p:grpSp>
        <p:nvGrpSpPr>
          <p:cNvPr id="32786" name="Group 54"/>
          <p:cNvGrpSpPr>
            <a:grpSpLocks/>
          </p:cNvGrpSpPr>
          <p:nvPr/>
        </p:nvGrpSpPr>
        <p:grpSpPr bwMode="auto">
          <a:xfrm>
            <a:off x="5715000" y="2057400"/>
            <a:ext cx="914400" cy="307975"/>
            <a:chOff x="2438400" y="2054423"/>
            <a:chExt cx="914400" cy="307777"/>
          </a:xfrm>
        </p:grpSpPr>
        <p:sp>
          <p:nvSpPr>
            <p:cNvPr id="32851" name="Oval 5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52" name="TextBox 56"/>
            <p:cNvSpPr txBox="1">
              <a:spLocks noChangeArrowheads="1"/>
            </p:cNvSpPr>
            <p:nvPr/>
          </p:nvSpPr>
          <p:spPr bwMode="auto">
            <a:xfrm>
              <a:off x="2708702" y="2054423"/>
              <a:ext cx="4154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pid</a:t>
              </a:r>
            </a:p>
          </p:txBody>
        </p:sp>
      </p:grpSp>
      <p:grpSp>
        <p:nvGrpSpPr>
          <p:cNvPr id="32787" name="Group 57"/>
          <p:cNvGrpSpPr>
            <a:grpSpLocks/>
          </p:cNvGrpSpPr>
          <p:nvPr/>
        </p:nvGrpSpPr>
        <p:grpSpPr bwMode="auto">
          <a:xfrm>
            <a:off x="1143000" y="5708650"/>
            <a:ext cx="914400" cy="311150"/>
            <a:chOff x="2438400" y="2051446"/>
            <a:chExt cx="914400" cy="310754"/>
          </a:xfrm>
        </p:grpSpPr>
        <p:sp>
          <p:nvSpPr>
            <p:cNvPr id="32849" name="Oval 5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50" name="TextBox 59"/>
            <p:cNvSpPr txBox="1">
              <a:spLocks noChangeArrowheads="1"/>
            </p:cNvSpPr>
            <p:nvPr/>
          </p:nvSpPr>
          <p:spPr bwMode="auto">
            <a:xfrm>
              <a:off x="2655802" y="2051446"/>
              <a:ext cx="4683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dno</a:t>
              </a:r>
            </a:p>
          </p:txBody>
        </p:sp>
      </p:grpSp>
      <p:grpSp>
        <p:nvGrpSpPr>
          <p:cNvPr id="32788" name="Group 63"/>
          <p:cNvGrpSpPr>
            <a:grpSpLocks/>
          </p:cNvGrpSpPr>
          <p:nvPr/>
        </p:nvGrpSpPr>
        <p:grpSpPr bwMode="auto">
          <a:xfrm>
            <a:off x="2438400" y="5711825"/>
            <a:ext cx="914400" cy="307975"/>
            <a:chOff x="2438400" y="2054423"/>
            <a:chExt cx="914400" cy="307777"/>
          </a:xfrm>
        </p:grpSpPr>
        <p:sp>
          <p:nvSpPr>
            <p:cNvPr id="32847" name="Oval 64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48" name="TextBox 65"/>
            <p:cNvSpPr txBox="1">
              <a:spLocks noChangeArrowheads="1"/>
            </p:cNvSpPr>
            <p:nvPr/>
          </p:nvSpPr>
          <p:spPr bwMode="auto">
            <a:xfrm>
              <a:off x="2607096" y="2054423"/>
              <a:ext cx="5933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office</a:t>
              </a:r>
            </a:p>
          </p:txBody>
        </p:sp>
      </p:grpSp>
      <p:grpSp>
        <p:nvGrpSpPr>
          <p:cNvPr id="32789" name="Group 66"/>
          <p:cNvGrpSpPr>
            <a:grpSpLocks/>
          </p:cNvGrpSpPr>
          <p:nvPr/>
        </p:nvGrpSpPr>
        <p:grpSpPr bwMode="auto">
          <a:xfrm>
            <a:off x="7239000" y="2971800"/>
            <a:ext cx="914400" cy="307975"/>
            <a:chOff x="2438400" y="2054423"/>
            <a:chExt cx="914400" cy="307777"/>
          </a:xfrm>
        </p:grpSpPr>
        <p:sp>
          <p:nvSpPr>
            <p:cNvPr id="32845" name="Oval 67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46" name="TextBox 68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815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end_date</a:t>
              </a:r>
            </a:p>
          </p:txBody>
        </p:sp>
      </p:grpSp>
      <p:grpSp>
        <p:nvGrpSpPr>
          <p:cNvPr id="32790" name="Group 69"/>
          <p:cNvGrpSpPr>
            <a:grpSpLocks/>
          </p:cNvGrpSpPr>
          <p:nvPr/>
        </p:nvGrpSpPr>
        <p:grpSpPr bwMode="auto">
          <a:xfrm>
            <a:off x="6629400" y="2206625"/>
            <a:ext cx="914400" cy="311150"/>
            <a:chOff x="2438400" y="2051446"/>
            <a:chExt cx="914400" cy="310754"/>
          </a:xfrm>
        </p:grpSpPr>
        <p:sp>
          <p:nvSpPr>
            <p:cNvPr id="32843" name="Oval 70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44" name="TextBox 71"/>
            <p:cNvSpPr txBox="1">
              <a:spLocks noChangeArrowheads="1"/>
            </p:cNvSpPr>
            <p:nvPr/>
          </p:nvSpPr>
          <p:spPr bwMode="auto">
            <a:xfrm>
              <a:off x="2514600" y="2051446"/>
              <a:ext cx="7665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sponsor</a:t>
              </a:r>
            </a:p>
          </p:txBody>
        </p:sp>
      </p:grpSp>
      <p:grpSp>
        <p:nvGrpSpPr>
          <p:cNvPr id="32791" name="Group 72"/>
          <p:cNvGrpSpPr>
            <a:grpSpLocks/>
          </p:cNvGrpSpPr>
          <p:nvPr/>
        </p:nvGrpSpPr>
        <p:grpSpPr bwMode="auto">
          <a:xfrm>
            <a:off x="6934200" y="2590800"/>
            <a:ext cx="914400" cy="307975"/>
            <a:chOff x="2438400" y="2054423"/>
            <a:chExt cx="914400" cy="307777"/>
          </a:xfrm>
        </p:grpSpPr>
        <p:sp>
          <p:nvSpPr>
            <p:cNvPr id="32841" name="Oval 7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42" name="TextBox 7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9046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start-date</a:t>
              </a:r>
            </a:p>
          </p:txBody>
        </p:sp>
      </p:grpSp>
      <p:grpSp>
        <p:nvGrpSpPr>
          <p:cNvPr id="32792" name="Group 75"/>
          <p:cNvGrpSpPr>
            <a:grpSpLocks/>
          </p:cNvGrpSpPr>
          <p:nvPr/>
        </p:nvGrpSpPr>
        <p:grpSpPr bwMode="auto">
          <a:xfrm>
            <a:off x="7162800" y="3425825"/>
            <a:ext cx="914400" cy="307975"/>
            <a:chOff x="2438400" y="2054423"/>
            <a:chExt cx="914400" cy="307777"/>
          </a:xfrm>
        </p:grpSpPr>
        <p:sp>
          <p:nvSpPr>
            <p:cNvPr id="32839" name="Oval 7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40" name="TextBox 77"/>
            <p:cNvSpPr txBox="1">
              <a:spLocks noChangeArrowheads="1"/>
            </p:cNvSpPr>
            <p:nvPr/>
          </p:nvSpPr>
          <p:spPr bwMode="auto">
            <a:xfrm>
              <a:off x="2574998" y="2054423"/>
              <a:ext cx="7016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budget</a:t>
              </a:r>
            </a:p>
          </p:txBody>
        </p:sp>
      </p:grpSp>
      <p:grpSp>
        <p:nvGrpSpPr>
          <p:cNvPr id="32793" name="Group 78"/>
          <p:cNvGrpSpPr>
            <a:grpSpLocks/>
          </p:cNvGrpSpPr>
          <p:nvPr/>
        </p:nvGrpSpPr>
        <p:grpSpPr bwMode="auto">
          <a:xfrm>
            <a:off x="7239000" y="4035425"/>
            <a:ext cx="914400" cy="307975"/>
            <a:chOff x="2438400" y="2054423"/>
            <a:chExt cx="914400" cy="307777"/>
          </a:xfrm>
        </p:grpSpPr>
        <p:sp>
          <p:nvSpPr>
            <p:cNvPr id="32837" name="Oval 7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38" name="TextBox 80"/>
            <p:cNvSpPr txBox="1">
              <a:spLocks noChangeArrowheads="1"/>
            </p:cNvSpPr>
            <p:nvPr/>
          </p:nvSpPr>
          <p:spPr bwMode="auto">
            <a:xfrm>
              <a:off x="2590800" y="2054423"/>
              <a:ext cx="59836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hours</a:t>
              </a:r>
            </a:p>
          </p:txBody>
        </p:sp>
      </p:grpSp>
      <p:grpSp>
        <p:nvGrpSpPr>
          <p:cNvPr id="32794" name="Group 81"/>
          <p:cNvGrpSpPr>
            <a:grpSpLocks/>
          </p:cNvGrpSpPr>
          <p:nvPr/>
        </p:nvGrpSpPr>
        <p:grpSpPr bwMode="auto">
          <a:xfrm>
            <a:off x="6781800" y="5559425"/>
            <a:ext cx="685800" cy="307975"/>
            <a:chOff x="2438400" y="2054423"/>
            <a:chExt cx="914400" cy="307777"/>
          </a:xfrm>
        </p:grpSpPr>
        <p:sp>
          <p:nvSpPr>
            <p:cNvPr id="32835" name="Oval 8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36" name="TextBox 83"/>
            <p:cNvSpPr txBox="1">
              <a:spLocks noChangeArrowheads="1"/>
            </p:cNvSpPr>
            <p:nvPr/>
          </p:nvSpPr>
          <p:spPr bwMode="auto">
            <a:xfrm>
              <a:off x="2540000" y="2054423"/>
              <a:ext cx="5982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name</a:t>
              </a:r>
            </a:p>
          </p:txBody>
        </p:sp>
      </p:grpSp>
      <p:grpSp>
        <p:nvGrpSpPr>
          <p:cNvPr id="32795" name="Group 84"/>
          <p:cNvGrpSpPr>
            <a:grpSpLocks/>
          </p:cNvGrpSpPr>
          <p:nvPr/>
        </p:nvGrpSpPr>
        <p:grpSpPr bwMode="auto">
          <a:xfrm>
            <a:off x="6477000" y="5940425"/>
            <a:ext cx="914400" cy="311150"/>
            <a:chOff x="2438400" y="2051446"/>
            <a:chExt cx="914400" cy="310754"/>
          </a:xfrm>
        </p:grpSpPr>
        <p:sp>
          <p:nvSpPr>
            <p:cNvPr id="32833" name="Oval 8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34" name="TextBox 86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8774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deg_prog</a:t>
              </a:r>
            </a:p>
          </p:txBody>
        </p:sp>
      </p:grpSp>
      <p:grpSp>
        <p:nvGrpSpPr>
          <p:cNvPr id="32796" name="Group 87"/>
          <p:cNvGrpSpPr>
            <a:grpSpLocks/>
          </p:cNvGrpSpPr>
          <p:nvPr/>
        </p:nvGrpSpPr>
        <p:grpSpPr bwMode="auto">
          <a:xfrm>
            <a:off x="5943600" y="5940425"/>
            <a:ext cx="457200" cy="311150"/>
            <a:chOff x="2438400" y="2051446"/>
            <a:chExt cx="914400" cy="310754"/>
          </a:xfrm>
        </p:grpSpPr>
        <p:sp>
          <p:nvSpPr>
            <p:cNvPr id="32831" name="Oval 8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32" name="TextBox 89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6667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32797" name="Group 90"/>
          <p:cNvGrpSpPr>
            <a:grpSpLocks/>
          </p:cNvGrpSpPr>
          <p:nvPr/>
        </p:nvGrpSpPr>
        <p:grpSpPr bwMode="auto">
          <a:xfrm>
            <a:off x="5638800" y="5559425"/>
            <a:ext cx="457200" cy="311150"/>
            <a:chOff x="2438400" y="2051446"/>
            <a:chExt cx="914400" cy="310754"/>
          </a:xfrm>
        </p:grpSpPr>
        <p:sp>
          <p:nvSpPr>
            <p:cNvPr id="32829" name="Oval 91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2830" name="TextBox 92"/>
            <p:cNvSpPr txBox="1">
              <a:spLocks noChangeArrowheads="1"/>
            </p:cNvSpPr>
            <p:nvPr/>
          </p:nvSpPr>
          <p:spPr bwMode="auto">
            <a:xfrm>
              <a:off x="2475292" y="2051446"/>
              <a:ext cx="840616" cy="307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cxnSp>
        <p:nvCxnSpPr>
          <p:cNvPr id="32798" name="Straight Connector 94"/>
          <p:cNvCxnSpPr>
            <a:cxnSpLocks noChangeShapeType="1"/>
          </p:cNvCxnSpPr>
          <p:nvPr/>
        </p:nvCxnSpPr>
        <p:spPr bwMode="auto">
          <a:xfrm rot="16200000" flipH="1">
            <a:off x="1343025" y="2638425"/>
            <a:ext cx="304800" cy="8191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799" name="Straight Connector 96"/>
          <p:cNvCxnSpPr>
            <a:cxnSpLocks noChangeShapeType="1"/>
          </p:cNvCxnSpPr>
          <p:nvPr/>
        </p:nvCxnSpPr>
        <p:spPr bwMode="auto">
          <a:xfrm rot="16200000" flipH="1">
            <a:off x="1450975" y="2593975"/>
            <a:ext cx="685800" cy="5270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00" name="Straight Connector 98"/>
          <p:cNvCxnSpPr>
            <a:cxnSpLocks noChangeShapeType="1"/>
            <a:endCxn id="4" idx="0"/>
          </p:cNvCxnSpPr>
          <p:nvPr/>
        </p:nvCxnSpPr>
        <p:spPr bwMode="auto">
          <a:xfrm rot="5400000">
            <a:off x="1817687" y="2681288"/>
            <a:ext cx="911225" cy="127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01" name="Straight Connector 100"/>
          <p:cNvCxnSpPr>
            <a:cxnSpLocks noChangeShapeType="1"/>
          </p:cNvCxnSpPr>
          <p:nvPr/>
        </p:nvCxnSpPr>
        <p:spPr bwMode="auto">
          <a:xfrm rot="5400000">
            <a:off x="2419350" y="2609850"/>
            <a:ext cx="609600" cy="5715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02" name="Straight Connector 104"/>
          <p:cNvCxnSpPr>
            <a:cxnSpLocks noChangeShapeType="1"/>
          </p:cNvCxnSpPr>
          <p:nvPr/>
        </p:nvCxnSpPr>
        <p:spPr bwMode="auto">
          <a:xfrm rot="5400000" flipH="1" flipV="1">
            <a:off x="1560512" y="5287963"/>
            <a:ext cx="454025" cy="3873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03" name="Straight Connector 106"/>
          <p:cNvCxnSpPr>
            <a:cxnSpLocks noChangeShapeType="1"/>
            <a:endCxn id="5" idx="2"/>
          </p:cNvCxnSpPr>
          <p:nvPr/>
        </p:nvCxnSpPr>
        <p:spPr bwMode="auto">
          <a:xfrm rot="16200000" flipV="1">
            <a:off x="1846263" y="5618162"/>
            <a:ext cx="838200" cy="1111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04" name="Straight Connector 108"/>
          <p:cNvCxnSpPr>
            <a:cxnSpLocks noChangeShapeType="1"/>
          </p:cNvCxnSpPr>
          <p:nvPr/>
        </p:nvCxnSpPr>
        <p:spPr bwMode="auto">
          <a:xfrm rot="16200000" flipV="1">
            <a:off x="2442369" y="5250656"/>
            <a:ext cx="457200" cy="4651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05" name="Straight Connector 110"/>
          <p:cNvCxnSpPr>
            <a:cxnSpLocks noChangeShapeType="1"/>
          </p:cNvCxnSpPr>
          <p:nvPr/>
        </p:nvCxnSpPr>
        <p:spPr bwMode="auto">
          <a:xfrm rot="5400000">
            <a:off x="5765006" y="2772569"/>
            <a:ext cx="835025" cy="206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06" name="Straight Connector 112"/>
          <p:cNvCxnSpPr>
            <a:cxnSpLocks noChangeShapeType="1"/>
            <a:endCxn id="7" idx="0"/>
          </p:cNvCxnSpPr>
          <p:nvPr/>
        </p:nvCxnSpPr>
        <p:spPr bwMode="auto">
          <a:xfrm rot="5400000">
            <a:off x="6134100" y="2628900"/>
            <a:ext cx="7620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07" name="Straight Connector 114"/>
          <p:cNvCxnSpPr>
            <a:cxnSpLocks noChangeShapeType="1"/>
          </p:cNvCxnSpPr>
          <p:nvPr/>
        </p:nvCxnSpPr>
        <p:spPr bwMode="auto">
          <a:xfrm rot="10800000" flipV="1">
            <a:off x="6553200" y="2819400"/>
            <a:ext cx="4572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08" name="Straight Connector 122"/>
          <p:cNvCxnSpPr>
            <a:cxnSpLocks noChangeShapeType="1"/>
          </p:cNvCxnSpPr>
          <p:nvPr/>
        </p:nvCxnSpPr>
        <p:spPr bwMode="auto">
          <a:xfrm flipV="1">
            <a:off x="6858000" y="3125788"/>
            <a:ext cx="381000" cy="74612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09" name="Straight Connector 124"/>
          <p:cNvCxnSpPr>
            <a:cxnSpLocks noChangeShapeType="1"/>
            <a:stCxn id="7" idx="3"/>
          </p:cNvCxnSpPr>
          <p:nvPr/>
        </p:nvCxnSpPr>
        <p:spPr bwMode="auto">
          <a:xfrm>
            <a:off x="6858000" y="3352800"/>
            <a:ext cx="438150" cy="1206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10" name="Straight Connector 127"/>
          <p:cNvCxnSpPr>
            <a:cxnSpLocks noChangeShapeType="1"/>
          </p:cNvCxnSpPr>
          <p:nvPr/>
        </p:nvCxnSpPr>
        <p:spPr bwMode="auto">
          <a:xfrm>
            <a:off x="6934200" y="4191000"/>
            <a:ext cx="3048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11" name="Straight Connector 131"/>
          <p:cNvCxnSpPr>
            <a:cxnSpLocks noChangeShapeType="1"/>
          </p:cNvCxnSpPr>
          <p:nvPr/>
        </p:nvCxnSpPr>
        <p:spPr bwMode="auto">
          <a:xfrm rot="5400000">
            <a:off x="5789612" y="5335588"/>
            <a:ext cx="307975" cy="1524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12" name="Straight Connector 133"/>
          <p:cNvCxnSpPr>
            <a:cxnSpLocks noChangeShapeType="1"/>
            <a:stCxn id="6" idx="2"/>
          </p:cNvCxnSpPr>
          <p:nvPr/>
        </p:nvCxnSpPr>
        <p:spPr bwMode="auto">
          <a:xfrm rot="5400000">
            <a:off x="5943600" y="5562600"/>
            <a:ext cx="685800" cy="762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13" name="Straight Connector 135"/>
          <p:cNvCxnSpPr>
            <a:cxnSpLocks noChangeShapeType="1"/>
          </p:cNvCxnSpPr>
          <p:nvPr/>
        </p:nvCxnSpPr>
        <p:spPr bwMode="auto">
          <a:xfrm rot="16200000" flipH="1">
            <a:off x="6286500" y="5448300"/>
            <a:ext cx="685800" cy="3048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14" name="Straight Connector 137"/>
          <p:cNvCxnSpPr>
            <a:cxnSpLocks noChangeShapeType="1"/>
          </p:cNvCxnSpPr>
          <p:nvPr/>
        </p:nvCxnSpPr>
        <p:spPr bwMode="auto">
          <a:xfrm rot="16200000" flipH="1">
            <a:off x="6667500" y="5295900"/>
            <a:ext cx="304800" cy="2286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15" name="Straight Arrow Connector 140"/>
          <p:cNvCxnSpPr>
            <a:cxnSpLocks noChangeShapeType="1"/>
            <a:stCxn id="7" idx="1"/>
          </p:cNvCxnSpPr>
          <p:nvPr/>
        </p:nvCxnSpPr>
        <p:spPr bwMode="auto">
          <a:xfrm rot="10800000">
            <a:off x="5181600" y="3352800"/>
            <a:ext cx="6096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16" name="Straight Connector 142"/>
          <p:cNvCxnSpPr>
            <a:cxnSpLocks noChangeShapeType="1"/>
          </p:cNvCxnSpPr>
          <p:nvPr/>
        </p:nvCxnSpPr>
        <p:spPr bwMode="auto">
          <a:xfrm rot="16200000" flipV="1">
            <a:off x="5181600" y="2590800"/>
            <a:ext cx="609600" cy="60960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17" name="Straight Arrow Connector 146"/>
          <p:cNvCxnSpPr>
            <a:cxnSpLocks noChangeShapeType="1"/>
            <a:stCxn id="139" idx="1"/>
          </p:cNvCxnSpPr>
          <p:nvPr/>
        </p:nvCxnSpPr>
        <p:spPr bwMode="auto">
          <a:xfrm rot="10800000">
            <a:off x="5181600" y="4191000"/>
            <a:ext cx="3810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18" name="Straight Connector 153"/>
          <p:cNvCxnSpPr>
            <a:cxnSpLocks noChangeShapeType="1"/>
            <a:stCxn id="4" idx="3"/>
          </p:cNvCxnSpPr>
          <p:nvPr/>
        </p:nvCxnSpPr>
        <p:spPr bwMode="auto">
          <a:xfrm>
            <a:off x="2743200" y="3352800"/>
            <a:ext cx="12192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19" name="Straight Connector 155"/>
          <p:cNvCxnSpPr>
            <a:cxnSpLocks noChangeShapeType="1"/>
          </p:cNvCxnSpPr>
          <p:nvPr/>
        </p:nvCxnSpPr>
        <p:spPr bwMode="auto">
          <a:xfrm flipV="1">
            <a:off x="2743200" y="2590800"/>
            <a:ext cx="1219200" cy="6096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20" name="Straight Connector 161"/>
          <p:cNvCxnSpPr>
            <a:cxnSpLocks noChangeShapeType="1"/>
          </p:cNvCxnSpPr>
          <p:nvPr/>
        </p:nvCxnSpPr>
        <p:spPr bwMode="auto">
          <a:xfrm rot="10800000">
            <a:off x="2743200" y="3505200"/>
            <a:ext cx="1219200" cy="6858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7" name="Group 123"/>
          <p:cNvGrpSpPr>
            <a:grpSpLocks/>
          </p:cNvGrpSpPr>
          <p:nvPr/>
        </p:nvGrpSpPr>
        <p:grpSpPr bwMode="auto">
          <a:xfrm>
            <a:off x="2286000" y="3505200"/>
            <a:ext cx="1219200" cy="1447800"/>
            <a:chOff x="2286000" y="3505200"/>
            <a:chExt cx="1219200" cy="1447800"/>
          </a:xfrm>
        </p:grpSpPr>
        <p:grpSp>
          <p:nvGrpSpPr>
            <p:cNvPr id="32824" name="Group 33"/>
            <p:cNvGrpSpPr>
              <a:grpSpLocks/>
            </p:cNvGrpSpPr>
            <p:nvPr/>
          </p:nvGrpSpPr>
          <p:grpSpPr bwMode="auto">
            <a:xfrm>
              <a:off x="2286000" y="3959423"/>
              <a:ext cx="1219200" cy="609600"/>
              <a:chOff x="3505200" y="3657600"/>
              <a:chExt cx="1524000" cy="838200"/>
            </a:xfrm>
          </p:grpSpPr>
          <p:sp>
            <p:nvSpPr>
              <p:cNvPr id="32827" name="Flowchart: Decision 34"/>
              <p:cNvSpPr>
                <a:spLocks noChangeArrowheads="1"/>
              </p:cNvSpPr>
              <p:nvPr/>
            </p:nvSpPr>
            <p:spPr bwMode="auto">
              <a:xfrm>
                <a:off x="3505200" y="3657600"/>
                <a:ext cx="1524000" cy="838200"/>
              </a:xfrm>
              <a:prstGeom prst="flowChartDecision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32828" name="TextBox 35"/>
              <p:cNvSpPr txBox="1">
                <a:spLocks noChangeArrowheads="1"/>
              </p:cNvSpPr>
              <p:nvPr/>
            </p:nvSpPr>
            <p:spPr bwMode="auto">
              <a:xfrm>
                <a:off x="3970530" y="3863057"/>
                <a:ext cx="677670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Runs</a:t>
                </a:r>
              </a:p>
            </p:txBody>
          </p:sp>
        </p:grpSp>
        <p:cxnSp>
          <p:nvCxnSpPr>
            <p:cNvPr id="32825" name="Straight Connector 163"/>
            <p:cNvCxnSpPr>
              <a:cxnSpLocks noChangeShapeType="1"/>
            </p:cNvCxnSpPr>
            <p:nvPr/>
          </p:nvCxnSpPr>
          <p:spPr bwMode="auto">
            <a:xfrm>
              <a:off x="2438400" y="3505200"/>
              <a:ext cx="457200" cy="454223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26" name="Straight Arrow Connector 169"/>
            <p:cNvCxnSpPr>
              <a:cxnSpLocks noChangeShapeType="1"/>
            </p:cNvCxnSpPr>
            <p:nvPr/>
          </p:nvCxnSpPr>
          <p:spPr bwMode="auto">
            <a:xfrm rot="5400000" flipH="1" flipV="1">
              <a:off x="2551212" y="4608612"/>
              <a:ext cx="383977" cy="304800"/>
            </a:xfrm>
            <a:prstGeom prst="straightConnector1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2822" name="Straight Connector 174"/>
          <p:cNvCxnSpPr>
            <a:cxnSpLocks noChangeShapeType="1"/>
            <a:endCxn id="7" idx="2"/>
          </p:cNvCxnSpPr>
          <p:nvPr/>
        </p:nvCxnSpPr>
        <p:spPr bwMode="auto">
          <a:xfrm rot="5400000" flipH="1" flipV="1">
            <a:off x="6134101" y="3695700"/>
            <a:ext cx="381000" cy="3175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23" name="Straight Connector 178"/>
          <p:cNvCxnSpPr>
            <a:cxnSpLocks noChangeShapeType="1"/>
            <a:endCxn id="6" idx="0"/>
          </p:cNvCxnSpPr>
          <p:nvPr/>
        </p:nvCxnSpPr>
        <p:spPr bwMode="auto">
          <a:xfrm rot="5400000">
            <a:off x="6096001" y="4724400"/>
            <a:ext cx="457200" cy="317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1480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853" y="3765926"/>
            <a:ext cx="3923547" cy="3923547"/>
          </a:xfrm>
          <a:prstGeom prst="rect">
            <a:avLst/>
          </a:prstGeom>
          <a:effectLst>
            <a:outerShdw blurRad="990600" dir="5400000" algn="ctr" rotWithShape="0">
              <a:srgbClr val="000000"/>
            </a:outerShdw>
          </a:effec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algn="ctr"/>
            <a:r>
              <a:rPr lang="en-US"/>
              <a:t>Entity &amp; Entity Set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077200" cy="35052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Entity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:  </a:t>
            </a:r>
            <a:r>
              <a:rPr lang="en-US" dirty="0">
                <a:latin typeface="Calibri" pitchFamily="34" charset="0"/>
              </a:rPr>
              <a:t>Real-world object distinguishable from other objects,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e.g., a particular employee</a:t>
            </a:r>
            <a:r>
              <a:rPr lang="en-US" dirty="0">
                <a:latin typeface="Calibri" pitchFamily="34" charset="0"/>
              </a:rPr>
              <a:t>.  An entity is described (in database) using a set of </a:t>
            </a: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attributes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. 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Entity Set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:  </a:t>
            </a:r>
            <a:r>
              <a:rPr lang="en-US" dirty="0">
                <a:latin typeface="Calibri" pitchFamily="34" charset="0"/>
              </a:rPr>
              <a:t>A collection of similar entities,  </a:t>
            </a:r>
            <a:r>
              <a:rPr lang="en-US" dirty="0">
                <a:solidFill>
                  <a:srgbClr val="007F00"/>
                </a:solidFill>
                <a:latin typeface="Calibri" pitchFamily="34" charset="0"/>
              </a:rPr>
              <a:t>e.g., all employees</a:t>
            </a:r>
            <a:r>
              <a:rPr lang="en-US" dirty="0">
                <a:latin typeface="Calibri" pitchFamily="34" charset="0"/>
              </a:rPr>
              <a:t>.  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latin typeface="Calibri" pitchFamily="34" charset="0"/>
              </a:rPr>
              <a:t>All entities in an entity set have the same set of attributes (until we consider ISA hierarchies, anyway!)</a:t>
            </a:r>
          </a:p>
        </p:txBody>
      </p:sp>
      <p:grpSp>
        <p:nvGrpSpPr>
          <p:cNvPr id="4107" name="Group 8"/>
          <p:cNvGrpSpPr>
            <a:grpSpLocks/>
          </p:cNvGrpSpPr>
          <p:nvPr/>
        </p:nvGrpSpPr>
        <p:grpSpPr bwMode="auto">
          <a:xfrm>
            <a:off x="6197600" y="6032500"/>
            <a:ext cx="1816100" cy="520700"/>
            <a:chOff x="3700" y="916"/>
            <a:chExt cx="1144" cy="328"/>
          </a:xfrm>
        </p:grpSpPr>
        <p:sp>
          <p:nvSpPr>
            <p:cNvPr id="4117" name="Rectangle 6"/>
            <p:cNvSpPr>
              <a:spLocks noChangeArrowheads="1"/>
            </p:cNvSpPr>
            <p:nvPr/>
          </p:nvSpPr>
          <p:spPr bwMode="auto">
            <a:xfrm>
              <a:off x="3700" y="916"/>
              <a:ext cx="1144" cy="32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118" name="Rectangle 7"/>
            <p:cNvSpPr>
              <a:spLocks noChangeArrowheads="1"/>
            </p:cNvSpPr>
            <p:nvPr/>
          </p:nvSpPr>
          <p:spPr bwMode="auto">
            <a:xfrm>
              <a:off x="3779" y="929"/>
              <a:ext cx="959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tx2"/>
                  </a:solidFill>
                  <a:latin typeface="Arial" charset="0"/>
                </a:rPr>
                <a:t>Employees</a:t>
              </a:r>
            </a:p>
          </p:txBody>
        </p:sp>
      </p:grpSp>
      <p:sp>
        <p:nvSpPr>
          <p:cNvPr id="4108" name="Oval 9"/>
          <p:cNvSpPr>
            <a:spLocks noChangeArrowheads="1"/>
          </p:cNvSpPr>
          <p:nvPr/>
        </p:nvSpPr>
        <p:spPr bwMode="auto">
          <a:xfrm>
            <a:off x="5207000" y="5194300"/>
            <a:ext cx="1130300" cy="5207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09" name="Rectangle 10"/>
          <p:cNvSpPr>
            <a:spLocks noChangeArrowheads="1"/>
          </p:cNvSpPr>
          <p:nvPr/>
        </p:nvSpPr>
        <p:spPr bwMode="auto">
          <a:xfrm>
            <a:off x="5476875" y="5213350"/>
            <a:ext cx="619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 u="sng" dirty="0" err="1">
                <a:solidFill>
                  <a:schemeClr val="tx2"/>
                </a:solidFill>
                <a:latin typeface="Arial" charset="0"/>
              </a:rPr>
              <a:t>ssn</a:t>
            </a:r>
            <a:endParaRPr lang="en-US" sz="2000" b="1" u="sng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110" name="Oval 11"/>
          <p:cNvSpPr>
            <a:spLocks noChangeArrowheads="1"/>
          </p:cNvSpPr>
          <p:nvPr/>
        </p:nvSpPr>
        <p:spPr bwMode="auto">
          <a:xfrm>
            <a:off x="6502400" y="4889500"/>
            <a:ext cx="1130300" cy="5207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11" name="Oval 12"/>
          <p:cNvSpPr>
            <a:spLocks noChangeArrowheads="1"/>
          </p:cNvSpPr>
          <p:nvPr/>
        </p:nvSpPr>
        <p:spPr bwMode="auto">
          <a:xfrm>
            <a:off x="7785100" y="5118100"/>
            <a:ext cx="1130300" cy="5207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12" name="Rectangle 13"/>
          <p:cNvSpPr>
            <a:spLocks noChangeArrowheads="1"/>
          </p:cNvSpPr>
          <p:nvPr/>
        </p:nvSpPr>
        <p:spPr bwMode="auto">
          <a:xfrm>
            <a:off x="6629400" y="4940300"/>
            <a:ext cx="844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name</a:t>
            </a:r>
          </a:p>
        </p:txBody>
      </p:sp>
      <p:sp>
        <p:nvSpPr>
          <p:cNvPr id="4113" name="Rectangle 14"/>
          <p:cNvSpPr>
            <a:spLocks noChangeArrowheads="1"/>
          </p:cNvSpPr>
          <p:nvPr/>
        </p:nvSpPr>
        <p:spPr bwMode="auto">
          <a:xfrm>
            <a:off x="8120063" y="5181600"/>
            <a:ext cx="4905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chemeClr val="tx2"/>
                </a:solidFill>
                <a:latin typeface="Arial" charset="0"/>
              </a:rPr>
              <a:t>lot</a:t>
            </a:r>
          </a:p>
        </p:txBody>
      </p:sp>
      <p:sp>
        <p:nvSpPr>
          <p:cNvPr id="4114" name="Line 15"/>
          <p:cNvSpPr>
            <a:spLocks noChangeShapeType="1"/>
          </p:cNvSpPr>
          <p:nvPr/>
        </p:nvSpPr>
        <p:spPr bwMode="auto">
          <a:xfrm>
            <a:off x="5956300" y="5727700"/>
            <a:ext cx="228600" cy="2921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" name="Line 16"/>
          <p:cNvSpPr>
            <a:spLocks noChangeShapeType="1"/>
          </p:cNvSpPr>
          <p:nvPr/>
        </p:nvSpPr>
        <p:spPr bwMode="auto">
          <a:xfrm>
            <a:off x="7105650" y="5422900"/>
            <a:ext cx="0" cy="596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" name="Line 17"/>
          <p:cNvSpPr>
            <a:spLocks noChangeShapeType="1"/>
          </p:cNvSpPr>
          <p:nvPr/>
        </p:nvSpPr>
        <p:spPr bwMode="auto">
          <a:xfrm flipV="1">
            <a:off x="8026400" y="5651500"/>
            <a:ext cx="21590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Rounded Rectangular Callout 18"/>
          <p:cNvSpPr>
            <a:spLocks noChangeArrowheads="1"/>
          </p:cNvSpPr>
          <p:nvPr/>
        </p:nvSpPr>
        <p:spPr bwMode="auto">
          <a:xfrm>
            <a:off x="3962400" y="5940425"/>
            <a:ext cx="1447800" cy="384175"/>
          </a:xfrm>
          <a:prstGeom prst="wedgeRoundRectCallout">
            <a:avLst>
              <a:gd name="adj1" fmla="val 110028"/>
              <a:gd name="adj2" fmla="val 24403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Entity set</a:t>
            </a:r>
          </a:p>
        </p:txBody>
      </p:sp>
      <p:sp>
        <p:nvSpPr>
          <p:cNvPr id="4104" name="Rounded Rectangular Callout 19"/>
          <p:cNvSpPr>
            <a:spLocks noChangeArrowheads="1"/>
          </p:cNvSpPr>
          <p:nvPr/>
        </p:nvSpPr>
        <p:spPr bwMode="auto">
          <a:xfrm>
            <a:off x="7543800" y="4038600"/>
            <a:ext cx="1371600" cy="457200"/>
          </a:xfrm>
          <a:prstGeom prst="wedgeRoundRectCallout">
            <a:avLst>
              <a:gd name="adj1" fmla="val 13963"/>
              <a:gd name="adj2" fmla="val 209167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Attribute</a:t>
            </a:r>
          </a:p>
        </p:txBody>
      </p:sp>
      <p:sp>
        <p:nvSpPr>
          <p:cNvPr id="4105" name="Rounded Rectangular Callout 20"/>
          <p:cNvSpPr>
            <a:spLocks noChangeArrowheads="1"/>
          </p:cNvSpPr>
          <p:nvPr/>
        </p:nvSpPr>
        <p:spPr bwMode="auto">
          <a:xfrm>
            <a:off x="5410200" y="4495800"/>
            <a:ext cx="838200" cy="381000"/>
          </a:xfrm>
          <a:prstGeom prst="wedgeRoundRectCallout">
            <a:avLst>
              <a:gd name="adj1" fmla="val -14352"/>
              <a:gd name="adj2" fmla="val 162606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Key</a:t>
            </a:r>
          </a:p>
        </p:txBody>
      </p:sp>
      <p:sp>
        <p:nvSpPr>
          <p:cNvPr id="22" name="Rectangle 5"/>
          <p:cNvSpPr txBox="1">
            <a:spLocks noChangeArrowheads="1"/>
          </p:cNvSpPr>
          <p:nvPr/>
        </p:nvSpPr>
        <p:spPr bwMode="auto">
          <a:xfrm>
            <a:off x="371485" y="4243388"/>
            <a:ext cx="4416415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687388" lvl="1" indent="-230188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</a:rPr>
              <a:t>Each attribute has a </a:t>
            </a:r>
            <a:r>
              <a:rPr lang="en-US" sz="2400" i="1" kern="0" dirty="0">
                <a:solidFill>
                  <a:schemeClr val="accent2"/>
                </a:solidFill>
                <a:latin typeface="Calibri" pitchFamily="34" charset="0"/>
              </a:rPr>
              <a:t>domain</a:t>
            </a:r>
            <a:r>
              <a:rPr lang="en-US" sz="2400" kern="0" dirty="0">
                <a:solidFill>
                  <a:schemeClr val="accent2"/>
                </a:solidFill>
                <a:latin typeface="Calibri" pitchFamily="34" charset="0"/>
              </a:rPr>
              <a:t>.</a:t>
            </a:r>
          </a:p>
          <a:p>
            <a:pPr marL="687388" lvl="1" indent="-230188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</a:rPr>
              <a:t>Each entity set has a </a:t>
            </a:r>
            <a:r>
              <a:rPr lang="en-US" sz="2400" i="1" kern="0" dirty="0">
                <a:solidFill>
                  <a:schemeClr val="accent2"/>
                </a:solidFill>
                <a:latin typeface="Calibri" pitchFamily="34" charset="0"/>
              </a:rPr>
              <a:t>key</a:t>
            </a:r>
            <a:r>
              <a:rPr lang="en-US" sz="2400" kern="0" dirty="0">
                <a:latin typeface="Calibri" pitchFamily="34" charset="0"/>
              </a:rPr>
              <a:t> – uniquely identifies an entity in the set</a:t>
            </a:r>
          </a:p>
          <a:p>
            <a:pPr marL="687388" lvl="1" indent="-230188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  <a:defRPr/>
            </a:pPr>
            <a:endParaRPr lang="en-US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5819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 bwMode="auto">
          <a:xfrm>
            <a:off x="5562600" y="1905000"/>
            <a:ext cx="3276600" cy="4572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723900"/>
          </a:xfrm>
        </p:spPr>
        <p:txBody>
          <a:bodyPr/>
          <a:lstStyle/>
          <a:p>
            <a:r>
              <a:rPr lang="en-US"/>
              <a:t>Example:  University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305800" cy="762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200" dirty="0">
                <a:solidFill>
                  <a:srgbClr val="FF0000"/>
                </a:solidFill>
                <a:latin typeface="Calibri" pitchFamily="34" charset="0"/>
              </a:rPr>
              <a:t>Professors work in one or more departments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2200" dirty="0">
                <a:solidFill>
                  <a:srgbClr val="FF0000"/>
                </a:solidFill>
                <a:latin typeface="Calibri" pitchFamily="34" charset="0"/>
              </a:rPr>
              <a:t>For each department a professor works in, a time percentage is associated with their job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764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Professo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676400" y="4949825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Dept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91200" y="49530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Graduate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912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Project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3801" name="Group 11"/>
          <p:cNvGrpSpPr>
            <a:grpSpLocks/>
          </p:cNvGrpSpPr>
          <p:nvPr/>
        </p:nvGrpSpPr>
        <p:grpSpPr bwMode="auto">
          <a:xfrm>
            <a:off x="3962400" y="3886200"/>
            <a:ext cx="1219200" cy="609600"/>
            <a:chOff x="3505200" y="3657600"/>
            <a:chExt cx="1524000" cy="838200"/>
          </a:xfrm>
        </p:grpSpPr>
        <p:sp>
          <p:nvSpPr>
            <p:cNvPr id="33902" name="Flowchart: Decision 9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903" name="TextBox 10"/>
            <p:cNvSpPr txBox="1">
              <a:spLocks noChangeArrowheads="1"/>
            </p:cNvSpPr>
            <p:nvPr/>
          </p:nvSpPr>
          <p:spPr bwMode="auto">
            <a:xfrm>
              <a:off x="3684409" y="3867150"/>
              <a:ext cx="9637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Supervises</a:t>
              </a:r>
            </a:p>
          </p:txBody>
        </p:sp>
      </p:grpSp>
      <p:grpSp>
        <p:nvGrpSpPr>
          <p:cNvPr id="33802" name="Group 18"/>
          <p:cNvGrpSpPr>
            <a:grpSpLocks/>
          </p:cNvGrpSpPr>
          <p:nvPr/>
        </p:nvGrpSpPr>
        <p:grpSpPr bwMode="auto">
          <a:xfrm>
            <a:off x="3962400" y="3048000"/>
            <a:ext cx="1219200" cy="609600"/>
            <a:chOff x="3505200" y="3657600"/>
            <a:chExt cx="1524000" cy="838200"/>
          </a:xfrm>
        </p:grpSpPr>
        <p:sp>
          <p:nvSpPr>
            <p:cNvPr id="33900" name="Flowchart: Decision 19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901" name="TextBox 20"/>
            <p:cNvSpPr txBox="1">
              <a:spLocks noChangeArrowheads="1"/>
            </p:cNvSpPr>
            <p:nvPr/>
          </p:nvSpPr>
          <p:spPr bwMode="auto">
            <a:xfrm>
              <a:off x="3776149" y="3863057"/>
              <a:ext cx="1062551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Manages</a:t>
              </a:r>
            </a:p>
          </p:txBody>
        </p:sp>
      </p:grpSp>
      <p:grpSp>
        <p:nvGrpSpPr>
          <p:cNvPr id="33803" name="Group 24"/>
          <p:cNvGrpSpPr>
            <a:grpSpLocks/>
          </p:cNvGrpSpPr>
          <p:nvPr/>
        </p:nvGrpSpPr>
        <p:grpSpPr bwMode="auto">
          <a:xfrm>
            <a:off x="3962400" y="2286000"/>
            <a:ext cx="1219200" cy="609600"/>
            <a:chOff x="3505200" y="3657600"/>
            <a:chExt cx="1524000" cy="838200"/>
          </a:xfrm>
        </p:grpSpPr>
        <p:sp>
          <p:nvSpPr>
            <p:cNvPr id="33898" name="Flowchart: Decision 25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99" name="TextBox 26"/>
            <p:cNvSpPr txBox="1">
              <a:spLocks noChangeArrowheads="1"/>
            </p:cNvSpPr>
            <p:nvPr/>
          </p:nvSpPr>
          <p:spPr bwMode="auto">
            <a:xfrm>
              <a:off x="3790950" y="3867150"/>
              <a:ext cx="1002839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Work_in</a:t>
              </a:r>
            </a:p>
          </p:txBody>
        </p:sp>
      </p:grpSp>
      <p:grpSp>
        <p:nvGrpSpPr>
          <p:cNvPr id="33804" name="Group 27"/>
          <p:cNvGrpSpPr>
            <a:grpSpLocks/>
          </p:cNvGrpSpPr>
          <p:nvPr/>
        </p:nvGrpSpPr>
        <p:grpSpPr bwMode="auto">
          <a:xfrm>
            <a:off x="5715000" y="3886200"/>
            <a:ext cx="1219200" cy="609600"/>
            <a:chOff x="3505200" y="3657600"/>
            <a:chExt cx="1524000" cy="838200"/>
          </a:xfrm>
        </p:grpSpPr>
        <p:sp>
          <p:nvSpPr>
            <p:cNvPr id="33896" name="Flowchart: Decision 28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97" name="TextBox 29"/>
            <p:cNvSpPr txBox="1">
              <a:spLocks noChangeArrowheads="1"/>
            </p:cNvSpPr>
            <p:nvPr/>
          </p:nvSpPr>
          <p:spPr bwMode="auto">
            <a:xfrm>
              <a:off x="3684409" y="3867150"/>
              <a:ext cx="1197604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Work_proj</a:t>
              </a:r>
            </a:p>
          </p:txBody>
        </p:sp>
      </p:grpSp>
      <p:grpSp>
        <p:nvGrpSpPr>
          <p:cNvPr id="33805" name="Group 33"/>
          <p:cNvGrpSpPr>
            <a:grpSpLocks/>
          </p:cNvGrpSpPr>
          <p:nvPr/>
        </p:nvGrpSpPr>
        <p:grpSpPr bwMode="auto">
          <a:xfrm>
            <a:off x="2286000" y="3959225"/>
            <a:ext cx="1219200" cy="609600"/>
            <a:chOff x="3505200" y="3657600"/>
            <a:chExt cx="1524000" cy="838200"/>
          </a:xfrm>
        </p:grpSpPr>
        <p:sp>
          <p:nvSpPr>
            <p:cNvPr id="33894" name="Flowchart: Decision 34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95" name="TextBox 35"/>
            <p:cNvSpPr txBox="1">
              <a:spLocks noChangeArrowheads="1"/>
            </p:cNvSpPr>
            <p:nvPr/>
          </p:nvSpPr>
          <p:spPr bwMode="auto">
            <a:xfrm>
              <a:off x="3970530" y="3863057"/>
              <a:ext cx="677670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Runs</a:t>
              </a:r>
            </a:p>
          </p:txBody>
        </p:sp>
      </p:grpSp>
      <p:grpSp>
        <p:nvGrpSpPr>
          <p:cNvPr id="33806" name="Group 41"/>
          <p:cNvGrpSpPr>
            <a:grpSpLocks/>
          </p:cNvGrpSpPr>
          <p:nvPr/>
        </p:nvGrpSpPr>
        <p:grpSpPr bwMode="auto">
          <a:xfrm>
            <a:off x="1828800" y="1981200"/>
            <a:ext cx="914400" cy="311150"/>
            <a:chOff x="2438400" y="2051446"/>
            <a:chExt cx="914400" cy="310754"/>
          </a:xfrm>
        </p:grpSpPr>
        <p:sp>
          <p:nvSpPr>
            <p:cNvPr id="33892" name="Oval 3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93" name="TextBox 40"/>
            <p:cNvSpPr txBox="1">
              <a:spLocks noChangeArrowheads="1"/>
            </p:cNvSpPr>
            <p:nvPr/>
          </p:nvSpPr>
          <p:spPr bwMode="auto">
            <a:xfrm>
              <a:off x="2693979" y="2051446"/>
              <a:ext cx="5064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rank</a:t>
              </a:r>
            </a:p>
          </p:txBody>
        </p:sp>
      </p:grpSp>
      <p:grpSp>
        <p:nvGrpSpPr>
          <p:cNvPr id="33807" name="Group 42"/>
          <p:cNvGrpSpPr>
            <a:grpSpLocks/>
          </p:cNvGrpSpPr>
          <p:nvPr/>
        </p:nvGrpSpPr>
        <p:grpSpPr bwMode="auto">
          <a:xfrm>
            <a:off x="2590800" y="2282825"/>
            <a:ext cx="914400" cy="307975"/>
            <a:chOff x="2438400" y="2054423"/>
            <a:chExt cx="914400" cy="307777"/>
          </a:xfrm>
        </p:grpSpPr>
        <p:sp>
          <p:nvSpPr>
            <p:cNvPr id="33890" name="Oval 4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91" name="TextBox 4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386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Specialty</a:t>
              </a:r>
            </a:p>
          </p:txBody>
        </p:sp>
      </p:grpSp>
      <p:grpSp>
        <p:nvGrpSpPr>
          <p:cNvPr id="33808" name="Group 45"/>
          <p:cNvGrpSpPr>
            <a:grpSpLocks/>
          </p:cNvGrpSpPr>
          <p:nvPr/>
        </p:nvGrpSpPr>
        <p:grpSpPr bwMode="auto">
          <a:xfrm>
            <a:off x="1066800" y="2206625"/>
            <a:ext cx="914400" cy="311150"/>
            <a:chOff x="2438400" y="2051446"/>
            <a:chExt cx="914400" cy="310754"/>
          </a:xfrm>
        </p:grpSpPr>
        <p:sp>
          <p:nvSpPr>
            <p:cNvPr id="33888" name="Oval 4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89" name="TextBox 47"/>
            <p:cNvSpPr txBox="1">
              <a:spLocks noChangeArrowheads="1"/>
            </p:cNvSpPr>
            <p:nvPr/>
          </p:nvSpPr>
          <p:spPr bwMode="auto">
            <a:xfrm>
              <a:off x="2679719" y="2051446"/>
              <a:ext cx="4444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33809" name="Group 48"/>
          <p:cNvGrpSpPr>
            <a:grpSpLocks/>
          </p:cNvGrpSpPr>
          <p:nvPr/>
        </p:nvGrpSpPr>
        <p:grpSpPr bwMode="auto">
          <a:xfrm>
            <a:off x="609600" y="2587625"/>
            <a:ext cx="914400" cy="311150"/>
            <a:chOff x="2438400" y="2051446"/>
            <a:chExt cx="914400" cy="310754"/>
          </a:xfrm>
        </p:grpSpPr>
        <p:sp>
          <p:nvSpPr>
            <p:cNvPr id="33886" name="Oval 4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87" name="TextBox 50"/>
            <p:cNvSpPr txBox="1">
              <a:spLocks noChangeArrowheads="1"/>
            </p:cNvSpPr>
            <p:nvPr/>
          </p:nvSpPr>
          <p:spPr bwMode="auto">
            <a:xfrm>
              <a:off x="2703892" y="2051446"/>
              <a:ext cx="4203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grpSp>
        <p:nvGrpSpPr>
          <p:cNvPr id="33810" name="Group 51"/>
          <p:cNvGrpSpPr>
            <a:grpSpLocks/>
          </p:cNvGrpSpPr>
          <p:nvPr/>
        </p:nvGrpSpPr>
        <p:grpSpPr bwMode="auto">
          <a:xfrm>
            <a:off x="1828800" y="6092825"/>
            <a:ext cx="914400" cy="307975"/>
            <a:chOff x="2438400" y="2054423"/>
            <a:chExt cx="914400" cy="307777"/>
          </a:xfrm>
        </p:grpSpPr>
        <p:sp>
          <p:nvSpPr>
            <p:cNvPr id="33884" name="Oval 5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85" name="TextBox 53"/>
            <p:cNvSpPr txBox="1">
              <a:spLocks noChangeArrowheads="1"/>
            </p:cNvSpPr>
            <p:nvPr/>
          </p:nvSpPr>
          <p:spPr bwMode="auto">
            <a:xfrm>
              <a:off x="2583782" y="2054423"/>
              <a:ext cx="6928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dname</a:t>
              </a:r>
            </a:p>
          </p:txBody>
        </p:sp>
      </p:grpSp>
      <p:grpSp>
        <p:nvGrpSpPr>
          <p:cNvPr id="33811" name="Group 54"/>
          <p:cNvGrpSpPr>
            <a:grpSpLocks/>
          </p:cNvGrpSpPr>
          <p:nvPr/>
        </p:nvGrpSpPr>
        <p:grpSpPr bwMode="auto">
          <a:xfrm>
            <a:off x="5715000" y="2057400"/>
            <a:ext cx="914400" cy="307975"/>
            <a:chOff x="2438400" y="2054423"/>
            <a:chExt cx="914400" cy="307777"/>
          </a:xfrm>
        </p:grpSpPr>
        <p:sp>
          <p:nvSpPr>
            <p:cNvPr id="33882" name="Oval 5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83" name="TextBox 56"/>
            <p:cNvSpPr txBox="1">
              <a:spLocks noChangeArrowheads="1"/>
            </p:cNvSpPr>
            <p:nvPr/>
          </p:nvSpPr>
          <p:spPr bwMode="auto">
            <a:xfrm>
              <a:off x="2708702" y="2054423"/>
              <a:ext cx="4154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pid</a:t>
              </a:r>
            </a:p>
          </p:txBody>
        </p:sp>
      </p:grpSp>
      <p:grpSp>
        <p:nvGrpSpPr>
          <p:cNvPr id="33812" name="Group 57"/>
          <p:cNvGrpSpPr>
            <a:grpSpLocks/>
          </p:cNvGrpSpPr>
          <p:nvPr/>
        </p:nvGrpSpPr>
        <p:grpSpPr bwMode="auto">
          <a:xfrm>
            <a:off x="1143000" y="5708650"/>
            <a:ext cx="914400" cy="311150"/>
            <a:chOff x="2438400" y="2051446"/>
            <a:chExt cx="914400" cy="310754"/>
          </a:xfrm>
        </p:grpSpPr>
        <p:sp>
          <p:nvSpPr>
            <p:cNvPr id="33880" name="Oval 5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81" name="TextBox 59"/>
            <p:cNvSpPr txBox="1">
              <a:spLocks noChangeArrowheads="1"/>
            </p:cNvSpPr>
            <p:nvPr/>
          </p:nvSpPr>
          <p:spPr bwMode="auto">
            <a:xfrm>
              <a:off x="2655802" y="2051446"/>
              <a:ext cx="4683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dno</a:t>
              </a:r>
            </a:p>
          </p:txBody>
        </p:sp>
      </p:grpSp>
      <p:grpSp>
        <p:nvGrpSpPr>
          <p:cNvPr id="33813" name="Group 63"/>
          <p:cNvGrpSpPr>
            <a:grpSpLocks/>
          </p:cNvGrpSpPr>
          <p:nvPr/>
        </p:nvGrpSpPr>
        <p:grpSpPr bwMode="auto">
          <a:xfrm>
            <a:off x="2438400" y="5711825"/>
            <a:ext cx="914400" cy="307975"/>
            <a:chOff x="2438400" y="2054423"/>
            <a:chExt cx="914400" cy="307777"/>
          </a:xfrm>
        </p:grpSpPr>
        <p:sp>
          <p:nvSpPr>
            <p:cNvPr id="33878" name="Oval 64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79" name="TextBox 65"/>
            <p:cNvSpPr txBox="1">
              <a:spLocks noChangeArrowheads="1"/>
            </p:cNvSpPr>
            <p:nvPr/>
          </p:nvSpPr>
          <p:spPr bwMode="auto">
            <a:xfrm>
              <a:off x="2607096" y="2054423"/>
              <a:ext cx="5933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office</a:t>
              </a:r>
            </a:p>
          </p:txBody>
        </p:sp>
      </p:grpSp>
      <p:grpSp>
        <p:nvGrpSpPr>
          <p:cNvPr id="33814" name="Group 66"/>
          <p:cNvGrpSpPr>
            <a:grpSpLocks/>
          </p:cNvGrpSpPr>
          <p:nvPr/>
        </p:nvGrpSpPr>
        <p:grpSpPr bwMode="auto">
          <a:xfrm>
            <a:off x="7239000" y="2971800"/>
            <a:ext cx="914400" cy="307975"/>
            <a:chOff x="2438400" y="2054423"/>
            <a:chExt cx="914400" cy="307777"/>
          </a:xfrm>
        </p:grpSpPr>
        <p:sp>
          <p:nvSpPr>
            <p:cNvPr id="33876" name="Oval 67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77" name="TextBox 68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815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end_date</a:t>
              </a:r>
            </a:p>
          </p:txBody>
        </p:sp>
      </p:grpSp>
      <p:grpSp>
        <p:nvGrpSpPr>
          <p:cNvPr id="33815" name="Group 69"/>
          <p:cNvGrpSpPr>
            <a:grpSpLocks/>
          </p:cNvGrpSpPr>
          <p:nvPr/>
        </p:nvGrpSpPr>
        <p:grpSpPr bwMode="auto">
          <a:xfrm>
            <a:off x="6629400" y="2206625"/>
            <a:ext cx="914400" cy="311150"/>
            <a:chOff x="2438400" y="2051446"/>
            <a:chExt cx="914400" cy="310754"/>
          </a:xfrm>
        </p:grpSpPr>
        <p:sp>
          <p:nvSpPr>
            <p:cNvPr id="33874" name="Oval 70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75" name="TextBox 71"/>
            <p:cNvSpPr txBox="1">
              <a:spLocks noChangeArrowheads="1"/>
            </p:cNvSpPr>
            <p:nvPr/>
          </p:nvSpPr>
          <p:spPr bwMode="auto">
            <a:xfrm>
              <a:off x="2514600" y="2051446"/>
              <a:ext cx="7665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sponsor</a:t>
              </a:r>
            </a:p>
          </p:txBody>
        </p:sp>
      </p:grpSp>
      <p:grpSp>
        <p:nvGrpSpPr>
          <p:cNvPr id="33816" name="Group 72"/>
          <p:cNvGrpSpPr>
            <a:grpSpLocks/>
          </p:cNvGrpSpPr>
          <p:nvPr/>
        </p:nvGrpSpPr>
        <p:grpSpPr bwMode="auto">
          <a:xfrm>
            <a:off x="6934200" y="2590800"/>
            <a:ext cx="914400" cy="307975"/>
            <a:chOff x="2438400" y="2054423"/>
            <a:chExt cx="914400" cy="307777"/>
          </a:xfrm>
        </p:grpSpPr>
        <p:sp>
          <p:nvSpPr>
            <p:cNvPr id="33872" name="Oval 7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73" name="TextBox 7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9046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start-date</a:t>
              </a:r>
            </a:p>
          </p:txBody>
        </p:sp>
      </p:grpSp>
      <p:grpSp>
        <p:nvGrpSpPr>
          <p:cNvPr id="33817" name="Group 75"/>
          <p:cNvGrpSpPr>
            <a:grpSpLocks/>
          </p:cNvGrpSpPr>
          <p:nvPr/>
        </p:nvGrpSpPr>
        <p:grpSpPr bwMode="auto">
          <a:xfrm>
            <a:off x="7162800" y="3425825"/>
            <a:ext cx="914400" cy="307975"/>
            <a:chOff x="2438400" y="2054423"/>
            <a:chExt cx="914400" cy="307777"/>
          </a:xfrm>
        </p:grpSpPr>
        <p:sp>
          <p:nvSpPr>
            <p:cNvPr id="33870" name="Oval 7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71" name="TextBox 77"/>
            <p:cNvSpPr txBox="1">
              <a:spLocks noChangeArrowheads="1"/>
            </p:cNvSpPr>
            <p:nvPr/>
          </p:nvSpPr>
          <p:spPr bwMode="auto">
            <a:xfrm>
              <a:off x="2574998" y="2054423"/>
              <a:ext cx="7016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budget</a:t>
              </a:r>
            </a:p>
          </p:txBody>
        </p:sp>
      </p:grpSp>
      <p:grpSp>
        <p:nvGrpSpPr>
          <p:cNvPr id="33818" name="Group 78"/>
          <p:cNvGrpSpPr>
            <a:grpSpLocks/>
          </p:cNvGrpSpPr>
          <p:nvPr/>
        </p:nvGrpSpPr>
        <p:grpSpPr bwMode="auto">
          <a:xfrm>
            <a:off x="7239000" y="4035425"/>
            <a:ext cx="914400" cy="307975"/>
            <a:chOff x="2438400" y="2054423"/>
            <a:chExt cx="914400" cy="307777"/>
          </a:xfrm>
        </p:grpSpPr>
        <p:sp>
          <p:nvSpPr>
            <p:cNvPr id="33868" name="Oval 7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69" name="TextBox 80"/>
            <p:cNvSpPr txBox="1">
              <a:spLocks noChangeArrowheads="1"/>
            </p:cNvSpPr>
            <p:nvPr/>
          </p:nvSpPr>
          <p:spPr bwMode="auto">
            <a:xfrm>
              <a:off x="2590800" y="2054423"/>
              <a:ext cx="59836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hours</a:t>
              </a:r>
            </a:p>
          </p:txBody>
        </p:sp>
      </p:grpSp>
      <p:grpSp>
        <p:nvGrpSpPr>
          <p:cNvPr id="33819" name="Group 81"/>
          <p:cNvGrpSpPr>
            <a:grpSpLocks/>
          </p:cNvGrpSpPr>
          <p:nvPr/>
        </p:nvGrpSpPr>
        <p:grpSpPr bwMode="auto">
          <a:xfrm>
            <a:off x="6781800" y="5559425"/>
            <a:ext cx="685800" cy="307975"/>
            <a:chOff x="2438400" y="2054423"/>
            <a:chExt cx="914400" cy="307777"/>
          </a:xfrm>
        </p:grpSpPr>
        <p:sp>
          <p:nvSpPr>
            <p:cNvPr id="33866" name="Oval 8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67" name="TextBox 83"/>
            <p:cNvSpPr txBox="1">
              <a:spLocks noChangeArrowheads="1"/>
            </p:cNvSpPr>
            <p:nvPr/>
          </p:nvSpPr>
          <p:spPr bwMode="auto">
            <a:xfrm>
              <a:off x="2540000" y="2054423"/>
              <a:ext cx="5982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name</a:t>
              </a:r>
            </a:p>
          </p:txBody>
        </p:sp>
      </p:grpSp>
      <p:grpSp>
        <p:nvGrpSpPr>
          <p:cNvPr id="33820" name="Group 84"/>
          <p:cNvGrpSpPr>
            <a:grpSpLocks/>
          </p:cNvGrpSpPr>
          <p:nvPr/>
        </p:nvGrpSpPr>
        <p:grpSpPr bwMode="auto">
          <a:xfrm>
            <a:off x="6477000" y="5940425"/>
            <a:ext cx="914400" cy="311150"/>
            <a:chOff x="2438400" y="2051446"/>
            <a:chExt cx="914400" cy="310754"/>
          </a:xfrm>
        </p:grpSpPr>
        <p:sp>
          <p:nvSpPr>
            <p:cNvPr id="33864" name="Oval 8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65" name="TextBox 86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8774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deg_prog</a:t>
              </a:r>
            </a:p>
          </p:txBody>
        </p:sp>
      </p:grpSp>
      <p:grpSp>
        <p:nvGrpSpPr>
          <p:cNvPr id="33821" name="Group 87"/>
          <p:cNvGrpSpPr>
            <a:grpSpLocks/>
          </p:cNvGrpSpPr>
          <p:nvPr/>
        </p:nvGrpSpPr>
        <p:grpSpPr bwMode="auto">
          <a:xfrm>
            <a:off x="5943600" y="5940425"/>
            <a:ext cx="457200" cy="311150"/>
            <a:chOff x="2438400" y="2051446"/>
            <a:chExt cx="914400" cy="310754"/>
          </a:xfrm>
        </p:grpSpPr>
        <p:sp>
          <p:nvSpPr>
            <p:cNvPr id="33862" name="Oval 8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63" name="TextBox 89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6667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33822" name="Group 90"/>
          <p:cNvGrpSpPr>
            <a:grpSpLocks/>
          </p:cNvGrpSpPr>
          <p:nvPr/>
        </p:nvGrpSpPr>
        <p:grpSpPr bwMode="auto">
          <a:xfrm>
            <a:off x="5638800" y="5559425"/>
            <a:ext cx="457200" cy="311150"/>
            <a:chOff x="2438400" y="2051446"/>
            <a:chExt cx="914400" cy="310754"/>
          </a:xfrm>
        </p:grpSpPr>
        <p:sp>
          <p:nvSpPr>
            <p:cNvPr id="33860" name="Oval 91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61" name="TextBox 92"/>
            <p:cNvSpPr txBox="1">
              <a:spLocks noChangeArrowheads="1"/>
            </p:cNvSpPr>
            <p:nvPr/>
          </p:nvSpPr>
          <p:spPr bwMode="auto">
            <a:xfrm>
              <a:off x="2475292" y="2051446"/>
              <a:ext cx="840616" cy="307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cxnSp>
        <p:nvCxnSpPr>
          <p:cNvPr id="33823" name="Straight Connector 94"/>
          <p:cNvCxnSpPr>
            <a:cxnSpLocks noChangeShapeType="1"/>
          </p:cNvCxnSpPr>
          <p:nvPr/>
        </p:nvCxnSpPr>
        <p:spPr bwMode="auto">
          <a:xfrm rot="16200000" flipH="1">
            <a:off x="1343025" y="2638425"/>
            <a:ext cx="304800" cy="8191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824" name="Straight Connector 96"/>
          <p:cNvCxnSpPr>
            <a:cxnSpLocks noChangeShapeType="1"/>
          </p:cNvCxnSpPr>
          <p:nvPr/>
        </p:nvCxnSpPr>
        <p:spPr bwMode="auto">
          <a:xfrm rot="16200000" flipH="1">
            <a:off x="1450975" y="2593975"/>
            <a:ext cx="685800" cy="5270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825" name="Straight Connector 98"/>
          <p:cNvCxnSpPr>
            <a:cxnSpLocks noChangeShapeType="1"/>
            <a:endCxn id="4" idx="0"/>
          </p:cNvCxnSpPr>
          <p:nvPr/>
        </p:nvCxnSpPr>
        <p:spPr bwMode="auto">
          <a:xfrm rot="5400000">
            <a:off x="1817687" y="2681288"/>
            <a:ext cx="911225" cy="127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826" name="Straight Connector 100"/>
          <p:cNvCxnSpPr>
            <a:cxnSpLocks noChangeShapeType="1"/>
          </p:cNvCxnSpPr>
          <p:nvPr/>
        </p:nvCxnSpPr>
        <p:spPr bwMode="auto">
          <a:xfrm rot="5400000">
            <a:off x="2419350" y="2609850"/>
            <a:ext cx="609600" cy="5715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827" name="Straight Connector 104"/>
          <p:cNvCxnSpPr>
            <a:cxnSpLocks noChangeShapeType="1"/>
          </p:cNvCxnSpPr>
          <p:nvPr/>
        </p:nvCxnSpPr>
        <p:spPr bwMode="auto">
          <a:xfrm rot="5400000" flipH="1" flipV="1">
            <a:off x="1560512" y="5287963"/>
            <a:ext cx="454025" cy="3873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828" name="Straight Connector 106"/>
          <p:cNvCxnSpPr>
            <a:cxnSpLocks noChangeShapeType="1"/>
            <a:endCxn id="5" idx="2"/>
          </p:cNvCxnSpPr>
          <p:nvPr/>
        </p:nvCxnSpPr>
        <p:spPr bwMode="auto">
          <a:xfrm rot="16200000" flipV="1">
            <a:off x="1846263" y="5618162"/>
            <a:ext cx="838200" cy="1111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829" name="Straight Connector 108"/>
          <p:cNvCxnSpPr>
            <a:cxnSpLocks noChangeShapeType="1"/>
          </p:cNvCxnSpPr>
          <p:nvPr/>
        </p:nvCxnSpPr>
        <p:spPr bwMode="auto">
          <a:xfrm rot="16200000" flipV="1">
            <a:off x="2442369" y="5250656"/>
            <a:ext cx="457200" cy="4651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830" name="Straight Connector 110"/>
          <p:cNvCxnSpPr>
            <a:cxnSpLocks noChangeShapeType="1"/>
          </p:cNvCxnSpPr>
          <p:nvPr/>
        </p:nvCxnSpPr>
        <p:spPr bwMode="auto">
          <a:xfrm rot="5400000">
            <a:off x="5765006" y="2772569"/>
            <a:ext cx="835025" cy="206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831" name="Straight Connector 112"/>
          <p:cNvCxnSpPr>
            <a:cxnSpLocks noChangeShapeType="1"/>
            <a:endCxn id="7" idx="0"/>
          </p:cNvCxnSpPr>
          <p:nvPr/>
        </p:nvCxnSpPr>
        <p:spPr bwMode="auto">
          <a:xfrm rot="5400000">
            <a:off x="6134100" y="2628900"/>
            <a:ext cx="7620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832" name="Straight Connector 114"/>
          <p:cNvCxnSpPr>
            <a:cxnSpLocks noChangeShapeType="1"/>
          </p:cNvCxnSpPr>
          <p:nvPr/>
        </p:nvCxnSpPr>
        <p:spPr bwMode="auto">
          <a:xfrm rot="10800000" flipV="1">
            <a:off x="6553200" y="2819400"/>
            <a:ext cx="4572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833" name="Straight Connector 122"/>
          <p:cNvCxnSpPr>
            <a:cxnSpLocks noChangeShapeType="1"/>
          </p:cNvCxnSpPr>
          <p:nvPr/>
        </p:nvCxnSpPr>
        <p:spPr bwMode="auto">
          <a:xfrm flipV="1">
            <a:off x="6858000" y="3125788"/>
            <a:ext cx="381000" cy="74612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834" name="Straight Connector 124"/>
          <p:cNvCxnSpPr>
            <a:cxnSpLocks noChangeShapeType="1"/>
            <a:stCxn id="7" idx="3"/>
          </p:cNvCxnSpPr>
          <p:nvPr/>
        </p:nvCxnSpPr>
        <p:spPr bwMode="auto">
          <a:xfrm>
            <a:off x="6858000" y="3352800"/>
            <a:ext cx="438150" cy="1206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835" name="Straight Connector 127"/>
          <p:cNvCxnSpPr>
            <a:cxnSpLocks noChangeShapeType="1"/>
          </p:cNvCxnSpPr>
          <p:nvPr/>
        </p:nvCxnSpPr>
        <p:spPr bwMode="auto">
          <a:xfrm>
            <a:off x="6934200" y="4191000"/>
            <a:ext cx="3048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836" name="Straight Connector 131"/>
          <p:cNvCxnSpPr>
            <a:cxnSpLocks noChangeShapeType="1"/>
          </p:cNvCxnSpPr>
          <p:nvPr/>
        </p:nvCxnSpPr>
        <p:spPr bwMode="auto">
          <a:xfrm rot="5400000">
            <a:off x="5789612" y="5335588"/>
            <a:ext cx="307975" cy="1524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837" name="Straight Connector 133"/>
          <p:cNvCxnSpPr>
            <a:cxnSpLocks noChangeShapeType="1"/>
            <a:stCxn id="6" idx="2"/>
          </p:cNvCxnSpPr>
          <p:nvPr/>
        </p:nvCxnSpPr>
        <p:spPr bwMode="auto">
          <a:xfrm rot="5400000">
            <a:off x="5943600" y="5562600"/>
            <a:ext cx="685800" cy="762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838" name="Straight Connector 135"/>
          <p:cNvCxnSpPr>
            <a:cxnSpLocks noChangeShapeType="1"/>
          </p:cNvCxnSpPr>
          <p:nvPr/>
        </p:nvCxnSpPr>
        <p:spPr bwMode="auto">
          <a:xfrm rot="16200000" flipH="1">
            <a:off x="6286500" y="5448300"/>
            <a:ext cx="685800" cy="3048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839" name="Straight Arrow Connector 140"/>
          <p:cNvCxnSpPr>
            <a:cxnSpLocks noChangeShapeType="1"/>
            <a:stCxn id="7" idx="1"/>
          </p:cNvCxnSpPr>
          <p:nvPr/>
        </p:nvCxnSpPr>
        <p:spPr bwMode="auto">
          <a:xfrm rot="10800000">
            <a:off x="5181600" y="3352800"/>
            <a:ext cx="6096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840" name="Straight Connector 142"/>
          <p:cNvCxnSpPr>
            <a:cxnSpLocks noChangeShapeType="1"/>
          </p:cNvCxnSpPr>
          <p:nvPr/>
        </p:nvCxnSpPr>
        <p:spPr bwMode="auto">
          <a:xfrm rot="16200000" flipV="1">
            <a:off x="5181600" y="2590800"/>
            <a:ext cx="609600" cy="60960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841" name="Straight Arrow Connector 146"/>
          <p:cNvCxnSpPr>
            <a:cxnSpLocks noChangeShapeType="1"/>
            <a:stCxn id="139" idx="1"/>
          </p:cNvCxnSpPr>
          <p:nvPr/>
        </p:nvCxnSpPr>
        <p:spPr bwMode="auto">
          <a:xfrm rot="10800000">
            <a:off x="5181600" y="4191000"/>
            <a:ext cx="3810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842" name="Straight Connector 153"/>
          <p:cNvCxnSpPr>
            <a:cxnSpLocks noChangeShapeType="1"/>
            <a:stCxn id="4" idx="3"/>
          </p:cNvCxnSpPr>
          <p:nvPr/>
        </p:nvCxnSpPr>
        <p:spPr bwMode="auto">
          <a:xfrm>
            <a:off x="2743200" y="3352800"/>
            <a:ext cx="12192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843" name="Straight Connector 155"/>
          <p:cNvCxnSpPr>
            <a:cxnSpLocks noChangeShapeType="1"/>
          </p:cNvCxnSpPr>
          <p:nvPr/>
        </p:nvCxnSpPr>
        <p:spPr bwMode="auto">
          <a:xfrm flipV="1">
            <a:off x="2743200" y="2590800"/>
            <a:ext cx="1219200" cy="6096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844" name="Straight Connector 161"/>
          <p:cNvCxnSpPr>
            <a:cxnSpLocks noChangeShapeType="1"/>
          </p:cNvCxnSpPr>
          <p:nvPr/>
        </p:nvCxnSpPr>
        <p:spPr bwMode="auto">
          <a:xfrm rot="10800000">
            <a:off x="2743200" y="3505200"/>
            <a:ext cx="1219200" cy="6858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845" name="Straight Connector 163"/>
          <p:cNvCxnSpPr>
            <a:cxnSpLocks noChangeShapeType="1"/>
          </p:cNvCxnSpPr>
          <p:nvPr/>
        </p:nvCxnSpPr>
        <p:spPr bwMode="auto">
          <a:xfrm>
            <a:off x="2438400" y="3505200"/>
            <a:ext cx="457200" cy="4540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9" name="Group 126"/>
          <p:cNvGrpSpPr>
            <a:grpSpLocks/>
          </p:cNvGrpSpPr>
          <p:nvPr/>
        </p:nvGrpSpPr>
        <p:grpSpPr bwMode="auto">
          <a:xfrm>
            <a:off x="304800" y="4264025"/>
            <a:ext cx="914400" cy="841375"/>
            <a:chOff x="304800" y="4264222"/>
            <a:chExt cx="914400" cy="841178"/>
          </a:xfrm>
        </p:grpSpPr>
        <p:grpSp>
          <p:nvGrpSpPr>
            <p:cNvPr id="33856" name="Group 60"/>
            <p:cNvGrpSpPr>
              <a:grpSpLocks/>
            </p:cNvGrpSpPr>
            <p:nvPr/>
          </p:nvGrpSpPr>
          <p:grpSpPr bwMode="auto">
            <a:xfrm>
              <a:off x="304800" y="4794646"/>
              <a:ext cx="914400" cy="310754"/>
              <a:chOff x="2438400" y="2051446"/>
              <a:chExt cx="914400" cy="310754"/>
            </a:xfrm>
          </p:grpSpPr>
          <p:sp>
            <p:nvSpPr>
              <p:cNvPr id="33858" name="Oval 61"/>
              <p:cNvSpPr>
                <a:spLocks noChangeArrowheads="1"/>
              </p:cNvSpPr>
              <p:nvPr/>
            </p:nvSpPr>
            <p:spPr bwMode="auto">
              <a:xfrm>
                <a:off x="2438400" y="2057400"/>
                <a:ext cx="914400" cy="304800"/>
              </a:xfrm>
              <a:prstGeom prst="ellipse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33859" name="TextBox 62"/>
              <p:cNvSpPr txBox="1">
                <a:spLocks noChangeArrowheads="1"/>
              </p:cNvSpPr>
              <p:nvPr/>
            </p:nvSpPr>
            <p:spPr bwMode="auto">
              <a:xfrm>
                <a:off x="2514600" y="2051446"/>
                <a:ext cx="77938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pc_time</a:t>
                </a:r>
              </a:p>
            </p:txBody>
          </p:sp>
        </p:grpSp>
        <p:cxnSp>
          <p:nvCxnSpPr>
            <p:cNvPr id="33857" name="Straight Connector 102"/>
            <p:cNvCxnSpPr>
              <a:cxnSpLocks noChangeShapeType="1"/>
            </p:cNvCxnSpPr>
            <p:nvPr/>
          </p:nvCxnSpPr>
          <p:spPr bwMode="auto">
            <a:xfrm rot="10800000" flipV="1">
              <a:off x="770692" y="4264222"/>
              <a:ext cx="67509" cy="530423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1" name="Group 125"/>
          <p:cNvGrpSpPr>
            <a:grpSpLocks/>
          </p:cNvGrpSpPr>
          <p:nvPr/>
        </p:nvGrpSpPr>
        <p:grpSpPr bwMode="auto">
          <a:xfrm>
            <a:off x="838200" y="3505200"/>
            <a:ext cx="1219200" cy="1447800"/>
            <a:chOff x="838200" y="3505199"/>
            <a:chExt cx="1219200" cy="1447800"/>
          </a:xfrm>
        </p:grpSpPr>
        <p:grpSp>
          <p:nvGrpSpPr>
            <p:cNvPr id="33851" name="Group 36"/>
            <p:cNvGrpSpPr>
              <a:grpSpLocks/>
            </p:cNvGrpSpPr>
            <p:nvPr/>
          </p:nvGrpSpPr>
          <p:grpSpPr bwMode="auto">
            <a:xfrm>
              <a:off x="838200" y="3959423"/>
              <a:ext cx="1219200" cy="609600"/>
              <a:chOff x="3505200" y="3657600"/>
              <a:chExt cx="1524000" cy="838200"/>
            </a:xfrm>
          </p:grpSpPr>
          <p:sp>
            <p:nvSpPr>
              <p:cNvPr id="33854" name="Flowchart: Decision 37"/>
              <p:cNvSpPr>
                <a:spLocks noChangeArrowheads="1"/>
              </p:cNvSpPr>
              <p:nvPr/>
            </p:nvSpPr>
            <p:spPr bwMode="auto">
              <a:xfrm>
                <a:off x="3505200" y="3657600"/>
                <a:ext cx="1524000" cy="838200"/>
              </a:xfrm>
              <a:prstGeom prst="flowChartDecision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33855" name="TextBox 38"/>
              <p:cNvSpPr txBox="1">
                <a:spLocks noChangeArrowheads="1"/>
              </p:cNvSpPr>
              <p:nvPr/>
            </p:nvSpPr>
            <p:spPr bwMode="auto">
              <a:xfrm>
                <a:off x="3600450" y="3867150"/>
                <a:ext cx="1256354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dirty="0" err="1">
                    <a:latin typeface="Calibri" pitchFamily="34" charset="0"/>
                  </a:rPr>
                  <a:t>Work_dept</a:t>
                </a:r>
                <a:endParaRPr lang="en-US" sz="1400" dirty="0">
                  <a:latin typeface="Calibri" pitchFamily="34" charset="0"/>
                </a:endParaRPr>
              </a:p>
            </p:txBody>
          </p:sp>
        </p:grpSp>
        <p:cxnSp>
          <p:nvCxnSpPr>
            <p:cNvPr id="33852" name="Straight Connector 165"/>
            <p:cNvCxnSpPr>
              <a:cxnSpLocks noChangeShapeType="1"/>
            </p:cNvCxnSpPr>
            <p:nvPr/>
          </p:nvCxnSpPr>
          <p:spPr bwMode="auto">
            <a:xfrm rot="10800000" flipV="1">
              <a:off x="1447800" y="3505199"/>
              <a:ext cx="457200" cy="454223"/>
            </a:xfrm>
            <a:prstGeom prst="line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53" name="Straight Connector 167"/>
            <p:cNvCxnSpPr>
              <a:cxnSpLocks noChangeShapeType="1"/>
            </p:cNvCxnSpPr>
            <p:nvPr/>
          </p:nvCxnSpPr>
          <p:spPr bwMode="auto">
            <a:xfrm rot="16200000" flipH="1">
              <a:off x="1446312" y="4570511"/>
              <a:ext cx="383977" cy="381000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3848" name="Straight Arrow Connector 169"/>
          <p:cNvCxnSpPr>
            <a:cxnSpLocks noChangeShapeType="1"/>
          </p:cNvCxnSpPr>
          <p:nvPr/>
        </p:nvCxnSpPr>
        <p:spPr bwMode="auto">
          <a:xfrm rot="5400000" flipH="1" flipV="1">
            <a:off x="2551112" y="4608513"/>
            <a:ext cx="384175" cy="304800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849" name="Straight Connector 174"/>
          <p:cNvCxnSpPr>
            <a:cxnSpLocks noChangeShapeType="1"/>
            <a:endCxn id="7" idx="2"/>
          </p:cNvCxnSpPr>
          <p:nvPr/>
        </p:nvCxnSpPr>
        <p:spPr bwMode="auto">
          <a:xfrm rot="5400000" flipH="1" flipV="1">
            <a:off x="6134101" y="3695700"/>
            <a:ext cx="381000" cy="3175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850" name="Straight Connector 178"/>
          <p:cNvCxnSpPr>
            <a:cxnSpLocks noChangeShapeType="1"/>
            <a:endCxn id="6" idx="0"/>
          </p:cNvCxnSpPr>
          <p:nvPr/>
        </p:nvCxnSpPr>
        <p:spPr bwMode="auto">
          <a:xfrm rot="5400000">
            <a:off x="6096001" y="4724400"/>
            <a:ext cx="457200" cy="317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1875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 bwMode="auto">
          <a:xfrm>
            <a:off x="5562600" y="1905000"/>
            <a:ext cx="3276600" cy="4572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723900"/>
          </a:xfrm>
        </p:spPr>
        <p:txBody>
          <a:bodyPr/>
          <a:lstStyle/>
          <a:p>
            <a:r>
              <a:rPr lang="en-US"/>
              <a:t>Example:  University Database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772400" cy="76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Graduate students have one major department in which they are working on their degree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764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Professo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676400" y="4949825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Dept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91200" y="49530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Graduate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912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Project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4825" name="Group 11"/>
          <p:cNvGrpSpPr>
            <a:grpSpLocks/>
          </p:cNvGrpSpPr>
          <p:nvPr/>
        </p:nvGrpSpPr>
        <p:grpSpPr bwMode="auto">
          <a:xfrm>
            <a:off x="3962400" y="3886200"/>
            <a:ext cx="1219200" cy="609600"/>
            <a:chOff x="3505200" y="3657600"/>
            <a:chExt cx="1524000" cy="838200"/>
          </a:xfrm>
        </p:grpSpPr>
        <p:sp>
          <p:nvSpPr>
            <p:cNvPr id="34931" name="Flowchart: Decision 9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32" name="TextBox 10"/>
            <p:cNvSpPr txBox="1">
              <a:spLocks noChangeArrowheads="1"/>
            </p:cNvSpPr>
            <p:nvPr/>
          </p:nvSpPr>
          <p:spPr bwMode="auto">
            <a:xfrm>
              <a:off x="3684409" y="3867150"/>
              <a:ext cx="9637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Supervises</a:t>
              </a:r>
            </a:p>
          </p:txBody>
        </p:sp>
      </p:grpSp>
      <p:grpSp>
        <p:nvGrpSpPr>
          <p:cNvPr id="34826" name="Group 18"/>
          <p:cNvGrpSpPr>
            <a:grpSpLocks/>
          </p:cNvGrpSpPr>
          <p:nvPr/>
        </p:nvGrpSpPr>
        <p:grpSpPr bwMode="auto">
          <a:xfrm>
            <a:off x="3962400" y="3048000"/>
            <a:ext cx="1219200" cy="609600"/>
            <a:chOff x="3505200" y="3657600"/>
            <a:chExt cx="1524000" cy="838200"/>
          </a:xfrm>
        </p:grpSpPr>
        <p:sp>
          <p:nvSpPr>
            <p:cNvPr id="34929" name="Flowchart: Decision 19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30" name="TextBox 20"/>
            <p:cNvSpPr txBox="1">
              <a:spLocks noChangeArrowheads="1"/>
            </p:cNvSpPr>
            <p:nvPr/>
          </p:nvSpPr>
          <p:spPr bwMode="auto">
            <a:xfrm>
              <a:off x="3776149" y="3863057"/>
              <a:ext cx="1062551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Manages</a:t>
              </a:r>
            </a:p>
          </p:txBody>
        </p:sp>
      </p:grpSp>
      <p:grpSp>
        <p:nvGrpSpPr>
          <p:cNvPr id="34827" name="Group 24"/>
          <p:cNvGrpSpPr>
            <a:grpSpLocks/>
          </p:cNvGrpSpPr>
          <p:nvPr/>
        </p:nvGrpSpPr>
        <p:grpSpPr bwMode="auto">
          <a:xfrm>
            <a:off x="3962400" y="2286000"/>
            <a:ext cx="1219200" cy="609600"/>
            <a:chOff x="3505200" y="3657600"/>
            <a:chExt cx="1524000" cy="838200"/>
          </a:xfrm>
        </p:grpSpPr>
        <p:sp>
          <p:nvSpPr>
            <p:cNvPr id="34927" name="Flowchart: Decision 25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28" name="TextBox 26"/>
            <p:cNvSpPr txBox="1">
              <a:spLocks noChangeArrowheads="1"/>
            </p:cNvSpPr>
            <p:nvPr/>
          </p:nvSpPr>
          <p:spPr bwMode="auto">
            <a:xfrm>
              <a:off x="3790950" y="3867150"/>
              <a:ext cx="1002839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Work_in</a:t>
              </a:r>
            </a:p>
          </p:txBody>
        </p:sp>
      </p:grpSp>
      <p:grpSp>
        <p:nvGrpSpPr>
          <p:cNvPr id="34828" name="Group 27"/>
          <p:cNvGrpSpPr>
            <a:grpSpLocks/>
          </p:cNvGrpSpPr>
          <p:nvPr/>
        </p:nvGrpSpPr>
        <p:grpSpPr bwMode="auto">
          <a:xfrm>
            <a:off x="5715000" y="3886200"/>
            <a:ext cx="1219200" cy="609600"/>
            <a:chOff x="3505200" y="3657600"/>
            <a:chExt cx="1524000" cy="838200"/>
          </a:xfrm>
        </p:grpSpPr>
        <p:sp>
          <p:nvSpPr>
            <p:cNvPr id="34925" name="Flowchart: Decision 28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26" name="TextBox 29"/>
            <p:cNvSpPr txBox="1">
              <a:spLocks noChangeArrowheads="1"/>
            </p:cNvSpPr>
            <p:nvPr/>
          </p:nvSpPr>
          <p:spPr bwMode="auto">
            <a:xfrm>
              <a:off x="3684409" y="3867150"/>
              <a:ext cx="1197604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Work_proj</a:t>
              </a:r>
            </a:p>
          </p:txBody>
        </p:sp>
      </p:grpSp>
      <p:grpSp>
        <p:nvGrpSpPr>
          <p:cNvPr id="34829" name="Group 33"/>
          <p:cNvGrpSpPr>
            <a:grpSpLocks/>
          </p:cNvGrpSpPr>
          <p:nvPr/>
        </p:nvGrpSpPr>
        <p:grpSpPr bwMode="auto">
          <a:xfrm>
            <a:off x="2286000" y="3959225"/>
            <a:ext cx="1219200" cy="609600"/>
            <a:chOff x="3505200" y="3657600"/>
            <a:chExt cx="1524000" cy="838200"/>
          </a:xfrm>
        </p:grpSpPr>
        <p:sp>
          <p:nvSpPr>
            <p:cNvPr id="34923" name="Flowchart: Decision 34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24" name="TextBox 35"/>
            <p:cNvSpPr txBox="1">
              <a:spLocks noChangeArrowheads="1"/>
            </p:cNvSpPr>
            <p:nvPr/>
          </p:nvSpPr>
          <p:spPr bwMode="auto">
            <a:xfrm>
              <a:off x="3970530" y="3863057"/>
              <a:ext cx="677670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Runs</a:t>
              </a:r>
            </a:p>
          </p:txBody>
        </p:sp>
      </p:grpSp>
      <p:grpSp>
        <p:nvGrpSpPr>
          <p:cNvPr id="34830" name="Group 36"/>
          <p:cNvGrpSpPr>
            <a:grpSpLocks/>
          </p:cNvGrpSpPr>
          <p:nvPr/>
        </p:nvGrpSpPr>
        <p:grpSpPr bwMode="auto">
          <a:xfrm>
            <a:off x="838200" y="3959225"/>
            <a:ext cx="1219200" cy="609600"/>
            <a:chOff x="3505200" y="3657600"/>
            <a:chExt cx="1524000" cy="838200"/>
          </a:xfrm>
        </p:grpSpPr>
        <p:sp>
          <p:nvSpPr>
            <p:cNvPr id="34921" name="Flowchart: Decision 37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22" name="TextBox 38"/>
            <p:cNvSpPr txBox="1">
              <a:spLocks noChangeArrowheads="1"/>
            </p:cNvSpPr>
            <p:nvPr/>
          </p:nvSpPr>
          <p:spPr bwMode="auto">
            <a:xfrm>
              <a:off x="3600450" y="3867150"/>
              <a:ext cx="1256354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Work_dept</a:t>
              </a:r>
            </a:p>
          </p:txBody>
        </p:sp>
      </p:grpSp>
      <p:grpSp>
        <p:nvGrpSpPr>
          <p:cNvPr id="34831" name="Group 41"/>
          <p:cNvGrpSpPr>
            <a:grpSpLocks/>
          </p:cNvGrpSpPr>
          <p:nvPr/>
        </p:nvGrpSpPr>
        <p:grpSpPr bwMode="auto">
          <a:xfrm>
            <a:off x="1828800" y="1981200"/>
            <a:ext cx="914400" cy="311150"/>
            <a:chOff x="2438400" y="2051446"/>
            <a:chExt cx="914400" cy="310754"/>
          </a:xfrm>
        </p:grpSpPr>
        <p:sp>
          <p:nvSpPr>
            <p:cNvPr id="34919" name="Oval 3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20" name="TextBox 40"/>
            <p:cNvSpPr txBox="1">
              <a:spLocks noChangeArrowheads="1"/>
            </p:cNvSpPr>
            <p:nvPr/>
          </p:nvSpPr>
          <p:spPr bwMode="auto">
            <a:xfrm>
              <a:off x="2693979" y="2051446"/>
              <a:ext cx="5064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rank</a:t>
              </a:r>
            </a:p>
          </p:txBody>
        </p:sp>
      </p:grpSp>
      <p:grpSp>
        <p:nvGrpSpPr>
          <p:cNvPr id="34832" name="Group 42"/>
          <p:cNvGrpSpPr>
            <a:grpSpLocks/>
          </p:cNvGrpSpPr>
          <p:nvPr/>
        </p:nvGrpSpPr>
        <p:grpSpPr bwMode="auto">
          <a:xfrm>
            <a:off x="2590800" y="2282825"/>
            <a:ext cx="914400" cy="307975"/>
            <a:chOff x="2438400" y="2054423"/>
            <a:chExt cx="914400" cy="307777"/>
          </a:xfrm>
        </p:grpSpPr>
        <p:sp>
          <p:nvSpPr>
            <p:cNvPr id="34917" name="Oval 4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18" name="TextBox 4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386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Specialty</a:t>
              </a:r>
            </a:p>
          </p:txBody>
        </p:sp>
      </p:grpSp>
      <p:grpSp>
        <p:nvGrpSpPr>
          <p:cNvPr id="34833" name="Group 45"/>
          <p:cNvGrpSpPr>
            <a:grpSpLocks/>
          </p:cNvGrpSpPr>
          <p:nvPr/>
        </p:nvGrpSpPr>
        <p:grpSpPr bwMode="auto">
          <a:xfrm>
            <a:off x="1066800" y="2206625"/>
            <a:ext cx="914400" cy="311150"/>
            <a:chOff x="2438400" y="2051446"/>
            <a:chExt cx="914400" cy="310754"/>
          </a:xfrm>
        </p:grpSpPr>
        <p:sp>
          <p:nvSpPr>
            <p:cNvPr id="34915" name="Oval 4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16" name="TextBox 47"/>
            <p:cNvSpPr txBox="1">
              <a:spLocks noChangeArrowheads="1"/>
            </p:cNvSpPr>
            <p:nvPr/>
          </p:nvSpPr>
          <p:spPr bwMode="auto">
            <a:xfrm>
              <a:off x="2679719" y="2051446"/>
              <a:ext cx="4444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34834" name="Group 48"/>
          <p:cNvGrpSpPr>
            <a:grpSpLocks/>
          </p:cNvGrpSpPr>
          <p:nvPr/>
        </p:nvGrpSpPr>
        <p:grpSpPr bwMode="auto">
          <a:xfrm>
            <a:off x="609600" y="2587625"/>
            <a:ext cx="914400" cy="311150"/>
            <a:chOff x="2438400" y="2051446"/>
            <a:chExt cx="914400" cy="310754"/>
          </a:xfrm>
        </p:grpSpPr>
        <p:sp>
          <p:nvSpPr>
            <p:cNvPr id="34913" name="Oval 4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14" name="TextBox 50"/>
            <p:cNvSpPr txBox="1">
              <a:spLocks noChangeArrowheads="1"/>
            </p:cNvSpPr>
            <p:nvPr/>
          </p:nvSpPr>
          <p:spPr bwMode="auto">
            <a:xfrm>
              <a:off x="2703892" y="2051446"/>
              <a:ext cx="4203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grpSp>
        <p:nvGrpSpPr>
          <p:cNvPr id="34835" name="Group 51"/>
          <p:cNvGrpSpPr>
            <a:grpSpLocks/>
          </p:cNvGrpSpPr>
          <p:nvPr/>
        </p:nvGrpSpPr>
        <p:grpSpPr bwMode="auto">
          <a:xfrm>
            <a:off x="1828800" y="6092825"/>
            <a:ext cx="914400" cy="307975"/>
            <a:chOff x="2438400" y="2054423"/>
            <a:chExt cx="914400" cy="307777"/>
          </a:xfrm>
        </p:grpSpPr>
        <p:sp>
          <p:nvSpPr>
            <p:cNvPr id="34911" name="Oval 5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12" name="TextBox 53"/>
            <p:cNvSpPr txBox="1">
              <a:spLocks noChangeArrowheads="1"/>
            </p:cNvSpPr>
            <p:nvPr/>
          </p:nvSpPr>
          <p:spPr bwMode="auto">
            <a:xfrm>
              <a:off x="2583782" y="2054423"/>
              <a:ext cx="6928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dname</a:t>
              </a:r>
            </a:p>
          </p:txBody>
        </p:sp>
      </p:grpSp>
      <p:grpSp>
        <p:nvGrpSpPr>
          <p:cNvPr id="34836" name="Group 54"/>
          <p:cNvGrpSpPr>
            <a:grpSpLocks/>
          </p:cNvGrpSpPr>
          <p:nvPr/>
        </p:nvGrpSpPr>
        <p:grpSpPr bwMode="auto">
          <a:xfrm>
            <a:off x="5715000" y="2057400"/>
            <a:ext cx="914400" cy="307975"/>
            <a:chOff x="2438400" y="2054423"/>
            <a:chExt cx="914400" cy="307777"/>
          </a:xfrm>
        </p:grpSpPr>
        <p:sp>
          <p:nvSpPr>
            <p:cNvPr id="34909" name="Oval 5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10" name="TextBox 56"/>
            <p:cNvSpPr txBox="1">
              <a:spLocks noChangeArrowheads="1"/>
            </p:cNvSpPr>
            <p:nvPr/>
          </p:nvSpPr>
          <p:spPr bwMode="auto">
            <a:xfrm>
              <a:off x="2708702" y="2054423"/>
              <a:ext cx="4154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pid</a:t>
              </a:r>
            </a:p>
          </p:txBody>
        </p:sp>
      </p:grpSp>
      <p:grpSp>
        <p:nvGrpSpPr>
          <p:cNvPr id="34837" name="Group 57"/>
          <p:cNvGrpSpPr>
            <a:grpSpLocks/>
          </p:cNvGrpSpPr>
          <p:nvPr/>
        </p:nvGrpSpPr>
        <p:grpSpPr bwMode="auto">
          <a:xfrm>
            <a:off x="1143000" y="5708650"/>
            <a:ext cx="914400" cy="311150"/>
            <a:chOff x="2438400" y="2051446"/>
            <a:chExt cx="914400" cy="310754"/>
          </a:xfrm>
        </p:grpSpPr>
        <p:sp>
          <p:nvSpPr>
            <p:cNvPr id="34907" name="Oval 5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08" name="TextBox 59"/>
            <p:cNvSpPr txBox="1">
              <a:spLocks noChangeArrowheads="1"/>
            </p:cNvSpPr>
            <p:nvPr/>
          </p:nvSpPr>
          <p:spPr bwMode="auto">
            <a:xfrm>
              <a:off x="2655802" y="2051446"/>
              <a:ext cx="4683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dno</a:t>
              </a:r>
            </a:p>
          </p:txBody>
        </p:sp>
      </p:grpSp>
      <p:grpSp>
        <p:nvGrpSpPr>
          <p:cNvPr id="34838" name="Group 60"/>
          <p:cNvGrpSpPr>
            <a:grpSpLocks/>
          </p:cNvGrpSpPr>
          <p:nvPr/>
        </p:nvGrpSpPr>
        <p:grpSpPr bwMode="auto">
          <a:xfrm>
            <a:off x="304800" y="4794250"/>
            <a:ext cx="914400" cy="311150"/>
            <a:chOff x="2438400" y="2051446"/>
            <a:chExt cx="914400" cy="310754"/>
          </a:xfrm>
        </p:grpSpPr>
        <p:sp>
          <p:nvSpPr>
            <p:cNvPr id="34905" name="Oval 61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06" name="TextBox 62"/>
            <p:cNvSpPr txBox="1">
              <a:spLocks noChangeArrowheads="1"/>
            </p:cNvSpPr>
            <p:nvPr/>
          </p:nvSpPr>
          <p:spPr bwMode="auto">
            <a:xfrm>
              <a:off x="2514600" y="2051446"/>
              <a:ext cx="7793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pc_time</a:t>
              </a:r>
            </a:p>
          </p:txBody>
        </p:sp>
      </p:grpSp>
      <p:grpSp>
        <p:nvGrpSpPr>
          <p:cNvPr id="34839" name="Group 63"/>
          <p:cNvGrpSpPr>
            <a:grpSpLocks/>
          </p:cNvGrpSpPr>
          <p:nvPr/>
        </p:nvGrpSpPr>
        <p:grpSpPr bwMode="auto">
          <a:xfrm>
            <a:off x="2438400" y="5711825"/>
            <a:ext cx="914400" cy="307975"/>
            <a:chOff x="2438400" y="2054423"/>
            <a:chExt cx="914400" cy="307777"/>
          </a:xfrm>
        </p:grpSpPr>
        <p:sp>
          <p:nvSpPr>
            <p:cNvPr id="34903" name="Oval 64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04" name="TextBox 65"/>
            <p:cNvSpPr txBox="1">
              <a:spLocks noChangeArrowheads="1"/>
            </p:cNvSpPr>
            <p:nvPr/>
          </p:nvSpPr>
          <p:spPr bwMode="auto">
            <a:xfrm>
              <a:off x="2607096" y="2054423"/>
              <a:ext cx="5933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office</a:t>
              </a:r>
            </a:p>
          </p:txBody>
        </p:sp>
      </p:grpSp>
      <p:grpSp>
        <p:nvGrpSpPr>
          <p:cNvPr id="34840" name="Group 66"/>
          <p:cNvGrpSpPr>
            <a:grpSpLocks/>
          </p:cNvGrpSpPr>
          <p:nvPr/>
        </p:nvGrpSpPr>
        <p:grpSpPr bwMode="auto">
          <a:xfrm>
            <a:off x="7239000" y="2971800"/>
            <a:ext cx="914400" cy="307975"/>
            <a:chOff x="2438400" y="2054423"/>
            <a:chExt cx="914400" cy="307777"/>
          </a:xfrm>
        </p:grpSpPr>
        <p:sp>
          <p:nvSpPr>
            <p:cNvPr id="34901" name="Oval 67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02" name="TextBox 68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815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end_date</a:t>
              </a:r>
            </a:p>
          </p:txBody>
        </p:sp>
      </p:grpSp>
      <p:grpSp>
        <p:nvGrpSpPr>
          <p:cNvPr id="34841" name="Group 69"/>
          <p:cNvGrpSpPr>
            <a:grpSpLocks/>
          </p:cNvGrpSpPr>
          <p:nvPr/>
        </p:nvGrpSpPr>
        <p:grpSpPr bwMode="auto">
          <a:xfrm>
            <a:off x="6629400" y="2206625"/>
            <a:ext cx="914400" cy="311150"/>
            <a:chOff x="2438400" y="2051446"/>
            <a:chExt cx="914400" cy="310754"/>
          </a:xfrm>
        </p:grpSpPr>
        <p:sp>
          <p:nvSpPr>
            <p:cNvPr id="34899" name="Oval 70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900" name="TextBox 71"/>
            <p:cNvSpPr txBox="1">
              <a:spLocks noChangeArrowheads="1"/>
            </p:cNvSpPr>
            <p:nvPr/>
          </p:nvSpPr>
          <p:spPr bwMode="auto">
            <a:xfrm>
              <a:off x="2514600" y="2051446"/>
              <a:ext cx="7665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sponsor</a:t>
              </a:r>
            </a:p>
          </p:txBody>
        </p:sp>
      </p:grpSp>
      <p:grpSp>
        <p:nvGrpSpPr>
          <p:cNvPr id="34842" name="Group 72"/>
          <p:cNvGrpSpPr>
            <a:grpSpLocks/>
          </p:cNvGrpSpPr>
          <p:nvPr/>
        </p:nvGrpSpPr>
        <p:grpSpPr bwMode="auto">
          <a:xfrm>
            <a:off x="6934200" y="2590800"/>
            <a:ext cx="914400" cy="307975"/>
            <a:chOff x="2438400" y="2054423"/>
            <a:chExt cx="914400" cy="307777"/>
          </a:xfrm>
        </p:grpSpPr>
        <p:sp>
          <p:nvSpPr>
            <p:cNvPr id="34897" name="Oval 7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898" name="TextBox 7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9046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start-date</a:t>
              </a:r>
            </a:p>
          </p:txBody>
        </p:sp>
      </p:grpSp>
      <p:grpSp>
        <p:nvGrpSpPr>
          <p:cNvPr id="34843" name="Group 75"/>
          <p:cNvGrpSpPr>
            <a:grpSpLocks/>
          </p:cNvGrpSpPr>
          <p:nvPr/>
        </p:nvGrpSpPr>
        <p:grpSpPr bwMode="auto">
          <a:xfrm>
            <a:off x="7162800" y="3425825"/>
            <a:ext cx="914400" cy="307975"/>
            <a:chOff x="2438400" y="2054423"/>
            <a:chExt cx="914400" cy="307777"/>
          </a:xfrm>
        </p:grpSpPr>
        <p:sp>
          <p:nvSpPr>
            <p:cNvPr id="34895" name="Oval 7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896" name="TextBox 77"/>
            <p:cNvSpPr txBox="1">
              <a:spLocks noChangeArrowheads="1"/>
            </p:cNvSpPr>
            <p:nvPr/>
          </p:nvSpPr>
          <p:spPr bwMode="auto">
            <a:xfrm>
              <a:off x="2574998" y="2054423"/>
              <a:ext cx="7016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budget</a:t>
              </a:r>
            </a:p>
          </p:txBody>
        </p:sp>
      </p:grpSp>
      <p:grpSp>
        <p:nvGrpSpPr>
          <p:cNvPr id="34844" name="Group 78"/>
          <p:cNvGrpSpPr>
            <a:grpSpLocks/>
          </p:cNvGrpSpPr>
          <p:nvPr/>
        </p:nvGrpSpPr>
        <p:grpSpPr bwMode="auto">
          <a:xfrm>
            <a:off x="7239000" y="4035425"/>
            <a:ext cx="914400" cy="307975"/>
            <a:chOff x="2438400" y="2054423"/>
            <a:chExt cx="914400" cy="307777"/>
          </a:xfrm>
        </p:grpSpPr>
        <p:sp>
          <p:nvSpPr>
            <p:cNvPr id="34893" name="Oval 7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894" name="TextBox 80"/>
            <p:cNvSpPr txBox="1">
              <a:spLocks noChangeArrowheads="1"/>
            </p:cNvSpPr>
            <p:nvPr/>
          </p:nvSpPr>
          <p:spPr bwMode="auto">
            <a:xfrm>
              <a:off x="2590800" y="2054423"/>
              <a:ext cx="59836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hours</a:t>
              </a:r>
            </a:p>
          </p:txBody>
        </p:sp>
      </p:grpSp>
      <p:grpSp>
        <p:nvGrpSpPr>
          <p:cNvPr id="34845" name="Group 81"/>
          <p:cNvGrpSpPr>
            <a:grpSpLocks/>
          </p:cNvGrpSpPr>
          <p:nvPr/>
        </p:nvGrpSpPr>
        <p:grpSpPr bwMode="auto">
          <a:xfrm>
            <a:off x="6781800" y="5559425"/>
            <a:ext cx="685800" cy="307975"/>
            <a:chOff x="2438400" y="2054423"/>
            <a:chExt cx="914400" cy="307777"/>
          </a:xfrm>
        </p:grpSpPr>
        <p:sp>
          <p:nvSpPr>
            <p:cNvPr id="34891" name="Oval 8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892" name="TextBox 83"/>
            <p:cNvSpPr txBox="1">
              <a:spLocks noChangeArrowheads="1"/>
            </p:cNvSpPr>
            <p:nvPr/>
          </p:nvSpPr>
          <p:spPr bwMode="auto">
            <a:xfrm>
              <a:off x="2540000" y="2054423"/>
              <a:ext cx="5982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name</a:t>
              </a:r>
            </a:p>
          </p:txBody>
        </p:sp>
      </p:grpSp>
      <p:grpSp>
        <p:nvGrpSpPr>
          <p:cNvPr id="34846" name="Group 84"/>
          <p:cNvGrpSpPr>
            <a:grpSpLocks/>
          </p:cNvGrpSpPr>
          <p:nvPr/>
        </p:nvGrpSpPr>
        <p:grpSpPr bwMode="auto">
          <a:xfrm>
            <a:off x="6477000" y="5940425"/>
            <a:ext cx="914400" cy="311150"/>
            <a:chOff x="2438400" y="2051446"/>
            <a:chExt cx="914400" cy="310754"/>
          </a:xfrm>
        </p:grpSpPr>
        <p:sp>
          <p:nvSpPr>
            <p:cNvPr id="34889" name="Oval 8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890" name="TextBox 86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8774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deg_prog</a:t>
              </a:r>
            </a:p>
          </p:txBody>
        </p:sp>
      </p:grpSp>
      <p:grpSp>
        <p:nvGrpSpPr>
          <p:cNvPr id="34847" name="Group 87"/>
          <p:cNvGrpSpPr>
            <a:grpSpLocks/>
          </p:cNvGrpSpPr>
          <p:nvPr/>
        </p:nvGrpSpPr>
        <p:grpSpPr bwMode="auto">
          <a:xfrm>
            <a:off x="5943600" y="5940425"/>
            <a:ext cx="457200" cy="311150"/>
            <a:chOff x="2438400" y="2051446"/>
            <a:chExt cx="914400" cy="310754"/>
          </a:xfrm>
        </p:grpSpPr>
        <p:sp>
          <p:nvSpPr>
            <p:cNvPr id="34887" name="Oval 8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888" name="TextBox 89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6667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34848" name="Group 90"/>
          <p:cNvGrpSpPr>
            <a:grpSpLocks/>
          </p:cNvGrpSpPr>
          <p:nvPr/>
        </p:nvGrpSpPr>
        <p:grpSpPr bwMode="auto">
          <a:xfrm>
            <a:off x="5638800" y="5559425"/>
            <a:ext cx="457200" cy="311150"/>
            <a:chOff x="2438400" y="2051446"/>
            <a:chExt cx="914400" cy="310754"/>
          </a:xfrm>
        </p:grpSpPr>
        <p:sp>
          <p:nvSpPr>
            <p:cNvPr id="34885" name="Oval 91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4886" name="TextBox 92"/>
            <p:cNvSpPr txBox="1">
              <a:spLocks noChangeArrowheads="1"/>
            </p:cNvSpPr>
            <p:nvPr/>
          </p:nvSpPr>
          <p:spPr bwMode="auto">
            <a:xfrm>
              <a:off x="2475292" y="2051446"/>
              <a:ext cx="840616" cy="307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cxnSp>
        <p:nvCxnSpPr>
          <p:cNvPr id="34849" name="Straight Connector 94"/>
          <p:cNvCxnSpPr>
            <a:cxnSpLocks noChangeShapeType="1"/>
          </p:cNvCxnSpPr>
          <p:nvPr/>
        </p:nvCxnSpPr>
        <p:spPr bwMode="auto">
          <a:xfrm rot="16200000" flipH="1">
            <a:off x="1343025" y="2638425"/>
            <a:ext cx="304800" cy="8191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850" name="Straight Connector 96"/>
          <p:cNvCxnSpPr>
            <a:cxnSpLocks noChangeShapeType="1"/>
          </p:cNvCxnSpPr>
          <p:nvPr/>
        </p:nvCxnSpPr>
        <p:spPr bwMode="auto">
          <a:xfrm rot="16200000" flipH="1">
            <a:off x="1450975" y="2593975"/>
            <a:ext cx="685800" cy="5270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851" name="Straight Connector 98"/>
          <p:cNvCxnSpPr>
            <a:cxnSpLocks noChangeShapeType="1"/>
            <a:endCxn id="4" idx="0"/>
          </p:cNvCxnSpPr>
          <p:nvPr/>
        </p:nvCxnSpPr>
        <p:spPr bwMode="auto">
          <a:xfrm rot="5400000">
            <a:off x="1817687" y="2681288"/>
            <a:ext cx="911225" cy="127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852" name="Straight Connector 100"/>
          <p:cNvCxnSpPr>
            <a:cxnSpLocks noChangeShapeType="1"/>
          </p:cNvCxnSpPr>
          <p:nvPr/>
        </p:nvCxnSpPr>
        <p:spPr bwMode="auto">
          <a:xfrm rot="5400000">
            <a:off x="2419350" y="2609850"/>
            <a:ext cx="609600" cy="5715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853" name="Straight Connector 102"/>
          <p:cNvCxnSpPr>
            <a:cxnSpLocks noChangeShapeType="1"/>
          </p:cNvCxnSpPr>
          <p:nvPr/>
        </p:nvCxnSpPr>
        <p:spPr bwMode="auto">
          <a:xfrm rot="10800000" flipV="1">
            <a:off x="769938" y="4264025"/>
            <a:ext cx="68262" cy="5302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854" name="Straight Connector 104"/>
          <p:cNvCxnSpPr>
            <a:cxnSpLocks noChangeShapeType="1"/>
          </p:cNvCxnSpPr>
          <p:nvPr/>
        </p:nvCxnSpPr>
        <p:spPr bwMode="auto">
          <a:xfrm rot="5400000" flipH="1" flipV="1">
            <a:off x="1560512" y="5287963"/>
            <a:ext cx="454025" cy="3873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855" name="Straight Connector 106"/>
          <p:cNvCxnSpPr>
            <a:cxnSpLocks noChangeShapeType="1"/>
            <a:endCxn id="5" idx="2"/>
          </p:cNvCxnSpPr>
          <p:nvPr/>
        </p:nvCxnSpPr>
        <p:spPr bwMode="auto">
          <a:xfrm rot="16200000" flipV="1">
            <a:off x="1846263" y="5618162"/>
            <a:ext cx="838200" cy="1111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856" name="Straight Connector 108"/>
          <p:cNvCxnSpPr>
            <a:cxnSpLocks noChangeShapeType="1"/>
          </p:cNvCxnSpPr>
          <p:nvPr/>
        </p:nvCxnSpPr>
        <p:spPr bwMode="auto">
          <a:xfrm rot="16200000" flipV="1">
            <a:off x="2442369" y="5250656"/>
            <a:ext cx="457200" cy="4651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857" name="Straight Connector 110"/>
          <p:cNvCxnSpPr>
            <a:cxnSpLocks noChangeShapeType="1"/>
          </p:cNvCxnSpPr>
          <p:nvPr/>
        </p:nvCxnSpPr>
        <p:spPr bwMode="auto">
          <a:xfrm rot="5400000">
            <a:off x="5765006" y="2772569"/>
            <a:ext cx="835025" cy="206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858" name="Straight Connector 112"/>
          <p:cNvCxnSpPr>
            <a:cxnSpLocks noChangeShapeType="1"/>
            <a:endCxn id="7" idx="0"/>
          </p:cNvCxnSpPr>
          <p:nvPr/>
        </p:nvCxnSpPr>
        <p:spPr bwMode="auto">
          <a:xfrm rot="5400000">
            <a:off x="6134100" y="2628900"/>
            <a:ext cx="7620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859" name="Straight Connector 114"/>
          <p:cNvCxnSpPr>
            <a:cxnSpLocks noChangeShapeType="1"/>
          </p:cNvCxnSpPr>
          <p:nvPr/>
        </p:nvCxnSpPr>
        <p:spPr bwMode="auto">
          <a:xfrm rot="10800000" flipV="1">
            <a:off x="6553200" y="2819400"/>
            <a:ext cx="4572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860" name="Straight Connector 122"/>
          <p:cNvCxnSpPr>
            <a:cxnSpLocks noChangeShapeType="1"/>
          </p:cNvCxnSpPr>
          <p:nvPr/>
        </p:nvCxnSpPr>
        <p:spPr bwMode="auto">
          <a:xfrm flipV="1">
            <a:off x="6858000" y="3125788"/>
            <a:ext cx="381000" cy="74612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861" name="Straight Connector 124"/>
          <p:cNvCxnSpPr>
            <a:cxnSpLocks noChangeShapeType="1"/>
            <a:stCxn id="7" idx="3"/>
          </p:cNvCxnSpPr>
          <p:nvPr/>
        </p:nvCxnSpPr>
        <p:spPr bwMode="auto">
          <a:xfrm>
            <a:off x="6858000" y="3352800"/>
            <a:ext cx="438150" cy="1206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862" name="Straight Connector 127"/>
          <p:cNvCxnSpPr>
            <a:cxnSpLocks noChangeShapeType="1"/>
          </p:cNvCxnSpPr>
          <p:nvPr/>
        </p:nvCxnSpPr>
        <p:spPr bwMode="auto">
          <a:xfrm>
            <a:off x="6934200" y="4191000"/>
            <a:ext cx="3048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863" name="Straight Connector 131"/>
          <p:cNvCxnSpPr>
            <a:cxnSpLocks noChangeShapeType="1"/>
          </p:cNvCxnSpPr>
          <p:nvPr/>
        </p:nvCxnSpPr>
        <p:spPr bwMode="auto">
          <a:xfrm rot="5400000">
            <a:off x="5789612" y="5335588"/>
            <a:ext cx="307975" cy="1524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864" name="Straight Connector 133"/>
          <p:cNvCxnSpPr>
            <a:cxnSpLocks noChangeShapeType="1"/>
            <a:stCxn id="6" idx="2"/>
          </p:cNvCxnSpPr>
          <p:nvPr/>
        </p:nvCxnSpPr>
        <p:spPr bwMode="auto">
          <a:xfrm rot="5400000">
            <a:off x="5943600" y="5562600"/>
            <a:ext cx="685800" cy="762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865" name="Straight Connector 135"/>
          <p:cNvCxnSpPr>
            <a:cxnSpLocks noChangeShapeType="1"/>
          </p:cNvCxnSpPr>
          <p:nvPr/>
        </p:nvCxnSpPr>
        <p:spPr bwMode="auto">
          <a:xfrm rot="16200000" flipH="1">
            <a:off x="6286500" y="5448300"/>
            <a:ext cx="685800" cy="3048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866" name="Straight Connector 137"/>
          <p:cNvCxnSpPr>
            <a:cxnSpLocks noChangeShapeType="1"/>
          </p:cNvCxnSpPr>
          <p:nvPr/>
        </p:nvCxnSpPr>
        <p:spPr bwMode="auto">
          <a:xfrm rot="16200000" flipH="1">
            <a:off x="6667500" y="5295900"/>
            <a:ext cx="304800" cy="2286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867" name="Straight Arrow Connector 140"/>
          <p:cNvCxnSpPr>
            <a:cxnSpLocks noChangeShapeType="1"/>
            <a:stCxn id="7" idx="1"/>
          </p:cNvCxnSpPr>
          <p:nvPr/>
        </p:nvCxnSpPr>
        <p:spPr bwMode="auto">
          <a:xfrm rot="10800000">
            <a:off x="5181600" y="3352800"/>
            <a:ext cx="6096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868" name="Straight Connector 142"/>
          <p:cNvCxnSpPr>
            <a:cxnSpLocks noChangeShapeType="1"/>
          </p:cNvCxnSpPr>
          <p:nvPr/>
        </p:nvCxnSpPr>
        <p:spPr bwMode="auto">
          <a:xfrm rot="16200000" flipV="1">
            <a:off x="5181600" y="2590800"/>
            <a:ext cx="609600" cy="60960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869" name="Straight Arrow Connector 146"/>
          <p:cNvCxnSpPr>
            <a:cxnSpLocks noChangeShapeType="1"/>
            <a:stCxn id="139" idx="1"/>
          </p:cNvCxnSpPr>
          <p:nvPr/>
        </p:nvCxnSpPr>
        <p:spPr bwMode="auto">
          <a:xfrm rot="10800000">
            <a:off x="5181600" y="4191000"/>
            <a:ext cx="3810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870" name="Straight Connector 153"/>
          <p:cNvCxnSpPr>
            <a:cxnSpLocks noChangeShapeType="1"/>
            <a:stCxn id="4" idx="3"/>
          </p:cNvCxnSpPr>
          <p:nvPr/>
        </p:nvCxnSpPr>
        <p:spPr bwMode="auto">
          <a:xfrm>
            <a:off x="2743200" y="3352800"/>
            <a:ext cx="12192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871" name="Straight Connector 155"/>
          <p:cNvCxnSpPr>
            <a:cxnSpLocks noChangeShapeType="1"/>
          </p:cNvCxnSpPr>
          <p:nvPr/>
        </p:nvCxnSpPr>
        <p:spPr bwMode="auto">
          <a:xfrm flipV="1">
            <a:off x="2743200" y="2590800"/>
            <a:ext cx="1219200" cy="6096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872" name="Straight Connector 161"/>
          <p:cNvCxnSpPr>
            <a:cxnSpLocks noChangeShapeType="1"/>
          </p:cNvCxnSpPr>
          <p:nvPr/>
        </p:nvCxnSpPr>
        <p:spPr bwMode="auto">
          <a:xfrm rot="10800000">
            <a:off x="2743200" y="3505200"/>
            <a:ext cx="1219200" cy="6858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873" name="Straight Connector 163"/>
          <p:cNvCxnSpPr>
            <a:cxnSpLocks noChangeShapeType="1"/>
          </p:cNvCxnSpPr>
          <p:nvPr/>
        </p:nvCxnSpPr>
        <p:spPr bwMode="auto">
          <a:xfrm>
            <a:off x="2438400" y="3505200"/>
            <a:ext cx="457200" cy="4540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874" name="Straight Connector 165"/>
          <p:cNvCxnSpPr>
            <a:cxnSpLocks noChangeShapeType="1"/>
          </p:cNvCxnSpPr>
          <p:nvPr/>
        </p:nvCxnSpPr>
        <p:spPr bwMode="auto">
          <a:xfrm rot="10800000" flipV="1">
            <a:off x="1447800" y="3505200"/>
            <a:ext cx="457200" cy="454025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875" name="Straight Connector 167"/>
          <p:cNvCxnSpPr>
            <a:cxnSpLocks noChangeShapeType="1"/>
          </p:cNvCxnSpPr>
          <p:nvPr/>
        </p:nvCxnSpPr>
        <p:spPr bwMode="auto">
          <a:xfrm rot="16200000" flipH="1">
            <a:off x="1446212" y="4570413"/>
            <a:ext cx="384175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876" name="Straight Arrow Connector 169"/>
          <p:cNvCxnSpPr>
            <a:cxnSpLocks noChangeShapeType="1"/>
          </p:cNvCxnSpPr>
          <p:nvPr/>
        </p:nvCxnSpPr>
        <p:spPr bwMode="auto">
          <a:xfrm rot="5400000" flipH="1" flipV="1">
            <a:off x="2551112" y="4608513"/>
            <a:ext cx="384175" cy="304800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30" name="Group 123"/>
          <p:cNvGrpSpPr>
            <a:grpSpLocks/>
          </p:cNvGrpSpPr>
          <p:nvPr/>
        </p:nvGrpSpPr>
        <p:grpSpPr bwMode="auto">
          <a:xfrm>
            <a:off x="2743200" y="4800600"/>
            <a:ext cx="3048000" cy="609600"/>
            <a:chOff x="2743200" y="4800600"/>
            <a:chExt cx="3048000" cy="609600"/>
          </a:xfrm>
        </p:grpSpPr>
        <p:grpSp>
          <p:nvGrpSpPr>
            <p:cNvPr id="34880" name="Group 21"/>
            <p:cNvGrpSpPr>
              <a:grpSpLocks/>
            </p:cNvGrpSpPr>
            <p:nvPr/>
          </p:nvGrpSpPr>
          <p:grpSpPr bwMode="auto">
            <a:xfrm>
              <a:off x="3962400" y="4800600"/>
              <a:ext cx="1219200" cy="609600"/>
              <a:chOff x="3505200" y="3657600"/>
              <a:chExt cx="1524000" cy="838200"/>
            </a:xfrm>
          </p:grpSpPr>
          <p:sp>
            <p:nvSpPr>
              <p:cNvPr id="34883" name="Flowchart: Decision 22"/>
              <p:cNvSpPr>
                <a:spLocks noChangeArrowheads="1"/>
              </p:cNvSpPr>
              <p:nvPr/>
            </p:nvSpPr>
            <p:spPr bwMode="auto">
              <a:xfrm>
                <a:off x="3505200" y="3657600"/>
                <a:ext cx="1524000" cy="838200"/>
              </a:xfrm>
              <a:prstGeom prst="flowChartDecision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34884" name="TextBox 23"/>
              <p:cNvSpPr txBox="1">
                <a:spLocks noChangeArrowheads="1"/>
              </p:cNvSpPr>
              <p:nvPr/>
            </p:nvSpPr>
            <p:spPr bwMode="auto">
              <a:xfrm>
                <a:off x="3866335" y="3867150"/>
                <a:ext cx="781865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Major</a:t>
                </a:r>
              </a:p>
            </p:txBody>
          </p:sp>
        </p:grpSp>
        <p:cxnSp>
          <p:nvCxnSpPr>
            <p:cNvPr id="34881" name="Straight Arrow Connector 149"/>
            <p:cNvCxnSpPr>
              <a:cxnSpLocks noChangeShapeType="1"/>
              <a:stCxn id="6" idx="1"/>
            </p:cNvCxnSpPr>
            <p:nvPr/>
          </p:nvCxnSpPr>
          <p:spPr bwMode="auto">
            <a:xfrm rot="10800000">
              <a:off x="5181600" y="5105400"/>
              <a:ext cx="609600" cy="1588"/>
            </a:xfrm>
            <a:prstGeom prst="straightConnector1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82" name="Straight Connector 172"/>
            <p:cNvCxnSpPr>
              <a:cxnSpLocks noChangeShapeType="1"/>
              <a:stCxn id="5" idx="3"/>
            </p:cNvCxnSpPr>
            <p:nvPr/>
          </p:nvCxnSpPr>
          <p:spPr bwMode="auto">
            <a:xfrm>
              <a:off x="2743200" y="5102423"/>
              <a:ext cx="1219200" cy="2977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4878" name="Straight Connector 174"/>
          <p:cNvCxnSpPr>
            <a:cxnSpLocks noChangeShapeType="1"/>
            <a:endCxn id="7" idx="2"/>
          </p:cNvCxnSpPr>
          <p:nvPr/>
        </p:nvCxnSpPr>
        <p:spPr bwMode="auto">
          <a:xfrm rot="5400000" flipH="1" flipV="1">
            <a:off x="6134101" y="3695700"/>
            <a:ext cx="381000" cy="3175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879" name="Straight Connector 178"/>
          <p:cNvCxnSpPr>
            <a:cxnSpLocks noChangeShapeType="1"/>
            <a:endCxn id="6" idx="0"/>
          </p:cNvCxnSpPr>
          <p:nvPr/>
        </p:nvCxnSpPr>
        <p:spPr bwMode="auto">
          <a:xfrm rot="5400000">
            <a:off x="6096001" y="4724400"/>
            <a:ext cx="457200" cy="317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0645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 bwMode="auto">
          <a:xfrm>
            <a:off x="5562600" y="1905000"/>
            <a:ext cx="3276600" cy="4572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723900"/>
          </a:xfrm>
        </p:spPr>
        <p:txBody>
          <a:bodyPr/>
          <a:lstStyle/>
          <a:p>
            <a:r>
              <a:rPr lang="en-US"/>
              <a:t>Example:  University Database</a:t>
            </a:r>
          </a:p>
        </p:txBody>
      </p:sp>
      <p:sp>
        <p:nvSpPr>
          <p:cNvPr id="35844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772400" cy="76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Each graduate student has another, more senior graduate student who advises him or her on what courses to take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764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Professo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676400" y="4949825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Dept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91200" y="49530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Graduate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912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Project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5849" name="Group 11"/>
          <p:cNvGrpSpPr>
            <a:grpSpLocks/>
          </p:cNvGrpSpPr>
          <p:nvPr/>
        </p:nvGrpSpPr>
        <p:grpSpPr bwMode="auto">
          <a:xfrm>
            <a:off x="3962400" y="3886200"/>
            <a:ext cx="1219200" cy="609600"/>
            <a:chOff x="3505200" y="3657600"/>
            <a:chExt cx="1524000" cy="838200"/>
          </a:xfrm>
        </p:grpSpPr>
        <p:sp>
          <p:nvSpPr>
            <p:cNvPr id="35962" name="Flowchart: Decision 9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63" name="TextBox 10"/>
            <p:cNvSpPr txBox="1">
              <a:spLocks noChangeArrowheads="1"/>
            </p:cNvSpPr>
            <p:nvPr/>
          </p:nvSpPr>
          <p:spPr bwMode="auto">
            <a:xfrm>
              <a:off x="3684409" y="3867150"/>
              <a:ext cx="9637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Supervises</a:t>
              </a:r>
            </a:p>
          </p:txBody>
        </p:sp>
      </p:grpSp>
      <p:grpSp>
        <p:nvGrpSpPr>
          <p:cNvPr id="35850" name="Group 18"/>
          <p:cNvGrpSpPr>
            <a:grpSpLocks/>
          </p:cNvGrpSpPr>
          <p:nvPr/>
        </p:nvGrpSpPr>
        <p:grpSpPr bwMode="auto">
          <a:xfrm>
            <a:off x="3962400" y="3048000"/>
            <a:ext cx="1219200" cy="609600"/>
            <a:chOff x="3505200" y="3657600"/>
            <a:chExt cx="1524000" cy="838200"/>
          </a:xfrm>
        </p:grpSpPr>
        <p:sp>
          <p:nvSpPr>
            <p:cNvPr id="35960" name="Flowchart: Decision 19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61" name="TextBox 20"/>
            <p:cNvSpPr txBox="1">
              <a:spLocks noChangeArrowheads="1"/>
            </p:cNvSpPr>
            <p:nvPr/>
          </p:nvSpPr>
          <p:spPr bwMode="auto">
            <a:xfrm>
              <a:off x="3776149" y="3863057"/>
              <a:ext cx="1062551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Manages</a:t>
              </a:r>
            </a:p>
          </p:txBody>
        </p:sp>
      </p:grpSp>
      <p:grpSp>
        <p:nvGrpSpPr>
          <p:cNvPr id="35851" name="Group 21"/>
          <p:cNvGrpSpPr>
            <a:grpSpLocks/>
          </p:cNvGrpSpPr>
          <p:nvPr/>
        </p:nvGrpSpPr>
        <p:grpSpPr bwMode="auto">
          <a:xfrm>
            <a:off x="3962400" y="4800600"/>
            <a:ext cx="1219200" cy="609600"/>
            <a:chOff x="3505200" y="3657600"/>
            <a:chExt cx="1524000" cy="838200"/>
          </a:xfrm>
        </p:grpSpPr>
        <p:sp>
          <p:nvSpPr>
            <p:cNvPr id="35958" name="Flowchart: Decision 22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59" name="TextBox 23"/>
            <p:cNvSpPr txBox="1">
              <a:spLocks noChangeArrowheads="1"/>
            </p:cNvSpPr>
            <p:nvPr/>
          </p:nvSpPr>
          <p:spPr bwMode="auto">
            <a:xfrm>
              <a:off x="3866335" y="3867150"/>
              <a:ext cx="781865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Major</a:t>
              </a:r>
            </a:p>
          </p:txBody>
        </p:sp>
      </p:grpSp>
      <p:grpSp>
        <p:nvGrpSpPr>
          <p:cNvPr id="35852" name="Group 24"/>
          <p:cNvGrpSpPr>
            <a:grpSpLocks/>
          </p:cNvGrpSpPr>
          <p:nvPr/>
        </p:nvGrpSpPr>
        <p:grpSpPr bwMode="auto">
          <a:xfrm>
            <a:off x="3962400" y="2286000"/>
            <a:ext cx="1219200" cy="609600"/>
            <a:chOff x="3505200" y="3657600"/>
            <a:chExt cx="1524000" cy="838200"/>
          </a:xfrm>
        </p:grpSpPr>
        <p:sp>
          <p:nvSpPr>
            <p:cNvPr id="35956" name="Flowchart: Decision 25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57" name="TextBox 26"/>
            <p:cNvSpPr txBox="1">
              <a:spLocks noChangeArrowheads="1"/>
            </p:cNvSpPr>
            <p:nvPr/>
          </p:nvSpPr>
          <p:spPr bwMode="auto">
            <a:xfrm>
              <a:off x="3790950" y="3867150"/>
              <a:ext cx="1002839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Work_in</a:t>
              </a:r>
            </a:p>
          </p:txBody>
        </p:sp>
      </p:grpSp>
      <p:grpSp>
        <p:nvGrpSpPr>
          <p:cNvPr id="35853" name="Group 27"/>
          <p:cNvGrpSpPr>
            <a:grpSpLocks/>
          </p:cNvGrpSpPr>
          <p:nvPr/>
        </p:nvGrpSpPr>
        <p:grpSpPr bwMode="auto">
          <a:xfrm>
            <a:off x="5715000" y="3886200"/>
            <a:ext cx="1219200" cy="609600"/>
            <a:chOff x="3505200" y="3657600"/>
            <a:chExt cx="1524000" cy="838200"/>
          </a:xfrm>
        </p:grpSpPr>
        <p:sp>
          <p:nvSpPr>
            <p:cNvPr id="35954" name="Flowchart: Decision 28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55" name="TextBox 29"/>
            <p:cNvSpPr txBox="1">
              <a:spLocks noChangeArrowheads="1"/>
            </p:cNvSpPr>
            <p:nvPr/>
          </p:nvSpPr>
          <p:spPr bwMode="auto">
            <a:xfrm>
              <a:off x="3684409" y="3867150"/>
              <a:ext cx="1197604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Work_proj</a:t>
              </a:r>
            </a:p>
          </p:txBody>
        </p:sp>
      </p:grpSp>
      <p:grpSp>
        <p:nvGrpSpPr>
          <p:cNvPr id="35854" name="Group 33"/>
          <p:cNvGrpSpPr>
            <a:grpSpLocks/>
          </p:cNvGrpSpPr>
          <p:nvPr/>
        </p:nvGrpSpPr>
        <p:grpSpPr bwMode="auto">
          <a:xfrm>
            <a:off x="2286000" y="3959225"/>
            <a:ext cx="1219200" cy="609600"/>
            <a:chOff x="3505200" y="3657600"/>
            <a:chExt cx="1524000" cy="838200"/>
          </a:xfrm>
        </p:grpSpPr>
        <p:sp>
          <p:nvSpPr>
            <p:cNvPr id="35952" name="Flowchart: Decision 34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53" name="TextBox 35"/>
            <p:cNvSpPr txBox="1">
              <a:spLocks noChangeArrowheads="1"/>
            </p:cNvSpPr>
            <p:nvPr/>
          </p:nvSpPr>
          <p:spPr bwMode="auto">
            <a:xfrm>
              <a:off x="3970530" y="3863057"/>
              <a:ext cx="677670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Runs</a:t>
              </a:r>
            </a:p>
          </p:txBody>
        </p:sp>
      </p:grpSp>
      <p:grpSp>
        <p:nvGrpSpPr>
          <p:cNvPr id="35855" name="Group 36"/>
          <p:cNvGrpSpPr>
            <a:grpSpLocks/>
          </p:cNvGrpSpPr>
          <p:nvPr/>
        </p:nvGrpSpPr>
        <p:grpSpPr bwMode="auto">
          <a:xfrm>
            <a:off x="838200" y="3959225"/>
            <a:ext cx="1219200" cy="609600"/>
            <a:chOff x="3505200" y="3657600"/>
            <a:chExt cx="1524000" cy="838200"/>
          </a:xfrm>
        </p:grpSpPr>
        <p:sp>
          <p:nvSpPr>
            <p:cNvPr id="35950" name="Flowchart: Decision 37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51" name="TextBox 38"/>
            <p:cNvSpPr txBox="1">
              <a:spLocks noChangeArrowheads="1"/>
            </p:cNvSpPr>
            <p:nvPr/>
          </p:nvSpPr>
          <p:spPr bwMode="auto">
            <a:xfrm>
              <a:off x="3600450" y="3867150"/>
              <a:ext cx="1256354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Work_dept</a:t>
              </a:r>
            </a:p>
          </p:txBody>
        </p:sp>
      </p:grpSp>
      <p:grpSp>
        <p:nvGrpSpPr>
          <p:cNvPr id="35856" name="Group 41"/>
          <p:cNvGrpSpPr>
            <a:grpSpLocks/>
          </p:cNvGrpSpPr>
          <p:nvPr/>
        </p:nvGrpSpPr>
        <p:grpSpPr bwMode="auto">
          <a:xfrm>
            <a:off x="1828800" y="1981200"/>
            <a:ext cx="914400" cy="311150"/>
            <a:chOff x="2438400" y="2051446"/>
            <a:chExt cx="914400" cy="310754"/>
          </a:xfrm>
        </p:grpSpPr>
        <p:sp>
          <p:nvSpPr>
            <p:cNvPr id="35948" name="Oval 3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49" name="TextBox 40"/>
            <p:cNvSpPr txBox="1">
              <a:spLocks noChangeArrowheads="1"/>
            </p:cNvSpPr>
            <p:nvPr/>
          </p:nvSpPr>
          <p:spPr bwMode="auto">
            <a:xfrm>
              <a:off x="2693979" y="2051446"/>
              <a:ext cx="5064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rank</a:t>
              </a:r>
            </a:p>
          </p:txBody>
        </p:sp>
      </p:grpSp>
      <p:grpSp>
        <p:nvGrpSpPr>
          <p:cNvPr id="35857" name="Group 42"/>
          <p:cNvGrpSpPr>
            <a:grpSpLocks/>
          </p:cNvGrpSpPr>
          <p:nvPr/>
        </p:nvGrpSpPr>
        <p:grpSpPr bwMode="auto">
          <a:xfrm>
            <a:off x="2590800" y="2282825"/>
            <a:ext cx="914400" cy="307975"/>
            <a:chOff x="2438400" y="2054423"/>
            <a:chExt cx="914400" cy="307777"/>
          </a:xfrm>
        </p:grpSpPr>
        <p:sp>
          <p:nvSpPr>
            <p:cNvPr id="35946" name="Oval 4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47" name="TextBox 4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386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Specialty</a:t>
              </a:r>
            </a:p>
          </p:txBody>
        </p:sp>
      </p:grpSp>
      <p:grpSp>
        <p:nvGrpSpPr>
          <p:cNvPr id="35858" name="Group 45"/>
          <p:cNvGrpSpPr>
            <a:grpSpLocks/>
          </p:cNvGrpSpPr>
          <p:nvPr/>
        </p:nvGrpSpPr>
        <p:grpSpPr bwMode="auto">
          <a:xfrm>
            <a:off x="1066800" y="2206625"/>
            <a:ext cx="914400" cy="311150"/>
            <a:chOff x="2438400" y="2051446"/>
            <a:chExt cx="914400" cy="310754"/>
          </a:xfrm>
        </p:grpSpPr>
        <p:sp>
          <p:nvSpPr>
            <p:cNvPr id="35944" name="Oval 4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45" name="TextBox 47"/>
            <p:cNvSpPr txBox="1">
              <a:spLocks noChangeArrowheads="1"/>
            </p:cNvSpPr>
            <p:nvPr/>
          </p:nvSpPr>
          <p:spPr bwMode="auto">
            <a:xfrm>
              <a:off x="2679719" y="2051446"/>
              <a:ext cx="4444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35859" name="Group 48"/>
          <p:cNvGrpSpPr>
            <a:grpSpLocks/>
          </p:cNvGrpSpPr>
          <p:nvPr/>
        </p:nvGrpSpPr>
        <p:grpSpPr bwMode="auto">
          <a:xfrm>
            <a:off x="609600" y="2587625"/>
            <a:ext cx="914400" cy="311150"/>
            <a:chOff x="2438400" y="2051446"/>
            <a:chExt cx="914400" cy="310754"/>
          </a:xfrm>
        </p:grpSpPr>
        <p:sp>
          <p:nvSpPr>
            <p:cNvPr id="35942" name="Oval 4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43" name="TextBox 50"/>
            <p:cNvSpPr txBox="1">
              <a:spLocks noChangeArrowheads="1"/>
            </p:cNvSpPr>
            <p:nvPr/>
          </p:nvSpPr>
          <p:spPr bwMode="auto">
            <a:xfrm>
              <a:off x="2703892" y="2051446"/>
              <a:ext cx="4203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grpSp>
        <p:nvGrpSpPr>
          <p:cNvPr id="35860" name="Group 51"/>
          <p:cNvGrpSpPr>
            <a:grpSpLocks/>
          </p:cNvGrpSpPr>
          <p:nvPr/>
        </p:nvGrpSpPr>
        <p:grpSpPr bwMode="auto">
          <a:xfrm>
            <a:off x="1828800" y="6092825"/>
            <a:ext cx="914400" cy="307975"/>
            <a:chOff x="2438400" y="2054423"/>
            <a:chExt cx="914400" cy="307777"/>
          </a:xfrm>
        </p:grpSpPr>
        <p:sp>
          <p:nvSpPr>
            <p:cNvPr id="35940" name="Oval 5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41" name="TextBox 53"/>
            <p:cNvSpPr txBox="1">
              <a:spLocks noChangeArrowheads="1"/>
            </p:cNvSpPr>
            <p:nvPr/>
          </p:nvSpPr>
          <p:spPr bwMode="auto">
            <a:xfrm>
              <a:off x="2583782" y="2054423"/>
              <a:ext cx="6928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dname</a:t>
              </a:r>
            </a:p>
          </p:txBody>
        </p:sp>
      </p:grpSp>
      <p:grpSp>
        <p:nvGrpSpPr>
          <p:cNvPr id="35861" name="Group 54"/>
          <p:cNvGrpSpPr>
            <a:grpSpLocks/>
          </p:cNvGrpSpPr>
          <p:nvPr/>
        </p:nvGrpSpPr>
        <p:grpSpPr bwMode="auto">
          <a:xfrm>
            <a:off x="5715000" y="2057400"/>
            <a:ext cx="914400" cy="307975"/>
            <a:chOff x="2438400" y="2054423"/>
            <a:chExt cx="914400" cy="307777"/>
          </a:xfrm>
        </p:grpSpPr>
        <p:sp>
          <p:nvSpPr>
            <p:cNvPr id="35938" name="Oval 5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39" name="TextBox 56"/>
            <p:cNvSpPr txBox="1">
              <a:spLocks noChangeArrowheads="1"/>
            </p:cNvSpPr>
            <p:nvPr/>
          </p:nvSpPr>
          <p:spPr bwMode="auto">
            <a:xfrm>
              <a:off x="2708702" y="2054423"/>
              <a:ext cx="4154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pid</a:t>
              </a:r>
            </a:p>
          </p:txBody>
        </p:sp>
      </p:grpSp>
      <p:grpSp>
        <p:nvGrpSpPr>
          <p:cNvPr id="35862" name="Group 57"/>
          <p:cNvGrpSpPr>
            <a:grpSpLocks/>
          </p:cNvGrpSpPr>
          <p:nvPr/>
        </p:nvGrpSpPr>
        <p:grpSpPr bwMode="auto">
          <a:xfrm>
            <a:off x="1143000" y="5708650"/>
            <a:ext cx="914400" cy="311150"/>
            <a:chOff x="2438400" y="2051446"/>
            <a:chExt cx="914400" cy="310754"/>
          </a:xfrm>
        </p:grpSpPr>
        <p:sp>
          <p:nvSpPr>
            <p:cNvPr id="35936" name="Oval 5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37" name="TextBox 59"/>
            <p:cNvSpPr txBox="1">
              <a:spLocks noChangeArrowheads="1"/>
            </p:cNvSpPr>
            <p:nvPr/>
          </p:nvSpPr>
          <p:spPr bwMode="auto">
            <a:xfrm>
              <a:off x="2655802" y="2051446"/>
              <a:ext cx="4683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dno</a:t>
              </a:r>
            </a:p>
          </p:txBody>
        </p:sp>
      </p:grpSp>
      <p:grpSp>
        <p:nvGrpSpPr>
          <p:cNvPr id="35863" name="Group 60"/>
          <p:cNvGrpSpPr>
            <a:grpSpLocks/>
          </p:cNvGrpSpPr>
          <p:nvPr/>
        </p:nvGrpSpPr>
        <p:grpSpPr bwMode="auto">
          <a:xfrm>
            <a:off x="304800" y="4794250"/>
            <a:ext cx="914400" cy="311150"/>
            <a:chOff x="2438400" y="2051446"/>
            <a:chExt cx="914400" cy="310754"/>
          </a:xfrm>
        </p:grpSpPr>
        <p:sp>
          <p:nvSpPr>
            <p:cNvPr id="35934" name="Oval 61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35" name="TextBox 62"/>
            <p:cNvSpPr txBox="1">
              <a:spLocks noChangeArrowheads="1"/>
            </p:cNvSpPr>
            <p:nvPr/>
          </p:nvSpPr>
          <p:spPr bwMode="auto">
            <a:xfrm>
              <a:off x="2514600" y="2051446"/>
              <a:ext cx="7793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pc_time</a:t>
              </a:r>
            </a:p>
          </p:txBody>
        </p:sp>
      </p:grpSp>
      <p:grpSp>
        <p:nvGrpSpPr>
          <p:cNvPr id="35864" name="Group 63"/>
          <p:cNvGrpSpPr>
            <a:grpSpLocks/>
          </p:cNvGrpSpPr>
          <p:nvPr/>
        </p:nvGrpSpPr>
        <p:grpSpPr bwMode="auto">
          <a:xfrm>
            <a:off x="2438400" y="5711825"/>
            <a:ext cx="914400" cy="307975"/>
            <a:chOff x="2438400" y="2054423"/>
            <a:chExt cx="914400" cy="307777"/>
          </a:xfrm>
        </p:grpSpPr>
        <p:sp>
          <p:nvSpPr>
            <p:cNvPr id="35932" name="Oval 64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33" name="TextBox 65"/>
            <p:cNvSpPr txBox="1">
              <a:spLocks noChangeArrowheads="1"/>
            </p:cNvSpPr>
            <p:nvPr/>
          </p:nvSpPr>
          <p:spPr bwMode="auto">
            <a:xfrm>
              <a:off x="2607096" y="2054423"/>
              <a:ext cx="5933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office</a:t>
              </a:r>
            </a:p>
          </p:txBody>
        </p:sp>
      </p:grpSp>
      <p:grpSp>
        <p:nvGrpSpPr>
          <p:cNvPr id="35865" name="Group 66"/>
          <p:cNvGrpSpPr>
            <a:grpSpLocks/>
          </p:cNvGrpSpPr>
          <p:nvPr/>
        </p:nvGrpSpPr>
        <p:grpSpPr bwMode="auto">
          <a:xfrm>
            <a:off x="7239000" y="2971800"/>
            <a:ext cx="914400" cy="307975"/>
            <a:chOff x="2438400" y="2054423"/>
            <a:chExt cx="914400" cy="307777"/>
          </a:xfrm>
        </p:grpSpPr>
        <p:sp>
          <p:nvSpPr>
            <p:cNvPr id="35930" name="Oval 67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31" name="TextBox 68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815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end_date</a:t>
              </a:r>
            </a:p>
          </p:txBody>
        </p:sp>
      </p:grpSp>
      <p:grpSp>
        <p:nvGrpSpPr>
          <p:cNvPr id="35866" name="Group 69"/>
          <p:cNvGrpSpPr>
            <a:grpSpLocks/>
          </p:cNvGrpSpPr>
          <p:nvPr/>
        </p:nvGrpSpPr>
        <p:grpSpPr bwMode="auto">
          <a:xfrm>
            <a:off x="6629400" y="2206625"/>
            <a:ext cx="914400" cy="311150"/>
            <a:chOff x="2438400" y="2051446"/>
            <a:chExt cx="914400" cy="310754"/>
          </a:xfrm>
        </p:grpSpPr>
        <p:sp>
          <p:nvSpPr>
            <p:cNvPr id="35928" name="Oval 70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29" name="TextBox 71"/>
            <p:cNvSpPr txBox="1">
              <a:spLocks noChangeArrowheads="1"/>
            </p:cNvSpPr>
            <p:nvPr/>
          </p:nvSpPr>
          <p:spPr bwMode="auto">
            <a:xfrm>
              <a:off x="2514600" y="2051446"/>
              <a:ext cx="7665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sponsor</a:t>
              </a:r>
            </a:p>
          </p:txBody>
        </p:sp>
      </p:grpSp>
      <p:grpSp>
        <p:nvGrpSpPr>
          <p:cNvPr id="35867" name="Group 72"/>
          <p:cNvGrpSpPr>
            <a:grpSpLocks/>
          </p:cNvGrpSpPr>
          <p:nvPr/>
        </p:nvGrpSpPr>
        <p:grpSpPr bwMode="auto">
          <a:xfrm>
            <a:off x="6934200" y="2590800"/>
            <a:ext cx="914400" cy="307975"/>
            <a:chOff x="2438400" y="2054423"/>
            <a:chExt cx="914400" cy="307777"/>
          </a:xfrm>
        </p:grpSpPr>
        <p:sp>
          <p:nvSpPr>
            <p:cNvPr id="35926" name="Oval 7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27" name="TextBox 7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9046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start-date</a:t>
              </a:r>
            </a:p>
          </p:txBody>
        </p:sp>
      </p:grpSp>
      <p:grpSp>
        <p:nvGrpSpPr>
          <p:cNvPr id="35868" name="Group 75"/>
          <p:cNvGrpSpPr>
            <a:grpSpLocks/>
          </p:cNvGrpSpPr>
          <p:nvPr/>
        </p:nvGrpSpPr>
        <p:grpSpPr bwMode="auto">
          <a:xfrm>
            <a:off x="7162800" y="3425825"/>
            <a:ext cx="914400" cy="307975"/>
            <a:chOff x="2438400" y="2054423"/>
            <a:chExt cx="914400" cy="307777"/>
          </a:xfrm>
        </p:grpSpPr>
        <p:sp>
          <p:nvSpPr>
            <p:cNvPr id="35924" name="Oval 7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25" name="TextBox 77"/>
            <p:cNvSpPr txBox="1">
              <a:spLocks noChangeArrowheads="1"/>
            </p:cNvSpPr>
            <p:nvPr/>
          </p:nvSpPr>
          <p:spPr bwMode="auto">
            <a:xfrm>
              <a:off x="2574998" y="2054423"/>
              <a:ext cx="7016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budget</a:t>
              </a:r>
            </a:p>
          </p:txBody>
        </p:sp>
      </p:grpSp>
      <p:grpSp>
        <p:nvGrpSpPr>
          <p:cNvPr id="35869" name="Group 78"/>
          <p:cNvGrpSpPr>
            <a:grpSpLocks/>
          </p:cNvGrpSpPr>
          <p:nvPr/>
        </p:nvGrpSpPr>
        <p:grpSpPr bwMode="auto">
          <a:xfrm>
            <a:off x="7239000" y="4035425"/>
            <a:ext cx="914400" cy="307975"/>
            <a:chOff x="2438400" y="2054423"/>
            <a:chExt cx="914400" cy="307777"/>
          </a:xfrm>
        </p:grpSpPr>
        <p:sp>
          <p:nvSpPr>
            <p:cNvPr id="35922" name="Oval 7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23" name="TextBox 80"/>
            <p:cNvSpPr txBox="1">
              <a:spLocks noChangeArrowheads="1"/>
            </p:cNvSpPr>
            <p:nvPr/>
          </p:nvSpPr>
          <p:spPr bwMode="auto">
            <a:xfrm>
              <a:off x="2590800" y="2054423"/>
              <a:ext cx="59836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hours</a:t>
              </a:r>
            </a:p>
          </p:txBody>
        </p:sp>
      </p:grpSp>
      <p:grpSp>
        <p:nvGrpSpPr>
          <p:cNvPr id="35870" name="Group 81"/>
          <p:cNvGrpSpPr>
            <a:grpSpLocks/>
          </p:cNvGrpSpPr>
          <p:nvPr/>
        </p:nvGrpSpPr>
        <p:grpSpPr bwMode="auto">
          <a:xfrm>
            <a:off x="6781800" y="5559425"/>
            <a:ext cx="685800" cy="307975"/>
            <a:chOff x="2438400" y="2054423"/>
            <a:chExt cx="914400" cy="307777"/>
          </a:xfrm>
        </p:grpSpPr>
        <p:sp>
          <p:nvSpPr>
            <p:cNvPr id="35920" name="Oval 8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21" name="TextBox 83"/>
            <p:cNvSpPr txBox="1">
              <a:spLocks noChangeArrowheads="1"/>
            </p:cNvSpPr>
            <p:nvPr/>
          </p:nvSpPr>
          <p:spPr bwMode="auto">
            <a:xfrm>
              <a:off x="2540000" y="2054423"/>
              <a:ext cx="5982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name</a:t>
              </a:r>
            </a:p>
          </p:txBody>
        </p:sp>
      </p:grpSp>
      <p:grpSp>
        <p:nvGrpSpPr>
          <p:cNvPr id="35871" name="Group 84"/>
          <p:cNvGrpSpPr>
            <a:grpSpLocks/>
          </p:cNvGrpSpPr>
          <p:nvPr/>
        </p:nvGrpSpPr>
        <p:grpSpPr bwMode="auto">
          <a:xfrm>
            <a:off x="6477000" y="5940425"/>
            <a:ext cx="914400" cy="311150"/>
            <a:chOff x="2438400" y="2051446"/>
            <a:chExt cx="914400" cy="310754"/>
          </a:xfrm>
        </p:grpSpPr>
        <p:sp>
          <p:nvSpPr>
            <p:cNvPr id="35918" name="Oval 8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19" name="TextBox 86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8774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deg_prog</a:t>
              </a:r>
            </a:p>
          </p:txBody>
        </p:sp>
      </p:grpSp>
      <p:grpSp>
        <p:nvGrpSpPr>
          <p:cNvPr id="35872" name="Group 87"/>
          <p:cNvGrpSpPr>
            <a:grpSpLocks/>
          </p:cNvGrpSpPr>
          <p:nvPr/>
        </p:nvGrpSpPr>
        <p:grpSpPr bwMode="auto">
          <a:xfrm>
            <a:off x="5943600" y="5940425"/>
            <a:ext cx="457200" cy="311150"/>
            <a:chOff x="2438400" y="2051446"/>
            <a:chExt cx="914400" cy="310754"/>
          </a:xfrm>
        </p:grpSpPr>
        <p:sp>
          <p:nvSpPr>
            <p:cNvPr id="35916" name="Oval 8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17" name="TextBox 89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6667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35873" name="Group 90"/>
          <p:cNvGrpSpPr>
            <a:grpSpLocks/>
          </p:cNvGrpSpPr>
          <p:nvPr/>
        </p:nvGrpSpPr>
        <p:grpSpPr bwMode="auto">
          <a:xfrm>
            <a:off x="5638800" y="5559425"/>
            <a:ext cx="457200" cy="311150"/>
            <a:chOff x="2438400" y="2051446"/>
            <a:chExt cx="914400" cy="310754"/>
          </a:xfrm>
        </p:grpSpPr>
        <p:sp>
          <p:nvSpPr>
            <p:cNvPr id="35914" name="Oval 91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5915" name="TextBox 92"/>
            <p:cNvSpPr txBox="1">
              <a:spLocks noChangeArrowheads="1"/>
            </p:cNvSpPr>
            <p:nvPr/>
          </p:nvSpPr>
          <p:spPr bwMode="auto">
            <a:xfrm>
              <a:off x="2475292" y="2051446"/>
              <a:ext cx="840616" cy="307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cxnSp>
        <p:nvCxnSpPr>
          <p:cNvPr id="35874" name="Straight Connector 94"/>
          <p:cNvCxnSpPr>
            <a:cxnSpLocks noChangeShapeType="1"/>
          </p:cNvCxnSpPr>
          <p:nvPr/>
        </p:nvCxnSpPr>
        <p:spPr bwMode="auto">
          <a:xfrm rot="16200000" flipH="1">
            <a:off x="1343025" y="2638425"/>
            <a:ext cx="304800" cy="8191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75" name="Straight Connector 96"/>
          <p:cNvCxnSpPr>
            <a:cxnSpLocks noChangeShapeType="1"/>
          </p:cNvCxnSpPr>
          <p:nvPr/>
        </p:nvCxnSpPr>
        <p:spPr bwMode="auto">
          <a:xfrm rot="16200000" flipH="1">
            <a:off x="1450975" y="2593975"/>
            <a:ext cx="685800" cy="5270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76" name="Straight Connector 98"/>
          <p:cNvCxnSpPr>
            <a:cxnSpLocks noChangeShapeType="1"/>
            <a:endCxn id="4" idx="0"/>
          </p:cNvCxnSpPr>
          <p:nvPr/>
        </p:nvCxnSpPr>
        <p:spPr bwMode="auto">
          <a:xfrm rot="5400000">
            <a:off x="1817687" y="2681288"/>
            <a:ext cx="911225" cy="127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77" name="Straight Connector 100"/>
          <p:cNvCxnSpPr>
            <a:cxnSpLocks noChangeShapeType="1"/>
          </p:cNvCxnSpPr>
          <p:nvPr/>
        </p:nvCxnSpPr>
        <p:spPr bwMode="auto">
          <a:xfrm rot="5400000">
            <a:off x="2419350" y="2609850"/>
            <a:ext cx="609600" cy="5715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78" name="Straight Connector 102"/>
          <p:cNvCxnSpPr>
            <a:cxnSpLocks noChangeShapeType="1"/>
          </p:cNvCxnSpPr>
          <p:nvPr/>
        </p:nvCxnSpPr>
        <p:spPr bwMode="auto">
          <a:xfrm rot="10800000" flipV="1">
            <a:off x="769938" y="4264025"/>
            <a:ext cx="68262" cy="5302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79" name="Straight Connector 104"/>
          <p:cNvCxnSpPr>
            <a:cxnSpLocks noChangeShapeType="1"/>
          </p:cNvCxnSpPr>
          <p:nvPr/>
        </p:nvCxnSpPr>
        <p:spPr bwMode="auto">
          <a:xfrm rot="5400000" flipH="1" flipV="1">
            <a:off x="1560512" y="5287963"/>
            <a:ext cx="454025" cy="3873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80" name="Straight Connector 106"/>
          <p:cNvCxnSpPr>
            <a:cxnSpLocks noChangeShapeType="1"/>
            <a:endCxn id="5" idx="2"/>
          </p:cNvCxnSpPr>
          <p:nvPr/>
        </p:nvCxnSpPr>
        <p:spPr bwMode="auto">
          <a:xfrm rot="16200000" flipV="1">
            <a:off x="1846263" y="5618162"/>
            <a:ext cx="838200" cy="1111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81" name="Straight Connector 108"/>
          <p:cNvCxnSpPr>
            <a:cxnSpLocks noChangeShapeType="1"/>
          </p:cNvCxnSpPr>
          <p:nvPr/>
        </p:nvCxnSpPr>
        <p:spPr bwMode="auto">
          <a:xfrm rot="16200000" flipV="1">
            <a:off x="2442369" y="5250656"/>
            <a:ext cx="457200" cy="4651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82" name="Straight Connector 110"/>
          <p:cNvCxnSpPr>
            <a:cxnSpLocks noChangeShapeType="1"/>
          </p:cNvCxnSpPr>
          <p:nvPr/>
        </p:nvCxnSpPr>
        <p:spPr bwMode="auto">
          <a:xfrm rot="5400000">
            <a:off x="5765006" y="2772569"/>
            <a:ext cx="835025" cy="206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83" name="Straight Connector 112"/>
          <p:cNvCxnSpPr>
            <a:cxnSpLocks noChangeShapeType="1"/>
            <a:endCxn id="7" idx="0"/>
          </p:cNvCxnSpPr>
          <p:nvPr/>
        </p:nvCxnSpPr>
        <p:spPr bwMode="auto">
          <a:xfrm rot="5400000">
            <a:off x="6134100" y="2628900"/>
            <a:ext cx="7620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84" name="Straight Connector 114"/>
          <p:cNvCxnSpPr>
            <a:cxnSpLocks noChangeShapeType="1"/>
          </p:cNvCxnSpPr>
          <p:nvPr/>
        </p:nvCxnSpPr>
        <p:spPr bwMode="auto">
          <a:xfrm rot="10800000" flipV="1">
            <a:off x="6553200" y="2819400"/>
            <a:ext cx="4572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85" name="Straight Connector 122"/>
          <p:cNvCxnSpPr>
            <a:cxnSpLocks noChangeShapeType="1"/>
          </p:cNvCxnSpPr>
          <p:nvPr/>
        </p:nvCxnSpPr>
        <p:spPr bwMode="auto">
          <a:xfrm flipV="1">
            <a:off x="6858000" y="3125788"/>
            <a:ext cx="381000" cy="74612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86" name="Straight Connector 124"/>
          <p:cNvCxnSpPr>
            <a:cxnSpLocks noChangeShapeType="1"/>
            <a:stCxn id="7" idx="3"/>
          </p:cNvCxnSpPr>
          <p:nvPr/>
        </p:nvCxnSpPr>
        <p:spPr bwMode="auto">
          <a:xfrm>
            <a:off x="6858000" y="3352800"/>
            <a:ext cx="438150" cy="1206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87" name="Straight Connector 127"/>
          <p:cNvCxnSpPr>
            <a:cxnSpLocks noChangeShapeType="1"/>
          </p:cNvCxnSpPr>
          <p:nvPr/>
        </p:nvCxnSpPr>
        <p:spPr bwMode="auto">
          <a:xfrm>
            <a:off x="6934200" y="4191000"/>
            <a:ext cx="3048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88" name="Straight Connector 131"/>
          <p:cNvCxnSpPr>
            <a:cxnSpLocks noChangeShapeType="1"/>
          </p:cNvCxnSpPr>
          <p:nvPr/>
        </p:nvCxnSpPr>
        <p:spPr bwMode="auto">
          <a:xfrm rot="5400000">
            <a:off x="5789612" y="5335588"/>
            <a:ext cx="307975" cy="1524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89" name="Straight Connector 133"/>
          <p:cNvCxnSpPr>
            <a:cxnSpLocks noChangeShapeType="1"/>
            <a:stCxn id="6" idx="2"/>
          </p:cNvCxnSpPr>
          <p:nvPr/>
        </p:nvCxnSpPr>
        <p:spPr bwMode="auto">
          <a:xfrm rot="5400000">
            <a:off x="5943600" y="5562600"/>
            <a:ext cx="685800" cy="762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90" name="Straight Connector 135"/>
          <p:cNvCxnSpPr>
            <a:cxnSpLocks noChangeShapeType="1"/>
          </p:cNvCxnSpPr>
          <p:nvPr/>
        </p:nvCxnSpPr>
        <p:spPr bwMode="auto">
          <a:xfrm rot="16200000" flipH="1">
            <a:off x="6286500" y="5448300"/>
            <a:ext cx="685800" cy="3048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91" name="Straight Connector 137"/>
          <p:cNvCxnSpPr>
            <a:cxnSpLocks noChangeShapeType="1"/>
          </p:cNvCxnSpPr>
          <p:nvPr/>
        </p:nvCxnSpPr>
        <p:spPr bwMode="auto">
          <a:xfrm rot="16200000" flipH="1">
            <a:off x="6667500" y="5295900"/>
            <a:ext cx="304800" cy="2286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92" name="Straight Arrow Connector 140"/>
          <p:cNvCxnSpPr>
            <a:cxnSpLocks noChangeShapeType="1"/>
            <a:stCxn id="7" idx="1"/>
          </p:cNvCxnSpPr>
          <p:nvPr/>
        </p:nvCxnSpPr>
        <p:spPr bwMode="auto">
          <a:xfrm rot="10800000">
            <a:off x="5181600" y="3352800"/>
            <a:ext cx="6096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93" name="Straight Connector 142"/>
          <p:cNvCxnSpPr>
            <a:cxnSpLocks noChangeShapeType="1"/>
          </p:cNvCxnSpPr>
          <p:nvPr/>
        </p:nvCxnSpPr>
        <p:spPr bwMode="auto">
          <a:xfrm rot="16200000" flipV="1">
            <a:off x="5181600" y="2590800"/>
            <a:ext cx="609600" cy="60960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94" name="Straight Arrow Connector 146"/>
          <p:cNvCxnSpPr>
            <a:cxnSpLocks noChangeShapeType="1"/>
            <a:stCxn id="139" idx="1"/>
          </p:cNvCxnSpPr>
          <p:nvPr/>
        </p:nvCxnSpPr>
        <p:spPr bwMode="auto">
          <a:xfrm rot="10800000">
            <a:off x="5181600" y="4191000"/>
            <a:ext cx="3810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95" name="Straight Arrow Connector 149"/>
          <p:cNvCxnSpPr>
            <a:cxnSpLocks noChangeShapeType="1"/>
            <a:stCxn id="6" idx="1"/>
          </p:cNvCxnSpPr>
          <p:nvPr/>
        </p:nvCxnSpPr>
        <p:spPr bwMode="auto">
          <a:xfrm rot="10800000">
            <a:off x="5181600" y="5105400"/>
            <a:ext cx="6096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96" name="Straight Connector 153"/>
          <p:cNvCxnSpPr>
            <a:cxnSpLocks noChangeShapeType="1"/>
            <a:stCxn id="4" idx="3"/>
          </p:cNvCxnSpPr>
          <p:nvPr/>
        </p:nvCxnSpPr>
        <p:spPr bwMode="auto">
          <a:xfrm>
            <a:off x="2743200" y="3352800"/>
            <a:ext cx="12192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97" name="Straight Connector 155"/>
          <p:cNvCxnSpPr>
            <a:cxnSpLocks noChangeShapeType="1"/>
          </p:cNvCxnSpPr>
          <p:nvPr/>
        </p:nvCxnSpPr>
        <p:spPr bwMode="auto">
          <a:xfrm flipV="1">
            <a:off x="2743200" y="2590800"/>
            <a:ext cx="1219200" cy="6096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98" name="Straight Connector 161"/>
          <p:cNvCxnSpPr>
            <a:cxnSpLocks noChangeShapeType="1"/>
          </p:cNvCxnSpPr>
          <p:nvPr/>
        </p:nvCxnSpPr>
        <p:spPr bwMode="auto">
          <a:xfrm rot="10800000">
            <a:off x="2743200" y="3505200"/>
            <a:ext cx="1219200" cy="6858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899" name="Straight Connector 163"/>
          <p:cNvCxnSpPr>
            <a:cxnSpLocks noChangeShapeType="1"/>
          </p:cNvCxnSpPr>
          <p:nvPr/>
        </p:nvCxnSpPr>
        <p:spPr bwMode="auto">
          <a:xfrm>
            <a:off x="2438400" y="3505200"/>
            <a:ext cx="457200" cy="4540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900" name="Straight Connector 165"/>
          <p:cNvCxnSpPr>
            <a:cxnSpLocks noChangeShapeType="1"/>
          </p:cNvCxnSpPr>
          <p:nvPr/>
        </p:nvCxnSpPr>
        <p:spPr bwMode="auto">
          <a:xfrm rot="10800000" flipV="1">
            <a:off x="1447800" y="3505200"/>
            <a:ext cx="457200" cy="454025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901" name="Straight Connector 167"/>
          <p:cNvCxnSpPr>
            <a:cxnSpLocks noChangeShapeType="1"/>
          </p:cNvCxnSpPr>
          <p:nvPr/>
        </p:nvCxnSpPr>
        <p:spPr bwMode="auto">
          <a:xfrm rot="16200000" flipH="1">
            <a:off x="1446212" y="4570413"/>
            <a:ext cx="384175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902" name="Straight Arrow Connector 169"/>
          <p:cNvCxnSpPr>
            <a:cxnSpLocks noChangeShapeType="1"/>
          </p:cNvCxnSpPr>
          <p:nvPr/>
        </p:nvCxnSpPr>
        <p:spPr bwMode="auto">
          <a:xfrm rot="5400000" flipH="1" flipV="1">
            <a:off x="2551112" y="4608513"/>
            <a:ext cx="384175" cy="304800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903" name="Straight Connector 172"/>
          <p:cNvCxnSpPr>
            <a:cxnSpLocks noChangeShapeType="1"/>
            <a:stCxn id="5" idx="3"/>
          </p:cNvCxnSpPr>
          <p:nvPr/>
        </p:nvCxnSpPr>
        <p:spPr bwMode="auto">
          <a:xfrm>
            <a:off x="2743200" y="5102225"/>
            <a:ext cx="1219200" cy="317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904" name="Straight Connector 174"/>
          <p:cNvCxnSpPr>
            <a:cxnSpLocks noChangeShapeType="1"/>
            <a:endCxn id="7" idx="2"/>
          </p:cNvCxnSpPr>
          <p:nvPr/>
        </p:nvCxnSpPr>
        <p:spPr bwMode="auto">
          <a:xfrm rot="5400000" flipH="1" flipV="1">
            <a:off x="6134101" y="3695700"/>
            <a:ext cx="381000" cy="3175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905" name="Straight Connector 178"/>
          <p:cNvCxnSpPr>
            <a:cxnSpLocks noChangeShapeType="1"/>
            <a:endCxn id="6" idx="0"/>
          </p:cNvCxnSpPr>
          <p:nvPr/>
        </p:nvCxnSpPr>
        <p:spPr bwMode="auto">
          <a:xfrm rot="5400000">
            <a:off x="6096001" y="4724400"/>
            <a:ext cx="457200" cy="317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31" name="Group 123"/>
          <p:cNvGrpSpPr>
            <a:grpSpLocks/>
          </p:cNvGrpSpPr>
          <p:nvPr/>
        </p:nvGrpSpPr>
        <p:grpSpPr bwMode="auto">
          <a:xfrm>
            <a:off x="6858000" y="4721225"/>
            <a:ext cx="1752600" cy="768350"/>
            <a:chOff x="6858000" y="4721423"/>
            <a:chExt cx="1752600" cy="767954"/>
          </a:xfrm>
        </p:grpSpPr>
        <p:grpSp>
          <p:nvGrpSpPr>
            <p:cNvPr id="35907" name="Group 30"/>
            <p:cNvGrpSpPr>
              <a:grpSpLocks/>
            </p:cNvGrpSpPr>
            <p:nvPr/>
          </p:nvGrpSpPr>
          <p:grpSpPr bwMode="auto">
            <a:xfrm>
              <a:off x="7543800" y="4724400"/>
              <a:ext cx="1066800" cy="762000"/>
              <a:chOff x="3505200" y="3657600"/>
              <a:chExt cx="1524000" cy="838200"/>
            </a:xfrm>
          </p:grpSpPr>
          <p:sp>
            <p:nvSpPr>
              <p:cNvPr id="35912" name="Flowchart: Decision 31"/>
              <p:cNvSpPr>
                <a:spLocks noChangeArrowheads="1"/>
              </p:cNvSpPr>
              <p:nvPr/>
            </p:nvSpPr>
            <p:spPr bwMode="auto">
              <a:xfrm>
                <a:off x="3505200" y="3657600"/>
                <a:ext cx="1524000" cy="838200"/>
              </a:xfrm>
              <a:prstGeom prst="flowChartDecision">
                <a:avLst/>
              </a:prstGeom>
              <a:noFill/>
              <a:ln w="12700" algn="ctr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35913" name="TextBox 32"/>
              <p:cNvSpPr txBox="1">
                <a:spLocks noChangeArrowheads="1"/>
              </p:cNvSpPr>
              <p:nvPr/>
            </p:nvSpPr>
            <p:spPr bwMode="auto">
              <a:xfrm>
                <a:off x="3784509" y="3904967"/>
                <a:ext cx="918120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alibri" pitchFamily="34" charset="0"/>
                  </a:rPr>
                  <a:t>Advisor</a:t>
                </a:r>
              </a:p>
            </p:txBody>
          </p:sp>
        </p:grpSp>
        <p:cxnSp>
          <p:nvCxnSpPr>
            <p:cNvPr id="35908" name="Straight Connector 180"/>
            <p:cNvCxnSpPr>
              <a:cxnSpLocks noChangeShapeType="1"/>
            </p:cNvCxnSpPr>
            <p:nvPr/>
          </p:nvCxnSpPr>
          <p:spPr bwMode="auto">
            <a:xfrm>
              <a:off x="6858000" y="4953000"/>
              <a:ext cx="898414" cy="2742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909" name="Straight Arrow Connector 182"/>
            <p:cNvCxnSpPr>
              <a:cxnSpLocks noChangeShapeType="1"/>
            </p:cNvCxnSpPr>
            <p:nvPr/>
          </p:nvCxnSpPr>
          <p:spPr bwMode="auto">
            <a:xfrm>
              <a:off x="6858000" y="5257800"/>
              <a:ext cx="914400" cy="1588"/>
            </a:xfrm>
            <a:prstGeom prst="straightConnector1">
              <a:avLst/>
            </a:prstGeom>
            <a:noFill/>
            <a:ln w="38100" algn="ctr">
              <a:solidFill>
                <a:schemeClr val="tx2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910" name="TextBox 183"/>
            <p:cNvSpPr txBox="1">
              <a:spLocks noChangeArrowheads="1"/>
            </p:cNvSpPr>
            <p:nvPr/>
          </p:nvSpPr>
          <p:spPr bwMode="auto">
            <a:xfrm>
              <a:off x="6981684" y="4721423"/>
              <a:ext cx="6383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senior</a:t>
              </a:r>
            </a:p>
          </p:txBody>
        </p:sp>
        <p:sp>
          <p:nvSpPr>
            <p:cNvPr id="35911" name="TextBox 184"/>
            <p:cNvSpPr txBox="1">
              <a:spLocks noChangeArrowheads="1"/>
            </p:cNvSpPr>
            <p:nvPr/>
          </p:nvSpPr>
          <p:spPr bwMode="auto">
            <a:xfrm>
              <a:off x="7010400" y="5181600"/>
              <a:ext cx="5096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grad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520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 bwMode="auto">
          <a:xfrm>
            <a:off x="5562600" y="1905000"/>
            <a:ext cx="3276600" cy="4572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 cap="flat" cmpd="sng" algn="ctr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838200" y="495300"/>
            <a:ext cx="7772400" cy="723900"/>
          </a:xfrm>
        </p:spPr>
        <p:txBody>
          <a:bodyPr>
            <a:noAutofit/>
          </a:bodyPr>
          <a:lstStyle/>
          <a:p>
            <a:r>
              <a:rPr lang="en-US" sz="4800" b="1" dirty="0"/>
              <a:t>Example:  University Database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764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Professo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676400" y="4949825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Dept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91200" y="49530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Graduate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91200" y="3200400"/>
            <a:ext cx="10668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Project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6872" name="Group 11"/>
          <p:cNvGrpSpPr>
            <a:grpSpLocks/>
          </p:cNvGrpSpPr>
          <p:nvPr/>
        </p:nvGrpSpPr>
        <p:grpSpPr bwMode="auto">
          <a:xfrm>
            <a:off x="3962400" y="3886200"/>
            <a:ext cx="1219200" cy="609600"/>
            <a:chOff x="3505200" y="3657600"/>
            <a:chExt cx="1524000" cy="838200"/>
          </a:xfrm>
        </p:grpSpPr>
        <p:sp>
          <p:nvSpPr>
            <p:cNvPr id="36984" name="Flowchart: Decision 9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85" name="TextBox 10"/>
            <p:cNvSpPr txBox="1">
              <a:spLocks noChangeArrowheads="1"/>
            </p:cNvSpPr>
            <p:nvPr/>
          </p:nvSpPr>
          <p:spPr bwMode="auto">
            <a:xfrm>
              <a:off x="3684409" y="3867150"/>
              <a:ext cx="9637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Supervises</a:t>
              </a:r>
            </a:p>
          </p:txBody>
        </p:sp>
      </p:grpSp>
      <p:grpSp>
        <p:nvGrpSpPr>
          <p:cNvPr id="36873" name="Group 18"/>
          <p:cNvGrpSpPr>
            <a:grpSpLocks/>
          </p:cNvGrpSpPr>
          <p:nvPr/>
        </p:nvGrpSpPr>
        <p:grpSpPr bwMode="auto">
          <a:xfrm>
            <a:off x="3962400" y="3048000"/>
            <a:ext cx="1219200" cy="609600"/>
            <a:chOff x="3505200" y="3657600"/>
            <a:chExt cx="1524000" cy="838200"/>
          </a:xfrm>
        </p:grpSpPr>
        <p:sp>
          <p:nvSpPr>
            <p:cNvPr id="36982" name="Flowchart: Decision 19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83" name="TextBox 20"/>
            <p:cNvSpPr txBox="1">
              <a:spLocks noChangeArrowheads="1"/>
            </p:cNvSpPr>
            <p:nvPr/>
          </p:nvSpPr>
          <p:spPr bwMode="auto">
            <a:xfrm>
              <a:off x="3776149" y="3863057"/>
              <a:ext cx="1062551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Manages</a:t>
              </a:r>
            </a:p>
          </p:txBody>
        </p:sp>
      </p:grpSp>
      <p:grpSp>
        <p:nvGrpSpPr>
          <p:cNvPr id="36874" name="Group 21"/>
          <p:cNvGrpSpPr>
            <a:grpSpLocks/>
          </p:cNvGrpSpPr>
          <p:nvPr/>
        </p:nvGrpSpPr>
        <p:grpSpPr bwMode="auto">
          <a:xfrm>
            <a:off x="3962400" y="4800600"/>
            <a:ext cx="1219200" cy="609600"/>
            <a:chOff x="3505200" y="3657600"/>
            <a:chExt cx="1524000" cy="838200"/>
          </a:xfrm>
        </p:grpSpPr>
        <p:sp>
          <p:nvSpPr>
            <p:cNvPr id="36980" name="Flowchart: Decision 22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81" name="TextBox 23"/>
            <p:cNvSpPr txBox="1">
              <a:spLocks noChangeArrowheads="1"/>
            </p:cNvSpPr>
            <p:nvPr/>
          </p:nvSpPr>
          <p:spPr bwMode="auto">
            <a:xfrm>
              <a:off x="3866335" y="3867150"/>
              <a:ext cx="781865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Major</a:t>
              </a:r>
            </a:p>
          </p:txBody>
        </p:sp>
      </p:grpSp>
      <p:grpSp>
        <p:nvGrpSpPr>
          <p:cNvPr id="36875" name="Group 24"/>
          <p:cNvGrpSpPr>
            <a:grpSpLocks/>
          </p:cNvGrpSpPr>
          <p:nvPr/>
        </p:nvGrpSpPr>
        <p:grpSpPr bwMode="auto">
          <a:xfrm>
            <a:off x="3962400" y="2286000"/>
            <a:ext cx="1219200" cy="609600"/>
            <a:chOff x="3505200" y="3657600"/>
            <a:chExt cx="1524000" cy="838200"/>
          </a:xfrm>
        </p:grpSpPr>
        <p:sp>
          <p:nvSpPr>
            <p:cNvPr id="36978" name="Flowchart: Decision 25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79" name="TextBox 26"/>
            <p:cNvSpPr txBox="1">
              <a:spLocks noChangeArrowheads="1"/>
            </p:cNvSpPr>
            <p:nvPr/>
          </p:nvSpPr>
          <p:spPr bwMode="auto">
            <a:xfrm>
              <a:off x="3790950" y="3867150"/>
              <a:ext cx="1002839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Work_in</a:t>
              </a:r>
            </a:p>
          </p:txBody>
        </p:sp>
      </p:grpSp>
      <p:grpSp>
        <p:nvGrpSpPr>
          <p:cNvPr id="36876" name="Group 27"/>
          <p:cNvGrpSpPr>
            <a:grpSpLocks/>
          </p:cNvGrpSpPr>
          <p:nvPr/>
        </p:nvGrpSpPr>
        <p:grpSpPr bwMode="auto">
          <a:xfrm>
            <a:off x="5715000" y="3886200"/>
            <a:ext cx="1219200" cy="609600"/>
            <a:chOff x="3505200" y="3657600"/>
            <a:chExt cx="1524000" cy="838200"/>
          </a:xfrm>
        </p:grpSpPr>
        <p:sp>
          <p:nvSpPr>
            <p:cNvPr id="36976" name="Flowchart: Decision 28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77" name="TextBox 29"/>
            <p:cNvSpPr txBox="1">
              <a:spLocks noChangeArrowheads="1"/>
            </p:cNvSpPr>
            <p:nvPr/>
          </p:nvSpPr>
          <p:spPr bwMode="auto">
            <a:xfrm>
              <a:off x="3684409" y="3867150"/>
              <a:ext cx="1197604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Work_proj</a:t>
              </a:r>
            </a:p>
          </p:txBody>
        </p:sp>
      </p:grpSp>
      <p:grpSp>
        <p:nvGrpSpPr>
          <p:cNvPr id="36877" name="Group 30"/>
          <p:cNvGrpSpPr>
            <a:grpSpLocks/>
          </p:cNvGrpSpPr>
          <p:nvPr/>
        </p:nvGrpSpPr>
        <p:grpSpPr bwMode="auto">
          <a:xfrm>
            <a:off x="7543800" y="4724400"/>
            <a:ext cx="1066800" cy="762000"/>
            <a:chOff x="3505200" y="3657600"/>
            <a:chExt cx="1524000" cy="838200"/>
          </a:xfrm>
        </p:grpSpPr>
        <p:sp>
          <p:nvSpPr>
            <p:cNvPr id="36974" name="Flowchart: Decision 31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75" name="TextBox 32"/>
            <p:cNvSpPr txBox="1">
              <a:spLocks noChangeArrowheads="1"/>
            </p:cNvSpPr>
            <p:nvPr/>
          </p:nvSpPr>
          <p:spPr bwMode="auto">
            <a:xfrm>
              <a:off x="3784509" y="3904967"/>
              <a:ext cx="918120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Advisor</a:t>
              </a:r>
            </a:p>
          </p:txBody>
        </p:sp>
      </p:grpSp>
      <p:grpSp>
        <p:nvGrpSpPr>
          <p:cNvPr id="36878" name="Group 33"/>
          <p:cNvGrpSpPr>
            <a:grpSpLocks/>
          </p:cNvGrpSpPr>
          <p:nvPr/>
        </p:nvGrpSpPr>
        <p:grpSpPr bwMode="auto">
          <a:xfrm>
            <a:off x="2286000" y="3959225"/>
            <a:ext cx="1219200" cy="609600"/>
            <a:chOff x="3505200" y="3657600"/>
            <a:chExt cx="1524000" cy="838200"/>
          </a:xfrm>
        </p:grpSpPr>
        <p:sp>
          <p:nvSpPr>
            <p:cNvPr id="36972" name="Flowchart: Decision 34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73" name="TextBox 35"/>
            <p:cNvSpPr txBox="1">
              <a:spLocks noChangeArrowheads="1"/>
            </p:cNvSpPr>
            <p:nvPr/>
          </p:nvSpPr>
          <p:spPr bwMode="auto">
            <a:xfrm>
              <a:off x="3970530" y="3863057"/>
              <a:ext cx="677670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Runs</a:t>
              </a:r>
            </a:p>
          </p:txBody>
        </p:sp>
      </p:grpSp>
      <p:grpSp>
        <p:nvGrpSpPr>
          <p:cNvPr id="36879" name="Group 36"/>
          <p:cNvGrpSpPr>
            <a:grpSpLocks/>
          </p:cNvGrpSpPr>
          <p:nvPr/>
        </p:nvGrpSpPr>
        <p:grpSpPr bwMode="auto">
          <a:xfrm>
            <a:off x="838200" y="3959225"/>
            <a:ext cx="1219200" cy="609600"/>
            <a:chOff x="3505200" y="3657600"/>
            <a:chExt cx="1524000" cy="838200"/>
          </a:xfrm>
        </p:grpSpPr>
        <p:sp>
          <p:nvSpPr>
            <p:cNvPr id="36970" name="Flowchart: Decision 37"/>
            <p:cNvSpPr>
              <a:spLocks noChangeArrowheads="1"/>
            </p:cNvSpPr>
            <p:nvPr/>
          </p:nvSpPr>
          <p:spPr bwMode="auto">
            <a:xfrm>
              <a:off x="3505200" y="3657600"/>
              <a:ext cx="1524000" cy="838200"/>
            </a:xfrm>
            <a:prstGeom prst="flowChartDecision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71" name="TextBox 38"/>
            <p:cNvSpPr txBox="1">
              <a:spLocks noChangeArrowheads="1"/>
            </p:cNvSpPr>
            <p:nvPr/>
          </p:nvSpPr>
          <p:spPr bwMode="auto">
            <a:xfrm>
              <a:off x="3600450" y="3867150"/>
              <a:ext cx="1256354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Work_dept</a:t>
              </a:r>
            </a:p>
          </p:txBody>
        </p:sp>
      </p:grpSp>
      <p:grpSp>
        <p:nvGrpSpPr>
          <p:cNvPr id="36880" name="Group 41"/>
          <p:cNvGrpSpPr>
            <a:grpSpLocks/>
          </p:cNvGrpSpPr>
          <p:nvPr/>
        </p:nvGrpSpPr>
        <p:grpSpPr bwMode="auto">
          <a:xfrm>
            <a:off x="1828800" y="1981200"/>
            <a:ext cx="914400" cy="311150"/>
            <a:chOff x="2438400" y="2051446"/>
            <a:chExt cx="914400" cy="310754"/>
          </a:xfrm>
        </p:grpSpPr>
        <p:sp>
          <p:nvSpPr>
            <p:cNvPr id="36968" name="Oval 3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69" name="TextBox 40"/>
            <p:cNvSpPr txBox="1">
              <a:spLocks noChangeArrowheads="1"/>
            </p:cNvSpPr>
            <p:nvPr/>
          </p:nvSpPr>
          <p:spPr bwMode="auto">
            <a:xfrm>
              <a:off x="2693979" y="2051446"/>
              <a:ext cx="5064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rank</a:t>
              </a:r>
            </a:p>
          </p:txBody>
        </p:sp>
      </p:grpSp>
      <p:grpSp>
        <p:nvGrpSpPr>
          <p:cNvPr id="36881" name="Group 42"/>
          <p:cNvGrpSpPr>
            <a:grpSpLocks/>
          </p:cNvGrpSpPr>
          <p:nvPr/>
        </p:nvGrpSpPr>
        <p:grpSpPr bwMode="auto">
          <a:xfrm>
            <a:off x="2590800" y="2282825"/>
            <a:ext cx="914400" cy="307975"/>
            <a:chOff x="2438400" y="2054423"/>
            <a:chExt cx="914400" cy="307777"/>
          </a:xfrm>
        </p:grpSpPr>
        <p:sp>
          <p:nvSpPr>
            <p:cNvPr id="36966" name="Oval 4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67" name="TextBox 4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386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Specialty</a:t>
              </a:r>
            </a:p>
          </p:txBody>
        </p:sp>
      </p:grpSp>
      <p:grpSp>
        <p:nvGrpSpPr>
          <p:cNvPr id="36882" name="Group 45"/>
          <p:cNvGrpSpPr>
            <a:grpSpLocks/>
          </p:cNvGrpSpPr>
          <p:nvPr/>
        </p:nvGrpSpPr>
        <p:grpSpPr bwMode="auto">
          <a:xfrm>
            <a:off x="1066800" y="2206625"/>
            <a:ext cx="914400" cy="311150"/>
            <a:chOff x="2438400" y="2051446"/>
            <a:chExt cx="914400" cy="310754"/>
          </a:xfrm>
        </p:grpSpPr>
        <p:sp>
          <p:nvSpPr>
            <p:cNvPr id="36964" name="Oval 4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65" name="TextBox 47"/>
            <p:cNvSpPr txBox="1">
              <a:spLocks noChangeArrowheads="1"/>
            </p:cNvSpPr>
            <p:nvPr/>
          </p:nvSpPr>
          <p:spPr bwMode="auto">
            <a:xfrm>
              <a:off x="2679719" y="2051446"/>
              <a:ext cx="4444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36883" name="Group 48"/>
          <p:cNvGrpSpPr>
            <a:grpSpLocks/>
          </p:cNvGrpSpPr>
          <p:nvPr/>
        </p:nvGrpSpPr>
        <p:grpSpPr bwMode="auto">
          <a:xfrm>
            <a:off x="609600" y="2587625"/>
            <a:ext cx="914400" cy="311150"/>
            <a:chOff x="2438400" y="2051446"/>
            <a:chExt cx="914400" cy="310754"/>
          </a:xfrm>
        </p:grpSpPr>
        <p:sp>
          <p:nvSpPr>
            <p:cNvPr id="36962" name="Oval 4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63" name="TextBox 50"/>
            <p:cNvSpPr txBox="1">
              <a:spLocks noChangeArrowheads="1"/>
            </p:cNvSpPr>
            <p:nvPr/>
          </p:nvSpPr>
          <p:spPr bwMode="auto">
            <a:xfrm>
              <a:off x="2703892" y="2051446"/>
              <a:ext cx="4203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grpSp>
        <p:nvGrpSpPr>
          <p:cNvPr id="36884" name="Group 51"/>
          <p:cNvGrpSpPr>
            <a:grpSpLocks/>
          </p:cNvGrpSpPr>
          <p:nvPr/>
        </p:nvGrpSpPr>
        <p:grpSpPr bwMode="auto">
          <a:xfrm>
            <a:off x="1828800" y="6092825"/>
            <a:ext cx="914400" cy="307975"/>
            <a:chOff x="2438400" y="2054423"/>
            <a:chExt cx="914400" cy="307777"/>
          </a:xfrm>
        </p:grpSpPr>
        <p:sp>
          <p:nvSpPr>
            <p:cNvPr id="36960" name="Oval 5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61" name="TextBox 53"/>
            <p:cNvSpPr txBox="1">
              <a:spLocks noChangeArrowheads="1"/>
            </p:cNvSpPr>
            <p:nvPr/>
          </p:nvSpPr>
          <p:spPr bwMode="auto">
            <a:xfrm>
              <a:off x="2583782" y="2054423"/>
              <a:ext cx="6928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dname</a:t>
              </a:r>
            </a:p>
          </p:txBody>
        </p:sp>
      </p:grpSp>
      <p:grpSp>
        <p:nvGrpSpPr>
          <p:cNvPr id="36885" name="Group 54"/>
          <p:cNvGrpSpPr>
            <a:grpSpLocks/>
          </p:cNvGrpSpPr>
          <p:nvPr/>
        </p:nvGrpSpPr>
        <p:grpSpPr bwMode="auto">
          <a:xfrm>
            <a:off x="5715000" y="2057400"/>
            <a:ext cx="914400" cy="307975"/>
            <a:chOff x="2438400" y="2054423"/>
            <a:chExt cx="914400" cy="307777"/>
          </a:xfrm>
        </p:grpSpPr>
        <p:sp>
          <p:nvSpPr>
            <p:cNvPr id="36958" name="Oval 5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59" name="TextBox 56"/>
            <p:cNvSpPr txBox="1">
              <a:spLocks noChangeArrowheads="1"/>
            </p:cNvSpPr>
            <p:nvPr/>
          </p:nvSpPr>
          <p:spPr bwMode="auto">
            <a:xfrm>
              <a:off x="2708702" y="2054423"/>
              <a:ext cx="4154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pid</a:t>
              </a:r>
            </a:p>
          </p:txBody>
        </p:sp>
      </p:grpSp>
      <p:grpSp>
        <p:nvGrpSpPr>
          <p:cNvPr id="36886" name="Group 57"/>
          <p:cNvGrpSpPr>
            <a:grpSpLocks/>
          </p:cNvGrpSpPr>
          <p:nvPr/>
        </p:nvGrpSpPr>
        <p:grpSpPr bwMode="auto">
          <a:xfrm>
            <a:off x="1143000" y="5708650"/>
            <a:ext cx="914400" cy="311150"/>
            <a:chOff x="2438400" y="2051446"/>
            <a:chExt cx="914400" cy="310754"/>
          </a:xfrm>
        </p:grpSpPr>
        <p:sp>
          <p:nvSpPr>
            <p:cNvPr id="36956" name="Oval 5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57" name="TextBox 59"/>
            <p:cNvSpPr txBox="1">
              <a:spLocks noChangeArrowheads="1"/>
            </p:cNvSpPr>
            <p:nvPr/>
          </p:nvSpPr>
          <p:spPr bwMode="auto">
            <a:xfrm>
              <a:off x="2655802" y="2051446"/>
              <a:ext cx="4683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dno</a:t>
              </a:r>
            </a:p>
          </p:txBody>
        </p:sp>
      </p:grpSp>
      <p:grpSp>
        <p:nvGrpSpPr>
          <p:cNvPr id="36887" name="Group 60"/>
          <p:cNvGrpSpPr>
            <a:grpSpLocks/>
          </p:cNvGrpSpPr>
          <p:nvPr/>
        </p:nvGrpSpPr>
        <p:grpSpPr bwMode="auto">
          <a:xfrm>
            <a:off x="304800" y="4794250"/>
            <a:ext cx="914400" cy="311150"/>
            <a:chOff x="2438400" y="2051446"/>
            <a:chExt cx="914400" cy="310754"/>
          </a:xfrm>
        </p:grpSpPr>
        <p:sp>
          <p:nvSpPr>
            <p:cNvPr id="36954" name="Oval 61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55" name="TextBox 62"/>
            <p:cNvSpPr txBox="1">
              <a:spLocks noChangeArrowheads="1"/>
            </p:cNvSpPr>
            <p:nvPr/>
          </p:nvSpPr>
          <p:spPr bwMode="auto">
            <a:xfrm>
              <a:off x="2514600" y="2051446"/>
              <a:ext cx="7793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pc_time</a:t>
              </a:r>
            </a:p>
          </p:txBody>
        </p:sp>
      </p:grpSp>
      <p:grpSp>
        <p:nvGrpSpPr>
          <p:cNvPr id="36888" name="Group 63"/>
          <p:cNvGrpSpPr>
            <a:grpSpLocks/>
          </p:cNvGrpSpPr>
          <p:nvPr/>
        </p:nvGrpSpPr>
        <p:grpSpPr bwMode="auto">
          <a:xfrm>
            <a:off x="2438400" y="5711825"/>
            <a:ext cx="914400" cy="307975"/>
            <a:chOff x="2438400" y="2054423"/>
            <a:chExt cx="914400" cy="307777"/>
          </a:xfrm>
        </p:grpSpPr>
        <p:sp>
          <p:nvSpPr>
            <p:cNvPr id="36952" name="Oval 64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53" name="TextBox 65"/>
            <p:cNvSpPr txBox="1">
              <a:spLocks noChangeArrowheads="1"/>
            </p:cNvSpPr>
            <p:nvPr/>
          </p:nvSpPr>
          <p:spPr bwMode="auto">
            <a:xfrm>
              <a:off x="2607096" y="2054423"/>
              <a:ext cx="5933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office</a:t>
              </a:r>
            </a:p>
          </p:txBody>
        </p:sp>
      </p:grpSp>
      <p:grpSp>
        <p:nvGrpSpPr>
          <p:cNvPr id="36889" name="Group 66"/>
          <p:cNvGrpSpPr>
            <a:grpSpLocks/>
          </p:cNvGrpSpPr>
          <p:nvPr/>
        </p:nvGrpSpPr>
        <p:grpSpPr bwMode="auto">
          <a:xfrm>
            <a:off x="7239000" y="2971800"/>
            <a:ext cx="914400" cy="307975"/>
            <a:chOff x="2438400" y="2054423"/>
            <a:chExt cx="914400" cy="307777"/>
          </a:xfrm>
        </p:grpSpPr>
        <p:sp>
          <p:nvSpPr>
            <p:cNvPr id="36950" name="Oval 67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51" name="TextBox 68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8815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end_date</a:t>
              </a:r>
            </a:p>
          </p:txBody>
        </p:sp>
      </p:grpSp>
      <p:grpSp>
        <p:nvGrpSpPr>
          <p:cNvPr id="36890" name="Group 69"/>
          <p:cNvGrpSpPr>
            <a:grpSpLocks/>
          </p:cNvGrpSpPr>
          <p:nvPr/>
        </p:nvGrpSpPr>
        <p:grpSpPr bwMode="auto">
          <a:xfrm>
            <a:off x="6629400" y="2206625"/>
            <a:ext cx="914400" cy="311150"/>
            <a:chOff x="2438400" y="2051446"/>
            <a:chExt cx="914400" cy="310754"/>
          </a:xfrm>
        </p:grpSpPr>
        <p:sp>
          <p:nvSpPr>
            <p:cNvPr id="36948" name="Oval 70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49" name="TextBox 71"/>
            <p:cNvSpPr txBox="1">
              <a:spLocks noChangeArrowheads="1"/>
            </p:cNvSpPr>
            <p:nvPr/>
          </p:nvSpPr>
          <p:spPr bwMode="auto">
            <a:xfrm>
              <a:off x="2514600" y="2051446"/>
              <a:ext cx="7665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sponsor</a:t>
              </a:r>
            </a:p>
          </p:txBody>
        </p:sp>
      </p:grpSp>
      <p:grpSp>
        <p:nvGrpSpPr>
          <p:cNvPr id="36891" name="Group 72"/>
          <p:cNvGrpSpPr>
            <a:grpSpLocks/>
          </p:cNvGrpSpPr>
          <p:nvPr/>
        </p:nvGrpSpPr>
        <p:grpSpPr bwMode="auto">
          <a:xfrm>
            <a:off x="6934200" y="2590800"/>
            <a:ext cx="914400" cy="307975"/>
            <a:chOff x="2438400" y="2054423"/>
            <a:chExt cx="914400" cy="307777"/>
          </a:xfrm>
        </p:grpSpPr>
        <p:sp>
          <p:nvSpPr>
            <p:cNvPr id="36946" name="Oval 73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47" name="TextBox 74"/>
            <p:cNvSpPr txBox="1">
              <a:spLocks noChangeArrowheads="1"/>
            </p:cNvSpPr>
            <p:nvPr/>
          </p:nvSpPr>
          <p:spPr bwMode="auto">
            <a:xfrm>
              <a:off x="2438400" y="2054423"/>
              <a:ext cx="9046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start-date</a:t>
              </a:r>
            </a:p>
          </p:txBody>
        </p:sp>
      </p:grpSp>
      <p:grpSp>
        <p:nvGrpSpPr>
          <p:cNvPr id="36892" name="Group 75"/>
          <p:cNvGrpSpPr>
            <a:grpSpLocks/>
          </p:cNvGrpSpPr>
          <p:nvPr/>
        </p:nvGrpSpPr>
        <p:grpSpPr bwMode="auto">
          <a:xfrm>
            <a:off x="7162800" y="3425825"/>
            <a:ext cx="914400" cy="307975"/>
            <a:chOff x="2438400" y="2054423"/>
            <a:chExt cx="914400" cy="307777"/>
          </a:xfrm>
        </p:grpSpPr>
        <p:sp>
          <p:nvSpPr>
            <p:cNvPr id="36944" name="Oval 76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45" name="TextBox 77"/>
            <p:cNvSpPr txBox="1">
              <a:spLocks noChangeArrowheads="1"/>
            </p:cNvSpPr>
            <p:nvPr/>
          </p:nvSpPr>
          <p:spPr bwMode="auto">
            <a:xfrm>
              <a:off x="2574998" y="2054423"/>
              <a:ext cx="7016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budget</a:t>
              </a:r>
            </a:p>
          </p:txBody>
        </p:sp>
      </p:grpSp>
      <p:grpSp>
        <p:nvGrpSpPr>
          <p:cNvPr id="36893" name="Group 78"/>
          <p:cNvGrpSpPr>
            <a:grpSpLocks/>
          </p:cNvGrpSpPr>
          <p:nvPr/>
        </p:nvGrpSpPr>
        <p:grpSpPr bwMode="auto">
          <a:xfrm>
            <a:off x="7239000" y="4035425"/>
            <a:ext cx="914400" cy="307975"/>
            <a:chOff x="2438400" y="2054423"/>
            <a:chExt cx="914400" cy="307777"/>
          </a:xfrm>
        </p:grpSpPr>
        <p:sp>
          <p:nvSpPr>
            <p:cNvPr id="36942" name="Oval 79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43" name="TextBox 80"/>
            <p:cNvSpPr txBox="1">
              <a:spLocks noChangeArrowheads="1"/>
            </p:cNvSpPr>
            <p:nvPr/>
          </p:nvSpPr>
          <p:spPr bwMode="auto">
            <a:xfrm>
              <a:off x="2590800" y="2054423"/>
              <a:ext cx="59836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hours</a:t>
              </a:r>
            </a:p>
          </p:txBody>
        </p:sp>
      </p:grpSp>
      <p:grpSp>
        <p:nvGrpSpPr>
          <p:cNvPr id="36894" name="Group 81"/>
          <p:cNvGrpSpPr>
            <a:grpSpLocks/>
          </p:cNvGrpSpPr>
          <p:nvPr/>
        </p:nvGrpSpPr>
        <p:grpSpPr bwMode="auto">
          <a:xfrm>
            <a:off x="6781800" y="5559425"/>
            <a:ext cx="685800" cy="307975"/>
            <a:chOff x="2438400" y="2054423"/>
            <a:chExt cx="914400" cy="307777"/>
          </a:xfrm>
        </p:grpSpPr>
        <p:sp>
          <p:nvSpPr>
            <p:cNvPr id="36940" name="Oval 82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41" name="TextBox 83"/>
            <p:cNvSpPr txBox="1">
              <a:spLocks noChangeArrowheads="1"/>
            </p:cNvSpPr>
            <p:nvPr/>
          </p:nvSpPr>
          <p:spPr bwMode="auto">
            <a:xfrm>
              <a:off x="2540000" y="2054423"/>
              <a:ext cx="5982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name</a:t>
              </a:r>
            </a:p>
          </p:txBody>
        </p:sp>
      </p:grpSp>
      <p:grpSp>
        <p:nvGrpSpPr>
          <p:cNvPr id="36895" name="Group 84"/>
          <p:cNvGrpSpPr>
            <a:grpSpLocks/>
          </p:cNvGrpSpPr>
          <p:nvPr/>
        </p:nvGrpSpPr>
        <p:grpSpPr bwMode="auto">
          <a:xfrm>
            <a:off x="6477000" y="5940425"/>
            <a:ext cx="914400" cy="311150"/>
            <a:chOff x="2438400" y="2051446"/>
            <a:chExt cx="914400" cy="310754"/>
          </a:xfrm>
        </p:grpSpPr>
        <p:sp>
          <p:nvSpPr>
            <p:cNvPr id="36938" name="Oval 85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39" name="TextBox 86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8774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deg_prog</a:t>
              </a:r>
            </a:p>
          </p:txBody>
        </p:sp>
      </p:grpSp>
      <p:grpSp>
        <p:nvGrpSpPr>
          <p:cNvPr id="36896" name="Group 87"/>
          <p:cNvGrpSpPr>
            <a:grpSpLocks/>
          </p:cNvGrpSpPr>
          <p:nvPr/>
        </p:nvGrpSpPr>
        <p:grpSpPr bwMode="auto">
          <a:xfrm>
            <a:off x="5943600" y="5940425"/>
            <a:ext cx="457200" cy="311150"/>
            <a:chOff x="2438400" y="2051446"/>
            <a:chExt cx="914400" cy="310754"/>
          </a:xfrm>
        </p:grpSpPr>
        <p:sp>
          <p:nvSpPr>
            <p:cNvPr id="36936" name="Oval 88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37" name="TextBox 89"/>
            <p:cNvSpPr txBox="1">
              <a:spLocks noChangeArrowheads="1"/>
            </p:cNvSpPr>
            <p:nvPr/>
          </p:nvSpPr>
          <p:spPr bwMode="auto">
            <a:xfrm>
              <a:off x="2438400" y="2051446"/>
              <a:ext cx="6667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pitchFamily="34" charset="0"/>
                </a:rPr>
                <a:t>age</a:t>
              </a:r>
            </a:p>
          </p:txBody>
        </p:sp>
      </p:grpSp>
      <p:grpSp>
        <p:nvGrpSpPr>
          <p:cNvPr id="36897" name="Group 90"/>
          <p:cNvGrpSpPr>
            <a:grpSpLocks/>
          </p:cNvGrpSpPr>
          <p:nvPr/>
        </p:nvGrpSpPr>
        <p:grpSpPr bwMode="auto">
          <a:xfrm>
            <a:off x="5638800" y="5559425"/>
            <a:ext cx="457200" cy="311150"/>
            <a:chOff x="2438400" y="2051446"/>
            <a:chExt cx="914400" cy="310754"/>
          </a:xfrm>
        </p:grpSpPr>
        <p:sp>
          <p:nvSpPr>
            <p:cNvPr id="36934" name="Oval 91"/>
            <p:cNvSpPr>
              <a:spLocks noChangeArrowheads="1"/>
            </p:cNvSpPr>
            <p:nvPr/>
          </p:nvSpPr>
          <p:spPr bwMode="auto">
            <a:xfrm>
              <a:off x="2438400" y="2057400"/>
              <a:ext cx="914400" cy="304800"/>
            </a:xfrm>
            <a:prstGeom prst="ellips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400">
                <a:latin typeface="Calibri" pitchFamily="34" charset="0"/>
              </a:endParaRPr>
            </a:p>
          </p:txBody>
        </p:sp>
        <p:sp>
          <p:nvSpPr>
            <p:cNvPr id="36935" name="TextBox 92"/>
            <p:cNvSpPr txBox="1">
              <a:spLocks noChangeArrowheads="1"/>
            </p:cNvSpPr>
            <p:nvPr/>
          </p:nvSpPr>
          <p:spPr bwMode="auto">
            <a:xfrm>
              <a:off x="2475292" y="2051446"/>
              <a:ext cx="840616" cy="307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u="sng">
                  <a:latin typeface="Calibri" pitchFamily="34" charset="0"/>
                </a:rPr>
                <a:t>ssn</a:t>
              </a:r>
            </a:p>
          </p:txBody>
        </p:sp>
      </p:grpSp>
      <p:cxnSp>
        <p:nvCxnSpPr>
          <p:cNvPr id="36898" name="Straight Connector 94"/>
          <p:cNvCxnSpPr>
            <a:cxnSpLocks noChangeShapeType="1"/>
          </p:cNvCxnSpPr>
          <p:nvPr/>
        </p:nvCxnSpPr>
        <p:spPr bwMode="auto">
          <a:xfrm rot="16200000" flipH="1">
            <a:off x="1343025" y="2638425"/>
            <a:ext cx="304800" cy="8191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899" name="Straight Connector 96"/>
          <p:cNvCxnSpPr>
            <a:cxnSpLocks noChangeShapeType="1"/>
          </p:cNvCxnSpPr>
          <p:nvPr/>
        </p:nvCxnSpPr>
        <p:spPr bwMode="auto">
          <a:xfrm rot="16200000" flipH="1">
            <a:off x="1450975" y="2593975"/>
            <a:ext cx="685800" cy="5270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900" name="Straight Connector 98"/>
          <p:cNvCxnSpPr>
            <a:cxnSpLocks noChangeShapeType="1"/>
            <a:endCxn id="4" idx="0"/>
          </p:cNvCxnSpPr>
          <p:nvPr/>
        </p:nvCxnSpPr>
        <p:spPr bwMode="auto">
          <a:xfrm rot="5400000">
            <a:off x="1817687" y="2681288"/>
            <a:ext cx="911225" cy="127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901" name="Straight Connector 100"/>
          <p:cNvCxnSpPr>
            <a:cxnSpLocks noChangeShapeType="1"/>
          </p:cNvCxnSpPr>
          <p:nvPr/>
        </p:nvCxnSpPr>
        <p:spPr bwMode="auto">
          <a:xfrm rot="5400000">
            <a:off x="2419350" y="2609850"/>
            <a:ext cx="609600" cy="5715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902" name="Straight Connector 102"/>
          <p:cNvCxnSpPr>
            <a:cxnSpLocks noChangeShapeType="1"/>
          </p:cNvCxnSpPr>
          <p:nvPr/>
        </p:nvCxnSpPr>
        <p:spPr bwMode="auto">
          <a:xfrm rot="10800000" flipV="1">
            <a:off x="769938" y="4264025"/>
            <a:ext cx="68262" cy="5302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903" name="Straight Connector 104"/>
          <p:cNvCxnSpPr>
            <a:cxnSpLocks noChangeShapeType="1"/>
          </p:cNvCxnSpPr>
          <p:nvPr/>
        </p:nvCxnSpPr>
        <p:spPr bwMode="auto">
          <a:xfrm rot="5400000" flipH="1" flipV="1">
            <a:off x="1560512" y="5287963"/>
            <a:ext cx="454025" cy="3873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904" name="Straight Connector 106"/>
          <p:cNvCxnSpPr>
            <a:cxnSpLocks noChangeShapeType="1"/>
            <a:endCxn id="5" idx="2"/>
          </p:cNvCxnSpPr>
          <p:nvPr/>
        </p:nvCxnSpPr>
        <p:spPr bwMode="auto">
          <a:xfrm rot="16200000" flipV="1">
            <a:off x="1846263" y="5618162"/>
            <a:ext cx="838200" cy="1111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905" name="Straight Connector 108"/>
          <p:cNvCxnSpPr>
            <a:cxnSpLocks noChangeShapeType="1"/>
          </p:cNvCxnSpPr>
          <p:nvPr/>
        </p:nvCxnSpPr>
        <p:spPr bwMode="auto">
          <a:xfrm rot="16200000" flipV="1">
            <a:off x="2442369" y="5250656"/>
            <a:ext cx="457200" cy="4651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906" name="Straight Connector 110"/>
          <p:cNvCxnSpPr>
            <a:cxnSpLocks noChangeShapeType="1"/>
          </p:cNvCxnSpPr>
          <p:nvPr/>
        </p:nvCxnSpPr>
        <p:spPr bwMode="auto">
          <a:xfrm rot="5400000">
            <a:off x="5765006" y="2772569"/>
            <a:ext cx="835025" cy="2063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907" name="Straight Connector 112"/>
          <p:cNvCxnSpPr>
            <a:cxnSpLocks noChangeShapeType="1"/>
            <a:endCxn id="7" idx="0"/>
          </p:cNvCxnSpPr>
          <p:nvPr/>
        </p:nvCxnSpPr>
        <p:spPr bwMode="auto">
          <a:xfrm rot="5400000">
            <a:off x="6134100" y="2628900"/>
            <a:ext cx="7620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908" name="Straight Connector 114"/>
          <p:cNvCxnSpPr>
            <a:cxnSpLocks noChangeShapeType="1"/>
          </p:cNvCxnSpPr>
          <p:nvPr/>
        </p:nvCxnSpPr>
        <p:spPr bwMode="auto">
          <a:xfrm rot="10800000" flipV="1">
            <a:off x="6553200" y="2819400"/>
            <a:ext cx="457200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909" name="Straight Connector 122"/>
          <p:cNvCxnSpPr>
            <a:cxnSpLocks noChangeShapeType="1"/>
          </p:cNvCxnSpPr>
          <p:nvPr/>
        </p:nvCxnSpPr>
        <p:spPr bwMode="auto">
          <a:xfrm flipV="1">
            <a:off x="6858000" y="3125788"/>
            <a:ext cx="381000" cy="74612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910" name="Straight Connector 124"/>
          <p:cNvCxnSpPr>
            <a:cxnSpLocks noChangeShapeType="1"/>
            <a:stCxn id="7" idx="3"/>
          </p:cNvCxnSpPr>
          <p:nvPr/>
        </p:nvCxnSpPr>
        <p:spPr bwMode="auto">
          <a:xfrm>
            <a:off x="6858000" y="3352800"/>
            <a:ext cx="438150" cy="1206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911" name="Straight Connector 127"/>
          <p:cNvCxnSpPr>
            <a:cxnSpLocks noChangeShapeType="1"/>
          </p:cNvCxnSpPr>
          <p:nvPr/>
        </p:nvCxnSpPr>
        <p:spPr bwMode="auto">
          <a:xfrm>
            <a:off x="6934200" y="4191000"/>
            <a:ext cx="3048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912" name="Straight Connector 131"/>
          <p:cNvCxnSpPr>
            <a:cxnSpLocks noChangeShapeType="1"/>
          </p:cNvCxnSpPr>
          <p:nvPr/>
        </p:nvCxnSpPr>
        <p:spPr bwMode="auto">
          <a:xfrm rot="5400000">
            <a:off x="5789612" y="5335588"/>
            <a:ext cx="307975" cy="1524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913" name="Straight Connector 133"/>
          <p:cNvCxnSpPr>
            <a:cxnSpLocks noChangeShapeType="1"/>
            <a:stCxn id="6" idx="2"/>
          </p:cNvCxnSpPr>
          <p:nvPr/>
        </p:nvCxnSpPr>
        <p:spPr bwMode="auto">
          <a:xfrm rot="5400000">
            <a:off x="5943600" y="5562600"/>
            <a:ext cx="685800" cy="762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914" name="Straight Connector 135"/>
          <p:cNvCxnSpPr>
            <a:cxnSpLocks noChangeShapeType="1"/>
          </p:cNvCxnSpPr>
          <p:nvPr/>
        </p:nvCxnSpPr>
        <p:spPr bwMode="auto">
          <a:xfrm rot="16200000" flipH="1">
            <a:off x="6286500" y="5448300"/>
            <a:ext cx="685800" cy="3048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915" name="Straight Connector 137"/>
          <p:cNvCxnSpPr>
            <a:cxnSpLocks noChangeShapeType="1"/>
          </p:cNvCxnSpPr>
          <p:nvPr/>
        </p:nvCxnSpPr>
        <p:spPr bwMode="auto">
          <a:xfrm rot="16200000" flipH="1">
            <a:off x="6667500" y="5295900"/>
            <a:ext cx="304800" cy="2286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916" name="Straight Arrow Connector 140"/>
          <p:cNvCxnSpPr>
            <a:cxnSpLocks noChangeShapeType="1"/>
            <a:stCxn id="7" idx="1"/>
          </p:cNvCxnSpPr>
          <p:nvPr/>
        </p:nvCxnSpPr>
        <p:spPr bwMode="auto">
          <a:xfrm rot="10800000">
            <a:off x="5181600" y="3352800"/>
            <a:ext cx="6096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917" name="Straight Connector 142"/>
          <p:cNvCxnSpPr>
            <a:cxnSpLocks noChangeShapeType="1"/>
          </p:cNvCxnSpPr>
          <p:nvPr/>
        </p:nvCxnSpPr>
        <p:spPr bwMode="auto">
          <a:xfrm rot="16200000" flipV="1">
            <a:off x="5181600" y="2590800"/>
            <a:ext cx="609600" cy="60960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918" name="Straight Arrow Connector 146"/>
          <p:cNvCxnSpPr>
            <a:cxnSpLocks noChangeShapeType="1"/>
            <a:stCxn id="139" idx="1"/>
          </p:cNvCxnSpPr>
          <p:nvPr/>
        </p:nvCxnSpPr>
        <p:spPr bwMode="auto">
          <a:xfrm rot="10800000">
            <a:off x="5181600" y="4191000"/>
            <a:ext cx="3810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919" name="Straight Arrow Connector 149"/>
          <p:cNvCxnSpPr>
            <a:cxnSpLocks noChangeShapeType="1"/>
            <a:stCxn id="6" idx="1"/>
          </p:cNvCxnSpPr>
          <p:nvPr/>
        </p:nvCxnSpPr>
        <p:spPr bwMode="auto">
          <a:xfrm rot="10800000">
            <a:off x="5181600" y="5105400"/>
            <a:ext cx="6096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920" name="Straight Connector 153"/>
          <p:cNvCxnSpPr>
            <a:cxnSpLocks noChangeShapeType="1"/>
            <a:stCxn id="4" idx="3"/>
          </p:cNvCxnSpPr>
          <p:nvPr/>
        </p:nvCxnSpPr>
        <p:spPr bwMode="auto">
          <a:xfrm>
            <a:off x="2743200" y="3352800"/>
            <a:ext cx="12192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921" name="Straight Connector 155"/>
          <p:cNvCxnSpPr>
            <a:cxnSpLocks noChangeShapeType="1"/>
          </p:cNvCxnSpPr>
          <p:nvPr/>
        </p:nvCxnSpPr>
        <p:spPr bwMode="auto">
          <a:xfrm flipV="1">
            <a:off x="2743200" y="2590800"/>
            <a:ext cx="1219200" cy="6096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922" name="Straight Connector 161"/>
          <p:cNvCxnSpPr>
            <a:cxnSpLocks noChangeShapeType="1"/>
          </p:cNvCxnSpPr>
          <p:nvPr/>
        </p:nvCxnSpPr>
        <p:spPr bwMode="auto">
          <a:xfrm rot="10800000">
            <a:off x="2743200" y="3505200"/>
            <a:ext cx="1219200" cy="6858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923" name="Straight Connector 163"/>
          <p:cNvCxnSpPr>
            <a:cxnSpLocks noChangeShapeType="1"/>
          </p:cNvCxnSpPr>
          <p:nvPr/>
        </p:nvCxnSpPr>
        <p:spPr bwMode="auto">
          <a:xfrm>
            <a:off x="2438400" y="3505200"/>
            <a:ext cx="457200" cy="45402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924" name="Straight Connector 165"/>
          <p:cNvCxnSpPr>
            <a:cxnSpLocks noChangeShapeType="1"/>
          </p:cNvCxnSpPr>
          <p:nvPr/>
        </p:nvCxnSpPr>
        <p:spPr bwMode="auto">
          <a:xfrm rot="10800000" flipV="1">
            <a:off x="1447800" y="3505200"/>
            <a:ext cx="457200" cy="454025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925" name="Straight Connector 167"/>
          <p:cNvCxnSpPr>
            <a:cxnSpLocks noChangeShapeType="1"/>
          </p:cNvCxnSpPr>
          <p:nvPr/>
        </p:nvCxnSpPr>
        <p:spPr bwMode="auto">
          <a:xfrm rot="16200000" flipH="1">
            <a:off x="1446212" y="4570413"/>
            <a:ext cx="384175" cy="38100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926" name="Straight Arrow Connector 169"/>
          <p:cNvCxnSpPr>
            <a:cxnSpLocks noChangeShapeType="1"/>
          </p:cNvCxnSpPr>
          <p:nvPr/>
        </p:nvCxnSpPr>
        <p:spPr bwMode="auto">
          <a:xfrm rot="5400000" flipH="1" flipV="1">
            <a:off x="2551112" y="4608513"/>
            <a:ext cx="384175" cy="304800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927" name="Straight Connector 172"/>
          <p:cNvCxnSpPr>
            <a:cxnSpLocks noChangeShapeType="1"/>
            <a:stCxn id="5" idx="3"/>
          </p:cNvCxnSpPr>
          <p:nvPr/>
        </p:nvCxnSpPr>
        <p:spPr bwMode="auto">
          <a:xfrm>
            <a:off x="2743200" y="5102225"/>
            <a:ext cx="1219200" cy="317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928" name="Straight Connector 174"/>
          <p:cNvCxnSpPr>
            <a:cxnSpLocks noChangeShapeType="1"/>
            <a:endCxn id="7" idx="2"/>
          </p:cNvCxnSpPr>
          <p:nvPr/>
        </p:nvCxnSpPr>
        <p:spPr bwMode="auto">
          <a:xfrm rot="5400000" flipH="1" flipV="1">
            <a:off x="6134101" y="3695700"/>
            <a:ext cx="381000" cy="3175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929" name="Straight Connector 178"/>
          <p:cNvCxnSpPr>
            <a:cxnSpLocks noChangeShapeType="1"/>
            <a:endCxn id="6" idx="0"/>
          </p:cNvCxnSpPr>
          <p:nvPr/>
        </p:nvCxnSpPr>
        <p:spPr bwMode="auto">
          <a:xfrm rot="5400000">
            <a:off x="6096001" y="4724400"/>
            <a:ext cx="457200" cy="317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930" name="Straight Connector 180"/>
          <p:cNvCxnSpPr>
            <a:cxnSpLocks noChangeShapeType="1"/>
          </p:cNvCxnSpPr>
          <p:nvPr/>
        </p:nvCxnSpPr>
        <p:spPr bwMode="auto">
          <a:xfrm>
            <a:off x="6858000" y="4953000"/>
            <a:ext cx="9144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931" name="Straight Arrow Connector 182"/>
          <p:cNvCxnSpPr>
            <a:cxnSpLocks noChangeShapeType="1"/>
          </p:cNvCxnSpPr>
          <p:nvPr/>
        </p:nvCxnSpPr>
        <p:spPr bwMode="auto">
          <a:xfrm>
            <a:off x="6858000" y="5257800"/>
            <a:ext cx="9144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932" name="TextBox 183"/>
          <p:cNvSpPr txBox="1">
            <a:spLocks noChangeArrowheads="1"/>
          </p:cNvSpPr>
          <p:nvPr/>
        </p:nvSpPr>
        <p:spPr bwMode="auto">
          <a:xfrm>
            <a:off x="6981825" y="4721225"/>
            <a:ext cx="638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senior</a:t>
            </a:r>
          </a:p>
        </p:txBody>
      </p:sp>
      <p:sp>
        <p:nvSpPr>
          <p:cNvPr id="36933" name="TextBox 184"/>
          <p:cNvSpPr txBox="1">
            <a:spLocks noChangeArrowheads="1"/>
          </p:cNvSpPr>
          <p:nvPr/>
        </p:nvSpPr>
        <p:spPr bwMode="auto">
          <a:xfrm>
            <a:off x="7010400" y="5181600"/>
            <a:ext cx="509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grad</a:t>
            </a:r>
          </a:p>
        </p:txBody>
      </p:sp>
    </p:spTree>
    <p:extLst>
      <p:ext uri="{BB962C8B-B14F-4D97-AF65-F5344CB8AC3E}">
        <p14:creationId xmlns:p14="http://schemas.microsoft.com/office/powerpoint/2010/main" val="42688813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6700"/>
            <a:ext cx="7772400" cy="952500"/>
          </a:xfrm>
        </p:spPr>
        <p:txBody>
          <a:bodyPr>
            <a:noAutofit/>
          </a:bodyPr>
          <a:lstStyle/>
          <a:p>
            <a:r>
              <a:rPr lang="en-US" sz="4800" b="1" dirty="0"/>
              <a:t>Summary of Conceptual Design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470990"/>
            <a:ext cx="8153400" cy="4929809"/>
          </a:xfrm>
        </p:spPr>
        <p:txBody>
          <a:bodyPr/>
          <a:lstStyle/>
          <a:p>
            <a:r>
              <a:rPr lang="en-US" i="1" dirty="0">
                <a:latin typeface="Calibri" pitchFamily="34" charset="0"/>
              </a:rPr>
              <a:t>Conceptual design </a:t>
            </a:r>
            <a:r>
              <a:rPr lang="en-US" dirty="0">
                <a:latin typeface="Calibri" pitchFamily="34" charset="0"/>
              </a:rPr>
              <a:t>follows </a:t>
            </a:r>
            <a:r>
              <a:rPr lang="en-US" i="1" dirty="0">
                <a:latin typeface="Calibri" pitchFamily="34" charset="0"/>
              </a:rPr>
              <a:t>requirements analysis</a:t>
            </a:r>
            <a:r>
              <a:rPr lang="en-US" dirty="0">
                <a:latin typeface="Calibri" pitchFamily="34" charset="0"/>
              </a:rPr>
              <a:t> </a:t>
            </a:r>
          </a:p>
          <a:p>
            <a:pPr lvl="1">
              <a:spcAft>
                <a:spcPts val="1800"/>
              </a:spcAft>
              <a:buSzPct val="75000"/>
            </a:pPr>
            <a:r>
              <a:rPr lang="en-US" dirty="0">
                <a:latin typeface="Calibri" pitchFamily="34" charset="0"/>
              </a:rPr>
              <a:t>Yields a high-level description of data to be stored </a:t>
            </a:r>
          </a:p>
          <a:p>
            <a:r>
              <a:rPr lang="en-US" dirty="0">
                <a:latin typeface="Calibri" pitchFamily="34" charset="0"/>
              </a:rPr>
              <a:t>ER model popular for conceptual design</a:t>
            </a:r>
          </a:p>
          <a:p>
            <a:pPr lvl="1">
              <a:spcAft>
                <a:spcPts val="600"/>
              </a:spcAft>
              <a:buSzPct val="75000"/>
            </a:pPr>
            <a:r>
              <a:rPr lang="en-US" dirty="0">
                <a:latin typeface="Calibri" pitchFamily="34" charset="0"/>
              </a:rPr>
              <a:t>Constructs are expressive, close to the way people think about their applications.</a:t>
            </a:r>
          </a:p>
          <a:p>
            <a:pPr lvl="1">
              <a:spcAft>
                <a:spcPts val="600"/>
              </a:spcAft>
              <a:buSzPct val="75000"/>
            </a:pPr>
            <a:r>
              <a:rPr lang="en-US" dirty="0">
                <a:latin typeface="Calibri" pitchFamily="34" charset="0"/>
              </a:rPr>
              <a:t>Basic constructs: </a:t>
            </a:r>
            <a:r>
              <a:rPr lang="en-US" i="1" dirty="0">
                <a:latin typeface="Calibri" pitchFamily="34" charset="0"/>
              </a:rPr>
              <a:t>entities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i="1" dirty="0">
                <a:latin typeface="Calibri" pitchFamily="34" charset="0"/>
              </a:rPr>
              <a:t>relationships</a:t>
            </a:r>
            <a:r>
              <a:rPr lang="en-US" dirty="0">
                <a:latin typeface="Calibri" pitchFamily="34" charset="0"/>
              </a:rPr>
              <a:t>, and </a:t>
            </a:r>
            <a:r>
              <a:rPr lang="en-US" i="1" dirty="0">
                <a:latin typeface="Calibri" pitchFamily="34" charset="0"/>
              </a:rPr>
              <a:t>attributes</a:t>
            </a:r>
            <a:r>
              <a:rPr lang="en-US" dirty="0">
                <a:latin typeface="Calibri" pitchFamily="34" charset="0"/>
              </a:rPr>
              <a:t> (of entities and relationships).</a:t>
            </a:r>
          </a:p>
          <a:p>
            <a:pPr lvl="1">
              <a:spcAft>
                <a:spcPts val="1800"/>
              </a:spcAft>
              <a:buSzPct val="75000"/>
            </a:pPr>
            <a:r>
              <a:rPr lang="en-US" dirty="0">
                <a:latin typeface="Calibri" pitchFamily="34" charset="0"/>
              </a:rPr>
              <a:t>Some additional constructs: </a:t>
            </a:r>
            <a:r>
              <a:rPr lang="en-US" i="1" dirty="0">
                <a:latin typeface="Calibri" pitchFamily="34" charset="0"/>
              </a:rPr>
              <a:t>weak entities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i="1" dirty="0">
                <a:latin typeface="Calibri" pitchFamily="34" charset="0"/>
              </a:rPr>
              <a:t>ISA hierarchies</a:t>
            </a:r>
            <a:r>
              <a:rPr lang="en-US" dirty="0">
                <a:latin typeface="Calibri" pitchFamily="34" charset="0"/>
              </a:rPr>
              <a:t>, and </a:t>
            </a:r>
            <a:r>
              <a:rPr lang="en-US" i="1" dirty="0">
                <a:latin typeface="Calibri" pitchFamily="34" charset="0"/>
              </a:rPr>
              <a:t>aggregation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r>
              <a:rPr lang="en-US" dirty="0">
                <a:latin typeface="Calibri" pitchFamily="34" charset="0"/>
              </a:rPr>
              <a:t>Note: There are many variations on ER model.</a:t>
            </a:r>
          </a:p>
        </p:txBody>
      </p:sp>
    </p:spTree>
    <p:extLst>
      <p:ext uri="{BB962C8B-B14F-4D97-AF65-F5344CB8AC3E}">
        <p14:creationId xmlns:p14="http://schemas.microsoft.com/office/powerpoint/2010/main" val="105263005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066722" cy="571500"/>
          </a:xfrm>
        </p:spPr>
        <p:txBody>
          <a:bodyPr>
            <a:noAutofit/>
          </a:bodyPr>
          <a:lstStyle/>
          <a:p>
            <a:r>
              <a:rPr lang="en-US" sz="4800" b="1" dirty="0"/>
              <a:t>Other Notations Also Used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45" y="1828528"/>
            <a:ext cx="3124200" cy="47680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6537" y="1120642"/>
            <a:ext cx="3273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1746"/>
                </a:solidFill>
                <a:latin typeface="Calibri" panose="020F0502020204030204" pitchFamily="34" charset="0"/>
              </a:rPr>
              <a:t>Various ways of representing 1-to-many relationship</a:t>
            </a:r>
            <a:endParaRPr lang="en-US" sz="2800" dirty="0">
              <a:solidFill>
                <a:srgbClr val="001746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9" y="3604346"/>
            <a:ext cx="5255790" cy="24180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7948" y="4444300"/>
            <a:ext cx="1188689" cy="7015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16448" y="4444300"/>
            <a:ext cx="1188689" cy="7015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Location</a:t>
            </a:r>
          </a:p>
        </p:txBody>
      </p:sp>
      <p:sp>
        <p:nvSpPr>
          <p:cNvPr id="5" name="Flowchart: Decision 4"/>
          <p:cNvSpPr/>
          <p:nvPr/>
        </p:nvSpPr>
        <p:spPr>
          <a:xfrm>
            <a:off x="2125748" y="4327508"/>
            <a:ext cx="1501813" cy="935148"/>
          </a:xfrm>
          <a:prstGeom prst="flowChartDecision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400" dirty="0"/>
              <a:t>Birthplace</a:t>
            </a:r>
          </a:p>
        </p:txBody>
      </p:sp>
      <p:cxnSp>
        <p:nvCxnSpPr>
          <p:cNvPr id="11" name="Straight Arrow Connector 10"/>
          <p:cNvCxnSpPr>
            <a:stCxn id="4" idx="3"/>
            <a:endCxn id="5" idx="1"/>
          </p:cNvCxnSpPr>
          <p:nvPr/>
        </p:nvCxnSpPr>
        <p:spPr>
          <a:xfrm flipV="1">
            <a:off x="1866637" y="4795082"/>
            <a:ext cx="259111" cy="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0" idx="1"/>
          </p:cNvCxnSpPr>
          <p:nvPr/>
        </p:nvCxnSpPr>
        <p:spPr>
          <a:xfrm>
            <a:off x="3627561" y="4795082"/>
            <a:ext cx="288887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 bwMode="auto">
          <a:xfrm>
            <a:off x="2468648" y="1772634"/>
            <a:ext cx="2895600" cy="1480930"/>
          </a:xfrm>
          <a:prstGeom prst="wedgeRoundRectCallout">
            <a:avLst>
              <a:gd name="adj1" fmla="val -30711"/>
              <a:gd name="adj2" fmla="val 104385"/>
              <a:gd name="adj3" fmla="val 16667"/>
            </a:avLst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chemeClr val="bg1"/>
                </a:solidFill>
                <a:latin typeface="Tekton Pro" panose="020F0403020208020904" pitchFamily="34" charset="0"/>
              </a:rPr>
              <a:t>Use these notations for this class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ekton Pro" panose="020F04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5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Summary of ER (Contd.)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2230" y="1583635"/>
            <a:ext cx="8239539" cy="51816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itchFamily="34" charset="0"/>
              </a:rPr>
              <a:t>Several kinds of integrity constraints can be expressed in the ER model:  </a:t>
            </a:r>
          </a:p>
          <a:p>
            <a:pPr lvl="1"/>
            <a:r>
              <a:rPr lang="en-US" i="1" dirty="0">
                <a:latin typeface="Calibri" pitchFamily="34" charset="0"/>
              </a:rPr>
              <a:t>key constraints</a:t>
            </a:r>
            <a:r>
              <a:rPr lang="en-US" dirty="0">
                <a:latin typeface="Calibri" pitchFamily="34" charset="0"/>
              </a:rPr>
              <a:t>, </a:t>
            </a:r>
          </a:p>
          <a:p>
            <a:pPr lvl="1"/>
            <a:r>
              <a:rPr lang="en-US" i="1" dirty="0">
                <a:latin typeface="Calibri" pitchFamily="34" charset="0"/>
              </a:rPr>
              <a:t>participation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constraints</a:t>
            </a:r>
            <a:r>
              <a:rPr lang="en-US" dirty="0">
                <a:latin typeface="Calibri" pitchFamily="34" charset="0"/>
              </a:rPr>
              <a:t>, and </a:t>
            </a:r>
          </a:p>
          <a:p>
            <a:pPr lvl="1">
              <a:spcAft>
                <a:spcPts val="1200"/>
              </a:spcAft>
            </a:pPr>
            <a:r>
              <a:rPr lang="en-US" i="1" dirty="0">
                <a:latin typeface="Calibri" pitchFamily="34" charset="0"/>
              </a:rPr>
              <a:t>overlap/covering constraints</a:t>
            </a:r>
            <a:r>
              <a:rPr lang="en-US" dirty="0">
                <a:latin typeface="Calibri" pitchFamily="34" charset="0"/>
              </a:rPr>
              <a:t> for ISA hierarchies.  </a:t>
            </a:r>
          </a:p>
          <a:p>
            <a:r>
              <a:rPr lang="en-US" dirty="0">
                <a:latin typeface="Calibri" pitchFamily="34" charset="0"/>
              </a:rPr>
              <a:t>More later in the course</a:t>
            </a:r>
          </a:p>
          <a:p>
            <a:pPr lvl="1"/>
            <a:r>
              <a:rPr lang="en-US" dirty="0">
                <a:latin typeface="Calibri" pitchFamily="34" charset="0"/>
              </a:rPr>
              <a:t>Some </a:t>
            </a:r>
            <a:r>
              <a:rPr lang="en-US" i="1" dirty="0">
                <a:latin typeface="Calibri" pitchFamily="34" charset="0"/>
              </a:rPr>
              <a:t>foreign key constraints </a:t>
            </a:r>
            <a:r>
              <a:rPr lang="en-US" dirty="0">
                <a:latin typeface="Calibri" pitchFamily="34" charset="0"/>
              </a:rPr>
              <a:t>are also implicit in the definition of a relationship set.</a:t>
            </a:r>
          </a:p>
          <a:p>
            <a:pPr lvl="1"/>
            <a:r>
              <a:rPr lang="en-US" dirty="0">
                <a:latin typeface="Calibri" pitchFamily="34" charset="0"/>
              </a:rPr>
              <a:t>Some constraints (notably, </a:t>
            </a:r>
            <a:r>
              <a:rPr lang="en-US" i="1" dirty="0">
                <a:latin typeface="Calibri" pitchFamily="34" charset="0"/>
              </a:rPr>
              <a:t>functional dependencies</a:t>
            </a:r>
            <a:r>
              <a:rPr lang="en-US" dirty="0">
                <a:latin typeface="Calibri" pitchFamily="34" charset="0"/>
              </a:rPr>
              <a:t>) cannot be expressed in the ER model.</a:t>
            </a:r>
          </a:p>
          <a:p>
            <a:pPr lvl="1"/>
            <a:r>
              <a:rPr lang="en-US" dirty="0">
                <a:latin typeface="Calibri" pitchFamily="34" charset="0"/>
              </a:rPr>
              <a:t>Constraints play an important role in determining the best database design for an enterprise.</a:t>
            </a:r>
          </a:p>
        </p:txBody>
      </p:sp>
    </p:spTree>
    <p:extLst>
      <p:ext uri="{BB962C8B-B14F-4D97-AF65-F5344CB8AC3E}">
        <p14:creationId xmlns:p14="http://schemas.microsoft.com/office/powerpoint/2010/main" val="255239741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419100"/>
            <a:ext cx="7772400" cy="800100"/>
          </a:xfrm>
        </p:spPr>
        <p:txBody>
          <a:bodyPr/>
          <a:lstStyle/>
          <a:p>
            <a:r>
              <a:rPr lang="en-US"/>
              <a:t>Summary of ER (Contd.)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Calibri" pitchFamily="34" charset="0"/>
              </a:rPr>
              <a:t>There are often many ways to model a given scenario! Analyzing alternative ER designs can be tricky.  Common choices include: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alibri" pitchFamily="34" charset="0"/>
              </a:rPr>
              <a:t>Entity vs. attribute, 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alibri" pitchFamily="34" charset="0"/>
              </a:rPr>
              <a:t>entity vs. relationship, 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alibri" pitchFamily="34" charset="0"/>
              </a:rPr>
              <a:t>binary or n-ary relationship, 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alibri" pitchFamily="34" charset="0"/>
              </a:rPr>
              <a:t>whether or not to use ISA hierarchies, and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>
                <a:latin typeface="Calibri" pitchFamily="34" charset="0"/>
              </a:rPr>
              <a:t>whether or not to use aggregation.</a:t>
            </a:r>
          </a:p>
          <a:p>
            <a:pPr>
              <a:lnSpc>
                <a:spcPct val="90000"/>
              </a:lnSpc>
            </a:pPr>
            <a:r>
              <a:rPr lang="en-US">
                <a:latin typeface="Calibri" pitchFamily="34" charset="0"/>
              </a:rPr>
              <a:t>Ensuring good database design: resulting relational schema should be analyzed and refined further. 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alibri" pitchFamily="34" charset="0"/>
              </a:rPr>
              <a:t>Functional dependency information and normalization techniques are especially useful (discussed later).</a:t>
            </a:r>
          </a:p>
        </p:txBody>
      </p:sp>
    </p:spTree>
    <p:extLst>
      <p:ext uri="{BB962C8B-B14F-4D97-AF65-F5344CB8AC3E}">
        <p14:creationId xmlns:p14="http://schemas.microsoft.com/office/powerpoint/2010/main" val="90083778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838200"/>
          </a:xfrm>
        </p:spPr>
        <p:txBody>
          <a:bodyPr/>
          <a:lstStyle/>
          <a:p>
            <a:r>
              <a:rPr lang="en-US" sz="4800" dirty="0">
                <a:latin typeface="Calibri" pitchFamily="34" charset="0"/>
                <a:cs typeface="Calibri" pitchFamily="34" charset="0"/>
              </a:rPr>
              <a:t>Relationship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4572000"/>
            <a:ext cx="5772150" cy="15240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Relationship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:  </a:t>
            </a:r>
            <a:r>
              <a:rPr lang="en-US" dirty="0">
                <a:latin typeface="Calibri" pitchFamily="34" charset="0"/>
              </a:rPr>
              <a:t>Association among two or more entities,  e.g., “Jessica works in Pharmacy department.”</a:t>
            </a:r>
          </a:p>
        </p:txBody>
      </p:sp>
      <p:grpSp>
        <p:nvGrpSpPr>
          <p:cNvPr id="5126" name="Group 51"/>
          <p:cNvGrpSpPr>
            <a:grpSpLocks/>
          </p:cNvGrpSpPr>
          <p:nvPr/>
        </p:nvGrpSpPr>
        <p:grpSpPr bwMode="auto">
          <a:xfrm>
            <a:off x="1690688" y="1524000"/>
            <a:ext cx="5700712" cy="1776412"/>
            <a:chOff x="306388" y="1631950"/>
            <a:chExt cx="5700712" cy="1776413"/>
          </a:xfrm>
        </p:grpSpPr>
        <p:sp>
          <p:nvSpPr>
            <p:cNvPr id="5127" name="Freeform 6"/>
            <p:cNvSpPr>
              <a:spLocks/>
            </p:cNvSpPr>
            <p:nvPr/>
          </p:nvSpPr>
          <p:spPr bwMode="auto">
            <a:xfrm>
              <a:off x="1055688" y="1868488"/>
              <a:ext cx="838200" cy="428625"/>
            </a:xfrm>
            <a:custGeom>
              <a:avLst/>
              <a:gdLst>
                <a:gd name="T0" fmla="*/ 2147483647 w 528"/>
                <a:gd name="T1" fmla="*/ 2147483647 h 270"/>
                <a:gd name="T2" fmla="*/ 2147483647 w 528"/>
                <a:gd name="T3" fmla="*/ 2147483647 h 270"/>
                <a:gd name="T4" fmla="*/ 2147483647 w 528"/>
                <a:gd name="T5" fmla="*/ 2147483647 h 270"/>
                <a:gd name="T6" fmla="*/ 2147483647 w 528"/>
                <a:gd name="T7" fmla="*/ 2147483647 h 270"/>
                <a:gd name="T8" fmla="*/ 2147483647 w 528"/>
                <a:gd name="T9" fmla="*/ 2147483647 h 270"/>
                <a:gd name="T10" fmla="*/ 2147483647 w 528"/>
                <a:gd name="T11" fmla="*/ 2147483647 h 270"/>
                <a:gd name="T12" fmla="*/ 2147483647 w 528"/>
                <a:gd name="T13" fmla="*/ 2147483647 h 270"/>
                <a:gd name="T14" fmla="*/ 2147483647 w 528"/>
                <a:gd name="T15" fmla="*/ 2147483647 h 270"/>
                <a:gd name="T16" fmla="*/ 2147483647 w 528"/>
                <a:gd name="T17" fmla="*/ 2147483647 h 270"/>
                <a:gd name="T18" fmla="*/ 2147483647 w 528"/>
                <a:gd name="T19" fmla="*/ 2147483647 h 270"/>
                <a:gd name="T20" fmla="*/ 2147483647 w 528"/>
                <a:gd name="T21" fmla="*/ 2147483647 h 270"/>
                <a:gd name="T22" fmla="*/ 2147483647 w 528"/>
                <a:gd name="T23" fmla="*/ 2147483647 h 270"/>
                <a:gd name="T24" fmla="*/ 2147483647 w 528"/>
                <a:gd name="T25" fmla="*/ 2147483647 h 270"/>
                <a:gd name="T26" fmla="*/ 2147483647 w 528"/>
                <a:gd name="T27" fmla="*/ 2147483647 h 270"/>
                <a:gd name="T28" fmla="*/ 2147483647 w 528"/>
                <a:gd name="T29" fmla="*/ 2147483647 h 270"/>
                <a:gd name="T30" fmla="*/ 2147483647 w 528"/>
                <a:gd name="T31" fmla="*/ 2147483647 h 270"/>
                <a:gd name="T32" fmla="*/ 2147483647 w 528"/>
                <a:gd name="T33" fmla="*/ 2147483647 h 270"/>
                <a:gd name="T34" fmla="*/ 2147483647 w 528"/>
                <a:gd name="T35" fmla="*/ 2147483647 h 270"/>
                <a:gd name="T36" fmla="*/ 2147483647 w 528"/>
                <a:gd name="T37" fmla="*/ 2147483647 h 270"/>
                <a:gd name="T38" fmla="*/ 2147483647 w 528"/>
                <a:gd name="T39" fmla="*/ 2147483647 h 270"/>
                <a:gd name="T40" fmla="*/ 2147483647 w 528"/>
                <a:gd name="T41" fmla="*/ 2147483647 h 270"/>
                <a:gd name="T42" fmla="*/ 2147483647 w 528"/>
                <a:gd name="T43" fmla="*/ 2147483647 h 270"/>
                <a:gd name="T44" fmla="*/ 2147483647 w 528"/>
                <a:gd name="T45" fmla="*/ 2147483647 h 270"/>
                <a:gd name="T46" fmla="*/ 2147483647 w 528"/>
                <a:gd name="T47" fmla="*/ 2147483647 h 270"/>
                <a:gd name="T48" fmla="*/ 2147483647 w 528"/>
                <a:gd name="T49" fmla="*/ 2147483647 h 270"/>
                <a:gd name="T50" fmla="*/ 2147483647 w 528"/>
                <a:gd name="T51" fmla="*/ 2147483647 h 270"/>
                <a:gd name="T52" fmla="*/ 2147483647 w 528"/>
                <a:gd name="T53" fmla="*/ 2147483647 h 270"/>
                <a:gd name="T54" fmla="*/ 2147483647 w 528"/>
                <a:gd name="T55" fmla="*/ 2147483647 h 270"/>
                <a:gd name="T56" fmla="*/ 2147483647 w 528"/>
                <a:gd name="T57" fmla="*/ 2147483647 h 270"/>
                <a:gd name="T58" fmla="*/ 2147483647 w 528"/>
                <a:gd name="T59" fmla="*/ 2147483647 h 270"/>
                <a:gd name="T60" fmla="*/ 2147483647 w 528"/>
                <a:gd name="T61" fmla="*/ 2147483647 h 270"/>
                <a:gd name="T62" fmla="*/ 2147483647 w 528"/>
                <a:gd name="T63" fmla="*/ 2147483647 h 270"/>
                <a:gd name="T64" fmla="*/ 2147483647 w 528"/>
                <a:gd name="T65" fmla="*/ 2147483647 h 270"/>
                <a:gd name="T66" fmla="*/ 2147483647 w 528"/>
                <a:gd name="T67" fmla="*/ 2147483647 h 270"/>
                <a:gd name="T68" fmla="*/ 2147483647 w 528"/>
                <a:gd name="T69" fmla="*/ 2147483647 h 270"/>
                <a:gd name="T70" fmla="*/ 2147483647 w 528"/>
                <a:gd name="T71" fmla="*/ 2147483647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8"/>
                <a:gd name="T109" fmla="*/ 0 h 270"/>
                <a:gd name="T110" fmla="*/ 528 w 528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8" h="270">
                  <a:moveTo>
                    <a:pt x="527" y="134"/>
                  </a:moveTo>
                  <a:lnTo>
                    <a:pt x="525" y="123"/>
                  </a:lnTo>
                  <a:lnTo>
                    <a:pt x="522" y="111"/>
                  </a:lnTo>
                  <a:lnTo>
                    <a:pt x="517" y="100"/>
                  </a:lnTo>
                  <a:lnTo>
                    <a:pt x="510" y="88"/>
                  </a:lnTo>
                  <a:lnTo>
                    <a:pt x="501" y="78"/>
                  </a:lnTo>
                  <a:lnTo>
                    <a:pt x="490" y="67"/>
                  </a:lnTo>
                  <a:lnTo>
                    <a:pt x="478" y="57"/>
                  </a:lnTo>
                  <a:lnTo>
                    <a:pt x="465" y="48"/>
                  </a:lnTo>
                  <a:lnTo>
                    <a:pt x="449" y="40"/>
                  </a:lnTo>
                  <a:lnTo>
                    <a:pt x="433" y="32"/>
                  </a:lnTo>
                  <a:lnTo>
                    <a:pt x="414" y="24"/>
                  </a:lnTo>
                  <a:lnTo>
                    <a:pt x="394" y="18"/>
                  </a:lnTo>
                  <a:lnTo>
                    <a:pt x="374" y="14"/>
                  </a:lnTo>
                  <a:lnTo>
                    <a:pt x="353" y="8"/>
                  </a:lnTo>
                  <a:lnTo>
                    <a:pt x="331" y="5"/>
                  </a:lnTo>
                  <a:lnTo>
                    <a:pt x="309" y="2"/>
                  </a:lnTo>
                  <a:lnTo>
                    <a:pt x="286" y="1"/>
                  </a:lnTo>
                  <a:lnTo>
                    <a:pt x="262" y="0"/>
                  </a:lnTo>
                  <a:lnTo>
                    <a:pt x="240" y="1"/>
                  </a:lnTo>
                  <a:lnTo>
                    <a:pt x="218" y="2"/>
                  </a:lnTo>
                  <a:lnTo>
                    <a:pt x="195" y="5"/>
                  </a:lnTo>
                  <a:lnTo>
                    <a:pt x="173" y="8"/>
                  </a:lnTo>
                  <a:lnTo>
                    <a:pt x="152" y="14"/>
                  </a:lnTo>
                  <a:lnTo>
                    <a:pt x="132" y="18"/>
                  </a:lnTo>
                  <a:lnTo>
                    <a:pt x="112" y="24"/>
                  </a:lnTo>
                  <a:lnTo>
                    <a:pt x="94" y="32"/>
                  </a:lnTo>
                  <a:lnTo>
                    <a:pt x="77" y="40"/>
                  </a:lnTo>
                  <a:lnTo>
                    <a:pt x="62" y="48"/>
                  </a:lnTo>
                  <a:lnTo>
                    <a:pt x="48" y="57"/>
                  </a:lnTo>
                  <a:lnTo>
                    <a:pt x="36" y="67"/>
                  </a:lnTo>
                  <a:lnTo>
                    <a:pt x="25" y="78"/>
                  </a:lnTo>
                  <a:lnTo>
                    <a:pt x="16" y="88"/>
                  </a:lnTo>
                  <a:lnTo>
                    <a:pt x="9" y="100"/>
                  </a:lnTo>
                  <a:lnTo>
                    <a:pt x="4" y="111"/>
                  </a:lnTo>
                  <a:lnTo>
                    <a:pt x="1" y="123"/>
                  </a:lnTo>
                  <a:lnTo>
                    <a:pt x="0" y="134"/>
                  </a:lnTo>
                  <a:lnTo>
                    <a:pt x="1" y="145"/>
                  </a:lnTo>
                  <a:lnTo>
                    <a:pt x="4" y="158"/>
                  </a:lnTo>
                  <a:lnTo>
                    <a:pt x="9" y="168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6" y="201"/>
                  </a:lnTo>
                  <a:lnTo>
                    <a:pt x="48" y="211"/>
                  </a:lnTo>
                  <a:lnTo>
                    <a:pt x="62" y="220"/>
                  </a:lnTo>
                  <a:lnTo>
                    <a:pt x="77" y="228"/>
                  </a:lnTo>
                  <a:lnTo>
                    <a:pt x="94" y="237"/>
                  </a:lnTo>
                  <a:lnTo>
                    <a:pt x="112" y="244"/>
                  </a:lnTo>
                  <a:lnTo>
                    <a:pt x="132" y="250"/>
                  </a:lnTo>
                  <a:lnTo>
                    <a:pt x="152" y="256"/>
                  </a:lnTo>
                  <a:lnTo>
                    <a:pt x="173" y="260"/>
                  </a:lnTo>
                  <a:lnTo>
                    <a:pt x="195" y="264"/>
                  </a:lnTo>
                  <a:lnTo>
                    <a:pt x="218" y="266"/>
                  </a:lnTo>
                  <a:lnTo>
                    <a:pt x="240" y="267"/>
                  </a:lnTo>
                  <a:lnTo>
                    <a:pt x="262" y="269"/>
                  </a:lnTo>
                  <a:lnTo>
                    <a:pt x="286" y="267"/>
                  </a:lnTo>
                  <a:lnTo>
                    <a:pt x="309" y="266"/>
                  </a:lnTo>
                  <a:lnTo>
                    <a:pt x="331" y="264"/>
                  </a:lnTo>
                  <a:lnTo>
                    <a:pt x="353" y="260"/>
                  </a:lnTo>
                  <a:lnTo>
                    <a:pt x="374" y="256"/>
                  </a:lnTo>
                  <a:lnTo>
                    <a:pt x="394" y="250"/>
                  </a:lnTo>
                  <a:lnTo>
                    <a:pt x="414" y="244"/>
                  </a:lnTo>
                  <a:lnTo>
                    <a:pt x="433" y="237"/>
                  </a:lnTo>
                  <a:lnTo>
                    <a:pt x="449" y="228"/>
                  </a:lnTo>
                  <a:lnTo>
                    <a:pt x="465" y="220"/>
                  </a:lnTo>
                  <a:lnTo>
                    <a:pt x="478" y="211"/>
                  </a:lnTo>
                  <a:lnTo>
                    <a:pt x="490" y="201"/>
                  </a:lnTo>
                  <a:lnTo>
                    <a:pt x="501" y="190"/>
                  </a:lnTo>
                  <a:lnTo>
                    <a:pt x="510" y="180"/>
                  </a:lnTo>
                  <a:lnTo>
                    <a:pt x="517" y="168"/>
                  </a:lnTo>
                  <a:lnTo>
                    <a:pt x="522" y="158"/>
                  </a:lnTo>
                  <a:lnTo>
                    <a:pt x="525" y="145"/>
                  </a:lnTo>
                  <a:lnTo>
                    <a:pt x="527" y="13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Freeform 7"/>
            <p:cNvSpPr>
              <a:spLocks/>
            </p:cNvSpPr>
            <p:nvPr/>
          </p:nvSpPr>
          <p:spPr bwMode="auto">
            <a:xfrm>
              <a:off x="3641725" y="2195513"/>
              <a:ext cx="833438" cy="427037"/>
            </a:xfrm>
            <a:custGeom>
              <a:avLst/>
              <a:gdLst>
                <a:gd name="T0" fmla="*/ 2147483647 w 525"/>
                <a:gd name="T1" fmla="*/ 2147483647 h 269"/>
                <a:gd name="T2" fmla="*/ 2147483647 w 525"/>
                <a:gd name="T3" fmla="*/ 2147483647 h 269"/>
                <a:gd name="T4" fmla="*/ 2147483647 w 525"/>
                <a:gd name="T5" fmla="*/ 2147483647 h 269"/>
                <a:gd name="T6" fmla="*/ 2147483647 w 525"/>
                <a:gd name="T7" fmla="*/ 2147483647 h 269"/>
                <a:gd name="T8" fmla="*/ 2147483647 w 525"/>
                <a:gd name="T9" fmla="*/ 2147483647 h 269"/>
                <a:gd name="T10" fmla="*/ 2147483647 w 525"/>
                <a:gd name="T11" fmla="*/ 2147483647 h 269"/>
                <a:gd name="T12" fmla="*/ 2147483647 w 525"/>
                <a:gd name="T13" fmla="*/ 2147483647 h 269"/>
                <a:gd name="T14" fmla="*/ 2147483647 w 525"/>
                <a:gd name="T15" fmla="*/ 2147483647 h 269"/>
                <a:gd name="T16" fmla="*/ 2147483647 w 525"/>
                <a:gd name="T17" fmla="*/ 0 h 269"/>
                <a:gd name="T18" fmla="*/ 2147483647 w 525"/>
                <a:gd name="T19" fmla="*/ 0 h 269"/>
                <a:gd name="T20" fmla="*/ 2147483647 w 525"/>
                <a:gd name="T21" fmla="*/ 2147483647 h 269"/>
                <a:gd name="T22" fmla="*/ 2147483647 w 525"/>
                <a:gd name="T23" fmla="*/ 2147483647 h 269"/>
                <a:gd name="T24" fmla="*/ 2147483647 w 525"/>
                <a:gd name="T25" fmla="*/ 2147483647 h 269"/>
                <a:gd name="T26" fmla="*/ 2147483647 w 525"/>
                <a:gd name="T27" fmla="*/ 2147483647 h 269"/>
                <a:gd name="T28" fmla="*/ 2147483647 w 525"/>
                <a:gd name="T29" fmla="*/ 2147483647 h 269"/>
                <a:gd name="T30" fmla="*/ 2147483647 w 525"/>
                <a:gd name="T31" fmla="*/ 2147483647 h 269"/>
                <a:gd name="T32" fmla="*/ 2147483647 w 525"/>
                <a:gd name="T33" fmla="*/ 2147483647 h 269"/>
                <a:gd name="T34" fmla="*/ 2147483647 w 525"/>
                <a:gd name="T35" fmla="*/ 2147483647 h 269"/>
                <a:gd name="T36" fmla="*/ 2147483647 w 525"/>
                <a:gd name="T37" fmla="*/ 2147483647 h 269"/>
                <a:gd name="T38" fmla="*/ 2147483647 w 525"/>
                <a:gd name="T39" fmla="*/ 2147483647 h 269"/>
                <a:gd name="T40" fmla="*/ 2147483647 w 525"/>
                <a:gd name="T41" fmla="*/ 2147483647 h 269"/>
                <a:gd name="T42" fmla="*/ 2147483647 w 525"/>
                <a:gd name="T43" fmla="*/ 2147483647 h 269"/>
                <a:gd name="T44" fmla="*/ 2147483647 w 525"/>
                <a:gd name="T45" fmla="*/ 2147483647 h 269"/>
                <a:gd name="T46" fmla="*/ 2147483647 w 525"/>
                <a:gd name="T47" fmla="*/ 2147483647 h 269"/>
                <a:gd name="T48" fmla="*/ 2147483647 w 525"/>
                <a:gd name="T49" fmla="*/ 2147483647 h 269"/>
                <a:gd name="T50" fmla="*/ 2147483647 w 525"/>
                <a:gd name="T51" fmla="*/ 2147483647 h 269"/>
                <a:gd name="T52" fmla="*/ 2147483647 w 525"/>
                <a:gd name="T53" fmla="*/ 2147483647 h 269"/>
                <a:gd name="T54" fmla="*/ 2147483647 w 525"/>
                <a:gd name="T55" fmla="*/ 2147483647 h 269"/>
                <a:gd name="T56" fmla="*/ 2147483647 w 525"/>
                <a:gd name="T57" fmla="*/ 2147483647 h 269"/>
                <a:gd name="T58" fmla="*/ 2147483647 w 525"/>
                <a:gd name="T59" fmla="*/ 2147483647 h 269"/>
                <a:gd name="T60" fmla="*/ 2147483647 w 525"/>
                <a:gd name="T61" fmla="*/ 2147483647 h 269"/>
                <a:gd name="T62" fmla="*/ 2147483647 w 525"/>
                <a:gd name="T63" fmla="*/ 2147483647 h 269"/>
                <a:gd name="T64" fmla="*/ 2147483647 w 525"/>
                <a:gd name="T65" fmla="*/ 2147483647 h 269"/>
                <a:gd name="T66" fmla="*/ 2147483647 w 525"/>
                <a:gd name="T67" fmla="*/ 2147483647 h 269"/>
                <a:gd name="T68" fmla="*/ 2147483647 w 525"/>
                <a:gd name="T69" fmla="*/ 2147483647 h 269"/>
                <a:gd name="T70" fmla="*/ 2147483647 w 525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524" y="133"/>
                  </a:moveTo>
                  <a:lnTo>
                    <a:pt x="522" y="121"/>
                  </a:lnTo>
                  <a:lnTo>
                    <a:pt x="519" y="110"/>
                  </a:lnTo>
                  <a:lnTo>
                    <a:pt x="515" y="98"/>
                  </a:lnTo>
                  <a:lnTo>
                    <a:pt x="507" y="87"/>
                  </a:lnTo>
                  <a:lnTo>
                    <a:pt x="500" y="77"/>
                  </a:lnTo>
                  <a:lnTo>
                    <a:pt x="489" y="65"/>
                  </a:lnTo>
                  <a:lnTo>
                    <a:pt x="476" y="57"/>
                  </a:lnTo>
                  <a:lnTo>
                    <a:pt x="463" y="47"/>
                  </a:lnTo>
                  <a:lnTo>
                    <a:pt x="446" y="38"/>
                  </a:lnTo>
                  <a:lnTo>
                    <a:pt x="430" y="31"/>
                  </a:lnTo>
                  <a:lnTo>
                    <a:pt x="412" y="24"/>
                  </a:lnTo>
                  <a:lnTo>
                    <a:pt x="392" y="17"/>
                  </a:lnTo>
                  <a:lnTo>
                    <a:pt x="372" y="12"/>
                  </a:lnTo>
                  <a:lnTo>
                    <a:pt x="351" y="8"/>
                  </a:lnTo>
                  <a:lnTo>
                    <a:pt x="329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1" y="8"/>
                  </a:lnTo>
                  <a:lnTo>
                    <a:pt x="151" y="12"/>
                  </a:lnTo>
                  <a:lnTo>
                    <a:pt x="130" y="17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6" y="38"/>
                  </a:lnTo>
                  <a:lnTo>
                    <a:pt x="60" y="47"/>
                  </a:lnTo>
                  <a:lnTo>
                    <a:pt x="46" y="57"/>
                  </a:lnTo>
                  <a:lnTo>
                    <a:pt x="34" y="65"/>
                  </a:lnTo>
                  <a:lnTo>
                    <a:pt x="23" y="77"/>
                  </a:lnTo>
                  <a:lnTo>
                    <a:pt x="15" y="87"/>
                  </a:lnTo>
                  <a:lnTo>
                    <a:pt x="8" y="98"/>
                  </a:lnTo>
                  <a:lnTo>
                    <a:pt x="3" y="110"/>
                  </a:lnTo>
                  <a:lnTo>
                    <a:pt x="1" y="121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3" y="157"/>
                  </a:lnTo>
                  <a:lnTo>
                    <a:pt x="8" y="167"/>
                  </a:lnTo>
                  <a:lnTo>
                    <a:pt x="15" y="179"/>
                  </a:lnTo>
                  <a:lnTo>
                    <a:pt x="23" y="190"/>
                  </a:lnTo>
                  <a:lnTo>
                    <a:pt x="34" y="200"/>
                  </a:lnTo>
                  <a:lnTo>
                    <a:pt x="46" y="210"/>
                  </a:lnTo>
                  <a:lnTo>
                    <a:pt x="60" y="219"/>
                  </a:lnTo>
                  <a:lnTo>
                    <a:pt x="76" y="227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0" y="249"/>
                  </a:lnTo>
                  <a:lnTo>
                    <a:pt x="151" y="255"/>
                  </a:lnTo>
                  <a:lnTo>
                    <a:pt x="171" y="259"/>
                  </a:lnTo>
                  <a:lnTo>
                    <a:pt x="194" y="263"/>
                  </a:lnTo>
                  <a:lnTo>
                    <a:pt x="216" y="265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29" y="263"/>
                  </a:lnTo>
                  <a:lnTo>
                    <a:pt x="351" y="259"/>
                  </a:lnTo>
                  <a:lnTo>
                    <a:pt x="372" y="255"/>
                  </a:lnTo>
                  <a:lnTo>
                    <a:pt x="392" y="249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6" y="227"/>
                  </a:lnTo>
                  <a:lnTo>
                    <a:pt x="463" y="219"/>
                  </a:lnTo>
                  <a:lnTo>
                    <a:pt x="476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7" y="179"/>
                  </a:lnTo>
                  <a:lnTo>
                    <a:pt x="515" y="167"/>
                  </a:lnTo>
                  <a:lnTo>
                    <a:pt x="519" y="157"/>
                  </a:lnTo>
                  <a:lnTo>
                    <a:pt x="522" y="144"/>
                  </a:lnTo>
                  <a:lnTo>
                    <a:pt x="524" y="13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Freeform 8"/>
            <p:cNvSpPr>
              <a:spLocks/>
            </p:cNvSpPr>
            <p:nvPr/>
          </p:nvSpPr>
          <p:spPr bwMode="auto">
            <a:xfrm>
              <a:off x="5173663" y="2195513"/>
              <a:ext cx="833437" cy="427037"/>
            </a:xfrm>
            <a:custGeom>
              <a:avLst/>
              <a:gdLst>
                <a:gd name="T0" fmla="*/ 2147483647 w 525"/>
                <a:gd name="T1" fmla="*/ 2147483647 h 269"/>
                <a:gd name="T2" fmla="*/ 2147483647 w 525"/>
                <a:gd name="T3" fmla="*/ 2147483647 h 269"/>
                <a:gd name="T4" fmla="*/ 2147483647 w 525"/>
                <a:gd name="T5" fmla="*/ 2147483647 h 269"/>
                <a:gd name="T6" fmla="*/ 2147483647 w 525"/>
                <a:gd name="T7" fmla="*/ 2147483647 h 269"/>
                <a:gd name="T8" fmla="*/ 2147483647 w 525"/>
                <a:gd name="T9" fmla="*/ 2147483647 h 269"/>
                <a:gd name="T10" fmla="*/ 2147483647 w 525"/>
                <a:gd name="T11" fmla="*/ 2147483647 h 269"/>
                <a:gd name="T12" fmla="*/ 2147483647 w 525"/>
                <a:gd name="T13" fmla="*/ 2147483647 h 269"/>
                <a:gd name="T14" fmla="*/ 2147483647 w 525"/>
                <a:gd name="T15" fmla="*/ 2147483647 h 269"/>
                <a:gd name="T16" fmla="*/ 2147483647 w 525"/>
                <a:gd name="T17" fmla="*/ 2147483647 h 269"/>
                <a:gd name="T18" fmla="*/ 2147483647 w 525"/>
                <a:gd name="T19" fmla="*/ 2147483647 h 269"/>
                <a:gd name="T20" fmla="*/ 2147483647 w 525"/>
                <a:gd name="T21" fmla="*/ 2147483647 h 269"/>
                <a:gd name="T22" fmla="*/ 2147483647 w 525"/>
                <a:gd name="T23" fmla="*/ 2147483647 h 269"/>
                <a:gd name="T24" fmla="*/ 2147483647 w 525"/>
                <a:gd name="T25" fmla="*/ 2147483647 h 269"/>
                <a:gd name="T26" fmla="*/ 2147483647 w 525"/>
                <a:gd name="T27" fmla="*/ 2147483647 h 269"/>
                <a:gd name="T28" fmla="*/ 2147483647 w 525"/>
                <a:gd name="T29" fmla="*/ 2147483647 h 269"/>
                <a:gd name="T30" fmla="*/ 2147483647 w 525"/>
                <a:gd name="T31" fmla="*/ 2147483647 h 269"/>
                <a:gd name="T32" fmla="*/ 2147483647 w 525"/>
                <a:gd name="T33" fmla="*/ 2147483647 h 269"/>
                <a:gd name="T34" fmla="*/ 2147483647 w 525"/>
                <a:gd name="T35" fmla="*/ 2147483647 h 269"/>
                <a:gd name="T36" fmla="*/ 2147483647 w 525"/>
                <a:gd name="T37" fmla="*/ 2147483647 h 269"/>
                <a:gd name="T38" fmla="*/ 2147483647 w 525"/>
                <a:gd name="T39" fmla="*/ 2147483647 h 269"/>
                <a:gd name="T40" fmla="*/ 2147483647 w 525"/>
                <a:gd name="T41" fmla="*/ 2147483647 h 269"/>
                <a:gd name="T42" fmla="*/ 2147483647 w 525"/>
                <a:gd name="T43" fmla="*/ 2147483647 h 269"/>
                <a:gd name="T44" fmla="*/ 2147483647 w 525"/>
                <a:gd name="T45" fmla="*/ 2147483647 h 269"/>
                <a:gd name="T46" fmla="*/ 2147483647 w 525"/>
                <a:gd name="T47" fmla="*/ 2147483647 h 269"/>
                <a:gd name="T48" fmla="*/ 2147483647 w 525"/>
                <a:gd name="T49" fmla="*/ 2147483647 h 269"/>
                <a:gd name="T50" fmla="*/ 2147483647 w 525"/>
                <a:gd name="T51" fmla="*/ 2147483647 h 269"/>
                <a:gd name="T52" fmla="*/ 2147483647 w 525"/>
                <a:gd name="T53" fmla="*/ 0 h 269"/>
                <a:gd name="T54" fmla="*/ 2147483647 w 525"/>
                <a:gd name="T55" fmla="*/ 0 h 269"/>
                <a:gd name="T56" fmla="*/ 2147483647 w 525"/>
                <a:gd name="T57" fmla="*/ 2147483647 h 269"/>
                <a:gd name="T58" fmla="*/ 2147483647 w 525"/>
                <a:gd name="T59" fmla="*/ 2147483647 h 269"/>
                <a:gd name="T60" fmla="*/ 2147483647 w 525"/>
                <a:gd name="T61" fmla="*/ 2147483647 h 269"/>
                <a:gd name="T62" fmla="*/ 2147483647 w 525"/>
                <a:gd name="T63" fmla="*/ 2147483647 h 269"/>
                <a:gd name="T64" fmla="*/ 2147483647 w 525"/>
                <a:gd name="T65" fmla="*/ 2147483647 h 269"/>
                <a:gd name="T66" fmla="*/ 2147483647 w 525"/>
                <a:gd name="T67" fmla="*/ 2147483647 h 269"/>
                <a:gd name="T68" fmla="*/ 2147483647 w 525"/>
                <a:gd name="T69" fmla="*/ 2147483647 h 269"/>
                <a:gd name="T70" fmla="*/ 2147483647 w 525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0" y="134"/>
                  </a:moveTo>
                  <a:lnTo>
                    <a:pt x="1" y="144"/>
                  </a:lnTo>
                  <a:lnTo>
                    <a:pt x="4" y="157"/>
                  </a:lnTo>
                  <a:lnTo>
                    <a:pt x="8" y="167"/>
                  </a:lnTo>
                  <a:lnTo>
                    <a:pt x="16" y="179"/>
                  </a:lnTo>
                  <a:lnTo>
                    <a:pt x="25" y="190"/>
                  </a:lnTo>
                  <a:lnTo>
                    <a:pt x="34" y="200"/>
                  </a:lnTo>
                  <a:lnTo>
                    <a:pt x="47" y="210"/>
                  </a:lnTo>
                  <a:lnTo>
                    <a:pt x="61" y="219"/>
                  </a:lnTo>
                  <a:lnTo>
                    <a:pt x="77" y="227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1" y="249"/>
                  </a:lnTo>
                  <a:lnTo>
                    <a:pt x="151" y="255"/>
                  </a:lnTo>
                  <a:lnTo>
                    <a:pt x="172" y="259"/>
                  </a:lnTo>
                  <a:lnTo>
                    <a:pt x="194" y="263"/>
                  </a:lnTo>
                  <a:lnTo>
                    <a:pt x="216" y="265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30" y="263"/>
                  </a:lnTo>
                  <a:lnTo>
                    <a:pt x="352" y="259"/>
                  </a:lnTo>
                  <a:lnTo>
                    <a:pt x="372" y="255"/>
                  </a:lnTo>
                  <a:lnTo>
                    <a:pt x="393" y="249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7" y="227"/>
                  </a:lnTo>
                  <a:lnTo>
                    <a:pt x="463" y="219"/>
                  </a:lnTo>
                  <a:lnTo>
                    <a:pt x="477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8" y="179"/>
                  </a:lnTo>
                  <a:lnTo>
                    <a:pt x="515" y="167"/>
                  </a:lnTo>
                  <a:lnTo>
                    <a:pt x="520" y="157"/>
                  </a:lnTo>
                  <a:lnTo>
                    <a:pt x="522" y="144"/>
                  </a:lnTo>
                  <a:lnTo>
                    <a:pt x="524" y="133"/>
                  </a:lnTo>
                  <a:lnTo>
                    <a:pt x="522" y="121"/>
                  </a:lnTo>
                  <a:lnTo>
                    <a:pt x="520" y="110"/>
                  </a:lnTo>
                  <a:lnTo>
                    <a:pt x="515" y="98"/>
                  </a:lnTo>
                  <a:lnTo>
                    <a:pt x="508" y="87"/>
                  </a:lnTo>
                  <a:lnTo>
                    <a:pt x="500" y="77"/>
                  </a:lnTo>
                  <a:lnTo>
                    <a:pt x="489" y="65"/>
                  </a:lnTo>
                  <a:lnTo>
                    <a:pt x="477" y="55"/>
                  </a:lnTo>
                  <a:lnTo>
                    <a:pt x="463" y="47"/>
                  </a:lnTo>
                  <a:lnTo>
                    <a:pt x="447" y="38"/>
                  </a:lnTo>
                  <a:lnTo>
                    <a:pt x="430" y="31"/>
                  </a:lnTo>
                  <a:lnTo>
                    <a:pt x="412" y="22"/>
                  </a:lnTo>
                  <a:lnTo>
                    <a:pt x="393" y="17"/>
                  </a:lnTo>
                  <a:lnTo>
                    <a:pt x="372" y="12"/>
                  </a:lnTo>
                  <a:lnTo>
                    <a:pt x="352" y="7"/>
                  </a:lnTo>
                  <a:lnTo>
                    <a:pt x="329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1" y="17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7" y="38"/>
                  </a:lnTo>
                  <a:lnTo>
                    <a:pt x="61" y="47"/>
                  </a:lnTo>
                  <a:lnTo>
                    <a:pt x="47" y="57"/>
                  </a:lnTo>
                  <a:lnTo>
                    <a:pt x="34" y="67"/>
                  </a:lnTo>
                  <a:lnTo>
                    <a:pt x="25" y="77"/>
                  </a:lnTo>
                  <a:lnTo>
                    <a:pt x="16" y="87"/>
                  </a:lnTo>
                  <a:lnTo>
                    <a:pt x="8" y="98"/>
                  </a:lnTo>
                  <a:lnTo>
                    <a:pt x="4" y="110"/>
                  </a:lnTo>
                  <a:lnTo>
                    <a:pt x="1" y="121"/>
                  </a:lnTo>
                  <a:lnTo>
                    <a:pt x="0" y="13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9"/>
            <p:cNvSpPr>
              <a:spLocks/>
            </p:cNvSpPr>
            <p:nvPr/>
          </p:nvSpPr>
          <p:spPr bwMode="auto">
            <a:xfrm>
              <a:off x="2724150" y="1631950"/>
              <a:ext cx="833438" cy="427038"/>
            </a:xfrm>
            <a:custGeom>
              <a:avLst/>
              <a:gdLst>
                <a:gd name="T0" fmla="*/ 2147483647 w 525"/>
                <a:gd name="T1" fmla="*/ 2147483647 h 269"/>
                <a:gd name="T2" fmla="*/ 2147483647 w 525"/>
                <a:gd name="T3" fmla="*/ 2147483647 h 269"/>
                <a:gd name="T4" fmla="*/ 2147483647 w 525"/>
                <a:gd name="T5" fmla="*/ 2147483647 h 269"/>
                <a:gd name="T6" fmla="*/ 2147483647 w 525"/>
                <a:gd name="T7" fmla="*/ 2147483647 h 269"/>
                <a:gd name="T8" fmla="*/ 2147483647 w 525"/>
                <a:gd name="T9" fmla="*/ 2147483647 h 269"/>
                <a:gd name="T10" fmla="*/ 2147483647 w 525"/>
                <a:gd name="T11" fmla="*/ 2147483647 h 269"/>
                <a:gd name="T12" fmla="*/ 2147483647 w 525"/>
                <a:gd name="T13" fmla="*/ 2147483647 h 269"/>
                <a:gd name="T14" fmla="*/ 2147483647 w 525"/>
                <a:gd name="T15" fmla="*/ 2147483647 h 269"/>
                <a:gd name="T16" fmla="*/ 2147483647 w 525"/>
                <a:gd name="T17" fmla="*/ 2147483647 h 269"/>
                <a:gd name="T18" fmla="*/ 2147483647 w 525"/>
                <a:gd name="T19" fmla="*/ 2147483647 h 269"/>
                <a:gd name="T20" fmla="*/ 2147483647 w 525"/>
                <a:gd name="T21" fmla="*/ 2147483647 h 269"/>
                <a:gd name="T22" fmla="*/ 2147483647 w 525"/>
                <a:gd name="T23" fmla="*/ 2147483647 h 269"/>
                <a:gd name="T24" fmla="*/ 2147483647 w 525"/>
                <a:gd name="T25" fmla="*/ 2147483647 h 269"/>
                <a:gd name="T26" fmla="*/ 2147483647 w 525"/>
                <a:gd name="T27" fmla="*/ 2147483647 h 269"/>
                <a:gd name="T28" fmla="*/ 2147483647 w 525"/>
                <a:gd name="T29" fmla="*/ 2147483647 h 269"/>
                <a:gd name="T30" fmla="*/ 2147483647 w 525"/>
                <a:gd name="T31" fmla="*/ 2147483647 h 269"/>
                <a:gd name="T32" fmla="*/ 2147483647 w 525"/>
                <a:gd name="T33" fmla="*/ 2147483647 h 269"/>
                <a:gd name="T34" fmla="*/ 2147483647 w 525"/>
                <a:gd name="T35" fmla="*/ 2147483647 h 269"/>
                <a:gd name="T36" fmla="*/ 2147483647 w 525"/>
                <a:gd name="T37" fmla="*/ 2147483647 h 269"/>
                <a:gd name="T38" fmla="*/ 2147483647 w 525"/>
                <a:gd name="T39" fmla="*/ 2147483647 h 269"/>
                <a:gd name="T40" fmla="*/ 2147483647 w 525"/>
                <a:gd name="T41" fmla="*/ 2147483647 h 269"/>
                <a:gd name="T42" fmla="*/ 2147483647 w 525"/>
                <a:gd name="T43" fmla="*/ 2147483647 h 269"/>
                <a:gd name="T44" fmla="*/ 2147483647 w 525"/>
                <a:gd name="T45" fmla="*/ 2147483647 h 269"/>
                <a:gd name="T46" fmla="*/ 2147483647 w 525"/>
                <a:gd name="T47" fmla="*/ 2147483647 h 269"/>
                <a:gd name="T48" fmla="*/ 2147483647 w 525"/>
                <a:gd name="T49" fmla="*/ 2147483647 h 269"/>
                <a:gd name="T50" fmla="*/ 2147483647 w 525"/>
                <a:gd name="T51" fmla="*/ 2147483647 h 269"/>
                <a:gd name="T52" fmla="*/ 2147483647 w 525"/>
                <a:gd name="T53" fmla="*/ 0 h 269"/>
                <a:gd name="T54" fmla="*/ 2147483647 w 525"/>
                <a:gd name="T55" fmla="*/ 0 h 269"/>
                <a:gd name="T56" fmla="*/ 2147483647 w 525"/>
                <a:gd name="T57" fmla="*/ 2147483647 h 269"/>
                <a:gd name="T58" fmla="*/ 2147483647 w 525"/>
                <a:gd name="T59" fmla="*/ 2147483647 h 269"/>
                <a:gd name="T60" fmla="*/ 2147483647 w 525"/>
                <a:gd name="T61" fmla="*/ 2147483647 h 269"/>
                <a:gd name="T62" fmla="*/ 2147483647 w 525"/>
                <a:gd name="T63" fmla="*/ 2147483647 h 269"/>
                <a:gd name="T64" fmla="*/ 2147483647 w 525"/>
                <a:gd name="T65" fmla="*/ 2147483647 h 269"/>
                <a:gd name="T66" fmla="*/ 2147483647 w 525"/>
                <a:gd name="T67" fmla="*/ 2147483647 h 269"/>
                <a:gd name="T68" fmla="*/ 2147483647 w 525"/>
                <a:gd name="T69" fmla="*/ 2147483647 h 269"/>
                <a:gd name="T70" fmla="*/ 2147483647 w 525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0" y="134"/>
                  </a:moveTo>
                  <a:lnTo>
                    <a:pt x="1" y="146"/>
                  </a:lnTo>
                  <a:lnTo>
                    <a:pt x="4" y="157"/>
                  </a:lnTo>
                  <a:lnTo>
                    <a:pt x="8" y="169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5" y="200"/>
                  </a:lnTo>
                  <a:lnTo>
                    <a:pt x="47" y="210"/>
                  </a:lnTo>
                  <a:lnTo>
                    <a:pt x="60" y="220"/>
                  </a:lnTo>
                  <a:lnTo>
                    <a:pt x="77" y="229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1" y="250"/>
                  </a:lnTo>
                  <a:lnTo>
                    <a:pt x="151" y="256"/>
                  </a:lnTo>
                  <a:lnTo>
                    <a:pt x="172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8"/>
                  </a:lnTo>
                  <a:lnTo>
                    <a:pt x="263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30" y="263"/>
                  </a:lnTo>
                  <a:lnTo>
                    <a:pt x="352" y="260"/>
                  </a:lnTo>
                  <a:lnTo>
                    <a:pt x="372" y="255"/>
                  </a:lnTo>
                  <a:lnTo>
                    <a:pt x="393" y="250"/>
                  </a:lnTo>
                  <a:lnTo>
                    <a:pt x="413" y="243"/>
                  </a:lnTo>
                  <a:lnTo>
                    <a:pt x="430" y="236"/>
                  </a:lnTo>
                  <a:lnTo>
                    <a:pt x="447" y="227"/>
                  </a:lnTo>
                  <a:lnTo>
                    <a:pt x="463" y="219"/>
                  </a:lnTo>
                  <a:lnTo>
                    <a:pt x="477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8" y="180"/>
                  </a:lnTo>
                  <a:lnTo>
                    <a:pt x="515" y="169"/>
                  </a:lnTo>
                  <a:lnTo>
                    <a:pt x="520" y="157"/>
                  </a:lnTo>
                  <a:lnTo>
                    <a:pt x="524" y="146"/>
                  </a:lnTo>
                  <a:lnTo>
                    <a:pt x="524" y="134"/>
                  </a:lnTo>
                  <a:lnTo>
                    <a:pt x="524" y="121"/>
                  </a:lnTo>
                  <a:lnTo>
                    <a:pt x="520" y="110"/>
                  </a:lnTo>
                  <a:lnTo>
                    <a:pt x="515" y="98"/>
                  </a:lnTo>
                  <a:lnTo>
                    <a:pt x="508" y="87"/>
                  </a:lnTo>
                  <a:lnTo>
                    <a:pt x="500" y="77"/>
                  </a:lnTo>
                  <a:lnTo>
                    <a:pt x="489" y="67"/>
                  </a:lnTo>
                  <a:lnTo>
                    <a:pt x="477" y="57"/>
                  </a:lnTo>
                  <a:lnTo>
                    <a:pt x="463" y="47"/>
                  </a:lnTo>
                  <a:lnTo>
                    <a:pt x="447" y="38"/>
                  </a:lnTo>
                  <a:lnTo>
                    <a:pt x="430" y="31"/>
                  </a:lnTo>
                  <a:lnTo>
                    <a:pt x="413" y="24"/>
                  </a:lnTo>
                  <a:lnTo>
                    <a:pt x="393" y="18"/>
                  </a:lnTo>
                  <a:lnTo>
                    <a:pt x="372" y="12"/>
                  </a:lnTo>
                  <a:lnTo>
                    <a:pt x="352" y="8"/>
                  </a:lnTo>
                  <a:lnTo>
                    <a:pt x="330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7" y="38"/>
                  </a:lnTo>
                  <a:lnTo>
                    <a:pt x="60" y="47"/>
                  </a:lnTo>
                  <a:lnTo>
                    <a:pt x="47" y="57"/>
                  </a:lnTo>
                  <a:lnTo>
                    <a:pt x="34" y="67"/>
                  </a:lnTo>
                  <a:lnTo>
                    <a:pt x="25" y="77"/>
                  </a:lnTo>
                  <a:lnTo>
                    <a:pt x="16" y="87"/>
                  </a:lnTo>
                  <a:lnTo>
                    <a:pt x="8" y="98"/>
                  </a:lnTo>
                  <a:lnTo>
                    <a:pt x="4" y="111"/>
                  </a:lnTo>
                  <a:lnTo>
                    <a:pt x="1" y="121"/>
                  </a:lnTo>
                  <a:lnTo>
                    <a:pt x="0" y="13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10"/>
            <p:cNvSpPr>
              <a:spLocks/>
            </p:cNvSpPr>
            <p:nvPr/>
          </p:nvSpPr>
          <p:spPr bwMode="auto">
            <a:xfrm>
              <a:off x="306388" y="2182813"/>
              <a:ext cx="835025" cy="428625"/>
            </a:xfrm>
            <a:custGeom>
              <a:avLst/>
              <a:gdLst>
                <a:gd name="T0" fmla="*/ 2147483647 w 526"/>
                <a:gd name="T1" fmla="*/ 2147483647 h 270"/>
                <a:gd name="T2" fmla="*/ 2147483647 w 526"/>
                <a:gd name="T3" fmla="*/ 2147483647 h 270"/>
                <a:gd name="T4" fmla="*/ 2147483647 w 526"/>
                <a:gd name="T5" fmla="*/ 2147483647 h 270"/>
                <a:gd name="T6" fmla="*/ 2147483647 w 526"/>
                <a:gd name="T7" fmla="*/ 2147483647 h 270"/>
                <a:gd name="T8" fmla="*/ 2147483647 w 526"/>
                <a:gd name="T9" fmla="*/ 2147483647 h 270"/>
                <a:gd name="T10" fmla="*/ 2147483647 w 526"/>
                <a:gd name="T11" fmla="*/ 2147483647 h 270"/>
                <a:gd name="T12" fmla="*/ 2147483647 w 526"/>
                <a:gd name="T13" fmla="*/ 2147483647 h 270"/>
                <a:gd name="T14" fmla="*/ 2147483647 w 526"/>
                <a:gd name="T15" fmla="*/ 2147483647 h 270"/>
                <a:gd name="T16" fmla="*/ 2147483647 w 526"/>
                <a:gd name="T17" fmla="*/ 2147483647 h 270"/>
                <a:gd name="T18" fmla="*/ 2147483647 w 526"/>
                <a:gd name="T19" fmla="*/ 2147483647 h 270"/>
                <a:gd name="T20" fmla="*/ 2147483647 w 526"/>
                <a:gd name="T21" fmla="*/ 2147483647 h 270"/>
                <a:gd name="T22" fmla="*/ 2147483647 w 526"/>
                <a:gd name="T23" fmla="*/ 2147483647 h 270"/>
                <a:gd name="T24" fmla="*/ 2147483647 w 526"/>
                <a:gd name="T25" fmla="*/ 2147483647 h 270"/>
                <a:gd name="T26" fmla="*/ 2147483647 w 526"/>
                <a:gd name="T27" fmla="*/ 2147483647 h 270"/>
                <a:gd name="T28" fmla="*/ 2147483647 w 526"/>
                <a:gd name="T29" fmla="*/ 2147483647 h 270"/>
                <a:gd name="T30" fmla="*/ 2147483647 w 526"/>
                <a:gd name="T31" fmla="*/ 2147483647 h 270"/>
                <a:gd name="T32" fmla="*/ 2147483647 w 526"/>
                <a:gd name="T33" fmla="*/ 2147483647 h 270"/>
                <a:gd name="T34" fmla="*/ 2147483647 w 526"/>
                <a:gd name="T35" fmla="*/ 2147483647 h 270"/>
                <a:gd name="T36" fmla="*/ 2147483647 w 526"/>
                <a:gd name="T37" fmla="*/ 2147483647 h 270"/>
                <a:gd name="T38" fmla="*/ 2147483647 w 526"/>
                <a:gd name="T39" fmla="*/ 2147483647 h 270"/>
                <a:gd name="T40" fmla="*/ 2147483647 w 526"/>
                <a:gd name="T41" fmla="*/ 2147483647 h 270"/>
                <a:gd name="T42" fmla="*/ 2147483647 w 526"/>
                <a:gd name="T43" fmla="*/ 2147483647 h 270"/>
                <a:gd name="T44" fmla="*/ 2147483647 w 526"/>
                <a:gd name="T45" fmla="*/ 2147483647 h 270"/>
                <a:gd name="T46" fmla="*/ 2147483647 w 526"/>
                <a:gd name="T47" fmla="*/ 2147483647 h 270"/>
                <a:gd name="T48" fmla="*/ 2147483647 w 526"/>
                <a:gd name="T49" fmla="*/ 2147483647 h 270"/>
                <a:gd name="T50" fmla="*/ 2147483647 w 526"/>
                <a:gd name="T51" fmla="*/ 2147483647 h 270"/>
                <a:gd name="T52" fmla="*/ 2147483647 w 526"/>
                <a:gd name="T53" fmla="*/ 2147483647 h 270"/>
                <a:gd name="T54" fmla="*/ 2147483647 w 526"/>
                <a:gd name="T55" fmla="*/ 2147483647 h 270"/>
                <a:gd name="T56" fmla="*/ 2147483647 w 526"/>
                <a:gd name="T57" fmla="*/ 2147483647 h 270"/>
                <a:gd name="T58" fmla="*/ 2147483647 w 526"/>
                <a:gd name="T59" fmla="*/ 2147483647 h 270"/>
                <a:gd name="T60" fmla="*/ 2147483647 w 526"/>
                <a:gd name="T61" fmla="*/ 2147483647 h 270"/>
                <a:gd name="T62" fmla="*/ 2147483647 w 526"/>
                <a:gd name="T63" fmla="*/ 2147483647 h 270"/>
                <a:gd name="T64" fmla="*/ 2147483647 w 526"/>
                <a:gd name="T65" fmla="*/ 2147483647 h 270"/>
                <a:gd name="T66" fmla="*/ 2147483647 w 526"/>
                <a:gd name="T67" fmla="*/ 2147483647 h 270"/>
                <a:gd name="T68" fmla="*/ 2147483647 w 526"/>
                <a:gd name="T69" fmla="*/ 2147483647 h 270"/>
                <a:gd name="T70" fmla="*/ 2147483647 w 526"/>
                <a:gd name="T71" fmla="*/ 2147483647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6"/>
                <a:gd name="T109" fmla="*/ 0 h 270"/>
                <a:gd name="T110" fmla="*/ 526 w 526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6" h="270">
                  <a:moveTo>
                    <a:pt x="525" y="134"/>
                  </a:moveTo>
                  <a:lnTo>
                    <a:pt x="523" y="123"/>
                  </a:lnTo>
                  <a:lnTo>
                    <a:pt x="520" y="110"/>
                  </a:lnTo>
                  <a:lnTo>
                    <a:pt x="516" y="100"/>
                  </a:lnTo>
                  <a:lnTo>
                    <a:pt x="508" y="88"/>
                  </a:lnTo>
                  <a:lnTo>
                    <a:pt x="500" y="77"/>
                  </a:lnTo>
                  <a:lnTo>
                    <a:pt x="489" y="67"/>
                  </a:lnTo>
                  <a:lnTo>
                    <a:pt x="477" y="57"/>
                  </a:lnTo>
                  <a:lnTo>
                    <a:pt x="463" y="48"/>
                  </a:lnTo>
                  <a:lnTo>
                    <a:pt x="447" y="40"/>
                  </a:lnTo>
                  <a:lnTo>
                    <a:pt x="431" y="31"/>
                  </a:lnTo>
                  <a:lnTo>
                    <a:pt x="413" y="24"/>
                  </a:lnTo>
                  <a:lnTo>
                    <a:pt x="393" y="18"/>
                  </a:lnTo>
                  <a:lnTo>
                    <a:pt x="373" y="12"/>
                  </a:lnTo>
                  <a:lnTo>
                    <a:pt x="352" y="8"/>
                  </a:lnTo>
                  <a:lnTo>
                    <a:pt x="330" y="4"/>
                  </a:lnTo>
                  <a:lnTo>
                    <a:pt x="307" y="2"/>
                  </a:lnTo>
                  <a:lnTo>
                    <a:pt x="284" y="1"/>
                  </a:lnTo>
                  <a:lnTo>
                    <a:pt x="261" y="0"/>
                  </a:lnTo>
                  <a:lnTo>
                    <a:pt x="240" y="1"/>
                  </a:lnTo>
                  <a:lnTo>
                    <a:pt x="217" y="2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1" y="18"/>
                  </a:lnTo>
                  <a:lnTo>
                    <a:pt x="111" y="24"/>
                  </a:lnTo>
                  <a:lnTo>
                    <a:pt x="94" y="31"/>
                  </a:lnTo>
                  <a:lnTo>
                    <a:pt x="77" y="40"/>
                  </a:lnTo>
                  <a:lnTo>
                    <a:pt x="61" y="48"/>
                  </a:lnTo>
                  <a:lnTo>
                    <a:pt x="47" y="57"/>
                  </a:lnTo>
                  <a:lnTo>
                    <a:pt x="35" y="67"/>
                  </a:lnTo>
                  <a:lnTo>
                    <a:pt x="25" y="77"/>
                  </a:lnTo>
                  <a:lnTo>
                    <a:pt x="16" y="88"/>
                  </a:lnTo>
                  <a:lnTo>
                    <a:pt x="8" y="100"/>
                  </a:lnTo>
                  <a:lnTo>
                    <a:pt x="4" y="110"/>
                  </a:lnTo>
                  <a:lnTo>
                    <a:pt x="1" y="123"/>
                  </a:lnTo>
                  <a:lnTo>
                    <a:pt x="0" y="134"/>
                  </a:lnTo>
                  <a:lnTo>
                    <a:pt x="1" y="145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5" y="201"/>
                  </a:lnTo>
                  <a:lnTo>
                    <a:pt x="47" y="211"/>
                  </a:lnTo>
                  <a:lnTo>
                    <a:pt x="61" y="220"/>
                  </a:lnTo>
                  <a:lnTo>
                    <a:pt x="77" y="228"/>
                  </a:lnTo>
                  <a:lnTo>
                    <a:pt x="94" y="236"/>
                  </a:lnTo>
                  <a:lnTo>
                    <a:pt x="111" y="244"/>
                  </a:lnTo>
                  <a:lnTo>
                    <a:pt x="131" y="250"/>
                  </a:lnTo>
                  <a:lnTo>
                    <a:pt x="151" y="254"/>
                  </a:lnTo>
                  <a:lnTo>
                    <a:pt x="172" y="260"/>
                  </a:lnTo>
                  <a:lnTo>
                    <a:pt x="194" y="263"/>
                  </a:lnTo>
                  <a:lnTo>
                    <a:pt x="217" y="266"/>
                  </a:lnTo>
                  <a:lnTo>
                    <a:pt x="240" y="267"/>
                  </a:lnTo>
                  <a:lnTo>
                    <a:pt x="261" y="269"/>
                  </a:lnTo>
                  <a:lnTo>
                    <a:pt x="284" y="267"/>
                  </a:lnTo>
                  <a:lnTo>
                    <a:pt x="307" y="266"/>
                  </a:lnTo>
                  <a:lnTo>
                    <a:pt x="330" y="263"/>
                  </a:lnTo>
                  <a:lnTo>
                    <a:pt x="352" y="260"/>
                  </a:lnTo>
                  <a:lnTo>
                    <a:pt x="373" y="254"/>
                  </a:lnTo>
                  <a:lnTo>
                    <a:pt x="393" y="250"/>
                  </a:lnTo>
                  <a:lnTo>
                    <a:pt x="413" y="244"/>
                  </a:lnTo>
                  <a:lnTo>
                    <a:pt x="431" y="236"/>
                  </a:lnTo>
                  <a:lnTo>
                    <a:pt x="447" y="228"/>
                  </a:lnTo>
                  <a:lnTo>
                    <a:pt x="463" y="220"/>
                  </a:lnTo>
                  <a:lnTo>
                    <a:pt x="477" y="211"/>
                  </a:lnTo>
                  <a:lnTo>
                    <a:pt x="489" y="201"/>
                  </a:lnTo>
                  <a:lnTo>
                    <a:pt x="500" y="190"/>
                  </a:lnTo>
                  <a:lnTo>
                    <a:pt x="508" y="180"/>
                  </a:lnTo>
                  <a:lnTo>
                    <a:pt x="516" y="168"/>
                  </a:lnTo>
                  <a:lnTo>
                    <a:pt x="520" y="157"/>
                  </a:lnTo>
                  <a:lnTo>
                    <a:pt x="523" y="145"/>
                  </a:lnTo>
                  <a:lnTo>
                    <a:pt x="525" y="13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Freeform 11"/>
            <p:cNvSpPr>
              <a:spLocks/>
            </p:cNvSpPr>
            <p:nvPr/>
          </p:nvSpPr>
          <p:spPr bwMode="auto">
            <a:xfrm>
              <a:off x="1839913" y="2182813"/>
              <a:ext cx="833437" cy="428625"/>
            </a:xfrm>
            <a:custGeom>
              <a:avLst/>
              <a:gdLst>
                <a:gd name="T0" fmla="*/ 2147483647 w 525"/>
                <a:gd name="T1" fmla="*/ 2147483647 h 270"/>
                <a:gd name="T2" fmla="*/ 2147483647 w 525"/>
                <a:gd name="T3" fmla="*/ 2147483647 h 270"/>
                <a:gd name="T4" fmla="*/ 2147483647 w 525"/>
                <a:gd name="T5" fmla="*/ 2147483647 h 270"/>
                <a:gd name="T6" fmla="*/ 2147483647 w 525"/>
                <a:gd name="T7" fmla="*/ 2147483647 h 270"/>
                <a:gd name="T8" fmla="*/ 2147483647 w 525"/>
                <a:gd name="T9" fmla="*/ 2147483647 h 270"/>
                <a:gd name="T10" fmla="*/ 2147483647 w 525"/>
                <a:gd name="T11" fmla="*/ 2147483647 h 270"/>
                <a:gd name="T12" fmla="*/ 2147483647 w 525"/>
                <a:gd name="T13" fmla="*/ 2147483647 h 270"/>
                <a:gd name="T14" fmla="*/ 2147483647 w 525"/>
                <a:gd name="T15" fmla="*/ 2147483647 h 270"/>
                <a:gd name="T16" fmla="*/ 2147483647 w 525"/>
                <a:gd name="T17" fmla="*/ 2147483647 h 270"/>
                <a:gd name="T18" fmla="*/ 2147483647 w 525"/>
                <a:gd name="T19" fmla="*/ 2147483647 h 270"/>
                <a:gd name="T20" fmla="*/ 2147483647 w 525"/>
                <a:gd name="T21" fmla="*/ 2147483647 h 270"/>
                <a:gd name="T22" fmla="*/ 2147483647 w 525"/>
                <a:gd name="T23" fmla="*/ 2147483647 h 270"/>
                <a:gd name="T24" fmla="*/ 2147483647 w 525"/>
                <a:gd name="T25" fmla="*/ 2147483647 h 270"/>
                <a:gd name="T26" fmla="*/ 2147483647 w 525"/>
                <a:gd name="T27" fmla="*/ 2147483647 h 270"/>
                <a:gd name="T28" fmla="*/ 2147483647 w 525"/>
                <a:gd name="T29" fmla="*/ 2147483647 h 270"/>
                <a:gd name="T30" fmla="*/ 2147483647 w 525"/>
                <a:gd name="T31" fmla="*/ 2147483647 h 270"/>
                <a:gd name="T32" fmla="*/ 2147483647 w 525"/>
                <a:gd name="T33" fmla="*/ 2147483647 h 270"/>
                <a:gd name="T34" fmla="*/ 2147483647 w 525"/>
                <a:gd name="T35" fmla="*/ 2147483647 h 270"/>
                <a:gd name="T36" fmla="*/ 2147483647 w 525"/>
                <a:gd name="T37" fmla="*/ 2147483647 h 270"/>
                <a:gd name="T38" fmla="*/ 2147483647 w 525"/>
                <a:gd name="T39" fmla="*/ 2147483647 h 270"/>
                <a:gd name="T40" fmla="*/ 2147483647 w 525"/>
                <a:gd name="T41" fmla="*/ 2147483647 h 270"/>
                <a:gd name="T42" fmla="*/ 2147483647 w 525"/>
                <a:gd name="T43" fmla="*/ 2147483647 h 270"/>
                <a:gd name="T44" fmla="*/ 2147483647 w 525"/>
                <a:gd name="T45" fmla="*/ 2147483647 h 270"/>
                <a:gd name="T46" fmla="*/ 2147483647 w 525"/>
                <a:gd name="T47" fmla="*/ 2147483647 h 270"/>
                <a:gd name="T48" fmla="*/ 2147483647 w 525"/>
                <a:gd name="T49" fmla="*/ 2147483647 h 270"/>
                <a:gd name="T50" fmla="*/ 2147483647 w 525"/>
                <a:gd name="T51" fmla="*/ 2147483647 h 270"/>
                <a:gd name="T52" fmla="*/ 2147483647 w 525"/>
                <a:gd name="T53" fmla="*/ 2147483647 h 270"/>
                <a:gd name="T54" fmla="*/ 2147483647 w 525"/>
                <a:gd name="T55" fmla="*/ 2147483647 h 270"/>
                <a:gd name="T56" fmla="*/ 2147483647 w 525"/>
                <a:gd name="T57" fmla="*/ 2147483647 h 270"/>
                <a:gd name="T58" fmla="*/ 2147483647 w 525"/>
                <a:gd name="T59" fmla="*/ 2147483647 h 270"/>
                <a:gd name="T60" fmla="*/ 2147483647 w 525"/>
                <a:gd name="T61" fmla="*/ 2147483647 h 270"/>
                <a:gd name="T62" fmla="*/ 2147483647 w 525"/>
                <a:gd name="T63" fmla="*/ 2147483647 h 270"/>
                <a:gd name="T64" fmla="*/ 2147483647 w 525"/>
                <a:gd name="T65" fmla="*/ 2147483647 h 270"/>
                <a:gd name="T66" fmla="*/ 2147483647 w 525"/>
                <a:gd name="T67" fmla="*/ 2147483647 h 270"/>
                <a:gd name="T68" fmla="*/ 2147483647 w 525"/>
                <a:gd name="T69" fmla="*/ 2147483647 h 270"/>
                <a:gd name="T70" fmla="*/ 2147483647 w 525"/>
                <a:gd name="T71" fmla="*/ 2147483647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70"/>
                <a:gd name="T110" fmla="*/ 525 w 525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70">
                  <a:moveTo>
                    <a:pt x="0" y="134"/>
                  </a:moveTo>
                  <a:lnTo>
                    <a:pt x="1" y="145"/>
                  </a:lnTo>
                  <a:lnTo>
                    <a:pt x="3" y="157"/>
                  </a:lnTo>
                  <a:lnTo>
                    <a:pt x="8" y="168"/>
                  </a:lnTo>
                  <a:lnTo>
                    <a:pt x="15" y="180"/>
                  </a:lnTo>
                  <a:lnTo>
                    <a:pt x="23" y="190"/>
                  </a:lnTo>
                  <a:lnTo>
                    <a:pt x="34" y="201"/>
                  </a:lnTo>
                  <a:lnTo>
                    <a:pt x="46" y="211"/>
                  </a:lnTo>
                  <a:lnTo>
                    <a:pt x="60" y="220"/>
                  </a:lnTo>
                  <a:lnTo>
                    <a:pt x="76" y="228"/>
                  </a:lnTo>
                  <a:lnTo>
                    <a:pt x="93" y="236"/>
                  </a:lnTo>
                  <a:lnTo>
                    <a:pt x="111" y="244"/>
                  </a:lnTo>
                  <a:lnTo>
                    <a:pt x="130" y="250"/>
                  </a:lnTo>
                  <a:lnTo>
                    <a:pt x="151" y="254"/>
                  </a:lnTo>
                  <a:lnTo>
                    <a:pt x="171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7"/>
                  </a:lnTo>
                  <a:lnTo>
                    <a:pt x="262" y="269"/>
                  </a:lnTo>
                  <a:lnTo>
                    <a:pt x="284" y="267"/>
                  </a:lnTo>
                  <a:lnTo>
                    <a:pt x="307" y="266"/>
                  </a:lnTo>
                  <a:lnTo>
                    <a:pt x="329" y="263"/>
                  </a:lnTo>
                  <a:lnTo>
                    <a:pt x="351" y="260"/>
                  </a:lnTo>
                  <a:lnTo>
                    <a:pt x="372" y="254"/>
                  </a:lnTo>
                  <a:lnTo>
                    <a:pt x="392" y="250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6" y="228"/>
                  </a:lnTo>
                  <a:lnTo>
                    <a:pt x="462" y="220"/>
                  </a:lnTo>
                  <a:lnTo>
                    <a:pt x="476" y="210"/>
                  </a:lnTo>
                  <a:lnTo>
                    <a:pt x="489" y="201"/>
                  </a:lnTo>
                  <a:lnTo>
                    <a:pt x="498" y="190"/>
                  </a:lnTo>
                  <a:lnTo>
                    <a:pt x="507" y="180"/>
                  </a:lnTo>
                  <a:lnTo>
                    <a:pt x="515" y="168"/>
                  </a:lnTo>
                  <a:lnTo>
                    <a:pt x="519" y="157"/>
                  </a:lnTo>
                  <a:lnTo>
                    <a:pt x="522" y="145"/>
                  </a:lnTo>
                  <a:lnTo>
                    <a:pt x="524" y="134"/>
                  </a:lnTo>
                  <a:lnTo>
                    <a:pt x="522" y="123"/>
                  </a:lnTo>
                  <a:lnTo>
                    <a:pt x="519" y="110"/>
                  </a:lnTo>
                  <a:lnTo>
                    <a:pt x="515" y="100"/>
                  </a:lnTo>
                  <a:lnTo>
                    <a:pt x="507" y="88"/>
                  </a:lnTo>
                  <a:lnTo>
                    <a:pt x="498" y="77"/>
                  </a:lnTo>
                  <a:lnTo>
                    <a:pt x="489" y="67"/>
                  </a:lnTo>
                  <a:lnTo>
                    <a:pt x="476" y="57"/>
                  </a:lnTo>
                  <a:lnTo>
                    <a:pt x="462" y="48"/>
                  </a:lnTo>
                  <a:lnTo>
                    <a:pt x="446" y="40"/>
                  </a:lnTo>
                  <a:lnTo>
                    <a:pt x="430" y="31"/>
                  </a:lnTo>
                  <a:lnTo>
                    <a:pt x="412" y="24"/>
                  </a:lnTo>
                  <a:lnTo>
                    <a:pt x="392" y="18"/>
                  </a:lnTo>
                  <a:lnTo>
                    <a:pt x="372" y="12"/>
                  </a:lnTo>
                  <a:lnTo>
                    <a:pt x="351" y="8"/>
                  </a:lnTo>
                  <a:lnTo>
                    <a:pt x="329" y="4"/>
                  </a:lnTo>
                  <a:lnTo>
                    <a:pt x="307" y="2"/>
                  </a:lnTo>
                  <a:lnTo>
                    <a:pt x="284" y="1"/>
                  </a:lnTo>
                  <a:lnTo>
                    <a:pt x="262" y="0"/>
                  </a:lnTo>
                  <a:lnTo>
                    <a:pt x="239" y="1"/>
                  </a:lnTo>
                  <a:lnTo>
                    <a:pt x="216" y="2"/>
                  </a:lnTo>
                  <a:lnTo>
                    <a:pt x="193" y="4"/>
                  </a:lnTo>
                  <a:lnTo>
                    <a:pt x="171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6" y="40"/>
                  </a:lnTo>
                  <a:lnTo>
                    <a:pt x="60" y="48"/>
                  </a:lnTo>
                  <a:lnTo>
                    <a:pt x="46" y="57"/>
                  </a:lnTo>
                  <a:lnTo>
                    <a:pt x="34" y="67"/>
                  </a:lnTo>
                  <a:lnTo>
                    <a:pt x="23" y="77"/>
                  </a:lnTo>
                  <a:lnTo>
                    <a:pt x="15" y="88"/>
                  </a:lnTo>
                  <a:lnTo>
                    <a:pt x="8" y="100"/>
                  </a:lnTo>
                  <a:lnTo>
                    <a:pt x="3" y="110"/>
                  </a:lnTo>
                  <a:lnTo>
                    <a:pt x="1" y="123"/>
                  </a:lnTo>
                  <a:lnTo>
                    <a:pt x="0" y="13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auto">
            <a:xfrm>
              <a:off x="2681288" y="2706688"/>
              <a:ext cx="1250950" cy="701675"/>
            </a:xfrm>
            <a:custGeom>
              <a:avLst/>
              <a:gdLst/>
              <a:ahLst/>
              <a:cxnLst>
                <a:cxn ang="0">
                  <a:pos x="0" y="221"/>
                </a:cxn>
                <a:cxn ang="0">
                  <a:pos x="388" y="0"/>
                </a:cxn>
                <a:cxn ang="0">
                  <a:pos x="787" y="229"/>
                </a:cxn>
                <a:cxn ang="0">
                  <a:pos x="388" y="441"/>
                </a:cxn>
                <a:cxn ang="0">
                  <a:pos x="0" y="221"/>
                </a:cxn>
              </a:cxnLst>
              <a:rect l="0" t="0" r="r" b="b"/>
              <a:pathLst>
                <a:path w="788" h="442">
                  <a:moveTo>
                    <a:pt x="0" y="221"/>
                  </a:moveTo>
                  <a:lnTo>
                    <a:pt x="388" y="0"/>
                  </a:lnTo>
                  <a:lnTo>
                    <a:pt x="787" y="229"/>
                  </a:lnTo>
                  <a:lnTo>
                    <a:pt x="388" y="441"/>
                  </a:lnTo>
                  <a:lnTo>
                    <a:pt x="0" y="221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34" name="Freeform 13"/>
            <p:cNvSpPr>
              <a:spLocks/>
            </p:cNvSpPr>
            <p:nvPr/>
          </p:nvSpPr>
          <p:spPr bwMode="auto">
            <a:xfrm>
              <a:off x="4391025" y="2881313"/>
              <a:ext cx="1350963" cy="441325"/>
            </a:xfrm>
            <a:custGeom>
              <a:avLst/>
              <a:gdLst>
                <a:gd name="T0" fmla="*/ 2147483647 w 851"/>
                <a:gd name="T1" fmla="*/ 2147483647 h 278"/>
                <a:gd name="T2" fmla="*/ 2147483647 w 851"/>
                <a:gd name="T3" fmla="*/ 0 h 278"/>
                <a:gd name="T4" fmla="*/ 0 w 851"/>
                <a:gd name="T5" fmla="*/ 0 h 278"/>
                <a:gd name="T6" fmla="*/ 0 w 851"/>
                <a:gd name="T7" fmla="*/ 2147483647 h 278"/>
                <a:gd name="T8" fmla="*/ 2147483647 w 851"/>
                <a:gd name="T9" fmla="*/ 2147483647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1"/>
                <a:gd name="T16" fmla="*/ 0 h 278"/>
                <a:gd name="T17" fmla="*/ 851 w 851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1" h="278">
                  <a:moveTo>
                    <a:pt x="850" y="277"/>
                  </a:moveTo>
                  <a:lnTo>
                    <a:pt x="850" y="0"/>
                  </a:lnTo>
                  <a:lnTo>
                    <a:pt x="0" y="0"/>
                  </a:lnTo>
                  <a:lnTo>
                    <a:pt x="0" y="277"/>
                  </a:lnTo>
                  <a:lnTo>
                    <a:pt x="850" y="27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35" name="Freeform 14"/>
            <p:cNvSpPr>
              <a:spLocks/>
            </p:cNvSpPr>
            <p:nvPr/>
          </p:nvSpPr>
          <p:spPr bwMode="auto">
            <a:xfrm>
              <a:off x="952500" y="2870201"/>
              <a:ext cx="1154113" cy="439737"/>
            </a:xfrm>
            <a:custGeom>
              <a:avLst/>
              <a:gdLst>
                <a:gd name="T0" fmla="*/ 2147483647 w 727"/>
                <a:gd name="T1" fmla="*/ 2147483647 h 277"/>
                <a:gd name="T2" fmla="*/ 2147483647 w 727"/>
                <a:gd name="T3" fmla="*/ 0 h 277"/>
                <a:gd name="T4" fmla="*/ 0 w 727"/>
                <a:gd name="T5" fmla="*/ 0 h 277"/>
                <a:gd name="T6" fmla="*/ 0 w 727"/>
                <a:gd name="T7" fmla="*/ 2147483647 h 277"/>
                <a:gd name="T8" fmla="*/ 2147483647 w 727"/>
                <a:gd name="T9" fmla="*/ 2147483647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7"/>
                <a:gd name="T16" fmla="*/ 0 h 277"/>
                <a:gd name="T17" fmla="*/ 727 w 727"/>
                <a:gd name="T18" fmla="*/ 277 h 2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7" h="277">
                  <a:moveTo>
                    <a:pt x="726" y="276"/>
                  </a:moveTo>
                  <a:lnTo>
                    <a:pt x="726" y="0"/>
                  </a:lnTo>
                  <a:lnTo>
                    <a:pt x="0" y="0"/>
                  </a:lnTo>
                  <a:lnTo>
                    <a:pt x="0" y="276"/>
                  </a:lnTo>
                  <a:lnTo>
                    <a:pt x="726" y="27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36" name="Freeform 15"/>
            <p:cNvSpPr>
              <a:spLocks/>
            </p:cNvSpPr>
            <p:nvPr/>
          </p:nvSpPr>
          <p:spPr bwMode="auto">
            <a:xfrm>
              <a:off x="4391025" y="1882775"/>
              <a:ext cx="835025" cy="427038"/>
            </a:xfrm>
            <a:custGeom>
              <a:avLst/>
              <a:gdLst>
                <a:gd name="T0" fmla="*/ 2147483647 w 526"/>
                <a:gd name="T1" fmla="*/ 2147483647 h 269"/>
                <a:gd name="T2" fmla="*/ 2147483647 w 526"/>
                <a:gd name="T3" fmla="*/ 2147483647 h 269"/>
                <a:gd name="T4" fmla="*/ 2147483647 w 526"/>
                <a:gd name="T5" fmla="*/ 2147483647 h 269"/>
                <a:gd name="T6" fmla="*/ 2147483647 w 526"/>
                <a:gd name="T7" fmla="*/ 2147483647 h 269"/>
                <a:gd name="T8" fmla="*/ 2147483647 w 526"/>
                <a:gd name="T9" fmla="*/ 2147483647 h 269"/>
                <a:gd name="T10" fmla="*/ 2147483647 w 526"/>
                <a:gd name="T11" fmla="*/ 2147483647 h 269"/>
                <a:gd name="T12" fmla="*/ 2147483647 w 526"/>
                <a:gd name="T13" fmla="*/ 2147483647 h 269"/>
                <a:gd name="T14" fmla="*/ 2147483647 w 526"/>
                <a:gd name="T15" fmla="*/ 2147483647 h 269"/>
                <a:gd name="T16" fmla="*/ 2147483647 w 526"/>
                <a:gd name="T17" fmla="*/ 0 h 269"/>
                <a:gd name="T18" fmla="*/ 2147483647 w 526"/>
                <a:gd name="T19" fmla="*/ 0 h 269"/>
                <a:gd name="T20" fmla="*/ 2147483647 w 526"/>
                <a:gd name="T21" fmla="*/ 2147483647 h 269"/>
                <a:gd name="T22" fmla="*/ 2147483647 w 526"/>
                <a:gd name="T23" fmla="*/ 2147483647 h 269"/>
                <a:gd name="T24" fmla="*/ 2147483647 w 526"/>
                <a:gd name="T25" fmla="*/ 2147483647 h 269"/>
                <a:gd name="T26" fmla="*/ 2147483647 w 526"/>
                <a:gd name="T27" fmla="*/ 2147483647 h 269"/>
                <a:gd name="T28" fmla="*/ 2147483647 w 526"/>
                <a:gd name="T29" fmla="*/ 2147483647 h 269"/>
                <a:gd name="T30" fmla="*/ 2147483647 w 526"/>
                <a:gd name="T31" fmla="*/ 2147483647 h 269"/>
                <a:gd name="T32" fmla="*/ 2147483647 w 526"/>
                <a:gd name="T33" fmla="*/ 2147483647 h 269"/>
                <a:gd name="T34" fmla="*/ 2147483647 w 526"/>
                <a:gd name="T35" fmla="*/ 2147483647 h 269"/>
                <a:gd name="T36" fmla="*/ 2147483647 w 526"/>
                <a:gd name="T37" fmla="*/ 2147483647 h 269"/>
                <a:gd name="T38" fmla="*/ 2147483647 w 526"/>
                <a:gd name="T39" fmla="*/ 2147483647 h 269"/>
                <a:gd name="T40" fmla="*/ 2147483647 w 526"/>
                <a:gd name="T41" fmla="*/ 2147483647 h 269"/>
                <a:gd name="T42" fmla="*/ 2147483647 w 526"/>
                <a:gd name="T43" fmla="*/ 2147483647 h 269"/>
                <a:gd name="T44" fmla="*/ 2147483647 w 526"/>
                <a:gd name="T45" fmla="*/ 2147483647 h 269"/>
                <a:gd name="T46" fmla="*/ 2147483647 w 526"/>
                <a:gd name="T47" fmla="*/ 2147483647 h 269"/>
                <a:gd name="T48" fmla="*/ 2147483647 w 526"/>
                <a:gd name="T49" fmla="*/ 2147483647 h 269"/>
                <a:gd name="T50" fmla="*/ 2147483647 w 526"/>
                <a:gd name="T51" fmla="*/ 2147483647 h 269"/>
                <a:gd name="T52" fmla="*/ 2147483647 w 526"/>
                <a:gd name="T53" fmla="*/ 2147483647 h 269"/>
                <a:gd name="T54" fmla="*/ 2147483647 w 526"/>
                <a:gd name="T55" fmla="*/ 2147483647 h 269"/>
                <a:gd name="T56" fmla="*/ 2147483647 w 526"/>
                <a:gd name="T57" fmla="*/ 2147483647 h 269"/>
                <a:gd name="T58" fmla="*/ 2147483647 w 526"/>
                <a:gd name="T59" fmla="*/ 2147483647 h 269"/>
                <a:gd name="T60" fmla="*/ 2147483647 w 526"/>
                <a:gd name="T61" fmla="*/ 2147483647 h 269"/>
                <a:gd name="T62" fmla="*/ 2147483647 w 526"/>
                <a:gd name="T63" fmla="*/ 2147483647 h 269"/>
                <a:gd name="T64" fmla="*/ 2147483647 w 526"/>
                <a:gd name="T65" fmla="*/ 2147483647 h 269"/>
                <a:gd name="T66" fmla="*/ 2147483647 w 526"/>
                <a:gd name="T67" fmla="*/ 2147483647 h 269"/>
                <a:gd name="T68" fmla="*/ 2147483647 w 526"/>
                <a:gd name="T69" fmla="*/ 2147483647 h 269"/>
                <a:gd name="T70" fmla="*/ 2147483647 w 526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6"/>
                <a:gd name="T109" fmla="*/ 0 h 269"/>
                <a:gd name="T110" fmla="*/ 526 w 526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6" h="269">
                  <a:moveTo>
                    <a:pt x="525" y="134"/>
                  </a:moveTo>
                  <a:lnTo>
                    <a:pt x="523" y="121"/>
                  </a:lnTo>
                  <a:lnTo>
                    <a:pt x="521" y="110"/>
                  </a:lnTo>
                  <a:lnTo>
                    <a:pt x="516" y="98"/>
                  </a:lnTo>
                  <a:lnTo>
                    <a:pt x="509" y="88"/>
                  </a:lnTo>
                  <a:lnTo>
                    <a:pt x="501" y="77"/>
                  </a:lnTo>
                  <a:lnTo>
                    <a:pt x="490" y="67"/>
                  </a:lnTo>
                  <a:lnTo>
                    <a:pt x="478" y="57"/>
                  </a:lnTo>
                  <a:lnTo>
                    <a:pt x="464" y="47"/>
                  </a:lnTo>
                  <a:lnTo>
                    <a:pt x="448" y="38"/>
                  </a:lnTo>
                  <a:lnTo>
                    <a:pt x="431" y="31"/>
                  </a:lnTo>
                  <a:lnTo>
                    <a:pt x="412" y="24"/>
                  </a:lnTo>
                  <a:lnTo>
                    <a:pt x="393" y="18"/>
                  </a:lnTo>
                  <a:lnTo>
                    <a:pt x="373" y="12"/>
                  </a:lnTo>
                  <a:lnTo>
                    <a:pt x="351" y="8"/>
                  </a:lnTo>
                  <a:lnTo>
                    <a:pt x="330" y="4"/>
                  </a:lnTo>
                  <a:lnTo>
                    <a:pt x="308" y="1"/>
                  </a:lnTo>
                  <a:lnTo>
                    <a:pt x="285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3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2" y="24"/>
                  </a:lnTo>
                  <a:lnTo>
                    <a:pt x="93" y="31"/>
                  </a:lnTo>
                  <a:lnTo>
                    <a:pt x="76" y="38"/>
                  </a:lnTo>
                  <a:lnTo>
                    <a:pt x="60" y="47"/>
                  </a:lnTo>
                  <a:lnTo>
                    <a:pt x="46" y="57"/>
                  </a:lnTo>
                  <a:lnTo>
                    <a:pt x="34" y="67"/>
                  </a:lnTo>
                  <a:lnTo>
                    <a:pt x="23" y="77"/>
                  </a:lnTo>
                  <a:lnTo>
                    <a:pt x="15" y="88"/>
                  </a:lnTo>
                  <a:lnTo>
                    <a:pt x="8" y="98"/>
                  </a:lnTo>
                  <a:lnTo>
                    <a:pt x="3" y="110"/>
                  </a:lnTo>
                  <a:lnTo>
                    <a:pt x="1" y="121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3" y="157"/>
                  </a:lnTo>
                  <a:lnTo>
                    <a:pt x="8" y="169"/>
                  </a:lnTo>
                  <a:lnTo>
                    <a:pt x="15" y="180"/>
                  </a:lnTo>
                  <a:lnTo>
                    <a:pt x="23" y="190"/>
                  </a:lnTo>
                  <a:lnTo>
                    <a:pt x="34" y="200"/>
                  </a:lnTo>
                  <a:lnTo>
                    <a:pt x="46" y="210"/>
                  </a:lnTo>
                  <a:lnTo>
                    <a:pt x="60" y="220"/>
                  </a:lnTo>
                  <a:lnTo>
                    <a:pt x="76" y="229"/>
                  </a:lnTo>
                  <a:lnTo>
                    <a:pt x="93" y="236"/>
                  </a:lnTo>
                  <a:lnTo>
                    <a:pt x="112" y="243"/>
                  </a:lnTo>
                  <a:lnTo>
                    <a:pt x="130" y="250"/>
                  </a:lnTo>
                  <a:lnTo>
                    <a:pt x="151" y="256"/>
                  </a:lnTo>
                  <a:lnTo>
                    <a:pt x="173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5" y="268"/>
                  </a:lnTo>
                  <a:lnTo>
                    <a:pt x="308" y="266"/>
                  </a:lnTo>
                  <a:lnTo>
                    <a:pt x="330" y="263"/>
                  </a:lnTo>
                  <a:lnTo>
                    <a:pt x="351" y="260"/>
                  </a:lnTo>
                  <a:lnTo>
                    <a:pt x="373" y="256"/>
                  </a:lnTo>
                  <a:lnTo>
                    <a:pt x="393" y="250"/>
                  </a:lnTo>
                  <a:lnTo>
                    <a:pt x="412" y="243"/>
                  </a:lnTo>
                  <a:lnTo>
                    <a:pt x="431" y="236"/>
                  </a:lnTo>
                  <a:lnTo>
                    <a:pt x="448" y="229"/>
                  </a:lnTo>
                  <a:lnTo>
                    <a:pt x="464" y="220"/>
                  </a:lnTo>
                  <a:lnTo>
                    <a:pt x="478" y="210"/>
                  </a:lnTo>
                  <a:lnTo>
                    <a:pt x="490" y="200"/>
                  </a:lnTo>
                  <a:lnTo>
                    <a:pt x="501" y="190"/>
                  </a:lnTo>
                  <a:lnTo>
                    <a:pt x="509" y="180"/>
                  </a:lnTo>
                  <a:lnTo>
                    <a:pt x="516" y="169"/>
                  </a:lnTo>
                  <a:lnTo>
                    <a:pt x="521" y="157"/>
                  </a:lnTo>
                  <a:lnTo>
                    <a:pt x="523" y="146"/>
                  </a:lnTo>
                  <a:lnTo>
                    <a:pt x="525" y="13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Rectangle 16"/>
            <p:cNvSpPr>
              <a:spLocks noChangeArrowheads="1"/>
            </p:cNvSpPr>
            <p:nvPr/>
          </p:nvSpPr>
          <p:spPr bwMode="auto">
            <a:xfrm>
              <a:off x="2044700" y="2212975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lot</a:t>
              </a:r>
            </a:p>
          </p:txBody>
        </p:sp>
        <p:sp>
          <p:nvSpPr>
            <p:cNvPr id="5138" name="Rectangle 17"/>
            <p:cNvSpPr>
              <a:spLocks noChangeArrowheads="1"/>
            </p:cNvSpPr>
            <p:nvPr/>
          </p:nvSpPr>
          <p:spPr bwMode="auto">
            <a:xfrm>
              <a:off x="4408487" y="1922463"/>
              <a:ext cx="836613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dname</a:t>
              </a:r>
            </a:p>
          </p:txBody>
        </p:sp>
        <p:sp>
          <p:nvSpPr>
            <p:cNvPr id="5139" name="Rectangle 18"/>
            <p:cNvSpPr>
              <a:spLocks noChangeArrowheads="1"/>
            </p:cNvSpPr>
            <p:nvPr/>
          </p:nvSpPr>
          <p:spPr bwMode="auto">
            <a:xfrm>
              <a:off x="5143500" y="2246313"/>
              <a:ext cx="85883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budget</a:t>
              </a:r>
            </a:p>
          </p:txBody>
        </p:sp>
        <p:sp>
          <p:nvSpPr>
            <p:cNvPr id="5140" name="Rectangle 19"/>
            <p:cNvSpPr>
              <a:spLocks noChangeArrowheads="1"/>
            </p:cNvSpPr>
            <p:nvPr/>
          </p:nvSpPr>
          <p:spPr bwMode="auto">
            <a:xfrm>
              <a:off x="3797300" y="2236788"/>
              <a:ext cx="4857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did</a:t>
              </a:r>
            </a:p>
          </p:txBody>
        </p:sp>
        <p:sp>
          <p:nvSpPr>
            <p:cNvPr id="5141" name="Rectangle 20"/>
            <p:cNvSpPr>
              <a:spLocks noChangeArrowheads="1"/>
            </p:cNvSpPr>
            <p:nvPr/>
          </p:nvSpPr>
          <p:spPr bwMode="auto">
            <a:xfrm>
              <a:off x="2798763" y="1655763"/>
              <a:ext cx="700087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since</a:t>
              </a:r>
            </a:p>
          </p:txBody>
        </p:sp>
        <p:sp>
          <p:nvSpPr>
            <p:cNvPr id="5142" name="Rectangle 21"/>
            <p:cNvSpPr>
              <a:spLocks noChangeArrowheads="1"/>
            </p:cNvSpPr>
            <p:nvPr/>
          </p:nvSpPr>
          <p:spPr bwMode="auto">
            <a:xfrm>
              <a:off x="1120775" y="1911350"/>
              <a:ext cx="7112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name</a:t>
              </a:r>
            </a:p>
          </p:txBody>
        </p:sp>
        <p:sp>
          <p:nvSpPr>
            <p:cNvPr id="5143" name="Rectangle 22"/>
            <p:cNvSpPr>
              <a:spLocks noChangeArrowheads="1"/>
            </p:cNvSpPr>
            <p:nvPr/>
          </p:nvSpPr>
          <p:spPr bwMode="auto">
            <a:xfrm>
              <a:off x="2806700" y="2913063"/>
              <a:ext cx="985784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 err="1">
                  <a:solidFill>
                    <a:schemeClr val="bg1"/>
                  </a:solidFill>
                  <a:latin typeface="Arial" charset="0"/>
                </a:rPr>
                <a:t>Works_In</a:t>
              </a:r>
              <a:endParaRPr lang="en-US" sz="14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144" name="Rectangle 23"/>
            <p:cNvSpPr>
              <a:spLocks noChangeArrowheads="1"/>
            </p:cNvSpPr>
            <p:nvPr/>
          </p:nvSpPr>
          <p:spPr bwMode="auto">
            <a:xfrm>
              <a:off x="4356100" y="2935288"/>
              <a:ext cx="1422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Departments</a:t>
              </a:r>
            </a:p>
          </p:txBody>
        </p:sp>
        <p:sp>
          <p:nvSpPr>
            <p:cNvPr id="5145" name="Rectangle 24"/>
            <p:cNvSpPr>
              <a:spLocks noChangeArrowheads="1"/>
            </p:cNvSpPr>
            <p:nvPr/>
          </p:nvSpPr>
          <p:spPr bwMode="auto">
            <a:xfrm>
              <a:off x="901700" y="2898776"/>
              <a:ext cx="12541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Employees</a:t>
              </a:r>
            </a:p>
          </p:txBody>
        </p:sp>
        <p:sp>
          <p:nvSpPr>
            <p:cNvPr id="5146" name="Rectangle 25"/>
            <p:cNvSpPr>
              <a:spLocks noChangeArrowheads="1"/>
            </p:cNvSpPr>
            <p:nvPr/>
          </p:nvSpPr>
          <p:spPr bwMode="auto">
            <a:xfrm>
              <a:off x="446088" y="2189163"/>
              <a:ext cx="5318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ssn</a:t>
              </a:r>
            </a:p>
          </p:txBody>
        </p:sp>
        <p:sp>
          <p:nvSpPr>
            <p:cNvPr id="5147" name="Line 26"/>
            <p:cNvSpPr>
              <a:spLocks noChangeShapeType="1"/>
            </p:cNvSpPr>
            <p:nvPr/>
          </p:nvSpPr>
          <p:spPr bwMode="auto">
            <a:xfrm>
              <a:off x="1441450" y="2281237"/>
              <a:ext cx="76200" cy="58419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Line 27"/>
            <p:cNvSpPr>
              <a:spLocks noChangeShapeType="1"/>
            </p:cNvSpPr>
            <p:nvPr/>
          </p:nvSpPr>
          <p:spPr bwMode="auto">
            <a:xfrm>
              <a:off x="684213" y="2627313"/>
              <a:ext cx="627062" cy="2476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Line 28"/>
            <p:cNvSpPr>
              <a:spLocks noChangeShapeType="1"/>
            </p:cNvSpPr>
            <p:nvPr/>
          </p:nvSpPr>
          <p:spPr bwMode="auto">
            <a:xfrm flipH="1">
              <a:off x="1860550" y="2611439"/>
              <a:ext cx="284163" cy="24129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Line 29"/>
            <p:cNvSpPr>
              <a:spLocks noChangeShapeType="1"/>
            </p:cNvSpPr>
            <p:nvPr/>
          </p:nvSpPr>
          <p:spPr bwMode="auto">
            <a:xfrm flipH="1">
              <a:off x="2106612" y="3054349"/>
              <a:ext cx="558800" cy="31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Line 30"/>
            <p:cNvSpPr>
              <a:spLocks noChangeShapeType="1"/>
            </p:cNvSpPr>
            <p:nvPr/>
          </p:nvSpPr>
          <p:spPr bwMode="auto">
            <a:xfrm>
              <a:off x="3932238" y="3071813"/>
              <a:ext cx="45878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Line 31"/>
            <p:cNvSpPr>
              <a:spLocks noChangeShapeType="1"/>
            </p:cNvSpPr>
            <p:nvPr/>
          </p:nvSpPr>
          <p:spPr bwMode="auto">
            <a:xfrm>
              <a:off x="3100388" y="2074863"/>
              <a:ext cx="185737" cy="61912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Line 32"/>
            <p:cNvSpPr>
              <a:spLocks noChangeShapeType="1"/>
            </p:cNvSpPr>
            <p:nvPr/>
          </p:nvSpPr>
          <p:spPr bwMode="auto">
            <a:xfrm>
              <a:off x="4283075" y="2611439"/>
              <a:ext cx="334963" cy="25399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Line 33"/>
            <p:cNvSpPr>
              <a:spLocks noChangeShapeType="1"/>
            </p:cNvSpPr>
            <p:nvPr/>
          </p:nvSpPr>
          <p:spPr bwMode="auto">
            <a:xfrm>
              <a:off x="4787900" y="2309813"/>
              <a:ext cx="114300" cy="57149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Line 34"/>
            <p:cNvSpPr>
              <a:spLocks noChangeShapeType="1"/>
            </p:cNvSpPr>
            <p:nvPr/>
          </p:nvSpPr>
          <p:spPr bwMode="auto">
            <a:xfrm flipH="1">
              <a:off x="5251450" y="2611439"/>
              <a:ext cx="222250" cy="25399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57" name="Picture 37" descr="C:\Users\Kien\AppData\Local\Microsoft\Windows\Temporary Internet Files\Content.IE5\YDNNHWKG\MC9003340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65" y="3862913"/>
            <a:ext cx="1846983" cy="23837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 bwMode="auto">
          <a:xfrm>
            <a:off x="4495800" y="3505200"/>
            <a:ext cx="1600200" cy="762000"/>
          </a:xfrm>
          <a:prstGeom prst="wedgeEllipseCallout">
            <a:avLst>
              <a:gd name="adj1" fmla="val -21627"/>
              <a:gd name="adj2" fmla="val -80833"/>
            </a:avLst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 Narrow"/>
                <a:cs typeface="Arial Narrow"/>
              </a:rPr>
              <a:t>A relationship</a:t>
            </a:r>
          </a:p>
        </p:txBody>
      </p:sp>
    </p:spTree>
    <p:extLst>
      <p:ext uri="{BB962C8B-B14F-4D97-AF65-F5344CB8AC3E}">
        <p14:creationId xmlns:p14="http://schemas.microsoft.com/office/powerpoint/2010/main" val="3755957273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6" descr="C:\Users\Kien\AppData\Local\Microsoft\Windows\Temporary Internet Files\Content.IE5\L3925WEY\MC90019847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7" y="517070"/>
            <a:ext cx="3236159" cy="2756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838200"/>
          </a:xfrm>
        </p:spPr>
        <p:txBody>
          <a:bodyPr>
            <a:normAutofit/>
          </a:bodyPr>
          <a:lstStyle/>
          <a:p>
            <a:r>
              <a:rPr lang="en-US" sz="4800" b="1" dirty="0"/>
              <a:t>Relationship Set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3657600"/>
            <a:ext cx="4484687" cy="28416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i="1" u="sng" dirty="0">
                <a:solidFill>
                  <a:schemeClr val="accent2"/>
                </a:solidFill>
                <a:latin typeface="Calibri" pitchFamily="34" charset="0"/>
              </a:rPr>
              <a:t>Relationship Set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:  </a:t>
            </a:r>
            <a:r>
              <a:rPr lang="en-US" sz="3200" dirty="0">
                <a:latin typeface="Calibri" pitchFamily="34" charset="0"/>
              </a:rPr>
              <a:t>Collection of similar relationships.</a:t>
            </a:r>
          </a:p>
          <a:p>
            <a:pPr marL="230188" lvl="1" indent="0">
              <a:spcBef>
                <a:spcPts val="1800"/>
              </a:spcBef>
              <a:buSzPct val="75000"/>
              <a:buNone/>
            </a:pPr>
            <a:r>
              <a:rPr lang="en-US" sz="2800" dirty="0">
                <a:solidFill>
                  <a:srgbClr val="7030A0"/>
                </a:solidFill>
                <a:latin typeface="Calibri" pitchFamily="34" charset="0"/>
              </a:rPr>
              <a:t>An </a:t>
            </a:r>
            <a:r>
              <a:rPr lang="en-US" sz="2800" b="1" i="1" dirty="0">
                <a:solidFill>
                  <a:srgbClr val="7030A0"/>
                </a:solidFill>
                <a:latin typeface="Calibri" pitchFamily="34" charset="0"/>
              </a:rPr>
              <a:t>n</a:t>
            </a:r>
            <a:r>
              <a:rPr lang="en-US" sz="2800" b="1" dirty="0">
                <a:solidFill>
                  <a:srgbClr val="7030A0"/>
                </a:solidFill>
                <a:latin typeface="Calibri" pitchFamily="34" charset="0"/>
              </a:rPr>
              <a:t>-</a:t>
            </a:r>
            <a:r>
              <a:rPr lang="en-US" sz="2800" b="1" dirty="0" err="1">
                <a:solidFill>
                  <a:srgbClr val="7030A0"/>
                </a:solidFill>
                <a:latin typeface="Calibri" pitchFamily="34" charset="0"/>
              </a:rPr>
              <a:t>ary</a:t>
            </a:r>
            <a:r>
              <a:rPr lang="en-US" sz="2800" b="1" dirty="0">
                <a:solidFill>
                  <a:srgbClr val="7030A0"/>
                </a:solidFill>
                <a:latin typeface="Calibri" pitchFamily="34" charset="0"/>
              </a:rPr>
              <a:t> relationship </a:t>
            </a:r>
            <a:r>
              <a:rPr lang="en-US" sz="2800" dirty="0">
                <a:solidFill>
                  <a:srgbClr val="7030A0"/>
                </a:solidFill>
                <a:latin typeface="Calibri" pitchFamily="34" charset="0"/>
              </a:rPr>
              <a:t>set </a:t>
            </a:r>
            <a:r>
              <a:rPr lang="en-US" sz="2800" i="1" dirty="0">
                <a:solidFill>
                  <a:srgbClr val="7030A0"/>
                </a:solidFill>
                <a:latin typeface="Calibri" pitchFamily="34" charset="0"/>
              </a:rPr>
              <a:t>R</a:t>
            </a:r>
            <a:r>
              <a:rPr lang="en-US" sz="2800" dirty="0">
                <a:solidFill>
                  <a:srgbClr val="7030A0"/>
                </a:solidFill>
                <a:latin typeface="Calibri" pitchFamily="34" charset="0"/>
              </a:rPr>
              <a:t> relates </a:t>
            </a:r>
            <a:r>
              <a:rPr lang="en-US" sz="2800" i="1" dirty="0">
                <a:solidFill>
                  <a:srgbClr val="7030A0"/>
                </a:solidFill>
                <a:latin typeface="Calibri" pitchFamily="34" charset="0"/>
              </a:rPr>
              <a:t>n</a:t>
            </a:r>
            <a:r>
              <a:rPr lang="en-US" sz="2800" dirty="0">
                <a:solidFill>
                  <a:srgbClr val="7030A0"/>
                </a:solidFill>
                <a:latin typeface="Calibri" pitchFamily="34" charset="0"/>
              </a:rPr>
              <a:t> entity sets </a:t>
            </a:r>
            <a:r>
              <a:rPr lang="en-US" sz="2800" i="1" dirty="0">
                <a:solidFill>
                  <a:srgbClr val="7030A0"/>
                </a:solidFill>
                <a:latin typeface="Calibri" pitchFamily="34" charset="0"/>
              </a:rPr>
              <a:t>E</a:t>
            </a:r>
            <a:r>
              <a:rPr lang="en-US" sz="2800" i="1" baseline="-25000" dirty="0">
                <a:solidFill>
                  <a:srgbClr val="7030A0"/>
                </a:solidFill>
                <a:latin typeface="Calibri" pitchFamily="34" charset="0"/>
              </a:rPr>
              <a:t>1</a:t>
            </a:r>
            <a:r>
              <a:rPr lang="en-US" sz="2800" dirty="0">
                <a:solidFill>
                  <a:srgbClr val="7030A0"/>
                </a:solidFill>
                <a:latin typeface="Calibri" pitchFamily="34" charset="0"/>
              </a:rPr>
              <a:t> ... </a:t>
            </a:r>
            <a:r>
              <a:rPr lang="en-US" sz="2800" i="1" dirty="0">
                <a:solidFill>
                  <a:srgbClr val="7030A0"/>
                </a:solidFill>
                <a:latin typeface="Calibri" pitchFamily="34" charset="0"/>
              </a:rPr>
              <a:t>E</a:t>
            </a:r>
            <a:r>
              <a:rPr lang="en-US" sz="2800" i="1" baseline="-25000" dirty="0">
                <a:solidFill>
                  <a:srgbClr val="7030A0"/>
                </a:solidFill>
                <a:latin typeface="Calibri" pitchFamily="34" charset="0"/>
              </a:rPr>
              <a:t>n</a:t>
            </a:r>
            <a:r>
              <a:rPr lang="en-US" sz="2800" dirty="0">
                <a:solidFill>
                  <a:srgbClr val="7030A0"/>
                </a:solidFill>
                <a:latin typeface="Calibri" pitchFamily="34" charset="0"/>
              </a:rPr>
              <a:t>; each relationship in </a:t>
            </a:r>
            <a:r>
              <a:rPr lang="en-US" sz="2800" i="1" dirty="0">
                <a:solidFill>
                  <a:srgbClr val="7030A0"/>
                </a:solidFill>
                <a:latin typeface="Calibri" pitchFamily="34" charset="0"/>
              </a:rPr>
              <a:t>R</a:t>
            </a:r>
            <a:r>
              <a:rPr lang="en-US" sz="2800" dirty="0">
                <a:solidFill>
                  <a:srgbClr val="7030A0"/>
                </a:solidFill>
                <a:latin typeface="Calibri" pitchFamily="34" charset="0"/>
              </a:rPr>
              <a:t> involves entities </a:t>
            </a:r>
            <a:r>
              <a:rPr lang="en-US" sz="2800" i="1" dirty="0">
                <a:solidFill>
                  <a:srgbClr val="7030A0"/>
                </a:solidFill>
                <a:latin typeface="Calibri" pitchFamily="34" charset="0"/>
              </a:rPr>
              <a:t>e</a:t>
            </a:r>
            <a:r>
              <a:rPr lang="en-US" sz="2800" i="1" baseline="-25000" dirty="0">
                <a:solidFill>
                  <a:srgbClr val="7030A0"/>
                </a:solidFill>
                <a:latin typeface="Calibri" pitchFamily="34" charset="0"/>
              </a:rPr>
              <a:t>1</a:t>
            </a:r>
            <a:r>
              <a:rPr lang="en-US" sz="2800" dirty="0">
                <a:solidFill>
                  <a:srgbClr val="7030A0"/>
                </a:solidFill>
                <a:latin typeface="Calibri" pitchFamily="34" charset="0"/>
              </a:rPr>
              <a:t> in </a:t>
            </a:r>
            <a:r>
              <a:rPr lang="en-US" sz="2800" i="1" dirty="0">
                <a:solidFill>
                  <a:srgbClr val="7030A0"/>
                </a:solidFill>
                <a:latin typeface="Calibri" pitchFamily="34" charset="0"/>
              </a:rPr>
              <a:t>E</a:t>
            </a:r>
            <a:r>
              <a:rPr lang="en-US" sz="2800" i="1" baseline="-25000" dirty="0">
                <a:solidFill>
                  <a:srgbClr val="7030A0"/>
                </a:solidFill>
                <a:latin typeface="Calibri" pitchFamily="34" charset="0"/>
              </a:rPr>
              <a:t>1</a:t>
            </a:r>
            <a:r>
              <a:rPr lang="en-US" sz="2800" dirty="0">
                <a:solidFill>
                  <a:srgbClr val="7030A0"/>
                </a:solidFill>
                <a:latin typeface="Calibri" pitchFamily="34" charset="0"/>
              </a:rPr>
              <a:t>, ..., </a:t>
            </a:r>
            <a:r>
              <a:rPr lang="en-US" sz="2800" i="1" dirty="0">
                <a:solidFill>
                  <a:srgbClr val="7030A0"/>
                </a:solidFill>
                <a:latin typeface="Calibri" pitchFamily="34" charset="0"/>
              </a:rPr>
              <a:t>e</a:t>
            </a:r>
            <a:r>
              <a:rPr lang="en-US" sz="2800" i="1" baseline="-25000" dirty="0">
                <a:solidFill>
                  <a:srgbClr val="7030A0"/>
                </a:solidFill>
                <a:latin typeface="Calibri" pitchFamily="34" charset="0"/>
              </a:rPr>
              <a:t>n</a:t>
            </a:r>
            <a:r>
              <a:rPr lang="en-US" sz="2800" dirty="0">
                <a:solidFill>
                  <a:srgbClr val="7030A0"/>
                </a:solidFill>
                <a:latin typeface="Calibri" pitchFamily="34" charset="0"/>
              </a:rPr>
              <a:t> in </a:t>
            </a:r>
            <a:r>
              <a:rPr lang="en-US" sz="2800" i="1" dirty="0">
                <a:solidFill>
                  <a:srgbClr val="7030A0"/>
                </a:solidFill>
                <a:latin typeface="Calibri" pitchFamily="34" charset="0"/>
              </a:rPr>
              <a:t>E</a:t>
            </a:r>
            <a:r>
              <a:rPr lang="en-US" sz="2800" i="1" baseline="-25000" dirty="0">
                <a:solidFill>
                  <a:srgbClr val="7030A0"/>
                </a:solidFill>
                <a:latin typeface="Calibri" pitchFamily="34" charset="0"/>
              </a:rPr>
              <a:t>n</a:t>
            </a:r>
          </a:p>
        </p:txBody>
      </p:sp>
      <p:grpSp>
        <p:nvGrpSpPr>
          <p:cNvPr id="5126" name="Group 51"/>
          <p:cNvGrpSpPr>
            <a:grpSpLocks/>
          </p:cNvGrpSpPr>
          <p:nvPr/>
        </p:nvGrpSpPr>
        <p:grpSpPr bwMode="auto">
          <a:xfrm>
            <a:off x="609600" y="1500188"/>
            <a:ext cx="5700712" cy="1776412"/>
            <a:chOff x="306388" y="1631950"/>
            <a:chExt cx="5700712" cy="1776413"/>
          </a:xfrm>
        </p:grpSpPr>
        <p:sp>
          <p:nvSpPr>
            <p:cNvPr id="5127" name="Freeform 6"/>
            <p:cNvSpPr>
              <a:spLocks/>
            </p:cNvSpPr>
            <p:nvPr/>
          </p:nvSpPr>
          <p:spPr bwMode="auto">
            <a:xfrm>
              <a:off x="1055688" y="1868488"/>
              <a:ext cx="838200" cy="428625"/>
            </a:xfrm>
            <a:custGeom>
              <a:avLst/>
              <a:gdLst>
                <a:gd name="T0" fmla="*/ 2147483647 w 528"/>
                <a:gd name="T1" fmla="*/ 2147483647 h 270"/>
                <a:gd name="T2" fmla="*/ 2147483647 w 528"/>
                <a:gd name="T3" fmla="*/ 2147483647 h 270"/>
                <a:gd name="T4" fmla="*/ 2147483647 w 528"/>
                <a:gd name="T5" fmla="*/ 2147483647 h 270"/>
                <a:gd name="T6" fmla="*/ 2147483647 w 528"/>
                <a:gd name="T7" fmla="*/ 2147483647 h 270"/>
                <a:gd name="T8" fmla="*/ 2147483647 w 528"/>
                <a:gd name="T9" fmla="*/ 2147483647 h 270"/>
                <a:gd name="T10" fmla="*/ 2147483647 w 528"/>
                <a:gd name="T11" fmla="*/ 2147483647 h 270"/>
                <a:gd name="T12" fmla="*/ 2147483647 w 528"/>
                <a:gd name="T13" fmla="*/ 2147483647 h 270"/>
                <a:gd name="T14" fmla="*/ 2147483647 w 528"/>
                <a:gd name="T15" fmla="*/ 2147483647 h 270"/>
                <a:gd name="T16" fmla="*/ 2147483647 w 528"/>
                <a:gd name="T17" fmla="*/ 2147483647 h 270"/>
                <a:gd name="T18" fmla="*/ 2147483647 w 528"/>
                <a:gd name="T19" fmla="*/ 2147483647 h 270"/>
                <a:gd name="T20" fmla="*/ 2147483647 w 528"/>
                <a:gd name="T21" fmla="*/ 2147483647 h 270"/>
                <a:gd name="T22" fmla="*/ 2147483647 w 528"/>
                <a:gd name="T23" fmla="*/ 2147483647 h 270"/>
                <a:gd name="T24" fmla="*/ 2147483647 w 528"/>
                <a:gd name="T25" fmla="*/ 2147483647 h 270"/>
                <a:gd name="T26" fmla="*/ 2147483647 w 528"/>
                <a:gd name="T27" fmla="*/ 2147483647 h 270"/>
                <a:gd name="T28" fmla="*/ 2147483647 w 528"/>
                <a:gd name="T29" fmla="*/ 2147483647 h 270"/>
                <a:gd name="T30" fmla="*/ 2147483647 w 528"/>
                <a:gd name="T31" fmla="*/ 2147483647 h 270"/>
                <a:gd name="T32" fmla="*/ 2147483647 w 528"/>
                <a:gd name="T33" fmla="*/ 2147483647 h 270"/>
                <a:gd name="T34" fmla="*/ 2147483647 w 528"/>
                <a:gd name="T35" fmla="*/ 2147483647 h 270"/>
                <a:gd name="T36" fmla="*/ 2147483647 w 528"/>
                <a:gd name="T37" fmla="*/ 2147483647 h 270"/>
                <a:gd name="T38" fmla="*/ 2147483647 w 528"/>
                <a:gd name="T39" fmla="*/ 2147483647 h 270"/>
                <a:gd name="T40" fmla="*/ 2147483647 w 528"/>
                <a:gd name="T41" fmla="*/ 2147483647 h 270"/>
                <a:gd name="T42" fmla="*/ 2147483647 w 528"/>
                <a:gd name="T43" fmla="*/ 2147483647 h 270"/>
                <a:gd name="T44" fmla="*/ 2147483647 w 528"/>
                <a:gd name="T45" fmla="*/ 2147483647 h 270"/>
                <a:gd name="T46" fmla="*/ 2147483647 w 528"/>
                <a:gd name="T47" fmla="*/ 2147483647 h 270"/>
                <a:gd name="T48" fmla="*/ 2147483647 w 528"/>
                <a:gd name="T49" fmla="*/ 2147483647 h 270"/>
                <a:gd name="T50" fmla="*/ 2147483647 w 528"/>
                <a:gd name="T51" fmla="*/ 2147483647 h 270"/>
                <a:gd name="T52" fmla="*/ 2147483647 w 528"/>
                <a:gd name="T53" fmla="*/ 2147483647 h 270"/>
                <a:gd name="T54" fmla="*/ 2147483647 w 528"/>
                <a:gd name="T55" fmla="*/ 2147483647 h 270"/>
                <a:gd name="T56" fmla="*/ 2147483647 w 528"/>
                <a:gd name="T57" fmla="*/ 2147483647 h 270"/>
                <a:gd name="T58" fmla="*/ 2147483647 w 528"/>
                <a:gd name="T59" fmla="*/ 2147483647 h 270"/>
                <a:gd name="T60" fmla="*/ 2147483647 w 528"/>
                <a:gd name="T61" fmla="*/ 2147483647 h 270"/>
                <a:gd name="T62" fmla="*/ 2147483647 w 528"/>
                <a:gd name="T63" fmla="*/ 2147483647 h 270"/>
                <a:gd name="T64" fmla="*/ 2147483647 w 528"/>
                <a:gd name="T65" fmla="*/ 2147483647 h 270"/>
                <a:gd name="T66" fmla="*/ 2147483647 w 528"/>
                <a:gd name="T67" fmla="*/ 2147483647 h 270"/>
                <a:gd name="T68" fmla="*/ 2147483647 w 528"/>
                <a:gd name="T69" fmla="*/ 2147483647 h 270"/>
                <a:gd name="T70" fmla="*/ 2147483647 w 528"/>
                <a:gd name="T71" fmla="*/ 2147483647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8"/>
                <a:gd name="T109" fmla="*/ 0 h 270"/>
                <a:gd name="T110" fmla="*/ 528 w 528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8" h="270">
                  <a:moveTo>
                    <a:pt x="527" y="134"/>
                  </a:moveTo>
                  <a:lnTo>
                    <a:pt x="525" y="123"/>
                  </a:lnTo>
                  <a:lnTo>
                    <a:pt x="522" y="111"/>
                  </a:lnTo>
                  <a:lnTo>
                    <a:pt x="517" y="100"/>
                  </a:lnTo>
                  <a:lnTo>
                    <a:pt x="510" y="88"/>
                  </a:lnTo>
                  <a:lnTo>
                    <a:pt x="501" y="78"/>
                  </a:lnTo>
                  <a:lnTo>
                    <a:pt x="490" y="67"/>
                  </a:lnTo>
                  <a:lnTo>
                    <a:pt x="478" y="57"/>
                  </a:lnTo>
                  <a:lnTo>
                    <a:pt x="465" y="48"/>
                  </a:lnTo>
                  <a:lnTo>
                    <a:pt x="449" y="40"/>
                  </a:lnTo>
                  <a:lnTo>
                    <a:pt x="433" y="32"/>
                  </a:lnTo>
                  <a:lnTo>
                    <a:pt x="414" y="24"/>
                  </a:lnTo>
                  <a:lnTo>
                    <a:pt x="394" y="18"/>
                  </a:lnTo>
                  <a:lnTo>
                    <a:pt x="374" y="14"/>
                  </a:lnTo>
                  <a:lnTo>
                    <a:pt x="353" y="8"/>
                  </a:lnTo>
                  <a:lnTo>
                    <a:pt x="331" y="5"/>
                  </a:lnTo>
                  <a:lnTo>
                    <a:pt x="309" y="2"/>
                  </a:lnTo>
                  <a:lnTo>
                    <a:pt x="286" y="1"/>
                  </a:lnTo>
                  <a:lnTo>
                    <a:pt x="262" y="0"/>
                  </a:lnTo>
                  <a:lnTo>
                    <a:pt x="240" y="1"/>
                  </a:lnTo>
                  <a:lnTo>
                    <a:pt x="218" y="2"/>
                  </a:lnTo>
                  <a:lnTo>
                    <a:pt x="195" y="5"/>
                  </a:lnTo>
                  <a:lnTo>
                    <a:pt x="173" y="8"/>
                  </a:lnTo>
                  <a:lnTo>
                    <a:pt x="152" y="14"/>
                  </a:lnTo>
                  <a:lnTo>
                    <a:pt x="132" y="18"/>
                  </a:lnTo>
                  <a:lnTo>
                    <a:pt x="112" y="24"/>
                  </a:lnTo>
                  <a:lnTo>
                    <a:pt x="94" y="32"/>
                  </a:lnTo>
                  <a:lnTo>
                    <a:pt x="77" y="40"/>
                  </a:lnTo>
                  <a:lnTo>
                    <a:pt x="62" y="48"/>
                  </a:lnTo>
                  <a:lnTo>
                    <a:pt x="48" y="57"/>
                  </a:lnTo>
                  <a:lnTo>
                    <a:pt x="36" y="67"/>
                  </a:lnTo>
                  <a:lnTo>
                    <a:pt x="25" y="78"/>
                  </a:lnTo>
                  <a:lnTo>
                    <a:pt x="16" y="88"/>
                  </a:lnTo>
                  <a:lnTo>
                    <a:pt x="9" y="100"/>
                  </a:lnTo>
                  <a:lnTo>
                    <a:pt x="4" y="111"/>
                  </a:lnTo>
                  <a:lnTo>
                    <a:pt x="1" y="123"/>
                  </a:lnTo>
                  <a:lnTo>
                    <a:pt x="0" y="134"/>
                  </a:lnTo>
                  <a:lnTo>
                    <a:pt x="1" y="145"/>
                  </a:lnTo>
                  <a:lnTo>
                    <a:pt x="4" y="158"/>
                  </a:lnTo>
                  <a:lnTo>
                    <a:pt x="9" y="168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6" y="201"/>
                  </a:lnTo>
                  <a:lnTo>
                    <a:pt x="48" y="211"/>
                  </a:lnTo>
                  <a:lnTo>
                    <a:pt x="62" y="220"/>
                  </a:lnTo>
                  <a:lnTo>
                    <a:pt x="77" y="228"/>
                  </a:lnTo>
                  <a:lnTo>
                    <a:pt x="94" y="237"/>
                  </a:lnTo>
                  <a:lnTo>
                    <a:pt x="112" y="244"/>
                  </a:lnTo>
                  <a:lnTo>
                    <a:pt x="132" y="250"/>
                  </a:lnTo>
                  <a:lnTo>
                    <a:pt x="152" y="256"/>
                  </a:lnTo>
                  <a:lnTo>
                    <a:pt x="173" y="260"/>
                  </a:lnTo>
                  <a:lnTo>
                    <a:pt x="195" y="264"/>
                  </a:lnTo>
                  <a:lnTo>
                    <a:pt x="218" y="266"/>
                  </a:lnTo>
                  <a:lnTo>
                    <a:pt x="240" y="267"/>
                  </a:lnTo>
                  <a:lnTo>
                    <a:pt x="262" y="269"/>
                  </a:lnTo>
                  <a:lnTo>
                    <a:pt x="286" y="267"/>
                  </a:lnTo>
                  <a:lnTo>
                    <a:pt x="309" y="266"/>
                  </a:lnTo>
                  <a:lnTo>
                    <a:pt x="331" y="264"/>
                  </a:lnTo>
                  <a:lnTo>
                    <a:pt x="353" y="260"/>
                  </a:lnTo>
                  <a:lnTo>
                    <a:pt x="374" y="256"/>
                  </a:lnTo>
                  <a:lnTo>
                    <a:pt x="394" y="250"/>
                  </a:lnTo>
                  <a:lnTo>
                    <a:pt x="414" y="244"/>
                  </a:lnTo>
                  <a:lnTo>
                    <a:pt x="433" y="237"/>
                  </a:lnTo>
                  <a:lnTo>
                    <a:pt x="449" y="228"/>
                  </a:lnTo>
                  <a:lnTo>
                    <a:pt x="465" y="220"/>
                  </a:lnTo>
                  <a:lnTo>
                    <a:pt x="478" y="211"/>
                  </a:lnTo>
                  <a:lnTo>
                    <a:pt x="490" y="201"/>
                  </a:lnTo>
                  <a:lnTo>
                    <a:pt x="501" y="190"/>
                  </a:lnTo>
                  <a:lnTo>
                    <a:pt x="510" y="180"/>
                  </a:lnTo>
                  <a:lnTo>
                    <a:pt x="517" y="168"/>
                  </a:lnTo>
                  <a:lnTo>
                    <a:pt x="522" y="158"/>
                  </a:lnTo>
                  <a:lnTo>
                    <a:pt x="525" y="145"/>
                  </a:lnTo>
                  <a:lnTo>
                    <a:pt x="527" y="13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Freeform 7"/>
            <p:cNvSpPr>
              <a:spLocks/>
            </p:cNvSpPr>
            <p:nvPr/>
          </p:nvSpPr>
          <p:spPr bwMode="auto">
            <a:xfrm>
              <a:off x="3641725" y="2195513"/>
              <a:ext cx="833438" cy="427037"/>
            </a:xfrm>
            <a:custGeom>
              <a:avLst/>
              <a:gdLst>
                <a:gd name="T0" fmla="*/ 2147483647 w 525"/>
                <a:gd name="T1" fmla="*/ 2147483647 h 269"/>
                <a:gd name="T2" fmla="*/ 2147483647 w 525"/>
                <a:gd name="T3" fmla="*/ 2147483647 h 269"/>
                <a:gd name="T4" fmla="*/ 2147483647 w 525"/>
                <a:gd name="T5" fmla="*/ 2147483647 h 269"/>
                <a:gd name="T6" fmla="*/ 2147483647 w 525"/>
                <a:gd name="T7" fmla="*/ 2147483647 h 269"/>
                <a:gd name="T8" fmla="*/ 2147483647 w 525"/>
                <a:gd name="T9" fmla="*/ 2147483647 h 269"/>
                <a:gd name="T10" fmla="*/ 2147483647 w 525"/>
                <a:gd name="T11" fmla="*/ 2147483647 h 269"/>
                <a:gd name="T12" fmla="*/ 2147483647 w 525"/>
                <a:gd name="T13" fmla="*/ 2147483647 h 269"/>
                <a:gd name="T14" fmla="*/ 2147483647 w 525"/>
                <a:gd name="T15" fmla="*/ 2147483647 h 269"/>
                <a:gd name="T16" fmla="*/ 2147483647 w 525"/>
                <a:gd name="T17" fmla="*/ 0 h 269"/>
                <a:gd name="T18" fmla="*/ 2147483647 w 525"/>
                <a:gd name="T19" fmla="*/ 0 h 269"/>
                <a:gd name="T20" fmla="*/ 2147483647 w 525"/>
                <a:gd name="T21" fmla="*/ 2147483647 h 269"/>
                <a:gd name="T22" fmla="*/ 2147483647 w 525"/>
                <a:gd name="T23" fmla="*/ 2147483647 h 269"/>
                <a:gd name="T24" fmla="*/ 2147483647 w 525"/>
                <a:gd name="T25" fmla="*/ 2147483647 h 269"/>
                <a:gd name="T26" fmla="*/ 2147483647 w 525"/>
                <a:gd name="T27" fmla="*/ 2147483647 h 269"/>
                <a:gd name="T28" fmla="*/ 2147483647 w 525"/>
                <a:gd name="T29" fmla="*/ 2147483647 h 269"/>
                <a:gd name="T30" fmla="*/ 2147483647 w 525"/>
                <a:gd name="T31" fmla="*/ 2147483647 h 269"/>
                <a:gd name="T32" fmla="*/ 2147483647 w 525"/>
                <a:gd name="T33" fmla="*/ 2147483647 h 269"/>
                <a:gd name="T34" fmla="*/ 2147483647 w 525"/>
                <a:gd name="T35" fmla="*/ 2147483647 h 269"/>
                <a:gd name="T36" fmla="*/ 2147483647 w 525"/>
                <a:gd name="T37" fmla="*/ 2147483647 h 269"/>
                <a:gd name="T38" fmla="*/ 2147483647 w 525"/>
                <a:gd name="T39" fmla="*/ 2147483647 h 269"/>
                <a:gd name="T40" fmla="*/ 2147483647 w 525"/>
                <a:gd name="T41" fmla="*/ 2147483647 h 269"/>
                <a:gd name="T42" fmla="*/ 2147483647 w 525"/>
                <a:gd name="T43" fmla="*/ 2147483647 h 269"/>
                <a:gd name="T44" fmla="*/ 2147483647 w 525"/>
                <a:gd name="T45" fmla="*/ 2147483647 h 269"/>
                <a:gd name="T46" fmla="*/ 2147483647 w 525"/>
                <a:gd name="T47" fmla="*/ 2147483647 h 269"/>
                <a:gd name="T48" fmla="*/ 2147483647 w 525"/>
                <a:gd name="T49" fmla="*/ 2147483647 h 269"/>
                <a:gd name="T50" fmla="*/ 2147483647 w 525"/>
                <a:gd name="T51" fmla="*/ 2147483647 h 269"/>
                <a:gd name="T52" fmla="*/ 2147483647 w 525"/>
                <a:gd name="T53" fmla="*/ 2147483647 h 269"/>
                <a:gd name="T54" fmla="*/ 2147483647 w 525"/>
                <a:gd name="T55" fmla="*/ 2147483647 h 269"/>
                <a:gd name="T56" fmla="*/ 2147483647 w 525"/>
                <a:gd name="T57" fmla="*/ 2147483647 h 269"/>
                <a:gd name="T58" fmla="*/ 2147483647 w 525"/>
                <a:gd name="T59" fmla="*/ 2147483647 h 269"/>
                <a:gd name="T60" fmla="*/ 2147483647 w 525"/>
                <a:gd name="T61" fmla="*/ 2147483647 h 269"/>
                <a:gd name="T62" fmla="*/ 2147483647 w 525"/>
                <a:gd name="T63" fmla="*/ 2147483647 h 269"/>
                <a:gd name="T64" fmla="*/ 2147483647 w 525"/>
                <a:gd name="T65" fmla="*/ 2147483647 h 269"/>
                <a:gd name="T66" fmla="*/ 2147483647 w 525"/>
                <a:gd name="T67" fmla="*/ 2147483647 h 269"/>
                <a:gd name="T68" fmla="*/ 2147483647 w 525"/>
                <a:gd name="T69" fmla="*/ 2147483647 h 269"/>
                <a:gd name="T70" fmla="*/ 2147483647 w 525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524" y="133"/>
                  </a:moveTo>
                  <a:lnTo>
                    <a:pt x="522" y="121"/>
                  </a:lnTo>
                  <a:lnTo>
                    <a:pt x="519" y="110"/>
                  </a:lnTo>
                  <a:lnTo>
                    <a:pt x="515" y="98"/>
                  </a:lnTo>
                  <a:lnTo>
                    <a:pt x="507" y="87"/>
                  </a:lnTo>
                  <a:lnTo>
                    <a:pt x="500" y="77"/>
                  </a:lnTo>
                  <a:lnTo>
                    <a:pt x="489" y="65"/>
                  </a:lnTo>
                  <a:lnTo>
                    <a:pt x="476" y="57"/>
                  </a:lnTo>
                  <a:lnTo>
                    <a:pt x="463" y="47"/>
                  </a:lnTo>
                  <a:lnTo>
                    <a:pt x="446" y="38"/>
                  </a:lnTo>
                  <a:lnTo>
                    <a:pt x="430" y="31"/>
                  </a:lnTo>
                  <a:lnTo>
                    <a:pt x="412" y="24"/>
                  </a:lnTo>
                  <a:lnTo>
                    <a:pt x="392" y="17"/>
                  </a:lnTo>
                  <a:lnTo>
                    <a:pt x="372" y="12"/>
                  </a:lnTo>
                  <a:lnTo>
                    <a:pt x="351" y="8"/>
                  </a:lnTo>
                  <a:lnTo>
                    <a:pt x="329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1" y="8"/>
                  </a:lnTo>
                  <a:lnTo>
                    <a:pt x="151" y="12"/>
                  </a:lnTo>
                  <a:lnTo>
                    <a:pt x="130" y="17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6" y="38"/>
                  </a:lnTo>
                  <a:lnTo>
                    <a:pt x="60" y="47"/>
                  </a:lnTo>
                  <a:lnTo>
                    <a:pt x="46" y="57"/>
                  </a:lnTo>
                  <a:lnTo>
                    <a:pt x="34" y="65"/>
                  </a:lnTo>
                  <a:lnTo>
                    <a:pt x="23" y="77"/>
                  </a:lnTo>
                  <a:lnTo>
                    <a:pt x="15" y="87"/>
                  </a:lnTo>
                  <a:lnTo>
                    <a:pt x="8" y="98"/>
                  </a:lnTo>
                  <a:lnTo>
                    <a:pt x="3" y="110"/>
                  </a:lnTo>
                  <a:lnTo>
                    <a:pt x="1" y="121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3" y="157"/>
                  </a:lnTo>
                  <a:lnTo>
                    <a:pt x="8" y="167"/>
                  </a:lnTo>
                  <a:lnTo>
                    <a:pt x="15" y="179"/>
                  </a:lnTo>
                  <a:lnTo>
                    <a:pt x="23" y="190"/>
                  </a:lnTo>
                  <a:lnTo>
                    <a:pt x="34" y="200"/>
                  </a:lnTo>
                  <a:lnTo>
                    <a:pt x="46" y="210"/>
                  </a:lnTo>
                  <a:lnTo>
                    <a:pt x="60" y="219"/>
                  </a:lnTo>
                  <a:lnTo>
                    <a:pt x="76" y="227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0" y="249"/>
                  </a:lnTo>
                  <a:lnTo>
                    <a:pt x="151" y="255"/>
                  </a:lnTo>
                  <a:lnTo>
                    <a:pt x="171" y="259"/>
                  </a:lnTo>
                  <a:lnTo>
                    <a:pt x="194" y="263"/>
                  </a:lnTo>
                  <a:lnTo>
                    <a:pt x="216" y="265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29" y="263"/>
                  </a:lnTo>
                  <a:lnTo>
                    <a:pt x="351" y="259"/>
                  </a:lnTo>
                  <a:lnTo>
                    <a:pt x="372" y="255"/>
                  </a:lnTo>
                  <a:lnTo>
                    <a:pt x="392" y="249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6" y="227"/>
                  </a:lnTo>
                  <a:lnTo>
                    <a:pt x="463" y="219"/>
                  </a:lnTo>
                  <a:lnTo>
                    <a:pt x="476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7" y="179"/>
                  </a:lnTo>
                  <a:lnTo>
                    <a:pt x="515" y="167"/>
                  </a:lnTo>
                  <a:lnTo>
                    <a:pt x="519" y="157"/>
                  </a:lnTo>
                  <a:lnTo>
                    <a:pt x="522" y="144"/>
                  </a:lnTo>
                  <a:lnTo>
                    <a:pt x="524" y="13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Freeform 8"/>
            <p:cNvSpPr>
              <a:spLocks/>
            </p:cNvSpPr>
            <p:nvPr/>
          </p:nvSpPr>
          <p:spPr bwMode="auto">
            <a:xfrm>
              <a:off x="5173663" y="2195513"/>
              <a:ext cx="833437" cy="427037"/>
            </a:xfrm>
            <a:custGeom>
              <a:avLst/>
              <a:gdLst>
                <a:gd name="T0" fmla="*/ 2147483647 w 525"/>
                <a:gd name="T1" fmla="*/ 2147483647 h 269"/>
                <a:gd name="T2" fmla="*/ 2147483647 w 525"/>
                <a:gd name="T3" fmla="*/ 2147483647 h 269"/>
                <a:gd name="T4" fmla="*/ 2147483647 w 525"/>
                <a:gd name="T5" fmla="*/ 2147483647 h 269"/>
                <a:gd name="T6" fmla="*/ 2147483647 w 525"/>
                <a:gd name="T7" fmla="*/ 2147483647 h 269"/>
                <a:gd name="T8" fmla="*/ 2147483647 w 525"/>
                <a:gd name="T9" fmla="*/ 2147483647 h 269"/>
                <a:gd name="T10" fmla="*/ 2147483647 w 525"/>
                <a:gd name="T11" fmla="*/ 2147483647 h 269"/>
                <a:gd name="T12" fmla="*/ 2147483647 w 525"/>
                <a:gd name="T13" fmla="*/ 2147483647 h 269"/>
                <a:gd name="T14" fmla="*/ 2147483647 w 525"/>
                <a:gd name="T15" fmla="*/ 2147483647 h 269"/>
                <a:gd name="T16" fmla="*/ 2147483647 w 525"/>
                <a:gd name="T17" fmla="*/ 2147483647 h 269"/>
                <a:gd name="T18" fmla="*/ 2147483647 w 525"/>
                <a:gd name="T19" fmla="*/ 2147483647 h 269"/>
                <a:gd name="T20" fmla="*/ 2147483647 w 525"/>
                <a:gd name="T21" fmla="*/ 2147483647 h 269"/>
                <a:gd name="T22" fmla="*/ 2147483647 w 525"/>
                <a:gd name="T23" fmla="*/ 2147483647 h 269"/>
                <a:gd name="T24" fmla="*/ 2147483647 w 525"/>
                <a:gd name="T25" fmla="*/ 2147483647 h 269"/>
                <a:gd name="T26" fmla="*/ 2147483647 w 525"/>
                <a:gd name="T27" fmla="*/ 2147483647 h 269"/>
                <a:gd name="T28" fmla="*/ 2147483647 w 525"/>
                <a:gd name="T29" fmla="*/ 2147483647 h 269"/>
                <a:gd name="T30" fmla="*/ 2147483647 w 525"/>
                <a:gd name="T31" fmla="*/ 2147483647 h 269"/>
                <a:gd name="T32" fmla="*/ 2147483647 w 525"/>
                <a:gd name="T33" fmla="*/ 2147483647 h 269"/>
                <a:gd name="T34" fmla="*/ 2147483647 w 525"/>
                <a:gd name="T35" fmla="*/ 2147483647 h 269"/>
                <a:gd name="T36" fmla="*/ 2147483647 w 525"/>
                <a:gd name="T37" fmla="*/ 2147483647 h 269"/>
                <a:gd name="T38" fmla="*/ 2147483647 w 525"/>
                <a:gd name="T39" fmla="*/ 2147483647 h 269"/>
                <a:gd name="T40" fmla="*/ 2147483647 w 525"/>
                <a:gd name="T41" fmla="*/ 2147483647 h 269"/>
                <a:gd name="T42" fmla="*/ 2147483647 w 525"/>
                <a:gd name="T43" fmla="*/ 2147483647 h 269"/>
                <a:gd name="T44" fmla="*/ 2147483647 w 525"/>
                <a:gd name="T45" fmla="*/ 2147483647 h 269"/>
                <a:gd name="T46" fmla="*/ 2147483647 w 525"/>
                <a:gd name="T47" fmla="*/ 2147483647 h 269"/>
                <a:gd name="T48" fmla="*/ 2147483647 w 525"/>
                <a:gd name="T49" fmla="*/ 2147483647 h 269"/>
                <a:gd name="T50" fmla="*/ 2147483647 w 525"/>
                <a:gd name="T51" fmla="*/ 2147483647 h 269"/>
                <a:gd name="T52" fmla="*/ 2147483647 w 525"/>
                <a:gd name="T53" fmla="*/ 0 h 269"/>
                <a:gd name="T54" fmla="*/ 2147483647 w 525"/>
                <a:gd name="T55" fmla="*/ 0 h 269"/>
                <a:gd name="T56" fmla="*/ 2147483647 w 525"/>
                <a:gd name="T57" fmla="*/ 2147483647 h 269"/>
                <a:gd name="T58" fmla="*/ 2147483647 w 525"/>
                <a:gd name="T59" fmla="*/ 2147483647 h 269"/>
                <a:gd name="T60" fmla="*/ 2147483647 w 525"/>
                <a:gd name="T61" fmla="*/ 2147483647 h 269"/>
                <a:gd name="T62" fmla="*/ 2147483647 w 525"/>
                <a:gd name="T63" fmla="*/ 2147483647 h 269"/>
                <a:gd name="T64" fmla="*/ 2147483647 w 525"/>
                <a:gd name="T65" fmla="*/ 2147483647 h 269"/>
                <a:gd name="T66" fmla="*/ 2147483647 w 525"/>
                <a:gd name="T67" fmla="*/ 2147483647 h 269"/>
                <a:gd name="T68" fmla="*/ 2147483647 w 525"/>
                <a:gd name="T69" fmla="*/ 2147483647 h 269"/>
                <a:gd name="T70" fmla="*/ 2147483647 w 525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0" y="134"/>
                  </a:moveTo>
                  <a:lnTo>
                    <a:pt x="1" y="144"/>
                  </a:lnTo>
                  <a:lnTo>
                    <a:pt x="4" y="157"/>
                  </a:lnTo>
                  <a:lnTo>
                    <a:pt x="8" y="167"/>
                  </a:lnTo>
                  <a:lnTo>
                    <a:pt x="16" y="179"/>
                  </a:lnTo>
                  <a:lnTo>
                    <a:pt x="25" y="190"/>
                  </a:lnTo>
                  <a:lnTo>
                    <a:pt x="34" y="200"/>
                  </a:lnTo>
                  <a:lnTo>
                    <a:pt x="47" y="210"/>
                  </a:lnTo>
                  <a:lnTo>
                    <a:pt x="61" y="219"/>
                  </a:lnTo>
                  <a:lnTo>
                    <a:pt x="77" y="227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1" y="249"/>
                  </a:lnTo>
                  <a:lnTo>
                    <a:pt x="151" y="255"/>
                  </a:lnTo>
                  <a:lnTo>
                    <a:pt x="172" y="259"/>
                  </a:lnTo>
                  <a:lnTo>
                    <a:pt x="194" y="263"/>
                  </a:lnTo>
                  <a:lnTo>
                    <a:pt x="216" y="265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30" y="263"/>
                  </a:lnTo>
                  <a:lnTo>
                    <a:pt x="352" y="259"/>
                  </a:lnTo>
                  <a:lnTo>
                    <a:pt x="372" y="255"/>
                  </a:lnTo>
                  <a:lnTo>
                    <a:pt x="393" y="249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7" y="227"/>
                  </a:lnTo>
                  <a:lnTo>
                    <a:pt x="463" y="219"/>
                  </a:lnTo>
                  <a:lnTo>
                    <a:pt x="477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8" y="179"/>
                  </a:lnTo>
                  <a:lnTo>
                    <a:pt x="515" y="167"/>
                  </a:lnTo>
                  <a:lnTo>
                    <a:pt x="520" y="157"/>
                  </a:lnTo>
                  <a:lnTo>
                    <a:pt x="522" y="144"/>
                  </a:lnTo>
                  <a:lnTo>
                    <a:pt x="524" y="133"/>
                  </a:lnTo>
                  <a:lnTo>
                    <a:pt x="522" y="121"/>
                  </a:lnTo>
                  <a:lnTo>
                    <a:pt x="520" y="110"/>
                  </a:lnTo>
                  <a:lnTo>
                    <a:pt x="515" y="98"/>
                  </a:lnTo>
                  <a:lnTo>
                    <a:pt x="508" y="87"/>
                  </a:lnTo>
                  <a:lnTo>
                    <a:pt x="500" y="77"/>
                  </a:lnTo>
                  <a:lnTo>
                    <a:pt x="489" y="65"/>
                  </a:lnTo>
                  <a:lnTo>
                    <a:pt x="477" y="55"/>
                  </a:lnTo>
                  <a:lnTo>
                    <a:pt x="463" y="47"/>
                  </a:lnTo>
                  <a:lnTo>
                    <a:pt x="447" y="38"/>
                  </a:lnTo>
                  <a:lnTo>
                    <a:pt x="430" y="31"/>
                  </a:lnTo>
                  <a:lnTo>
                    <a:pt x="412" y="22"/>
                  </a:lnTo>
                  <a:lnTo>
                    <a:pt x="393" y="17"/>
                  </a:lnTo>
                  <a:lnTo>
                    <a:pt x="372" y="12"/>
                  </a:lnTo>
                  <a:lnTo>
                    <a:pt x="352" y="7"/>
                  </a:lnTo>
                  <a:lnTo>
                    <a:pt x="329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1" y="17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7" y="38"/>
                  </a:lnTo>
                  <a:lnTo>
                    <a:pt x="61" y="47"/>
                  </a:lnTo>
                  <a:lnTo>
                    <a:pt x="47" y="57"/>
                  </a:lnTo>
                  <a:lnTo>
                    <a:pt x="34" y="67"/>
                  </a:lnTo>
                  <a:lnTo>
                    <a:pt x="25" y="77"/>
                  </a:lnTo>
                  <a:lnTo>
                    <a:pt x="16" y="87"/>
                  </a:lnTo>
                  <a:lnTo>
                    <a:pt x="8" y="98"/>
                  </a:lnTo>
                  <a:lnTo>
                    <a:pt x="4" y="110"/>
                  </a:lnTo>
                  <a:lnTo>
                    <a:pt x="1" y="121"/>
                  </a:lnTo>
                  <a:lnTo>
                    <a:pt x="0" y="13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9"/>
            <p:cNvSpPr>
              <a:spLocks/>
            </p:cNvSpPr>
            <p:nvPr/>
          </p:nvSpPr>
          <p:spPr bwMode="auto">
            <a:xfrm>
              <a:off x="2724150" y="1631950"/>
              <a:ext cx="833438" cy="427038"/>
            </a:xfrm>
            <a:custGeom>
              <a:avLst/>
              <a:gdLst>
                <a:gd name="T0" fmla="*/ 2147483647 w 525"/>
                <a:gd name="T1" fmla="*/ 2147483647 h 269"/>
                <a:gd name="T2" fmla="*/ 2147483647 w 525"/>
                <a:gd name="T3" fmla="*/ 2147483647 h 269"/>
                <a:gd name="T4" fmla="*/ 2147483647 w 525"/>
                <a:gd name="T5" fmla="*/ 2147483647 h 269"/>
                <a:gd name="T6" fmla="*/ 2147483647 w 525"/>
                <a:gd name="T7" fmla="*/ 2147483647 h 269"/>
                <a:gd name="T8" fmla="*/ 2147483647 w 525"/>
                <a:gd name="T9" fmla="*/ 2147483647 h 269"/>
                <a:gd name="T10" fmla="*/ 2147483647 w 525"/>
                <a:gd name="T11" fmla="*/ 2147483647 h 269"/>
                <a:gd name="T12" fmla="*/ 2147483647 w 525"/>
                <a:gd name="T13" fmla="*/ 2147483647 h 269"/>
                <a:gd name="T14" fmla="*/ 2147483647 w 525"/>
                <a:gd name="T15" fmla="*/ 2147483647 h 269"/>
                <a:gd name="T16" fmla="*/ 2147483647 w 525"/>
                <a:gd name="T17" fmla="*/ 2147483647 h 269"/>
                <a:gd name="T18" fmla="*/ 2147483647 w 525"/>
                <a:gd name="T19" fmla="*/ 2147483647 h 269"/>
                <a:gd name="T20" fmla="*/ 2147483647 w 525"/>
                <a:gd name="T21" fmla="*/ 2147483647 h 269"/>
                <a:gd name="T22" fmla="*/ 2147483647 w 525"/>
                <a:gd name="T23" fmla="*/ 2147483647 h 269"/>
                <a:gd name="T24" fmla="*/ 2147483647 w 525"/>
                <a:gd name="T25" fmla="*/ 2147483647 h 269"/>
                <a:gd name="T26" fmla="*/ 2147483647 w 525"/>
                <a:gd name="T27" fmla="*/ 2147483647 h 269"/>
                <a:gd name="T28" fmla="*/ 2147483647 w 525"/>
                <a:gd name="T29" fmla="*/ 2147483647 h 269"/>
                <a:gd name="T30" fmla="*/ 2147483647 w 525"/>
                <a:gd name="T31" fmla="*/ 2147483647 h 269"/>
                <a:gd name="T32" fmla="*/ 2147483647 w 525"/>
                <a:gd name="T33" fmla="*/ 2147483647 h 269"/>
                <a:gd name="T34" fmla="*/ 2147483647 w 525"/>
                <a:gd name="T35" fmla="*/ 2147483647 h 269"/>
                <a:gd name="T36" fmla="*/ 2147483647 w 525"/>
                <a:gd name="T37" fmla="*/ 2147483647 h 269"/>
                <a:gd name="T38" fmla="*/ 2147483647 w 525"/>
                <a:gd name="T39" fmla="*/ 2147483647 h 269"/>
                <a:gd name="T40" fmla="*/ 2147483647 w 525"/>
                <a:gd name="T41" fmla="*/ 2147483647 h 269"/>
                <a:gd name="T42" fmla="*/ 2147483647 w 525"/>
                <a:gd name="T43" fmla="*/ 2147483647 h 269"/>
                <a:gd name="T44" fmla="*/ 2147483647 w 525"/>
                <a:gd name="T45" fmla="*/ 2147483647 h 269"/>
                <a:gd name="T46" fmla="*/ 2147483647 w 525"/>
                <a:gd name="T47" fmla="*/ 2147483647 h 269"/>
                <a:gd name="T48" fmla="*/ 2147483647 w 525"/>
                <a:gd name="T49" fmla="*/ 2147483647 h 269"/>
                <a:gd name="T50" fmla="*/ 2147483647 w 525"/>
                <a:gd name="T51" fmla="*/ 2147483647 h 269"/>
                <a:gd name="T52" fmla="*/ 2147483647 w 525"/>
                <a:gd name="T53" fmla="*/ 0 h 269"/>
                <a:gd name="T54" fmla="*/ 2147483647 w 525"/>
                <a:gd name="T55" fmla="*/ 0 h 269"/>
                <a:gd name="T56" fmla="*/ 2147483647 w 525"/>
                <a:gd name="T57" fmla="*/ 2147483647 h 269"/>
                <a:gd name="T58" fmla="*/ 2147483647 w 525"/>
                <a:gd name="T59" fmla="*/ 2147483647 h 269"/>
                <a:gd name="T60" fmla="*/ 2147483647 w 525"/>
                <a:gd name="T61" fmla="*/ 2147483647 h 269"/>
                <a:gd name="T62" fmla="*/ 2147483647 w 525"/>
                <a:gd name="T63" fmla="*/ 2147483647 h 269"/>
                <a:gd name="T64" fmla="*/ 2147483647 w 525"/>
                <a:gd name="T65" fmla="*/ 2147483647 h 269"/>
                <a:gd name="T66" fmla="*/ 2147483647 w 525"/>
                <a:gd name="T67" fmla="*/ 2147483647 h 269"/>
                <a:gd name="T68" fmla="*/ 2147483647 w 525"/>
                <a:gd name="T69" fmla="*/ 2147483647 h 269"/>
                <a:gd name="T70" fmla="*/ 2147483647 w 525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0" y="134"/>
                  </a:moveTo>
                  <a:lnTo>
                    <a:pt x="1" y="146"/>
                  </a:lnTo>
                  <a:lnTo>
                    <a:pt x="4" y="157"/>
                  </a:lnTo>
                  <a:lnTo>
                    <a:pt x="8" y="169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5" y="200"/>
                  </a:lnTo>
                  <a:lnTo>
                    <a:pt x="47" y="210"/>
                  </a:lnTo>
                  <a:lnTo>
                    <a:pt x="60" y="220"/>
                  </a:lnTo>
                  <a:lnTo>
                    <a:pt x="77" y="229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1" y="250"/>
                  </a:lnTo>
                  <a:lnTo>
                    <a:pt x="151" y="256"/>
                  </a:lnTo>
                  <a:lnTo>
                    <a:pt x="172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8"/>
                  </a:lnTo>
                  <a:lnTo>
                    <a:pt x="263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30" y="263"/>
                  </a:lnTo>
                  <a:lnTo>
                    <a:pt x="352" y="260"/>
                  </a:lnTo>
                  <a:lnTo>
                    <a:pt x="372" y="255"/>
                  </a:lnTo>
                  <a:lnTo>
                    <a:pt x="393" y="250"/>
                  </a:lnTo>
                  <a:lnTo>
                    <a:pt x="413" y="243"/>
                  </a:lnTo>
                  <a:lnTo>
                    <a:pt x="430" y="236"/>
                  </a:lnTo>
                  <a:lnTo>
                    <a:pt x="447" y="227"/>
                  </a:lnTo>
                  <a:lnTo>
                    <a:pt x="463" y="219"/>
                  </a:lnTo>
                  <a:lnTo>
                    <a:pt x="477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8" y="180"/>
                  </a:lnTo>
                  <a:lnTo>
                    <a:pt x="515" y="169"/>
                  </a:lnTo>
                  <a:lnTo>
                    <a:pt x="520" y="157"/>
                  </a:lnTo>
                  <a:lnTo>
                    <a:pt x="524" y="146"/>
                  </a:lnTo>
                  <a:lnTo>
                    <a:pt x="524" y="134"/>
                  </a:lnTo>
                  <a:lnTo>
                    <a:pt x="524" y="121"/>
                  </a:lnTo>
                  <a:lnTo>
                    <a:pt x="520" y="110"/>
                  </a:lnTo>
                  <a:lnTo>
                    <a:pt x="515" y="98"/>
                  </a:lnTo>
                  <a:lnTo>
                    <a:pt x="508" y="87"/>
                  </a:lnTo>
                  <a:lnTo>
                    <a:pt x="500" y="77"/>
                  </a:lnTo>
                  <a:lnTo>
                    <a:pt x="489" y="67"/>
                  </a:lnTo>
                  <a:lnTo>
                    <a:pt x="477" y="57"/>
                  </a:lnTo>
                  <a:lnTo>
                    <a:pt x="463" y="47"/>
                  </a:lnTo>
                  <a:lnTo>
                    <a:pt x="447" y="38"/>
                  </a:lnTo>
                  <a:lnTo>
                    <a:pt x="430" y="31"/>
                  </a:lnTo>
                  <a:lnTo>
                    <a:pt x="413" y="24"/>
                  </a:lnTo>
                  <a:lnTo>
                    <a:pt x="393" y="18"/>
                  </a:lnTo>
                  <a:lnTo>
                    <a:pt x="372" y="12"/>
                  </a:lnTo>
                  <a:lnTo>
                    <a:pt x="352" y="8"/>
                  </a:lnTo>
                  <a:lnTo>
                    <a:pt x="330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7" y="38"/>
                  </a:lnTo>
                  <a:lnTo>
                    <a:pt x="60" y="47"/>
                  </a:lnTo>
                  <a:lnTo>
                    <a:pt x="47" y="57"/>
                  </a:lnTo>
                  <a:lnTo>
                    <a:pt x="34" y="67"/>
                  </a:lnTo>
                  <a:lnTo>
                    <a:pt x="25" y="77"/>
                  </a:lnTo>
                  <a:lnTo>
                    <a:pt x="16" y="87"/>
                  </a:lnTo>
                  <a:lnTo>
                    <a:pt x="8" y="98"/>
                  </a:lnTo>
                  <a:lnTo>
                    <a:pt x="4" y="111"/>
                  </a:lnTo>
                  <a:lnTo>
                    <a:pt x="1" y="121"/>
                  </a:lnTo>
                  <a:lnTo>
                    <a:pt x="0" y="13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10"/>
            <p:cNvSpPr>
              <a:spLocks/>
            </p:cNvSpPr>
            <p:nvPr/>
          </p:nvSpPr>
          <p:spPr bwMode="auto">
            <a:xfrm>
              <a:off x="306388" y="2182813"/>
              <a:ext cx="835025" cy="428625"/>
            </a:xfrm>
            <a:custGeom>
              <a:avLst/>
              <a:gdLst>
                <a:gd name="T0" fmla="*/ 2147483647 w 526"/>
                <a:gd name="T1" fmla="*/ 2147483647 h 270"/>
                <a:gd name="T2" fmla="*/ 2147483647 w 526"/>
                <a:gd name="T3" fmla="*/ 2147483647 h 270"/>
                <a:gd name="T4" fmla="*/ 2147483647 w 526"/>
                <a:gd name="T5" fmla="*/ 2147483647 h 270"/>
                <a:gd name="T6" fmla="*/ 2147483647 w 526"/>
                <a:gd name="T7" fmla="*/ 2147483647 h 270"/>
                <a:gd name="T8" fmla="*/ 2147483647 w 526"/>
                <a:gd name="T9" fmla="*/ 2147483647 h 270"/>
                <a:gd name="T10" fmla="*/ 2147483647 w 526"/>
                <a:gd name="T11" fmla="*/ 2147483647 h 270"/>
                <a:gd name="T12" fmla="*/ 2147483647 w 526"/>
                <a:gd name="T13" fmla="*/ 2147483647 h 270"/>
                <a:gd name="T14" fmla="*/ 2147483647 w 526"/>
                <a:gd name="T15" fmla="*/ 2147483647 h 270"/>
                <a:gd name="T16" fmla="*/ 2147483647 w 526"/>
                <a:gd name="T17" fmla="*/ 2147483647 h 270"/>
                <a:gd name="T18" fmla="*/ 2147483647 w 526"/>
                <a:gd name="T19" fmla="*/ 2147483647 h 270"/>
                <a:gd name="T20" fmla="*/ 2147483647 w 526"/>
                <a:gd name="T21" fmla="*/ 2147483647 h 270"/>
                <a:gd name="T22" fmla="*/ 2147483647 w 526"/>
                <a:gd name="T23" fmla="*/ 2147483647 h 270"/>
                <a:gd name="T24" fmla="*/ 2147483647 w 526"/>
                <a:gd name="T25" fmla="*/ 2147483647 h 270"/>
                <a:gd name="T26" fmla="*/ 2147483647 w 526"/>
                <a:gd name="T27" fmla="*/ 2147483647 h 270"/>
                <a:gd name="T28" fmla="*/ 2147483647 w 526"/>
                <a:gd name="T29" fmla="*/ 2147483647 h 270"/>
                <a:gd name="T30" fmla="*/ 2147483647 w 526"/>
                <a:gd name="T31" fmla="*/ 2147483647 h 270"/>
                <a:gd name="T32" fmla="*/ 2147483647 w 526"/>
                <a:gd name="T33" fmla="*/ 2147483647 h 270"/>
                <a:gd name="T34" fmla="*/ 2147483647 w 526"/>
                <a:gd name="T35" fmla="*/ 2147483647 h 270"/>
                <a:gd name="T36" fmla="*/ 2147483647 w 526"/>
                <a:gd name="T37" fmla="*/ 2147483647 h 270"/>
                <a:gd name="T38" fmla="*/ 2147483647 w 526"/>
                <a:gd name="T39" fmla="*/ 2147483647 h 270"/>
                <a:gd name="T40" fmla="*/ 2147483647 w 526"/>
                <a:gd name="T41" fmla="*/ 2147483647 h 270"/>
                <a:gd name="T42" fmla="*/ 2147483647 w 526"/>
                <a:gd name="T43" fmla="*/ 2147483647 h 270"/>
                <a:gd name="T44" fmla="*/ 2147483647 w 526"/>
                <a:gd name="T45" fmla="*/ 2147483647 h 270"/>
                <a:gd name="T46" fmla="*/ 2147483647 w 526"/>
                <a:gd name="T47" fmla="*/ 2147483647 h 270"/>
                <a:gd name="T48" fmla="*/ 2147483647 w 526"/>
                <a:gd name="T49" fmla="*/ 2147483647 h 270"/>
                <a:gd name="T50" fmla="*/ 2147483647 w 526"/>
                <a:gd name="T51" fmla="*/ 2147483647 h 270"/>
                <a:gd name="T52" fmla="*/ 2147483647 w 526"/>
                <a:gd name="T53" fmla="*/ 2147483647 h 270"/>
                <a:gd name="T54" fmla="*/ 2147483647 w 526"/>
                <a:gd name="T55" fmla="*/ 2147483647 h 270"/>
                <a:gd name="T56" fmla="*/ 2147483647 w 526"/>
                <a:gd name="T57" fmla="*/ 2147483647 h 270"/>
                <a:gd name="T58" fmla="*/ 2147483647 w 526"/>
                <a:gd name="T59" fmla="*/ 2147483647 h 270"/>
                <a:gd name="T60" fmla="*/ 2147483647 w 526"/>
                <a:gd name="T61" fmla="*/ 2147483647 h 270"/>
                <a:gd name="T62" fmla="*/ 2147483647 w 526"/>
                <a:gd name="T63" fmla="*/ 2147483647 h 270"/>
                <a:gd name="T64" fmla="*/ 2147483647 w 526"/>
                <a:gd name="T65" fmla="*/ 2147483647 h 270"/>
                <a:gd name="T66" fmla="*/ 2147483647 w 526"/>
                <a:gd name="T67" fmla="*/ 2147483647 h 270"/>
                <a:gd name="T68" fmla="*/ 2147483647 w 526"/>
                <a:gd name="T69" fmla="*/ 2147483647 h 270"/>
                <a:gd name="T70" fmla="*/ 2147483647 w 526"/>
                <a:gd name="T71" fmla="*/ 2147483647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6"/>
                <a:gd name="T109" fmla="*/ 0 h 270"/>
                <a:gd name="T110" fmla="*/ 526 w 526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6" h="270">
                  <a:moveTo>
                    <a:pt x="525" y="134"/>
                  </a:moveTo>
                  <a:lnTo>
                    <a:pt x="523" y="123"/>
                  </a:lnTo>
                  <a:lnTo>
                    <a:pt x="520" y="110"/>
                  </a:lnTo>
                  <a:lnTo>
                    <a:pt x="516" y="100"/>
                  </a:lnTo>
                  <a:lnTo>
                    <a:pt x="508" y="88"/>
                  </a:lnTo>
                  <a:lnTo>
                    <a:pt x="500" y="77"/>
                  </a:lnTo>
                  <a:lnTo>
                    <a:pt x="489" y="67"/>
                  </a:lnTo>
                  <a:lnTo>
                    <a:pt x="477" y="57"/>
                  </a:lnTo>
                  <a:lnTo>
                    <a:pt x="463" y="48"/>
                  </a:lnTo>
                  <a:lnTo>
                    <a:pt x="447" y="40"/>
                  </a:lnTo>
                  <a:lnTo>
                    <a:pt x="431" y="31"/>
                  </a:lnTo>
                  <a:lnTo>
                    <a:pt x="413" y="24"/>
                  </a:lnTo>
                  <a:lnTo>
                    <a:pt x="393" y="18"/>
                  </a:lnTo>
                  <a:lnTo>
                    <a:pt x="373" y="12"/>
                  </a:lnTo>
                  <a:lnTo>
                    <a:pt x="352" y="8"/>
                  </a:lnTo>
                  <a:lnTo>
                    <a:pt x="330" y="4"/>
                  </a:lnTo>
                  <a:lnTo>
                    <a:pt x="307" y="2"/>
                  </a:lnTo>
                  <a:lnTo>
                    <a:pt x="284" y="1"/>
                  </a:lnTo>
                  <a:lnTo>
                    <a:pt x="261" y="0"/>
                  </a:lnTo>
                  <a:lnTo>
                    <a:pt x="240" y="1"/>
                  </a:lnTo>
                  <a:lnTo>
                    <a:pt x="217" y="2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1" y="18"/>
                  </a:lnTo>
                  <a:lnTo>
                    <a:pt x="111" y="24"/>
                  </a:lnTo>
                  <a:lnTo>
                    <a:pt x="94" y="31"/>
                  </a:lnTo>
                  <a:lnTo>
                    <a:pt x="77" y="40"/>
                  </a:lnTo>
                  <a:lnTo>
                    <a:pt x="61" y="48"/>
                  </a:lnTo>
                  <a:lnTo>
                    <a:pt x="47" y="57"/>
                  </a:lnTo>
                  <a:lnTo>
                    <a:pt x="35" y="67"/>
                  </a:lnTo>
                  <a:lnTo>
                    <a:pt x="25" y="77"/>
                  </a:lnTo>
                  <a:lnTo>
                    <a:pt x="16" y="88"/>
                  </a:lnTo>
                  <a:lnTo>
                    <a:pt x="8" y="100"/>
                  </a:lnTo>
                  <a:lnTo>
                    <a:pt x="4" y="110"/>
                  </a:lnTo>
                  <a:lnTo>
                    <a:pt x="1" y="123"/>
                  </a:lnTo>
                  <a:lnTo>
                    <a:pt x="0" y="134"/>
                  </a:lnTo>
                  <a:lnTo>
                    <a:pt x="1" y="145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5" y="201"/>
                  </a:lnTo>
                  <a:lnTo>
                    <a:pt x="47" y="211"/>
                  </a:lnTo>
                  <a:lnTo>
                    <a:pt x="61" y="220"/>
                  </a:lnTo>
                  <a:lnTo>
                    <a:pt x="77" y="228"/>
                  </a:lnTo>
                  <a:lnTo>
                    <a:pt x="94" y="236"/>
                  </a:lnTo>
                  <a:lnTo>
                    <a:pt x="111" y="244"/>
                  </a:lnTo>
                  <a:lnTo>
                    <a:pt x="131" y="250"/>
                  </a:lnTo>
                  <a:lnTo>
                    <a:pt x="151" y="254"/>
                  </a:lnTo>
                  <a:lnTo>
                    <a:pt x="172" y="260"/>
                  </a:lnTo>
                  <a:lnTo>
                    <a:pt x="194" y="263"/>
                  </a:lnTo>
                  <a:lnTo>
                    <a:pt x="217" y="266"/>
                  </a:lnTo>
                  <a:lnTo>
                    <a:pt x="240" y="267"/>
                  </a:lnTo>
                  <a:lnTo>
                    <a:pt x="261" y="269"/>
                  </a:lnTo>
                  <a:lnTo>
                    <a:pt x="284" y="267"/>
                  </a:lnTo>
                  <a:lnTo>
                    <a:pt x="307" y="266"/>
                  </a:lnTo>
                  <a:lnTo>
                    <a:pt x="330" y="263"/>
                  </a:lnTo>
                  <a:lnTo>
                    <a:pt x="352" y="260"/>
                  </a:lnTo>
                  <a:lnTo>
                    <a:pt x="373" y="254"/>
                  </a:lnTo>
                  <a:lnTo>
                    <a:pt x="393" y="250"/>
                  </a:lnTo>
                  <a:lnTo>
                    <a:pt x="413" y="244"/>
                  </a:lnTo>
                  <a:lnTo>
                    <a:pt x="431" y="236"/>
                  </a:lnTo>
                  <a:lnTo>
                    <a:pt x="447" y="228"/>
                  </a:lnTo>
                  <a:lnTo>
                    <a:pt x="463" y="220"/>
                  </a:lnTo>
                  <a:lnTo>
                    <a:pt x="477" y="211"/>
                  </a:lnTo>
                  <a:lnTo>
                    <a:pt x="489" y="201"/>
                  </a:lnTo>
                  <a:lnTo>
                    <a:pt x="500" y="190"/>
                  </a:lnTo>
                  <a:lnTo>
                    <a:pt x="508" y="180"/>
                  </a:lnTo>
                  <a:lnTo>
                    <a:pt x="516" y="168"/>
                  </a:lnTo>
                  <a:lnTo>
                    <a:pt x="520" y="157"/>
                  </a:lnTo>
                  <a:lnTo>
                    <a:pt x="523" y="145"/>
                  </a:lnTo>
                  <a:lnTo>
                    <a:pt x="525" y="13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Freeform 11"/>
            <p:cNvSpPr>
              <a:spLocks/>
            </p:cNvSpPr>
            <p:nvPr/>
          </p:nvSpPr>
          <p:spPr bwMode="auto">
            <a:xfrm>
              <a:off x="1839913" y="2182813"/>
              <a:ext cx="833437" cy="428625"/>
            </a:xfrm>
            <a:custGeom>
              <a:avLst/>
              <a:gdLst>
                <a:gd name="T0" fmla="*/ 2147483647 w 525"/>
                <a:gd name="T1" fmla="*/ 2147483647 h 270"/>
                <a:gd name="T2" fmla="*/ 2147483647 w 525"/>
                <a:gd name="T3" fmla="*/ 2147483647 h 270"/>
                <a:gd name="T4" fmla="*/ 2147483647 w 525"/>
                <a:gd name="T5" fmla="*/ 2147483647 h 270"/>
                <a:gd name="T6" fmla="*/ 2147483647 w 525"/>
                <a:gd name="T7" fmla="*/ 2147483647 h 270"/>
                <a:gd name="T8" fmla="*/ 2147483647 w 525"/>
                <a:gd name="T9" fmla="*/ 2147483647 h 270"/>
                <a:gd name="T10" fmla="*/ 2147483647 w 525"/>
                <a:gd name="T11" fmla="*/ 2147483647 h 270"/>
                <a:gd name="T12" fmla="*/ 2147483647 w 525"/>
                <a:gd name="T13" fmla="*/ 2147483647 h 270"/>
                <a:gd name="T14" fmla="*/ 2147483647 w 525"/>
                <a:gd name="T15" fmla="*/ 2147483647 h 270"/>
                <a:gd name="T16" fmla="*/ 2147483647 w 525"/>
                <a:gd name="T17" fmla="*/ 2147483647 h 270"/>
                <a:gd name="T18" fmla="*/ 2147483647 w 525"/>
                <a:gd name="T19" fmla="*/ 2147483647 h 270"/>
                <a:gd name="T20" fmla="*/ 2147483647 w 525"/>
                <a:gd name="T21" fmla="*/ 2147483647 h 270"/>
                <a:gd name="T22" fmla="*/ 2147483647 w 525"/>
                <a:gd name="T23" fmla="*/ 2147483647 h 270"/>
                <a:gd name="T24" fmla="*/ 2147483647 w 525"/>
                <a:gd name="T25" fmla="*/ 2147483647 h 270"/>
                <a:gd name="T26" fmla="*/ 2147483647 w 525"/>
                <a:gd name="T27" fmla="*/ 2147483647 h 270"/>
                <a:gd name="T28" fmla="*/ 2147483647 w 525"/>
                <a:gd name="T29" fmla="*/ 2147483647 h 270"/>
                <a:gd name="T30" fmla="*/ 2147483647 w 525"/>
                <a:gd name="T31" fmla="*/ 2147483647 h 270"/>
                <a:gd name="T32" fmla="*/ 2147483647 w 525"/>
                <a:gd name="T33" fmla="*/ 2147483647 h 270"/>
                <a:gd name="T34" fmla="*/ 2147483647 w 525"/>
                <a:gd name="T35" fmla="*/ 2147483647 h 270"/>
                <a:gd name="T36" fmla="*/ 2147483647 w 525"/>
                <a:gd name="T37" fmla="*/ 2147483647 h 270"/>
                <a:gd name="T38" fmla="*/ 2147483647 w 525"/>
                <a:gd name="T39" fmla="*/ 2147483647 h 270"/>
                <a:gd name="T40" fmla="*/ 2147483647 w 525"/>
                <a:gd name="T41" fmla="*/ 2147483647 h 270"/>
                <a:gd name="T42" fmla="*/ 2147483647 w 525"/>
                <a:gd name="T43" fmla="*/ 2147483647 h 270"/>
                <a:gd name="T44" fmla="*/ 2147483647 w 525"/>
                <a:gd name="T45" fmla="*/ 2147483647 h 270"/>
                <a:gd name="T46" fmla="*/ 2147483647 w 525"/>
                <a:gd name="T47" fmla="*/ 2147483647 h 270"/>
                <a:gd name="T48" fmla="*/ 2147483647 w 525"/>
                <a:gd name="T49" fmla="*/ 2147483647 h 270"/>
                <a:gd name="T50" fmla="*/ 2147483647 w 525"/>
                <a:gd name="T51" fmla="*/ 2147483647 h 270"/>
                <a:gd name="T52" fmla="*/ 2147483647 w 525"/>
                <a:gd name="T53" fmla="*/ 2147483647 h 270"/>
                <a:gd name="T54" fmla="*/ 2147483647 w 525"/>
                <a:gd name="T55" fmla="*/ 2147483647 h 270"/>
                <a:gd name="T56" fmla="*/ 2147483647 w 525"/>
                <a:gd name="T57" fmla="*/ 2147483647 h 270"/>
                <a:gd name="T58" fmla="*/ 2147483647 w 525"/>
                <a:gd name="T59" fmla="*/ 2147483647 h 270"/>
                <a:gd name="T60" fmla="*/ 2147483647 w 525"/>
                <a:gd name="T61" fmla="*/ 2147483647 h 270"/>
                <a:gd name="T62" fmla="*/ 2147483647 w 525"/>
                <a:gd name="T63" fmla="*/ 2147483647 h 270"/>
                <a:gd name="T64" fmla="*/ 2147483647 w 525"/>
                <a:gd name="T65" fmla="*/ 2147483647 h 270"/>
                <a:gd name="T66" fmla="*/ 2147483647 w 525"/>
                <a:gd name="T67" fmla="*/ 2147483647 h 270"/>
                <a:gd name="T68" fmla="*/ 2147483647 w 525"/>
                <a:gd name="T69" fmla="*/ 2147483647 h 270"/>
                <a:gd name="T70" fmla="*/ 2147483647 w 525"/>
                <a:gd name="T71" fmla="*/ 2147483647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70"/>
                <a:gd name="T110" fmla="*/ 525 w 525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70">
                  <a:moveTo>
                    <a:pt x="0" y="134"/>
                  </a:moveTo>
                  <a:lnTo>
                    <a:pt x="1" y="145"/>
                  </a:lnTo>
                  <a:lnTo>
                    <a:pt x="3" y="157"/>
                  </a:lnTo>
                  <a:lnTo>
                    <a:pt x="8" y="168"/>
                  </a:lnTo>
                  <a:lnTo>
                    <a:pt x="15" y="180"/>
                  </a:lnTo>
                  <a:lnTo>
                    <a:pt x="23" y="190"/>
                  </a:lnTo>
                  <a:lnTo>
                    <a:pt x="34" y="201"/>
                  </a:lnTo>
                  <a:lnTo>
                    <a:pt x="46" y="211"/>
                  </a:lnTo>
                  <a:lnTo>
                    <a:pt x="60" y="220"/>
                  </a:lnTo>
                  <a:lnTo>
                    <a:pt x="76" y="228"/>
                  </a:lnTo>
                  <a:lnTo>
                    <a:pt x="93" y="236"/>
                  </a:lnTo>
                  <a:lnTo>
                    <a:pt x="111" y="244"/>
                  </a:lnTo>
                  <a:lnTo>
                    <a:pt x="130" y="250"/>
                  </a:lnTo>
                  <a:lnTo>
                    <a:pt x="151" y="254"/>
                  </a:lnTo>
                  <a:lnTo>
                    <a:pt x="171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7"/>
                  </a:lnTo>
                  <a:lnTo>
                    <a:pt x="262" y="269"/>
                  </a:lnTo>
                  <a:lnTo>
                    <a:pt x="284" y="267"/>
                  </a:lnTo>
                  <a:lnTo>
                    <a:pt x="307" y="266"/>
                  </a:lnTo>
                  <a:lnTo>
                    <a:pt x="329" y="263"/>
                  </a:lnTo>
                  <a:lnTo>
                    <a:pt x="351" y="260"/>
                  </a:lnTo>
                  <a:lnTo>
                    <a:pt x="372" y="254"/>
                  </a:lnTo>
                  <a:lnTo>
                    <a:pt x="392" y="250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6" y="228"/>
                  </a:lnTo>
                  <a:lnTo>
                    <a:pt x="462" y="220"/>
                  </a:lnTo>
                  <a:lnTo>
                    <a:pt x="476" y="210"/>
                  </a:lnTo>
                  <a:lnTo>
                    <a:pt x="489" y="201"/>
                  </a:lnTo>
                  <a:lnTo>
                    <a:pt x="498" y="190"/>
                  </a:lnTo>
                  <a:lnTo>
                    <a:pt x="507" y="180"/>
                  </a:lnTo>
                  <a:lnTo>
                    <a:pt x="515" y="168"/>
                  </a:lnTo>
                  <a:lnTo>
                    <a:pt x="519" y="157"/>
                  </a:lnTo>
                  <a:lnTo>
                    <a:pt x="522" y="145"/>
                  </a:lnTo>
                  <a:lnTo>
                    <a:pt x="524" y="134"/>
                  </a:lnTo>
                  <a:lnTo>
                    <a:pt x="522" y="123"/>
                  </a:lnTo>
                  <a:lnTo>
                    <a:pt x="519" y="110"/>
                  </a:lnTo>
                  <a:lnTo>
                    <a:pt x="515" y="100"/>
                  </a:lnTo>
                  <a:lnTo>
                    <a:pt x="507" y="88"/>
                  </a:lnTo>
                  <a:lnTo>
                    <a:pt x="498" y="77"/>
                  </a:lnTo>
                  <a:lnTo>
                    <a:pt x="489" y="67"/>
                  </a:lnTo>
                  <a:lnTo>
                    <a:pt x="476" y="57"/>
                  </a:lnTo>
                  <a:lnTo>
                    <a:pt x="462" y="48"/>
                  </a:lnTo>
                  <a:lnTo>
                    <a:pt x="446" y="40"/>
                  </a:lnTo>
                  <a:lnTo>
                    <a:pt x="430" y="31"/>
                  </a:lnTo>
                  <a:lnTo>
                    <a:pt x="412" y="24"/>
                  </a:lnTo>
                  <a:lnTo>
                    <a:pt x="392" y="18"/>
                  </a:lnTo>
                  <a:lnTo>
                    <a:pt x="372" y="12"/>
                  </a:lnTo>
                  <a:lnTo>
                    <a:pt x="351" y="8"/>
                  </a:lnTo>
                  <a:lnTo>
                    <a:pt x="329" y="4"/>
                  </a:lnTo>
                  <a:lnTo>
                    <a:pt x="307" y="2"/>
                  </a:lnTo>
                  <a:lnTo>
                    <a:pt x="284" y="1"/>
                  </a:lnTo>
                  <a:lnTo>
                    <a:pt x="262" y="0"/>
                  </a:lnTo>
                  <a:lnTo>
                    <a:pt x="239" y="1"/>
                  </a:lnTo>
                  <a:lnTo>
                    <a:pt x="216" y="2"/>
                  </a:lnTo>
                  <a:lnTo>
                    <a:pt x="193" y="4"/>
                  </a:lnTo>
                  <a:lnTo>
                    <a:pt x="171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6" y="40"/>
                  </a:lnTo>
                  <a:lnTo>
                    <a:pt x="60" y="48"/>
                  </a:lnTo>
                  <a:lnTo>
                    <a:pt x="46" y="57"/>
                  </a:lnTo>
                  <a:lnTo>
                    <a:pt x="34" y="67"/>
                  </a:lnTo>
                  <a:lnTo>
                    <a:pt x="23" y="77"/>
                  </a:lnTo>
                  <a:lnTo>
                    <a:pt x="15" y="88"/>
                  </a:lnTo>
                  <a:lnTo>
                    <a:pt x="8" y="100"/>
                  </a:lnTo>
                  <a:lnTo>
                    <a:pt x="3" y="110"/>
                  </a:lnTo>
                  <a:lnTo>
                    <a:pt x="1" y="123"/>
                  </a:lnTo>
                  <a:lnTo>
                    <a:pt x="0" y="13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auto">
            <a:xfrm>
              <a:off x="2681288" y="2706688"/>
              <a:ext cx="1250950" cy="701675"/>
            </a:xfrm>
            <a:custGeom>
              <a:avLst/>
              <a:gdLst/>
              <a:ahLst/>
              <a:cxnLst>
                <a:cxn ang="0">
                  <a:pos x="0" y="221"/>
                </a:cxn>
                <a:cxn ang="0">
                  <a:pos x="388" y="0"/>
                </a:cxn>
                <a:cxn ang="0">
                  <a:pos x="787" y="229"/>
                </a:cxn>
                <a:cxn ang="0">
                  <a:pos x="388" y="441"/>
                </a:cxn>
                <a:cxn ang="0">
                  <a:pos x="0" y="221"/>
                </a:cxn>
              </a:cxnLst>
              <a:rect l="0" t="0" r="r" b="b"/>
              <a:pathLst>
                <a:path w="788" h="442">
                  <a:moveTo>
                    <a:pt x="0" y="221"/>
                  </a:moveTo>
                  <a:lnTo>
                    <a:pt x="388" y="0"/>
                  </a:lnTo>
                  <a:lnTo>
                    <a:pt x="787" y="229"/>
                  </a:lnTo>
                  <a:lnTo>
                    <a:pt x="388" y="441"/>
                  </a:lnTo>
                  <a:lnTo>
                    <a:pt x="0" y="221"/>
                  </a:lnTo>
                </a:path>
              </a:pathLst>
            </a:custGeom>
            <a:solidFill>
              <a:srgbClr val="007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34" name="Freeform 13"/>
            <p:cNvSpPr>
              <a:spLocks/>
            </p:cNvSpPr>
            <p:nvPr/>
          </p:nvSpPr>
          <p:spPr bwMode="auto">
            <a:xfrm>
              <a:off x="4391025" y="2881313"/>
              <a:ext cx="1350963" cy="441325"/>
            </a:xfrm>
            <a:custGeom>
              <a:avLst/>
              <a:gdLst>
                <a:gd name="T0" fmla="*/ 2147483647 w 851"/>
                <a:gd name="T1" fmla="*/ 2147483647 h 278"/>
                <a:gd name="T2" fmla="*/ 2147483647 w 851"/>
                <a:gd name="T3" fmla="*/ 0 h 278"/>
                <a:gd name="T4" fmla="*/ 0 w 851"/>
                <a:gd name="T5" fmla="*/ 0 h 278"/>
                <a:gd name="T6" fmla="*/ 0 w 851"/>
                <a:gd name="T7" fmla="*/ 2147483647 h 278"/>
                <a:gd name="T8" fmla="*/ 2147483647 w 851"/>
                <a:gd name="T9" fmla="*/ 2147483647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1"/>
                <a:gd name="T16" fmla="*/ 0 h 278"/>
                <a:gd name="T17" fmla="*/ 851 w 851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1" h="278">
                  <a:moveTo>
                    <a:pt x="850" y="277"/>
                  </a:moveTo>
                  <a:lnTo>
                    <a:pt x="850" y="0"/>
                  </a:lnTo>
                  <a:lnTo>
                    <a:pt x="0" y="0"/>
                  </a:lnTo>
                  <a:lnTo>
                    <a:pt x="0" y="277"/>
                  </a:lnTo>
                  <a:lnTo>
                    <a:pt x="850" y="27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35" name="Freeform 14"/>
            <p:cNvSpPr>
              <a:spLocks/>
            </p:cNvSpPr>
            <p:nvPr/>
          </p:nvSpPr>
          <p:spPr bwMode="auto">
            <a:xfrm>
              <a:off x="952500" y="2870201"/>
              <a:ext cx="1154113" cy="439737"/>
            </a:xfrm>
            <a:custGeom>
              <a:avLst/>
              <a:gdLst>
                <a:gd name="T0" fmla="*/ 2147483647 w 727"/>
                <a:gd name="T1" fmla="*/ 2147483647 h 277"/>
                <a:gd name="T2" fmla="*/ 2147483647 w 727"/>
                <a:gd name="T3" fmla="*/ 0 h 277"/>
                <a:gd name="T4" fmla="*/ 0 w 727"/>
                <a:gd name="T5" fmla="*/ 0 h 277"/>
                <a:gd name="T6" fmla="*/ 0 w 727"/>
                <a:gd name="T7" fmla="*/ 2147483647 h 277"/>
                <a:gd name="T8" fmla="*/ 2147483647 w 727"/>
                <a:gd name="T9" fmla="*/ 2147483647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7"/>
                <a:gd name="T16" fmla="*/ 0 h 277"/>
                <a:gd name="T17" fmla="*/ 727 w 727"/>
                <a:gd name="T18" fmla="*/ 277 h 2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7" h="277">
                  <a:moveTo>
                    <a:pt x="726" y="276"/>
                  </a:moveTo>
                  <a:lnTo>
                    <a:pt x="726" y="0"/>
                  </a:lnTo>
                  <a:lnTo>
                    <a:pt x="0" y="0"/>
                  </a:lnTo>
                  <a:lnTo>
                    <a:pt x="0" y="276"/>
                  </a:lnTo>
                  <a:lnTo>
                    <a:pt x="726" y="27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36" name="Freeform 15"/>
            <p:cNvSpPr>
              <a:spLocks/>
            </p:cNvSpPr>
            <p:nvPr/>
          </p:nvSpPr>
          <p:spPr bwMode="auto">
            <a:xfrm>
              <a:off x="4391025" y="1882775"/>
              <a:ext cx="835025" cy="427038"/>
            </a:xfrm>
            <a:custGeom>
              <a:avLst/>
              <a:gdLst>
                <a:gd name="T0" fmla="*/ 2147483647 w 526"/>
                <a:gd name="T1" fmla="*/ 2147483647 h 269"/>
                <a:gd name="T2" fmla="*/ 2147483647 w 526"/>
                <a:gd name="T3" fmla="*/ 2147483647 h 269"/>
                <a:gd name="T4" fmla="*/ 2147483647 w 526"/>
                <a:gd name="T5" fmla="*/ 2147483647 h 269"/>
                <a:gd name="T6" fmla="*/ 2147483647 w 526"/>
                <a:gd name="T7" fmla="*/ 2147483647 h 269"/>
                <a:gd name="T8" fmla="*/ 2147483647 w 526"/>
                <a:gd name="T9" fmla="*/ 2147483647 h 269"/>
                <a:gd name="T10" fmla="*/ 2147483647 w 526"/>
                <a:gd name="T11" fmla="*/ 2147483647 h 269"/>
                <a:gd name="T12" fmla="*/ 2147483647 w 526"/>
                <a:gd name="T13" fmla="*/ 2147483647 h 269"/>
                <a:gd name="T14" fmla="*/ 2147483647 w 526"/>
                <a:gd name="T15" fmla="*/ 2147483647 h 269"/>
                <a:gd name="T16" fmla="*/ 2147483647 w 526"/>
                <a:gd name="T17" fmla="*/ 0 h 269"/>
                <a:gd name="T18" fmla="*/ 2147483647 w 526"/>
                <a:gd name="T19" fmla="*/ 0 h 269"/>
                <a:gd name="T20" fmla="*/ 2147483647 w 526"/>
                <a:gd name="T21" fmla="*/ 2147483647 h 269"/>
                <a:gd name="T22" fmla="*/ 2147483647 w 526"/>
                <a:gd name="T23" fmla="*/ 2147483647 h 269"/>
                <a:gd name="T24" fmla="*/ 2147483647 w 526"/>
                <a:gd name="T25" fmla="*/ 2147483647 h 269"/>
                <a:gd name="T26" fmla="*/ 2147483647 w 526"/>
                <a:gd name="T27" fmla="*/ 2147483647 h 269"/>
                <a:gd name="T28" fmla="*/ 2147483647 w 526"/>
                <a:gd name="T29" fmla="*/ 2147483647 h 269"/>
                <a:gd name="T30" fmla="*/ 2147483647 w 526"/>
                <a:gd name="T31" fmla="*/ 2147483647 h 269"/>
                <a:gd name="T32" fmla="*/ 2147483647 w 526"/>
                <a:gd name="T33" fmla="*/ 2147483647 h 269"/>
                <a:gd name="T34" fmla="*/ 2147483647 w 526"/>
                <a:gd name="T35" fmla="*/ 2147483647 h 269"/>
                <a:gd name="T36" fmla="*/ 2147483647 w 526"/>
                <a:gd name="T37" fmla="*/ 2147483647 h 269"/>
                <a:gd name="T38" fmla="*/ 2147483647 w 526"/>
                <a:gd name="T39" fmla="*/ 2147483647 h 269"/>
                <a:gd name="T40" fmla="*/ 2147483647 w 526"/>
                <a:gd name="T41" fmla="*/ 2147483647 h 269"/>
                <a:gd name="T42" fmla="*/ 2147483647 w 526"/>
                <a:gd name="T43" fmla="*/ 2147483647 h 269"/>
                <a:gd name="T44" fmla="*/ 2147483647 w 526"/>
                <a:gd name="T45" fmla="*/ 2147483647 h 269"/>
                <a:gd name="T46" fmla="*/ 2147483647 w 526"/>
                <a:gd name="T47" fmla="*/ 2147483647 h 269"/>
                <a:gd name="T48" fmla="*/ 2147483647 w 526"/>
                <a:gd name="T49" fmla="*/ 2147483647 h 269"/>
                <a:gd name="T50" fmla="*/ 2147483647 w 526"/>
                <a:gd name="T51" fmla="*/ 2147483647 h 269"/>
                <a:gd name="T52" fmla="*/ 2147483647 w 526"/>
                <a:gd name="T53" fmla="*/ 2147483647 h 269"/>
                <a:gd name="T54" fmla="*/ 2147483647 w 526"/>
                <a:gd name="T55" fmla="*/ 2147483647 h 269"/>
                <a:gd name="T56" fmla="*/ 2147483647 w 526"/>
                <a:gd name="T57" fmla="*/ 2147483647 h 269"/>
                <a:gd name="T58" fmla="*/ 2147483647 w 526"/>
                <a:gd name="T59" fmla="*/ 2147483647 h 269"/>
                <a:gd name="T60" fmla="*/ 2147483647 w 526"/>
                <a:gd name="T61" fmla="*/ 2147483647 h 269"/>
                <a:gd name="T62" fmla="*/ 2147483647 w 526"/>
                <a:gd name="T63" fmla="*/ 2147483647 h 269"/>
                <a:gd name="T64" fmla="*/ 2147483647 w 526"/>
                <a:gd name="T65" fmla="*/ 2147483647 h 269"/>
                <a:gd name="T66" fmla="*/ 2147483647 w 526"/>
                <a:gd name="T67" fmla="*/ 2147483647 h 269"/>
                <a:gd name="T68" fmla="*/ 2147483647 w 526"/>
                <a:gd name="T69" fmla="*/ 2147483647 h 269"/>
                <a:gd name="T70" fmla="*/ 2147483647 w 526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6"/>
                <a:gd name="T109" fmla="*/ 0 h 269"/>
                <a:gd name="T110" fmla="*/ 526 w 526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6" h="269">
                  <a:moveTo>
                    <a:pt x="525" y="134"/>
                  </a:moveTo>
                  <a:lnTo>
                    <a:pt x="523" y="121"/>
                  </a:lnTo>
                  <a:lnTo>
                    <a:pt x="521" y="110"/>
                  </a:lnTo>
                  <a:lnTo>
                    <a:pt x="516" y="98"/>
                  </a:lnTo>
                  <a:lnTo>
                    <a:pt x="509" y="88"/>
                  </a:lnTo>
                  <a:lnTo>
                    <a:pt x="501" y="77"/>
                  </a:lnTo>
                  <a:lnTo>
                    <a:pt x="490" y="67"/>
                  </a:lnTo>
                  <a:lnTo>
                    <a:pt x="478" y="57"/>
                  </a:lnTo>
                  <a:lnTo>
                    <a:pt x="464" y="47"/>
                  </a:lnTo>
                  <a:lnTo>
                    <a:pt x="448" y="38"/>
                  </a:lnTo>
                  <a:lnTo>
                    <a:pt x="431" y="31"/>
                  </a:lnTo>
                  <a:lnTo>
                    <a:pt x="412" y="24"/>
                  </a:lnTo>
                  <a:lnTo>
                    <a:pt x="393" y="18"/>
                  </a:lnTo>
                  <a:lnTo>
                    <a:pt x="373" y="12"/>
                  </a:lnTo>
                  <a:lnTo>
                    <a:pt x="351" y="8"/>
                  </a:lnTo>
                  <a:lnTo>
                    <a:pt x="330" y="4"/>
                  </a:lnTo>
                  <a:lnTo>
                    <a:pt x="308" y="1"/>
                  </a:lnTo>
                  <a:lnTo>
                    <a:pt x="285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3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2" y="24"/>
                  </a:lnTo>
                  <a:lnTo>
                    <a:pt x="93" y="31"/>
                  </a:lnTo>
                  <a:lnTo>
                    <a:pt x="76" y="38"/>
                  </a:lnTo>
                  <a:lnTo>
                    <a:pt x="60" y="47"/>
                  </a:lnTo>
                  <a:lnTo>
                    <a:pt x="46" y="57"/>
                  </a:lnTo>
                  <a:lnTo>
                    <a:pt x="34" y="67"/>
                  </a:lnTo>
                  <a:lnTo>
                    <a:pt x="23" y="77"/>
                  </a:lnTo>
                  <a:lnTo>
                    <a:pt x="15" y="88"/>
                  </a:lnTo>
                  <a:lnTo>
                    <a:pt x="8" y="98"/>
                  </a:lnTo>
                  <a:lnTo>
                    <a:pt x="3" y="110"/>
                  </a:lnTo>
                  <a:lnTo>
                    <a:pt x="1" y="121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3" y="157"/>
                  </a:lnTo>
                  <a:lnTo>
                    <a:pt x="8" y="169"/>
                  </a:lnTo>
                  <a:lnTo>
                    <a:pt x="15" y="180"/>
                  </a:lnTo>
                  <a:lnTo>
                    <a:pt x="23" y="190"/>
                  </a:lnTo>
                  <a:lnTo>
                    <a:pt x="34" y="200"/>
                  </a:lnTo>
                  <a:lnTo>
                    <a:pt x="46" y="210"/>
                  </a:lnTo>
                  <a:lnTo>
                    <a:pt x="60" y="220"/>
                  </a:lnTo>
                  <a:lnTo>
                    <a:pt x="76" y="229"/>
                  </a:lnTo>
                  <a:lnTo>
                    <a:pt x="93" y="236"/>
                  </a:lnTo>
                  <a:lnTo>
                    <a:pt x="112" y="243"/>
                  </a:lnTo>
                  <a:lnTo>
                    <a:pt x="130" y="250"/>
                  </a:lnTo>
                  <a:lnTo>
                    <a:pt x="151" y="256"/>
                  </a:lnTo>
                  <a:lnTo>
                    <a:pt x="173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5" y="268"/>
                  </a:lnTo>
                  <a:lnTo>
                    <a:pt x="308" y="266"/>
                  </a:lnTo>
                  <a:lnTo>
                    <a:pt x="330" y="263"/>
                  </a:lnTo>
                  <a:lnTo>
                    <a:pt x="351" y="260"/>
                  </a:lnTo>
                  <a:lnTo>
                    <a:pt x="373" y="256"/>
                  </a:lnTo>
                  <a:lnTo>
                    <a:pt x="393" y="250"/>
                  </a:lnTo>
                  <a:lnTo>
                    <a:pt x="412" y="243"/>
                  </a:lnTo>
                  <a:lnTo>
                    <a:pt x="431" y="236"/>
                  </a:lnTo>
                  <a:lnTo>
                    <a:pt x="448" y="229"/>
                  </a:lnTo>
                  <a:lnTo>
                    <a:pt x="464" y="220"/>
                  </a:lnTo>
                  <a:lnTo>
                    <a:pt x="478" y="210"/>
                  </a:lnTo>
                  <a:lnTo>
                    <a:pt x="490" y="200"/>
                  </a:lnTo>
                  <a:lnTo>
                    <a:pt x="501" y="190"/>
                  </a:lnTo>
                  <a:lnTo>
                    <a:pt x="509" y="180"/>
                  </a:lnTo>
                  <a:lnTo>
                    <a:pt x="516" y="169"/>
                  </a:lnTo>
                  <a:lnTo>
                    <a:pt x="521" y="157"/>
                  </a:lnTo>
                  <a:lnTo>
                    <a:pt x="523" y="146"/>
                  </a:lnTo>
                  <a:lnTo>
                    <a:pt x="525" y="13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Rectangle 16"/>
            <p:cNvSpPr>
              <a:spLocks noChangeArrowheads="1"/>
            </p:cNvSpPr>
            <p:nvPr/>
          </p:nvSpPr>
          <p:spPr bwMode="auto">
            <a:xfrm>
              <a:off x="2073275" y="2236788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lot</a:t>
              </a:r>
            </a:p>
          </p:txBody>
        </p:sp>
        <p:sp>
          <p:nvSpPr>
            <p:cNvPr id="5138" name="Rectangle 17"/>
            <p:cNvSpPr>
              <a:spLocks noChangeArrowheads="1"/>
            </p:cNvSpPr>
            <p:nvPr/>
          </p:nvSpPr>
          <p:spPr bwMode="auto">
            <a:xfrm>
              <a:off x="4408487" y="1922463"/>
              <a:ext cx="836613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dname</a:t>
              </a:r>
            </a:p>
          </p:txBody>
        </p:sp>
        <p:sp>
          <p:nvSpPr>
            <p:cNvPr id="5139" name="Rectangle 18"/>
            <p:cNvSpPr>
              <a:spLocks noChangeArrowheads="1"/>
            </p:cNvSpPr>
            <p:nvPr/>
          </p:nvSpPr>
          <p:spPr bwMode="auto">
            <a:xfrm>
              <a:off x="5143500" y="2246313"/>
              <a:ext cx="85883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budget</a:t>
              </a:r>
            </a:p>
          </p:txBody>
        </p:sp>
        <p:sp>
          <p:nvSpPr>
            <p:cNvPr id="5140" name="Rectangle 19"/>
            <p:cNvSpPr>
              <a:spLocks noChangeArrowheads="1"/>
            </p:cNvSpPr>
            <p:nvPr/>
          </p:nvSpPr>
          <p:spPr bwMode="auto">
            <a:xfrm>
              <a:off x="3797300" y="2236788"/>
              <a:ext cx="4857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did</a:t>
              </a:r>
            </a:p>
          </p:txBody>
        </p:sp>
        <p:sp>
          <p:nvSpPr>
            <p:cNvPr id="5141" name="Rectangle 20"/>
            <p:cNvSpPr>
              <a:spLocks noChangeArrowheads="1"/>
            </p:cNvSpPr>
            <p:nvPr/>
          </p:nvSpPr>
          <p:spPr bwMode="auto">
            <a:xfrm>
              <a:off x="2798763" y="1655763"/>
              <a:ext cx="700087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since</a:t>
              </a:r>
            </a:p>
          </p:txBody>
        </p:sp>
        <p:sp>
          <p:nvSpPr>
            <p:cNvPr id="5142" name="Rectangle 21"/>
            <p:cNvSpPr>
              <a:spLocks noChangeArrowheads="1"/>
            </p:cNvSpPr>
            <p:nvPr/>
          </p:nvSpPr>
          <p:spPr bwMode="auto">
            <a:xfrm>
              <a:off x="1120775" y="1911350"/>
              <a:ext cx="7112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name</a:t>
              </a:r>
            </a:p>
          </p:txBody>
        </p:sp>
        <p:sp>
          <p:nvSpPr>
            <p:cNvPr id="5143" name="Rectangle 22"/>
            <p:cNvSpPr>
              <a:spLocks noChangeArrowheads="1"/>
            </p:cNvSpPr>
            <p:nvPr/>
          </p:nvSpPr>
          <p:spPr bwMode="auto">
            <a:xfrm>
              <a:off x="2806700" y="2913063"/>
              <a:ext cx="985784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chemeClr val="bg1"/>
                  </a:solidFill>
                  <a:latin typeface="Arial" charset="0"/>
                </a:rPr>
                <a:t>Works_In</a:t>
              </a:r>
            </a:p>
          </p:txBody>
        </p:sp>
        <p:sp>
          <p:nvSpPr>
            <p:cNvPr id="5144" name="Rectangle 23"/>
            <p:cNvSpPr>
              <a:spLocks noChangeArrowheads="1"/>
            </p:cNvSpPr>
            <p:nvPr/>
          </p:nvSpPr>
          <p:spPr bwMode="auto">
            <a:xfrm>
              <a:off x="4356100" y="2935288"/>
              <a:ext cx="1422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Departments</a:t>
              </a:r>
            </a:p>
          </p:txBody>
        </p:sp>
        <p:sp>
          <p:nvSpPr>
            <p:cNvPr id="5145" name="Rectangle 24"/>
            <p:cNvSpPr>
              <a:spLocks noChangeArrowheads="1"/>
            </p:cNvSpPr>
            <p:nvPr/>
          </p:nvSpPr>
          <p:spPr bwMode="auto">
            <a:xfrm>
              <a:off x="901700" y="2874963"/>
              <a:ext cx="12541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Employees</a:t>
              </a:r>
            </a:p>
          </p:txBody>
        </p:sp>
        <p:sp>
          <p:nvSpPr>
            <p:cNvPr id="5146" name="Rectangle 25"/>
            <p:cNvSpPr>
              <a:spLocks noChangeArrowheads="1"/>
            </p:cNvSpPr>
            <p:nvPr/>
          </p:nvSpPr>
          <p:spPr bwMode="auto">
            <a:xfrm>
              <a:off x="446088" y="2189163"/>
              <a:ext cx="5318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ssn</a:t>
              </a:r>
            </a:p>
          </p:txBody>
        </p:sp>
        <p:sp>
          <p:nvSpPr>
            <p:cNvPr id="5147" name="Line 26"/>
            <p:cNvSpPr>
              <a:spLocks noChangeShapeType="1"/>
            </p:cNvSpPr>
            <p:nvPr/>
          </p:nvSpPr>
          <p:spPr bwMode="auto">
            <a:xfrm>
              <a:off x="1441450" y="2281237"/>
              <a:ext cx="76200" cy="58419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Line 27"/>
            <p:cNvSpPr>
              <a:spLocks noChangeShapeType="1"/>
            </p:cNvSpPr>
            <p:nvPr/>
          </p:nvSpPr>
          <p:spPr bwMode="auto">
            <a:xfrm>
              <a:off x="947737" y="2579689"/>
              <a:ext cx="363537" cy="2952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Line 28"/>
            <p:cNvSpPr>
              <a:spLocks noChangeShapeType="1"/>
            </p:cNvSpPr>
            <p:nvPr/>
          </p:nvSpPr>
          <p:spPr bwMode="auto">
            <a:xfrm flipH="1">
              <a:off x="1860550" y="2611439"/>
              <a:ext cx="284163" cy="24129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Line 29"/>
            <p:cNvSpPr>
              <a:spLocks noChangeShapeType="1"/>
            </p:cNvSpPr>
            <p:nvPr/>
          </p:nvSpPr>
          <p:spPr bwMode="auto">
            <a:xfrm flipH="1">
              <a:off x="2106612" y="3054349"/>
              <a:ext cx="558800" cy="31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Line 30"/>
            <p:cNvSpPr>
              <a:spLocks noChangeShapeType="1"/>
            </p:cNvSpPr>
            <p:nvPr/>
          </p:nvSpPr>
          <p:spPr bwMode="auto">
            <a:xfrm>
              <a:off x="3932238" y="3071813"/>
              <a:ext cx="45878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Line 31"/>
            <p:cNvSpPr>
              <a:spLocks noChangeShapeType="1"/>
            </p:cNvSpPr>
            <p:nvPr/>
          </p:nvSpPr>
          <p:spPr bwMode="auto">
            <a:xfrm>
              <a:off x="3100388" y="2074863"/>
              <a:ext cx="185737" cy="61912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Line 32"/>
            <p:cNvSpPr>
              <a:spLocks noChangeShapeType="1"/>
            </p:cNvSpPr>
            <p:nvPr/>
          </p:nvSpPr>
          <p:spPr bwMode="auto">
            <a:xfrm>
              <a:off x="4283075" y="2611439"/>
              <a:ext cx="334963" cy="25399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Line 33"/>
            <p:cNvSpPr>
              <a:spLocks noChangeShapeType="1"/>
            </p:cNvSpPr>
            <p:nvPr/>
          </p:nvSpPr>
          <p:spPr bwMode="auto">
            <a:xfrm>
              <a:off x="4787900" y="2309813"/>
              <a:ext cx="114300" cy="57149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Line 34"/>
            <p:cNvSpPr>
              <a:spLocks noChangeShapeType="1"/>
            </p:cNvSpPr>
            <p:nvPr/>
          </p:nvSpPr>
          <p:spPr bwMode="auto">
            <a:xfrm flipH="1">
              <a:off x="5251450" y="2611439"/>
              <a:ext cx="222250" cy="25399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147"/>
          <p:cNvGrpSpPr>
            <a:grpSpLocks/>
          </p:cNvGrpSpPr>
          <p:nvPr/>
        </p:nvGrpSpPr>
        <p:grpSpPr bwMode="auto">
          <a:xfrm>
            <a:off x="5105400" y="4191000"/>
            <a:ext cx="3505200" cy="2133601"/>
            <a:chOff x="514044" y="2799331"/>
            <a:chExt cx="4610348" cy="2803068"/>
          </a:xfrm>
        </p:grpSpPr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1142947" y="3279408"/>
              <a:ext cx="338091" cy="2148202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2147483647 w 213"/>
                <a:gd name="T35" fmla="*/ 2147483647 h 1354"/>
                <a:gd name="T36" fmla="*/ 2147483647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1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5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8" y="10"/>
                  </a:lnTo>
                  <a:lnTo>
                    <a:pt x="79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6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20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7" y="445"/>
                  </a:lnTo>
                  <a:lnTo>
                    <a:pt x="4" y="501"/>
                  </a:lnTo>
                  <a:lnTo>
                    <a:pt x="2" y="559"/>
                  </a:lnTo>
                  <a:lnTo>
                    <a:pt x="1" y="617"/>
                  </a:lnTo>
                  <a:lnTo>
                    <a:pt x="0" y="677"/>
                  </a:lnTo>
                  <a:lnTo>
                    <a:pt x="1" y="735"/>
                  </a:lnTo>
                  <a:lnTo>
                    <a:pt x="2" y="794"/>
                  </a:lnTo>
                  <a:lnTo>
                    <a:pt x="4" y="851"/>
                  </a:lnTo>
                  <a:lnTo>
                    <a:pt x="7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20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6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9" y="1330"/>
                  </a:lnTo>
                  <a:lnTo>
                    <a:pt x="88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5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1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2752004" y="3452924"/>
              <a:ext cx="338138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0 w 213"/>
                <a:gd name="T35" fmla="*/ 2147483647 h 1354"/>
                <a:gd name="T36" fmla="*/ 0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0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7" y="10"/>
                  </a:lnTo>
                  <a:lnTo>
                    <a:pt x="78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3" y="501"/>
                  </a:lnTo>
                  <a:lnTo>
                    <a:pt x="1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1" y="794"/>
                  </a:lnTo>
                  <a:lnTo>
                    <a:pt x="3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8" y="1330"/>
                  </a:lnTo>
                  <a:lnTo>
                    <a:pt x="87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0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solidFill>
              <a:srgbClr val="4FD1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" name="Group 68"/>
            <p:cNvGrpSpPr>
              <a:grpSpLocks/>
            </p:cNvGrpSpPr>
            <p:nvPr/>
          </p:nvGrpSpPr>
          <p:grpSpPr bwMode="auto">
            <a:xfrm>
              <a:off x="1277937" y="3559736"/>
              <a:ext cx="87313" cy="1585913"/>
              <a:chOff x="2968" y="2238"/>
              <a:chExt cx="55" cy="999"/>
            </a:xfrm>
          </p:grpSpPr>
          <p:sp>
            <p:nvSpPr>
              <p:cNvPr id="57" name="Oval 63"/>
              <p:cNvSpPr>
                <a:spLocks noChangeArrowheads="1"/>
              </p:cNvSpPr>
              <p:nvPr/>
            </p:nvSpPr>
            <p:spPr bwMode="auto">
              <a:xfrm>
                <a:off x="2968" y="2238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8" name="Oval 64"/>
              <p:cNvSpPr>
                <a:spLocks noChangeArrowheads="1"/>
              </p:cNvSpPr>
              <p:nvPr/>
            </p:nvSpPr>
            <p:spPr bwMode="auto">
              <a:xfrm>
                <a:off x="2968" y="2475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9" name="Oval 65"/>
              <p:cNvSpPr>
                <a:spLocks noChangeArrowheads="1"/>
              </p:cNvSpPr>
              <p:nvPr/>
            </p:nvSpPr>
            <p:spPr bwMode="auto">
              <a:xfrm>
                <a:off x="2968" y="270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0" name="Oval 66"/>
              <p:cNvSpPr>
                <a:spLocks noChangeArrowheads="1"/>
              </p:cNvSpPr>
              <p:nvPr/>
            </p:nvSpPr>
            <p:spPr bwMode="auto">
              <a:xfrm>
                <a:off x="2968" y="293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1" name="Oval 67"/>
              <p:cNvSpPr>
                <a:spLocks noChangeArrowheads="1"/>
              </p:cNvSpPr>
              <p:nvPr/>
            </p:nvSpPr>
            <p:spPr bwMode="auto">
              <a:xfrm>
                <a:off x="2968" y="3171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4266715" y="3276232"/>
              <a:ext cx="338091" cy="2149789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0 w 213"/>
                <a:gd name="T35" fmla="*/ 2147483647 h 1354"/>
                <a:gd name="T36" fmla="*/ 0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0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7" y="10"/>
                  </a:lnTo>
                  <a:lnTo>
                    <a:pt x="78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3" y="501"/>
                  </a:lnTo>
                  <a:lnTo>
                    <a:pt x="1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1" y="794"/>
                  </a:lnTo>
                  <a:lnTo>
                    <a:pt x="3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8" y="1330"/>
                  </a:lnTo>
                  <a:lnTo>
                    <a:pt x="87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0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2" name="Group 90"/>
            <p:cNvGrpSpPr>
              <a:grpSpLocks/>
            </p:cNvGrpSpPr>
            <p:nvPr/>
          </p:nvGrpSpPr>
          <p:grpSpPr bwMode="auto">
            <a:xfrm>
              <a:off x="4387850" y="3678238"/>
              <a:ext cx="87313" cy="1295400"/>
              <a:chOff x="3374" y="2309"/>
              <a:chExt cx="55" cy="816"/>
            </a:xfrm>
          </p:grpSpPr>
          <p:sp>
            <p:nvSpPr>
              <p:cNvPr id="53" name="Oval 86"/>
              <p:cNvSpPr>
                <a:spLocks noChangeArrowheads="1"/>
              </p:cNvSpPr>
              <p:nvPr/>
            </p:nvSpPr>
            <p:spPr bwMode="auto">
              <a:xfrm>
                <a:off x="3374" y="230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4" name="Oval 87"/>
              <p:cNvSpPr>
                <a:spLocks noChangeArrowheads="1"/>
              </p:cNvSpPr>
              <p:nvPr/>
            </p:nvSpPr>
            <p:spPr bwMode="auto">
              <a:xfrm>
                <a:off x="3374" y="255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5" name="Oval 88"/>
              <p:cNvSpPr>
                <a:spLocks noChangeArrowheads="1"/>
              </p:cNvSpPr>
              <p:nvPr/>
            </p:nvSpPr>
            <p:spPr bwMode="auto">
              <a:xfrm>
                <a:off x="3374" y="280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6" name="Oval 89"/>
              <p:cNvSpPr>
                <a:spLocks noChangeArrowheads="1"/>
              </p:cNvSpPr>
              <p:nvPr/>
            </p:nvSpPr>
            <p:spPr bwMode="auto">
              <a:xfrm>
                <a:off x="3374" y="305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43" name="TextBox 125"/>
            <p:cNvSpPr txBox="1">
              <a:spLocks noChangeArrowheads="1"/>
            </p:cNvSpPr>
            <p:nvPr/>
          </p:nvSpPr>
          <p:spPr bwMode="auto">
            <a:xfrm>
              <a:off x="2721526" y="3581400"/>
              <a:ext cx="402674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endParaRPr lang="en-US"/>
            </a:p>
          </p:txBody>
        </p:sp>
        <p:cxnSp>
          <p:nvCxnSpPr>
            <p:cNvPr id="44" name="Straight Connector 127"/>
            <p:cNvCxnSpPr>
              <a:cxnSpLocks noChangeShapeType="1"/>
            </p:cNvCxnSpPr>
            <p:nvPr/>
          </p:nvCxnSpPr>
          <p:spPr bwMode="auto">
            <a:xfrm flipV="1">
              <a:off x="2942937" y="3730627"/>
              <a:ext cx="1444913" cy="168554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Connector 129"/>
            <p:cNvCxnSpPr>
              <a:cxnSpLocks noChangeShapeType="1"/>
            </p:cNvCxnSpPr>
            <p:nvPr/>
          </p:nvCxnSpPr>
          <p:spPr bwMode="auto">
            <a:xfrm flipV="1">
              <a:off x="2942937" y="3766577"/>
              <a:ext cx="1446713" cy="588498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Connector 131"/>
            <p:cNvCxnSpPr>
              <a:cxnSpLocks noChangeShapeType="1"/>
            </p:cNvCxnSpPr>
            <p:nvPr/>
          </p:nvCxnSpPr>
          <p:spPr bwMode="auto">
            <a:xfrm flipV="1">
              <a:off x="2950981" y="4524378"/>
              <a:ext cx="1436868" cy="298031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Straight Connector 135"/>
            <p:cNvCxnSpPr>
              <a:cxnSpLocks noChangeShapeType="1"/>
            </p:cNvCxnSpPr>
            <p:nvPr/>
          </p:nvCxnSpPr>
          <p:spPr bwMode="auto">
            <a:xfrm flipV="1">
              <a:off x="1365250" y="3899181"/>
              <a:ext cx="1557613" cy="89180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Connector 138"/>
            <p:cNvCxnSpPr>
              <a:cxnSpLocks noChangeShapeType="1"/>
            </p:cNvCxnSpPr>
            <p:nvPr/>
          </p:nvCxnSpPr>
          <p:spPr bwMode="auto">
            <a:xfrm flipV="1">
              <a:off x="1369922" y="4345549"/>
              <a:ext cx="1573015" cy="17363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Straight Connector 140"/>
            <p:cNvCxnSpPr>
              <a:cxnSpLocks noChangeShapeType="1"/>
            </p:cNvCxnSpPr>
            <p:nvPr/>
          </p:nvCxnSpPr>
          <p:spPr bwMode="auto">
            <a:xfrm>
              <a:off x="1352616" y="4743185"/>
              <a:ext cx="1537797" cy="105152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TextBox 143"/>
            <p:cNvSpPr txBox="1">
              <a:spLocks noChangeArrowheads="1"/>
            </p:cNvSpPr>
            <p:nvPr/>
          </p:nvSpPr>
          <p:spPr bwMode="auto">
            <a:xfrm>
              <a:off x="514044" y="2799331"/>
              <a:ext cx="11729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1600" dirty="0">
                  <a:latin typeface="Calibri" pitchFamily="34" charset="0"/>
                </a:rPr>
                <a:t>EMPLOYEES</a:t>
              </a:r>
            </a:p>
          </p:txBody>
        </p:sp>
        <p:sp>
          <p:nvSpPr>
            <p:cNvPr id="51" name="TextBox 144"/>
            <p:cNvSpPr txBox="1">
              <a:spLocks noChangeArrowheads="1"/>
            </p:cNvSpPr>
            <p:nvPr/>
          </p:nvSpPr>
          <p:spPr bwMode="auto">
            <a:xfrm>
              <a:off x="2117643" y="3055314"/>
              <a:ext cx="1477405" cy="444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1600" b="1" dirty="0">
                  <a:latin typeface="Calibri" pitchFamily="34" charset="0"/>
                </a:rPr>
                <a:t>WORKS_IN</a:t>
              </a:r>
            </a:p>
          </p:txBody>
        </p:sp>
        <p:sp>
          <p:nvSpPr>
            <p:cNvPr id="52" name="TextBox 145"/>
            <p:cNvSpPr txBox="1">
              <a:spLocks noChangeArrowheads="1"/>
            </p:cNvSpPr>
            <p:nvPr/>
          </p:nvSpPr>
          <p:spPr bwMode="auto">
            <a:xfrm>
              <a:off x="3691500" y="2799332"/>
              <a:ext cx="14328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1600" dirty="0">
                  <a:latin typeface="Calibri" pitchFamily="34" charset="0"/>
                </a:rPr>
                <a:t>DEPARTMENTS</a:t>
              </a:r>
            </a:p>
          </p:txBody>
        </p:sp>
      </p:grpSp>
      <p:sp>
        <p:nvSpPr>
          <p:cNvPr id="10" name="Oval Callout 9"/>
          <p:cNvSpPr/>
          <p:nvPr/>
        </p:nvSpPr>
        <p:spPr bwMode="auto">
          <a:xfrm>
            <a:off x="6483350" y="3387138"/>
            <a:ext cx="1437483" cy="727662"/>
          </a:xfrm>
          <a:prstGeom prst="wedgeEllipseCallout">
            <a:avLst>
              <a:gd name="adj1" fmla="val -19658"/>
              <a:gd name="adj2" fmla="val 88271"/>
            </a:avLst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9144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</a:rPr>
              <a:t>A binary Relationship set</a:t>
            </a:r>
          </a:p>
        </p:txBody>
      </p:sp>
    </p:spTree>
    <p:extLst>
      <p:ext uri="{BB962C8B-B14F-4D97-AF65-F5344CB8AC3E}">
        <p14:creationId xmlns:p14="http://schemas.microsoft.com/office/powerpoint/2010/main" val="178992869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04900"/>
          </a:xfrm>
        </p:spPr>
        <p:txBody>
          <a:bodyPr/>
          <a:lstStyle/>
          <a:p>
            <a:r>
              <a:rPr lang="en-US" b="1" dirty="0"/>
              <a:t>A Ternary Relationship Example</a:t>
            </a:r>
          </a:p>
        </p:txBody>
      </p:sp>
      <p:sp>
        <p:nvSpPr>
          <p:cNvPr id="85" name="Content Placeholder 84"/>
          <p:cNvSpPr>
            <a:spLocks noGrp="1"/>
          </p:cNvSpPr>
          <p:nvPr>
            <p:ph idx="1"/>
          </p:nvPr>
        </p:nvSpPr>
        <p:spPr>
          <a:xfrm>
            <a:off x="6041572" y="2223478"/>
            <a:ext cx="2819400" cy="1915886"/>
          </a:xfrm>
          <a:solidFill>
            <a:srgbClr val="54678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227013" indent="-227013">
              <a:buClr>
                <a:schemeClr val="bg1"/>
              </a:buClr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Each department has offices in several locations</a:t>
            </a:r>
          </a:p>
          <a:p>
            <a:pPr marL="227013" indent="-227013">
              <a:buClr>
                <a:schemeClr val="bg1"/>
              </a:buClr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We want to record the locations at which each employee works</a:t>
            </a:r>
          </a:p>
        </p:txBody>
      </p:sp>
      <p:sp>
        <p:nvSpPr>
          <p:cNvPr id="6148" name="Freeform 6"/>
          <p:cNvSpPr>
            <a:spLocks/>
          </p:cNvSpPr>
          <p:nvPr/>
        </p:nvSpPr>
        <p:spPr bwMode="auto">
          <a:xfrm>
            <a:off x="4479925" y="1465263"/>
            <a:ext cx="865188" cy="314325"/>
          </a:xfrm>
          <a:custGeom>
            <a:avLst/>
            <a:gdLst>
              <a:gd name="T0" fmla="*/ 2147483647 w 545"/>
              <a:gd name="T1" fmla="*/ 2147483647 h 198"/>
              <a:gd name="T2" fmla="*/ 2147483647 w 545"/>
              <a:gd name="T3" fmla="*/ 2147483647 h 198"/>
              <a:gd name="T4" fmla="*/ 2147483647 w 545"/>
              <a:gd name="T5" fmla="*/ 2147483647 h 198"/>
              <a:gd name="T6" fmla="*/ 2147483647 w 545"/>
              <a:gd name="T7" fmla="*/ 2147483647 h 198"/>
              <a:gd name="T8" fmla="*/ 2147483647 w 545"/>
              <a:gd name="T9" fmla="*/ 2147483647 h 198"/>
              <a:gd name="T10" fmla="*/ 2147483647 w 545"/>
              <a:gd name="T11" fmla="*/ 2147483647 h 198"/>
              <a:gd name="T12" fmla="*/ 2147483647 w 545"/>
              <a:gd name="T13" fmla="*/ 2147483647 h 198"/>
              <a:gd name="T14" fmla="*/ 2147483647 w 545"/>
              <a:gd name="T15" fmla="*/ 2147483647 h 198"/>
              <a:gd name="T16" fmla="*/ 2147483647 w 545"/>
              <a:gd name="T17" fmla="*/ 2147483647 h 198"/>
              <a:gd name="T18" fmla="*/ 2147483647 w 545"/>
              <a:gd name="T19" fmla="*/ 2147483647 h 198"/>
              <a:gd name="T20" fmla="*/ 2147483647 w 545"/>
              <a:gd name="T21" fmla="*/ 2147483647 h 198"/>
              <a:gd name="T22" fmla="*/ 2147483647 w 545"/>
              <a:gd name="T23" fmla="*/ 2147483647 h 198"/>
              <a:gd name="T24" fmla="*/ 2147483647 w 545"/>
              <a:gd name="T25" fmla="*/ 2147483647 h 198"/>
              <a:gd name="T26" fmla="*/ 2147483647 w 545"/>
              <a:gd name="T27" fmla="*/ 2147483647 h 198"/>
              <a:gd name="T28" fmla="*/ 2147483647 w 545"/>
              <a:gd name="T29" fmla="*/ 2147483647 h 198"/>
              <a:gd name="T30" fmla="*/ 2147483647 w 545"/>
              <a:gd name="T31" fmla="*/ 2147483647 h 198"/>
              <a:gd name="T32" fmla="*/ 2147483647 w 545"/>
              <a:gd name="T33" fmla="*/ 2147483647 h 198"/>
              <a:gd name="T34" fmla="*/ 2147483647 w 545"/>
              <a:gd name="T35" fmla="*/ 2147483647 h 198"/>
              <a:gd name="T36" fmla="*/ 2147483647 w 545"/>
              <a:gd name="T37" fmla="*/ 2147483647 h 198"/>
              <a:gd name="T38" fmla="*/ 2147483647 w 545"/>
              <a:gd name="T39" fmla="*/ 2147483647 h 198"/>
              <a:gd name="T40" fmla="*/ 2147483647 w 545"/>
              <a:gd name="T41" fmla="*/ 2147483647 h 198"/>
              <a:gd name="T42" fmla="*/ 2147483647 w 545"/>
              <a:gd name="T43" fmla="*/ 2147483647 h 198"/>
              <a:gd name="T44" fmla="*/ 2147483647 w 545"/>
              <a:gd name="T45" fmla="*/ 2147483647 h 198"/>
              <a:gd name="T46" fmla="*/ 2147483647 w 545"/>
              <a:gd name="T47" fmla="*/ 2147483647 h 198"/>
              <a:gd name="T48" fmla="*/ 2147483647 w 545"/>
              <a:gd name="T49" fmla="*/ 2147483647 h 198"/>
              <a:gd name="T50" fmla="*/ 2147483647 w 545"/>
              <a:gd name="T51" fmla="*/ 2147483647 h 198"/>
              <a:gd name="T52" fmla="*/ 2147483647 w 545"/>
              <a:gd name="T53" fmla="*/ 2147483647 h 198"/>
              <a:gd name="T54" fmla="*/ 2147483647 w 545"/>
              <a:gd name="T55" fmla="*/ 2147483647 h 198"/>
              <a:gd name="T56" fmla="*/ 2147483647 w 545"/>
              <a:gd name="T57" fmla="*/ 2147483647 h 198"/>
              <a:gd name="T58" fmla="*/ 2147483647 w 545"/>
              <a:gd name="T59" fmla="*/ 2147483647 h 198"/>
              <a:gd name="T60" fmla="*/ 2147483647 w 545"/>
              <a:gd name="T61" fmla="*/ 2147483647 h 198"/>
              <a:gd name="T62" fmla="*/ 2147483647 w 545"/>
              <a:gd name="T63" fmla="*/ 2147483647 h 198"/>
              <a:gd name="T64" fmla="*/ 2147483647 w 545"/>
              <a:gd name="T65" fmla="*/ 2147483647 h 198"/>
              <a:gd name="T66" fmla="*/ 2147483647 w 545"/>
              <a:gd name="T67" fmla="*/ 2147483647 h 198"/>
              <a:gd name="T68" fmla="*/ 2147483647 w 545"/>
              <a:gd name="T69" fmla="*/ 2147483647 h 198"/>
              <a:gd name="T70" fmla="*/ 2147483647 w 545"/>
              <a:gd name="T71" fmla="*/ 2147483647 h 19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45"/>
              <a:gd name="T109" fmla="*/ 0 h 198"/>
              <a:gd name="T110" fmla="*/ 545 w 545"/>
              <a:gd name="T111" fmla="*/ 198 h 19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45" h="198">
                <a:moveTo>
                  <a:pt x="544" y="99"/>
                </a:moveTo>
                <a:lnTo>
                  <a:pt x="544" y="91"/>
                </a:lnTo>
                <a:lnTo>
                  <a:pt x="540" y="82"/>
                </a:lnTo>
                <a:lnTo>
                  <a:pt x="535" y="73"/>
                </a:lnTo>
                <a:lnTo>
                  <a:pt x="528" y="65"/>
                </a:lnTo>
                <a:lnTo>
                  <a:pt x="519" y="57"/>
                </a:lnTo>
                <a:lnTo>
                  <a:pt x="508" y="50"/>
                </a:lnTo>
                <a:lnTo>
                  <a:pt x="495" y="42"/>
                </a:lnTo>
                <a:lnTo>
                  <a:pt x="481" y="36"/>
                </a:lnTo>
                <a:lnTo>
                  <a:pt x="465" y="30"/>
                </a:lnTo>
                <a:lnTo>
                  <a:pt x="447" y="24"/>
                </a:lnTo>
                <a:lnTo>
                  <a:pt x="428" y="18"/>
                </a:lnTo>
                <a:lnTo>
                  <a:pt x="408" y="14"/>
                </a:lnTo>
                <a:lnTo>
                  <a:pt x="387" y="10"/>
                </a:lnTo>
                <a:lnTo>
                  <a:pt x="365" y="6"/>
                </a:lnTo>
                <a:lnTo>
                  <a:pt x="343" y="4"/>
                </a:lnTo>
                <a:lnTo>
                  <a:pt x="320" y="2"/>
                </a:lnTo>
                <a:lnTo>
                  <a:pt x="296" y="1"/>
                </a:lnTo>
                <a:lnTo>
                  <a:pt x="272" y="0"/>
                </a:lnTo>
                <a:lnTo>
                  <a:pt x="248" y="1"/>
                </a:lnTo>
                <a:lnTo>
                  <a:pt x="225" y="2"/>
                </a:lnTo>
                <a:lnTo>
                  <a:pt x="202" y="4"/>
                </a:lnTo>
                <a:lnTo>
                  <a:pt x="179" y="6"/>
                </a:lnTo>
                <a:lnTo>
                  <a:pt x="157" y="10"/>
                </a:lnTo>
                <a:lnTo>
                  <a:pt x="136" y="14"/>
                </a:lnTo>
                <a:lnTo>
                  <a:pt x="116" y="18"/>
                </a:lnTo>
                <a:lnTo>
                  <a:pt x="97" y="24"/>
                </a:lnTo>
                <a:lnTo>
                  <a:pt x="79" y="30"/>
                </a:lnTo>
                <a:lnTo>
                  <a:pt x="63" y="36"/>
                </a:lnTo>
                <a:lnTo>
                  <a:pt x="49" y="42"/>
                </a:lnTo>
                <a:lnTo>
                  <a:pt x="37" y="50"/>
                </a:lnTo>
                <a:lnTo>
                  <a:pt x="25" y="57"/>
                </a:lnTo>
                <a:lnTo>
                  <a:pt x="16" y="65"/>
                </a:lnTo>
                <a:lnTo>
                  <a:pt x="9" y="73"/>
                </a:lnTo>
                <a:lnTo>
                  <a:pt x="4" y="82"/>
                </a:lnTo>
                <a:lnTo>
                  <a:pt x="1" y="91"/>
                </a:lnTo>
                <a:lnTo>
                  <a:pt x="0" y="99"/>
                </a:lnTo>
                <a:lnTo>
                  <a:pt x="1" y="108"/>
                </a:lnTo>
                <a:lnTo>
                  <a:pt x="4" y="116"/>
                </a:lnTo>
                <a:lnTo>
                  <a:pt x="9" y="124"/>
                </a:lnTo>
                <a:lnTo>
                  <a:pt x="16" y="133"/>
                </a:lnTo>
                <a:lnTo>
                  <a:pt x="25" y="141"/>
                </a:lnTo>
                <a:lnTo>
                  <a:pt x="37" y="148"/>
                </a:lnTo>
                <a:lnTo>
                  <a:pt x="49" y="155"/>
                </a:lnTo>
                <a:lnTo>
                  <a:pt x="63" y="162"/>
                </a:lnTo>
                <a:lnTo>
                  <a:pt x="79" y="169"/>
                </a:lnTo>
                <a:lnTo>
                  <a:pt x="97" y="175"/>
                </a:lnTo>
                <a:lnTo>
                  <a:pt x="116" y="180"/>
                </a:lnTo>
                <a:lnTo>
                  <a:pt x="136" y="184"/>
                </a:lnTo>
                <a:lnTo>
                  <a:pt x="157" y="188"/>
                </a:lnTo>
                <a:lnTo>
                  <a:pt x="179" y="191"/>
                </a:lnTo>
                <a:lnTo>
                  <a:pt x="202" y="194"/>
                </a:lnTo>
                <a:lnTo>
                  <a:pt x="225" y="196"/>
                </a:lnTo>
                <a:lnTo>
                  <a:pt x="248" y="197"/>
                </a:lnTo>
                <a:lnTo>
                  <a:pt x="272" y="197"/>
                </a:lnTo>
                <a:lnTo>
                  <a:pt x="296" y="197"/>
                </a:lnTo>
                <a:lnTo>
                  <a:pt x="320" y="196"/>
                </a:lnTo>
                <a:lnTo>
                  <a:pt x="343" y="194"/>
                </a:lnTo>
                <a:lnTo>
                  <a:pt x="365" y="191"/>
                </a:lnTo>
                <a:lnTo>
                  <a:pt x="387" y="188"/>
                </a:lnTo>
                <a:lnTo>
                  <a:pt x="408" y="184"/>
                </a:lnTo>
                <a:lnTo>
                  <a:pt x="428" y="180"/>
                </a:lnTo>
                <a:lnTo>
                  <a:pt x="447" y="175"/>
                </a:lnTo>
                <a:lnTo>
                  <a:pt x="465" y="169"/>
                </a:lnTo>
                <a:lnTo>
                  <a:pt x="481" y="162"/>
                </a:lnTo>
                <a:lnTo>
                  <a:pt x="495" y="155"/>
                </a:lnTo>
                <a:lnTo>
                  <a:pt x="508" y="148"/>
                </a:lnTo>
                <a:lnTo>
                  <a:pt x="519" y="141"/>
                </a:lnTo>
                <a:lnTo>
                  <a:pt x="528" y="133"/>
                </a:lnTo>
                <a:lnTo>
                  <a:pt x="535" y="124"/>
                </a:lnTo>
                <a:lnTo>
                  <a:pt x="540" y="116"/>
                </a:lnTo>
                <a:lnTo>
                  <a:pt x="544" y="108"/>
                </a:lnTo>
                <a:lnTo>
                  <a:pt x="544" y="9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Freeform 7"/>
          <p:cNvSpPr>
            <a:spLocks/>
          </p:cNvSpPr>
          <p:nvPr/>
        </p:nvSpPr>
        <p:spPr bwMode="auto">
          <a:xfrm>
            <a:off x="5383213" y="1627188"/>
            <a:ext cx="865187" cy="314325"/>
          </a:xfrm>
          <a:custGeom>
            <a:avLst/>
            <a:gdLst>
              <a:gd name="T0" fmla="*/ 2147483647 w 545"/>
              <a:gd name="T1" fmla="*/ 2147483647 h 198"/>
              <a:gd name="T2" fmla="*/ 2147483647 w 545"/>
              <a:gd name="T3" fmla="*/ 2147483647 h 198"/>
              <a:gd name="T4" fmla="*/ 2147483647 w 545"/>
              <a:gd name="T5" fmla="*/ 2147483647 h 198"/>
              <a:gd name="T6" fmla="*/ 2147483647 w 545"/>
              <a:gd name="T7" fmla="*/ 2147483647 h 198"/>
              <a:gd name="T8" fmla="*/ 2147483647 w 545"/>
              <a:gd name="T9" fmla="*/ 2147483647 h 198"/>
              <a:gd name="T10" fmla="*/ 2147483647 w 545"/>
              <a:gd name="T11" fmla="*/ 2147483647 h 198"/>
              <a:gd name="T12" fmla="*/ 2147483647 w 545"/>
              <a:gd name="T13" fmla="*/ 2147483647 h 198"/>
              <a:gd name="T14" fmla="*/ 2147483647 w 545"/>
              <a:gd name="T15" fmla="*/ 2147483647 h 198"/>
              <a:gd name="T16" fmla="*/ 2147483647 w 545"/>
              <a:gd name="T17" fmla="*/ 2147483647 h 198"/>
              <a:gd name="T18" fmla="*/ 2147483647 w 545"/>
              <a:gd name="T19" fmla="*/ 2147483647 h 198"/>
              <a:gd name="T20" fmla="*/ 2147483647 w 545"/>
              <a:gd name="T21" fmla="*/ 2147483647 h 198"/>
              <a:gd name="T22" fmla="*/ 2147483647 w 545"/>
              <a:gd name="T23" fmla="*/ 2147483647 h 198"/>
              <a:gd name="T24" fmla="*/ 2147483647 w 545"/>
              <a:gd name="T25" fmla="*/ 2147483647 h 198"/>
              <a:gd name="T26" fmla="*/ 2147483647 w 545"/>
              <a:gd name="T27" fmla="*/ 2147483647 h 198"/>
              <a:gd name="T28" fmla="*/ 2147483647 w 545"/>
              <a:gd name="T29" fmla="*/ 2147483647 h 198"/>
              <a:gd name="T30" fmla="*/ 2147483647 w 545"/>
              <a:gd name="T31" fmla="*/ 2147483647 h 198"/>
              <a:gd name="T32" fmla="*/ 2147483647 w 545"/>
              <a:gd name="T33" fmla="*/ 2147483647 h 198"/>
              <a:gd name="T34" fmla="*/ 2147483647 w 545"/>
              <a:gd name="T35" fmla="*/ 2147483647 h 198"/>
              <a:gd name="T36" fmla="*/ 2147483647 w 545"/>
              <a:gd name="T37" fmla="*/ 2147483647 h 198"/>
              <a:gd name="T38" fmla="*/ 2147483647 w 545"/>
              <a:gd name="T39" fmla="*/ 2147483647 h 198"/>
              <a:gd name="T40" fmla="*/ 2147483647 w 545"/>
              <a:gd name="T41" fmla="*/ 2147483647 h 198"/>
              <a:gd name="T42" fmla="*/ 2147483647 w 545"/>
              <a:gd name="T43" fmla="*/ 2147483647 h 198"/>
              <a:gd name="T44" fmla="*/ 2147483647 w 545"/>
              <a:gd name="T45" fmla="*/ 2147483647 h 198"/>
              <a:gd name="T46" fmla="*/ 2147483647 w 545"/>
              <a:gd name="T47" fmla="*/ 2147483647 h 198"/>
              <a:gd name="T48" fmla="*/ 2147483647 w 545"/>
              <a:gd name="T49" fmla="*/ 2147483647 h 198"/>
              <a:gd name="T50" fmla="*/ 2147483647 w 545"/>
              <a:gd name="T51" fmla="*/ 2147483647 h 198"/>
              <a:gd name="T52" fmla="*/ 2147483647 w 545"/>
              <a:gd name="T53" fmla="*/ 2147483647 h 198"/>
              <a:gd name="T54" fmla="*/ 2147483647 w 545"/>
              <a:gd name="T55" fmla="*/ 2147483647 h 198"/>
              <a:gd name="T56" fmla="*/ 2147483647 w 545"/>
              <a:gd name="T57" fmla="*/ 2147483647 h 198"/>
              <a:gd name="T58" fmla="*/ 2147483647 w 545"/>
              <a:gd name="T59" fmla="*/ 2147483647 h 198"/>
              <a:gd name="T60" fmla="*/ 2147483647 w 545"/>
              <a:gd name="T61" fmla="*/ 2147483647 h 198"/>
              <a:gd name="T62" fmla="*/ 2147483647 w 545"/>
              <a:gd name="T63" fmla="*/ 2147483647 h 198"/>
              <a:gd name="T64" fmla="*/ 2147483647 w 545"/>
              <a:gd name="T65" fmla="*/ 2147483647 h 198"/>
              <a:gd name="T66" fmla="*/ 2147483647 w 545"/>
              <a:gd name="T67" fmla="*/ 2147483647 h 198"/>
              <a:gd name="T68" fmla="*/ 2147483647 w 545"/>
              <a:gd name="T69" fmla="*/ 2147483647 h 198"/>
              <a:gd name="T70" fmla="*/ 2147483647 w 545"/>
              <a:gd name="T71" fmla="*/ 2147483647 h 19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45"/>
              <a:gd name="T109" fmla="*/ 0 h 198"/>
              <a:gd name="T110" fmla="*/ 545 w 545"/>
              <a:gd name="T111" fmla="*/ 198 h 19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45" h="198">
                <a:moveTo>
                  <a:pt x="0" y="99"/>
                </a:moveTo>
                <a:lnTo>
                  <a:pt x="1" y="107"/>
                </a:lnTo>
                <a:lnTo>
                  <a:pt x="4" y="116"/>
                </a:lnTo>
                <a:lnTo>
                  <a:pt x="9" y="124"/>
                </a:lnTo>
                <a:lnTo>
                  <a:pt x="16" y="133"/>
                </a:lnTo>
                <a:lnTo>
                  <a:pt x="26" y="140"/>
                </a:lnTo>
                <a:lnTo>
                  <a:pt x="36" y="148"/>
                </a:lnTo>
                <a:lnTo>
                  <a:pt x="49" y="155"/>
                </a:lnTo>
                <a:lnTo>
                  <a:pt x="64" y="162"/>
                </a:lnTo>
                <a:lnTo>
                  <a:pt x="80" y="169"/>
                </a:lnTo>
                <a:lnTo>
                  <a:pt x="97" y="174"/>
                </a:lnTo>
                <a:lnTo>
                  <a:pt x="116" y="179"/>
                </a:lnTo>
                <a:lnTo>
                  <a:pt x="136" y="184"/>
                </a:lnTo>
                <a:lnTo>
                  <a:pt x="157" y="188"/>
                </a:lnTo>
                <a:lnTo>
                  <a:pt x="179" y="191"/>
                </a:lnTo>
                <a:lnTo>
                  <a:pt x="202" y="194"/>
                </a:lnTo>
                <a:lnTo>
                  <a:pt x="225" y="196"/>
                </a:lnTo>
                <a:lnTo>
                  <a:pt x="248" y="197"/>
                </a:lnTo>
                <a:lnTo>
                  <a:pt x="272" y="197"/>
                </a:lnTo>
                <a:lnTo>
                  <a:pt x="296" y="197"/>
                </a:lnTo>
                <a:lnTo>
                  <a:pt x="319" y="196"/>
                </a:lnTo>
                <a:lnTo>
                  <a:pt x="343" y="194"/>
                </a:lnTo>
                <a:lnTo>
                  <a:pt x="365" y="191"/>
                </a:lnTo>
                <a:lnTo>
                  <a:pt x="387" y="188"/>
                </a:lnTo>
                <a:lnTo>
                  <a:pt x="408" y="184"/>
                </a:lnTo>
                <a:lnTo>
                  <a:pt x="429" y="179"/>
                </a:lnTo>
                <a:lnTo>
                  <a:pt x="447" y="174"/>
                </a:lnTo>
                <a:lnTo>
                  <a:pt x="464" y="169"/>
                </a:lnTo>
                <a:lnTo>
                  <a:pt x="480" y="162"/>
                </a:lnTo>
                <a:lnTo>
                  <a:pt x="495" y="155"/>
                </a:lnTo>
                <a:lnTo>
                  <a:pt x="508" y="148"/>
                </a:lnTo>
                <a:lnTo>
                  <a:pt x="519" y="140"/>
                </a:lnTo>
                <a:lnTo>
                  <a:pt x="528" y="133"/>
                </a:lnTo>
                <a:lnTo>
                  <a:pt x="535" y="124"/>
                </a:lnTo>
                <a:lnTo>
                  <a:pt x="540" y="116"/>
                </a:lnTo>
                <a:lnTo>
                  <a:pt x="543" y="107"/>
                </a:lnTo>
                <a:lnTo>
                  <a:pt x="544" y="99"/>
                </a:lnTo>
                <a:lnTo>
                  <a:pt x="543" y="90"/>
                </a:lnTo>
                <a:lnTo>
                  <a:pt x="540" y="81"/>
                </a:lnTo>
                <a:lnTo>
                  <a:pt x="535" y="73"/>
                </a:lnTo>
                <a:lnTo>
                  <a:pt x="528" y="65"/>
                </a:lnTo>
                <a:lnTo>
                  <a:pt x="519" y="57"/>
                </a:lnTo>
                <a:lnTo>
                  <a:pt x="508" y="50"/>
                </a:lnTo>
                <a:lnTo>
                  <a:pt x="495" y="42"/>
                </a:lnTo>
                <a:lnTo>
                  <a:pt x="480" y="35"/>
                </a:lnTo>
                <a:lnTo>
                  <a:pt x="464" y="29"/>
                </a:lnTo>
                <a:lnTo>
                  <a:pt x="447" y="24"/>
                </a:lnTo>
                <a:lnTo>
                  <a:pt x="428" y="18"/>
                </a:lnTo>
                <a:lnTo>
                  <a:pt x="408" y="14"/>
                </a:lnTo>
                <a:lnTo>
                  <a:pt x="387" y="9"/>
                </a:lnTo>
                <a:lnTo>
                  <a:pt x="365" y="6"/>
                </a:lnTo>
                <a:lnTo>
                  <a:pt x="342" y="3"/>
                </a:lnTo>
                <a:lnTo>
                  <a:pt x="319" y="2"/>
                </a:lnTo>
                <a:lnTo>
                  <a:pt x="296" y="1"/>
                </a:lnTo>
                <a:lnTo>
                  <a:pt x="272" y="0"/>
                </a:lnTo>
                <a:lnTo>
                  <a:pt x="248" y="1"/>
                </a:lnTo>
                <a:lnTo>
                  <a:pt x="225" y="2"/>
                </a:lnTo>
                <a:lnTo>
                  <a:pt x="202" y="4"/>
                </a:lnTo>
                <a:lnTo>
                  <a:pt x="179" y="6"/>
                </a:lnTo>
                <a:lnTo>
                  <a:pt x="157" y="9"/>
                </a:lnTo>
                <a:lnTo>
                  <a:pt x="136" y="14"/>
                </a:lnTo>
                <a:lnTo>
                  <a:pt x="116" y="18"/>
                </a:lnTo>
                <a:lnTo>
                  <a:pt x="97" y="24"/>
                </a:lnTo>
                <a:lnTo>
                  <a:pt x="80" y="29"/>
                </a:lnTo>
                <a:lnTo>
                  <a:pt x="64" y="35"/>
                </a:lnTo>
                <a:lnTo>
                  <a:pt x="49" y="42"/>
                </a:lnTo>
                <a:lnTo>
                  <a:pt x="36" y="50"/>
                </a:lnTo>
                <a:lnTo>
                  <a:pt x="26" y="57"/>
                </a:lnTo>
                <a:lnTo>
                  <a:pt x="16" y="65"/>
                </a:lnTo>
                <a:lnTo>
                  <a:pt x="9" y="73"/>
                </a:lnTo>
                <a:lnTo>
                  <a:pt x="4" y="82"/>
                </a:lnTo>
                <a:lnTo>
                  <a:pt x="1" y="90"/>
                </a:lnTo>
                <a:lnTo>
                  <a:pt x="0" y="9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Freeform 8"/>
          <p:cNvSpPr>
            <a:spLocks/>
          </p:cNvSpPr>
          <p:nvPr/>
        </p:nvSpPr>
        <p:spPr bwMode="auto">
          <a:xfrm>
            <a:off x="2686050" y="1928813"/>
            <a:ext cx="1068388" cy="687387"/>
          </a:xfrm>
          <a:custGeom>
            <a:avLst/>
            <a:gdLst>
              <a:gd name="T0" fmla="*/ 0 w 673"/>
              <a:gd name="T1" fmla="*/ 2147483647 h 433"/>
              <a:gd name="T2" fmla="*/ 2147483647 w 673"/>
              <a:gd name="T3" fmla="*/ 0 h 433"/>
              <a:gd name="T4" fmla="*/ 2147483647 w 673"/>
              <a:gd name="T5" fmla="*/ 2147483647 h 433"/>
              <a:gd name="T6" fmla="*/ 2147483647 w 673"/>
              <a:gd name="T7" fmla="*/ 2147483647 h 433"/>
              <a:gd name="T8" fmla="*/ 0 w 673"/>
              <a:gd name="T9" fmla="*/ 2147483647 h 4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3"/>
              <a:gd name="T16" fmla="*/ 0 h 433"/>
              <a:gd name="T17" fmla="*/ 673 w 673"/>
              <a:gd name="T18" fmla="*/ 433 h 4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3" h="433">
                <a:moveTo>
                  <a:pt x="0" y="217"/>
                </a:moveTo>
                <a:lnTo>
                  <a:pt x="331" y="0"/>
                </a:lnTo>
                <a:lnTo>
                  <a:pt x="672" y="224"/>
                </a:lnTo>
                <a:lnTo>
                  <a:pt x="331" y="432"/>
                </a:lnTo>
                <a:lnTo>
                  <a:pt x="0" y="217"/>
                </a:lnTo>
              </a:path>
            </a:pathLst>
          </a:custGeom>
          <a:solidFill>
            <a:srgbClr val="4FD1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4227513" y="2168525"/>
            <a:ext cx="1339850" cy="293688"/>
          </a:xfrm>
          <a:custGeom>
            <a:avLst/>
            <a:gdLst/>
            <a:ahLst/>
            <a:cxnLst>
              <a:cxn ang="0">
                <a:pos x="843" y="184"/>
              </a:cxn>
              <a:cxn ang="0">
                <a:pos x="843" y="0"/>
              </a:cxn>
              <a:cxn ang="0">
                <a:pos x="0" y="0"/>
              </a:cxn>
              <a:cxn ang="0">
                <a:pos x="0" y="184"/>
              </a:cxn>
              <a:cxn ang="0">
                <a:pos x="843" y="184"/>
              </a:cxn>
            </a:cxnLst>
            <a:rect l="0" t="0" r="r" b="b"/>
            <a:pathLst>
              <a:path w="844" h="185">
                <a:moveTo>
                  <a:pt x="843" y="184"/>
                </a:moveTo>
                <a:lnTo>
                  <a:pt x="843" y="0"/>
                </a:lnTo>
                <a:lnTo>
                  <a:pt x="0" y="0"/>
                </a:lnTo>
                <a:lnTo>
                  <a:pt x="0" y="184"/>
                </a:lnTo>
                <a:lnTo>
                  <a:pt x="843" y="184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5411788" y="1600200"/>
            <a:ext cx="989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budget</a:t>
            </a:r>
          </a:p>
        </p:txBody>
      </p:sp>
      <p:sp>
        <p:nvSpPr>
          <p:cNvPr id="6153" name="Rectangle 11"/>
          <p:cNvSpPr>
            <a:spLocks noChangeArrowheads="1"/>
          </p:cNvSpPr>
          <p:nvPr/>
        </p:nvSpPr>
        <p:spPr bwMode="auto">
          <a:xfrm>
            <a:off x="4468813" y="1447800"/>
            <a:ext cx="8366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dname</a:t>
            </a:r>
          </a:p>
        </p:txBody>
      </p:sp>
      <p:sp>
        <p:nvSpPr>
          <p:cNvPr id="6154" name="Rectangle 12"/>
          <p:cNvSpPr>
            <a:spLocks noChangeArrowheads="1"/>
          </p:cNvSpPr>
          <p:nvPr/>
        </p:nvSpPr>
        <p:spPr bwMode="auto">
          <a:xfrm>
            <a:off x="4191000" y="2133600"/>
            <a:ext cx="148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Departments</a:t>
            </a:r>
          </a:p>
        </p:txBody>
      </p:sp>
      <p:sp>
        <p:nvSpPr>
          <p:cNvPr id="6155" name="Rectangle 13"/>
          <p:cNvSpPr>
            <a:spLocks noChangeArrowheads="1"/>
          </p:cNvSpPr>
          <p:nvPr/>
        </p:nvSpPr>
        <p:spPr bwMode="auto">
          <a:xfrm>
            <a:off x="2716213" y="2133600"/>
            <a:ext cx="985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Works_In</a:t>
            </a:r>
          </a:p>
        </p:txBody>
      </p:sp>
      <p:grpSp>
        <p:nvGrpSpPr>
          <p:cNvPr id="6156" name="Group 25"/>
          <p:cNvGrpSpPr>
            <a:grpSpLocks/>
          </p:cNvGrpSpPr>
          <p:nvPr/>
        </p:nvGrpSpPr>
        <p:grpSpPr bwMode="auto">
          <a:xfrm>
            <a:off x="400050" y="1395413"/>
            <a:ext cx="2209800" cy="1042987"/>
            <a:chOff x="1981" y="768"/>
            <a:chExt cx="1392" cy="657"/>
          </a:xfrm>
        </p:grpSpPr>
        <p:sp>
          <p:nvSpPr>
            <p:cNvPr id="6207" name="Freeform 14"/>
            <p:cNvSpPr>
              <a:spLocks/>
            </p:cNvSpPr>
            <p:nvPr/>
          </p:nvSpPr>
          <p:spPr bwMode="auto">
            <a:xfrm>
              <a:off x="1981" y="924"/>
              <a:ext cx="432" cy="198"/>
            </a:xfrm>
            <a:custGeom>
              <a:avLst/>
              <a:gdLst>
                <a:gd name="T0" fmla="*/ 135 w 545"/>
                <a:gd name="T1" fmla="*/ 90 h 198"/>
                <a:gd name="T2" fmla="*/ 132 w 545"/>
                <a:gd name="T3" fmla="*/ 73 h 198"/>
                <a:gd name="T4" fmla="*/ 128 w 545"/>
                <a:gd name="T5" fmla="*/ 57 h 198"/>
                <a:gd name="T6" fmla="*/ 123 w 545"/>
                <a:gd name="T7" fmla="*/ 42 h 198"/>
                <a:gd name="T8" fmla="*/ 115 w 545"/>
                <a:gd name="T9" fmla="*/ 29 h 198"/>
                <a:gd name="T10" fmla="*/ 106 w 545"/>
                <a:gd name="T11" fmla="*/ 18 h 198"/>
                <a:gd name="T12" fmla="*/ 96 w 545"/>
                <a:gd name="T13" fmla="*/ 9 h 198"/>
                <a:gd name="T14" fmla="*/ 86 w 545"/>
                <a:gd name="T15" fmla="*/ 3 h 198"/>
                <a:gd name="T16" fmla="*/ 74 w 545"/>
                <a:gd name="T17" fmla="*/ 1 h 198"/>
                <a:gd name="T18" fmla="*/ 62 w 545"/>
                <a:gd name="T19" fmla="*/ 1 h 198"/>
                <a:gd name="T20" fmla="*/ 50 w 545"/>
                <a:gd name="T21" fmla="*/ 3 h 198"/>
                <a:gd name="T22" fmla="*/ 39 w 545"/>
                <a:gd name="T23" fmla="*/ 9 h 198"/>
                <a:gd name="T24" fmla="*/ 29 w 545"/>
                <a:gd name="T25" fmla="*/ 18 h 198"/>
                <a:gd name="T26" fmla="*/ 20 w 545"/>
                <a:gd name="T27" fmla="*/ 29 h 198"/>
                <a:gd name="T28" fmla="*/ 13 w 545"/>
                <a:gd name="T29" fmla="*/ 42 h 198"/>
                <a:gd name="T30" fmla="*/ 6 w 545"/>
                <a:gd name="T31" fmla="*/ 57 h 198"/>
                <a:gd name="T32" fmla="*/ 2 w 545"/>
                <a:gd name="T33" fmla="*/ 73 h 198"/>
                <a:gd name="T34" fmla="*/ 1 w 545"/>
                <a:gd name="T35" fmla="*/ 90 h 198"/>
                <a:gd name="T36" fmla="*/ 1 w 545"/>
                <a:gd name="T37" fmla="*/ 107 h 198"/>
                <a:gd name="T38" fmla="*/ 2 w 545"/>
                <a:gd name="T39" fmla="*/ 124 h 198"/>
                <a:gd name="T40" fmla="*/ 6 w 545"/>
                <a:gd name="T41" fmla="*/ 140 h 198"/>
                <a:gd name="T42" fmla="*/ 13 w 545"/>
                <a:gd name="T43" fmla="*/ 155 h 198"/>
                <a:gd name="T44" fmla="*/ 20 w 545"/>
                <a:gd name="T45" fmla="*/ 168 h 198"/>
                <a:gd name="T46" fmla="*/ 29 w 545"/>
                <a:gd name="T47" fmla="*/ 179 h 198"/>
                <a:gd name="T48" fmla="*/ 39 w 545"/>
                <a:gd name="T49" fmla="*/ 188 h 198"/>
                <a:gd name="T50" fmla="*/ 50 w 545"/>
                <a:gd name="T51" fmla="*/ 194 h 198"/>
                <a:gd name="T52" fmla="*/ 62 w 545"/>
                <a:gd name="T53" fmla="*/ 197 h 198"/>
                <a:gd name="T54" fmla="*/ 74 w 545"/>
                <a:gd name="T55" fmla="*/ 197 h 198"/>
                <a:gd name="T56" fmla="*/ 86 w 545"/>
                <a:gd name="T57" fmla="*/ 194 h 198"/>
                <a:gd name="T58" fmla="*/ 96 w 545"/>
                <a:gd name="T59" fmla="*/ 188 h 198"/>
                <a:gd name="T60" fmla="*/ 106 w 545"/>
                <a:gd name="T61" fmla="*/ 179 h 198"/>
                <a:gd name="T62" fmla="*/ 115 w 545"/>
                <a:gd name="T63" fmla="*/ 168 h 198"/>
                <a:gd name="T64" fmla="*/ 123 w 545"/>
                <a:gd name="T65" fmla="*/ 155 h 198"/>
                <a:gd name="T66" fmla="*/ 128 w 545"/>
                <a:gd name="T67" fmla="*/ 140 h 198"/>
                <a:gd name="T68" fmla="*/ 132 w 545"/>
                <a:gd name="T69" fmla="*/ 124 h 198"/>
                <a:gd name="T70" fmla="*/ 135 w 545"/>
                <a:gd name="T71" fmla="*/ 107 h 1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5"/>
                <a:gd name="T109" fmla="*/ 0 h 198"/>
                <a:gd name="T110" fmla="*/ 545 w 545"/>
                <a:gd name="T111" fmla="*/ 198 h 1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5" h="198">
                  <a:moveTo>
                    <a:pt x="544" y="99"/>
                  </a:moveTo>
                  <a:lnTo>
                    <a:pt x="543" y="90"/>
                  </a:lnTo>
                  <a:lnTo>
                    <a:pt x="540" y="81"/>
                  </a:lnTo>
                  <a:lnTo>
                    <a:pt x="535" y="73"/>
                  </a:lnTo>
                  <a:lnTo>
                    <a:pt x="528" y="65"/>
                  </a:lnTo>
                  <a:lnTo>
                    <a:pt x="519" y="57"/>
                  </a:lnTo>
                  <a:lnTo>
                    <a:pt x="508" y="49"/>
                  </a:lnTo>
                  <a:lnTo>
                    <a:pt x="495" y="42"/>
                  </a:lnTo>
                  <a:lnTo>
                    <a:pt x="480" y="35"/>
                  </a:lnTo>
                  <a:lnTo>
                    <a:pt x="464" y="29"/>
                  </a:lnTo>
                  <a:lnTo>
                    <a:pt x="447" y="23"/>
                  </a:lnTo>
                  <a:lnTo>
                    <a:pt x="428" y="18"/>
                  </a:lnTo>
                  <a:lnTo>
                    <a:pt x="408" y="13"/>
                  </a:lnTo>
                  <a:lnTo>
                    <a:pt x="387" y="9"/>
                  </a:lnTo>
                  <a:lnTo>
                    <a:pt x="365" y="6"/>
                  </a:lnTo>
                  <a:lnTo>
                    <a:pt x="343" y="3"/>
                  </a:lnTo>
                  <a:lnTo>
                    <a:pt x="319" y="2"/>
                  </a:lnTo>
                  <a:lnTo>
                    <a:pt x="296" y="1"/>
                  </a:lnTo>
                  <a:lnTo>
                    <a:pt x="272" y="0"/>
                  </a:lnTo>
                  <a:lnTo>
                    <a:pt x="248" y="1"/>
                  </a:lnTo>
                  <a:lnTo>
                    <a:pt x="225" y="2"/>
                  </a:lnTo>
                  <a:lnTo>
                    <a:pt x="202" y="3"/>
                  </a:lnTo>
                  <a:lnTo>
                    <a:pt x="179" y="6"/>
                  </a:lnTo>
                  <a:lnTo>
                    <a:pt x="157" y="9"/>
                  </a:lnTo>
                  <a:lnTo>
                    <a:pt x="136" y="13"/>
                  </a:lnTo>
                  <a:lnTo>
                    <a:pt x="116" y="18"/>
                  </a:lnTo>
                  <a:lnTo>
                    <a:pt x="97" y="23"/>
                  </a:lnTo>
                  <a:lnTo>
                    <a:pt x="80" y="29"/>
                  </a:lnTo>
                  <a:lnTo>
                    <a:pt x="64" y="35"/>
                  </a:lnTo>
                  <a:lnTo>
                    <a:pt x="49" y="42"/>
                  </a:lnTo>
                  <a:lnTo>
                    <a:pt x="36" y="49"/>
                  </a:lnTo>
                  <a:lnTo>
                    <a:pt x="25" y="57"/>
                  </a:lnTo>
                  <a:lnTo>
                    <a:pt x="16" y="65"/>
                  </a:lnTo>
                  <a:lnTo>
                    <a:pt x="9" y="73"/>
                  </a:lnTo>
                  <a:lnTo>
                    <a:pt x="4" y="81"/>
                  </a:lnTo>
                  <a:lnTo>
                    <a:pt x="1" y="90"/>
                  </a:lnTo>
                  <a:lnTo>
                    <a:pt x="0" y="99"/>
                  </a:lnTo>
                  <a:lnTo>
                    <a:pt x="1" y="107"/>
                  </a:lnTo>
                  <a:lnTo>
                    <a:pt x="4" y="116"/>
                  </a:lnTo>
                  <a:lnTo>
                    <a:pt x="9" y="124"/>
                  </a:lnTo>
                  <a:lnTo>
                    <a:pt x="16" y="132"/>
                  </a:lnTo>
                  <a:lnTo>
                    <a:pt x="25" y="140"/>
                  </a:lnTo>
                  <a:lnTo>
                    <a:pt x="36" y="148"/>
                  </a:lnTo>
                  <a:lnTo>
                    <a:pt x="49" y="155"/>
                  </a:lnTo>
                  <a:lnTo>
                    <a:pt x="64" y="162"/>
                  </a:lnTo>
                  <a:lnTo>
                    <a:pt x="80" y="168"/>
                  </a:lnTo>
                  <a:lnTo>
                    <a:pt x="97" y="174"/>
                  </a:lnTo>
                  <a:lnTo>
                    <a:pt x="116" y="179"/>
                  </a:lnTo>
                  <a:lnTo>
                    <a:pt x="136" y="184"/>
                  </a:lnTo>
                  <a:lnTo>
                    <a:pt x="157" y="188"/>
                  </a:lnTo>
                  <a:lnTo>
                    <a:pt x="179" y="191"/>
                  </a:lnTo>
                  <a:lnTo>
                    <a:pt x="202" y="194"/>
                  </a:lnTo>
                  <a:lnTo>
                    <a:pt x="225" y="195"/>
                  </a:lnTo>
                  <a:lnTo>
                    <a:pt x="248" y="197"/>
                  </a:lnTo>
                  <a:lnTo>
                    <a:pt x="272" y="197"/>
                  </a:lnTo>
                  <a:lnTo>
                    <a:pt x="296" y="197"/>
                  </a:lnTo>
                  <a:lnTo>
                    <a:pt x="319" y="195"/>
                  </a:lnTo>
                  <a:lnTo>
                    <a:pt x="343" y="194"/>
                  </a:lnTo>
                  <a:lnTo>
                    <a:pt x="365" y="191"/>
                  </a:lnTo>
                  <a:lnTo>
                    <a:pt x="387" y="188"/>
                  </a:lnTo>
                  <a:lnTo>
                    <a:pt x="408" y="184"/>
                  </a:lnTo>
                  <a:lnTo>
                    <a:pt x="428" y="179"/>
                  </a:lnTo>
                  <a:lnTo>
                    <a:pt x="447" y="174"/>
                  </a:lnTo>
                  <a:lnTo>
                    <a:pt x="464" y="168"/>
                  </a:lnTo>
                  <a:lnTo>
                    <a:pt x="480" y="162"/>
                  </a:lnTo>
                  <a:lnTo>
                    <a:pt x="495" y="155"/>
                  </a:lnTo>
                  <a:lnTo>
                    <a:pt x="508" y="148"/>
                  </a:lnTo>
                  <a:lnTo>
                    <a:pt x="519" y="140"/>
                  </a:lnTo>
                  <a:lnTo>
                    <a:pt x="528" y="132"/>
                  </a:lnTo>
                  <a:lnTo>
                    <a:pt x="535" y="124"/>
                  </a:lnTo>
                  <a:lnTo>
                    <a:pt x="540" y="116"/>
                  </a:lnTo>
                  <a:lnTo>
                    <a:pt x="543" y="107"/>
                  </a:lnTo>
                  <a:lnTo>
                    <a:pt x="544" y="9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8" name="Freeform 15"/>
            <p:cNvSpPr>
              <a:spLocks/>
            </p:cNvSpPr>
            <p:nvPr/>
          </p:nvSpPr>
          <p:spPr bwMode="auto">
            <a:xfrm>
              <a:off x="2941" y="912"/>
              <a:ext cx="432" cy="198"/>
            </a:xfrm>
            <a:custGeom>
              <a:avLst/>
              <a:gdLst>
                <a:gd name="T0" fmla="*/ 1 w 546"/>
                <a:gd name="T1" fmla="*/ 107 h 198"/>
                <a:gd name="T2" fmla="*/ 2 w 546"/>
                <a:gd name="T3" fmla="*/ 124 h 198"/>
                <a:gd name="T4" fmla="*/ 6 w 546"/>
                <a:gd name="T5" fmla="*/ 140 h 198"/>
                <a:gd name="T6" fmla="*/ 13 w 546"/>
                <a:gd name="T7" fmla="*/ 155 h 198"/>
                <a:gd name="T8" fmla="*/ 20 w 546"/>
                <a:gd name="T9" fmla="*/ 168 h 198"/>
                <a:gd name="T10" fmla="*/ 29 w 546"/>
                <a:gd name="T11" fmla="*/ 179 h 198"/>
                <a:gd name="T12" fmla="*/ 39 w 546"/>
                <a:gd name="T13" fmla="*/ 188 h 198"/>
                <a:gd name="T14" fmla="*/ 50 w 546"/>
                <a:gd name="T15" fmla="*/ 194 h 198"/>
                <a:gd name="T16" fmla="*/ 61 w 546"/>
                <a:gd name="T17" fmla="*/ 197 h 198"/>
                <a:gd name="T18" fmla="*/ 73 w 546"/>
                <a:gd name="T19" fmla="*/ 197 h 198"/>
                <a:gd name="T20" fmla="*/ 84 w 546"/>
                <a:gd name="T21" fmla="*/ 194 h 198"/>
                <a:gd name="T22" fmla="*/ 95 w 546"/>
                <a:gd name="T23" fmla="*/ 188 h 198"/>
                <a:gd name="T24" fmla="*/ 105 w 546"/>
                <a:gd name="T25" fmla="*/ 179 h 198"/>
                <a:gd name="T26" fmla="*/ 114 w 546"/>
                <a:gd name="T27" fmla="*/ 168 h 198"/>
                <a:gd name="T28" fmla="*/ 121 w 546"/>
                <a:gd name="T29" fmla="*/ 155 h 198"/>
                <a:gd name="T30" fmla="*/ 127 w 546"/>
                <a:gd name="T31" fmla="*/ 140 h 198"/>
                <a:gd name="T32" fmla="*/ 131 w 546"/>
                <a:gd name="T33" fmla="*/ 124 h 198"/>
                <a:gd name="T34" fmla="*/ 134 w 546"/>
                <a:gd name="T35" fmla="*/ 107 h 198"/>
                <a:gd name="T36" fmla="*/ 134 w 546"/>
                <a:gd name="T37" fmla="*/ 90 h 198"/>
                <a:gd name="T38" fmla="*/ 131 w 546"/>
                <a:gd name="T39" fmla="*/ 73 h 198"/>
                <a:gd name="T40" fmla="*/ 127 w 546"/>
                <a:gd name="T41" fmla="*/ 57 h 198"/>
                <a:gd name="T42" fmla="*/ 121 w 546"/>
                <a:gd name="T43" fmla="*/ 42 h 198"/>
                <a:gd name="T44" fmla="*/ 114 w 546"/>
                <a:gd name="T45" fmla="*/ 29 h 198"/>
                <a:gd name="T46" fmla="*/ 105 w 546"/>
                <a:gd name="T47" fmla="*/ 18 h 198"/>
                <a:gd name="T48" fmla="*/ 95 w 546"/>
                <a:gd name="T49" fmla="*/ 9 h 198"/>
                <a:gd name="T50" fmla="*/ 84 w 546"/>
                <a:gd name="T51" fmla="*/ 3 h 198"/>
                <a:gd name="T52" fmla="*/ 73 w 546"/>
                <a:gd name="T53" fmla="*/ 1 h 198"/>
                <a:gd name="T54" fmla="*/ 61 w 546"/>
                <a:gd name="T55" fmla="*/ 1 h 198"/>
                <a:gd name="T56" fmla="*/ 50 w 546"/>
                <a:gd name="T57" fmla="*/ 3 h 198"/>
                <a:gd name="T58" fmla="*/ 39 w 546"/>
                <a:gd name="T59" fmla="*/ 9 h 198"/>
                <a:gd name="T60" fmla="*/ 29 w 546"/>
                <a:gd name="T61" fmla="*/ 18 h 198"/>
                <a:gd name="T62" fmla="*/ 20 w 546"/>
                <a:gd name="T63" fmla="*/ 29 h 198"/>
                <a:gd name="T64" fmla="*/ 13 w 546"/>
                <a:gd name="T65" fmla="*/ 42 h 198"/>
                <a:gd name="T66" fmla="*/ 6 w 546"/>
                <a:gd name="T67" fmla="*/ 57 h 198"/>
                <a:gd name="T68" fmla="*/ 2 w 546"/>
                <a:gd name="T69" fmla="*/ 73 h 198"/>
                <a:gd name="T70" fmla="*/ 1 w 546"/>
                <a:gd name="T71" fmla="*/ 90 h 1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6"/>
                <a:gd name="T109" fmla="*/ 0 h 198"/>
                <a:gd name="T110" fmla="*/ 546 w 546"/>
                <a:gd name="T111" fmla="*/ 198 h 1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6" h="198">
                  <a:moveTo>
                    <a:pt x="0" y="99"/>
                  </a:moveTo>
                  <a:lnTo>
                    <a:pt x="1" y="107"/>
                  </a:lnTo>
                  <a:lnTo>
                    <a:pt x="5" y="116"/>
                  </a:lnTo>
                  <a:lnTo>
                    <a:pt x="9" y="124"/>
                  </a:lnTo>
                  <a:lnTo>
                    <a:pt x="17" y="132"/>
                  </a:lnTo>
                  <a:lnTo>
                    <a:pt x="26" y="140"/>
                  </a:lnTo>
                  <a:lnTo>
                    <a:pt x="37" y="148"/>
                  </a:lnTo>
                  <a:lnTo>
                    <a:pt x="50" y="155"/>
                  </a:lnTo>
                  <a:lnTo>
                    <a:pt x="64" y="162"/>
                  </a:lnTo>
                  <a:lnTo>
                    <a:pt x="80" y="168"/>
                  </a:lnTo>
                  <a:lnTo>
                    <a:pt x="98" y="174"/>
                  </a:lnTo>
                  <a:lnTo>
                    <a:pt x="117" y="179"/>
                  </a:lnTo>
                  <a:lnTo>
                    <a:pt x="136" y="184"/>
                  </a:lnTo>
                  <a:lnTo>
                    <a:pt x="157" y="188"/>
                  </a:lnTo>
                  <a:lnTo>
                    <a:pt x="179" y="191"/>
                  </a:lnTo>
                  <a:lnTo>
                    <a:pt x="202" y="194"/>
                  </a:lnTo>
                  <a:lnTo>
                    <a:pt x="225" y="195"/>
                  </a:lnTo>
                  <a:lnTo>
                    <a:pt x="249" y="197"/>
                  </a:lnTo>
                  <a:lnTo>
                    <a:pt x="272" y="197"/>
                  </a:lnTo>
                  <a:lnTo>
                    <a:pt x="296" y="197"/>
                  </a:lnTo>
                  <a:lnTo>
                    <a:pt x="320" y="195"/>
                  </a:lnTo>
                  <a:lnTo>
                    <a:pt x="343" y="194"/>
                  </a:lnTo>
                  <a:lnTo>
                    <a:pt x="366" y="191"/>
                  </a:lnTo>
                  <a:lnTo>
                    <a:pt x="388" y="188"/>
                  </a:lnTo>
                  <a:lnTo>
                    <a:pt x="409" y="184"/>
                  </a:lnTo>
                  <a:lnTo>
                    <a:pt x="428" y="179"/>
                  </a:lnTo>
                  <a:lnTo>
                    <a:pt x="448" y="174"/>
                  </a:lnTo>
                  <a:lnTo>
                    <a:pt x="465" y="168"/>
                  </a:lnTo>
                  <a:lnTo>
                    <a:pt x="481" y="162"/>
                  </a:lnTo>
                  <a:lnTo>
                    <a:pt x="495" y="155"/>
                  </a:lnTo>
                  <a:lnTo>
                    <a:pt x="508" y="148"/>
                  </a:lnTo>
                  <a:lnTo>
                    <a:pt x="519" y="140"/>
                  </a:lnTo>
                  <a:lnTo>
                    <a:pt x="528" y="132"/>
                  </a:lnTo>
                  <a:lnTo>
                    <a:pt x="536" y="124"/>
                  </a:lnTo>
                  <a:lnTo>
                    <a:pt x="540" y="116"/>
                  </a:lnTo>
                  <a:lnTo>
                    <a:pt x="544" y="107"/>
                  </a:lnTo>
                  <a:lnTo>
                    <a:pt x="545" y="99"/>
                  </a:lnTo>
                  <a:lnTo>
                    <a:pt x="544" y="90"/>
                  </a:lnTo>
                  <a:lnTo>
                    <a:pt x="540" y="81"/>
                  </a:lnTo>
                  <a:lnTo>
                    <a:pt x="536" y="73"/>
                  </a:lnTo>
                  <a:lnTo>
                    <a:pt x="528" y="65"/>
                  </a:lnTo>
                  <a:lnTo>
                    <a:pt x="519" y="57"/>
                  </a:lnTo>
                  <a:lnTo>
                    <a:pt x="508" y="49"/>
                  </a:lnTo>
                  <a:lnTo>
                    <a:pt x="495" y="42"/>
                  </a:lnTo>
                  <a:lnTo>
                    <a:pt x="481" y="35"/>
                  </a:lnTo>
                  <a:lnTo>
                    <a:pt x="465" y="29"/>
                  </a:lnTo>
                  <a:lnTo>
                    <a:pt x="447" y="23"/>
                  </a:lnTo>
                  <a:lnTo>
                    <a:pt x="428" y="18"/>
                  </a:lnTo>
                  <a:lnTo>
                    <a:pt x="409" y="13"/>
                  </a:lnTo>
                  <a:lnTo>
                    <a:pt x="388" y="9"/>
                  </a:lnTo>
                  <a:lnTo>
                    <a:pt x="366" y="6"/>
                  </a:lnTo>
                  <a:lnTo>
                    <a:pt x="343" y="3"/>
                  </a:lnTo>
                  <a:lnTo>
                    <a:pt x="320" y="2"/>
                  </a:lnTo>
                  <a:lnTo>
                    <a:pt x="296" y="1"/>
                  </a:lnTo>
                  <a:lnTo>
                    <a:pt x="272" y="0"/>
                  </a:lnTo>
                  <a:lnTo>
                    <a:pt x="249" y="1"/>
                  </a:lnTo>
                  <a:lnTo>
                    <a:pt x="225" y="2"/>
                  </a:lnTo>
                  <a:lnTo>
                    <a:pt x="202" y="3"/>
                  </a:lnTo>
                  <a:lnTo>
                    <a:pt x="179" y="6"/>
                  </a:lnTo>
                  <a:lnTo>
                    <a:pt x="157" y="9"/>
                  </a:lnTo>
                  <a:lnTo>
                    <a:pt x="136" y="13"/>
                  </a:lnTo>
                  <a:lnTo>
                    <a:pt x="117" y="18"/>
                  </a:lnTo>
                  <a:lnTo>
                    <a:pt x="97" y="23"/>
                  </a:lnTo>
                  <a:lnTo>
                    <a:pt x="80" y="29"/>
                  </a:lnTo>
                  <a:lnTo>
                    <a:pt x="64" y="35"/>
                  </a:lnTo>
                  <a:lnTo>
                    <a:pt x="50" y="42"/>
                  </a:lnTo>
                  <a:lnTo>
                    <a:pt x="37" y="49"/>
                  </a:lnTo>
                  <a:lnTo>
                    <a:pt x="26" y="57"/>
                  </a:lnTo>
                  <a:lnTo>
                    <a:pt x="17" y="65"/>
                  </a:lnTo>
                  <a:lnTo>
                    <a:pt x="9" y="73"/>
                  </a:lnTo>
                  <a:lnTo>
                    <a:pt x="5" y="81"/>
                  </a:lnTo>
                  <a:lnTo>
                    <a:pt x="1" y="90"/>
                  </a:lnTo>
                  <a:lnTo>
                    <a:pt x="0" y="9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317" y="1242"/>
              <a:ext cx="820" cy="170"/>
            </a:xfrm>
            <a:custGeom>
              <a:avLst/>
              <a:gdLst/>
              <a:ahLst/>
              <a:cxnLst>
                <a:cxn ang="0">
                  <a:pos x="819" y="169"/>
                </a:cxn>
                <a:cxn ang="0">
                  <a:pos x="819" y="0"/>
                </a:cxn>
                <a:cxn ang="0">
                  <a:pos x="0" y="0"/>
                </a:cxn>
                <a:cxn ang="0">
                  <a:pos x="0" y="169"/>
                </a:cxn>
                <a:cxn ang="0">
                  <a:pos x="819" y="169"/>
                </a:cxn>
              </a:cxnLst>
              <a:rect l="0" t="0" r="r" b="b"/>
              <a:pathLst>
                <a:path w="820" h="170">
                  <a:moveTo>
                    <a:pt x="819" y="169"/>
                  </a:moveTo>
                  <a:lnTo>
                    <a:pt x="819" y="0"/>
                  </a:lnTo>
                  <a:lnTo>
                    <a:pt x="0" y="0"/>
                  </a:lnTo>
                  <a:lnTo>
                    <a:pt x="0" y="169"/>
                  </a:lnTo>
                  <a:lnTo>
                    <a:pt x="819" y="169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10" name="Freeform 17"/>
            <p:cNvSpPr>
              <a:spLocks/>
            </p:cNvSpPr>
            <p:nvPr/>
          </p:nvSpPr>
          <p:spPr bwMode="auto">
            <a:xfrm>
              <a:off x="2396" y="779"/>
              <a:ext cx="545" cy="198"/>
            </a:xfrm>
            <a:custGeom>
              <a:avLst/>
              <a:gdLst>
                <a:gd name="T0" fmla="*/ 543 w 545"/>
                <a:gd name="T1" fmla="*/ 90 h 198"/>
                <a:gd name="T2" fmla="*/ 535 w 545"/>
                <a:gd name="T3" fmla="*/ 73 h 198"/>
                <a:gd name="T4" fmla="*/ 519 w 545"/>
                <a:gd name="T5" fmla="*/ 57 h 198"/>
                <a:gd name="T6" fmla="*/ 495 w 545"/>
                <a:gd name="T7" fmla="*/ 42 h 198"/>
                <a:gd name="T8" fmla="*/ 465 w 545"/>
                <a:gd name="T9" fmla="*/ 29 h 198"/>
                <a:gd name="T10" fmla="*/ 428 w 545"/>
                <a:gd name="T11" fmla="*/ 18 h 198"/>
                <a:gd name="T12" fmla="*/ 387 w 545"/>
                <a:gd name="T13" fmla="*/ 10 h 198"/>
                <a:gd name="T14" fmla="*/ 343 w 545"/>
                <a:gd name="T15" fmla="*/ 4 h 198"/>
                <a:gd name="T16" fmla="*/ 296 w 545"/>
                <a:gd name="T17" fmla="*/ 1 h 198"/>
                <a:gd name="T18" fmla="*/ 248 w 545"/>
                <a:gd name="T19" fmla="*/ 1 h 198"/>
                <a:gd name="T20" fmla="*/ 202 w 545"/>
                <a:gd name="T21" fmla="*/ 4 h 198"/>
                <a:gd name="T22" fmla="*/ 157 w 545"/>
                <a:gd name="T23" fmla="*/ 10 h 198"/>
                <a:gd name="T24" fmla="*/ 116 w 545"/>
                <a:gd name="T25" fmla="*/ 18 h 198"/>
                <a:gd name="T26" fmla="*/ 79 w 545"/>
                <a:gd name="T27" fmla="*/ 29 h 198"/>
                <a:gd name="T28" fmla="*/ 49 w 545"/>
                <a:gd name="T29" fmla="*/ 42 h 198"/>
                <a:gd name="T30" fmla="*/ 25 w 545"/>
                <a:gd name="T31" fmla="*/ 57 h 198"/>
                <a:gd name="T32" fmla="*/ 9 w 545"/>
                <a:gd name="T33" fmla="*/ 73 h 198"/>
                <a:gd name="T34" fmla="*/ 1 w 545"/>
                <a:gd name="T35" fmla="*/ 90 h 198"/>
                <a:gd name="T36" fmla="*/ 1 w 545"/>
                <a:gd name="T37" fmla="*/ 107 h 198"/>
                <a:gd name="T38" fmla="*/ 9 w 545"/>
                <a:gd name="T39" fmla="*/ 124 h 198"/>
                <a:gd name="T40" fmla="*/ 25 w 545"/>
                <a:gd name="T41" fmla="*/ 140 h 198"/>
                <a:gd name="T42" fmla="*/ 49 w 545"/>
                <a:gd name="T43" fmla="*/ 155 h 198"/>
                <a:gd name="T44" fmla="*/ 79 w 545"/>
                <a:gd name="T45" fmla="*/ 168 h 198"/>
                <a:gd name="T46" fmla="*/ 116 w 545"/>
                <a:gd name="T47" fmla="*/ 179 h 198"/>
                <a:gd name="T48" fmla="*/ 157 w 545"/>
                <a:gd name="T49" fmla="*/ 188 h 198"/>
                <a:gd name="T50" fmla="*/ 202 w 545"/>
                <a:gd name="T51" fmla="*/ 194 h 198"/>
                <a:gd name="T52" fmla="*/ 248 w 545"/>
                <a:gd name="T53" fmla="*/ 197 h 198"/>
                <a:gd name="T54" fmla="*/ 296 w 545"/>
                <a:gd name="T55" fmla="*/ 197 h 198"/>
                <a:gd name="T56" fmla="*/ 343 w 545"/>
                <a:gd name="T57" fmla="*/ 194 h 198"/>
                <a:gd name="T58" fmla="*/ 387 w 545"/>
                <a:gd name="T59" fmla="*/ 188 h 198"/>
                <a:gd name="T60" fmla="*/ 428 w 545"/>
                <a:gd name="T61" fmla="*/ 179 h 198"/>
                <a:gd name="T62" fmla="*/ 465 w 545"/>
                <a:gd name="T63" fmla="*/ 168 h 198"/>
                <a:gd name="T64" fmla="*/ 495 w 545"/>
                <a:gd name="T65" fmla="*/ 155 h 198"/>
                <a:gd name="T66" fmla="*/ 519 w 545"/>
                <a:gd name="T67" fmla="*/ 140 h 198"/>
                <a:gd name="T68" fmla="*/ 535 w 545"/>
                <a:gd name="T69" fmla="*/ 124 h 198"/>
                <a:gd name="T70" fmla="*/ 543 w 545"/>
                <a:gd name="T71" fmla="*/ 107 h 1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5"/>
                <a:gd name="T109" fmla="*/ 0 h 198"/>
                <a:gd name="T110" fmla="*/ 545 w 545"/>
                <a:gd name="T111" fmla="*/ 198 h 1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5" h="198">
                  <a:moveTo>
                    <a:pt x="544" y="99"/>
                  </a:moveTo>
                  <a:lnTo>
                    <a:pt x="543" y="90"/>
                  </a:lnTo>
                  <a:lnTo>
                    <a:pt x="540" y="82"/>
                  </a:lnTo>
                  <a:lnTo>
                    <a:pt x="535" y="73"/>
                  </a:lnTo>
                  <a:lnTo>
                    <a:pt x="528" y="65"/>
                  </a:lnTo>
                  <a:lnTo>
                    <a:pt x="519" y="57"/>
                  </a:lnTo>
                  <a:lnTo>
                    <a:pt x="508" y="49"/>
                  </a:lnTo>
                  <a:lnTo>
                    <a:pt x="495" y="42"/>
                  </a:lnTo>
                  <a:lnTo>
                    <a:pt x="481" y="35"/>
                  </a:lnTo>
                  <a:lnTo>
                    <a:pt x="465" y="29"/>
                  </a:lnTo>
                  <a:lnTo>
                    <a:pt x="447" y="23"/>
                  </a:lnTo>
                  <a:lnTo>
                    <a:pt x="428" y="18"/>
                  </a:lnTo>
                  <a:lnTo>
                    <a:pt x="408" y="13"/>
                  </a:lnTo>
                  <a:lnTo>
                    <a:pt x="387" y="10"/>
                  </a:lnTo>
                  <a:lnTo>
                    <a:pt x="365" y="6"/>
                  </a:lnTo>
                  <a:lnTo>
                    <a:pt x="343" y="4"/>
                  </a:lnTo>
                  <a:lnTo>
                    <a:pt x="319" y="2"/>
                  </a:lnTo>
                  <a:lnTo>
                    <a:pt x="296" y="1"/>
                  </a:lnTo>
                  <a:lnTo>
                    <a:pt x="272" y="0"/>
                  </a:lnTo>
                  <a:lnTo>
                    <a:pt x="248" y="1"/>
                  </a:lnTo>
                  <a:lnTo>
                    <a:pt x="225" y="2"/>
                  </a:lnTo>
                  <a:lnTo>
                    <a:pt x="202" y="4"/>
                  </a:lnTo>
                  <a:lnTo>
                    <a:pt x="179" y="6"/>
                  </a:lnTo>
                  <a:lnTo>
                    <a:pt x="157" y="10"/>
                  </a:lnTo>
                  <a:lnTo>
                    <a:pt x="136" y="13"/>
                  </a:lnTo>
                  <a:lnTo>
                    <a:pt x="116" y="18"/>
                  </a:lnTo>
                  <a:lnTo>
                    <a:pt x="97" y="23"/>
                  </a:lnTo>
                  <a:lnTo>
                    <a:pt x="79" y="29"/>
                  </a:lnTo>
                  <a:lnTo>
                    <a:pt x="63" y="35"/>
                  </a:lnTo>
                  <a:lnTo>
                    <a:pt x="49" y="42"/>
                  </a:lnTo>
                  <a:lnTo>
                    <a:pt x="37" y="49"/>
                  </a:lnTo>
                  <a:lnTo>
                    <a:pt x="25" y="57"/>
                  </a:lnTo>
                  <a:lnTo>
                    <a:pt x="16" y="65"/>
                  </a:lnTo>
                  <a:lnTo>
                    <a:pt x="9" y="73"/>
                  </a:lnTo>
                  <a:lnTo>
                    <a:pt x="4" y="82"/>
                  </a:lnTo>
                  <a:lnTo>
                    <a:pt x="1" y="90"/>
                  </a:lnTo>
                  <a:lnTo>
                    <a:pt x="0" y="99"/>
                  </a:lnTo>
                  <a:lnTo>
                    <a:pt x="1" y="107"/>
                  </a:lnTo>
                  <a:lnTo>
                    <a:pt x="4" y="116"/>
                  </a:lnTo>
                  <a:lnTo>
                    <a:pt x="9" y="124"/>
                  </a:lnTo>
                  <a:lnTo>
                    <a:pt x="16" y="132"/>
                  </a:lnTo>
                  <a:lnTo>
                    <a:pt x="25" y="140"/>
                  </a:lnTo>
                  <a:lnTo>
                    <a:pt x="37" y="148"/>
                  </a:lnTo>
                  <a:lnTo>
                    <a:pt x="49" y="155"/>
                  </a:lnTo>
                  <a:lnTo>
                    <a:pt x="63" y="162"/>
                  </a:lnTo>
                  <a:lnTo>
                    <a:pt x="79" y="168"/>
                  </a:lnTo>
                  <a:lnTo>
                    <a:pt x="97" y="174"/>
                  </a:lnTo>
                  <a:lnTo>
                    <a:pt x="116" y="179"/>
                  </a:lnTo>
                  <a:lnTo>
                    <a:pt x="136" y="184"/>
                  </a:lnTo>
                  <a:lnTo>
                    <a:pt x="157" y="188"/>
                  </a:lnTo>
                  <a:lnTo>
                    <a:pt x="179" y="191"/>
                  </a:lnTo>
                  <a:lnTo>
                    <a:pt x="202" y="194"/>
                  </a:lnTo>
                  <a:lnTo>
                    <a:pt x="225" y="196"/>
                  </a:lnTo>
                  <a:lnTo>
                    <a:pt x="248" y="197"/>
                  </a:lnTo>
                  <a:lnTo>
                    <a:pt x="272" y="197"/>
                  </a:lnTo>
                  <a:lnTo>
                    <a:pt x="296" y="197"/>
                  </a:lnTo>
                  <a:lnTo>
                    <a:pt x="319" y="196"/>
                  </a:lnTo>
                  <a:lnTo>
                    <a:pt x="343" y="194"/>
                  </a:lnTo>
                  <a:lnTo>
                    <a:pt x="365" y="191"/>
                  </a:lnTo>
                  <a:lnTo>
                    <a:pt x="387" y="188"/>
                  </a:lnTo>
                  <a:lnTo>
                    <a:pt x="408" y="184"/>
                  </a:lnTo>
                  <a:lnTo>
                    <a:pt x="428" y="179"/>
                  </a:lnTo>
                  <a:lnTo>
                    <a:pt x="447" y="174"/>
                  </a:lnTo>
                  <a:lnTo>
                    <a:pt x="465" y="168"/>
                  </a:lnTo>
                  <a:lnTo>
                    <a:pt x="481" y="162"/>
                  </a:lnTo>
                  <a:lnTo>
                    <a:pt x="495" y="155"/>
                  </a:lnTo>
                  <a:lnTo>
                    <a:pt x="508" y="148"/>
                  </a:lnTo>
                  <a:lnTo>
                    <a:pt x="519" y="140"/>
                  </a:lnTo>
                  <a:lnTo>
                    <a:pt x="528" y="132"/>
                  </a:lnTo>
                  <a:lnTo>
                    <a:pt x="535" y="124"/>
                  </a:lnTo>
                  <a:lnTo>
                    <a:pt x="540" y="116"/>
                  </a:lnTo>
                  <a:lnTo>
                    <a:pt x="543" y="107"/>
                  </a:lnTo>
                  <a:lnTo>
                    <a:pt x="544" y="9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1" name="Rectangle 18"/>
            <p:cNvSpPr>
              <a:spLocks noChangeArrowheads="1"/>
            </p:cNvSpPr>
            <p:nvPr/>
          </p:nvSpPr>
          <p:spPr bwMode="auto">
            <a:xfrm>
              <a:off x="2424" y="768"/>
              <a:ext cx="44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name</a:t>
              </a:r>
            </a:p>
          </p:txBody>
        </p:sp>
        <p:sp>
          <p:nvSpPr>
            <p:cNvPr id="6212" name="Rectangle 19"/>
            <p:cNvSpPr>
              <a:spLocks noChangeArrowheads="1"/>
            </p:cNvSpPr>
            <p:nvPr/>
          </p:nvSpPr>
          <p:spPr bwMode="auto">
            <a:xfrm>
              <a:off x="2330" y="1215"/>
              <a:ext cx="79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Employees</a:t>
              </a:r>
            </a:p>
          </p:txBody>
        </p:sp>
        <p:sp>
          <p:nvSpPr>
            <p:cNvPr id="6213" name="Rectangle 20"/>
            <p:cNvSpPr>
              <a:spLocks noChangeArrowheads="1"/>
            </p:cNvSpPr>
            <p:nvPr/>
          </p:nvSpPr>
          <p:spPr bwMode="auto">
            <a:xfrm>
              <a:off x="2012" y="899"/>
              <a:ext cx="33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ssn</a:t>
              </a:r>
            </a:p>
          </p:txBody>
        </p:sp>
        <p:sp>
          <p:nvSpPr>
            <p:cNvPr id="6214" name="Rectangle 21"/>
            <p:cNvSpPr>
              <a:spLocks noChangeArrowheads="1"/>
            </p:cNvSpPr>
            <p:nvPr/>
          </p:nvSpPr>
          <p:spPr bwMode="auto">
            <a:xfrm>
              <a:off x="3037" y="904"/>
              <a:ext cx="2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lot</a:t>
              </a:r>
            </a:p>
          </p:txBody>
        </p:sp>
        <p:sp>
          <p:nvSpPr>
            <p:cNvPr id="6215" name="Line 22"/>
            <p:cNvSpPr>
              <a:spLocks noChangeShapeType="1"/>
            </p:cNvSpPr>
            <p:nvPr/>
          </p:nvSpPr>
          <p:spPr bwMode="auto">
            <a:xfrm>
              <a:off x="2269" y="1104"/>
              <a:ext cx="240" cy="13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6" name="Line 23"/>
            <p:cNvSpPr>
              <a:spLocks noChangeShapeType="1"/>
            </p:cNvSpPr>
            <p:nvPr/>
          </p:nvSpPr>
          <p:spPr bwMode="auto">
            <a:xfrm>
              <a:off x="2653" y="993"/>
              <a:ext cx="0" cy="24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7" name="Line 24"/>
            <p:cNvSpPr>
              <a:spLocks noChangeShapeType="1"/>
            </p:cNvSpPr>
            <p:nvPr/>
          </p:nvSpPr>
          <p:spPr bwMode="auto">
            <a:xfrm flipH="1">
              <a:off x="2845" y="1104"/>
              <a:ext cx="240" cy="14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7" name="Line 27"/>
          <p:cNvSpPr>
            <a:spLocks noChangeShapeType="1"/>
          </p:cNvSpPr>
          <p:nvPr/>
        </p:nvSpPr>
        <p:spPr bwMode="auto">
          <a:xfrm>
            <a:off x="4222750" y="1981200"/>
            <a:ext cx="322263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28"/>
          <p:cNvSpPr>
            <a:spLocks noChangeShapeType="1"/>
          </p:cNvSpPr>
          <p:nvPr/>
        </p:nvSpPr>
        <p:spPr bwMode="auto">
          <a:xfrm flipH="1">
            <a:off x="4935538" y="1752600"/>
            <a:ext cx="66675" cy="4095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59" name="Group 38"/>
          <p:cNvGrpSpPr>
            <a:grpSpLocks/>
          </p:cNvGrpSpPr>
          <p:nvPr/>
        </p:nvGrpSpPr>
        <p:grpSpPr bwMode="auto">
          <a:xfrm>
            <a:off x="2001838" y="2809875"/>
            <a:ext cx="2327275" cy="847725"/>
            <a:chOff x="3121" y="1659"/>
            <a:chExt cx="1466" cy="534"/>
          </a:xfrm>
        </p:grpSpPr>
        <p:sp>
          <p:nvSpPr>
            <p:cNvPr id="6199" name="Freeform 30"/>
            <p:cNvSpPr>
              <a:spLocks/>
            </p:cNvSpPr>
            <p:nvPr/>
          </p:nvSpPr>
          <p:spPr bwMode="auto">
            <a:xfrm>
              <a:off x="3121" y="1978"/>
              <a:ext cx="672" cy="209"/>
            </a:xfrm>
            <a:custGeom>
              <a:avLst/>
              <a:gdLst>
                <a:gd name="T0" fmla="*/ 669 w 672"/>
                <a:gd name="T1" fmla="*/ 95 h 209"/>
                <a:gd name="T2" fmla="*/ 659 w 672"/>
                <a:gd name="T3" fmla="*/ 77 h 209"/>
                <a:gd name="T4" fmla="*/ 640 w 672"/>
                <a:gd name="T5" fmla="*/ 59 h 209"/>
                <a:gd name="T6" fmla="*/ 610 w 672"/>
                <a:gd name="T7" fmla="*/ 44 h 209"/>
                <a:gd name="T8" fmla="*/ 573 w 672"/>
                <a:gd name="T9" fmla="*/ 29 h 209"/>
                <a:gd name="T10" fmla="*/ 527 w 672"/>
                <a:gd name="T11" fmla="*/ 19 h 209"/>
                <a:gd name="T12" fmla="*/ 477 w 672"/>
                <a:gd name="T13" fmla="*/ 9 h 209"/>
                <a:gd name="T14" fmla="*/ 423 w 672"/>
                <a:gd name="T15" fmla="*/ 3 h 209"/>
                <a:gd name="T16" fmla="*/ 365 w 672"/>
                <a:gd name="T17" fmla="*/ 0 h 209"/>
                <a:gd name="T18" fmla="*/ 305 w 672"/>
                <a:gd name="T19" fmla="*/ 0 h 209"/>
                <a:gd name="T20" fmla="*/ 249 w 672"/>
                <a:gd name="T21" fmla="*/ 3 h 209"/>
                <a:gd name="T22" fmla="*/ 193 w 672"/>
                <a:gd name="T23" fmla="*/ 9 h 209"/>
                <a:gd name="T24" fmla="*/ 143 w 672"/>
                <a:gd name="T25" fmla="*/ 19 h 209"/>
                <a:gd name="T26" fmla="*/ 98 w 672"/>
                <a:gd name="T27" fmla="*/ 29 h 209"/>
                <a:gd name="T28" fmla="*/ 60 w 672"/>
                <a:gd name="T29" fmla="*/ 44 h 209"/>
                <a:gd name="T30" fmla="*/ 30 w 672"/>
                <a:gd name="T31" fmla="*/ 59 h 209"/>
                <a:gd name="T32" fmla="*/ 11 w 672"/>
                <a:gd name="T33" fmla="*/ 77 h 209"/>
                <a:gd name="T34" fmla="*/ 1 w 672"/>
                <a:gd name="T35" fmla="*/ 95 h 209"/>
                <a:gd name="T36" fmla="*/ 1 w 672"/>
                <a:gd name="T37" fmla="*/ 112 h 209"/>
                <a:gd name="T38" fmla="*/ 11 w 672"/>
                <a:gd name="T39" fmla="*/ 130 h 209"/>
                <a:gd name="T40" fmla="*/ 30 w 672"/>
                <a:gd name="T41" fmla="*/ 148 h 209"/>
                <a:gd name="T42" fmla="*/ 60 w 672"/>
                <a:gd name="T43" fmla="*/ 163 h 209"/>
                <a:gd name="T44" fmla="*/ 98 w 672"/>
                <a:gd name="T45" fmla="*/ 178 h 209"/>
                <a:gd name="T46" fmla="*/ 143 w 672"/>
                <a:gd name="T47" fmla="*/ 189 h 209"/>
                <a:gd name="T48" fmla="*/ 193 w 672"/>
                <a:gd name="T49" fmla="*/ 198 h 209"/>
                <a:gd name="T50" fmla="*/ 249 w 672"/>
                <a:gd name="T51" fmla="*/ 204 h 209"/>
                <a:gd name="T52" fmla="*/ 305 w 672"/>
                <a:gd name="T53" fmla="*/ 208 h 209"/>
                <a:gd name="T54" fmla="*/ 365 w 672"/>
                <a:gd name="T55" fmla="*/ 208 h 209"/>
                <a:gd name="T56" fmla="*/ 423 w 672"/>
                <a:gd name="T57" fmla="*/ 204 h 209"/>
                <a:gd name="T58" fmla="*/ 477 w 672"/>
                <a:gd name="T59" fmla="*/ 198 h 209"/>
                <a:gd name="T60" fmla="*/ 527 w 672"/>
                <a:gd name="T61" fmla="*/ 189 h 209"/>
                <a:gd name="T62" fmla="*/ 573 w 672"/>
                <a:gd name="T63" fmla="*/ 178 h 209"/>
                <a:gd name="T64" fmla="*/ 610 w 672"/>
                <a:gd name="T65" fmla="*/ 163 h 209"/>
                <a:gd name="T66" fmla="*/ 640 w 672"/>
                <a:gd name="T67" fmla="*/ 148 h 209"/>
                <a:gd name="T68" fmla="*/ 659 w 672"/>
                <a:gd name="T69" fmla="*/ 130 h 209"/>
                <a:gd name="T70" fmla="*/ 669 w 672"/>
                <a:gd name="T71" fmla="*/ 112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72"/>
                <a:gd name="T109" fmla="*/ 0 h 209"/>
                <a:gd name="T110" fmla="*/ 672 w 672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72" h="209">
                  <a:moveTo>
                    <a:pt x="671" y="104"/>
                  </a:moveTo>
                  <a:lnTo>
                    <a:pt x="669" y="95"/>
                  </a:lnTo>
                  <a:lnTo>
                    <a:pt x="666" y="85"/>
                  </a:lnTo>
                  <a:lnTo>
                    <a:pt x="659" y="77"/>
                  </a:lnTo>
                  <a:lnTo>
                    <a:pt x="651" y="68"/>
                  </a:lnTo>
                  <a:lnTo>
                    <a:pt x="640" y="59"/>
                  </a:lnTo>
                  <a:lnTo>
                    <a:pt x="626" y="52"/>
                  </a:lnTo>
                  <a:lnTo>
                    <a:pt x="610" y="44"/>
                  </a:lnTo>
                  <a:lnTo>
                    <a:pt x="593" y="37"/>
                  </a:lnTo>
                  <a:lnTo>
                    <a:pt x="573" y="29"/>
                  </a:lnTo>
                  <a:lnTo>
                    <a:pt x="551" y="24"/>
                  </a:lnTo>
                  <a:lnTo>
                    <a:pt x="527" y="19"/>
                  </a:lnTo>
                  <a:lnTo>
                    <a:pt x="503" y="13"/>
                  </a:lnTo>
                  <a:lnTo>
                    <a:pt x="477" y="9"/>
                  </a:lnTo>
                  <a:lnTo>
                    <a:pt x="450" y="6"/>
                  </a:lnTo>
                  <a:lnTo>
                    <a:pt x="423" y="3"/>
                  </a:lnTo>
                  <a:lnTo>
                    <a:pt x="394" y="1"/>
                  </a:lnTo>
                  <a:lnTo>
                    <a:pt x="365" y="0"/>
                  </a:lnTo>
                  <a:lnTo>
                    <a:pt x="335" y="0"/>
                  </a:lnTo>
                  <a:lnTo>
                    <a:pt x="305" y="0"/>
                  </a:lnTo>
                  <a:lnTo>
                    <a:pt x="277" y="1"/>
                  </a:lnTo>
                  <a:lnTo>
                    <a:pt x="249" y="3"/>
                  </a:lnTo>
                  <a:lnTo>
                    <a:pt x="220" y="6"/>
                  </a:lnTo>
                  <a:lnTo>
                    <a:pt x="193" y="9"/>
                  </a:lnTo>
                  <a:lnTo>
                    <a:pt x="167" y="13"/>
                  </a:lnTo>
                  <a:lnTo>
                    <a:pt x="143" y="19"/>
                  </a:lnTo>
                  <a:lnTo>
                    <a:pt x="119" y="24"/>
                  </a:lnTo>
                  <a:lnTo>
                    <a:pt x="98" y="29"/>
                  </a:lnTo>
                  <a:lnTo>
                    <a:pt x="78" y="37"/>
                  </a:lnTo>
                  <a:lnTo>
                    <a:pt x="60" y="44"/>
                  </a:lnTo>
                  <a:lnTo>
                    <a:pt x="44" y="52"/>
                  </a:lnTo>
                  <a:lnTo>
                    <a:pt x="30" y="59"/>
                  </a:lnTo>
                  <a:lnTo>
                    <a:pt x="19" y="68"/>
                  </a:lnTo>
                  <a:lnTo>
                    <a:pt x="11" y="77"/>
                  </a:lnTo>
                  <a:lnTo>
                    <a:pt x="4" y="85"/>
                  </a:lnTo>
                  <a:lnTo>
                    <a:pt x="1" y="95"/>
                  </a:lnTo>
                  <a:lnTo>
                    <a:pt x="0" y="104"/>
                  </a:lnTo>
                  <a:lnTo>
                    <a:pt x="1" y="112"/>
                  </a:lnTo>
                  <a:lnTo>
                    <a:pt x="4" y="122"/>
                  </a:lnTo>
                  <a:lnTo>
                    <a:pt x="11" y="130"/>
                  </a:lnTo>
                  <a:lnTo>
                    <a:pt x="19" y="140"/>
                  </a:lnTo>
                  <a:lnTo>
                    <a:pt x="30" y="148"/>
                  </a:lnTo>
                  <a:lnTo>
                    <a:pt x="44" y="157"/>
                  </a:lnTo>
                  <a:lnTo>
                    <a:pt x="60" y="163"/>
                  </a:lnTo>
                  <a:lnTo>
                    <a:pt x="78" y="170"/>
                  </a:lnTo>
                  <a:lnTo>
                    <a:pt x="98" y="178"/>
                  </a:lnTo>
                  <a:lnTo>
                    <a:pt x="119" y="183"/>
                  </a:lnTo>
                  <a:lnTo>
                    <a:pt x="143" y="189"/>
                  </a:lnTo>
                  <a:lnTo>
                    <a:pt x="167" y="194"/>
                  </a:lnTo>
                  <a:lnTo>
                    <a:pt x="193" y="198"/>
                  </a:lnTo>
                  <a:lnTo>
                    <a:pt x="220" y="201"/>
                  </a:lnTo>
                  <a:lnTo>
                    <a:pt x="249" y="204"/>
                  </a:lnTo>
                  <a:lnTo>
                    <a:pt x="277" y="206"/>
                  </a:lnTo>
                  <a:lnTo>
                    <a:pt x="305" y="208"/>
                  </a:lnTo>
                  <a:lnTo>
                    <a:pt x="335" y="208"/>
                  </a:lnTo>
                  <a:lnTo>
                    <a:pt x="365" y="208"/>
                  </a:lnTo>
                  <a:lnTo>
                    <a:pt x="394" y="206"/>
                  </a:lnTo>
                  <a:lnTo>
                    <a:pt x="423" y="204"/>
                  </a:lnTo>
                  <a:lnTo>
                    <a:pt x="450" y="201"/>
                  </a:lnTo>
                  <a:lnTo>
                    <a:pt x="477" y="198"/>
                  </a:lnTo>
                  <a:lnTo>
                    <a:pt x="503" y="194"/>
                  </a:lnTo>
                  <a:lnTo>
                    <a:pt x="527" y="189"/>
                  </a:lnTo>
                  <a:lnTo>
                    <a:pt x="551" y="183"/>
                  </a:lnTo>
                  <a:lnTo>
                    <a:pt x="573" y="178"/>
                  </a:lnTo>
                  <a:lnTo>
                    <a:pt x="593" y="170"/>
                  </a:lnTo>
                  <a:lnTo>
                    <a:pt x="610" y="163"/>
                  </a:lnTo>
                  <a:lnTo>
                    <a:pt x="626" y="157"/>
                  </a:lnTo>
                  <a:lnTo>
                    <a:pt x="640" y="148"/>
                  </a:lnTo>
                  <a:lnTo>
                    <a:pt x="651" y="140"/>
                  </a:lnTo>
                  <a:lnTo>
                    <a:pt x="659" y="130"/>
                  </a:lnTo>
                  <a:lnTo>
                    <a:pt x="666" y="122"/>
                  </a:lnTo>
                  <a:lnTo>
                    <a:pt x="669" y="112"/>
                  </a:lnTo>
                  <a:lnTo>
                    <a:pt x="671" y="10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0" name="Freeform 31"/>
            <p:cNvSpPr>
              <a:spLocks/>
            </p:cNvSpPr>
            <p:nvPr/>
          </p:nvSpPr>
          <p:spPr bwMode="auto">
            <a:xfrm>
              <a:off x="3978" y="1995"/>
              <a:ext cx="601" cy="198"/>
            </a:xfrm>
            <a:custGeom>
              <a:avLst/>
              <a:gdLst>
                <a:gd name="T0" fmla="*/ 1 w 546"/>
                <a:gd name="T1" fmla="*/ 107 h 198"/>
                <a:gd name="T2" fmla="*/ 15 w 546"/>
                <a:gd name="T3" fmla="*/ 124 h 198"/>
                <a:gd name="T4" fmla="*/ 45 w 546"/>
                <a:gd name="T5" fmla="*/ 141 h 198"/>
                <a:gd name="T6" fmla="*/ 89 w 546"/>
                <a:gd name="T7" fmla="*/ 155 h 198"/>
                <a:gd name="T8" fmla="*/ 143 w 546"/>
                <a:gd name="T9" fmla="*/ 168 h 198"/>
                <a:gd name="T10" fmla="*/ 207 w 546"/>
                <a:gd name="T11" fmla="*/ 179 h 198"/>
                <a:gd name="T12" fmla="*/ 278 w 546"/>
                <a:gd name="T13" fmla="*/ 188 h 198"/>
                <a:gd name="T14" fmla="*/ 359 w 546"/>
                <a:gd name="T15" fmla="*/ 194 h 198"/>
                <a:gd name="T16" fmla="*/ 440 w 546"/>
                <a:gd name="T17" fmla="*/ 197 h 198"/>
                <a:gd name="T18" fmla="*/ 527 w 546"/>
                <a:gd name="T19" fmla="*/ 197 h 198"/>
                <a:gd name="T20" fmla="*/ 611 w 546"/>
                <a:gd name="T21" fmla="*/ 194 h 198"/>
                <a:gd name="T22" fmla="*/ 688 w 546"/>
                <a:gd name="T23" fmla="*/ 188 h 198"/>
                <a:gd name="T24" fmla="*/ 760 w 546"/>
                <a:gd name="T25" fmla="*/ 179 h 198"/>
                <a:gd name="T26" fmla="*/ 829 w 546"/>
                <a:gd name="T27" fmla="*/ 168 h 198"/>
                <a:gd name="T28" fmla="*/ 879 w 546"/>
                <a:gd name="T29" fmla="*/ 155 h 198"/>
                <a:gd name="T30" fmla="*/ 924 w 546"/>
                <a:gd name="T31" fmla="*/ 140 h 198"/>
                <a:gd name="T32" fmla="*/ 951 w 546"/>
                <a:gd name="T33" fmla="*/ 124 h 198"/>
                <a:gd name="T34" fmla="*/ 966 w 546"/>
                <a:gd name="T35" fmla="*/ 107 h 198"/>
                <a:gd name="T36" fmla="*/ 966 w 546"/>
                <a:gd name="T37" fmla="*/ 90 h 198"/>
                <a:gd name="T38" fmla="*/ 951 w 546"/>
                <a:gd name="T39" fmla="*/ 73 h 198"/>
                <a:gd name="T40" fmla="*/ 924 w 546"/>
                <a:gd name="T41" fmla="*/ 57 h 198"/>
                <a:gd name="T42" fmla="*/ 879 w 546"/>
                <a:gd name="T43" fmla="*/ 42 h 198"/>
                <a:gd name="T44" fmla="*/ 829 w 546"/>
                <a:gd name="T45" fmla="*/ 29 h 198"/>
                <a:gd name="T46" fmla="*/ 760 w 546"/>
                <a:gd name="T47" fmla="*/ 18 h 198"/>
                <a:gd name="T48" fmla="*/ 688 w 546"/>
                <a:gd name="T49" fmla="*/ 9 h 198"/>
                <a:gd name="T50" fmla="*/ 611 w 546"/>
                <a:gd name="T51" fmla="*/ 4 h 198"/>
                <a:gd name="T52" fmla="*/ 527 w 546"/>
                <a:gd name="T53" fmla="*/ 1 h 198"/>
                <a:gd name="T54" fmla="*/ 440 w 546"/>
                <a:gd name="T55" fmla="*/ 1 h 198"/>
                <a:gd name="T56" fmla="*/ 359 w 546"/>
                <a:gd name="T57" fmla="*/ 4 h 198"/>
                <a:gd name="T58" fmla="*/ 278 w 546"/>
                <a:gd name="T59" fmla="*/ 10 h 198"/>
                <a:gd name="T60" fmla="*/ 207 w 546"/>
                <a:gd name="T61" fmla="*/ 18 h 198"/>
                <a:gd name="T62" fmla="*/ 143 w 546"/>
                <a:gd name="T63" fmla="*/ 29 h 198"/>
                <a:gd name="T64" fmla="*/ 87 w 546"/>
                <a:gd name="T65" fmla="*/ 43 h 198"/>
                <a:gd name="T66" fmla="*/ 45 w 546"/>
                <a:gd name="T67" fmla="*/ 57 h 198"/>
                <a:gd name="T68" fmla="*/ 15 w 546"/>
                <a:gd name="T69" fmla="*/ 74 h 198"/>
                <a:gd name="T70" fmla="*/ 1 w 546"/>
                <a:gd name="T71" fmla="*/ 91 h 1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6"/>
                <a:gd name="T109" fmla="*/ 0 h 198"/>
                <a:gd name="T110" fmla="*/ 546 w 546"/>
                <a:gd name="T111" fmla="*/ 198 h 1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6" h="198">
                  <a:moveTo>
                    <a:pt x="0" y="99"/>
                  </a:moveTo>
                  <a:lnTo>
                    <a:pt x="1" y="107"/>
                  </a:lnTo>
                  <a:lnTo>
                    <a:pt x="4" y="116"/>
                  </a:lnTo>
                  <a:lnTo>
                    <a:pt x="9" y="124"/>
                  </a:lnTo>
                  <a:lnTo>
                    <a:pt x="16" y="132"/>
                  </a:lnTo>
                  <a:lnTo>
                    <a:pt x="25" y="141"/>
                  </a:lnTo>
                  <a:lnTo>
                    <a:pt x="37" y="148"/>
                  </a:lnTo>
                  <a:lnTo>
                    <a:pt x="50" y="155"/>
                  </a:lnTo>
                  <a:lnTo>
                    <a:pt x="63" y="162"/>
                  </a:lnTo>
                  <a:lnTo>
                    <a:pt x="80" y="168"/>
                  </a:lnTo>
                  <a:lnTo>
                    <a:pt x="97" y="174"/>
                  </a:lnTo>
                  <a:lnTo>
                    <a:pt x="116" y="179"/>
                  </a:lnTo>
                  <a:lnTo>
                    <a:pt x="136" y="184"/>
                  </a:lnTo>
                  <a:lnTo>
                    <a:pt x="157" y="188"/>
                  </a:lnTo>
                  <a:lnTo>
                    <a:pt x="179" y="191"/>
                  </a:lnTo>
                  <a:lnTo>
                    <a:pt x="202" y="194"/>
                  </a:lnTo>
                  <a:lnTo>
                    <a:pt x="225" y="196"/>
                  </a:lnTo>
                  <a:lnTo>
                    <a:pt x="248" y="197"/>
                  </a:lnTo>
                  <a:lnTo>
                    <a:pt x="272" y="197"/>
                  </a:lnTo>
                  <a:lnTo>
                    <a:pt x="296" y="197"/>
                  </a:lnTo>
                  <a:lnTo>
                    <a:pt x="320" y="196"/>
                  </a:lnTo>
                  <a:lnTo>
                    <a:pt x="343" y="194"/>
                  </a:lnTo>
                  <a:lnTo>
                    <a:pt x="365" y="191"/>
                  </a:lnTo>
                  <a:lnTo>
                    <a:pt x="387" y="188"/>
                  </a:lnTo>
                  <a:lnTo>
                    <a:pt x="409" y="184"/>
                  </a:lnTo>
                  <a:lnTo>
                    <a:pt x="428" y="179"/>
                  </a:lnTo>
                  <a:lnTo>
                    <a:pt x="447" y="174"/>
                  </a:lnTo>
                  <a:lnTo>
                    <a:pt x="465" y="168"/>
                  </a:lnTo>
                  <a:lnTo>
                    <a:pt x="481" y="162"/>
                  </a:lnTo>
                  <a:lnTo>
                    <a:pt x="495" y="155"/>
                  </a:lnTo>
                  <a:lnTo>
                    <a:pt x="508" y="148"/>
                  </a:lnTo>
                  <a:lnTo>
                    <a:pt x="519" y="140"/>
                  </a:lnTo>
                  <a:lnTo>
                    <a:pt x="528" y="132"/>
                  </a:lnTo>
                  <a:lnTo>
                    <a:pt x="535" y="124"/>
                  </a:lnTo>
                  <a:lnTo>
                    <a:pt x="540" y="116"/>
                  </a:lnTo>
                  <a:lnTo>
                    <a:pt x="544" y="107"/>
                  </a:lnTo>
                  <a:lnTo>
                    <a:pt x="545" y="99"/>
                  </a:lnTo>
                  <a:lnTo>
                    <a:pt x="544" y="90"/>
                  </a:lnTo>
                  <a:lnTo>
                    <a:pt x="540" y="82"/>
                  </a:lnTo>
                  <a:lnTo>
                    <a:pt x="535" y="73"/>
                  </a:lnTo>
                  <a:lnTo>
                    <a:pt x="528" y="65"/>
                  </a:lnTo>
                  <a:lnTo>
                    <a:pt x="519" y="57"/>
                  </a:lnTo>
                  <a:lnTo>
                    <a:pt x="508" y="49"/>
                  </a:lnTo>
                  <a:lnTo>
                    <a:pt x="495" y="42"/>
                  </a:lnTo>
                  <a:lnTo>
                    <a:pt x="481" y="35"/>
                  </a:lnTo>
                  <a:lnTo>
                    <a:pt x="465" y="29"/>
                  </a:lnTo>
                  <a:lnTo>
                    <a:pt x="447" y="23"/>
                  </a:lnTo>
                  <a:lnTo>
                    <a:pt x="428" y="18"/>
                  </a:lnTo>
                  <a:lnTo>
                    <a:pt x="408" y="13"/>
                  </a:lnTo>
                  <a:lnTo>
                    <a:pt x="387" y="9"/>
                  </a:lnTo>
                  <a:lnTo>
                    <a:pt x="365" y="6"/>
                  </a:lnTo>
                  <a:lnTo>
                    <a:pt x="343" y="4"/>
                  </a:lnTo>
                  <a:lnTo>
                    <a:pt x="320" y="2"/>
                  </a:lnTo>
                  <a:lnTo>
                    <a:pt x="296" y="1"/>
                  </a:lnTo>
                  <a:lnTo>
                    <a:pt x="272" y="0"/>
                  </a:lnTo>
                  <a:lnTo>
                    <a:pt x="248" y="1"/>
                  </a:lnTo>
                  <a:lnTo>
                    <a:pt x="225" y="2"/>
                  </a:lnTo>
                  <a:lnTo>
                    <a:pt x="202" y="4"/>
                  </a:lnTo>
                  <a:lnTo>
                    <a:pt x="179" y="6"/>
                  </a:lnTo>
                  <a:lnTo>
                    <a:pt x="157" y="10"/>
                  </a:lnTo>
                  <a:lnTo>
                    <a:pt x="136" y="13"/>
                  </a:lnTo>
                  <a:lnTo>
                    <a:pt x="116" y="18"/>
                  </a:lnTo>
                  <a:lnTo>
                    <a:pt x="97" y="23"/>
                  </a:lnTo>
                  <a:lnTo>
                    <a:pt x="80" y="29"/>
                  </a:lnTo>
                  <a:lnTo>
                    <a:pt x="63" y="36"/>
                  </a:lnTo>
                  <a:lnTo>
                    <a:pt x="49" y="43"/>
                  </a:lnTo>
                  <a:lnTo>
                    <a:pt x="37" y="49"/>
                  </a:lnTo>
                  <a:lnTo>
                    <a:pt x="25" y="57"/>
                  </a:lnTo>
                  <a:lnTo>
                    <a:pt x="16" y="65"/>
                  </a:lnTo>
                  <a:lnTo>
                    <a:pt x="9" y="74"/>
                  </a:lnTo>
                  <a:lnTo>
                    <a:pt x="4" y="82"/>
                  </a:lnTo>
                  <a:lnTo>
                    <a:pt x="1" y="91"/>
                  </a:lnTo>
                  <a:lnTo>
                    <a:pt x="0" y="9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597" y="1677"/>
              <a:ext cx="711" cy="203"/>
            </a:xfrm>
            <a:custGeom>
              <a:avLst/>
              <a:gdLst/>
              <a:ahLst/>
              <a:cxnLst>
                <a:cxn ang="0">
                  <a:pos x="710" y="202"/>
                </a:cxn>
                <a:cxn ang="0">
                  <a:pos x="710" y="0"/>
                </a:cxn>
                <a:cxn ang="0">
                  <a:pos x="0" y="0"/>
                </a:cxn>
                <a:cxn ang="0">
                  <a:pos x="0" y="202"/>
                </a:cxn>
                <a:cxn ang="0">
                  <a:pos x="710" y="202"/>
                </a:cxn>
              </a:cxnLst>
              <a:rect l="0" t="0" r="r" b="b"/>
              <a:pathLst>
                <a:path w="711" h="203">
                  <a:moveTo>
                    <a:pt x="710" y="202"/>
                  </a:moveTo>
                  <a:lnTo>
                    <a:pt x="710" y="0"/>
                  </a:lnTo>
                  <a:lnTo>
                    <a:pt x="0" y="0"/>
                  </a:lnTo>
                  <a:lnTo>
                    <a:pt x="0" y="202"/>
                  </a:lnTo>
                  <a:lnTo>
                    <a:pt x="710" y="20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02" name="Rectangle 33"/>
            <p:cNvSpPr>
              <a:spLocks noChangeArrowheads="1"/>
            </p:cNvSpPr>
            <p:nvPr/>
          </p:nvSpPr>
          <p:spPr bwMode="auto">
            <a:xfrm>
              <a:off x="3594" y="1659"/>
              <a:ext cx="7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Locations</a:t>
              </a:r>
            </a:p>
          </p:txBody>
        </p:sp>
        <p:sp>
          <p:nvSpPr>
            <p:cNvPr id="6203" name="Rectangle 34"/>
            <p:cNvSpPr>
              <a:spLocks noChangeArrowheads="1"/>
            </p:cNvSpPr>
            <p:nvPr/>
          </p:nvSpPr>
          <p:spPr bwMode="auto">
            <a:xfrm>
              <a:off x="3153" y="1963"/>
              <a:ext cx="6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charset="0"/>
                </a:rPr>
                <a:t>address</a:t>
              </a:r>
            </a:p>
          </p:txBody>
        </p:sp>
        <p:sp>
          <p:nvSpPr>
            <p:cNvPr id="6204" name="Rectangle 35"/>
            <p:cNvSpPr>
              <a:spLocks noChangeArrowheads="1"/>
            </p:cNvSpPr>
            <p:nvPr/>
          </p:nvSpPr>
          <p:spPr bwMode="auto">
            <a:xfrm>
              <a:off x="3955" y="1976"/>
              <a:ext cx="6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capacity</a:t>
              </a:r>
            </a:p>
          </p:txBody>
        </p:sp>
        <p:sp>
          <p:nvSpPr>
            <p:cNvPr id="6205" name="Line 36"/>
            <p:cNvSpPr>
              <a:spLocks noChangeShapeType="1"/>
            </p:cNvSpPr>
            <p:nvPr/>
          </p:nvSpPr>
          <p:spPr bwMode="auto">
            <a:xfrm flipV="1">
              <a:off x="3496" y="1880"/>
              <a:ext cx="242" cy="9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6" name="Line 37"/>
            <p:cNvSpPr>
              <a:spLocks noChangeShapeType="1"/>
            </p:cNvSpPr>
            <p:nvPr/>
          </p:nvSpPr>
          <p:spPr bwMode="auto">
            <a:xfrm flipH="1" flipV="1">
              <a:off x="4030" y="1876"/>
              <a:ext cx="227" cy="11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0" name="Line 60"/>
          <p:cNvSpPr>
            <a:spLocks noChangeShapeType="1"/>
          </p:cNvSpPr>
          <p:nvPr/>
        </p:nvSpPr>
        <p:spPr bwMode="auto">
          <a:xfrm>
            <a:off x="3219450" y="2620963"/>
            <a:ext cx="0" cy="215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61" name="Straight Connector 36"/>
          <p:cNvCxnSpPr>
            <a:cxnSpLocks noChangeShapeType="1"/>
          </p:cNvCxnSpPr>
          <p:nvPr/>
        </p:nvCxnSpPr>
        <p:spPr bwMode="auto">
          <a:xfrm>
            <a:off x="2222500" y="2281238"/>
            <a:ext cx="457200" cy="1587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162" name="Straight Connector 37"/>
          <p:cNvCxnSpPr>
            <a:cxnSpLocks noChangeShapeType="1"/>
          </p:cNvCxnSpPr>
          <p:nvPr/>
        </p:nvCxnSpPr>
        <p:spPr bwMode="auto">
          <a:xfrm>
            <a:off x="3749675" y="2282825"/>
            <a:ext cx="465138" cy="3175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63" name="Rectangle 20"/>
          <p:cNvSpPr>
            <a:spLocks noChangeArrowheads="1"/>
          </p:cNvSpPr>
          <p:nvPr/>
        </p:nvSpPr>
        <p:spPr bwMode="auto">
          <a:xfrm>
            <a:off x="3902075" y="1644650"/>
            <a:ext cx="49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charset="0"/>
              </a:rPr>
              <a:t>did</a:t>
            </a:r>
          </a:p>
        </p:txBody>
      </p:sp>
      <p:sp>
        <p:nvSpPr>
          <p:cNvPr id="6164" name="Freeform 14"/>
          <p:cNvSpPr>
            <a:spLocks/>
          </p:cNvSpPr>
          <p:nvPr/>
        </p:nvSpPr>
        <p:spPr bwMode="auto">
          <a:xfrm>
            <a:off x="3783013" y="1666875"/>
            <a:ext cx="685800" cy="314325"/>
          </a:xfrm>
          <a:custGeom>
            <a:avLst/>
            <a:gdLst>
              <a:gd name="T0" fmla="*/ 2147483647 w 545"/>
              <a:gd name="T1" fmla="*/ 2147483647 h 198"/>
              <a:gd name="T2" fmla="*/ 2147483647 w 545"/>
              <a:gd name="T3" fmla="*/ 2147483647 h 198"/>
              <a:gd name="T4" fmla="*/ 2147483647 w 545"/>
              <a:gd name="T5" fmla="*/ 2147483647 h 198"/>
              <a:gd name="T6" fmla="*/ 2147483647 w 545"/>
              <a:gd name="T7" fmla="*/ 2147483647 h 198"/>
              <a:gd name="T8" fmla="*/ 2147483647 w 545"/>
              <a:gd name="T9" fmla="*/ 2147483647 h 198"/>
              <a:gd name="T10" fmla="*/ 2147483647 w 545"/>
              <a:gd name="T11" fmla="*/ 2147483647 h 198"/>
              <a:gd name="T12" fmla="*/ 2147483647 w 545"/>
              <a:gd name="T13" fmla="*/ 2147483647 h 198"/>
              <a:gd name="T14" fmla="*/ 2147483647 w 545"/>
              <a:gd name="T15" fmla="*/ 2147483647 h 198"/>
              <a:gd name="T16" fmla="*/ 2147483647 w 545"/>
              <a:gd name="T17" fmla="*/ 2147483647 h 198"/>
              <a:gd name="T18" fmla="*/ 2147483647 w 545"/>
              <a:gd name="T19" fmla="*/ 2147483647 h 198"/>
              <a:gd name="T20" fmla="*/ 2147483647 w 545"/>
              <a:gd name="T21" fmla="*/ 2147483647 h 198"/>
              <a:gd name="T22" fmla="*/ 2147483647 w 545"/>
              <a:gd name="T23" fmla="*/ 2147483647 h 198"/>
              <a:gd name="T24" fmla="*/ 2147483647 w 545"/>
              <a:gd name="T25" fmla="*/ 2147483647 h 198"/>
              <a:gd name="T26" fmla="*/ 2147483647 w 545"/>
              <a:gd name="T27" fmla="*/ 2147483647 h 198"/>
              <a:gd name="T28" fmla="*/ 2147483647 w 545"/>
              <a:gd name="T29" fmla="*/ 2147483647 h 198"/>
              <a:gd name="T30" fmla="*/ 2147483647 w 545"/>
              <a:gd name="T31" fmla="*/ 2147483647 h 198"/>
              <a:gd name="T32" fmla="*/ 2147483647 w 545"/>
              <a:gd name="T33" fmla="*/ 2147483647 h 198"/>
              <a:gd name="T34" fmla="*/ 2147483647 w 545"/>
              <a:gd name="T35" fmla="*/ 2147483647 h 198"/>
              <a:gd name="T36" fmla="*/ 2147483647 w 545"/>
              <a:gd name="T37" fmla="*/ 2147483647 h 198"/>
              <a:gd name="T38" fmla="*/ 2147483647 w 545"/>
              <a:gd name="T39" fmla="*/ 2147483647 h 198"/>
              <a:gd name="T40" fmla="*/ 2147483647 w 545"/>
              <a:gd name="T41" fmla="*/ 2147483647 h 198"/>
              <a:gd name="T42" fmla="*/ 2147483647 w 545"/>
              <a:gd name="T43" fmla="*/ 2147483647 h 198"/>
              <a:gd name="T44" fmla="*/ 2147483647 w 545"/>
              <a:gd name="T45" fmla="*/ 2147483647 h 198"/>
              <a:gd name="T46" fmla="*/ 2147483647 w 545"/>
              <a:gd name="T47" fmla="*/ 2147483647 h 198"/>
              <a:gd name="T48" fmla="*/ 2147483647 w 545"/>
              <a:gd name="T49" fmla="*/ 2147483647 h 198"/>
              <a:gd name="T50" fmla="*/ 2147483647 w 545"/>
              <a:gd name="T51" fmla="*/ 2147483647 h 198"/>
              <a:gd name="T52" fmla="*/ 2147483647 w 545"/>
              <a:gd name="T53" fmla="*/ 2147483647 h 198"/>
              <a:gd name="T54" fmla="*/ 2147483647 w 545"/>
              <a:gd name="T55" fmla="*/ 2147483647 h 198"/>
              <a:gd name="T56" fmla="*/ 2147483647 w 545"/>
              <a:gd name="T57" fmla="*/ 2147483647 h 198"/>
              <a:gd name="T58" fmla="*/ 2147483647 w 545"/>
              <a:gd name="T59" fmla="*/ 2147483647 h 198"/>
              <a:gd name="T60" fmla="*/ 2147483647 w 545"/>
              <a:gd name="T61" fmla="*/ 2147483647 h 198"/>
              <a:gd name="T62" fmla="*/ 2147483647 w 545"/>
              <a:gd name="T63" fmla="*/ 2147483647 h 198"/>
              <a:gd name="T64" fmla="*/ 2147483647 w 545"/>
              <a:gd name="T65" fmla="*/ 2147483647 h 198"/>
              <a:gd name="T66" fmla="*/ 2147483647 w 545"/>
              <a:gd name="T67" fmla="*/ 2147483647 h 198"/>
              <a:gd name="T68" fmla="*/ 2147483647 w 545"/>
              <a:gd name="T69" fmla="*/ 2147483647 h 198"/>
              <a:gd name="T70" fmla="*/ 2147483647 w 545"/>
              <a:gd name="T71" fmla="*/ 2147483647 h 19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45"/>
              <a:gd name="T109" fmla="*/ 0 h 198"/>
              <a:gd name="T110" fmla="*/ 545 w 545"/>
              <a:gd name="T111" fmla="*/ 198 h 19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45" h="198">
                <a:moveTo>
                  <a:pt x="544" y="99"/>
                </a:moveTo>
                <a:lnTo>
                  <a:pt x="543" y="90"/>
                </a:lnTo>
                <a:lnTo>
                  <a:pt x="540" y="81"/>
                </a:lnTo>
                <a:lnTo>
                  <a:pt x="535" y="73"/>
                </a:lnTo>
                <a:lnTo>
                  <a:pt x="528" y="65"/>
                </a:lnTo>
                <a:lnTo>
                  <a:pt x="519" y="57"/>
                </a:lnTo>
                <a:lnTo>
                  <a:pt x="508" y="49"/>
                </a:lnTo>
                <a:lnTo>
                  <a:pt x="495" y="42"/>
                </a:lnTo>
                <a:lnTo>
                  <a:pt x="480" y="35"/>
                </a:lnTo>
                <a:lnTo>
                  <a:pt x="464" y="29"/>
                </a:lnTo>
                <a:lnTo>
                  <a:pt x="447" y="23"/>
                </a:lnTo>
                <a:lnTo>
                  <a:pt x="428" y="18"/>
                </a:lnTo>
                <a:lnTo>
                  <a:pt x="408" y="13"/>
                </a:lnTo>
                <a:lnTo>
                  <a:pt x="387" y="9"/>
                </a:lnTo>
                <a:lnTo>
                  <a:pt x="365" y="6"/>
                </a:lnTo>
                <a:lnTo>
                  <a:pt x="343" y="3"/>
                </a:lnTo>
                <a:lnTo>
                  <a:pt x="319" y="2"/>
                </a:lnTo>
                <a:lnTo>
                  <a:pt x="296" y="1"/>
                </a:lnTo>
                <a:lnTo>
                  <a:pt x="272" y="0"/>
                </a:lnTo>
                <a:lnTo>
                  <a:pt x="248" y="1"/>
                </a:lnTo>
                <a:lnTo>
                  <a:pt x="225" y="2"/>
                </a:lnTo>
                <a:lnTo>
                  <a:pt x="202" y="3"/>
                </a:lnTo>
                <a:lnTo>
                  <a:pt x="179" y="6"/>
                </a:lnTo>
                <a:lnTo>
                  <a:pt x="157" y="9"/>
                </a:lnTo>
                <a:lnTo>
                  <a:pt x="136" y="13"/>
                </a:lnTo>
                <a:lnTo>
                  <a:pt x="116" y="18"/>
                </a:lnTo>
                <a:lnTo>
                  <a:pt x="97" y="23"/>
                </a:lnTo>
                <a:lnTo>
                  <a:pt x="80" y="29"/>
                </a:lnTo>
                <a:lnTo>
                  <a:pt x="64" y="35"/>
                </a:lnTo>
                <a:lnTo>
                  <a:pt x="49" y="42"/>
                </a:lnTo>
                <a:lnTo>
                  <a:pt x="36" y="49"/>
                </a:lnTo>
                <a:lnTo>
                  <a:pt x="25" y="57"/>
                </a:lnTo>
                <a:lnTo>
                  <a:pt x="16" y="65"/>
                </a:lnTo>
                <a:lnTo>
                  <a:pt x="9" y="73"/>
                </a:lnTo>
                <a:lnTo>
                  <a:pt x="4" y="81"/>
                </a:lnTo>
                <a:lnTo>
                  <a:pt x="1" y="90"/>
                </a:lnTo>
                <a:lnTo>
                  <a:pt x="0" y="99"/>
                </a:lnTo>
                <a:lnTo>
                  <a:pt x="1" y="107"/>
                </a:lnTo>
                <a:lnTo>
                  <a:pt x="4" y="116"/>
                </a:lnTo>
                <a:lnTo>
                  <a:pt x="9" y="124"/>
                </a:lnTo>
                <a:lnTo>
                  <a:pt x="16" y="132"/>
                </a:lnTo>
                <a:lnTo>
                  <a:pt x="25" y="140"/>
                </a:lnTo>
                <a:lnTo>
                  <a:pt x="36" y="148"/>
                </a:lnTo>
                <a:lnTo>
                  <a:pt x="49" y="155"/>
                </a:lnTo>
                <a:lnTo>
                  <a:pt x="64" y="162"/>
                </a:lnTo>
                <a:lnTo>
                  <a:pt x="80" y="168"/>
                </a:lnTo>
                <a:lnTo>
                  <a:pt x="97" y="174"/>
                </a:lnTo>
                <a:lnTo>
                  <a:pt x="116" y="179"/>
                </a:lnTo>
                <a:lnTo>
                  <a:pt x="136" y="184"/>
                </a:lnTo>
                <a:lnTo>
                  <a:pt x="157" y="188"/>
                </a:lnTo>
                <a:lnTo>
                  <a:pt x="179" y="191"/>
                </a:lnTo>
                <a:lnTo>
                  <a:pt x="202" y="194"/>
                </a:lnTo>
                <a:lnTo>
                  <a:pt x="225" y="195"/>
                </a:lnTo>
                <a:lnTo>
                  <a:pt x="248" y="197"/>
                </a:lnTo>
                <a:lnTo>
                  <a:pt x="272" y="197"/>
                </a:lnTo>
                <a:lnTo>
                  <a:pt x="296" y="197"/>
                </a:lnTo>
                <a:lnTo>
                  <a:pt x="319" y="195"/>
                </a:lnTo>
                <a:lnTo>
                  <a:pt x="343" y="194"/>
                </a:lnTo>
                <a:lnTo>
                  <a:pt x="365" y="191"/>
                </a:lnTo>
                <a:lnTo>
                  <a:pt x="387" y="188"/>
                </a:lnTo>
                <a:lnTo>
                  <a:pt x="408" y="184"/>
                </a:lnTo>
                <a:lnTo>
                  <a:pt x="428" y="179"/>
                </a:lnTo>
                <a:lnTo>
                  <a:pt x="447" y="174"/>
                </a:lnTo>
                <a:lnTo>
                  <a:pt x="464" y="168"/>
                </a:lnTo>
                <a:lnTo>
                  <a:pt x="480" y="162"/>
                </a:lnTo>
                <a:lnTo>
                  <a:pt x="495" y="155"/>
                </a:lnTo>
                <a:lnTo>
                  <a:pt x="508" y="148"/>
                </a:lnTo>
                <a:lnTo>
                  <a:pt x="519" y="140"/>
                </a:lnTo>
                <a:lnTo>
                  <a:pt x="528" y="132"/>
                </a:lnTo>
                <a:lnTo>
                  <a:pt x="535" y="124"/>
                </a:lnTo>
                <a:lnTo>
                  <a:pt x="540" y="116"/>
                </a:lnTo>
                <a:lnTo>
                  <a:pt x="543" y="107"/>
                </a:lnTo>
                <a:lnTo>
                  <a:pt x="544" y="9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65" name="Straight Connector 43"/>
          <p:cNvCxnSpPr>
            <a:cxnSpLocks noChangeShapeType="1"/>
          </p:cNvCxnSpPr>
          <p:nvPr/>
        </p:nvCxnSpPr>
        <p:spPr bwMode="auto">
          <a:xfrm rot="5400000" flipH="1" flipV="1">
            <a:off x="5300663" y="1931987"/>
            <a:ext cx="261938" cy="207963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66" name="Freeform 7"/>
          <p:cNvSpPr>
            <a:spLocks/>
          </p:cNvSpPr>
          <p:nvPr/>
        </p:nvSpPr>
        <p:spPr bwMode="auto">
          <a:xfrm>
            <a:off x="2819400" y="1209675"/>
            <a:ext cx="865188" cy="314325"/>
          </a:xfrm>
          <a:custGeom>
            <a:avLst/>
            <a:gdLst>
              <a:gd name="T0" fmla="*/ 2147483647 w 545"/>
              <a:gd name="T1" fmla="*/ 2147483647 h 198"/>
              <a:gd name="T2" fmla="*/ 2147483647 w 545"/>
              <a:gd name="T3" fmla="*/ 2147483647 h 198"/>
              <a:gd name="T4" fmla="*/ 2147483647 w 545"/>
              <a:gd name="T5" fmla="*/ 2147483647 h 198"/>
              <a:gd name="T6" fmla="*/ 2147483647 w 545"/>
              <a:gd name="T7" fmla="*/ 2147483647 h 198"/>
              <a:gd name="T8" fmla="*/ 2147483647 w 545"/>
              <a:gd name="T9" fmla="*/ 2147483647 h 198"/>
              <a:gd name="T10" fmla="*/ 2147483647 w 545"/>
              <a:gd name="T11" fmla="*/ 2147483647 h 198"/>
              <a:gd name="T12" fmla="*/ 2147483647 w 545"/>
              <a:gd name="T13" fmla="*/ 2147483647 h 198"/>
              <a:gd name="T14" fmla="*/ 2147483647 w 545"/>
              <a:gd name="T15" fmla="*/ 2147483647 h 198"/>
              <a:gd name="T16" fmla="*/ 2147483647 w 545"/>
              <a:gd name="T17" fmla="*/ 2147483647 h 198"/>
              <a:gd name="T18" fmla="*/ 2147483647 w 545"/>
              <a:gd name="T19" fmla="*/ 2147483647 h 198"/>
              <a:gd name="T20" fmla="*/ 2147483647 w 545"/>
              <a:gd name="T21" fmla="*/ 2147483647 h 198"/>
              <a:gd name="T22" fmla="*/ 2147483647 w 545"/>
              <a:gd name="T23" fmla="*/ 2147483647 h 198"/>
              <a:gd name="T24" fmla="*/ 2147483647 w 545"/>
              <a:gd name="T25" fmla="*/ 2147483647 h 198"/>
              <a:gd name="T26" fmla="*/ 2147483647 w 545"/>
              <a:gd name="T27" fmla="*/ 2147483647 h 198"/>
              <a:gd name="T28" fmla="*/ 2147483647 w 545"/>
              <a:gd name="T29" fmla="*/ 2147483647 h 198"/>
              <a:gd name="T30" fmla="*/ 2147483647 w 545"/>
              <a:gd name="T31" fmla="*/ 2147483647 h 198"/>
              <a:gd name="T32" fmla="*/ 2147483647 w 545"/>
              <a:gd name="T33" fmla="*/ 2147483647 h 198"/>
              <a:gd name="T34" fmla="*/ 2147483647 w 545"/>
              <a:gd name="T35" fmla="*/ 2147483647 h 198"/>
              <a:gd name="T36" fmla="*/ 2147483647 w 545"/>
              <a:gd name="T37" fmla="*/ 2147483647 h 198"/>
              <a:gd name="T38" fmla="*/ 2147483647 w 545"/>
              <a:gd name="T39" fmla="*/ 2147483647 h 198"/>
              <a:gd name="T40" fmla="*/ 2147483647 w 545"/>
              <a:gd name="T41" fmla="*/ 2147483647 h 198"/>
              <a:gd name="T42" fmla="*/ 2147483647 w 545"/>
              <a:gd name="T43" fmla="*/ 2147483647 h 198"/>
              <a:gd name="T44" fmla="*/ 2147483647 w 545"/>
              <a:gd name="T45" fmla="*/ 2147483647 h 198"/>
              <a:gd name="T46" fmla="*/ 2147483647 w 545"/>
              <a:gd name="T47" fmla="*/ 2147483647 h 198"/>
              <a:gd name="T48" fmla="*/ 2147483647 w 545"/>
              <a:gd name="T49" fmla="*/ 2147483647 h 198"/>
              <a:gd name="T50" fmla="*/ 2147483647 w 545"/>
              <a:gd name="T51" fmla="*/ 2147483647 h 198"/>
              <a:gd name="T52" fmla="*/ 2147483647 w 545"/>
              <a:gd name="T53" fmla="*/ 2147483647 h 198"/>
              <a:gd name="T54" fmla="*/ 2147483647 w 545"/>
              <a:gd name="T55" fmla="*/ 2147483647 h 198"/>
              <a:gd name="T56" fmla="*/ 2147483647 w 545"/>
              <a:gd name="T57" fmla="*/ 2147483647 h 198"/>
              <a:gd name="T58" fmla="*/ 2147483647 w 545"/>
              <a:gd name="T59" fmla="*/ 2147483647 h 198"/>
              <a:gd name="T60" fmla="*/ 2147483647 w 545"/>
              <a:gd name="T61" fmla="*/ 2147483647 h 198"/>
              <a:gd name="T62" fmla="*/ 2147483647 w 545"/>
              <a:gd name="T63" fmla="*/ 2147483647 h 198"/>
              <a:gd name="T64" fmla="*/ 2147483647 w 545"/>
              <a:gd name="T65" fmla="*/ 2147483647 h 198"/>
              <a:gd name="T66" fmla="*/ 2147483647 w 545"/>
              <a:gd name="T67" fmla="*/ 2147483647 h 198"/>
              <a:gd name="T68" fmla="*/ 2147483647 w 545"/>
              <a:gd name="T69" fmla="*/ 2147483647 h 198"/>
              <a:gd name="T70" fmla="*/ 2147483647 w 545"/>
              <a:gd name="T71" fmla="*/ 2147483647 h 19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45"/>
              <a:gd name="T109" fmla="*/ 0 h 198"/>
              <a:gd name="T110" fmla="*/ 545 w 545"/>
              <a:gd name="T111" fmla="*/ 198 h 19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45" h="198">
                <a:moveTo>
                  <a:pt x="0" y="99"/>
                </a:moveTo>
                <a:lnTo>
                  <a:pt x="1" y="107"/>
                </a:lnTo>
                <a:lnTo>
                  <a:pt x="4" y="116"/>
                </a:lnTo>
                <a:lnTo>
                  <a:pt x="9" y="124"/>
                </a:lnTo>
                <a:lnTo>
                  <a:pt x="16" y="133"/>
                </a:lnTo>
                <a:lnTo>
                  <a:pt x="26" y="140"/>
                </a:lnTo>
                <a:lnTo>
                  <a:pt x="36" y="148"/>
                </a:lnTo>
                <a:lnTo>
                  <a:pt x="49" y="155"/>
                </a:lnTo>
                <a:lnTo>
                  <a:pt x="64" y="162"/>
                </a:lnTo>
                <a:lnTo>
                  <a:pt x="80" y="169"/>
                </a:lnTo>
                <a:lnTo>
                  <a:pt x="97" y="174"/>
                </a:lnTo>
                <a:lnTo>
                  <a:pt x="116" y="179"/>
                </a:lnTo>
                <a:lnTo>
                  <a:pt x="136" y="184"/>
                </a:lnTo>
                <a:lnTo>
                  <a:pt x="157" y="188"/>
                </a:lnTo>
                <a:lnTo>
                  <a:pt x="179" y="191"/>
                </a:lnTo>
                <a:lnTo>
                  <a:pt x="202" y="194"/>
                </a:lnTo>
                <a:lnTo>
                  <a:pt x="225" y="196"/>
                </a:lnTo>
                <a:lnTo>
                  <a:pt x="248" y="197"/>
                </a:lnTo>
                <a:lnTo>
                  <a:pt x="272" y="197"/>
                </a:lnTo>
                <a:lnTo>
                  <a:pt x="296" y="197"/>
                </a:lnTo>
                <a:lnTo>
                  <a:pt x="319" y="196"/>
                </a:lnTo>
                <a:lnTo>
                  <a:pt x="343" y="194"/>
                </a:lnTo>
                <a:lnTo>
                  <a:pt x="365" y="191"/>
                </a:lnTo>
                <a:lnTo>
                  <a:pt x="387" y="188"/>
                </a:lnTo>
                <a:lnTo>
                  <a:pt x="408" y="184"/>
                </a:lnTo>
                <a:lnTo>
                  <a:pt x="429" y="179"/>
                </a:lnTo>
                <a:lnTo>
                  <a:pt x="447" y="174"/>
                </a:lnTo>
                <a:lnTo>
                  <a:pt x="464" y="169"/>
                </a:lnTo>
                <a:lnTo>
                  <a:pt x="480" y="162"/>
                </a:lnTo>
                <a:lnTo>
                  <a:pt x="495" y="155"/>
                </a:lnTo>
                <a:lnTo>
                  <a:pt x="508" y="148"/>
                </a:lnTo>
                <a:lnTo>
                  <a:pt x="519" y="140"/>
                </a:lnTo>
                <a:lnTo>
                  <a:pt x="528" y="133"/>
                </a:lnTo>
                <a:lnTo>
                  <a:pt x="535" y="124"/>
                </a:lnTo>
                <a:lnTo>
                  <a:pt x="540" y="116"/>
                </a:lnTo>
                <a:lnTo>
                  <a:pt x="543" y="107"/>
                </a:lnTo>
                <a:lnTo>
                  <a:pt x="544" y="99"/>
                </a:lnTo>
                <a:lnTo>
                  <a:pt x="543" y="90"/>
                </a:lnTo>
                <a:lnTo>
                  <a:pt x="540" y="81"/>
                </a:lnTo>
                <a:lnTo>
                  <a:pt x="535" y="73"/>
                </a:lnTo>
                <a:lnTo>
                  <a:pt x="528" y="65"/>
                </a:lnTo>
                <a:lnTo>
                  <a:pt x="519" y="57"/>
                </a:lnTo>
                <a:lnTo>
                  <a:pt x="508" y="50"/>
                </a:lnTo>
                <a:lnTo>
                  <a:pt x="495" y="42"/>
                </a:lnTo>
                <a:lnTo>
                  <a:pt x="480" y="35"/>
                </a:lnTo>
                <a:lnTo>
                  <a:pt x="464" y="29"/>
                </a:lnTo>
                <a:lnTo>
                  <a:pt x="447" y="24"/>
                </a:lnTo>
                <a:lnTo>
                  <a:pt x="428" y="18"/>
                </a:lnTo>
                <a:lnTo>
                  <a:pt x="408" y="14"/>
                </a:lnTo>
                <a:lnTo>
                  <a:pt x="387" y="9"/>
                </a:lnTo>
                <a:lnTo>
                  <a:pt x="365" y="6"/>
                </a:lnTo>
                <a:lnTo>
                  <a:pt x="342" y="3"/>
                </a:lnTo>
                <a:lnTo>
                  <a:pt x="319" y="2"/>
                </a:lnTo>
                <a:lnTo>
                  <a:pt x="296" y="1"/>
                </a:lnTo>
                <a:lnTo>
                  <a:pt x="272" y="0"/>
                </a:lnTo>
                <a:lnTo>
                  <a:pt x="248" y="1"/>
                </a:lnTo>
                <a:lnTo>
                  <a:pt x="225" y="2"/>
                </a:lnTo>
                <a:lnTo>
                  <a:pt x="202" y="4"/>
                </a:lnTo>
                <a:lnTo>
                  <a:pt x="179" y="6"/>
                </a:lnTo>
                <a:lnTo>
                  <a:pt x="157" y="9"/>
                </a:lnTo>
                <a:lnTo>
                  <a:pt x="136" y="14"/>
                </a:lnTo>
                <a:lnTo>
                  <a:pt x="116" y="18"/>
                </a:lnTo>
                <a:lnTo>
                  <a:pt x="97" y="24"/>
                </a:lnTo>
                <a:lnTo>
                  <a:pt x="80" y="29"/>
                </a:lnTo>
                <a:lnTo>
                  <a:pt x="64" y="35"/>
                </a:lnTo>
                <a:lnTo>
                  <a:pt x="49" y="42"/>
                </a:lnTo>
                <a:lnTo>
                  <a:pt x="36" y="50"/>
                </a:lnTo>
                <a:lnTo>
                  <a:pt x="26" y="57"/>
                </a:lnTo>
                <a:lnTo>
                  <a:pt x="16" y="65"/>
                </a:lnTo>
                <a:lnTo>
                  <a:pt x="9" y="73"/>
                </a:lnTo>
                <a:lnTo>
                  <a:pt x="4" y="82"/>
                </a:lnTo>
                <a:lnTo>
                  <a:pt x="1" y="90"/>
                </a:lnTo>
                <a:lnTo>
                  <a:pt x="0" y="9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Rectangle 10"/>
          <p:cNvSpPr>
            <a:spLocks noChangeArrowheads="1"/>
          </p:cNvSpPr>
          <p:nvPr/>
        </p:nvSpPr>
        <p:spPr bwMode="auto">
          <a:xfrm>
            <a:off x="2897188" y="1182688"/>
            <a:ext cx="989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since</a:t>
            </a:r>
          </a:p>
        </p:txBody>
      </p:sp>
      <p:cxnSp>
        <p:nvCxnSpPr>
          <p:cNvPr id="6168" name="Straight Connector 46"/>
          <p:cNvCxnSpPr>
            <a:cxnSpLocks noChangeShapeType="1"/>
          </p:cNvCxnSpPr>
          <p:nvPr/>
        </p:nvCxnSpPr>
        <p:spPr bwMode="auto">
          <a:xfrm rot="5400000" flipH="1" flipV="1">
            <a:off x="3032919" y="1726406"/>
            <a:ext cx="381000" cy="1588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6169" name="Group 50"/>
          <p:cNvGrpSpPr>
            <a:grpSpLocks/>
          </p:cNvGrpSpPr>
          <p:nvPr/>
        </p:nvGrpSpPr>
        <p:grpSpPr bwMode="auto">
          <a:xfrm>
            <a:off x="1828800" y="3843338"/>
            <a:ext cx="5226050" cy="2582862"/>
            <a:chOff x="762000" y="2938046"/>
            <a:chExt cx="5225275" cy="2582346"/>
          </a:xfrm>
        </p:grpSpPr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1142943" y="3279290"/>
              <a:ext cx="338088" cy="2149046"/>
            </a:xfrm>
            <a:custGeom>
              <a:avLst/>
              <a:gdLst/>
              <a:ahLst/>
              <a:cxnLst>
                <a:cxn ang="0">
                  <a:pos x="211" y="617"/>
                </a:cxn>
                <a:cxn ang="0">
                  <a:pos x="208" y="501"/>
                </a:cxn>
                <a:cxn ang="0">
                  <a:pos x="202" y="390"/>
                </a:cxn>
                <a:cxn ang="0">
                  <a:pos x="193" y="288"/>
                </a:cxn>
                <a:cxn ang="0">
                  <a:pos x="181" y="198"/>
                </a:cxn>
                <a:cxn ang="0">
                  <a:pos x="167" y="122"/>
                </a:cxn>
                <a:cxn ang="0">
                  <a:pos x="151" y="63"/>
                </a:cxn>
                <a:cxn ang="0">
                  <a:pos x="133" y="22"/>
                </a:cxn>
                <a:cxn ang="0">
                  <a:pos x="115" y="2"/>
                </a:cxn>
                <a:cxn ang="0">
                  <a:pos x="97" y="2"/>
                </a:cxn>
                <a:cxn ang="0">
                  <a:pos x="79" y="22"/>
                </a:cxn>
                <a:cxn ang="0">
                  <a:pos x="61" y="63"/>
                </a:cxn>
                <a:cxn ang="0">
                  <a:pos x="46" y="122"/>
                </a:cxn>
                <a:cxn ang="0">
                  <a:pos x="31" y="198"/>
                </a:cxn>
                <a:cxn ang="0">
                  <a:pos x="20" y="288"/>
                </a:cxn>
                <a:cxn ang="0">
                  <a:pos x="10" y="390"/>
                </a:cxn>
                <a:cxn ang="0">
                  <a:pos x="4" y="501"/>
                </a:cxn>
                <a:cxn ang="0">
                  <a:pos x="1" y="617"/>
                </a:cxn>
                <a:cxn ang="0">
                  <a:pos x="1" y="735"/>
                </a:cxn>
                <a:cxn ang="0">
                  <a:pos x="4" y="851"/>
                </a:cxn>
                <a:cxn ang="0">
                  <a:pos x="10" y="962"/>
                </a:cxn>
                <a:cxn ang="0">
                  <a:pos x="20" y="1064"/>
                </a:cxn>
                <a:cxn ang="0">
                  <a:pos x="31" y="1155"/>
                </a:cxn>
                <a:cxn ang="0">
                  <a:pos x="46" y="1231"/>
                </a:cxn>
                <a:cxn ang="0">
                  <a:pos x="61" y="1289"/>
                </a:cxn>
                <a:cxn ang="0">
                  <a:pos x="79" y="1330"/>
                </a:cxn>
                <a:cxn ang="0">
                  <a:pos x="97" y="1351"/>
                </a:cxn>
                <a:cxn ang="0">
                  <a:pos x="115" y="1351"/>
                </a:cxn>
                <a:cxn ang="0">
                  <a:pos x="133" y="1330"/>
                </a:cxn>
                <a:cxn ang="0">
                  <a:pos x="151" y="1289"/>
                </a:cxn>
                <a:cxn ang="0">
                  <a:pos x="167" y="1231"/>
                </a:cxn>
                <a:cxn ang="0">
                  <a:pos x="181" y="1155"/>
                </a:cxn>
                <a:cxn ang="0">
                  <a:pos x="193" y="1064"/>
                </a:cxn>
                <a:cxn ang="0">
                  <a:pos x="202" y="962"/>
                </a:cxn>
                <a:cxn ang="0">
                  <a:pos x="208" y="851"/>
                </a:cxn>
                <a:cxn ang="0">
                  <a:pos x="211" y="735"/>
                </a:cxn>
              </a:cxnLst>
              <a:rect l="0" t="0" r="r" b="b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1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5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8" y="10"/>
                  </a:lnTo>
                  <a:lnTo>
                    <a:pt x="79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6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20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7" y="445"/>
                  </a:lnTo>
                  <a:lnTo>
                    <a:pt x="4" y="501"/>
                  </a:lnTo>
                  <a:lnTo>
                    <a:pt x="2" y="559"/>
                  </a:lnTo>
                  <a:lnTo>
                    <a:pt x="1" y="617"/>
                  </a:lnTo>
                  <a:lnTo>
                    <a:pt x="0" y="677"/>
                  </a:lnTo>
                  <a:lnTo>
                    <a:pt x="1" y="735"/>
                  </a:lnTo>
                  <a:lnTo>
                    <a:pt x="2" y="794"/>
                  </a:lnTo>
                  <a:lnTo>
                    <a:pt x="4" y="851"/>
                  </a:lnTo>
                  <a:lnTo>
                    <a:pt x="7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20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6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9" y="1330"/>
                  </a:lnTo>
                  <a:lnTo>
                    <a:pt x="88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5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1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83" name="Freeform 8"/>
            <p:cNvSpPr>
              <a:spLocks/>
            </p:cNvSpPr>
            <p:nvPr/>
          </p:nvSpPr>
          <p:spPr bwMode="auto">
            <a:xfrm>
              <a:off x="2709862" y="3270811"/>
              <a:ext cx="338138" cy="2149475"/>
            </a:xfrm>
            <a:custGeom>
              <a:avLst/>
              <a:gdLst>
                <a:gd name="T0" fmla="*/ 2147483647 w 213"/>
                <a:gd name="T1" fmla="*/ 2147483647 h 1354"/>
                <a:gd name="T2" fmla="*/ 2147483647 w 213"/>
                <a:gd name="T3" fmla="*/ 2147483647 h 1354"/>
                <a:gd name="T4" fmla="*/ 2147483647 w 213"/>
                <a:gd name="T5" fmla="*/ 2147483647 h 1354"/>
                <a:gd name="T6" fmla="*/ 2147483647 w 213"/>
                <a:gd name="T7" fmla="*/ 2147483647 h 1354"/>
                <a:gd name="T8" fmla="*/ 2147483647 w 213"/>
                <a:gd name="T9" fmla="*/ 2147483647 h 1354"/>
                <a:gd name="T10" fmla="*/ 2147483647 w 213"/>
                <a:gd name="T11" fmla="*/ 2147483647 h 1354"/>
                <a:gd name="T12" fmla="*/ 2147483647 w 213"/>
                <a:gd name="T13" fmla="*/ 2147483647 h 1354"/>
                <a:gd name="T14" fmla="*/ 2147483647 w 213"/>
                <a:gd name="T15" fmla="*/ 2147483647 h 1354"/>
                <a:gd name="T16" fmla="*/ 2147483647 w 213"/>
                <a:gd name="T17" fmla="*/ 2147483647 h 1354"/>
                <a:gd name="T18" fmla="*/ 2147483647 w 213"/>
                <a:gd name="T19" fmla="*/ 2147483647 h 1354"/>
                <a:gd name="T20" fmla="*/ 2147483647 w 213"/>
                <a:gd name="T21" fmla="*/ 2147483647 h 1354"/>
                <a:gd name="T22" fmla="*/ 2147483647 w 213"/>
                <a:gd name="T23" fmla="*/ 2147483647 h 1354"/>
                <a:gd name="T24" fmla="*/ 2147483647 w 213"/>
                <a:gd name="T25" fmla="*/ 2147483647 h 1354"/>
                <a:gd name="T26" fmla="*/ 2147483647 w 213"/>
                <a:gd name="T27" fmla="*/ 2147483647 h 1354"/>
                <a:gd name="T28" fmla="*/ 2147483647 w 213"/>
                <a:gd name="T29" fmla="*/ 2147483647 h 1354"/>
                <a:gd name="T30" fmla="*/ 2147483647 w 213"/>
                <a:gd name="T31" fmla="*/ 2147483647 h 1354"/>
                <a:gd name="T32" fmla="*/ 2147483647 w 213"/>
                <a:gd name="T33" fmla="*/ 2147483647 h 1354"/>
                <a:gd name="T34" fmla="*/ 0 w 213"/>
                <a:gd name="T35" fmla="*/ 2147483647 h 1354"/>
                <a:gd name="T36" fmla="*/ 0 w 213"/>
                <a:gd name="T37" fmla="*/ 2147483647 h 1354"/>
                <a:gd name="T38" fmla="*/ 2147483647 w 213"/>
                <a:gd name="T39" fmla="*/ 2147483647 h 1354"/>
                <a:gd name="T40" fmla="*/ 2147483647 w 213"/>
                <a:gd name="T41" fmla="*/ 2147483647 h 1354"/>
                <a:gd name="T42" fmla="*/ 2147483647 w 213"/>
                <a:gd name="T43" fmla="*/ 2147483647 h 1354"/>
                <a:gd name="T44" fmla="*/ 2147483647 w 213"/>
                <a:gd name="T45" fmla="*/ 2147483647 h 1354"/>
                <a:gd name="T46" fmla="*/ 2147483647 w 213"/>
                <a:gd name="T47" fmla="*/ 2147483647 h 1354"/>
                <a:gd name="T48" fmla="*/ 2147483647 w 213"/>
                <a:gd name="T49" fmla="*/ 2147483647 h 1354"/>
                <a:gd name="T50" fmla="*/ 2147483647 w 213"/>
                <a:gd name="T51" fmla="*/ 2147483647 h 1354"/>
                <a:gd name="T52" fmla="*/ 2147483647 w 213"/>
                <a:gd name="T53" fmla="*/ 2147483647 h 1354"/>
                <a:gd name="T54" fmla="*/ 2147483647 w 213"/>
                <a:gd name="T55" fmla="*/ 2147483647 h 1354"/>
                <a:gd name="T56" fmla="*/ 2147483647 w 213"/>
                <a:gd name="T57" fmla="*/ 2147483647 h 1354"/>
                <a:gd name="T58" fmla="*/ 2147483647 w 213"/>
                <a:gd name="T59" fmla="*/ 2147483647 h 1354"/>
                <a:gd name="T60" fmla="*/ 2147483647 w 213"/>
                <a:gd name="T61" fmla="*/ 2147483647 h 1354"/>
                <a:gd name="T62" fmla="*/ 2147483647 w 213"/>
                <a:gd name="T63" fmla="*/ 2147483647 h 1354"/>
                <a:gd name="T64" fmla="*/ 2147483647 w 213"/>
                <a:gd name="T65" fmla="*/ 2147483647 h 1354"/>
                <a:gd name="T66" fmla="*/ 2147483647 w 213"/>
                <a:gd name="T67" fmla="*/ 2147483647 h 1354"/>
                <a:gd name="T68" fmla="*/ 2147483647 w 213"/>
                <a:gd name="T69" fmla="*/ 2147483647 h 1354"/>
                <a:gd name="T70" fmla="*/ 2147483647 w 213"/>
                <a:gd name="T71" fmla="*/ 2147483647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0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7" y="10"/>
                  </a:lnTo>
                  <a:lnTo>
                    <a:pt x="78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3" y="501"/>
                  </a:lnTo>
                  <a:lnTo>
                    <a:pt x="1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1" y="794"/>
                  </a:lnTo>
                  <a:lnTo>
                    <a:pt x="3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8" y="1330"/>
                  </a:lnTo>
                  <a:lnTo>
                    <a:pt x="87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0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solidFill>
              <a:srgbClr val="4FD1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84" name="Group 68"/>
            <p:cNvGrpSpPr>
              <a:grpSpLocks/>
            </p:cNvGrpSpPr>
            <p:nvPr/>
          </p:nvGrpSpPr>
          <p:grpSpPr bwMode="auto">
            <a:xfrm>
              <a:off x="1277937" y="3559738"/>
              <a:ext cx="87313" cy="1585914"/>
              <a:chOff x="2968" y="2238"/>
              <a:chExt cx="55" cy="999"/>
            </a:xfrm>
          </p:grpSpPr>
          <p:sp>
            <p:nvSpPr>
              <p:cNvPr id="6194" name="Oval 63"/>
              <p:cNvSpPr>
                <a:spLocks noChangeArrowheads="1"/>
              </p:cNvSpPr>
              <p:nvPr/>
            </p:nvSpPr>
            <p:spPr bwMode="auto">
              <a:xfrm>
                <a:off x="2968" y="2238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195" name="Oval 64"/>
              <p:cNvSpPr>
                <a:spLocks noChangeArrowheads="1"/>
              </p:cNvSpPr>
              <p:nvPr/>
            </p:nvSpPr>
            <p:spPr bwMode="auto">
              <a:xfrm>
                <a:off x="2968" y="2475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196" name="Oval 65"/>
              <p:cNvSpPr>
                <a:spLocks noChangeArrowheads="1"/>
              </p:cNvSpPr>
              <p:nvPr/>
            </p:nvSpPr>
            <p:spPr bwMode="auto">
              <a:xfrm>
                <a:off x="2968" y="270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197" name="Oval 67"/>
              <p:cNvSpPr>
                <a:spLocks noChangeArrowheads="1"/>
              </p:cNvSpPr>
              <p:nvPr/>
            </p:nvSpPr>
            <p:spPr bwMode="auto">
              <a:xfrm>
                <a:off x="2968" y="3171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198" name="Oval 66"/>
              <p:cNvSpPr>
                <a:spLocks noChangeArrowheads="1"/>
              </p:cNvSpPr>
              <p:nvPr/>
            </p:nvSpPr>
            <p:spPr bwMode="auto">
              <a:xfrm>
                <a:off x="2968" y="293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4342869" y="2938046"/>
              <a:ext cx="338088" cy="1185625"/>
            </a:xfrm>
            <a:custGeom>
              <a:avLst/>
              <a:gdLst/>
              <a:ahLst/>
              <a:cxnLst>
                <a:cxn ang="0">
                  <a:pos x="211" y="617"/>
                </a:cxn>
                <a:cxn ang="0">
                  <a:pos x="208" y="501"/>
                </a:cxn>
                <a:cxn ang="0">
                  <a:pos x="202" y="390"/>
                </a:cxn>
                <a:cxn ang="0">
                  <a:pos x="193" y="288"/>
                </a:cxn>
                <a:cxn ang="0">
                  <a:pos x="181" y="198"/>
                </a:cxn>
                <a:cxn ang="0">
                  <a:pos x="167" y="122"/>
                </a:cxn>
                <a:cxn ang="0">
                  <a:pos x="150" y="63"/>
                </a:cxn>
                <a:cxn ang="0">
                  <a:pos x="133" y="22"/>
                </a:cxn>
                <a:cxn ang="0">
                  <a:pos x="115" y="2"/>
                </a:cxn>
                <a:cxn ang="0">
                  <a:pos x="97" y="2"/>
                </a:cxn>
                <a:cxn ang="0">
                  <a:pos x="78" y="22"/>
                </a:cxn>
                <a:cxn ang="0">
                  <a:pos x="61" y="63"/>
                </a:cxn>
                <a:cxn ang="0">
                  <a:pos x="45" y="122"/>
                </a:cxn>
                <a:cxn ang="0">
                  <a:pos x="31" y="198"/>
                </a:cxn>
                <a:cxn ang="0">
                  <a:pos x="19" y="288"/>
                </a:cxn>
                <a:cxn ang="0">
                  <a:pos x="10" y="390"/>
                </a:cxn>
                <a:cxn ang="0">
                  <a:pos x="3" y="501"/>
                </a:cxn>
                <a:cxn ang="0">
                  <a:pos x="0" y="617"/>
                </a:cxn>
                <a:cxn ang="0">
                  <a:pos x="0" y="735"/>
                </a:cxn>
                <a:cxn ang="0">
                  <a:pos x="3" y="851"/>
                </a:cxn>
                <a:cxn ang="0">
                  <a:pos x="10" y="962"/>
                </a:cxn>
                <a:cxn ang="0">
                  <a:pos x="19" y="1064"/>
                </a:cxn>
                <a:cxn ang="0">
                  <a:pos x="31" y="1155"/>
                </a:cxn>
                <a:cxn ang="0">
                  <a:pos x="45" y="1231"/>
                </a:cxn>
                <a:cxn ang="0">
                  <a:pos x="61" y="1289"/>
                </a:cxn>
                <a:cxn ang="0">
                  <a:pos x="78" y="1330"/>
                </a:cxn>
                <a:cxn ang="0">
                  <a:pos x="97" y="1351"/>
                </a:cxn>
                <a:cxn ang="0">
                  <a:pos x="115" y="1351"/>
                </a:cxn>
                <a:cxn ang="0">
                  <a:pos x="133" y="1330"/>
                </a:cxn>
                <a:cxn ang="0">
                  <a:pos x="150" y="1289"/>
                </a:cxn>
                <a:cxn ang="0">
                  <a:pos x="167" y="1231"/>
                </a:cxn>
                <a:cxn ang="0">
                  <a:pos x="181" y="1155"/>
                </a:cxn>
                <a:cxn ang="0">
                  <a:pos x="193" y="1064"/>
                </a:cxn>
                <a:cxn ang="0">
                  <a:pos x="202" y="962"/>
                </a:cxn>
                <a:cxn ang="0">
                  <a:pos x="208" y="851"/>
                </a:cxn>
                <a:cxn ang="0">
                  <a:pos x="211" y="735"/>
                </a:cxn>
              </a:cxnLst>
              <a:rect l="0" t="0" r="r" b="b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0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7" y="10"/>
                  </a:lnTo>
                  <a:lnTo>
                    <a:pt x="78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3" y="501"/>
                  </a:lnTo>
                  <a:lnTo>
                    <a:pt x="1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1" y="794"/>
                  </a:lnTo>
                  <a:lnTo>
                    <a:pt x="3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8" y="1330"/>
                  </a:lnTo>
                  <a:lnTo>
                    <a:pt x="87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0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186" name="Group 90"/>
            <p:cNvGrpSpPr>
              <a:grpSpLocks/>
            </p:cNvGrpSpPr>
            <p:nvPr/>
          </p:nvGrpSpPr>
          <p:grpSpPr bwMode="auto">
            <a:xfrm>
              <a:off x="4464051" y="3208337"/>
              <a:ext cx="87313" cy="765175"/>
              <a:chOff x="3422" y="2013"/>
              <a:chExt cx="55" cy="482"/>
            </a:xfrm>
          </p:grpSpPr>
          <p:sp>
            <p:nvSpPr>
              <p:cNvPr id="6191" name="Oval 87"/>
              <p:cNvSpPr>
                <a:spLocks noChangeArrowheads="1"/>
              </p:cNvSpPr>
              <p:nvPr/>
            </p:nvSpPr>
            <p:spPr bwMode="auto">
              <a:xfrm>
                <a:off x="3422" y="2177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192" name="Oval 88"/>
              <p:cNvSpPr>
                <a:spLocks noChangeArrowheads="1"/>
              </p:cNvSpPr>
              <p:nvPr/>
            </p:nvSpPr>
            <p:spPr bwMode="auto">
              <a:xfrm>
                <a:off x="3422" y="242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193" name="Oval 86"/>
              <p:cNvSpPr>
                <a:spLocks noChangeArrowheads="1"/>
              </p:cNvSpPr>
              <p:nvPr/>
            </p:nvSpPr>
            <p:spPr bwMode="auto">
              <a:xfrm>
                <a:off x="3422" y="2013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6187" name="TextBox 58"/>
            <p:cNvSpPr txBox="1">
              <a:spLocks noChangeArrowheads="1"/>
            </p:cNvSpPr>
            <p:nvPr/>
          </p:nvSpPr>
          <p:spPr bwMode="auto">
            <a:xfrm>
              <a:off x="762000" y="2938046"/>
              <a:ext cx="10867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1600">
                  <a:latin typeface="Calibri" pitchFamily="34" charset="0"/>
                </a:rPr>
                <a:t>Employees</a:t>
              </a:r>
            </a:p>
          </p:txBody>
        </p:sp>
        <p:sp>
          <p:nvSpPr>
            <p:cNvPr id="6188" name="TextBox 59"/>
            <p:cNvSpPr txBox="1">
              <a:spLocks noChangeArrowheads="1"/>
            </p:cNvSpPr>
            <p:nvPr/>
          </p:nvSpPr>
          <p:spPr bwMode="auto">
            <a:xfrm>
              <a:off x="2344275" y="2938046"/>
              <a:ext cx="10525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1600">
                  <a:latin typeface="Calibri" pitchFamily="34" charset="0"/>
                </a:rPr>
                <a:t>Works_Ins</a:t>
              </a:r>
            </a:p>
          </p:txBody>
        </p:sp>
        <p:sp>
          <p:nvSpPr>
            <p:cNvPr id="6189" name="TextBox 60"/>
            <p:cNvSpPr txBox="1">
              <a:spLocks noChangeArrowheads="1"/>
            </p:cNvSpPr>
            <p:nvPr/>
          </p:nvSpPr>
          <p:spPr bwMode="auto">
            <a:xfrm>
              <a:off x="4706475" y="3471446"/>
              <a:ext cx="1280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1600">
                  <a:latin typeface="Calibri" pitchFamily="34" charset="0"/>
                </a:rPr>
                <a:t>Departments</a:t>
              </a:r>
            </a:p>
          </p:txBody>
        </p:sp>
        <p:sp>
          <p:nvSpPr>
            <p:cNvPr id="6190" name="TextBox 61"/>
            <p:cNvSpPr txBox="1">
              <a:spLocks noChangeArrowheads="1"/>
            </p:cNvSpPr>
            <p:nvPr/>
          </p:nvSpPr>
          <p:spPr bwMode="auto">
            <a:xfrm>
              <a:off x="2721526" y="3581400"/>
              <a:ext cx="402674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/>
                <a:t> </a:t>
              </a:r>
            </a:p>
            <a:p>
              <a:pPr>
                <a:buFont typeface="Wingdings" pitchFamily="2" charset="2"/>
                <a:buChar char="§"/>
              </a:pPr>
              <a:endParaRPr lang="en-US"/>
            </a:p>
          </p:txBody>
        </p:sp>
      </p:grpSp>
      <p:sp>
        <p:nvSpPr>
          <p:cNvPr id="71" name="Freeform 8"/>
          <p:cNvSpPr>
            <a:spLocks/>
          </p:cNvSpPr>
          <p:nvPr/>
        </p:nvSpPr>
        <p:spPr bwMode="auto">
          <a:xfrm>
            <a:off x="5392738" y="5291138"/>
            <a:ext cx="338137" cy="1185862"/>
          </a:xfrm>
          <a:custGeom>
            <a:avLst/>
            <a:gdLst/>
            <a:ahLst/>
            <a:cxnLst>
              <a:cxn ang="0">
                <a:pos x="211" y="617"/>
              </a:cxn>
              <a:cxn ang="0">
                <a:pos x="208" y="501"/>
              </a:cxn>
              <a:cxn ang="0">
                <a:pos x="202" y="390"/>
              </a:cxn>
              <a:cxn ang="0">
                <a:pos x="193" y="288"/>
              </a:cxn>
              <a:cxn ang="0">
                <a:pos x="181" y="198"/>
              </a:cxn>
              <a:cxn ang="0">
                <a:pos x="167" y="122"/>
              </a:cxn>
              <a:cxn ang="0">
                <a:pos x="150" y="63"/>
              </a:cxn>
              <a:cxn ang="0">
                <a:pos x="133" y="22"/>
              </a:cxn>
              <a:cxn ang="0">
                <a:pos x="115" y="2"/>
              </a:cxn>
              <a:cxn ang="0">
                <a:pos x="97" y="2"/>
              </a:cxn>
              <a:cxn ang="0">
                <a:pos x="78" y="22"/>
              </a:cxn>
              <a:cxn ang="0">
                <a:pos x="61" y="63"/>
              </a:cxn>
              <a:cxn ang="0">
                <a:pos x="45" y="122"/>
              </a:cxn>
              <a:cxn ang="0">
                <a:pos x="31" y="198"/>
              </a:cxn>
              <a:cxn ang="0">
                <a:pos x="19" y="288"/>
              </a:cxn>
              <a:cxn ang="0">
                <a:pos x="10" y="390"/>
              </a:cxn>
              <a:cxn ang="0">
                <a:pos x="3" y="501"/>
              </a:cxn>
              <a:cxn ang="0">
                <a:pos x="0" y="617"/>
              </a:cxn>
              <a:cxn ang="0">
                <a:pos x="0" y="735"/>
              </a:cxn>
              <a:cxn ang="0">
                <a:pos x="3" y="851"/>
              </a:cxn>
              <a:cxn ang="0">
                <a:pos x="10" y="962"/>
              </a:cxn>
              <a:cxn ang="0">
                <a:pos x="19" y="1064"/>
              </a:cxn>
              <a:cxn ang="0">
                <a:pos x="31" y="1155"/>
              </a:cxn>
              <a:cxn ang="0">
                <a:pos x="45" y="1231"/>
              </a:cxn>
              <a:cxn ang="0">
                <a:pos x="61" y="1289"/>
              </a:cxn>
              <a:cxn ang="0">
                <a:pos x="78" y="1330"/>
              </a:cxn>
              <a:cxn ang="0">
                <a:pos x="97" y="1351"/>
              </a:cxn>
              <a:cxn ang="0">
                <a:pos x="115" y="1351"/>
              </a:cxn>
              <a:cxn ang="0">
                <a:pos x="133" y="1330"/>
              </a:cxn>
              <a:cxn ang="0">
                <a:pos x="150" y="1289"/>
              </a:cxn>
              <a:cxn ang="0">
                <a:pos x="167" y="1231"/>
              </a:cxn>
              <a:cxn ang="0">
                <a:pos x="181" y="1155"/>
              </a:cxn>
              <a:cxn ang="0">
                <a:pos x="193" y="1064"/>
              </a:cxn>
              <a:cxn ang="0">
                <a:pos x="202" y="962"/>
              </a:cxn>
              <a:cxn ang="0">
                <a:pos x="208" y="851"/>
              </a:cxn>
              <a:cxn ang="0">
                <a:pos x="211" y="735"/>
              </a:cxn>
            </a:cxnLst>
            <a:rect l="0" t="0" r="r" b="b"/>
            <a:pathLst>
              <a:path w="213" h="1354">
                <a:moveTo>
                  <a:pt x="212" y="677"/>
                </a:moveTo>
                <a:lnTo>
                  <a:pt x="211" y="617"/>
                </a:lnTo>
                <a:lnTo>
                  <a:pt x="210" y="559"/>
                </a:lnTo>
                <a:lnTo>
                  <a:pt x="208" y="501"/>
                </a:lnTo>
                <a:lnTo>
                  <a:pt x="205" y="445"/>
                </a:lnTo>
                <a:lnTo>
                  <a:pt x="202" y="390"/>
                </a:lnTo>
                <a:lnTo>
                  <a:pt x="198" y="338"/>
                </a:lnTo>
                <a:lnTo>
                  <a:pt x="193" y="288"/>
                </a:lnTo>
                <a:lnTo>
                  <a:pt x="187" y="241"/>
                </a:lnTo>
                <a:lnTo>
                  <a:pt x="181" y="198"/>
                </a:lnTo>
                <a:lnTo>
                  <a:pt x="174" y="158"/>
                </a:lnTo>
                <a:lnTo>
                  <a:pt x="167" y="122"/>
                </a:lnTo>
                <a:lnTo>
                  <a:pt x="159" y="90"/>
                </a:lnTo>
                <a:lnTo>
                  <a:pt x="150" y="63"/>
                </a:lnTo>
                <a:lnTo>
                  <a:pt x="142" y="40"/>
                </a:lnTo>
                <a:lnTo>
                  <a:pt x="133" y="22"/>
                </a:lnTo>
                <a:lnTo>
                  <a:pt x="124" y="10"/>
                </a:lnTo>
                <a:lnTo>
                  <a:pt x="115" y="2"/>
                </a:lnTo>
                <a:lnTo>
                  <a:pt x="106" y="0"/>
                </a:lnTo>
                <a:lnTo>
                  <a:pt x="97" y="2"/>
                </a:lnTo>
                <a:lnTo>
                  <a:pt x="87" y="10"/>
                </a:lnTo>
                <a:lnTo>
                  <a:pt x="78" y="22"/>
                </a:lnTo>
                <a:lnTo>
                  <a:pt x="70" y="40"/>
                </a:lnTo>
                <a:lnTo>
                  <a:pt x="61" y="63"/>
                </a:lnTo>
                <a:lnTo>
                  <a:pt x="53" y="90"/>
                </a:lnTo>
                <a:lnTo>
                  <a:pt x="45" y="122"/>
                </a:lnTo>
                <a:lnTo>
                  <a:pt x="38" y="158"/>
                </a:lnTo>
                <a:lnTo>
                  <a:pt x="31" y="198"/>
                </a:lnTo>
                <a:lnTo>
                  <a:pt x="25" y="241"/>
                </a:lnTo>
                <a:lnTo>
                  <a:pt x="19" y="288"/>
                </a:lnTo>
                <a:lnTo>
                  <a:pt x="14" y="338"/>
                </a:lnTo>
                <a:lnTo>
                  <a:pt x="10" y="390"/>
                </a:lnTo>
                <a:lnTo>
                  <a:pt x="6" y="445"/>
                </a:lnTo>
                <a:lnTo>
                  <a:pt x="3" y="501"/>
                </a:lnTo>
                <a:lnTo>
                  <a:pt x="1" y="559"/>
                </a:lnTo>
                <a:lnTo>
                  <a:pt x="0" y="617"/>
                </a:lnTo>
                <a:lnTo>
                  <a:pt x="0" y="677"/>
                </a:lnTo>
                <a:lnTo>
                  <a:pt x="0" y="735"/>
                </a:lnTo>
                <a:lnTo>
                  <a:pt x="1" y="794"/>
                </a:lnTo>
                <a:lnTo>
                  <a:pt x="3" y="851"/>
                </a:lnTo>
                <a:lnTo>
                  <a:pt x="6" y="908"/>
                </a:lnTo>
                <a:lnTo>
                  <a:pt x="10" y="962"/>
                </a:lnTo>
                <a:lnTo>
                  <a:pt x="14" y="1015"/>
                </a:lnTo>
                <a:lnTo>
                  <a:pt x="19" y="1064"/>
                </a:lnTo>
                <a:lnTo>
                  <a:pt x="25" y="1112"/>
                </a:lnTo>
                <a:lnTo>
                  <a:pt x="31" y="1155"/>
                </a:lnTo>
                <a:lnTo>
                  <a:pt x="38" y="1195"/>
                </a:lnTo>
                <a:lnTo>
                  <a:pt x="45" y="1231"/>
                </a:lnTo>
                <a:lnTo>
                  <a:pt x="53" y="1262"/>
                </a:lnTo>
                <a:lnTo>
                  <a:pt x="61" y="1289"/>
                </a:lnTo>
                <a:lnTo>
                  <a:pt x="70" y="1312"/>
                </a:lnTo>
                <a:lnTo>
                  <a:pt x="78" y="1330"/>
                </a:lnTo>
                <a:lnTo>
                  <a:pt x="87" y="1343"/>
                </a:lnTo>
                <a:lnTo>
                  <a:pt x="97" y="1351"/>
                </a:lnTo>
                <a:lnTo>
                  <a:pt x="106" y="1353"/>
                </a:lnTo>
                <a:lnTo>
                  <a:pt x="115" y="1351"/>
                </a:lnTo>
                <a:lnTo>
                  <a:pt x="124" y="1343"/>
                </a:lnTo>
                <a:lnTo>
                  <a:pt x="133" y="1330"/>
                </a:lnTo>
                <a:lnTo>
                  <a:pt x="142" y="1312"/>
                </a:lnTo>
                <a:lnTo>
                  <a:pt x="150" y="1289"/>
                </a:lnTo>
                <a:lnTo>
                  <a:pt x="159" y="1262"/>
                </a:lnTo>
                <a:lnTo>
                  <a:pt x="167" y="1231"/>
                </a:lnTo>
                <a:lnTo>
                  <a:pt x="174" y="1195"/>
                </a:lnTo>
                <a:lnTo>
                  <a:pt x="181" y="1155"/>
                </a:lnTo>
                <a:lnTo>
                  <a:pt x="187" y="1112"/>
                </a:lnTo>
                <a:lnTo>
                  <a:pt x="193" y="1064"/>
                </a:lnTo>
                <a:lnTo>
                  <a:pt x="198" y="1015"/>
                </a:lnTo>
                <a:lnTo>
                  <a:pt x="202" y="962"/>
                </a:lnTo>
                <a:lnTo>
                  <a:pt x="205" y="908"/>
                </a:lnTo>
                <a:lnTo>
                  <a:pt x="208" y="851"/>
                </a:lnTo>
                <a:lnTo>
                  <a:pt x="210" y="794"/>
                </a:lnTo>
                <a:lnTo>
                  <a:pt x="211" y="735"/>
                </a:lnTo>
                <a:lnTo>
                  <a:pt x="212" y="677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171" name="Oval 88"/>
          <p:cNvSpPr>
            <a:spLocks noChangeArrowheads="1"/>
          </p:cNvSpPr>
          <p:nvPr/>
        </p:nvSpPr>
        <p:spPr bwMode="auto">
          <a:xfrm>
            <a:off x="5513388" y="6230979"/>
            <a:ext cx="87312" cy="1047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172" name="TextBox 73"/>
          <p:cNvSpPr txBox="1">
            <a:spLocks noChangeArrowheads="1"/>
          </p:cNvSpPr>
          <p:nvPr/>
        </p:nvSpPr>
        <p:spPr bwMode="auto">
          <a:xfrm>
            <a:off x="5697538" y="5367338"/>
            <a:ext cx="973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1600">
                <a:latin typeface="Calibri" pitchFamily="34" charset="0"/>
              </a:rPr>
              <a:t>Locations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EE8F786-6864-04B5-08DE-D90F9FE7FB12}"/>
              </a:ext>
            </a:extLst>
          </p:cNvPr>
          <p:cNvGrpSpPr/>
          <p:nvPr/>
        </p:nvGrpSpPr>
        <p:grpSpPr>
          <a:xfrm>
            <a:off x="2419350" y="4184650"/>
            <a:ext cx="3181350" cy="1430338"/>
            <a:chOff x="2419350" y="4184650"/>
            <a:chExt cx="3181350" cy="1430338"/>
          </a:xfrm>
        </p:grpSpPr>
        <p:cxnSp>
          <p:nvCxnSpPr>
            <p:cNvPr id="76" name="Straight Connector 75"/>
            <p:cNvCxnSpPr/>
            <p:nvPr/>
          </p:nvCxnSpPr>
          <p:spPr bwMode="auto">
            <a:xfrm flipV="1">
              <a:off x="2419350" y="5081588"/>
              <a:ext cx="1536700" cy="512762"/>
            </a:xfrm>
            <a:prstGeom prst="line">
              <a:avLst/>
            </a:prstGeom>
            <a:noFill/>
            <a:ln w="127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H="1">
              <a:off x="3941763" y="4184650"/>
              <a:ext cx="1571625" cy="896938"/>
            </a:xfrm>
            <a:prstGeom prst="line">
              <a:avLst/>
            </a:prstGeom>
            <a:noFill/>
            <a:ln w="127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8" name="Straight Connector 77"/>
            <p:cNvCxnSpPr>
              <a:endCxn id="6181" idx="6"/>
            </p:cNvCxnSpPr>
            <p:nvPr/>
          </p:nvCxnSpPr>
          <p:spPr bwMode="auto">
            <a:xfrm>
              <a:off x="3944938" y="5062538"/>
              <a:ext cx="1655762" cy="552450"/>
            </a:xfrm>
            <a:prstGeom prst="line">
              <a:avLst/>
            </a:prstGeom>
            <a:noFill/>
            <a:ln w="127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cxnSp>
        <p:nvCxnSpPr>
          <p:cNvPr id="6176" name="Straight Connector 78"/>
          <p:cNvCxnSpPr>
            <a:cxnSpLocks noChangeShapeType="1"/>
          </p:cNvCxnSpPr>
          <p:nvPr/>
        </p:nvCxnSpPr>
        <p:spPr bwMode="auto">
          <a:xfrm rot="16200000" flipH="1">
            <a:off x="3067050" y="4946650"/>
            <a:ext cx="230188" cy="1525588"/>
          </a:xfrm>
          <a:prstGeom prst="line">
            <a:avLst/>
          </a:prstGeom>
          <a:noFill/>
          <a:ln w="12700" algn="ctr">
            <a:solidFill>
              <a:srgbClr val="007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177" name="Straight Connector 79"/>
          <p:cNvCxnSpPr>
            <a:cxnSpLocks noChangeShapeType="1"/>
            <a:endCxn id="6193" idx="3"/>
          </p:cNvCxnSpPr>
          <p:nvPr/>
        </p:nvCxnSpPr>
        <p:spPr bwMode="auto">
          <a:xfrm flipV="1">
            <a:off x="3944938" y="4203132"/>
            <a:ext cx="1599251" cy="1621406"/>
          </a:xfrm>
          <a:prstGeom prst="line">
            <a:avLst/>
          </a:prstGeom>
          <a:noFill/>
          <a:ln w="12700" algn="ctr">
            <a:solidFill>
              <a:srgbClr val="007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178" name="Straight Connector 80"/>
          <p:cNvCxnSpPr>
            <a:cxnSpLocks noChangeShapeType="1"/>
            <a:endCxn id="6179" idx="6"/>
          </p:cNvCxnSpPr>
          <p:nvPr/>
        </p:nvCxnSpPr>
        <p:spPr bwMode="auto">
          <a:xfrm>
            <a:off x="3948277" y="5822156"/>
            <a:ext cx="1652423" cy="195597"/>
          </a:xfrm>
          <a:prstGeom prst="line">
            <a:avLst/>
          </a:prstGeom>
          <a:noFill/>
          <a:ln w="12700" algn="ctr">
            <a:solidFill>
              <a:srgbClr val="007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79" name="Oval 87"/>
          <p:cNvSpPr>
            <a:spLocks noChangeArrowheads="1"/>
          </p:cNvSpPr>
          <p:nvPr/>
        </p:nvSpPr>
        <p:spPr bwMode="auto">
          <a:xfrm>
            <a:off x="5513388" y="5965365"/>
            <a:ext cx="87312" cy="1047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6" name="Rounded Rectangular Callout 85"/>
          <p:cNvSpPr/>
          <p:nvPr/>
        </p:nvSpPr>
        <p:spPr bwMode="auto">
          <a:xfrm>
            <a:off x="533400" y="5257800"/>
            <a:ext cx="1066800" cy="838200"/>
          </a:xfrm>
          <a:prstGeom prst="wedgeRoundRectCallout">
            <a:avLst>
              <a:gd name="adj1" fmla="val 116404"/>
              <a:gd name="adj2" fmla="val -8912"/>
              <a:gd name="adj3" fmla="val 16667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lnSpc>
                <a:spcPts val="1800"/>
              </a:lnSpc>
              <a:defRPr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lang="en-US" sz="1600" baseline="-25000" dirty="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w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+mn-cs"/>
              </a:rPr>
              <a:t>orks at two locations</a:t>
            </a:r>
          </a:p>
        </p:txBody>
      </p:sp>
      <p:sp>
        <p:nvSpPr>
          <p:cNvPr id="6181" name="Oval 86"/>
          <p:cNvSpPr>
            <a:spLocks noChangeArrowheads="1"/>
          </p:cNvSpPr>
          <p:nvPr/>
        </p:nvSpPr>
        <p:spPr bwMode="auto">
          <a:xfrm>
            <a:off x="5513388" y="5562600"/>
            <a:ext cx="87312" cy="1047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410200" y="3837648"/>
            <a:ext cx="380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</a:t>
            </a:r>
            <a:r>
              <a:rPr lang="en-US" sz="1600" baseline="-25000" dirty="0"/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414530" y="5283659"/>
            <a:ext cx="340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</a:t>
            </a:r>
            <a:r>
              <a:rPr lang="en-US" sz="1600" baseline="-25000" dirty="0"/>
              <a:t>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410935" y="4515166"/>
            <a:ext cx="380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</a:t>
            </a:r>
            <a:r>
              <a:rPr lang="en-US" sz="1600" baseline="-25000" dirty="0"/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455906" y="5699039"/>
            <a:ext cx="340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</a:t>
            </a:r>
            <a:r>
              <a:rPr lang="en-US" sz="1600" baseline="-25000" dirty="0"/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173758" y="5268805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</a:t>
            </a:r>
            <a:r>
              <a:rPr lang="en-US" sz="1600" baseline="-25000" dirty="0" err="1"/>
              <a:t>i</a:t>
            </a:r>
            <a:endParaRPr lang="en-US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219883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562115" y="246865"/>
            <a:ext cx="7772400" cy="838200"/>
          </a:xfrm>
        </p:spPr>
        <p:txBody>
          <a:bodyPr>
            <a:normAutofit/>
          </a:bodyPr>
          <a:lstStyle/>
          <a:p>
            <a:r>
              <a:rPr lang="en-US" sz="4800" b="1" dirty="0"/>
              <a:t>Relationship Participation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0F5A34C-40C3-4519-842F-8F981CFDA013}"/>
              </a:ext>
            </a:extLst>
          </p:cNvPr>
          <p:cNvGrpSpPr/>
          <p:nvPr/>
        </p:nvGrpSpPr>
        <p:grpSpPr>
          <a:xfrm>
            <a:off x="1183887" y="3418710"/>
            <a:ext cx="6705761" cy="3100388"/>
            <a:chOff x="2084989" y="3300412"/>
            <a:chExt cx="6705761" cy="3100388"/>
          </a:xfrm>
        </p:grpSpPr>
        <p:grpSp>
          <p:nvGrpSpPr>
            <p:cNvPr id="44" name="Group 52">
              <a:extLst>
                <a:ext uri="{FF2B5EF4-FFF2-40B4-BE49-F238E27FC236}">
                  <a16:creationId xmlns:a16="http://schemas.microsoft.com/office/drawing/2014/main" id="{8C7E84D8-D7C6-45FB-BF1C-14A888E043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60287" y="3300412"/>
              <a:ext cx="2430463" cy="3100388"/>
              <a:chOff x="6680200" y="263525"/>
              <a:chExt cx="2430463" cy="3100388"/>
            </a:xfrm>
          </p:grpSpPr>
          <p:sp>
            <p:nvSpPr>
              <p:cNvPr id="46" name="Freeform 40">
                <a:extLst>
                  <a:ext uri="{FF2B5EF4-FFF2-40B4-BE49-F238E27FC236}">
                    <a16:creationId xmlns:a16="http://schemas.microsoft.com/office/drawing/2014/main" id="{DC919FDE-772D-42AF-8928-A7AE0403C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3425" y="2490788"/>
                <a:ext cx="1477963" cy="873125"/>
              </a:xfrm>
              <a:custGeom>
                <a:avLst/>
                <a:gdLst/>
                <a:ahLst/>
                <a:cxnLst>
                  <a:cxn ang="0">
                    <a:pos x="0" y="273"/>
                  </a:cxn>
                  <a:cxn ang="0">
                    <a:pos x="460" y="0"/>
                  </a:cxn>
                  <a:cxn ang="0">
                    <a:pos x="930" y="283"/>
                  </a:cxn>
                  <a:cxn ang="0">
                    <a:pos x="460" y="549"/>
                  </a:cxn>
                  <a:cxn ang="0">
                    <a:pos x="0" y="273"/>
                  </a:cxn>
                </a:cxnLst>
                <a:rect l="0" t="0" r="r" b="b"/>
                <a:pathLst>
                  <a:path w="931" h="550">
                    <a:moveTo>
                      <a:pt x="0" y="273"/>
                    </a:moveTo>
                    <a:lnTo>
                      <a:pt x="460" y="0"/>
                    </a:lnTo>
                    <a:lnTo>
                      <a:pt x="930" y="283"/>
                    </a:lnTo>
                    <a:lnTo>
                      <a:pt x="460" y="549"/>
                    </a:lnTo>
                    <a:lnTo>
                      <a:pt x="0" y="273"/>
                    </a:lnTo>
                  </a:path>
                </a:pathLst>
              </a:custGeom>
              <a:solidFill>
                <a:srgbClr val="007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" name="Rectangle 35">
                <a:extLst>
                  <a:ext uri="{FF2B5EF4-FFF2-40B4-BE49-F238E27FC236}">
                    <a16:creationId xmlns:a16="http://schemas.microsoft.com/office/drawing/2014/main" id="{64F0013D-0ED3-4F5A-9795-3D5C30141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9000" y="2777713"/>
                <a:ext cx="1163268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b="1">
                    <a:solidFill>
                      <a:schemeClr val="bg1"/>
                    </a:solidFill>
                    <a:latin typeface="Arial" charset="0"/>
                  </a:rPr>
                  <a:t>Reports_To</a:t>
                </a:r>
              </a:p>
            </p:txBody>
          </p:sp>
          <p:sp>
            <p:nvSpPr>
              <p:cNvPr id="48" name="Freeform 36">
                <a:extLst>
                  <a:ext uri="{FF2B5EF4-FFF2-40B4-BE49-F238E27FC236}">
                    <a16:creationId xmlns:a16="http://schemas.microsoft.com/office/drawing/2014/main" id="{48CF932A-CD2D-4241-8C09-55379D9D7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6800" y="263525"/>
                <a:ext cx="593725" cy="530225"/>
              </a:xfrm>
              <a:custGeom>
                <a:avLst/>
                <a:gdLst>
                  <a:gd name="T0" fmla="*/ 2147483647 w 374"/>
                  <a:gd name="T1" fmla="*/ 2147483647 h 334"/>
                  <a:gd name="T2" fmla="*/ 2147483647 w 374"/>
                  <a:gd name="T3" fmla="*/ 2147483647 h 334"/>
                  <a:gd name="T4" fmla="*/ 2147483647 w 374"/>
                  <a:gd name="T5" fmla="*/ 2147483647 h 334"/>
                  <a:gd name="T6" fmla="*/ 2147483647 w 374"/>
                  <a:gd name="T7" fmla="*/ 2147483647 h 334"/>
                  <a:gd name="T8" fmla="*/ 2147483647 w 374"/>
                  <a:gd name="T9" fmla="*/ 2147483647 h 334"/>
                  <a:gd name="T10" fmla="*/ 2147483647 w 374"/>
                  <a:gd name="T11" fmla="*/ 2147483647 h 334"/>
                  <a:gd name="T12" fmla="*/ 2147483647 w 374"/>
                  <a:gd name="T13" fmla="*/ 2147483647 h 334"/>
                  <a:gd name="T14" fmla="*/ 2147483647 w 374"/>
                  <a:gd name="T15" fmla="*/ 2147483647 h 334"/>
                  <a:gd name="T16" fmla="*/ 2147483647 w 374"/>
                  <a:gd name="T17" fmla="*/ 0 h 334"/>
                  <a:gd name="T18" fmla="*/ 2147483647 w 374"/>
                  <a:gd name="T19" fmla="*/ 0 h 334"/>
                  <a:gd name="T20" fmla="*/ 2147483647 w 374"/>
                  <a:gd name="T21" fmla="*/ 2147483647 h 334"/>
                  <a:gd name="T22" fmla="*/ 2147483647 w 374"/>
                  <a:gd name="T23" fmla="*/ 2147483647 h 334"/>
                  <a:gd name="T24" fmla="*/ 2147483647 w 374"/>
                  <a:gd name="T25" fmla="*/ 2147483647 h 334"/>
                  <a:gd name="T26" fmla="*/ 2147483647 w 374"/>
                  <a:gd name="T27" fmla="*/ 2147483647 h 334"/>
                  <a:gd name="T28" fmla="*/ 2147483647 w 374"/>
                  <a:gd name="T29" fmla="*/ 2147483647 h 334"/>
                  <a:gd name="T30" fmla="*/ 2147483647 w 374"/>
                  <a:gd name="T31" fmla="*/ 2147483647 h 334"/>
                  <a:gd name="T32" fmla="*/ 2147483647 w 374"/>
                  <a:gd name="T33" fmla="*/ 2147483647 h 334"/>
                  <a:gd name="T34" fmla="*/ 2147483647 w 374"/>
                  <a:gd name="T35" fmla="*/ 2147483647 h 334"/>
                  <a:gd name="T36" fmla="*/ 2147483647 w 374"/>
                  <a:gd name="T37" fmla="*/ 2147483647 h 334"/>
                  <a:gd name="T38" fmla="*/ 2147483647 w 374"/>
                  <a:gd name="T39" fmla="*/ 2147483647 h 334"/>
                  <a:gd name="T40" fmla="*/ 2147483647 w 374"/>
                  <a:gd name="T41" fmla="*/ 2147483647 h 334"/>
                  <a:gd name="T42" fmla="*/ 2147483647 w 374"/>
                  <a:gd name="T43" fmla="*/ 2147483647 h 334"/>
                  <a:gd name="T44" fmla="*/ 2147483647 w 374"/>
                  <a:gd name="T45" fmla="*/ 2147483647 h 334"/>
                  <a:gd name="T46" fmla="*/ 2147483647 w 374"/>
                  <a:gd name="T47" fmla="*/ 2147483647 h 334"/>
                  <a:gd name="T48" fmla="*/ 2147483647 w 374"/>
                  <a:gd name="T49" fmla="*/ 2147483647 h 334"/>
                  <a:gd name="T50" fmla="*/ 2147483647 w 374"/>
                  <a:gd name="T51" fmla="*/ 2147483647 h 334"/>
                  <a:gd name="T52" fmla="*/ 2147483647 w 374"/>
                  <a:gd name="T53" fmla="*/ 2147483647 h 334"/>
                  <a:gd name="T54" fmla="*/ 2147483647 w 374"/>
                  <a:gd name="T55" fmla="*/ 2147483647 h 334"/>
                  <a:gd name="T56" fmla="*/ 2147483647 w 374"/>
                  <a:gd name="T57" fmla="*/ 2147483647 h 334"/>
                  <a:gd name="T58" fmla="*/ 2147483647 w 374"/>
                  <a:gd name="T59" fmla="*/ 2147483647 h 334"/>
                  <a:gd name="T60" fmla="*/ 2147483647 w 374"/>
                  <a:gd name="T61" fmla="*/ 2147483647 h 334"/>
                  <a:gd name="T62" fmla="*/ 2147483647 w 374"/>
                  <a:gd name="T63" fmla="*/ 2147483647 h 334"/>
                  <a:gd name="T64" fmla="*/ 2147483647 w 374"/>
                  <a:gd name="T65" fmla="*/ 2147483647 h 334"/>
                  <a:gd name="T66" fmla="*/ 2147483647 w 374"/>
                  <a:gd name="T67" fmla="*/ 2147483647 h 334"/>
                  <a:gd name="T68" fmla="*/ 2147483647 w 374"/>
                  <a:gd name="T69" fmla="*/ 2147483647 h 334"/>
                  <a:gd name="T70" fmla="*/ 2147483647 w 374"/>
                  <a:gd name="T71" fmla="*/ 2147483647 h 3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74"/>
                  <a:gd name="T109" fmla="*/ 0 h 334"/>
                  <a:gd name="T110" fmla="*/ 374 w 374"/>
                  <a:gd name="T111" fmla="*/ 334 h 3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74" h="334">
                    <a:moveTo>
                      <a:pt x="373" y="166"/>
                    </a:moveTo>
                    <a:lnTo>
                      <a:pt x="371" y="150"/>
                    </a:lnTo>
                    <a:lnTo>
                      <a:pt x="369" y="138"/>
                    </a:lnTo>
                    <a:lnTo>
                      <a:pt x="366" y="122"/>
                    </a:lnTo>
                    <a:lnTo>
                      <a:pt x="361" y="108"/>
                    </a:lnTo>
                    <a:lnTo>
                      <a:pt x="355" y="95"/>
                    </a:lnTo>
                    <a:lnTo>
                      <a:pt x="348" y="83"/>
                    </a:lnTo>
                    <a:lnTo>
                      <a:pt x="339" y="70"/>
                    </a:lnTo>
                    <a:lnTo>
                      <a:pt x="329" y="59"/>
                    </a:lnTo>
                    <a:lnTo>
                      <a:pt x="318" y="49"/>
                    </a:lnTo>
                    <a:lnTo>
                      <a:pt x="305" y="39"/>
                    </a:lnTo>
                    <a:lnTo>
                      <a:pt x="293" y="29"/>
                    </a:lnTo>
                    <a:lnTo>
                      <a:pt x="279" y="21"/>
                    </a:lnTo>
                    <a:lnTo>
                      <a:pt x="265" y="15"/>
                    </a:lnTo>
                    <a:lnTo>
                      <a:pt x="250" y="9"/>
                    </a:lnTo>
                    <a:lnTo>
                      <a:pt x="234" y="5"/>
                    </a:lnTo>
                    <a:lnTo>
                      <a:pt x="219" y="2"/>
                    </a:lnTo>
                    <a:lnTo>
                      <a:pt x="202" y="0"/>
                    </a:lnTo>
                    <a:lnTo>
                      <a:pt x="186" y="0"/>
                    </a:lnTo>
                    <a:lnTo>
                      <a:pt x="170" y="0"/>
                    </a:lnTo>
                    <a:lnTo>
                      <a:pt x="153" y="2"/>
                    </a:lnTo>
                    <a:lnTo>
                      <a:pt x="138" y="5"/>
                    </a:lnTo>
                    <a:lnTo>
                      <a:pt x="122" y="9"/>
                    </a:lnTo>
                    <a:lnTo>
                      <a:pt x="108" y="15"/>
                    </a:lnTo>
                    <a:lnTo>
                      <a:pt x="93" y="21"/>
                    </a:lnTo>
                    <a:lnTo>
                      <a:pt x="80" y="29"/>
                    </a:lnTo>
                    <a:lnTo>
                      <a:pt x="67" y="39"/>
                    </a:lnTo>
                    <a:lnTo>
                      <a:pt x="55" y="49"/>
                    </a:lnTo>
                    <a:lnTo>
                      <a:pt x="43" y="59"/>
                    </a:lnTo>
                    <a:lnTo>
                      <a:pt x="33" y="70"/>
                    </a:lnTo>
                    <a:lnTo>
                      <a:pt x="24" y="83"/>
                    </a:lnTo>
                    <a:lnTo>
                      <a:pt x="17" y="95"/>
                    </a:lnTo>
                    <a:lnTo>
                      <a:pt x="11" y="108"/>
                    </a:lnTo>
                    <a:lnTo>
                      <a:pt x="6" y="122"/>
                    </a:lnTo>
                    <a:lnTo>
                      <a:pt x="3" y="138"/>
                    </a:lnTo>
                    <a:lnTo>
                      <a:pt x="1" y="150"/>
                    </a:lnTo>
                    <a:lnTo>
                      <a:pt x="0" y="166"/>
                    </a:lnTo>
                    <a:lnTo>
                      <a:pt x="1" y="180"/>
                    </a:lnTo>
                    <a:lnTo>
                      <a:pt x="3" y="196"/>
                    </a:lnTo>
                    <a:lnTo>
                      <a:pt x="6" y="208"/>
                    </a:lnTo>
                    <a:lnTo>
                      <a:pt x="11" y="222"/>
                    </a:lnTo>
                    <a:lnTo>
                      <a:pt x="17" y="235"/>
                    </a:lnTo>
                    <a:lnTo>
                      <a:pt x="24" y="249"/>
                    </a:lnTo>
                    <a:lnTo>
                      <a:pt x="33" y="262"/>
                    </a:lnTo>
                    <a:lnTo>
                      <a:pt x="43" y="273"/>
                    </a:lnTo>
                    <a:lnTo>
                      <a:pt x="55" y="283"/>
                    </a:lnTo>
                    <a:lnTo>
                      <a:pt x="67" y="294"/>
                    </a:lnTo>
                    <a:lnTo>
                      <a:pt x="80" y="303"/>
                    </a:lnTo>
                    <a:lnTo>
                      <a:pt x="93" y="310"/>
                    </a:lnTo>
                    <a:lnTo>
                      <a:pt x="108" y="317"/>
                    </a:lnTo>
                    <a:lnTo>
                      <a:pt x="122" y="323"/>
                    </a:lnTo>
                    <a:lnTo>
                      <a:pt x="138" y="327"/>
                    </a:lnTo>
                    <a:lnTo>
                      <a:pt x="153" y="330"/>
                    </a:lnTo>
                    <a:lnTo>
                      <a:pt x="170" y="331"/>
                    </a:lnTo>
                    <a:lnTo>
                      <a:pt x="186" y="333"/>
                    </a:lnTo>
                    <a:lnTo>
                      <a:pt x="202" y="331"/>
                    </a:lnTo>
                    <a:lnTo>
                      <a:pt x="219" y="330"/>
                    </a:lnTo>
                    <a:lnTo>
                      <a:pt x="234" y="327"/>
                    </a:lnTo>
                    <a:lnTo>
                      <a:pt x="250" y="323"/>
                    </a:lnTo>
                    <a:lnTo>
                      <a:pt x="265" y="317"/>
                    </a:lnTo>
                    <a:lnTo>
                      <a:pt x="279" y="310"/>
                    </a:lnTo>
                    <a:lnTo>
                      <a:pt x="293" y="303"/>
                    </a:lnTo>
                    <a:lnTo>
                      <a:pt x="305" y="294"/>
                    </a:lnTo>
                    <a:lnTo>
                      <a:pt x="318" y="283"/>
                    </a:lnTo>
                    <a:lnTo>
                      <a:pt x="329" y="273"/>
                    </a:lnTo>
                    <a:lnTo>
                      <a:pt x="339" y="262"/>
                    </a:lnTo>
                    <a:lnTo>
                      <a:pt x="348" y="249"/>
                    </a:lnTo>
                    <a:lnTo>
                      <a:pt x="355" y="235"/>
                    </a:lnTo>
                    <a:lnTo>
                      <a:pt x="361" y="222"/>
                    </a:lnTo>
                    <a:lnTo>
                      <a:pt x="366" y="208"/>
                    </a:lnTo>
                    <a:lnTo>
                      <a:pt x="369" y="196"/>
                    </a:lnTo>
                    <a:lnTo>
                      <a:pt x="371" y="180"/>
                    </a:lnTo>
                    <a:lnTo>
                      <a:pt x="373" y="16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37">
                <a:extLst>
                  <a:ext uri="{FF2B5EF4-FFF2-40B4-BE49-F238E27FC236}">
                    <a16:creationId xmlns:a16="http://schemas.microsoft.com/office/drawing/2014/main" id="{1D7EA1F2-59C5-41A1-98C4-A28D3D880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1950" y="654050"/>
                <a:ext cx="593725" cy="530225"/>
              </a:xfrm>
              <a:custGeom>
                <a:avLst/>
                <a:gdLst>
                  <a:gd name="T0" fmla="*/ 2147483647 w 374"/>
                  <a:gd name="T1" fmla="*/ 2147483647 h 334"/>
                  <a:gd name="T2" fmla="*/ 2147483647 w 374"/>
                  <a:gd name="T3" fmla="*/ 2147483647 h 334"/>
                  <a:gd name="T4" fmla="*/ 2147483647 w 374"/>
                  <a:gd name="T5" fmla="*/ 2147483647 h 334"/>
                  <a:gd name="T6" fmla="*/ 2147483647 w 374"/>
                  <a:gd name="T7" fmla="*/ 2147483647 h 334"/>
                  <a:gd name="T8" fmla="*/ 2147483647 w 374"/>
                  <a:gd name="T9" fmla="*/ 2147483647 h 334"/>
                  <a:gd name="T10" fmla="*/ 2147483647 w 374"/>
                  <a:gd name="T11" fmla="*/ 2147483647 h 334"/>
                  <a:gd name="T12" fmla="*/ 2147483647 w 374"/>
                  <a:gd name="T13" fmla="*/ 2147483647 h 334"/>
                  <a:gd name="T14" fmla="*/ 2147483647 w 374"/>
                  <a:gd name="T15" fmla="*/ 2147483647 h 334"/>
                  <a:gd name="T16" fmla="*/ 2147483647 w 374"/>
                  <a:gd name="T17" fmla="*/ 0 h 334"/>
                  <a:gd name="T18" fmla="*/ 2147483647 w 374"/>
                  <a:gd name="T19" fmla="*/ 0 h 334"/>
                  <a:gd name="T20" fmla="*/ 2147483647 w 374"/>
                  <a:gd name="T21" fmla="*/ 2147483647 h 334"/>
                  <a:gd name="T22" fmla="*/ 2147483647 w 374"/>
                  <a:gd name="T23" fmla="*/ 2147483647 h 334"/>
                  <a:gd name="T24" fmla="*/ 2147483647 w 374"/>
                  <a:gd name="T25" fmla="*/ 2147483647 h 334"/>
                  <a:gd name="T26" fmla="*/ 2147483647 w 374"/>
                  <a:gd name="T27" fmla="*/ 2147483647 h 334"/>
                  <a:gd name="T28" fmla="*/ 2147483647 w 374"/>
                  <a:gd name="T29" fmla="*/ 2147483647 h 334"/>
                  <a:gd name="T30" fmla="*/ 2147483647 w 374"/>
                  <a:gd name="T31" fmla="*/ 2147483647 h 334"/>
                  <a:gd name="T32" fmla="*/ 2147483647 w 374"/>
                  <a:gd name="T33" fmla="*/ 2147483647 h 334"/>
                  <a:gd name="T34" fmla="*/ 2147483647 w 374"/>
                  <a:gd name="T35" fmla="*/ 2147483647 h 334"/>
                  <a:gd name="T36" fmla="*/ 2147483647 w 374"/>
                  <a:gd name="T37" fmla="*/ 2147483647 h 334"/>
                  <a:gd name="T38" fmla="*/ 2147483647 w 374"/>
                  <a:gd name="T39" fmla="*/ 2147483647 h 334"/>
                  <a:gd name="T40" fmla="*/ 2147483647 w 374"/>
                  <a:gd name="T41" fmla="*/ 2147483647 h 334"/>
                  <a:gd name="T42" fmla="*/ 2147483647 w 374"/>
                  <a:gd name="T43" fmla="*/ 2147483647 h 334"/>
                  <a:gd name="T44" fmla="*/ 2147483647 w 374"/>
                  <a:gd name="T45" fmla="*/ 2147483647 h 334"/>
                  <a:gd name="T46" fmla="*/ 2147483647 w 374"/>
                  <a:gd name="T47" fmla="*/ 2147483647 h 334"/>
                  <a:gd name="T48" fmla="*/ 2147483647 w 374"/>
                  <a:gd name="T49" fmla="*/ 2147483647 h 334"/>
                  <a:gd name="T50" fmla="*/ 2147483647 w 374"/>
                  <a:gd name="T51" fmla="*/ 2147483647 h 334"/>
                  <a:gd name="T52" fmla="*/ 2147483647 w 374"/>
                  <a:gd name="T53" fmla="*/ 2147483647 h 334"/>
                  <a:gd name="T54" fmla="*/ 2147483647 w 374"/>
                  <a:gd name="T55" fmla="*/ 2147483647 h 334"/>
                  <a:gd name="T56" fmla="*/ 2147483647 w 374"/>
                  <a:gd name="T57" fmla="*/ 2147483647 h 334"/>
                  <a:gd name="T58" fmla="*/ 2147483647 w 374"/>
                  <a:gd name="T59" fmla="*/ 2147483647 h 334"/>
                  <a:gd name="T60" fmla="*/ 2147483647 w 374"/>
                  <a:gd name="T61" fmla="*/ 2147483647 h 334"/>
                  <a:gd name="T62" fmla="*/ 2147483647 w 374"/>
                  <a:gd name="T63" fmla="*/ 2147483647 h 334"/>
                  <a:gd name="T64" fmla="*/ 2147483647 w 374"/>
                  <a:gd name="T65" fmla="*/ 2147483647 h 334"/>
                  <a:gd name="T66" fmla="*/ 2147483647 w 374"/>
                  <a:gd name="T67" fmla="*/ 2147483647 h 334"/>
                  <a:gd name="T68" fmla="*/ 2147483647 w 374"/>
                  <a:gd name="T69" fmla="*/ 2147483647 h 334"/>
                  <a:gd name="T70" fmla="*/ 2147483647 w 374"/>
                  <a:gd name="T71" fmla="*/ 2147483647 h 3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74"/>
                  <a:gd name="T109" fmla="*/ 0 h 334"/>
                  <a:gd name="T110" fmla="*/ 374 w 374"/>
                  <a:gd name="T111" fmla="*/ 334 h 3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74" h="334">
                    <a:moveTo>
                      <a:pt x="373" y="166"/>
                    </a:moveTo>
                    <a:lnTo>
                      <a:pt x="371" y="150"/>
                    </a:lnTo>
                    <a:lnTo>
                      <a:pt x="369" y="136"/>
                    </a:lnTo>
                    <a:lnTo>
                      <a:pt x="366" y="122"/>
                    </a:lnTo>
                    <a:lnTo>
                      <a:pt x="361" y="108"/>
                    </a:lnTo>
                    <a:lnTo>
                      <a:pt x="355" y="94"/>
                    </a:lnTo>
                    <a:lnTo>
                      <a:pt x="348" y="83"/>
                    </a:lnTo>
                    <a:lnTo>
                      <a:pt x="339" y="70"/>
                    </a:lnTo>
                    <a:lnTo>
                      <a:pt x="328" y="59"/>
                    </a:lnTo>
                    <a:lnTo>
                      <a:pt x="317" y="47"/>
                    </a:lnTo>
                    <a:lnTo>
                      <a:pt x="305" y="38"/>
                    </a:lnTo>
                    <a:lnTo>
                      <a:pt x="292" y="29"/>
                    </a:lnTo>
                    <a:lnTo>
                      <a:pt x="279" y="21"/>
                    </a:lnTo>
                    <a:lnTo>
                      <a:pt x="265" y="14"/>
                    </a:lnTo>
                    <a:lnTo>
                      <a:pt x="250" y="9"/>
                    </a:lnTo>
                    <a:lnTo>
                      <a:pt x="235" y="4"/>
                    </a:lnTo>
                    <a:lnTo>
                      <a:pt x="219" y="1"/>
                    </a:lnTo>
                    <a:lnTo>
                      <a:pt x="202" y="0"/>
                    </a:lnTo>
                    <a:lnTo>
                      <a:pt x="186" y="0"/>
                    </a:lnTo>
                    <a:lnTo>
                      <a:pt x="170" y="0"/>
                    </a:lnTo>
                    <a:lnTo>
                      <a:pt x="153" y="1"/>
                    </a:lnTo>
                    <a:lnTo>
                      <a:pt x="138" y="4"/>
                    </a:lnTo>
                    <a:lnTo>
                      <a:pt x="122" y="9"/>
                    </a:lnTo>
                    <a:lnTo>
                      <a:pt x="107" y="14"/>
                    </a:lnTo>
                    <a:lnTo>
                      <a:pt x="93" y="21"/>
                    </a:lnTo>
                    <a:lnTo>
                      <a:pt x="80" y="29"/>
                    </a:lnTo>
                    <a:lnTo>
                      <a:pt x="67" y="38"/>
                    </a:lnTo>
                    <a:lnTo>
                      <a:pt x="55" y="47"/>
                    </a:lnTo>
                    <a:lnTo>
                      <a:pt x="43" y="59"/>
                    </a:lnTo>
                    <a:lnTo>
                      <a:pt x="33" y="70"/>
                    </a:lnTo>
                    <a:lnTo>
                      <a:pt x="24" y="83"/>
                    </a:lnTo>
                    <a:lnTo>
                      <a:pt x="17" y="94"/>
                    </a:lnTo>
                    <a:lnTo>
                      <a:pt x="11" y="108"/>
                    </a:lnTo>
                    <a:lnTo>
                      <a:pt x="6" y="122"/>
                    </a:lnTo>
                    <a:lnTo>
                      <a:pt x="3" y="136"/>
                    </a:lnTo>
                    <a:lnTo>
                      <a:pt x="1" y="150"/>
                    </a:lnTo>
                    <a:lnTo>
                      <a:pt x="0" y="166"/>
                    </a:lnTo>
                    <a:lnTo>
                      <a:pt x="1" y="180"/>
                    </a:lnTo>
                    <a:lnTo>
                      <a:pt x="3" y="194"/>
                    </a:lnTo>
                    <a:lnTo>
                      <a:pt x="6" y="208"/>
                    </a:lnTo>
                    <a:lnTo>
                      <a:pt x="11" y="222"/>
                    </a:lnTo>
                    <a:lnTo>
                      <a:pt x="17" y="235"/>
                    </a:lnTo>
                    <a:lnTo>
                      <a:pt x="24" y="249"/>
                    </a:lnTo>
                    <a:lnTo>
                      <a:pt x="33" y="261"/>
                    </a:lnTo>
                    <a:lnTo>
                      <a:pt x="43" y="272"/>
                    </a:lnTo>
                    <a:lnTo>
                      <a:pt x="55" y="283"/>
                    </a:lnTo>
                    <a:lnTo>
                      <a:pt x="67" y="293"/>
                    </a:lnTo>
                    <a:lnTo>
                      <a:pt x="80" y="301"/>
                    </a:lnTo>
                    <a:lnTo>
                      <a:pt x="93" y="310"/>
                    </a:lnTo>
                    <a:lnTo>
                      <a:pt x="107" y="316"/>
                    </a:lnTo>
                    <a:lnTo>
                      <a:pt x="122" y="323"/>
                    </a:lnTo>
                    <a:lnTo>
                      <a:pt x="138" y="325"/>
                    </a:lnTo>
                    <a:lnTo>
                      <a:pt x="153" y="330"/>
                    </a:lnTo>
                    <a:lnTo>
                      <a:pt x="170" y="331"/>
                    </a:lnTo>
                    <a:lnTo>
                      <a:pt x="186" y="333"/>
                    </a:lnTo>
                    <a:lnTo>
                      <a:pt x="202" y="331"/>
                    </a:lnTo>
                    <a:lnTo>
                      <a:pt x="219" y="330"/>
                    </a:lnTo>
                    <a:lnTo>
                      <a:pt x="235" y="325"/>
                    </a:lnTo>
                    <a:lnTo>
                      <a:pt x="250" y="323"/>
                    </a:lnTo>
                    <a:lnTo>
                      <a:pt x="265" y="316"/>
                    </a:lnTo>
                    <a:lnTo>
                      <a:pt x="279" y="310"/>
                    </a:lnTo>
                    <a:lnTo>
                      <a:pt x="292" y="301"/>
                    </a:lnTo>
                    <a:lnTo>
                      <a:pt x="305" y="293"/>
                    </a:lnTo>
                    <a:lnTo>
                      <a:pt x="317" y="283"/>
                    </a:lnTo>
                    <a:lnTo>
                      <a:pt x="328" y="272"/>
                    </a:lnTo>
                    <a:lnTo>
                      <a:pt x="339" y="261"/>
                    </a:lnTo>
                    <a:lnTo>
                      <a:pt x="348" y="249"/>
                    </a:lnTo>
                    <a:lnTo>
                      <a:pt x="355" y="235"/>
                    </a:lnTo>
                    <a:lnTo>
                      <a:pt x="361" y="222"/>
                    </a:lnTo>
                    <a:lnTo>
                      <a:pt x="366" y="208"/>
                    </a:lnTo>
                    <a:lnTo>
                      <a:pt x="369" y="194"/>
                    </a:lnTo>
                    <a:lnTo>
                      <a:pt x="371" y="180"/>
                    </a:lnTo>
                    <a:lnTo>
                      <a:pt x="373" y="16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38">
                <a:extLst>
                  <a:ext uri="{FF2B5EF4-FFF2-40B4-BE49-F238E27FC236}">
                    <a16:creationId xmlns:a16="http://schemas.microsoft.com/office/drawing/2014/main" id="{A7B72D9B-BCC0-463E-8DAA-887952181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1662" y="644525"/>
                <a:ext cx="592138" cy="530225"/>
              </a:xfrm>
              <a:custGeom>
                <a:avLst/>
                <a:gdLst>
                  <a:gd name="T0" fmla="*/ 2147483647 w 373"/>
                  <a:gd name="T1" fmla="*/ 2147483647 h 334"/>
                  <a:gd name="T2" fmla="*/ 2147483647 w 373"/>
                  <a:gd name="T3" fmla="*/ 2147483647 h 334"/>
                  <a:gd name="T4" fmla="*/ 2147483647 w 373"/>
                  <a:gd name="T5" fmla="*/ 2147483647 h 334"/>
                  <a:gd name="T6" fmla="*/ 2147483647 w 373"/>
                  <a:gd name="T7" fmla="*/ 2147483647 h 334"/>
                  <a:gd name="T8" fmla="*/ 2147483647 w 373"/>
                  <a:gd name="T9" fmla="*/ 2147483647 h 334"/>
                  <a:gd name="T10" fmla="*/ 2147483647 w 373"/>
                  <a:gd name="T11" fmla="*/ 2147483647 h 334"/>
                  <a:gd name="T12" fmla="*/ 2147483647 w 373"/>
                  <a:gd name="T13" fmla="*/ 2147483647 h 334"/>
                  <a:gd name="T14" fmla="*/ 2147483647 w 373"/>
                  <a:gd name="T15" fmla="*/ 2147483647 h 334"/>
                  <a:gd name="T16" fmla="*/ 2147483647 w 373"/>
                  <a:gd name="T17" fmla="*/ 2147483647 h 334"/>
                  <a:gd name="T18" fmla="*/ 2147483647 w 373"/>
                  <a:gd name="T19" fmla="*/ 2147483647 h 334"/>
                  <a:gd name="T20" fmla="*/ 2147483647 w 373"/>
                  <a:gd name="T21" fmla="*/ 2147483647 h 334"/>
                  <a:gd name="T22" fmla="*/ 2147483647 w 373"/>
                  <a:gd name="T23" fmla="*/ 2147483647 h 334"/>
                  <a:gd name="T24" fmla="*/ 2147483647 w 373"/>
                  <a:gd name="T25" fmla="*/ 2147483647 h 334"/>
                  <a:gd name="T26" fmla="*/ 2147483647 w 373"/>
                  <a:gd name="T27" fmla="*/ 2147483647 h 334"/>
                  <a:gd name="T28" fmla="*/ 2147483647 w 373"/>
                  <a:gd name="T29" fmla="*/ 2147483647 h 334"/>
                  <a:gd name="T30" fmla="*/ 2147483647 w 373"/>
                  <a:gd name="T31" fmla="*/ 2147483647 h 334"/>
                  <a:gd name="T32" fmla="*/ 2147483647 w 373"/>
                  <a:gd name="T33" fmla="*/ 2147483647 h 334"/>
                  <a:gd name="T34" fmla="*/ 2147483647 w 373"/>
                  <a:gd name="T35" fmla="*/ 2147483647 h 334"/>
                  <a:gd name="T36" fmla="*/ 2147483647 w 373"/>
                  <a:gd name="T37" fmla="*/ 2147483647 h 334"/>
                  <a:gd name="T38" fmla="*/ 2147483647 w 373"/>
                  <a:gd name="T39" fmla="*/ 2147483647 h 334"/>
                  <a:gd name="T40" fmla="*/ 2147483647 w 373"/>
                  <a:gd name="T41" fmla="*/ 2147483647 h 334"/>
                  <a:gd name="T42" fmla="*/ 2147483647 w 373"/>
                  <a:gd name="T43" fmla="*/ 2147483647 h 334"/>
                  <a:gd name="T44" fmla="*/ 2147483647 w 373"/>
                  <a:gd name="T45" fmla="*/ 2147483647 h 334"/>
                  <a:gd name="T46" fmla="*/ 2147483647 w 373"/>
                  <a:gd name="T47" fmla="*/ 2147483647 h 334"/>
                  <a:gd name="T48" fmla="*/ 2147483647 w 373"/>
                  <a:gd name="T49" fmla="*/ 2147483647 h 334"/>
                  <a:gd name="T50" fmla="*/ 2147483647 w 373"/>
                  <a:gd name="T51" fmla="*/ 2147483647 h 334"/>
                  <a:gd name="T52" fmla="*/ 2147483647 w 373"/>
                  <a:gd name="T53" fmla="*/ 0 h 334"/>
                  <a:gd name="T54" fmla="*/ 2147483647 w 373"/>
                  <a:gd name="T55" fmla="*/ 0 h 334"/>
                  <a:gd name="T56" fmla="*/ 2147483647 w 373"/>
                  <a:gd name="T57" fmla="*/ 2147483647 h 334"/>
                  <a:gd name="T58" fmla="*/ 2147483647 w 373"/>
                  <a:gd name="T59" fmla="*/ 2147483647 h 334"/>
                  <a:gd name="T60" fmla="*/ 2147483647 w 373"/>
                  <a:gd name="T61" fmla="*/ 2147483647 h 334"/>
                  <a:gd name="T62" fmla="*/ 2147483647 w 373"/>
                  <a:gd name="T63" fmla="*/ 2147483647 h 334"/>
                  <a:gd name="T64" fmla="*/ 2147483647 w 373"/>
                  <a:gd name="T65" fmla="*/ 2147483647 h 334"/>
                  <a:gd name="T66" fmla="*/ 2147483647 w 373"/>
                  <a:gd name="T67" fmla="*/ 2147483647 h 334"/>
                  <a:gd name="T68" fmla="*/ 2147483647 w 373"/>
                  <a:gd name="T69" fmla="*/ 2147483647 h 334"/>
                  <a:gd name="T70" fmla="*/ 2147483647 w 373"/>
                  <a:gd name="T71" fmla="*/ 2147483647 h 3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73"/>
                  <a:gd name="T109" fmla="*/ 0 h 334"/>
                  <a:gd name="T110" fmla="*/ 373 w 373"/>
                  <a:gd name="T111" fmla="*/ 334 h 3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73" h="334">
                    <a:moveTo>
                      <a:pt x="0" y="166"/>
                    </a:moveTo>
                    <a:lnTo>
                      <a:pt x="1" y="180"/>
                    </a:lnTo>
                    <a:lnTo>
                      <a:pt x="3" y="194"/>
                    </a:lnTo>
                    <a:lnTo>
                      <a:pt x="6" y="208"/>
                    </a:lnTo>
                    <a:lnTo>
                      <a:pt x="11" y="222"/>
                    </a:lnTo>
                    <a:lnTo>
                      <a:pt x="17" y="235"/>
                    </a:lnTo>
                    <a:lnTo>
                      <a:pt x="24" y="249"/>
                    </a:lnTo>
                    <a:lnTo>
                      <a:pt x="33" y="261"/>
                    </a:lnTo>
                    <a:lnTo>
                      <a:pt x="43" y="273"/>
                    </a:lnTo>
                    <a:lnTo>
                      <a:pt x="55" y="283"/>
                    </a:lnTo>
                    <a:lnTo>
                      <a:pt x="67" y="293"/>
                    </a:lnTo>
                    <a:lnTo>
                      <a:pt x="80" y="301"/>
                    </a:lnTo>
                    <a:lnTo>
                      <a:pt x="93" y="310"/>
                    </a:lnTo>
                    <a:lnTo>
                      <a:pt x="107" y="316"/>
                    </a:lnTo>
                    <a:lnTo>
                      <a:pt x="122" y="323"/>
                    </a:lnTo>
                    <a:lnTo>
                      <a:pt x="137" y="325"/>
                    </a:lnTo>
                    <a:lnTo>
                      <a:pt x="154" y="330"/>
                    </a:lnTo>
                    <a:lnTo>
                      <a:pt x="170" y="331"/>
                    </a:lnTo>
                    <a:lnTo>
                      <a:pt x="186" y="333"/>
                    </a:lnTo>
                    <a:lnTo>
                      <a:pt x="201" y="331"/>
                    </a:lnTo>
                    <a:lnTo>
                      <a:pt x="217" y="330"/>
                    </a:lnTo>
                    <a:lnTo>
                      <a:pt x="234" y="325"/>
                    </a:lnTo>
                    <a:lnTo>
                      <a:pt x="249" y="323"/>
                    </a:lnTo>
                    <a:lnTo>
                      <a:pt x="264" y="316"/>
                    </a:lnTo>
                    <a:lnTo>
                      <a:pt x="278" y="310"/>
                    </a:lnTo>
                    <a:lnTo>
                      <a:pt x="292" y="301"/>
                    </a:lnTo>
                    <a:lnTo>
                      <a:pt x="305" y="293"/>
                    </a:lnTo>
                    <a:lnTo>
                      <a:pt x="317" y="283"/>
                    </a:lnTo>
                    <a:lnTo>
                      <a:pt x="328" y="272"/>
                    </a:lnTo>
                    <a:lnTo>
                      <a:pt x="338" y="261"/>
                    </a:lnTo>
                    <a:lnTo>
                      <a:pt x="347" y="249"/>
                    </a:lnTo>
                    <a:lnTo>
                      <a:pt x="354" y="235"/>
                    </a:lnTo>
                    <a:lnTo>
                      <a:pt x="361" y="222"/>
                    </a:lnTo>
                    <a:lnTo>
                      <a:pt x="366" y="208"/>
                    </a:lnTo>
                    <a:lnTo>
                      <a:pt x="369" y="194"/>
                    </a:lnTo>
                    <a:lnTo>
                      <a:pt x="372" y="179"/>
                    </a:lnTo>
                    <a:lnTo>
                      <a:pt x="372" y="166"/>
                    </a:lnTo>
                    <a:lnTo>
                      <a:pt x="372" y="150"/>
                    </a:lnTo>
                    <a:lnTo>
                      <a:pt x="369" y="136"/>
                    </a:lnTo>
                    <a:lnTo>
                      <a:pt x="366" y="122"/>
                    </a:lnTo>
                    <a:lnTo>
                      <a:pt x="361" y="108"/>
                    </a:lnTo>
                    <a:lnTo>
                      <a:pt x="354" y="94"/>
                    </a:lnTo>
                    <a:lnTo>
                      <a:pt x="347" y="83"/>
                    </a:lnTo>
                    <a:lnTo>
                      <a:pt x="338" y="70"/>
                    </a:lnTo>
                    <a:lnTo>
                      <a:pt x="328" y="59"/>
                    </a:lnTo>
                    <a:lnTo>
                      <a:pt x="317" y="47"/>
                    </a:lnTo>
                    <a:lnTo>
                      <a:pt x="305" y="38"/>
                    </a:lnTo>
                    <a:lnTo>
                      <a:pt x="292" y="29"/>
                    </a:lnTo>
                    <a:lnTo>
                      <a:pt x="278" y="21"/>
                    </a:lnTo>
                    <a:lnTo>
                      <a:pt x="264" y="14"/>
                    </a:lnTo>
                    <a:lnTo>
                      <a:pt x="249" y="9"/>
                    </a:lnTo>
                    <a:lnTo>
                      <a:pt x="234" y="4"/>
                    </a:lnTo>
                    <a:lnTo>
                      <a:pt x="217" y="1"/>
                    </a:lnTo>
                    <a:lnTo>
                      <a:pt x="201" y="0"/>
                    </a:lnTo>
                    <a:lnTo>
                      <a:pt x="186" y="0"/>
                    </a:lnTo>
                    <a:lnTo>
                      <a:pt x="170" y="0"/>
                    </a:lnTo>
                    <a:lnTo>
                      <a:pt x="154" y="1"/>
                    </a:lnTo>
                    <a:lnTo>
                      <a:pt x="137" y="4"/>
                    </a:lnTo>
                    <a:lnTo>
                      <a:pt x="122" y="9"/>
                    </a:lnTo>
                    <a:lnTo>
                      <a:pt x="107" y="14"/>
                    </a:lnTo>
                    <a:lnTo>
                      <a:pt x="93" y="21"/>
                    </a:lnTo>
                    <a:lnTo>
                      <a:pt x="80" y="29"/>
                    </a:lnTo>
                    <a:lnTo>
                      <a:pt x="66" y="38"/>
                    </a:lnTo>
                    <a:lnTo>
                      <a:pt x="55" y="47"/>
                    </a:lnTo>
                    <a:lnTo>
                      <a:pt x="43" y="59"/>
                    </a:lnTo>
                    <a:lnTo>
                      <a:pt x="33" y="70"/>
                    </a:lnTo>
                    <a:lnTo>
                      <a:pt x="24" y="83"/>
                    </a:lnTo>
                    <a:lnTo>
                      <a:pt x="17" y="95"/>
                    </a:lnTo>
                    <a:lnTo>
                      <a:pt x="11" y="108"/>
                    </a:lnTo>
                    <a:lnTo>
                      <a:pt x="6" y="122"/>
                    </a:lnTo>
                    <a:lnTo>
                      <a:pt x="3" y="136"/>
                    </a:lnTo>
                    <a:lnTo>
                      <a:pt x="1" y="150"/>
                    </a:lnTo>
                    <a:lnTo>
                      <a:pt x="0" y="16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39">
                <a:extLst>
                  <a:ext uri="{FF2B5EF4-FFF2-40B4-BE49-F238E27FC236}">
                    <a16:creationId xmlns:a16="http://schemas.microsoft.com/office/drawing/2014/main" id="{CE6247B8-A1F7-469D-9976-60FADE00B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3763" y="1506538"/>
                <a:ext cx="1179512" cy="547687"/>
              </a:xfrm>
              <a:custGeom>
                <a:avLst/>
                <a:gdLst>
                  <a:gd name="T0" fmla="*/ 2147483647 w 743"/>
                  <a:gd name="T1" fmla="*/ 2147483647 h 345"/>
                  <a:gd name="T2" fmla="*/ 2147483647 w 743"/>
                  <a:gd name="T3" fmla="*/ 0 h 345"/>
                  <a:gd name="T4" fmla="*/ 0 w 743"/>
                  <a:gd name="T5" fmla="*/ 0 h 345"/>
                  <a:gd name="T6" fmla="*/ 0 w 743"/>
                  <a:gd name="T7" fmla="*/ 2147483647 h 345"/>
                  <a:gd name="T8" fmla="*/ 2147483647 w 743"/>
                  <a:gd name="T9" fmla="*/ 2147483647 h 3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3"/>
                  <a:gd name="T16" fmla="*/ 0 h 345"/>
                  <a:gd name="T17" fmla="*/ 743 w 743"/>
                  <a:gd name="T18" fmla="*/ 345 h 3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3" h="345">
                    <a:moveTo>
                      <a:pt x="742" y="344"/>
                    </a:moveTo>
                    <a:lnTo>
                      <a:pt x="742" y="0"/>
                    </a:lnTo>
                    <a:lnTo>
                      <a:pt x="0" y="0"/>
                    </a:lnTo>
                    <a:lnTo>
                      <a:pt x="0" y="344"/>
                    </a:lnTo>
                    <a:lnTo>
                      <a:pt x="742" y="344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Rectangle 41">
                <a:extLst>
                  <a:ext uri="{FF2B5EF4-FFF2-40B4-BE49-F238E27FC236}">
                    <a16:creationId xmlns:a16="http://schemas.microsoft.com/office/drawing/2014/main" id="{8249FFD9-BC8A-489C-981B-D5A889C243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8975" y="721553"/>
                <a:ext cx="428625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lot</a:t>
                </a:r>
              </a:p>
            </p:txBody>
          </p:sp>
          <p:sp>
            <p:nvSpPr>
              <p:cNvPr id="53" name="Rectangle 42">
                <a:extLst>
                  <a:ext uri="{FF2B5EF4-FFF2-40B4-BE49-F238E27FC236}">
                    <a16:creationId xmlns:a16="http://schemas.microsoft.com/office/drawing/2014/main" id="{4FE2657D-D6DD-41E6-87BB-1D37CD508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66000" y="334963"/>
                <a:ext cx="711200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name</a:t>
                </a:r>
              </a:p>
            </p:txBody>
          </p:sp>
          <p:sp>
            <p:nvSpPr>
              <p:cNvPr id="55" name="Rectangle 43">
                <a:extLst>
                  <a:ext uri="{FF2B5EF4-FFF2-40B4-BE49-F238E27FC236}">
                    <a16:creationId xmlns:a16="http://schemas.microsoft.com/office/drawing/2014/main" id="{597BE2B0-7742-481C-A5B3-97FC45010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3600" y="1603375"/>
                <a:ext cx="1254125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Employees</a:t>
                </a:r>
              </a:p>
            </p:txBody>
          </p:sp>
          <p:sp>
            <p:nvSpPr>
              <p:cNvPr id="56" name="Rectangle 44">
                <a:extLst>
                  <a:ext uri="{FF2B5EF4-FFF2-40B4-BE49-F238E27FC236}">
                    <a16:creationId xmlns:a16="http://schemas.microsoft.com/office/drawing/2014/main" id="{29470734-68C7-415E-BBC3-0C30E076B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10550" y="2139950"/>
                <a:ext cx="900113" cy="577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434FD6"/>
                    </a:solidFill>
                    <a:latin typeface="Arial" charset="0"/>
                  </a:rPr>
                  <a:t>subor-dinate</a:t>
                </a:r>
              </a:p>
            </p:txBody>
          </p:sp>
          <p:sp>
            <p:nvSpPr>
              <p:cNvPr id="57" name="Rectangle 45">
                <a:extLst>
                  <a:ext uri="{FF2B5EF4-FFF2-40B4-BE49-F238E27FC236}">
                    <a16:creationId xmlns:a16="http://schemas.microsoft.com/office/drawing/2014/main" id="{3C9FD0CC-7B77-46D7-ADD1-5B73B7EA7A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80200" y="2063750"/>
                <a:ext cx="831850" cy="577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C00000"/>
                    </a:solidFill>
                    <a:latin typeface="Arial" charset="0"/>
                  </a:rPr>
                  <a:t>super-visor</a:t>
                </a:r>
              </a:p>
            </p:txBody>
          </p:sp>
          <p:sp>
            <p:nvSpPr>
              <p:cNvPr id="58" name="Rectangle 46">
                <a:extLst>
                  <a:ext uri="{FF2B5EF4-FFF2-40B4-BE49-F238E27FC236}">
                    <a16:creationId xmlns:a16="http://schemas.microsoft.com/office/drawing/2014/main" id="{1541D10E-60A9-44AA-8055-BB9B7238F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3761" y="702227"/>
                <a:ext cx="531813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u="sng">
                    <a:solidFill>
                      <a:srgbClr val="000000"/>
                    </a:solidFill>
                    <a:latin typeface="Arial" charset="0"/>
                  </a:rPr>
                  <a:t>ssn</a:t>
                </a:r>
              </a:p>
            </p:txBody>
          </p:sp>
          <p:sp>
            <p:nvSpPr>
              <p:cNvPr id="59" name="Line 47">
                <a:extLst>
                  <a:ext uri="{FF2B5EF4-FFF2-40B4-BE49-F238E27FC236}">
                    <a16:creationId xmlns:a16="http://schemas.microsoft.com/office/drawing/2014/main" id="{46A9FA07-DD3B-4D1D-95B8-6A45EA804B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75329" y="2052567"/>
                <a:ext cx="13253" cy="629479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48">
                <a:extLst>
                  <a:ext uri="{FF2B5EF4-FFF2-40B4-BE49-F238E27FC236}">
                    <a16:creationId xmlns:a16="http://schemas.microsoft.com/office/drawing/2014/main" id="{372212DC-EA8E-43A4-BA04-7A96BDEAA8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7939" y="2052568"/>
                <a:ext cx="10699" cy="633482"/>
              </a:xfrm>
              <a:prstGeom prst="line">
                <a:avLst/>
              </a:prstGeom>
              <a:noFill/>
              <a:ln w="25400">
                <a:solidFill>
                  <a:srgbClr val="434FD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49">
                <a:extLst>
                  <a:ext uri="{FF2B5EF4-FFF2-40B4-BE49-F238E27FC236}">
                    <a16:creationId xmlns:a16="http://schemas.microsoft.com/office/drawing/2014/main" id="{E59DD150-98A4-4730-86AA-C6DCD5DF70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24284" y="1158634"/>
                <a:ext cx="279816" cy="3383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50">
                <a:extLst>
                  <a:ext uri="{FF2B5EF4-FFF2-40B4-BE49-F238E27FC236}">
                    <a16:creationId xmlns:a16="http://schemas.microsoft.com/office/drawing/2014/main" id="{14B76509-F639-4C51-9A0F-3BB6EB2C09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662" y="808038"/>
                <a:ext cx="120235" cy="7011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51">
                <a:extLst>
                  <a:ext uri="{FF2B5EF4-FFF2-40B4-BE49-F238E27FC236}">
                    <a16:creationId xmlns:a16="http://schemas.microsoft.com/office/drawing/2014/main" id="{0B45A4DC-214B-4CA0-8CBD-02059ABC1F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04200" y="1158633"/>
                <a:ext cx="183390" cy="34790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" name="Rounded Rectangular Callout 53">
              <a:extLst>
                <a:ext uri="{FF2B5EF4-FFF2-40B4-BE49-F238E27FC236}">
                  <a16:creationId xmlns:a16="http://schemas.microsoft.com/office/drawing/2014/main" id="{913CCFDF-C5D0-4E30-BDA1-3DC3044FF205}"/>
                </a:ext>
              </a:extLst>
            </p:cNvPr>
            <p:cNvSpPr/>
            <p:nvPr/>
          </p:nvSpPr>
          <p:spPr bwMode="auto">
            <a:xfrm>
              <a:off x="2084989" y="4240813"/>
              <a:ext cx="3331351" cy="2057111"/>
            </a:xfrm>
            <a:prstGeom prst="wedgeRoundRectCallout">
              <a:avLst>
                <a:gd name="adj1" fmla="val 93571"/>
                <a:gd name="adj2" fmla="val 31398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en-US" sz="2800" dirty="0">
                  <a:solidFill>
                    <a:srgbClr val="001746"/>
                  </a:solidFill>
                  <a:latin typeface="Calibri" pitchFamily="34" charset="0"/>
                </a:rPr>
                <a:t>An entity set could participate in a relationship set in different “roles”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BF5E3B-16D2-43F7-9686-ECD77ADAF45A}"/>
              </a:ext>
            </a:extLst>
          </p:cNvPr>
          <p:cNvGrpSpPr/>
          <p:nvPr/>
        </p:nvGrpSpPr>
        <p:grpSpPr>
          <a:xfrm>
            <a:off x="844182" y="1242425"/>
            <a:ext cx="6243778" cy="2868741"/>
            <a:chOff x="863462" y="1228890"/>
            <a:chExt cx="6243778" cy="2868741"/>
          </a:xfrm>
        </p:grpSpPr>
        <p:grpSp>
          <p:nvGrpSpPr>
            <p:cNvPr id="4" name="Group 3"/>
            <p:cNvGrpSpPr/>
            <p:nvPr/>
          </p:nvGrpSpPr>
          <p:grpSpPr>
            <a:xfrm>
              <a:off x="863462" y="1249503"/>
              <a:ext cx="3003213" cy="2848128"/>
              <a:chOff x="474662" y="3416703"/>
              <a:chExt cx="3003213" cy="2848128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064144-3786-45C6-9A85-F0686E9736B8}"/>
                  </a:ext>
                </a:extLst>
              </p:cNvPr>
              <p:cNvSpPr txBox="1"/>
              <p:nvPr/>
            </p:nvSpPr>
            <p:spPr>
              <a:xfrm>
                <a:off x="685800" y="3628783"/>
                <a:ext cx="988219" cy="46166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Writer</a:t>
                </a:r>
              </a:p>
            </p:txBody>
          </p:sp>
          <p:sp>
            <p:nvSpPr>
              <p:cNvPr id="6" name="Flowchart: Decision 5">
                <a:extLst>
                  <a:ext uri="{FF2B5EF4-FFF2-40B4-BE49-F238E27FC236}">
                    <a16:creationId xmlns:a16="http://schemas.microsoft.com/office/drawing/2014/main" id="{90FA5EA1-DF80-4637-8982-A70703D9C423}"/>
                  </a:ext>
                </a:extLst>
              </p:cNvPr>
              <p:cNvSpPr/>
              <p:nvPr/>
            </p:nvSpPr>
            <p:spPr>
              <a:xfrm>
                <a:off x="2082006" y="3416703"/>
                <a:ext cx="1395869" cy="885825"/>
              </a:xfrm>
              <a:prstGeom prst="flowChartDecision">
                <a:avLst/>
              </a:prstGeom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91440" rtlCol="0" anchor="ctr" anchorCtr="1"/>
              <a:lstStyle/>
              <a:p>
                <a:pPr algn="ctr"/>
                <a:r>
                  <a:rPr lang="en-US" dirty="0"/>
                  <a:t>publish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9E5FB9-9B0A-4910-9A50-66D716379868}"/>
                  </a:ext>
                </a:extLst>
              </p:cNvPr>
              <p:cNvSpPr txBox="1"/>
              <p:nvPr/>
            </p:nvSpPr>
            <p:spPr>
              <a:xfrm>
                <a:off x="2372616" y="4683171"/>
                <a:ext cx="814647" cy="46166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Book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8E3B51F-5D56-4293-9295-D1D8CBAD73B3}"/>
                  </a:ext>
                </a:extLst>
              </p:cNvPr>
              <p:cNvSpPr txBox="1"/>
              <p:nvPr/>
            </p:nvSpPr>
            <p:spPr>
              <a:xfrm>
                <a:off x="474662" y="5803166"/>
                <a:ext cx="1394869" cy="46166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Customer</a:t>
                </a:r>
              </a:p>
            </p:txBody>
          </p:sp>
          <p:sp>
            <p:nvSpPr>
              <p:cNvPr id="32" name="Flowchart: Decision 31">
                <a:extLst>
                  <a:ext uri="{FF2B5EF4-FFF2-40B4-BE49-F238E27FC236}">
                    <a16:creationId xmlns:a16="http://schemas.microsoft.com/office/drawing/2014/main" id="{099DCD20-BBCC-4682-87D0-F7A9AD9A667F}"/>
                  </a:ext>
                </a:extLst>
              </p:cNvPr>
              <p:cNvSpPr/>
              <p:nvPr/>
            </p:nvSpPr>
            <p:spPr>
              <a:xfrm>
                <a:off x="474662" y="4463583"/>
                <a:ext cx="1395869" cy="885825"/>
              </a:xfrm>
              <a:prstGeom prst="flowChartDecision">
                <a:avLst/>
              </a:prstGeom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dirty="0"/>
                  <a:t>buy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6663674-1EE1-4F9C-A936-D5BCD539CAB9}"/>
                  </a:ext>
                </a:extLst>
              </p:cNvPr>
              <p:cNvCxnSpPr>
                <a:stCxn id="6" idx="1"/>
                <a:endCxn id="5" idx="3"/>
              </p:cNvCxnSpPr>
              <p:nvPr/>
            </p:nvCxnSpPr>
            <p:spPr>
              <a:xfrm flipH="1">
                <a:off x="1674019" y="3859616"/>
                <a:ext cx="40798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8B315F6-2348-4895-8AB7-C6BB1699C9FF}"/>
                  </a:ext>
                </a:extLst>
              </p:cNvPr>
              <p:cNvCxnSpPr>
                <a:stCxn id="6" idx="2"/>
                <a:endCxn id="30" idx="0"/>
              </p:cNvCxnSpPr>
              <p:nvPr/>
            </p:nvCxnSpPr>
            <p:spPr>
              <a:xfrm flipH="1">
                <a:off x="2779940" y="4302528"/>
                <a:ext cx="1" cy="38064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2E00539-E787-4C73-AA4F-D10B2842D8AB}"/>
                  </a:ext>
                </a:extLst>
              </p:cNvPr>
              <p:cNvCxnSpPr>
                <a:stCxn id="30" idx="1"/>
                <a:endCxn id="32" idx="3"/>
              </p:cNvCxnSpPr>
              <p:nvPr/>
            </p:nvCxnSpPr>
            <p:spPr>
              <a:xfrm flipH="1" flipV="1">
                <a:off x="1870531" y="4906496"/>
                <a:ext cx="502085" cy="75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EF3E4DC-D206-44DE-920D-CBC04C1FAE75}"/>
                  </a:ext>
                </a:extLst>
              </p:cNvPr>
              <p:cNvCxnSpPr>
                <a:stCxn id="32" idx="2"/>
                <a:endCxn id="31" idx="0"/>
              </p:cNvCxnSpPr>
              <p:nvPr/>
            </p:nvCxnSpPr>
            <p:spPr>
              <a:xfrm flipH="1">
                <a:off x="1172097" y="5349408"/>
                <a:ext cx="500" cy="4537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Rounded Rectangular Callout 53">
              <a:extLst>
                <a:ext uri="{FF2B5EF4-FFF2-40B4-BE49-F238E27FC236}">
                  <a16:creationId xmlns:a16="http://schemas.microsoft.com/office/drawing/2014/main" id="{56A7DBC5-19EA-4229-AF22-C577BCCA0215}"/>
                </a:ext>
              </a:extLst>
            </p:cNvPr>
            <p:cNvSpPr/>
            <p:nvPr/>
          </p:nvSpPr>
          <p:spPr bwMode="auto">
            <a:xfrm>
              <a:off x="4380212" y="1228890"/>
              <a:ext cx="2727028" cy="1864578"/>
            </a:xfrm>
            <a:prstGeom prst="wedgeRoundRectCallout">
              <a:avLst>
                <a:gd name="adj1" fmla="val -78836"/>
                <a:gd name="adj2" fmla="val 31784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en-US" sz="2800" dirty="0">
                  <a:solidFill>
                    <a:srgbClr val="001746"/>
                  </a:solidFill>
                  <a:latin typeface="Calibri" pitchFamily="34" charset="0"/>
                </a:rPr>
                <a:t>Same entity set could participate in different relationship sets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173052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838200"/>
          </a:xfrm>
        </p:spPr>
        <p:txBody>
          <a:bodyPr>
            <a:normAutofit/>
          </a:bodyPr>
          <a:lstStyle/>
          <a:p>
            <a:r>
              <a:rPr lang="en-US" sz="4800" b="1" dirty="0"/>
              <a:t>Mapping to Tables</a:t>
            </a:r>
          </a:p>
        </p:txBody>
      </p:sp>
      <p:grpSp>
        <p:nvGrpSpPr>
          <p:cNvPr id="8196" name="Group 51"/>
          <p:cNvGrpSpPr>
            <a:grpSpLocks/>
          </p:cNvGrpSpPr>
          <p:nvPr/>
        </p:nvGrpSpPr>
        <p:grpSpPr bwMode="auto">
          <a:xfrm>
            <a:off x="414881" y="1349835"/>
            <a:ext cx="5700712" cy="1776413"/>
            <a:chOff x="306388" y="1631950"/>
            <a:chExt cx="5700712" cy="1776413"/>
          </a:xfrm>
        </p:grpSpPr>
        <p:sp>
          <p:nvSpPr>
            <p:cNvPr id="8285" name="Freeform 6"/>
            <p:cNvSpPr>
              <a:spLocks/>
            </p:cNvSpPr>
            <p:nvPr/>
          </p:nvSpPr>
          <p:spPr bwMode="auto">
            <a:xfrm>
              <a:off x="1055688" y="1868488"/>
              <a:ext cx="838200" cy="428625"/>
            </a:xfrm>
            <a:custGeom>
              <a:avLst/>
              <a:gdLst>
                <a:gd name="T0" fmla="*/ 2147483647 w 528"/>
                <a:gd name="T1" fmla="*/ 2147483647 h 270"/>
                <a:gd name="T2" fmla="*/ 2147483647 w 528"/>
                <a:gd name="T3" fmla="*/ 2147483647 h 270"/>
                <a:gd name="T4" fmla="*/ 2147483647 w 528"/>
                <a:gd name="T5" fmla="*/ 2147483647 h 270"/>
                <a:gd name="T6" fmla="*/ 2147483647 w 528"/>
                <a:gd name="T7" fmla="*/ 2147483647 h 270"/>
                <a:gd name="T8" fmla="*/ 2147483647 w 528"/>
                <a:gd name="T9" fmla="*/ 2147483647 h 270"/>
                <a:gd name="T10" fmla="*/ 2147483647 w 528"/>
                <a:gd name="T11" fmla="*/ 2147483647 h 270"/>
                <a:gd name="T12" fmla="*/ 2147483647 w 528"/>
                <a:gd name="T13" fmla="*/ 2147483647 h 270"/>
                <a:gd name="T14" fmla="*/ 2147483647 w 528"/>
                <a:gd name="T15" fmla="*/ 2147483647 h 270"/>
                <a:gd name="T16" fmla="*/ 2147483647 w 528"/>
                <a:gd name="T17" fmla="*/ 2147483647 h 270"/>
                <a:gd name="T18" fmla="*/ 2147483647 w 528"/>
                <a:gd name="T19" fmla="*/ 2147483647 h 270"/>
                <a:gd name="T20" fmla="*/ 2147483647 w 528"/>
                <a:gd name="T21" fmla="*/ 2147483647 h 270"/>
                <a:gd name="T22" fmla="*/ 2147483647 w 528"/>
                <a:gd name="T23" fmla="*/ 2147483647 h 270"/>
                <a:gd name="T24" fmla="*/ 2147483647 w 528"/>
                <a:gd name="T25" fmla="*/ 2147483647 h 270"/>
                <a:gd name="T26" fmla="*/ 2147483647 w 528"/>
                <a:gd name="T27" fmla="*/ 2147483647 h 270"/>
                <a:gd name="T28" fmla="*/ 2147483647 w 528"/>
                <a:gd name="T29" fmla="*/ 2147483647 h 270"/>
                <a:gd name="T30" fmla="*/ 2147483647 w 528"/>
                <a:gd name="T31" fmla="*/ 2147483647 h 270"/>
                <a:gd name="T32" fmla="*/ 2147483647 w 528"/>
                <a:gd name="T33" fmla="*/ 2147483647 h 270"/>
                <a:gd name="T34" fmla="*/ 2147483647 w 528"/>
                <a:gd name="T35" fmla="*/ 2147483647 h 270"/>
                <a:gd name="T36" fmla="*/ 2147483647 w 528"/>
                <a:gd name="T37" fmla="*/ 2147483647 h 270"/>
                <a:gd name="T38" fmla="*/ 2147483647 w 528"/>
                <a:gd name="T39" fmla="*/ 2147483647 h 270"/>
                <a:gd name="T40" fmla="*/ 2147483647 w 528"/>
                <a:gd name="T41" fmla="*/ 2147483647 h 270"/>
                <a:gd name="T42" fmla="*/ 2147483647 w 528"/>
                <a:gd name="T43" fmla="*/ 2147483647 h 270"/>
                <a:gd name="T44" fmla="*/ 2147483647 w 528"/>
                <a:gd name="T45" fmla="*/ 2147483647 h 270"/>
                <a:gd name="T46" fmla="*/ 2147483647 w 528"/>
                <a:gd name="T47" fmla="*/ 2147483647 h 270"/>
                <a:gd name="T48" fmla="*/ 2147483647 w 528"/>
                <a:gd name="T49" fmla="*/ 2147483647 h 270"/>
                <a:gd name="T50" fmla="*/ 2147483647 w 528"/>
                <a:gd name="T51" fmla="*/ 2147483647 h 270"/>
                <a:gd name="T52" fmla="*/ 2147483647 w 528"/>
                <a:gd name="T53" fmla="*/ 2147483647 h 270"/>
                <a:gd name="T54" fmla="*/ 2147483647 w 528"/>
                <a:gd name="T55" fmla="*/ 2147483647 h 270"/>
                <a:gd name="T56" fmla="*/ 2147483647 w 528"/>
                <a:gd name="T57" fmla="*/ 2147483647 h 270"/>
                <a:gd name="T58" fmla="*/ 2147483647 w 528"/>
                <a:gd name="T59" fmla="*/ 2147483647 h 270"/>
                <a:gd name="T60" fmla="*/ 2147483647 w 528"/>
                <a:gd name="T61" fmla="*/ 2147483647 h 270"/>
                <a:gd name="T62" fmla="*/ 2147483647 w 528"/>
                <a:gd name="T63" fmla="*/ 2147483647 h 270"/>
                <a:gd name="T64" fmla="*/ 2147483647 w 528"/>
                <a:gd name="T65" fmla="*/ 2147483647 h 270"/>
                <a:gd name="T66" fmla="*/ 2147483647 w 528"/>
                <a:gd name="T67" fmla="*/ 2147483647 h 270"/>
                <a:gd name="T68" fmla="*/ 2147483647 w 528"/>
                <a:gd name="T69" fmla="*/ 2147483647 h 270"/>
                <a:gd name="T70" fmla="*/ 2147483647 w 528"/>
                <a:gd name="T71" fmla="*/ 2147483647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8"/>
                <a:gd name="T109" fmla="*/ 0 h 270"/>
                <a:gd name="T110" fmla="*/ 528 w 528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8" h="270">
                  <a:moveTo>
                    <a:pt x="527" y="134"/>
                  </a:moveTo>
                  <a:lnTo>
                    <a:pt x="525" y="123"/>
                  </a:lnTo>
                  <a:lnTo>
                    <a:pt x="522" y="111"/>
                  </a:lnTo>
                  <a:lnTo>
                    <a:pt x="517" y="100"/>
                  </a:lnTo>
                  <a:lnTo>
                    <a:pt x="510" y="88"/>
                  </a:lnTo>
                  <a:lnTo>
                    <a:pt x="501" y="78"/>
                  </a:lnTo>
                  <a:lnTo>
                    <a:pt x="490" y="67"/>
                  </a:lnTo>
                  <a:lnTo>
                    <a:pt x="478" y="57"/>
                  </a:lnTo>
                  <a:lnTo>
                    <a:pt x="465" y="48"/>
                  </a:lnTo>
                  <a:lnTo>
                    <a:pt x="449" y="40"/>
                  </a:lnTo>
                  <a:lnTo>
                    <a:pt x="433" y="32"/>
                  </a:lnTo>
                  <a:lnTo>
                    <a:pt x="414" y="24"/>
                  </a:lnTo>
                  <a:lnTo>
                    <a:pt x="394" y="18"/>
                  </a:lnTo>
                  <a:lnTo>
                    <a:pt x="374" y="14"/>
                  </a:lnTo>
                  <a:lnTo>
                    <a:pt x="353" y="8"/>
                  </a:lnTo>
                  <a:lnTo>
                    <a:pt x="331" y="5"/>
                  </a:lnTo>
                  <a:lnTo>
                    <a:pt x="309" y="2"/>
                  </a:lnTo>
                  <a:lnTo>
                    <a:pt x="286" y="1"/>
                  </a:lnTo>
                  <a:lnTo>
                    <a:pt x="262" y="0"/>
                  </a:lnTo>
                  <a:lnTo>
                    <a:pt x="240" y="1"/>
                  </a:lnTo>
                  <a:lnTo>
                    <a:pt x="218" y="2"/>
                  </a:lnTo>
                  <a:lnTo>
                    <a:pt x="195" y="5"/>
                  </a:lnTo>
                  <a:lnTo>
                    <a:pt x="173" y="8"/>
                  </a:lnTo>
                  <a:lnTo>
                    <a:pt x="152" y="14"/>
                  </a:lnTo>
                  <a:lnTo>
                    <a:pt x="132" y="18"/>
                  </a:lnTo>
                  <a:lnTo>
                    <a:pt x="112" y="24"/>
                  </a:lnTo>
                  <a:lnTo>
                    <a:pt x="94" y="32"/>
                  </a:lnTo>
                  <a:lnTo>
                    <a:pt x="77" y="40"/>
                  </a:lnTo>
                  <a:lnTo>
                    <a:pt x="62" y="48"/>
                  </a:lnTo>
                  <a:lnTo>
                    <a:pt x="48" y="57"/>
                  </a:lnTo>
                  <a:lnTo>
                    <a:pt x="36" y="67"/>
                  </a:lnTo>
                  <a:lnTo>
                    <a:pt x="25" y="78"/>
                  </a:lnTo>
                  <a:lnTo>
                    <a:pt x="16" y="88"/>
                  </a:lnTo>
                  <a:lnTo>
                    <a:pt x="9" y="100"/>
                  </a:lnTo>
                  <a:lnTo>
                    <a:pt x="4" y="111"/>
                  </a:lnTo>
                  <a:lnTo>
                    <a:pt x="1" y="123"/>
                  </a:lnTo>
                  <a:lnTo>
                    <a:pt x="0" y="134"/>
                  </a:lnTo>
                  <a:lnTo>
                    <a:pt x="1" y="145"/>
                  </a:lnTo>
                  <a:lnTo>
                    <a:pt x="4" y="158"/>
                  </a:lnTo>
                  <a:lnTo>
                    <a:pt x="9" y="168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6" y="201"/>
                  </a:lnTo>
                  <a:lnTo>
                    <a:pt x="48" y="211"/>
                  </a:lnTo>
                  <a:lnTo>
                    <a:pt x="62" y="220"/>
                  </a:lnTo>
                  <a:lnTo>
                    <a:pt x="77" y="228"/>
                  </a:lnTo>
                  <a:lnTo>
                    <a:pt x="94" y="237"/>
                  </a:lnTo>
                  <a:lnTo>
                    <a:pt x="112" y="244"/>
                  </a:lnTo>
                  <a:lnTo>
                    <a:pt x="132" y="250"/>
                  </a:lnTo>
                  <a:lnTo>
                    <a:pt x="152" y="256"/>
                  </a:lnTo>
                  <a:lnTo>
                    <a:pt x="173" y="260"/>
                  </a:lnTo>
                  <a:lnTo>
                    <a:pt x="195" y="264"/>
                  </a:lnTo>
                  <a:lnTo>
                    <a:pt x="218" y="266"/>
                  </a:lnTo>
                  <a:lnTo>
                    <a:pt x="240" y="267"/>
                  </a:lnTo>
                  <a:lnTo>
                    <a:pt x="262" y="269"/>
                  </a:lnTo>
                  <a:lnTo>
                    <a:pt x="286" y="267"/>
                  </a:lnTo>
                  <a:lnTo>
                    <a:pt x="309" y="266"/>
                  </a:lnTo>
                  <a:lnTo>
                    <a:pt x="331" y="264"/>
                  </a:lnTo>
                  <a:lnTo>
                    <a:pt x="353" y="260"/>
                  </a:lnTo>
                  <a:lnTo>
                    <a:pt x="374" y="256"/>
                  </a:lnTo>
                  <a:lnTo>
                    <a:pt x="394" y="250"/>
                  </a:lnTo>
                  <a:lnTo>
                    <a:pt x="414" y="244"/>
                  </a:lnTo>
                  <a:lnTo>
                    <a:pt x="433" y="237"/>
                  </a:lnTo>
                  <a:lnTo>
                    <a:pt x="449" y="228"/>
                  </a:lnTo>
                  <a:lnTo>
                    <a:pt x="465" y="220"/>
                  </a:lnTo>
                  <a:lnTo>
                    <a:pt x="478" y="211"/>
                  </a:lnTo>
                  <a:lnTo>
                    <a:pt x="490" y="201"/>
                  </a:lnTo>
                  <a:lnTo>
                    <a:pt x="501" y="190"/>
                  </a:lnTo>
                  <a:lnTo>
                    <a:pt x="510" y="180"/>
                  </a:lnTo>
                  <a:lnTo>
                    <a:pt x="517" y="168"/>
                  </a:lnTo>
                  <a:lnTo>
                    <a:pt x="522" y="158"/>
                  </a:lnTo>
                  <a:lnTo>
                    <a:pt x="525" y="145"/>
                  </a:lnTo>
                  <a:lnTo>
                    <a:pt x="527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6" name="Freeform 7"/>
            <p:cNvSpPr>
              <a:spLocks/>
            </p:cNvSpPr>
            <p:nvPr/>
          </p:nvSpPr>
          <p:spPr bwMode="auto">
            <a:xfrm>
              <a:off x="3641725" y="2195513"/>
              <a:ext cx="833438" cy="427037"/>
            </a:xfrm>
            <a:custGeom>
              <a:avLst/>
              <a:gdLst>
                <a:gd name="T0" fmla="*/ 2147483647 w 525"/>
                <a:gd name="T1" fmla="*/ 2147483647 h 269"/>
                <a:gd name="T2" fmla="*/ 2147483647 w 525"/>
                <a:gd name="T3" fmla="*/ 2147483647 h 269"/>
                <a:gd name="T4" fmla="*/ 2147483647 w 525"/>
                <a:gd name="T5" fmla="*/ 2147483647 h 269"/>
                <a:gd name="T6" fmla="*/ 2147483647 w 525"/>
                <a:gd name="T7" fmla="*/ 2147483647 h 269"/>
                <a:gd name="T8" fmla="*/ 2147483647 w 525"/>
                <a:gd name="T9" fmla="*/ 2147483647 h 269"/>
                <a:gd name="T10" fmla="*/ 2147483647 w 525"/>
                <a:gd name="T11" fmla="*/ 2147483647 h 269"/>
                <a:gd name="T12" fmla="*/ 2147483647 w 525"/>
                <a:gd name="T13" fmla="*/ 2147483647 h 269"/>
                <a:gd name="T14" fmla="*/ 2147483647 w 525"/>
                <a:gd name="T15" fmla="*/ 2147483647 h 269"/>
                <a:gd name="T16" fmla="*/ 2147483647 w 525"/>
                <a:gd name="T17" fmla="*/ 0 h 269"/>
                <a:gd name="T18" fmla="*/ 2147483647 w 525"/>
                <a:gd name="T19" fmla="*/ 0 h 269"/>
                <a:gd name="T20" fmla="*/ 2147483647 w 525"/>
                <a:gd name="T21" fmla="*/ 2147483647 h 269"/>
                <a:gd name="T22" fmla="*/ 2147483647 w 525"/>
                <a:gd name="T23" fmla="*/ 2147483647 h 269"/>
                <a:gd name="T24" fmla="*/ 2147483647 w 525"/>
                <a:gd name="T25" fmla="*/ 2147483647 h 269"/>
                <a:gd name="T26" fmla="*/ 2147483647 w 525"/>
                <a:gd name="T27" fmla="*/ 2147483647 h 269"/>
                <a:gd name="T28" fmla="*/ 2147483647 w 525"/>
                <a:gd name="T29" fmla="*/ 2147483647 h 269"/>
                <a:gd name="T30" fmla="*/ 2147483647 w 525"/>
                <a:gd name="T31" fmla="*/ 2147483647 h 269"/>
                <a:gd name="T32" fmla="*/ 2147483647 w 525"/>
                <a:gd name="T33" fmla="*/ 2147483647 h 269"/>
                <a:gd name="T34" fmla="*/ 2147483647 w 525"/>
                <a:gd name="T35" fmla="*/ 2147483647 h 269"/>
                <a:gd name="T36" fmla="*/ 2147483647 w 525"/>
                <a:gd name="T37" fmla="*/ 2147483647 h 269"/>
                <a:gd name="T38" fmla="*/ 2147483647 w 525"/>
                <a:gd name="T39" fmla="*/ 2147483647 h 269"/>
                <a:gd name="T40" fmla="*/ 2147483647 w 525"/>
                <a:gd name="T41" fmla="*/ 2147483647 h 269"/>
                <a:gd name="T42" fmla="*/ 2147483647 w 525"/>
                <a:gd name="T43" fmla="*/ 2147483647 h 269"/>
                <a:gd name="T44" fmla="*/ 2147483647 w 525"/>
                <a:gd name="T45" fmla="*/ 2147483647 h 269"/>
                <a:gd name="T46" fmla="*/ 2147483647 w 525"/>
                <a:gd name="T47" fmla="*/ 2147483647 h 269"/>
                <a:gd name="T48" fmla="*/ 2147483647 w 525"/>
                <a:gd name="T49" fmla="*/ 2147483647 h 269"/>
                <a:gd name="T50" fmla="*/ 2147483647 w 525"/>
                <a:gd name="T51" fmla="*/ 2147483647 h 269"/>
                <a:gd name="T52" fmla="*/ 2147483647 w 525"/>
                <a:gd name="T53" fmla="*/ 2147483647 h 269"/>
                <a:gd name="T54" fmla="*/ 2147483647 w 525"/>
                <a:gd name="T55" fmla="*/ 2147483647 h 269"/>
                <a:gd name="T56" fmla="*/ 2147483647 w 525"/>
                <a:gd name="T57" fmla="*/ 2147483647 h 269"/>
                <a:gd name="T58" fmla="*/ 2147483647 w 525"/>
                <a:gd name="T59" fmla="*/ 2147483647 h 269"/>
                <a:gd name="T60" fmla="*/ 2147483647 w 525"/>
                <a:gd name="T61" fmla="*/ 2147483647 h 269"/>
                <a:gd name="T62" fmla="*/ 2147483647 w 525"/>
                <a:gd name="T63" fmla="*/ 2147483647 h 269"/>
                <a:gd name="T64" fmla="*/ 2147483647 w 525"/>
                <a:gd name="T65" fmla="*/ 2147483647 h 269"/>
                <a:gd name="T66" fmla="*/ 2147483647 w 525"/>
                <a:gd name="T67" fmla="*/ 2147483647 h 269"/>
                <a:gd name="T68" fmla="*/ 2147483647 w 525"/>
                <a:gd name="T69" fmla="*/ 2147483647 h 269"/>
                <a:gd name="T70" fmla="*/ 2147483647 w 525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524" y="133"/>
                  </a:moveTo>
                  <a:lnTo>
                    <a:pt x="522" y="121"/>
                  </a:lnTo>
                  <a:lnTo>
                    <a:pt x="519" y="110"/>
                  </a:lnTo>
                  <a:lnTo>
                    <a:pt x="515" y="98"/>
                  </a:lnTo>
                  <a:lnTo>
                    <a:pt x="507" y="87"/>
                  </a:lnTo>
                  <a:lnTo>
                    <a:pt x="500" y="77"/>
                  </a:lnTo>
                  <a:lnTo>
                    <a:pt x="489" y="65"/>
                  </a:lnTo>
                  <a:lnTo>
                    <a:pt x="476" y="57"/>
                  </a:lnTo>
                  <a:lnTo>
                    <a:pt x="463" y="47"/>
                  </a:lnTo>
                  <a:lnTo>
                    <a:pt x="446" y="38"/>
                  </a:lnTo>
                  <a:lnTo>
                    <a:pt x="430" y="31"/>
                  </a:lnTo>
                  <a:lnTo>
                    <a:pt x="412" y="24"/>
                  </a:lnTo>
                  <a:lnTo>
                    <a:pt x="392" y="17"/>
                  </a:lnTo>
                  <a:lnTo>
                    <a:pt x="372" y="12"/>
                  </a:lnTo>
                  <a:lnTo>
                    <a:pt x="351" y="8"/>
                  </a:lnTo>
                  <a:lnTo>
                    <a:pt x="329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1" y="8"/>
                  </a:lnTo>
                  <a:lnTo>
                    <a:pt x="151" y="12"/>
                  </a:lnTo>
                  <a:lnTo>
                    <a:pt x="130" y="17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6" y="38"/>
                  </a:lnTo>
                  <a:lnTo>
                    <a:pt x="60" y="47"/>
                  </a:lnTo>
                  <a:lnTo>
                    <a:pt x="46" y="57"/>
                  </a:lnTo>
                  <a:lnTo>
                    <a:pt x="34" y="65"/>
                  </a:lnTo>
                  <a:lnTo>
                    <a:pt x="23" y="77"/>
                  </a:lnTo>
                  <a:lnTo>
                    <a:pt x="15" y="87"/>
                  </a:lnTo>
                  <a:lnTo>
                    <a:pt x="8" y="98"/>
                  </a:lnTo>
                  <a:lnTo>
                    <a:pt x="3" y="110"/>
                  </a:lnTo>
                  <a:lnTo>
                    <a:pt x="1" y="121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3" y="157"/>
                  </a:lnTo>
                  <a:lnTo>
                    <a:pt x="8" y="167"/>
                  </a:lnTo>
                  <a:lnTo>
                    <a:pt x="15" y="179"/>
                  </a:lnTo>
                  <a:lnTo>
                    <a:pt x="23" y="190"/>
                  </a:lnTo>
                  <a:lnTo>
                    <a:pt x="34" y="200"/>
                  </a:lnTo>
                  <a:lnTo>
                    <a:pt x="46" y="210"/>
                  </a:lnTo>
                  <a:lnTo>
                    <a:pt x="60" y="219"/>
                  </a:lnTo>
                  <a:lnTo>
                    <a:pt x="76" y="227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0" y="249"/>
                  </a:lnTo>
                  <a:lnTo>
                    <a:pt x="151" y="255"/>
                  </a:lnTo>
                  <a:lnTo>
                    <a:pt x="171" y="259"/>
                  </a:lnTo>
                  <a:lnTo>
                    <a:pt x="194" y="263"/>
                  </a:lnTo>
                  <a:lnTo>
                    <a:pt x="216" y="265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29" y="263"/>
                  </a:lnTo>
                  <a:lnTo>
                    <a:pt x="351" y="259"/>
                  </a:lnTo>
                  <a:lnTo>
                    <a:pt x="372" y="255"/>
                  </a:lnTo>
                  <a:lnTo>
                    <a:pt x="392" y="249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6" y="227"/>
                  </a:lnTo>
                  <a:lnTo>
                    <a:pt x="463" y="219"/>
                  </a:lnTo>
                  <a:lnTo>
                    <a:pt x="476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7" y="179"/>
                  </a:lnTo>
                  <a:lnTo>
                    <a:pt x="515" y="167"/>
                  </a:lnTo>
                  <a:lnTo>
                    <a:pt x="519" y="157"/>
                  </a:lnTo>
                  <a:lnTo>
                    <a:pt x="522" y="144"/>
                  </a:lnTo>
                  <a:lnTo>
                    <a:pt x="524" y="13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7" name="Freeform 8"/>
            <p:cNvSpPr>
              <a:spLocks/>
            </p:cNvSpPr>
            <p:nvPr/>
          </p:nvSpPr>
          <p:spPr bwMode="auto">
            <a:xfrm>
              <a:off x="5173663" y="2195513"/>
              <a:ext cx="833437" cy="427037"/>
            </a:xfrm>
            <a:custGeom>
              <a:avLst/>
              <a:gdLst>
                <a:gd name="T0" fmla="*/ 2147483647 w 525"/>
                <a:gd name="T1" fmla="*/ 2147483647 h 269"/>
                <a:gd name="T2" fmla="*/ 2147483647 w 525"/>
                <a:gd name="T3" fmla="*/ 2147483647 h 269"/>
                <a:gd name="T4" fmla="*/ 2147483647 w 525"/>
                <a:gd name="T5" fmla="*/ 2147483647 h 269"/>
                <a:gd name="T6" fmla="*/ 2147483647 w 525"/>
                <a:gd name="T7" fmla="*/ 2147483647 h 269"/>
                <a:gd name="T8" fmla="*/ 2147483647 w 525"/>
                <a:gd name="T9" fmla="*/ 2147483647 h 269"/>
                <a:gd name="T10" fmla="*/ 2147483647 w 525"/>
                <a:gd name="T11" fmla="*/ 2147483647 h 269"/>
                <a:gd name="T12" fmla="*/ 2147483647 w 525"/>
                <a:gd name="T13" fmla="*/ 2147483647 h 269"/>
                <a:gd name="T14" fmla="*/ 2147483647 w 525"/>
                <a:gd name="T15" fmla="*/ 2147483647 h 269"/>
                <a:gd name="T16" fmla="*/ 2147483647 w 525"/>
                <a:gd name="T17" fmla="*/ 2147483647 h 269"/>
                <a:gd name="T18" fmla="*/ 2147483647 w 525"/>
                <a:gd name="T19" fmla="*/ 2147483647 h 269"/>
                <a:gd name="T20" fmla="*/ 2147483647 w 525"/>
                <a:gd name="T21" fmla="*/ 2147483647 h 269"/>
                <a:gd name="T22" fmla="*/ 2147483647 w 525"/>
                <a:gd name="T23" fmla="*/ 2147483647 h 269"/>
                <a:gd name="T24" fmla="*/ 2147483647 w 525"/>
                <a:gd name="T25" fmla="*/ 2147483647 h 269"/>
                <a:gd name="T26" fmla="*/ 2147483647 w 525"/>
                <a:gd name="T27" fmla="*/ 2147483647 h 269"/>
                <a:gd name="T28" fmla="*/ 2147483647 w 525"/>
                <a:gd name="T29" fmla="*/ 2147483647 h 269"/>
                <a:gd name="T30" fmla="*/ 2147483647 w 525"/>
                <a:gd name="T31" fmla="*/ 2147483647 h 269"/>
                <a:gd name="T32" fmla="*/ 2147483647 w 525"/>
                <a:gd name="T33" fmla="*/ 2147483647 h 269"/>
                <a:gd name="T34" fmla="*/ 2147483647 w 525"/>
                <a:gd name="T35" fmla="*/ 2147483647 h 269"/>
                <a:gd name="T36" fmla="*/ 2147483647 w 525"/>
                <a:gd name="T37" fmla="*/ 2147483647 h 269"/>
                <a:gd name="T38" fmla="*/ 2147483647 w 525"/>
                <a:gd name="T39" fmla="*/ 2147483647 h 269"/>
                <a:gd name="T40" fmla="*/ 2147483647 w 525"/>
                <a:gd name="T41" fmla="*/ 2147483647 h 269"/>
                <a:gd name="T42" fmla="*/ 2147483647 w 525"/>
                <a:gd name="T43" fmla="*/ 2147483647 h 269"/>
                <a:gd name="T44" fmla="*/ 2147483647 w 525"/>
                <a:gd name="T45" fmla="*/ 2147483647 h 269"/>
                <a:gd name="T46" fmla="*/ 2147483647 w 525"/>
                <a:gd name="T47" fmla="*/ 2147483647 h 269"/>
                <a:gd name="T48" fmla="*/ 2147483647 w 525"/>
                <a:gd name="T49" fmla="*/ 2147483647 h 269"/>
                <a:gd name="T50" fmla="*/ 2147483647 w 525"/>
                <a:gd name="T51" fmla="*/ 2147483647 h 269"/>
                <a:gd name="T52" fmla="*/ 2147483647 w 525"/>
                <a:gd name="T53" fmla="*/ 0 h 269"/>
                <a:gd name="T54" fmla="*/ 2147483647 w 525"/>
                <a:gd name="T55" fmla="*/ 0 h 269"/>
                <a:gd name="T56" fmla="*/ 2147483647 w 525"/>
                <a:gd name="T57" fmla="*/ 2147483647 h 269"/>
                <a:gd name="T58" fmla="*/ 2147483647 w 525"/>
                <a:gd name="T59" fmla="*/ 2147483647 h 269"/>
                <a:gd name="T60" fmla="*/ 2147483647 w 525"/>
                <a:gd name="T61" fmla="*/ 2147483647 h 269"/>
                <a:gd name="T62" fmla="*/ 2147483647 w 525"/>
                <a:gd name="T63" fmla="*/ 2147483647 h 269"/>
                <a:gd name="T64" fmla="*/ 2147483647 w 525"/>
                <a:gd name="T65" fmla="*/ 2147483647 h 269"/>
                <a:gd name="T66" fmla="*/ 2147483647 w 525"/>
                <a:gd name="T67" fmla="*/ 2147483647 h 269"/>
                <a:gd name="T68" fmla="*/ 2147483647 w 525"/>
                <a:gd name="T69" fmla="*/ 2147483647 h 269"/>
                <a:gd name="T70" fmla="*/ 2147483647 w 525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0" y="134"/>
                  </a:moveTo>
                  <a:lnTo>
                    <a:pt x="1" y="144"/>
                  </a:lnTo>
                  <a:lnTo>
                    <a:pt x="4" y="157"/>
                  </a:lnTo>
                  <a:lnTo>
                    <a:pt x="8" y="167"/>
                  </a:lnTo>
                  <a:lnTo>
                    <a:pt x="16" y="179"/>
                  </a:lnTo>
                  <a:lnTo>
                    <a:pt x="25" y="190"/>
                  </a:lnTo>
                  <a:lnTo>
                    <a:pt x="34" y="200"/>
                  </a:lnTo>
                  <a:lnTo>
                    <a:pt x="47" y="210"/>
                  </a:lnTo>
                  <a:lnTo>
                    <a:pt x="61" y="219"/>
                  </a:lnTo>
                  <a:lnTo>
                    <a:pt x="77" y="227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1" y="249"/>
                  </a:lnTo>
                  <a:lnTo>
                    <a:pt x="151" y="255"/>
                  </a:lnTo>
                  <a:lnTo>
                    <a:pt x="172" y="259"/>
                  </a:lnTo>
                  <a:lnTo>
                    <a:pt x="194" y="263"/>
                  </a:lnTo>
                  <a:lnTo>
                    <a:pt x="216" y="265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30" y="263"/>
                  </a:lnTo>
                  <a:lnTo>
                    <a:pt x="352" y="259"/>
                  </a:lnTo>
                  <a:lnTo>
                    <a:pt x="372" y="255"/>
                  </a:lnTo>
                  <a:lnTo>
                    <a:pt x="393" y="249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7" y="227"/>
                  </a:lnTo>
                  <a:lnTo>
                    <a:pt x="463" y="219"/>
                  </a:lnTo>
                  <a:lnTo>
                    <a:pt x="477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8" y="179"/>
                  </a:lnTo>
                  <a:lnTo>
                    <a:pt x="515" y="167"/>
                  </a:lnTo>
                  <a:lnTo>
                    <a:pt x="520" y="157"/>
                  </a:lnTo>
                  <a:lnTo>
                    <a:pt x="522" y="144"/>
                  </a:lnTo>
                  <a:lnTo>
                    <a:pt x="524" y="133"/>
                  </a:lnTo>
                  <a:lnTo>
                    <a:pt x="522" y="121"/>
                  </a:lnTo>
                  <a:lnTo>
                    <a:pt x="520" y="110"/>
                  </a:lnTo>
                  <a:lnTo>
                    <a:pt x="515" y="98"/>
                  </a:lnTo>
                  <a:lnTo>
                    <a:pt x="508" y="87"/>
                  </a:lnTo>
                  <a:lnTo>
                    <a:pt x="500" y="77"/>
                  </a:lnTo>
                  <a:lnTo>
                    <a:pt x="489" y="65"/>
                  </a:lnTo>
                  <a:lnTo>
                    <a:pt x="477" y="55"/>
                  </a:lnTo>
                  <a:lnTo>
                    <a:pt x="463" y="47"/>
                  </a:lnTo>
                  <a:lnTo>
                    <a:pt x="447" y="38"/>
                  </a:lnTo>
                  <a:lnTo>
                    <a:pt x="430" y="31"/>
                  </a:lnTo>
                  <a:lnTo>
                    <a:pt x="412" y="22"/>
                  </a:lnTo>
                  <a:lnTo>
                    <a:pt x="393" y="17"/>
                  </a:lnTo>
                  <a:lnTo>
                    <a:pt x="372" y="12"/>
                  </a:lnTo>
                  <a:lnTo>
                    <a:pt x="352" y="7"/>
                  </a:lnTo>
                  <a:lnTo>
                    <a:pt x="329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1" y="17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7" y="38"/>
                  </a:lnTo>
                  <a:lnTo>
                    <a:pt x="61" y="47"/>
                  </a:lnTo>
                  <a:lnTo>
                    <a:pt x="47" y="57"/>
                  </a:lnTo>
                  <a:lnTo>
                    <a:pt x="34" y="67"/>
                  </a:lnTo>
                  <a:lnTo>
                    <a:pt x="25" y="77"/>
                  </a:lnTo>
                  <a:lnTo>
                    <a:pt x="16" y="87"/>
                  </a:lnTo>
                  <a:lnTo>
                    <a:pt x="8" y="98"/>
                  </a:lnTo>
                  <a:lnTo>
                    <a:pt x="4" y="110"/>
                  </a:lnTo>
                  <a:lnTo>
                    <a:pt x="1" y="121"/>
                  </a:lnTo>
                  <a:lnTo>
                    <a:pt x="0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8" name="Freeform 9"/>
            <p:cNvSpPr>
              <a:spLocks/>
            </p:cNvSpPr>
            <p:nvPr/>
          </p:nvSpPr>
          <p:spPr bwMode="auto">
            <a:xfrm>
              <a:off x="2724150" y="1631950"/>
              <a:ext cx="833438" cy="427038"/>
            </a:xfrm>
            <a:custGeom>
              <a:avLst/>
              <a:gdLst>
                <a:gd name="T0" fmla="*/ 2147483647 w 525"/>
                <a:gd name="T1" fmla="*/ 2147483647 h 269"/>
                <a:gd name="T2" fmla="*/ 2147483647 w 525"/>
                <a:gd name="T3" fmla="*/ 2147483647 h 269"/>
                <a:gd name="T4" fmla="*/ 2147483647 w 525"/>
                <a:gd name="T5" fmla="*/ 2147483647 h 269"/>
                <a:gd name="T6" fmla="*/ 2147483647 w 525"/>
                <a:gd name="T7" fmla="*/ 2147483647 h 269"/>
                <a:gd name="T8" fmla="*/ 2147483647 w 525"/>
                <a:gd name="T9" fmla="*/ 2147483647 h 269"/>
                <a:gd name="T10" fmla="*/ 2147483647 w 525"/>
                <a:gd name="T11" fmla="*/ 2147483647 h 269"/>
                <a:gd name="T12" fmla="*/ 2147483647 w 525"/>
                <a:gd name="T13" fmla="*/ 2147483647 h 269"/>
                <a:gd name="T14" fmla="*/ 2147483647 w 525"/>
                <a:gd name="T15" fmla="*/ 2147483647 h 269"/>
                <a:gd name="T16" fmla="*/ 2147483647 w 525"/>
                <a:gd name="T17" fmla="*/ 2147483647 h 269"/>
                <a:gd name="T18" fmla="*/ 2147483647 w 525"/>
                <a:gd name="T19" fmla="*/ 2147483647 h 269"/>
                <a:gd name="T20" fmla="*/ 2147483647 w 525"/>
                <a:gd name="T21" fmla="*/ 2147483647 h 269"/>
                <a:gd name="T22" fmla="*/ 2147483647 w 525"/>
                <a:gd name="T23" fmla="*/ 2147483647 h 269"/>
                <a:gd name="T24" fmla="*/ 2147483647 w 525"/>
                <a:gd name="T25" fmla="*/ 2147483647 h 269"/>
                <a:gd name="T26" fmla="*/ 2147483647 w 525"/>
                <a:gd name="T27" fmla="*/ 2147483647 h 269"/>
                <a:gd name="T28" fmla="*/ 2147483647 w 525"/>
                <a:gd name="T29" fmla="*/ 2147483647 h 269"/>
                <a:gd name="T30" fmla="*/ 2147483647 w 525"/>
                <a:gd name="T31" fmla="*/ 2147483647 h 269"/>
                <a:gd name="T32" fmla="*/ 2147483647 w 525"/>
                <a:gd name="T33" fmla="*/ 2147483647 h 269"/>
                <a:gd name="T34" fmla="*/ 2147483647 w 525"/>
                <a:gd name="T35" fmla="*/ 2147483647 h 269"/>
                <a:gd name="T36" fmla="*/ 2147483647 w 525"/>
                <a:gd name="T37" fmla="*/ 2147483647 h 269"/>
                <a:gd name="T38" fmla="*/ 2147483647 w 525"/>
                <a:gd name="T39" fmla="*/ 2147483647 h 269"/>
                <a:gd name="T40" fmla="*/ 2147483647 w 525"/>
                <a:gd name="T41" fmla="*/ 2147483647 h 269"/>
                <a:gd name="T42" fmla="*/ 2147483647 w 525"/>
                <a:gd name="T43" fmla="*/ 2147483647 h 269"/>
                <a:gd name="T44" fmla="*/ 2147483647 w 525"/>
                <a:gd name="T45" fmla="*/ 2147483647 h 269"/>
                <a:gd name="T46" fmla="*/ 2147483647 w 525"/>
                <a:gd name="T47" fmla="*/ 2147483647 h 269"/>
                <a:gd name="T48" fmla="*/ 2147483647 w 525"/>
                <a:gd name="T49" fmla="*/ 2147483647 h 269"/>
                <a:gd name="T50" fmla="*/ 2147483647 w 525"/>
                <a:gd name="T51" fmla="*/ 2147483647 h 269"/>
                <a:gd name="T52" fmla="*/ 2147483647 w 525"/>
                <a:gd name="T53" fmla="*/ 0 h 269"/>
                <a:gd name="T54" fmla="*/ 2147483647 w 525"/>
                <a:gd name="T55" fmla="*/ 0 h 269"/>
                <a:gd name="T56" fmla="*/ 2147483647 w 525"/>
                <a:gd name="T57" fmla="*/ 2147483647 h 269"/>
                <a:gd name="T58" fmla="*/ 2147483647 w 525"/>
                <a:gd name="T59" fmla="*/ 2147483647 h 269"/>
                <a:gd name="T60" fmla="*/ 2147483647 w 525"/>
                <a:gd name="T61" fmla="*/ 2147483647 h 269"/>
                <a:gd name="T62" fmla="*/ 2147483647 w 525"/>
                <a:gd name="T63" fmla="*/ 2147483647 h 269"/>
                <a:gd name="T64" fmla="*/ 2147483647 w 525"/>
                <a:gd name="T65" fmla="*/ 2147483647 h 269"/>
                <a:gd name="T66" fmla="*/ 2147483647 w 525"/>
                <a:gd name="T67" fmla="*/ 2147483647 h 269"/>
                <a:gd name="T68" fmla="*/ 2147483647 w 525"/>
                <a:gd name="T69" fmla="*/ 2147483647 h 269"/>
                <a:gd name="T70" fmla="*/ 2147483647 w 525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0" y="134"/>
                  </a:moveTo>
                  <a:lnTo>
                    <a:pt x="1" y="146"/>
                  </a:lnTo>
                  <a:lnTo>
                    <a:pt x="4" y="157"/>
                  </a:lnTo>
                  <a:lnTo>
                    <a:pt x="8" y="169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5" y="200"/>
                  </a:lnTo>
                  <a:lnTo>
                    <a:pt x="47" y="210"/>
                  </a:lnTo>
                  <a:lnTo>
                    <a:pt x="60" y="220"/>
                  </a:lnTo>
                  <a:lnTo>
                    <a:pt x="77" y="229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1" y="250"/>
                  </a:lnTo>
                  <a:lnTo>
                    <a:pt x="151" y="256"/>
                  </a:lnTo>
                  <a:lnTo>
                    <a:pt x="172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8"/>
                  </a:lnTo>
                  <a:lnTo>
                    <a:pt x="263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30" y="263"/>
                  </a:lnTo>
                  <a:lnTo>
                    <a:pt x="352" y="260"/>
                  </a:lnTo>
                  <a:lnTo>
                    <a:pt x="372" y="255"/>
                  </a:lnTo>
                  <a:lnTo>
                    <a:pt x="393" y="250"/>
                  </a:lnTo>
                  <a:lnTo>
                    <a:pt x="413" y="243"/>
                  </a:lnTo>
                  <a:lnTo>
                    <a:pt x="430" y="236"/>
                  </a:lnTo>
                  <a:lnTo>
                    <a:pt x="447" y="227"/>
                  </a:lnTo>
                  <a:lnTo>
                    <a:pt x="463" y="219"/>
                  </a:lnTo>
                  <a:lnTo>
                    <a:pt x="477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8" y="180"/>
                  </a:lnTo>
                  <a:lnTo>
                    <a:pt x="515" y="169"/>
                  </a:lnTo>
                  <a:lnTo>
                    <a:pt x="520" y="157"/>
                  </a:lnTo>
                  <a:lnTo>
                    <a:pt x="524" y="146"/>
                  </a:lnTo>
                  <a:lnTo>
                    <a:pt x="524" y="134"/>
                  </a:lnTo>
                  <a:lnTo>
                    <a:pt x="524" y="121"/>
                  </a:lnTo>
                  <a:lnTo>
                    <a:pt x="520" y="110"/>
                  </a:lnTo>
                  <a:lnTo>
                    <a:pt x="515" y="98"/>
                  </a:lnTo>
                  <a:lnTo>
                    <a:pt x="508" y="87"/>
                  </a:lnTo>
                  <a:lnTo>
                    <a:pt x="500" y="77"/>
                  </a:lnTo>
                  <a:lnTo>
                    <a:pt x="489" y="67"/>
                  </a:lnTo>
                  <a:lnTo>
                    <a:pt x="477" y="57"/>
                  </a:lnTo>
                  <a:lnTo>
                    <a:pt x="463" y="47"/>
                  </a:lnTo>
                  <a:lnTo>
                    <a:pt x="447" y="38"/>
                  </a:lnTo>
                  <a:lnTo>
                    <a:pt x="430" y="31"/>
                  </a:lnTo>
                  <a:lnTo>
                    <a:pt x="413" y="24"/>
                  </a:lnTo>
                  <a:lnTo>
                    <a:pt x="393" y="18"/>
                  </a:lnTo>
                  <a:lnTo>
                    <a:pt x="372" y="12"/>
                  </a:lnTo>
                  <a:lnTo>
                    <a:pt x="352" y="8"/>
                  </a:lnTo>
                  <a:lnTo>
                    <a:pt x="330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7" y="38"/>
                  </a:lnTo>
                  <a:lnTo>
                    <a:pt x="60" y="47"/>
                  </a:lnTo>
                  <a:lnTo>
                    <a:pt x="47" y="57"/>
                  </a:lnTo>
                  <a:lnTo>
                    <a:pt x="34" y="67"/>
                  </a:lnTo>
                  <a:lnTo>
                    <a:pt x="25" y="77"/>
                  </a:lnTo>
                  <a:lnTo>
                    <a:pt x="16" y="87"/>
                  </a:lnTo>
                  <a:lnTo>
                    <a:pt x="8" y="98"/>
                  </a:lnTo>
                  <a:lnTo>
                    <a:pt x="4" y="111"/>
                  </a:lnTo>
                  <a:lnTo>
                    <a:pt x="1" y="121"/>
                  </a:lnTo>
                  <a:lnTo>
                    <a:pt x="0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9" name="Freeform 10"/>
            <p:cNvSpPr>
              <a:spLocks/>
            </p:cNvSpPr>
            <p:nvPr/>
          </p:nvSpPr>
          <p:spPr bwMode="auto">
            <a:xfrm>
              <a:off x="306388" y="2182813"/>
              <a:ext cx="835025" cy="428625"/>
            </a:xfrm>
            <a:custGeom>
              <a:avLst/>
              <a:gdLst>
                <a:gd name="T0" fmla="*/ 2147483647 w 526"/>
                <a:gd name="T1" fmla="*/ 2147483647 h 270"/>
                <a:gd name="T2" fmla="*/ 2147483647 w 526"/>
                <a:gd name="T3" fmla="*/ 2147483647 h 270"/>
                <a:gd name="T4" fmla="*/ 2147483647 w 526"/>
                <a:gd name="T5" fmla="*/ 2147483647 h 270"/>
                <a:gd name="T6" fmla="*/ 2147483647 w 526"/>
                <a:gd name="T7" fmla="*/ 2147483647 h 270"/>
                <a:gd name="T8" fmla="*/ 2147483647 w 526"/>
                <a:gd name="T9" fmla="*/ 2147483647 h 270"/>
                <a:gd name="T10" fmla="*/ 2147483647 w 526"/>
                <a:gd name="T11" fmla="*/ 2147483647 h 270"/>
                <a:gd name="T12" fmla="*/ 2147483647 w 526"/>
                <a:gd name="T13" fmla="*/ 2147483647 h 270"/>
                <a:gd name="T14" fmla="*/ 2147483647 w 526"/>
                <a:gd name="T15" fmla="*/ 2147483647 h 270"/>
                <a:gd name="T16" fmla="*/ 2147483647 w 526"/>
                <a:gd name="T17" fmla="*/ 2147483647 h 270"/>
                <a:gd name="T18" fmla="*/ 2147483647 w 526"/>
                <a:gd name="T19" fmla="*/ 2147483647 h 270"/>
                <a:gd name="T20" fmla="*/ 2147483647 w 526"/>
                <a:gd name="T21" fmla="*/ 2147483647 h 270"/>
                <a:gd name="T22" fmla="*/ 2147483647 w 526"/>
                <a:gd name="T23" fmla="*/ 2147483647 h 270"/>
                <a:gd name="T24" fmla="*/ 2147483647 w 526"/>
                <a:gd name="T25" fmla="*/ 2147483647 h 270"/>
                <a:gd name="T26" fmla="*/ 2147483647 w 526"/>
                <a:gd name="T27" fmla="*/ 2147483647 h 270"/>
                <a:gd name="T28" fmla="*/ 2147483647 w 526"/>
                <a:gd name="T29" fmla="*/ 2147483647 h 270"/>
                <a:gd name="T30" fmla="*/ 2147483647 w 526"/>
                <a:gd name="T31" fmla="*/ 2147483647 h 270"/>
                <a:gd name="T32" fmla="*/ 2147483647 w 526"/>
                <a:gd name="T33" fmla="*/ 2147483647 h 270"/>
                <a:gd name="T34" fmla="*/ 2147483647 w 526"/>
                <a:gd name="T35" fmla="*/ 2147483647 h 270"/>
                <a:gd name="T36" fmla="*/ 2147483647 w 526"/>
                <a:gd name="T37" fmla="*/ 2147483647 h 270"/>
                <a:gd name="T38" fmla="*/ 2147483647 w 526"/>
                <a:gd name="T39" fmla="*/ 2147483647 h 270"/>
                <a:gd name="T40" fmla="*/ 2147483647 w 526"/>
                <a:gd name="T41" fmla="*/ 2147483647 h 270"/>
                <a:gd name="T42" fmla="*/ 2147483647 w 526"/>
                <a:gd name="T43" fmla="*/ 2147483647 h 270"/>
                <a:gd name="T44" fmla="*/ 2147483647 w 526"/>
                <a:gd name="T45" fmla="*/ 2147483647 h 270"/>
                <a:gd name="T46" fmla="*/ 2147483647 w 526"/>
                <a:gd name="T47" fmla="*/ 2147483647 h 270"/>
                <a:gd name="T48" fmla="*/ 2147483647 w 526"/>
                <a:gd name="T49" fmla="*/ 2147483647 h 270"/>
                <a:gd name="T50" fmla="*/ 2147483647 w 526"/>
                <a:gd name="T51" fmla="*/ 2147483647 h 270"/>
                <a:gd name="T52" fmla="*/ 2147483647 w 526"/>
                <a:gd name="T53" fmla="*/ 2147483647 h 270"/>
                <a:gd name="T54" fmla="*/ 2147483647 w 526"/>
                <a:gd name="T55" fmla="*/ 2147483647 h 270"/>
                <a:gd name="T56" fmla="*/ 2147483647 w 526"/>
                <a:gd name="T57" fmla="*/ 2147483647 h 270"/>
                <a:gd name="T58" fmla="*/ 2147483647 w 526"/>
                <a:gd name="T59" fmla="*/ 2147483647 h 270"/>
                <a:gd name="T60" fmla="*/ 2147483647 w 526"/>
                <a:gd name="T61" fmla="*/ 2147483647 h 270"/>
                <a:gd name="T62" fmla="*/ 2147483647 w 526"/>
                <a:gd name="T63" fmla="*/ 2147483647 h 270"/>
                <a:gd name="T64" fmla="*/ 2147483647 w 526"/>
                <a:gd name="T65" fmla="*/ 2147483647 h 270"/>
                <a:gd name="T66" fmla="*/ 2147483647 w 526"/>
                <a:gd name="T67" fmla="*/ 2147483647 h 270"/>
                <a:gd name="T68" fmla="*/ 2147483647 w 526"/>
                <a:gd name="T69" fmla="*/ 2147483647 h 270"/>
                <a:gd name="T70" fmla="*/ 2147483647 w 526"/>
                <a:gd name="T71" fmla="*/ 2147483647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6"/>
                <a:gd name="T109" fmla="*/ 0 h 270"/>
                <a:gd name="T110" fmla="*/ 526 w 526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6" h="270">
                  <a:moveTo>
                    <a:pt x="525" y="134"/>
                  </a:moveTo>
                  <a:lnTo>
                    <a:pt x="523" y="123"/>
                  </a:lnTo>
                  <a:lnTo>
                    <a:pt x="520" y="110"/>
                  </a:lnTo>
                  <a:lnTo>
                    <a:pt x="516" y="100"/>
                  </a:lnTo>
                  <a:lnTo>
                    <a:pt x="508" y="88"/>
                  </a:lnTo>
                  <a:lnTo>
                    <a:pt x="500" y="77"/>
                  </a:lnTo>
                  <a:lnTo>
                    <a:pt x="489" y="67"/>
                  </a:lnTo>
                  <a:lnTo>
                    <a:pt x="477" y="57"/>
                  </a:lnTo>
                  <a:lnTo>
                    <a:pt x="463" y="48"/>
                  </a:lnTo>
                  <a:lnTo>
                    <a:pt x="447" y="40"/>
                  </a:lnTo>
                  <a:lnTo>
                    <a:pt x="431" y="31"/>
                  </a:lnTo>
                  <a:lnTo>
                    <a:pt x="413" y="24"/>
                  </a:lnTo>
                  <a:lnTo>
                    <a:pt x="393" y="18"/>
                  </a:lnTo>
                  <a:lnTo>
                    <a:pt x="373" y="12"/>
                  </a:lnTo>
                  <a:lnTo>
                    <a:pt x="352" y="8"/>
                  </a:lnTo>
                  <a:lnTo>
                    <a:pt x="330" y="4"/>
                  </a:lnTo>
                  <a:lnTo>
                    <a:pt x="307" y="2"/>
                  </a:lnTo>
                  <a:lnTo>
                    <a:pt x="284" y="1"/>
                  </a:lnTo>
                  <a:lnTo>
                    <a:pt x="261" y="0"/>
                  </a:lnTo>
                  <a:lnTo>
                    <a:pt x="240" y="1"/>
                  </a:lnTo>
                  <a:lnTo>
                    <a:pt x="217" y="2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1" y="18"/>
                  </a:lnTo>
                  <a:lnTo>
                    <a:pt x="111" y="24"/>
                  </a:lnTo>
                  <a:lnTo>
                    <a:pt x="94" y="31"/>
                  </a:lnTo>
                  <a:lnTo>
                    <a:pt x="77" y="40"/>
                  </a:lnTo>
                  <a:lnTo>
                    <a:pt x="61" y="48"/>
                  </a:lnTo>
                  <a:lnTo>
                    <a:pt x="47" y="57"/>
                  </a:lnTo>
                  <a:lnTo>
                    <a:pt x="35" y="67"/>
                  </a:lnTo>
                  <a:lnTo>
                    <a:pt x="25" y="77"/>
                  </a:lnTo>
                  <a:lnTo>
                    <a:pt x="16" y="88"/>
                  </a:lnTo>
                  <a:lnTo>
                    <a:pt x="8" y="100"/>
                  </a:lnTo>
                  <a:lnTo>
                    <a:pt x="4" y="110"/>
                  </a:lnTo>
                  <a:lnTo>
                    <a:pt x="1" y="123"/>
                  </a:lnTo>
                  <a:lnTo>
                    <a:pt x="0" y="134"/>
                  </a:lnTo>
                  <a:lnTo>
                    <a:pt x="1" y="145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5" y="201"/>
                  </a:lnTo>
                  <a:lnTo>
                    <a:pt x="47" y="211"/>
                  </a:lnTo>
                  <a:lnTo>
                    <a:pt x="61" y="220"/>
                  </a:lnTo>
                  <a:lnTo>
                    <a:pt x="77" y="228"/>
                  </a:lnTo>
                  <a:lnTo>
                    <a:pt x="94" y="236"/>
                  </a:lnTo>
                  <a:lnTo>
                    <a:pt x="111" y="244"/>
                  </a:lnTo>
                  <a:lnTo>
                    <a:pt x="131" y="250"/>
                  </a:lnTo>
                  <a:lnTo>
                    <a:pt x="151" y="254"/>
                  </a:lnTo>
                  <a:lnTo>
                    <a:pt x="172" y="260"/>
                  </a:lnTo>
                  <a:lnTo>
                    <a:pt x="194" y="263"/>
                  </a:lnTo>
                  <a:lnTo>
                    <a:pt x="217" y="266"/>
                  </a:lnTo>
                  <a:lnTo>
                    <a:pt x="240" y="267"/>
                  </a:lnTo>
                  <a:lnTo>
                    <a:pt x="261" y="269"/>
                  </a:lnTo>
                  <a:lnTo>
                    <a:pt x="284" y="267"/>
                  </a:lnTo>
                  <a:lnTo>
                    <a:pt x="307" y="266"/>
                  </a:lnTo>
                  <a:lnTo>
                    <a:pt x="330" y="263"/>
                  </a:lnTo>
                  <a:lnTo>
                    <a:pt x="352" y="260"/>
                  </a:lnTo>
                  <a:lnTo>
                    <a:pt x="373" y="254"/>
                  </a:lnTo>
                  <a:lnTo>
                    <a:pt x="393" y="250"/>
                  </a:lnTo>
                  <a:lnTo>
                    <a:pt x="413" y="244"/>
                  </a:lnTo>
                  <a:lnTo>
                    <a:pt x="431" y="236"/>
                  </a:lnTo>
                  <a:lnTo>
                    <a:pt x="447" y="228"/>
                  </a:lnTo>
                  <a:lnTo>
                    <a:pt x="463" y="220"/>
                  </a:lnTo>
                  <a:lnTo>
                    <a:pt x="477" y="211"/>
                  </a:lnTo>
                  <a:lnTo>
                    <a:pt x="489" y="201"/>
                  </a:lnTo>
                  <a:lnTo>
                    <a:pt x="500" y="190"/>
                  </a:lnTo>
                  <a:lnTo>
                    <a:pt x="508" y="180"/>
                  </a:lnTo>
                  <a:lnTo>
                    <a:pt x="516" y="168"/>
                  </a:lnTo>
                  <a:lnTo>
                    <a:pt x="520" y="157"/>
                  </a:lnTo>
                  <a:lnTo>
                    <a:pt x="523" y="145"/>
                  </a:lnTo>
                  <a:lnTo>
                    <a:pt x="525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0" name="Freeform 11"/>
            <p:cNvSpPr>
              <a:spLocks/>
            </p:cNvSpPr>
            <p:nvPr/>
          </p:nvSpPr>
          <p:spPr bwMode="auto">
            <a:xfrm>
              <a:off x="1839913" y="2182813"/>
              <a:ext cx="833437" cy="428625"/>
            </a:xfrm>
            <a:custGeom>
              <a:avLst/>
              <a:gdLst>
                <a:gd name="T0" fmla="*/ 2147483647 w 525"/>
                <a:gd name="T1" fmla="*/ 2147483647 h 270"/>
                <a:gd name="T2" fmla="*/ 2147483647 w 525"/>
                <a:gd name="T3" fmla="*/ 2147483647 h 270"/>
                <a:gd name="T4" fmla="*/ 2147483647 w 525"/>
                <a:gd name="T5" fmla="*/ 2147483647 h 270"/>
                <a:gd name="T6" fmla="*/ 2147483647 w 525"/>
                <a:gd name="T7" fmla="*/ 2147483647 h 270"/>
                <a:gd name="T8" fmla="*/ 2147483647 w 525"/>
                <a:gd name="T9" fmla="*/ 2147483647 h 270"/>
                <a:gd name="T10" fmla="*/ 2147483647 w 525"/>
                <a:gd name="T11" fmla="*/ 2147483647 h 270"/>
                <a:gd name="T12" fmla="*/ 2147483647 w 525"/>
                <a:gd name="T13" fmla="*/ 2147483647 h 270"/>
                <a:gd name="T14" fmla="*/ 2147483647 w 525"/>
                <a:gd name="T15" fmla="*/ 2147483647 h 270"/>
                <a:gd name="T16" fmla="*/ 2147483647 w 525"/>
                <a:gd name="T17" fmla="*/ 2147483647 h 270"/>
                <a:gd name="T18" fmla="*/ 2147483647 w 525"/>
                <a:gd name="T19" fmla="*/ 2147483647 h 270"/>
                <a:gd name="T20" fmla="*/ 2147483647 w 525"/>
                <a:gd name="T21" fmla="*/ 2147483647 h 270"/>
                <a:gd name="T22" fmla="*/ 2147483647 w 525"/>
                <a:gd name="T23" fmla="*/ 2147483647 h 270"/>
                <a:gd name="T24" fmla="*/ 2147483647 w 525"/>
                <a:gd name="T25" fmla="*/ 2147483647 h 270"/>
                <a:gd name="T26" fmla="*/ 2147483647 w 525"/>
                <a:gd name="T27" fmla="*/ 2147483647 h 270"/>
                <a:gd name="T28" fmla="*/ 2147483647 w 525"/>
                <a:gd name="T29" fmla="*/ 2147483647 h 270"/>
                <a:gd name="T30" fmla="*/ 2147483647 w 525"/>
                <a:gd name="T31" fmla="*/ 2147483647 h 270"/>
                <a:gd name="T32" fmla="*/ 2147483647 w 525"/>
                <a:gd name="T33" fmla="*/ 2147483647 h 270"/>
                <a:gd name="T34" fmla="*/ 2147483647 w 525"/>
                <a:gd name="T35" fmla="*/ 2147483647 h 270"/>
                <a:gd name="T36" fmla="*/ 2147483647 w 525"/>
                <a:gd name="T37" fmla="*/ 2147483647 h 270"/>
                <a:gd name="T38" fmla="*/ 2147483647 w 525"/>
                <a:gd name="T39" fmla="*/ 2147483647 h 270"/>
                <a:gd name="T40" fmla="*/ 2147483647 w 525"/>
                <a:gd name="T41" fmla="*/ 2147483647 h 270"/>
                <a:gd name="T42" fmla="*/ 2147483647 w 525"/>
                <a:gd name="T43" fmla="*/ 2147483647 h 270"/>
                <a:gd name="T44" fmla="*/ 2147483647 w 525"/>
                <a:gd name="T45" fmla="*/ 2147483647 h 270"/>
                <a:gd name="T46" fmla="*/ 2147483647 w 525"/>
                <a:gd name="T47" fmla="*/ 2147483647 h 270"/>
                <a:gd name="T48" fmla="*/ 2147483647 w 525"/>
                <a:gd name="T49" fmla="*/ 2147483647 h 270"/>
                <a:gd name="T50" fmla="*/ 2147483647 w 525"/>
                <a:gd name="T51" fmla="*/ 2147483647 h 270"/>
                <a:gd name="T52" fmla="*/ 2147483647 w 525"/>
                <a:gd name="T53" fmla="*/ 2147483647 h 270"/>
                <a:gd name="T54" fmla="*/ 2147483647 w 525"/>
                <a:gd name="T55" fmla="*/ 2147483647 h 270"/>
                <a:gd name="T56" fmla="*/ 2147483647 w 525"/>
                <a:gd name="T57" fmla="*/ 2147483647 h 270"/>
                <a:gd name="T58" fmla="*/ 2147483647 w 525"/>
                <a:gd name="T59" fmla="*/ 2147483647 h 270"/>
                <a:gd name="T60" fmla="*/ 2147483647 w 525"/>
                <a:gd name="T61" fmla="*/ 2147483647 h 270"/>
                <a:gd name="T62" fmla="*/ 2147483647 w 525"/>
                <a:gd name="T63" fmla="*/ 2147483647 h 270"/>
                <a:gd name="T64" fmla="*/ 2147483647 w 525"/>
                <a:gd name="T65" fmla="*/ 2147483647 h 270"/>
                <a:gd name="T66" fmla="*/ 2147483647 w 525"/>
                <a:gd name="T67" fmla="*/ 2147483647 h 270"/>
                <a:gd name="T68" fmla="*/ 2147483647 w 525"/>
                <a:gd name="T69" fmla="*/ 2147483647 h 270"/>
                <a:gd name="T70" fmla="*/ 2147483647 w 525"/>
                <a:gd name="T71" fmla="*/ 2147483647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70"/>
                <a:gd name="T110" fmla="*/ 525 w 525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70">
                  <a:moveTo>
                    <a:pt x="0" y="134"/>
                  </a:moveTo>
                  <a:lnTo>
                    <a:pt x="1" y="145"/>
                  </a:lnTo>
                  <a:lnTo>
                    <a:pt x="3" y="157"/>
                  </a:lnTo>
                  <a:lnTo>
                    <a:pt x="8" y="168"/>
                  </a:lnTo>
                  <a:lnTo>
                    <a:pt x="15" y="180"/>
                  </a:lnTo>
                  <a:lnTo>
                    <a:pt x="23" y="190"/>
                  </a:lnTo>
                  <a:lnTo>
                    <a:pt x="34" y="201"/>
                  </a:lnTo>
                  <a:lnTo>
                    <a:pt x="46" y="211"/>
                  </a:lnTo>
                  <a:lnTo>
                    <a:pt x="60" y="220"/>
                  </a:lnTo>
                  <a:lnTo>
                    <a:pt x="76" y="228"/>
                  </a:lnTo>
                  <a:lnTo>
                    <a:pt x="93" y="236"/>
                  </a:lnTo>
                  <a:lnTo>
                    <a:pt x="111" y="244"/>
                  </a:lnTo>
                  <a:lnTo>
                    <a:pt x="130" y="250"/>
                  </a:lnTo>
                  <a:lnTo>
                    <a:pt x="151" y="254"/>
                  </a:lnTo>
                  <a:lnTo>
                    <a:pt x="171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7"/>
                  </a:lnTo>
                  <a:lnTo>
                    <a:pt x="262" y="269"/>
                  </a:lnTo>
                  <a:lnTo>
                    <a:pt x="284" y="267"/>
                  </a:lnTo>
                  <a:lnTo>
                    <a:pt x="307" y="266"/>
                  </a:lnTo>
                  <a:lnTo>
                    <a:pt x="329" y="263"/>
                  </a:lnTo>
                  <a:lnTo>
                    <a:pt x="351" y="260"/>
                  </a:lnTo>
                  <a:lnTo>
                    <a:pt x="372" y="254"/>
                  </a:lnTo>
                  <a:lnTo>
                    <a:pt x="392" y="250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6" y="228"/>
                  </a:lnTo>
                  <a:lnTo>
                    <a:pt x="462" y="220"/>
                  </a:lnTo>
                  <a:lnTo>
                    <a:pt x="476" y="210"/>
                  </a:lnTo>
                  <a:lnTo>
                    <a:pt x="489" y="201"/>
                  </a:lnTo>
                  <a:lnTo>
                    <a:pt x="498" y="190"/>
                  </a:lnTo>
                  <a:lnTo>
                    <a:pt x="507" y="180"/>
                  </a:lnTo>
                  <a:lnTo>
                    <a:pt x="515" y="168"/>
                  </a:lnTo>
                  <a:lnTo>
                    <a:pt x="519" y="157"/>
                  </a:lnTo>
                  <a:lnTo>
                    <a:pt x="522" y="145"/>
                  </a:lnTo>
                  <a:lnTo>
                    <a:pt x="524" y="134"/>
                  </a:lnTo>
                  <a:lnTo>
                    <a:pt x="522" y="123"/>
                  </a:lnTo>
                  <a:lnTo>
                    <a:pt x="519" y="110"/>
                  </a:lnTo>
                  <a:lnTo>
                    <a:pt x="515" y="100"/>
                  </a:lnTo>
                  <a:lnTo>
                    <a:pt x="507" y="88"/>
                  </a:lnTo>
                  <a:lnTo>
                    <a:pt x="498" y="77"/>
                  </a:lnTo>
                  <a:lnTo>
                    <a:pt x="489" y="67"/>
                  </a:lnTo>
                  <a:lnTo>
                    <a:pt x="476" y="57"/>
                  </a:lnTo>
                  <a:lnTo>
                    <a:pt x="462" y="48"/>
                  </a:lnTo>
                  <a:lnTo>
                    <a:pt x="446" y="40"/>
                  </a:lnTo>
                  <a:lnTo>
                    <a:pt x="430" y="31"/>
                  </a:lnTo>
                  <a:lnTo>
                    <a:pt x="412" y="24"/>
                  </a:lnTo>
                  <a:lnTo>
                    <a:pt x="392" y="18"/>
                  </a:lnTo>
                  <a:lnTo>
                    <a:pt x="372" y="12"/>
                  </a:lnTo>
                  <a:lnTo>
                    <a:pt x="351" y="8"/>
                  </a:lnTo>
                  <a:lnTo>
                    <a:pt x="329" y="4"/>
                  </a:lnTo>
                  <a:lnTo>
                    <a:pt x="307" y="2"/>
                  </a:lnTo>
                  <a:lnTo>
                    <a:pt x="284" y="1"/>
                  </a:lnTo>
                  <a:lnTo>
                    <a:pt x="262" y="0"/>
                  </a:lnTo>
                  <a:lnTo>
                    <a:pt x="239" y="1"/>
                  </a:lnTo>
                  <a:lnTo>
                    <a:pt x="216" y="2"/>
                  </a:lnTo>
                  <a:lnTo>
                    <a:pt x="193" y="4"/>
                  </a:lnTo>
                  <a:lnTo>
                    <a:pt x="171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6" y="40"/>
                  </a:lnTo>
                  <a:lnTo>
                    <a:pt x="60" y="48"/>
                  </a:lnTo>
                  <a:lnTo>
                    <a:pt x="46" y="57"/>
                  </a:lnTo>
                  <a:lnTo>
                    <a:pt x="34" y="67"/>
                  </a:lnTo>
                  <a:lnTo>
                    <a:pt x="23" y="77"/>
                  </a:lnTo>
                  <a:lnTo>
                    <a:pt x="15" y="88"/>
                  </a:lnTo>
                  <a:lnTo>
                    <a:pt x="8" y="100"/>
                  </a:lnTo>
                  <a:lnTo>
                    <a:pt x="3" y="110"/>
                  </a:lnTo>
                  <a:lnTo>
                    <a:pt x="1" y="123"/>
                  </a:lnTo>
                  <a:lnTo>
                    <a:pt x="0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auto">
            <a:xfrm>
              <a:off x="2681288" y="2706688"/>
              <a:ext cx="1250950" cy="701675"/>
            </a:xfrm>
            <a:custGeom>
              <a:avLst/>
              <a:gdLst/>
              <a:ahLst/>
              <a:cxnLst>
                <a:cxn ang="0">
                  <a:pos x="0" y="221"/>
                </a:cxn>
                <a:cxn ang="0">
                  <a:pos x="388" y="0"/>
                </a:cxn>
                <a:cxn ang="0">
                  <a:pos x="787" y="229"/>
                </a:cxn>
                <a:cxn ang="0">
                  <a:pos x="388" y="441"/>
                </a:cxn>
                <a:cxn ang="0">
                  <a:pos x="0" y="221"/>
                </a:cxn>
              </a:cxnLst>
              <a:rect l="0" t="0" r="r" b="b"/>
              <a:pathLst>
                <a:path w="788" h="442">
                  <a:moveTo>
                    <a:pt x="0" y="221"/>
                  </a:moveTo>
                  <a:lnTo>
                    <a:pt x="388" y="0"/>
                  </a:lnTo>
                  <a:lnTo>
                    <a:pt x="787" y="229"/>
                  </a:lnTo>
                  <a:lnTo>
                    <a:pt x="388" y="441"/>
                  </a:lnTo>
                  <a:lnTo>
                    <a:pt x="0" y="22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2" name="Freeform 13"/>
            <p:cNvSpPr>
              <a:spLocks/>
            </p:cNvSpPr>
            <p:nvPr/>
          </p:nvSpPr>
          <p:spPr bwMode="auto">
            <a:xfrm>
              <a:off x="4391025" y="2881313"/>
              <a:ext cx="1350963" cy="441325"/>
            </a:xfrm>
            <a:custGeom>
              <a:avLst/>
              <a:gdLst>
                <a:gd name="T0" fmla="*/ 2147483647 w 851"/>
                <a:gd name="T1" fmla="*/ 2147483647 h 278"/>
                <a:gd name="T2" fmla="*/ 2147483647 w 851"/>
                <a:gd name="T3" fmla="*/ 0 h 278"/>
                <a:gd name="T4" fmla="*/ 0 w 851"/>
                <a:gd name="T5" fmla="*/ 0 h 278"/>
                <a:gd name="T6" fmla="*/ 0 w 851"/>
                <a:gd name="T7" fmla="*/ 2147483647 h 278"/>
                <a:gd name="T8" fmla="*/ 2147483647 w 851"/>
                <a:gd name="T9" fmla="*/ 2147483647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1"/>
                <a:gd name="T16" fmla="*/ 0 h 278"/>
                <a:gd name="T17" fmla="*/ 851 w 851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1" h="278">
                  <a:moveTo>
                    <a:pt x="850" y="277"/>
                  </a:moveTo>
                  <a:lnTo>
                    <a:pt x="850" y="0"/>
                  </a:lnTo>
                  <a:lnTo>
                    <a:pt x="0" y="0"/>
                  </a:lnTo>
                  <a:lnTo>
                    <a:pt x="0" y="277"/>
                  </a:lnTo>
                  <a:lnTo>
                    <a:pt x="850" y="2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3" name="Freeform 14"/>
            <p:cNvSpPr>
              <a:spLocks/>
            </p:cNvSpPr>
            <p:nvPr/>
          </p:nvSpPr>
          <p:spPr bwMode="auto">
            <a:xfrm>
              <a:off x="952500" y="2870200"/>
              <a:ext cx="1154113" cy="439738"/>
            </a:xfrm>
            <a:custGeom>
              <a:avLst/>
              <a:gdLst>
                <a:gd name="T0" fmla="*/ 2147483647 w 727"/>
                <a:gd name="T1" fmla="*/ 2147483647 h 277"/>
                <a:gd name="T2" fmla="*/ 2147483647 w 727"/>
                <a:gd name="T3" fmla="*/ 0 h 277"/>
                <a:gd name="T4" fmla="*/ 0 w 727"/>
                <a:gd name="T5" fmla="*/ 0 h 277"/>
                <a:gd name="T6" fmla="*/ 0 w 727"/>
                <a:gd name="T7" fmla="*/ 2147483647 h 277"/>
                <a:gd name="T8" fmla="*/ 2147483647 w 727"/>
                <a:gd name="T9" fmla="*/ 2147483647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7"/>
                <a:gd name="T16" fmla="*/ 0 h 277"/>
                <a:gd name="T17" fmla="*/ 727 w 727"/>
                <a:gd name="T18" fmla="*/ 277 h 2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7" h="277">
                  <a:moveTo>
                    <a:pt x="726" y="276"/>
                  </a:moveTo>
                  <a:lnTo>
                    <a:pt x="726" y="0"/>
                  </a:lnTo>
                  <a:lnTo>
                    <a:pt x="0" y="0"/>
                  </a:lnTo>
                  <a:lnTo>
                    <a:pt x="0" y="276"/>
                  </a:lnTo>
                  <a:lnTo>
                    <a:pt x="726" y="27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4" name="Freeform 15"/>
            <p:cNvSpPr>
              <a:spLocks/>
            </p:cNvSpPr>
            <p:nvPr/>
          </p:nvSpPr>
          <p:spPr bwMode="auto">
            <a:xfrm>
              <a:off x="4391025" y="1882775"/>
              <a:ext cx="835025" cy="427038"/>
            </a:xfrm>
            <a:custGeom>
              <a:avLst/>
              <a:gdLst>
                <a:gd name="T0" fmla="*/ 2147483647 w 526"/>
                <a:gd name="T1" fmla="*/ 2147483647 h 269"/>
                <a:gd name="T2" fmla="*/ 2147483647 w 526"/>
                <a:gd name="T3" fmla="*/ 2147483647 h 269"/>
                <a:gd name="T4" fmla="*/ 2147483647 w 526"/>
                <a:gd name="T5" fmla="*/ 2147483647 h 269"/>
                <a:gd name="T6" fmla="*/ 2147483647 w 526"/>
                <a:gd name="T7" fmla="*/ 2147483647 h 269"/>
                <a:gd name="T8" fmla="*/ 2147483647 w 526"/>
                <a:gd name="T9" fmla="*/ 2147483647 h 269"/>
                <a:gd name="T10" fmla="*/ 2147483647 w 526"/>
                <a:gd name="T11" fmla="*/ 2147483647 h 269"/>
                <a:gd name="T12" fmla="*/ 2147483647 w 526"/>
                <a:gd name="T13" fmla="*/ 2147483647 h 269"/>
                <a:gd name="T14" fmla="*/ 2147483647 w 526"/>
                <a:gd name="T15" fmla="*/ 2147483647 h 269"/>
                <a:gd name="T16" fmla="*/ 2147483647 w 526"/>
                <a:gd name="T17" fmla="*/ 0 h 269"/>
                <a:gd name="T18" fmla="*/ 2147483647 w 526"/>
                <a:gd name="T19" fmla="*/ 0 h 269"/>
                <a:gd name="T20" fmla="*/ 2147483647 w 526"/>
                <a:gd name="T21" fmla="*/ 2147483647 h 269"/>
                <a:gd name="T22" fmla="*/ 2147483647 w 526"/>
                <a:gd name="T23" fmla="*/ 2147483647 h 269"/>
                <a:gd name="T24" fmla="*/ 2147483647 w 526"/>
                <a:gd name="T25" fmla="*/ 2147483647 h 269"/>
                <a:gd name="T26" fmla="*/ 2147483647 w 526"/>
                <a:gd name="T27" fmla="*/ 2147483647 h 269"/>
                <a:gd name="T28" fmla="*/ 2147483647 w 526"/>
                <a:gd name="T29" fmla="*/ 2147483647 h 269"/>
                <a:gd name="T30" fmla="*/ 2147483647 w 526"/>
                <a:gd name="T31" fmla="*/ 2147483647 h 269"/>
                <a:gd name="T32" fmla="*/ 2147483647 w 526"/>
                <a:gd name="T33" fmla="*/ 2147483647 h 269"/>
                <a:gd name="T34" fmla="*/ 2147483647 w 526"/>
                <a:gd name="T35" fmla="*/ 2147483647 h 269"/>
                <a:gd name="T36" fmla="*/ 2147483647 w 526"/>
                <a:gd name="T37" fmla="*/ 2147483647 h 269"/>
                <a:gd name="T38" fmla="*/ 2147483647 w 526"/>
                <a:gd name="T39" fmla="*/ 2147483647 h 269"/>
                <a:gd name="T40" fmla="*/ 2147483647 w 526"/>
                <a:gd name="T41" fmla="*/ 2147483647 h 269"/>
                <a:gd name="T42" fmla="*/ 2147483647 w 526"/>
                <a:gd name="T43" fmla="*/ 2147483647 h 269"/>
                <a:gd name="T44" fmla="*/ 2147483647 w 526"/>
                <a:gd name="T45" fmla="*/ 2147483647 h 269"/>
                <a:gd name="T46" fmla="*/ 2147483647 w 526"/>
                <a:gd name="T47" fmla="*/ 2147483647 h 269"/>
                <a:gd name="T48" fmla="*/ 2147483647 w 526"/>
                <a:gd name="T49" fmla="*/ 2147483647 h 269"/>
                <a:gd name="T50" fmla="*/ 2147483647 w 526"/>
                <a:gd name="T51" fmla="*/ 2147483647 h 269"/>
                <a:gd name="T52" fmla="*/ 2147483647 w 526"/>
                <a:gd name="T53" fmla="*/ 2147483647 h 269"/>
                <a:gd name="T54" fmla="*/ 2147483647 w 526"/>
                <a:gd name="T55" fmla="*/ 2147483647 h 269"/>
                <a:gd name="T56" fmla="*/ 2147483647 w 526"/>
                <a:gd name="T57" fmla="*/ 2147483647 h 269"/>
                <a:gd name="T58" fmla="*/ 2147483647 w 526"/>
                <a:gd name="T59" fmla="*/ 2147483647 h 269"/>
                <a:gd name="T60" fmla="*/ 2147483647 w 526"/>
                <a:gd name="T61" fmla="*/ 2147483647 h 269"/>
                <a:gd name="T62" fmla="*/ 2147483647 w 526"/>
                <a:gd name="T63" fmla="*/ 2147483647 h 269"/>
                <a:gd name="T64" fmla="*/ 2147483647 w 526"/>
                <a:gd name="T65" fmla="*/ 2147483647 h 269"/>
                <a:gd name="T66" fmla="*/ 2147483647 w 526"/>
                <a:gd name="T67" fmla="*/ 2147483647 h 269"/>
                <a:gd name="T68" fmla="*/ 2147483647 w 526"/>
                <a:gd name="T69" fmla="*/ 2147483647 h 269"/>
                <a:gd name="T70" fmla="*/ 2147483647 w 526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6"/>
                <a:gd name="T109" fmla="*/ 0 h 269"/>
                <a:gd name="T110" fmla="*/ 526 w 526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6" h="269">
                  <a:moveTo>
                    <a:pt x="525" y="134"/>
                  </a:moveTo>
                  <a:lnTo>
                    <a:pt x="523" y="121"/>
                  </a:lnTo>
                  <a:lnTo>
                    <a:pt x="521" y="110"/>
                  </a:lnTo>
                  <a:lnTo>
                    <a:pt x="516" y="98"/>
                  </a:lnTo>
                  <a:lnTo>
                    <a:pt x="509" y="88"/>
                  </a:lnTo>
                  <a:lnTo>
                    <a:pt x="501" y="77"/>
                  </a:lnTo>
                  <a:lnTo>
                    <a:pt x="490" y="67"/>
                  </a:lnTo>
                  <a:lnTo>
                    <a:pt x="478" y="57"/>
                  </a:lnTo>
                  <a:lnTo>
                    <a:pt x="464" y="47"/>
                  </a:lnTo>
                  <a:lnTo>
                    <a:pt x="448" y="38"/>
                  </a:lnTo>
                  <a:lnTo>
                    <a:pt x="431" y="31"/>
                  </a:lnTo>
                  <a:lnTo>
                    <a:pt x="412" y="24"/>
                  </a:lnTo>
                  <a:lnTo>
                    <a:pt x="393" y="18"/>
                  </a:lnTo>
                  <a:lnTo>
                    <a:pt x="373" y="12"/>
                  </a:lnTo>
                  <a:lnTo>
                    <a:pt x="351" y="8"/>
                  </a:lnTo>
                  <a:lnTo>
                    <a:pt x="330" y="4"/>
                  </a:lnTo>
                  <a:lnTo>
                    <a:pt x="308" y="1"/>
                  </a:lnTo>
                  <a:lnTo>
                    <a:pt x="285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3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2" y="24"/>
                  </a:lnTo>
                  <a:lnTo>
                    <a:pt x="93" y="31"/>
                  </a:lnTo>
                  <a:lnTo>
                    <a:pt x="76" y="38"/>
                  </a:lnTo>
                  <a:lnTo>
                    <a:pt x="60" y="47"/>
                  </a:lnTo>
                  <a:lnTo>
                    <a:pt x="46" y="57"/>
                  </a:lnTo>
                  <a:lnTo>
                    <a:pt x="34" y="67"/>
                  </a:lnTo>
                  <a:lnTo>
                    <a:pt x="23" y="77"/>
                  </a:lnTo>
                  <a:lnTo>
                    <a:pt x="15" y="88"/>
                  </a:lnTo>
                  <a:lnTo>
                    <a:pt x="8" y="98"/>
                  </a:lnTo>
                  <a:lnTo>
                    <a:pt x="3" y="110"/>
                  </a:lnTo>
                  <a:lnTo>
                    <a:pt x="1" y="121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3" y="157"/>
                  </a:lnTo>
                  <a:lnTo>
                    <a:pt x="8" y="169"/>
                  </a:lnTo>
                  <a:lnTo>
                    <a:pt x="15" y="180"/>
                  </a:lnTo>
                  <a:lnTo>
                    <a:pt x="23" y="190"/>
                  </a:lnTo>
                  <a:lnTo>
                    <a:pt x="34" y="200"/>
                  </a:lnTo>
                  <a:lnTo>
                    <a:pt x="46" y="210"/>
                  </a:lnTo>
                  <a:lnTo>
                    <a:pt x="60" y="220"/>
                  </a:lnTo>
                  <a:lnTo>
                    <a:pt x="76" y="229"/>
                  </a:lnTo>
                  <a:lnTo>
                    <a:pt x="93" y="236"/>
                  </a:lnTo>
                  <a:lnTo>
                    <a:pt x="112" y="243"/>
                  </a:lnTo>
                  <a:lnTo>
                    <a:pt x="130" y="250"/>
                  </a:lnTo>
                  <a:lnTo>
                    <a:pt x="151" y="256"/>
                  </a:lnTo>
                  <a:lnTo>
                    <a:pt x="173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5" y="268"/>
                  </a:lnTo>
                  <a:lnTo>
                    <a:pt x="308" y="266"/>
                  </a:lnTo>
                  <a:lnTo>
                    <a:pt x="330" y="263"/>
                  </a:lnTo>
                  <a:lnTo>
                    <a:pt x="351" y="260"/>
                  </a:lnTo>
                  <a:lnTo>
                    <a:pt x="373" y="256"/>
                  </a:lnTo>
                  <a:lnTo>
                    <a:pt x="393" y="250"/>
                  </a:lnTo>
                  <a:lnTo>
                    <a:pt x="412" y="243"/>
                  </a:lnTo>
                  <a:lnTo>
                    <a:pt x="431" y="236"/>
                  </a:lnTo>
                  <a:lnTo>
                    <a:pt x="448" y="229"/>
                  </a:lnTo>
                  <a:lnTo>
                    <a:pt x="464" y="220"/>
                  </a:lnTo>
                  <a:lnTo>
                    <a:pt x="478" y="210"/>
                  </a:lnTo>
                  <a:lnTo>
                    <a:pt x="490" y="200"/>
                  </a:lnTo>
                  <a:lnTo>
                    <a:pt x="501" y="190"/>
                  </a:lnTo>
                  <a:lnTo>
                    <a:pt x="509" y="180"/>
                  </a:lnTo>
                  <a:lnTo>
                    <a:pt x="516" y="169"/>
                  </a:lnTo>
                  <a:lnTo>
                    <a:pt x="521" y="157"/>
                  </a:lnTo>
                  <a:lnTo>
                    <a:pt x="523" y="146"/>
                  </a:lnTo>
                  <a:lnTo>
                    <a:pt x="525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" name="Rectangle 16"/>
            <p:cNvSpPr>
              <a:spLocks noChangeArrowheads="1"/>
            </p:cNvSpPr>
            <p:nvPr/>
          </p:nvSpPr>
          <p:spPr bwMode="auto">
            <a:xfrm>
              <a:off x="2073275" y="2236788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lot</a:t>
              </a:r>
            </a:p>
          </p:txBody>
        </p:sp>
        <p:sp>
          <p:nvSpPr>
            <p:cNvPr id="8296" name="Rectangle 17"/>
            <p:cNvSpPr>
              <a:spLocks noChangeArrowheads="1"/>
            </p:cNvSpPr>
            <p:nvPr/>
          </p:nvSpPr>
          <p:spPr bwMode="auto">
            <a:xfrm>
              <a:off x="4408487" y="1922463"/>
              <a:ext cx="836613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dname</a:t>
              </a:r>
            </a:p>
          </p:txBody>
        </p:sp>
        <p:sp>
          <p:nvSpPr>
            <p:cNvPr id="8297" name="Rectangle 18"/>
            <p:cNvSpPr>
              <a:spLocks noChangeArrowheads="1"/>
            </p:cNvSpPr>
            <p:nvPr/>
          </p:nvSpPr>
          <p:spPr bwMode="auto">
            <a:xfrm>
              <a:off x="5143500" y="2246313"/>
              <a:ext cx="85883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budget</a:t>
              </a:r>
            </a:p>
          </p:txBody>
        </p:sp>
        <p:sp>
          <p:nvSpPr>
            <p:cNvPr id="8298" name="Rectangle 19"/>
            <p:cNvSpPr>
              <a:spLocks noChangeArrowheads="1"/>
            </p:cNvSpPr>
            <p:nvPr/>
          </p:nvSpPr>
          <p:spPr bwMode="auto">
            <a:xfrm>
              <a:off x="3797300" y="2236788"/>
              <a:ext cx="490520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434FD6"/>
                  </a:solidFill>
                  <a:latin typeface="Arial" charset="0"/>
                </a:rPr>
                <a:t>did</a:t>
              </a:r>
            </a:p>
          </p:txBody>
        </p:sp>
        <p:sp>
          <p:nvSpPr>
            <p:cNvPr id="8299" name="Rectangle 20"/>
            <p:cNvSpPr>
              <a:spLocks noChangeArrowheads="1"/>
            </p:cNvSpPr>
            <p:nvPr/>
          </p:nvSpPr>
          <p:spPr bwMode="auto">
            <a:xfrm>
              <a:off x="2798763" y="1655763"/>
              <a:ext cx="700087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since</a:t>
              </a:r>
            </a:p>
          </p:txBody>
        </p:sp>
        <p:sp>
          <p:nvSpPr>
            <p:cNvPr id="8300" name="Rectangle 21"/>
            <p:cNvSpPr>
              <a:spLocks noChangeArrowheads="1"/>
            </p:cNvSpPr>
            <p:nvPr/>
          </p:nvSpPr>
          <p:spPr bwMode="auto">
            <a:xfrm>
              <a:off x="1120775" y="1911350"/>
              <a:ext cx="7112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name</a:t>
              </a:r>
            </a:p>
          </p:txBody>
        </p:sp>
        <p:sp>
          <p:nvSpPr>
            <p:cNvPr id="8301" name="Rectangle 22"/>
            <p:cNvSpPr>
              <a:spLocks noChangeArrowheads="1"/>
            </p:cNvSpPr>
            <p:nvPr/>
          </p:nvSpPr>
          <p:spPr bwMode="auto">
            <a:xfrm>
              <a:off x="2806700" y="2913063"/>
              <a:ext cx="985784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Works_In</a:t>
              </a:r>
            </a:p>
          </p:txBody>
        </p:sp>
        <p:sp>
          <p:nvSpPr>
            <p:cNvPr id="8302" name="Rectangle 23"/>
            <p:cNvSpPr>
              <a:spLocks noChangeArrowheads="1"/>
            </p:cNvSpPr>
            <p:nvPr/>
          </p:nvSpPr>
          <p:spPr bwMode="auto">
            <a:xfrm>
              <a:off x="4330700" y="2935288"/>
              <a:ext cx="1422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Departments</a:t>
              </a:r>
            </a:p>
          </p:txBody>
        </p:sp>
        <p:sp>
          <p:nvSpPr>
            <p:cNvPr id="8303" name="Rectangle 24"/>
            <p:cNvSpPr>
              <a:spLocks noChangeArrowheads="1"/>
            </p:cNvSpPr>
            <p:nvPr/>
          </p:nvSpPr>
          <p:spPr bwMode="auto">
            <a:xfrm>
              <a:off x="890588" y="2935288"/>
              <a:ext cx="12541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Employees</a:t>
              </a:r>
            </a:p>
          </p:txBody>
        </p:sp>
        <p:sp>
          <p:nvSpPr>
            <p:cNvPr id="8304" name="Rectangle 25"/>
            <p:cNvSpPr>
              <a:spLocks noChangeArrowheads="1"/>
            </p:cNvSpPr>
            <p:nvPr/>
          </p:nvSpPr>
          <p:spPr bwMode="auto">
            <a:xfrm>
              <a:off x="446088" y="2189163"/>
              <a:ext cx="5318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C00000"/>
                  </a:solidFill>
                  <a:latin typeface="Arial" charset="0"/>
                </a:rPr>
                <a:t>ssn</a:t>
              </a:r>
            </a:p>
          </p:txBody>
        </p:sp>
        <p:sp>
          <p:nvSpPr>
            <p:cNvPr id="8305" name="Line 26"/>
            <p:cNvSpPr>
              <a:spLocks noChangeShapeType="1"/>
            </p:cNvSpPr>
            <p:nvPr/>
          </p:nvSpPr>
          <p:spPr bwMode="auto">
            <a:xfrm>
              <a:off x="1441450" y="2281237"/>
              <a:ext cx="49972" cy="57985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6" name="Line 27"/>
            <p:cNvSpPr>
              <a:spLocks noChangeShapeType="1"/>
            </p:cNvSpPr>
            <p:nvPr/>
          </p:nvSpPr>
          <p:spPr bwMode="auto">
            <a:xfrm>
              <a:off x="802309" y="2602672"/>
              <a:ext cx="508966" cy="27229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7" name="Line 28"/>
            <p:cNvSpPr>
              <a:spLocks noChangeShapeType="1"/>
            </p:cNvSpPr>
            <p:nvPr/>
          </p:nvSpPr>
          <p:spPr bwMode="auto">
            <a:xfrm flipH="1">
              <a:off x="1860550" y="2609299"/>
              <a:ext cx="306733" cy="24344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8" name="Line 29"/>
            <p:cNvSpPr>
              <a:spLocks noChangeShapeType="1"/>
            </p:cNvSpPr>
            <p:nvPr/>
          </p:nvSpPr>
          <p:spPr bwMode="auto">
            <a:xfrm flipH="1">
              <a:off x="2114205" y="3054350"/>
              <a:ext cx="581025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9" name="Line 30"/>
            <p:cNvSpPr>
              <a:spLocks noChangeShapeType="1"/>
            </p:cNvSpPr>
            <p:nvPr/>
          </p:nvSpPr>
          <p:spPr bwMode="auto">
            <a:xfrm>
              <a:off x="3932238" y="3071812"/>
              <a:ext cx="454784" cy="1311"/>
            </a:xfrm>
            <a:prstGeom prst="line">
              <a:avLst/>
            </a:prstGeom>
            <a:noFill/>
            <a:ln w="25400">
              <a:solidFill>
                <a:srgbClr val="434FD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0" name="Line 31"/>
            <p:cNvSpPr>
              <a:spLocks noChangeShapeType="1"/>
            </p:cNvSpPr>
            <p:nvPr/>
          </p:nvSpPr>
          <p:spPr bwMode="auto">
            <a:xfrm>
              <a:off x="3161196" y="2065959"/>
              <a:ext cx="124929" cy="62802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1" name="Line 32"/>
            <p:cNvSpPr>
              <a:spLocks noChangeShapeType="1"/>
            </p:cNvSpPr>
            <p:nvPr/>
          </p:nvSpPr>
          <p:spPr bwMode="auto">
            <a:xfrm>
              <a:off x="4274378" y="2589420"/>
              <a:ext cx="343660" cy="27601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2" name="Line 33"/>
            <p:cNvSpPr>
              <a:spLocks noChangeShapeType="1"/>
            </p:cNvSpPr>
            <p:nvPr/>
          </p:nvSpPr>
          <p:spPr bwMode="auto">
            <a:xfrm>
              <a:off x="4817716" y="2311124"/>
              <a:ext cx="84483" cy="58130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3" name="Line 34"/>
            <p:cNvSpPr>
              <a:spLocks noChangeShapeType="1"/>
            </p:cNvSpPr>
            <p:nvPr/>
          </p:nvSpPr>
          <p:spPr bwMode="auto">
            <a:xfrm flipH="1">
              <a:off x="5251450" y="2619375"/>
              <a:ext cx="317500" cy="24606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200606"/>
              </p:ext>
            </p:extLst>
          </p:nvPr>
        </p:nvGraphicFramePr>
        <p:xfrm>
          <a:off x="609600" y="4098006"/>
          <a:ext cx="2209800" cy="2194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 err="1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ssn</a:t>
                      </a:r>
                      <a:endParaRPr lang="en-US" sz="1800" u="sng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</a:rPr>
                        <a:t>name</a:t>
                      </a: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</a:rPr>
                        <a:t>lot</a:t>
                      </a:r>
                    </a:p>
                  </a:txBody>
                  <a:tcPr marT="45697" marB="4569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1234</a:t>
                      </a: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Jenny</a:t>
                      </a: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A456</a:t>
                      </a:r>
                    </a:p>
                  </a:txBody>
                  <a:tcPr marT="45697" marB="4569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448851"/>
              </p:ext>
            </p:extLst>
          </p:nvPr>
        </p:nvGraphicFramePr>
        <p:xfrm>
          <a:off x="6019800" y="4098006"/>
          <a:ext cx="2590800" cy="2194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did</a:t>
                      </a: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itchFamily="34" charset="0"/>
                        </a:rPr>
                        <a:t>dname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</a:rPr>
                        <a:t>budget</a:t>
                      </a:r>
                    </a:p>
                  </a:txBody>
                  <a:tcPr marT="45697" marB="4569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434FD6"/>
                          </a:solidFill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DB</a:t>
                      </a: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1,000,000</a:t>
                      </a:r>
                    </a:p>
                  </a:txBody>
                  <a:tcPr marT="45697" marB="4569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280" name="TextBox 39"/>
          <p:cNvSpPr txBox="1">
            <a:spLocks noChangeArrowheads="1"/>
          </p:cNvSpPr>
          <p:nvPr/>
        </p:nvSpPr>
        <p:spPr bwMode="auto">
          <a:xfrm>
            <a:off x="533400" y="3737400"/>
            <a:ext cx="1214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800" b="1" dirty="0">
                <a:latin typeface="Calibri" pitchFamily="34" charset="0"/>
              </a:rPr>
              <a:t>Employees</a:t>
            </a:r>
          </a:p>
        </p:txBody>
      </p:sp>
      <p:sp>
        <p:nvSpPr>
          <p:cNvPr id="8281" name="TextBox 40"/>
          <p:cNvSpPr txBox="1">
            <a:spLocks noChangeArrowheads="1"/>
          </p:cNvSpPr>
          <p:nvPr/>
        </p:nvSpPr>
        <p:spPr bwMode="auto">
          <a:xfrm>
            <a:off x="5930537" y="3772438"/>
            <a:ext cx="144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800" b="1" dirty="0">
                <a:latin typeface="Calibri" pitchFamily="34" charset="0"/>
              </a:rPr>
              <a:t>Departments</a:t>
            </a:r>
          </a:p>
        </p:txBody>
      </p:sp>
      <p:sp>
        <p:nvSpPr>
          <p:cNvPr id="8282" name="TextBox 41"/>
          <p:cNvSpPr txBox="1">
            <a:spLocks noChangeArrowheads="1"/>
          </p:cNvSpPr>
          <p:nvPr/>
        </p:nvSpPr>
        <p:spPr bwMode="auto">
          <a:xfrm>
            <a:off x="3229769" y="3752725"/>
            <a:ext cx="1090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800" b="1" dirty="0" err="1">
                <a:solidFill>
                  <a:schemeClr val="bg1">
                    <a:lumMod val="25000"/>
                  </a:schemeClr>
                </a:solidFill>
                <a:latin typeface="Calibri" pitchFamily="34" charset="0"/>
              </a:rPr>
              <a:t>Works_In</a:t>
            </a:r>
            <a:endParaRPr lang="en-US" sz="1800" b="1" dirty="0">
              <a:solidFill>
                <a:schemeClr val="bg1">
                  <a:lumMod val="2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 flipV="1">
            <a:off x="2803978" y="5032407"/>
            <a:ext cx="533400" cy="3810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284" name="Straight Connector 45"/>
          <p:cNvCxnSpPr>
            <a:cxnSpLocks noChangeShapeType="1"/>
          </p:cNvCxnSpPr>
          <p:nvPr/>
        </p:nvCxnSpPr>
        <p:spPr bwMode="auto">
          <a:xfrm>
            <a:off x="5486400" y="4996531"/>
            <a:ext cx="533400" cy="1588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280" y="1154268"/>
            <a:ext cx="2824361" cy="214916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158469"/>
              </p:ext>
            </p:extLst>
          </p:nvPr>
        </p:nvGraphicFramePr>
        <p:xfrm>
          <a:off x="3324225" y="4098162"/>
          <a:ext cx="2193019" cy="22250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ssn</a:t>
                      </a:r>
                      <a:endParaRPr lang="en-US" u="sng" dirty="0">
                        <a:solidFill>
                          <a:schemeClr val="bg1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did</a:t>
                      </a:r>
                      <a:endParaRPr lang="en-US" u="sng" dirty="0">
                        <a:solidFill>
                          <a:schemeClr val="bg1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since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1234</a:t>
                      </a:r>
                      <a:endParaRPr lang="en-US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34FD6"/>
                          </a:solidFill>
                        </a:rPr>
                        <a:t>8</a:t>
                      </a:r>
                      <a:endParaRPr lang="en-US" b="1" dirty="0">
                        <a:solidFill>
                          <a:srgbClr val="434FD6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2007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5" name="Oval Callout 44"/>
          <p:cNvSpPr/>
          <p:nvPr/>
        </p:nvSpPr>
        <p:spPr bwMode="auto">
          <a:xfrm>
            <a:off x="6004560" y="962688"/>
            <a:ext cx="990600" cy="466743"/>
          </a:xfrm>
          <a:prstGeom prst="wedgeEllipseCallout">
            <a:avLst>
              <a:gd name="adj1" fmla="val 10818"/>
              <a:gd name="adj2" fmla="val 94786"/>
            </a:avLst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2060"/>
                </a:solidFill>
                <a:latin typeface="Comic Sans MS" pitchFamily="66" charset="0"/>
              </a:rPr>
              <a:t>Entity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</a:rPr>
              <a:t> set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B700B7-1FD5-2378-3B4E-1C667CE15FEB}"/>
              </a:ext>
            </a:extLst>
          </p:cNvPr>
          <p:cNvSpPr txBox="1"/>
          <p:nvPr/>
        </p:nvSpPr>
        <p:spPr>
          <a:xfrm>
            <a:off x="2376487" y="3319297"/>
            <a:ext cx="4549259" cy="369332"/>
          </a:xfrm>
          <a:prstGeom prst="rect">
            <a:avLst/>
          </a:prstGeom>
          <a:solidFill>
            <a:srgbClr val="92D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Many-to-many relationship:  NO CONSTRAINT!</a:t>
            </a:r>
          </a:p>
        </p:txBody>
      </p:sp>
    </p:spTree>
    <p:extLst>
      <p:ext uri="{BB962C8B-B14F-4D97-AF65-F5344CB8AC3E}">
        <p14:creationId xmlns:p14="http://schemas.microsoft.com/office/powerpoint/2010/main" val="226692871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0" grpId="0"/>
      <p:bldP spid="8281" grpId="0"/>
      <p:bldP spid="8282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3328</Words>
  <Application>Microsoft Office PowerPoint</Application>
  <PresentationFormat>On-screen Show (4:3)</PresentationFormat>
  <Paragraphs>1000</Paragraphs>
  <Slides>47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Arial</vt:lpstr>
      <vt:lpstr>Arial Narrow</vt:lpstr>
      <vt:lpstr>Book Antiqua</vt:lpstr>
      <vt:lpstr>Calibri</vt:lpstr>
      <vt:lpstr>Calibri Light</vt:lpstr>
      <vt:lpstr>Comic Sans MS</vt:lpstr>
      <vt:lpstr>Lucida Handwriting</vt:lpstr>
      <vt:lpstr>Rage Italic</vt:lpstr>
      <vt:lpstr>Segoe Print</vt:lpstr>
      <vt:lpstr>Tekton Pro</vt:lpstr>
      <vt:lpstr>Times New Roman</vt:lpstr>
      <vt:lpstr>Wingdings</vt:lpstr>
      <vt:lpstr>Office Theme</vt:lpstr>
      <vt:lpstr>The Entity-Relationship Model</vt:lpstr>
      <vt:lpstr>Overview of Database Design</vt:lpstr>
      <vt:lpstr>Overview of Database Design</vt:lpstr>
      <vt:lpstr>Entity &amp; Entity Set</vt:lpstr>
      <vt:lpstr>Relationship</vt:lpstr>
      <vt:lpstr>Relationship Set</vt:lpstr>
      <vt:lpstr>A Ternary Relationship Example</vt:lpstr>
      <vt:lpstr>Relationship Participation</vt:lpstr>
      <vt:lpstr>Mapping to Tables</vt:lpstr>
      <vt:lpstr>Key Constraints: 1-to-Many</vt:lpstr>
      <vt:lpstr>Key Constraints</vt:lpstr>
      <vt:lpstr>Different Kinds of Relationships</vt:lpstr>
      <vt:lpstr>Participation Constraints</vt:lpstr>
      <vt:lpstr>Participation Constraints</vt:lpstr>
      <vt:lpstr>Total vs. Partial Participation</vt:lpstr>
      <vt:lpstr>Weak Entities</vt:lpstr>
      <vt:lpstr>Weak Entities</vt:lpstr>
      <vt:lpstr>ISA (`is a’) Hierarchies </vt:lpstr>
      <vt:lpstr>Constraints on ISA Hierarchies</vt:lpstr>
      <vt:lpstr>Reasons for Using ISA</vt:lpstr>
      <vt:lpstr>Another ISA Example</vt:lpstr>
      <vt:lpstr>Relationship between entity set and relationship set</vt:lpstr>
      <vt:lpstr>Aggregation</vt:lpstr>
      <vt:lpstr>Conceptual Design Using the ER Model</vt:lpstr>
      <vt:lpstr>Conceptual Design Using the ER Model</vt:lpstr>
      <vt:lpstr>Entity vs. Attribute   (1)</vt:lpstr>
      <vt:lpstr>Entity vs. Attribute   (2)</vt:lpstr>
      <vt:lpstr>Entity vs. Attribute   (3)</vt:lpstr>
      <vt:lpstr>Entity vs. Attribute (Contd.)</vt:lpstr>
      <vt:lpstr>Entity vs. Attribute (Contd.)</vt:lpstr>
      <vt:lpstr>Binary vs. Ternary Relationships (1)</vt:lpstr>
      <vt:lpstr>Binary vs. Ternary Relationships (2)</vt:lpstr>
      <vt:lpstr>When to use N-ary Relationships ?</vt:lpstr>
      <vt:lpstr>Example:  University Database</vt:lpstr>
      <vt:lpstr>Example:  University Database</vt:lpstr>
      <vt:lpstr>Example:  University Database</vt:lpstr>
      <vt:lpstr>Example:  University Database</vt:lpstr>
      <vt:lpstr>Example:  University Database</vt:lpstr>
      <vt:lpstr>Example:  University Database</vt:lpstr>
      <vt:lpstr>Example:  University Database</vt:lpstr>
      <vt:lpstr>Example:  University Database</vt:lpstr>
      <vt:lpstr>Example:  University Database</vt:lpstr>
      <vt:lpstr>Example:  University Database</vt:lpstr>
      <vt:lpstr>Summary of Conceptual Design</vt:lpstr>
      <vt:lpstr>Other Notations Also Used </vt:lpstr>
      <vt:lpstr>Summary of ER (Contd.)</vt:lpstr>
      <vt:lpstr>Summary of ER (Contd.)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Entity-Relationship Model</dc:title>
  <dc:creator>Kien</dc:creator>
  <cp:lastModifiedBy>Kien Hua</cp:lastModifiedBy>
  <cp:revision>50</cp:revision>
  <dcterms:created xsi:type="dcterms:W3CDTF">2019-01-14T21:59:10Z</dcterms:created>
  <dcterms:modified xsi:type="dcterms:W3CDTF">2023-09-06T20:11:10Z</dcterms:modified>
</cp:coreProperties>
</file>