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22" r:id="rId3"/>
    <p:sldMasterId id="2147483734" r:id="rId4"/>
    <p:sldMasterId id="2147483746" r:id="rId5"/>
    <p:sldMasterId id="2147483763" r:id="rId6"/>
  </p:sldMasterIdLst>
  <p:notesMasterIdLst>
    <p:notesMasterId r:id="rId49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8" r:id="rId27"/>
    <p:sldId id="519" r:id="rId28"/>
    <p:sldId id="719" r:id="rId29"/>
    <p:sldId id="291" r:id="rId30"/>
    <p:sldId id="281" r:id="rId31"/>
    <p:sldId id="282" r:id="rId32"/>
    <p:sldId id="495" r:id="rId33"/>
    <p:sldId id="726" r:id="rId34"/>
    <p:sldId id="727" r:id="rId35"/>
    <p:sldId id="485" r:id="rId36"/>
    <p:sldId id="455" r:id="rId37"/>
    <p:sldId id="456" r:id="rId38"/>
    <p:sldId id="471" r:id="rId39"/>
    <p:sldId id="720" r:id="rId40"/>
    <p:sldId id="721" r:id="rId41"/>
    <p:sldId id="723" r:id="rId42"/>
    <p:sldId id="724" r:id="rId43"/>
    <p:sldId id="725" r:id="rId44"/>
    <p:sldId id="283" r:id="rId45"/>
    <p:sldId id="520" r:id="rId46"/>
    <p:sldId id="716" r:id="rId47"/>
    <p:sldId id="279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4A1C"/>
    <a:srgbClr val="2BACAF"/>
    <a:srgbClr val="2AB3B0"/>
    <a:srgbClr val="34B4C2"/>
    <a:srgbClr val="2DB6B9"/>
    <a:srgbClr val="59D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133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11606F-6CCE-4D2C-913A-C17299BBB805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F1A9584A-B434-44B1-BB48-662908D0ABB2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1A6C4B70-7823-4CCF-94B2-7DC680CBA982}" type="parTrans" cxnId="{807A325F-1799-4A84-A7E8-1278B20DDFDB}">
      <dgm:prSet/>
      <dgm:spPr/>
      <dgm:t>
        <a:bodyPr/>
        <a:lstStyle/>
        <a:p>
          <a:endParaRPr lang="en-US"/>
        </a:p>
      </dgm:t>
    </dgm:pt>
    <dgm:pt modelId="{A7789C18-F2D1-4CA8-8EF1-96A8594A69EF}" type="sibTrans" cxnId="{807A325F-1799-4A84-A7E8-1278B20DDFDB}">
      <dgm:prSet/>
      <dgm:spPr/>
      <dgm:t>
        <a:bodyPr/>
        <a:lstStyle/>
        <a:p>
          <a:endParaRPr lang="en-US"/>
        </a:p>
      </dgm:t>
    </dgm:pt>
    <dgm:pt modelId="{196B9C0A-2ED5-4A66-9177-9AC521F71EC5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296AA7CB-48D0-4918-907F-C4C70D2F143B}" type="parTrans" cxnId="{E09106F4-FBED-418F-97A7-E94D2557DD3F}">
      <dgm:prSet/>
      <dgm:spPr/>
      <dgm:t>
        <a:bodyPr/>
        <a:lstStyle/>
        <a:p>
          <a:endParaRPr lang="en-US"/>
        </a:p>
      </dgm:t>
    </dgm:pt>
    <dgm:pt modelId="{FB7A126B-5A64-469C-A90B-1C9A21B3C044}" type="sibTrans" cxnId="{E09106F4-FBED-418F-97A7-E94D2557DD3F}">
      <dgm:prSet/>
      <dgm:spPr/>
      <dgm:t>
        <a:bodyPr/>
        <a:lstStyle/>
        <a:p>
          <a:endParaRPr lang="en-US"/>
        </a:p>
      </dgm:t>
    </dgm:pt>
    <dgm:pt modelId="{C5597152-5DDE-4AD4-A230-173656AFC5D3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EDB8828A-7943-45B9-8D0F-D6860427CF88}" type="parTrans" cxnId="{3B10E4CE-DB9C-4AF5-AEF8-66A5D22D66E1}">
      <dgm:prSet/>
      <dgm:spPr/>
      <dgm:t>
        <a:bodyPr/>
        <a:lstStyle/>
        <a:p>
          <a:endParaRPr lang="en-US"/>
        </a:p>
      </dgm:t>
    </dgm:pt>
    <dgm:pt modelId="{D049C086-4B0A-488B-96D6-8BF26D020FC8}" type="sibTrans" cxnId="{3B10E4CE-DB9C-4AF5-AEF8-66A5D22D66E1}">
      <dgm:prSet/>
      <dgm:spPr/>
      <dgm:t>
        <a:bodyPr/>
        <a:lstStyle/>
        <a:p>
          <a:endParaRPr lang="en-US"/>
        </a:p>
      </dgm:t>
    </dgm:pt>
    <dgm:pt modelId="{D33AC36B-E335-4B3F-9ED5-3CD7D0806228}" type="pres">
      <dgm:prSet presAssocID="{3511606F-6CCE-4D2C-913A-C17299BBB80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E90ED5C-2447-43F3-B008-1395A91CAA5E}" type="pres">
      <dgm:prSet presAssocID="{F1A9584A-B434-44B1-BB48-662908D0ABB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FC8AD9-7AA1-4AFD-921F-CB6F0E263EE9}" type="pres">
      <dgm:prSet presAssocID="{F1A9584A-B434-44B1-BB48-662908D0ABB2}" presName="gear1srcNode" presStyleLbl="node1" presStyleIdx="0" presStyleCnt="3"/>
      <dgm:spPr/>
      <dgm:t>
        <a:bodyPr/>
        <a:lstStyle/>
        <a:p>
          <a:endParaRPr lang="en-US"/>
        </a:p>
      </dgm:t>
    </dgm:pt>
    <dgm:pt modelId="{B5E2E67F-2CF5-489B-B625-3BCACC8EADC1}" type="pres">
      <dgm:prSet presAssocID="{F1A9584A-B434-44B1-BB48-662908D0ABB2}" presName="gear1dstNode" presStyleLbl="node1" presStyleIdx="0" presStyleCnt="3"/>
      <dgm:spPr/>
      <dgm:t>
        <a:bodyPr/>
        <a:lstStyle/>
        <a:p>
          <a:endParaRPr lang="en-US"/>
        </a:p>
      </dgm:t>
    </dgm:pt>
    <dgm:pt modelId="{DD7E065D-7324-4084-A868-B59748CADF76}" type="pres">
      <dgm:prSet presAssocID="{196B9C0A-2ED5-4A66-9177-9AC521F71EC5}" presName="gear2" presStyleLbl="node1" presStyleIdx="1" presStyleCnt="3" custLinFactNeighborX="7863" custLinFactNeighborY="-882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F313FA-C67D-4165-A57F-6A3AB9E45D6D}" type="pres">
      <dgm:prSet presAssocID="{196B9C0A-2ED5-4A66-9177-9AC521F71EC5}" presName="gear2srcNode" presStyleLbl="node1" presStyleIdx="1" presStyleCnt="3"/>
      <dgm:spPr/>
      <dgm:t>
        <a:bodyPr/>
        <a:lstStyle/>
        <a:p>
          <a:endParaRPr lang="en-US"/>
        </a:p>
      </dgm:t>
    </dgm:pt>
    <dgm:pt modelId="{057A7E4E-E5E3-41BB-B6A6-69C0D75489A3}" type="pres">
      <dgm:prSet presAssocID="{196B9C0A-2ED5-4A66-9177-9AC521F71EC5}" presName="gear2dstNode" presStyleLbl="node1" presStyleIdx="1" presStyleCnt="3"/>
      <dgm:spPr/>
      <dgm:t>
        <a:bodyPr/>
        <a:lstStyle/>
        <a:p>
          <a:endParaRPr lang="en-US"/>
        </a:p>
      </dgm:t>
    </dgm:pt>
    <dgm:pt modelId="{D8205375-7EB0-40B7-AD1E-65A69909FCA5}" type="pres">
      <dgm:prSet presAssocID="{C5597152-5DDE-4AD4-A230-173656AFC5D3}" presName="gear3" presStyleLbl="node1" presStyleIdx="2" presStyleCnt="3"/>
      <dgm:spPr/>
      <dgm:t>
        <a:bodyPr/>
        <a:lstStyle/>
        <a:p>
          <a:endParaRPr lang="en-US"/>
        </a:p>
      </dgm:t>
    </dgm:pt>
    <dgm:pt modelId="{45F9FFAE-426B-4F02-94A5-BACA5C8EFE27}" type="pres">
      <dgm:prSet presAssocID="{C5597152-5DDE-4AD4-A230-173656AFC5D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7285A-47CD-4F88-8260-22ED12A5844E}" type="pres">
      <dgm:prSet presAssocID="{C5597152-5DDE-4AD4-A230-173656AFC5D3}" presName="gear3srcNode" presStyleLbl="node1" presStyleIdx="2" presStyleCnt="3"/>
      <dgm:spPr/>
      <dgm:t>
        <a:bodyPr/>
        <a:lstStyle/>
        <a:p>
          <a:endParaRPr lang="en-US"/>
        </a:p>
      </dgm:t>
    </dgm:pt>
    <dgm:pt modelId="{3F689EFC-92C9-4CF4-A806-194BA5619209}" type="pres">
      <dgm:prSet presAssocID="{C5597152-5DDE-4AD4-A230-173656AFC5D3}" presName="gear3dstNode" presStyleLbl="node1" presStyleIdx="2" presStyleCnt="3"/>
      <dgm:spPr/>
      <dgm:t>
        <a:bodyPr/>
        <a:lstStyle/>
        <a:p>
          <a:endParaRPr lang="en-US"/>
        </a:p>
      </dgm:t>
    </dgm:pt>
    <dgm:pt modelId="{32E87EE1-9069-4DA7-B681-CE9BE4EB1690}" type="pres">
      <dgm:prSet presAssocID="{A7789C18-F2D1-4CA8-8EF1-96A8594A69EF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9B40C042-468F-4241-B074-25001B1A52BE}" type="pres">
      <dgm:prSet presAssocID="{FB7A126B-5A64-469C-A90B-1C9A21B3C044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64AC5CDA-9B66-4A7D-B1FB-DD2D551487AE}" type="pres">
      <dgm:prSet presAssocID="{D049C086-4B0A-488B-96D6-8BF26D020FC8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E8692000-BAB5-4F8B-9A55-BC0758B8413F}" type="presOf" srcId="{F1A9584A-B434-44B1-BB48-662908D0ABB2}" destId="{B5E2E67F-2CF5-489B-B625-3BCACC8EADC1}" srcOrd="2" destOrd="0" presId="urn:microsoft.com/office/officeart/2005/8/layout/gear1"/>
    <dgm:cxn modelId="{E09106F4-FBED-418F-97A7-E94D2557DD3F}" srcId="{3511606F-6CCE-4D2C-913A-C17299BBB805}" destId="{196B9C0A-2ED5-4A66-9177-9AC521F71EC5}" srcOrd="1" destOrd="0" parTransId="{296AA7CB-48D0-4918-907F-C4C70D2F143B}" sibTransId="{FB7A126B-5A64-469C-A90B-1C9A21B3C044}"/>
    <dgm:cxn modelId="{BEC5091D-5E43-46F4-B51B-729863D12ED8}" type="presOf" srcId="{3511606F-6CCE-4D2C-913A-C17299BBB805}" destId="{D33AC36B-E335-4B3F-9ED5-3CD7D0806228}" srcOrd="0" destOrd="0" presId="urn:microsoft.com/office/officeart/2005/8/layout/gear1"/>
    <dgm:cxn modelId="{B86B71F9-C595-4561-81C3-361A052962FB}" type="presOf" srcId="{196B9C0A-2ED5-4A66-9177-9AC521F71EC5}" destId="{3AF313FA-C67D-4165-A57F-6A3AB9E45D6D}" srcOrd="1" destOrd="0" presId="urn:microsoft.com/office/officeart/2005/8/layout/gear1"/>
    <dgm:cxn modelId="{8E6D1369-53FB-4A43-A246-4026BBB77D32}" type="presOf" srcId="{FB7A126B-5A64-469C-A90B-1C9A21B3C044}" destId="{9B40C042-468F-4241-B074-25001B1A52BE}" srcOrd="0" destOrd="0" presId="urn:microsoft.com/office/officeart/2005/8/layout/gear1"/>
    <dgm:cxn modelId="{E090C577-8B4A-435B-B75C-47F1CAF210A3}" type="presOf" srcId="{C5597152-5DDE-4AD4-A230-173656AFC5D3}" destId="{45F9FFAE-426B-4F02-94A5-BACA5C8EFE27}" srcOrd="1" destOrd="0" presId="urn:microsoft.com/office/officeart/2005/8/layout/gear1"/>
    <dgm:cxn modelId="{807A325F-1799-4A84-A7E8-1278B20DDFDB}" srcId="{3511606F-6CCE-4D2C-913A-C17299BBB805}" destId="{F1A9584A-B434-44B1-BB48-662908D0ABB2}" srcOrd="0" destOrd="0" parTransId="{1A6C4B70-7823-4CCF-94B2-7DC680CBA982}" sibTransId="{A7789C18-F2D1-4CA8-8EF1-96A8594A69EF}"/>
    <dgm:cxn modelId="{1C007202-210C-4864-B0A3-D00E1AEA2388}" type="presOf" srcId="{F1A9584A-B434-44B1-BB48-662908D0ABB2}" destId="{CE90ED5C-2447-43F3-B008-1395A91CAA5E}" srcOrd="0" destOrd="0" presId="urn:microsoft.com/office/officeart/2005/8/layout/gear1"/>
    <dgm:cxn modelId="{EF3680AB-29EE-415A-881D-D0D43A6E75D9}" type="presOf" srcId="{196B9C0A-2ED5-4A66-9177-9AC521F71EC5}" destId="{057A7E4E-E5E3-41BB-B6A6-69C0D75489A3}" srcOrd="2" destOrd="0" presId="urn:microsoft.com/office/officeart/2005/8/layout/gear1"/>
    <dgm:cxn modelId="{61AE4953-9760-4DCF-9219-07E95489C49C}" type="presOf" srcId="{D049C086-4B0A-488B-96D6-8BF26D020FC8}" destId="{64AC5CDA-9B66-4A7D-B1FB-DD2D551487AE}" srcOrd="0" destOrd="0" presId="urn:microsoft.com/office/officeart/2005/8/layout/gear1"/>
    <dgm:cxn modelId="{3B10E4CE-DB9C-4AF5-AEF8-66A5D22D66E1}" srcId="{3511606F-6CCE-4D2C-913A-C17299BBB805}" destId="{C5597152-5DDE-4AD4-A230-173656AFC5D3}" srcOrd="2" destOrd="0" parTransId="{EDB8828A-7943-45B9-8D0F-D6860427CF88}" sibTransId="{D049C086-4B0A-488B-96D6-8BF26D020FC8}"/>
    <dgm:cxn modelId="{EE1590CC-D7FB-4DBB-BF25-722F3F60520F}" type="presOf" srcId="{F1A9584A-B434-44B1-BB48-662908D0ABB2}" destId="{ABFC8AD9-7AA1-4AFD-921F-CB6F0E263EE9}" srcOrd="1" destOrd="0" presId="urn:microsoft.com/office/officeart/2005/8/layout/gear1"/>
    <dgm:cxn modelId="{AA96FC08-46F2-4FD2-B82D-D4A63093D692}" type="presOf" srcId="{A7789C18-F2D1-4CA8-8EF1-96A8594A69EF}" destId="{32E87EE1-9069-4DA7-B681-CE9BE4EB1690}" srcOrd="0" destOrd="0" presId="urn:microsoft.com/office/officeart/2005/8/layout/gear1"/>
    <dgm:cxn modelId="{B4777A27-42E6-418D-9BC4-6626708EF10A}" type="presOf" srcId="{196B9C0A-2ED5-4A66-9177-9AC521F71EC5}" destId="{DD7E065D-7324-4084-A868-B59748CADF76}" srcOrd="0" destOrd="0" presId="urn:microsoft.com/office/officeart/2005/8/layout/gear1"/>
    <dgm:cxn modelId="{D0EFC698-9BFD-4015-8800-CD10628A9676}" type="presOf" srcId="{C5597152-5DDE-4AD4-A230-173656AFC5D3}" destId="{3F689EFC-92C9-4CF4-A806-194BA5619209}" srcOrd="3" destOrd="0" presId="urn:microsoft.com/office/officeart/2005/8/layout/gear1"/>
    <dgm:cxn modelId="{E4993ACF-4F9E-420F-9369-CB2B2524C216}" type="presOf" srcId="{C5597152-5DDE-4AD4-A230-173656AFC5D3}" destId="{E3A7285A-47CD-4F88-8260-22ED12A5844E}" srcOrd="2" destOrd="0" presId="urn:microsoft.com/office/officeart/2005/8/layout/gear1"/>
    <dgm:cxn modelId="{015BC625-0FA5-4D48-807A-9147680C6D9A}" type="presOf" srcId="{C5597152-5DDE-4AD4-A230-173656AFC5D3}" destId="{D8205375-7EB0-40B7-AD1E-65A69909FCA5}" srcOrd="0" destOrd="0" presId="urn:microsoft.com/office/officeart/2005/8/layout/gear1"/>
    <dgm:cxn modelId="{AB2CF4D3-7A03-4FA5-BB1F-7B8A71DE5789}" type="presParOf" srcId="{D33AC36B-E335-4B3F-9ED5-3CD7D0806228}" destId="{CE90ED5C-2447-43F3-B008-1395A91CAA5E}" srcOrd="0" destOrd="0" presId="urn:microsoft.com/office/officeart/2005/8/layout/gear1"/>
    <dgm:cxn modelId="{8D8493BB-F448-4EBA-AB1E-1F58CD6B1EA2}" type="presParOf" srcId="{D33AC36B-E335-4B3F-9ED5-3CD7D0806228}" destId="{ABFC8AD9-7AA1-4AFD-921F-CB6F0E263EE9}" srcOrd="1" destOrd="0" presId="urn:microsoft.com/office/officeart/2005/8/layout/gear1"/>
    <dgm:cxn modelId="{21B0B32F-7CE9-429D-87A7-95A62B45A38B}" type="presParOf" srcId="{D33AC36B-E335-4B3F-9ED5-3CD7D0806228}" destId="{B5E2E67F-2CF5-489B-B625-3BCACC8EADC1}" srcOrd="2" destOrd="0" presId="urn:microsoft.com/office/officeart/2005/8/layout/gear1"/>
    <dgm:cxn modelId="{FB5FF910-C38D-45CB-AA53-4BAC20F8C994}" type="presParOf" srcId="{D33AC36B-E335-4B3F-9ED5-3CD7D0806228}" destId="{DD7E065D-7324-4084-A868-B59748CADF76}" srcOrd="3" destOrd="0" presId="urn:microsoft.com/office/officeart/2005/8/layout/gear1"/>
    <dgm:cxn modelId="{BF7986B8-785A-4BA4-827C-455B0C343FFE}" type="presParOf" srcId="{D33AC36B-E335-4B3F-9ED5-3CD7D0806228}" destId="{3AF313FA-C67D-4165-A57F-6A3AB9E45D6D}" srcOrd="4" destOrd="0" presId="urn:microsoft.com/office/officeart/2005/8/layout/gear1"/>
    <dgm:cxn modelId="{A49108DA-A535-464D-8D87-992631A62DFD}" type="presParOf" srcId="{D33AC36B-E335-4B3F-9ED5-3CD7D0806228}" destId="{057A7E4E-E5E3-41BB-B6A6-69C0D75489A3}" srcOrd="5" destOrd="0" presId="urn:microsoft.com/office/officeart/2005/8/layout/gear1"/>
    <dgm:cxn modelId="{43A4E810-F082-42C9-A6D8-3CBCD4BCB4F6}" type="presParOf" srcId="{D33AC36B-E335-4B3F-9ED5-3CD7D0806228}" destId="{D8205375-7EB0-40B7-AD1E-65A69909FCA5}" srcOrd="6" destOrd="0" presId="urn:microsoft.com/office/officeart/2005/8/layout/gear1"/>
    <dgm:cxn modelId="{62E54848-6B2B-49BB-AC24-7C83305F66F1}" type="presParOf" srcId="{D33AC36B-E335-4B3F-9ED5-3CD7D0806228}" destId="{45F9FFAE-426B-4F02-94A5-BACA5C8EFE27}" srcOrd="7" destOrd="0" presId="urn:microsoft.com/office/officeart/2005/8/layout/gear1"/>
    <dgm:cxn modelId="{D3016CAD-8ADC-4E66-9003-04D62C84E410}" type="presParOf" srcId="{D33AC36B-E335-4B3F-9ED5-3CD7D0806228}" destId="{E3A7285A-47CD-4F88-8260-22ED12A5844E}" srcOrd="8" destOrd="0" presId="urn:microsoft.com/office/officeart/2005/8/layout/gear1"/>
    <dgm:cxn modelId="{93FF037C-2305-43CE-810B-56312C083192}" type="presParOf" srcId="{D33AC36B-E335-4B3F-9ED5-3CD7D0806228}" destId="{3F689EFC-92C9-4CF4-A806-194BA5619209}" srcOrd="9" destOrd="0" presId="urn:microsoft.com/office/officeart/2005/8/layout/gear1"/>
    <dgm:cxn modelId="{899F2CD1-EE2C-4D3E-9110-D83E9514CCAA}" type="presParOf" srcId="{D33AC36B-E335-4B3F-9ED5-3CD7D0806228}" destId="{32E87EE1-9069-4DA7-B681-CE9BE4EB1690}" srcOrd="10" destOrd="0" presId="urn:microsoft.com/office/officeart/2005/8/layout/gear1"/>
    <dgm:cxn modelId="{312FD507-E269-4275-B223-0910230F30BC}" type="presParOf" srcId="{D33AC36B-E335-4B3F-9ED5-3CD7D0806228}" destId="{9B40C042-468F-4241-B074-25001B1A52BE}" srcOrd="11" destOrd="0" presId="urn:microsoft.com/office/officeart/2005/8/layout/gear1"/>
    <dgm:cxn modelId="{89C6413E-5848-44C0-A84F-B178E74DBED1}" type="presParOf" srcId="{D33AC36B-E335-4B3F-9ED5-3CD7D0806228}" destId="{64AC5CDA-9B66-4A7D-B1FB-DD2D551487AE}" srcOrd="12" destOrd="0" presId="urn:microsoft.com/office/officeart/2005/8/layout/gear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11606F-6CCE-4D2C-913A-C17299BBB805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F1A9584A-B434-44B1-BB48-662908D0ABB2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1A6C4B70-7823-4CCF-94B2-7DC680CBA982}" type="parTrans" cxnId="{807A325F-1799-4A84-A7E8-1278B20DDFDB}">
      <dgm:prSet/>
      <dgm:spPr/>
      <dgm:t>
        <a:bodyPr/>
        <a:lstStyle/>
        <a:p>
          <a:endParaRPr lang="en-US"/>
        </a:p>
      </dgm:t>
    </dgm:pt>
    <dgm:pt modelId="{A7789C18-F2D1-4CA8-8EF1-96A8594A69EF}" type="sibTrans" cxnId="{807A325F-1799-4A84-A7E8-1278B20DDFDB}">
      <dgm:prSet/>
      <dgm:spPr/>
      <dgm:t>
        <a:bodyPr/>
        <a:lstStyle/>
        <a:p>
          <a:endParaRPr lang="en-US"/>
        </a:p>
      </dgm:t>
    </dgm:pt>
    <dgm:pt modelId="{196B9C0A-2ED5-4A66-9177-9AC521F71EC5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296AA7CB-48D0-4918-907F-C4C70D2F143B}" type="parTrans" cxnId="{E09106F4-FBED-418F-97A7-E94D2557DD3F}">
      <dgm:prSet/>
      <dgm:spPr/>
      <dgm:t>
        <a:bodyPr/>
        <a:lstStyle/>
        <a:p>
          <a:endParaRPr lang="en-US"/>
        </a:p>
      </dgm:t>
    </dgm:pt>
    <dgm:pt modelId="{FB7A126B-5A64-469C-A90B-1C9A21B3C044}" type="sibTrans" cxnId="{E09106F4-FBED-418F-97A7-E94D2557DD3F}">
      <dgm:prSet/>
      <dgm:spPr/>
      <dgm:t>
        <a:bodyPr/>
        <a:lstStyle/>
        <a:p>
          <a:endParaRPr lang="en-US"/>
        </a:p>
      </dgm:t>
    </dgm:pt>
    <dgm:pt modelId="{C5597152-5DDE-4AD4-A230-173656AFC5D3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EDB8828A-7943-45B9-8D0F-D6860427CF88}" type="parTrans" cxnId="{3B10E4CE-DB9C-4AF5-AEF8-66A5D22D66E1}">
      <dgm:prSet/>
      <dgm:spPr/>
      <dgm:t>
        <a:bodyPr/>
        <a:lstStyle/>
        <a:p>
          <a:endParaRPr lang="en-US"/>
        </a:p>
      </dgm:t>
    </dgm:pt>
    <dgm:pt modelId="{D049C086-4B0A-488B-96D6-8BF26D020FC8}" type="sibTrans" cxnId="{3B10E4CE-DB9C-4AF5-AEF8-66A5D22D66E1}">
      <dgm:prSet/>
      <dgm:spPr/>
      <dgm:t>
        <a:bodyPr/>
        <a:lstStyle/>
        <a:p>
          <a:endParaRPr lang="en-US"/>
        </a:p>
      </dgm:t>
    </dgm:pt>
    <dgm:pt modelId="{D33AC36B-E335-4B3F-9ED5-3CD7D0806228}" type="pres">
      <dgm:prSet presAssocID="{3511606F-6CCE-4D2C-913A-C17299BBB80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E90ED5C-2447-43F3-B008-1395A91CAA5E}" type="pres">
      <dgm:prSet presAssocID="{F1A9584A-B434-44B1-BB48-662908D0ABB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FC8AD9-7AA1-4AFD-921F-CB6F0E263EE9}" type="pres">
      <dgm:prSet presAssocID="{F1A9584A-B434-44B1-BB48-662908D0ABB2}" presName="gear1srcNode" presStyleLbl="node1" presStyleIdx="0" presStyleCnt="3"/>
      <dgm:spPr/>
      <dgm:t>
        <a:bodyPr/>
        <a:lstStyle/>
        <a:p>
          <a:endParaRPr lang="en-US"/>
        </a:p>
      </dgm:t>
    </dgm:pt>
    <dgm:pt modelId="{B5E2E67F-2CF5-489B-B625-3BCACC8EADC1}" type="pres">
      <dgm:prSet presAssocID="{F1A9584A-B434-44B1-BB48-662908D0ABB2}" presName="gear1dstNode" presStyleLbl="node1" presStyleIdx="0" presStyleCnt="3"/>
      <dgm:spPr/>
      <dgm:t>
        <a:bodyPr/>
        <a:lstStyle/>
        <a:p>
          <a:endParaRPr lang="en-US"/>
        </a:p>
      </dgm:t>
    </dgm:pt>
    <dgm:pt modelId="{DD7E065D-7324-4084-A868-B59748CADF76}" type="pres">
      <dgm:prSet presAssocID="{196B9C0A-2ED5-4A66-9177-9AC521F71EC5}" presName="gear2" presStyleLbl="node1" presStyleIdx="1" presStyleCnt="3" custLinFactNeighborX="7863" custLinFactNeighborY="-882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F313FA-C67D-4165-A57F-6A3AB9E45D6D}" type="pres">
      <dgm:prSet presAssocID="{196B9C0A-2ED5-4A66-9177-9AC521F71EC5}" presName="gear2srcNode" presStyleLbl="node1" presStyleIdx="1" presStyleCnt="3"/>
      <dgm:spPr/>
      <dgm:t>
        <a:bodyPr/>
        <a:lstStyle/>
        <a:p>
          <a:endParaRPr lang="en-US"/>
        </a:p>
      </dgm:t>
    </dgm:pt>
    <dgm:pt modelId="{057A7E4E-E5E3-41BB-B6A6-69C0D75489A3}" type="pres">
      <dgm:prSet presAssocID="{196B9C0A-2ED5-4A66-9177-9AC521F71EC5}" presName="gear2dstNode" presStyleLbl="node1" presStyleIdx="1" presStyleCnt="3"/>
      <dgm:spPr/>
      <dgm:t>
        <a:bodyPr/>
        <a:lstStyle/>
        <a:p>
          <a:endParaRPr lang="en-US"/>
        </a:p>
      </dgm:t>
    </dgm:pt>
    <dgm:pt modelId="{D8205375-7EB0-40B7-AD1E-65A69909FCA5}" type="pres">
      <dgm:prSet presAssocID="{C5597152-5DDE-4AD4-A230-173656AFC5D3}" presName="gear3" presStyleLbl="node1" presStyleIdx="2" presStyleCnt="3"/>
      <dgm:spPr/>
      <dgm:t>
        <a:bodyPr/>
        <a:lstStyle/>
        <a:p>
          <a:endParaRPr lang="en-US"/>
        </a:p>
      </dgm:t>
    </dgm:pt>
    <dgm:pt modelId="{45F9FFAE-426B-4F02-94A5-BACA5C8EFE27}" type="pres">
      <dgm:prSet presAssocID="{C5597152-5DDE-4AD4-A230-173656AFC5D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A7285A-47CD-4F88-8260-22ED12A5844E}" type="pres">
      <dgm:prSet presAssocID="{C5597152-5DDE-4AD4-A230-173656AFC5D3}" presName="gear3srcNode" presStyleLbl="node1" presStyleIdx="2" presStyleCnt="3"/>
      <dgm:spPr/>
      <dgm:t>
        <a:bodyPr/>
        <a:lstStyle/>
        <a:p>
          <a:endParaRPr lang="en-US"/>
        </a:p>
      </dgm:t>
    </dgm:pt>
    <dgm:pt modelId="{3F689EFC-92C9-4CF4-A806-194BA5619209}" type="pres">
      <dgm:prSet presAssocID="{C5597152-5DDE-4AD4-A230-173656AFC5D3}" presName="gear3dstNode" presStyleLbl="node1" presStyleIdx="2" presStyleCnt="3"/>
      <dgm:spPr/>
      <dgm:t>
        <a:bodyPr/>
        <a:lstStyle/>
        <a:p>
          <a:endParaRPr lang="en-US"/>
        </a:p>
      </dgm:t>
    </dgm:pt>
    <dgm:pt modelId="{32E87EE1-9069-4DA7-B681-CE9BE4EB1690}" type="pres">
      <dgm:prSet presAssocID="{A7789C18-F2D1-4CA8-8EF1-96A8594A69EF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9B40C042-468F-4241-B074-25001B1A52BE}" type="pres">
      <dgm:prSet presAssocID="{FB7A126B-5A64-469C-A90B-1C9A21B3C044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64AC5CDA-9B66-4A7D-B1FB-DD2D551487AE}" type="pres">
      <dgm:prSet presAssocID="{D049C086-4B0A-488B-96D6-8BF26D020FC8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7C6B8E20-4C6E-4A16-B066-9184DF8347DF}" type="presOf" srcId="{F1A9584A-B434-44B1-BB48-662908D0ABB2}" destId="{CE90ED5C-2447-43F3-B008-1395A91CAA5E}" srcOrd="0" destOrd="0" presId="urn:microsoft.com/office/officeart/2005/8/layout/gear1"/>
    <dgm:cxn modelId="{7B1438A0-F932-4269-BC2E-26B61005BED7}" type="presOf" srcId="{F1A9584A-B434-44B1-BB48-662908D0ABB2}" destId="{ABFC8AD9-7AA1-4AFD-921F-CB6F0E263EE9}" srcOrd="1" destOrd="0" presId="urn:microsoft.com/office/officeart/2005/8/layout/gear1"/>
    <dgm:cxn modelId="{B6423A98-B958-4410-AAAC-7CF7E50CD22E}" type="presOf" srcId="{A7789C18-F2D1-4CA8-8EF1-96A8594A69EF}" destId="{32E87EE1-9069-4DA7-B681-CE9BE4EB1690}" srcOrd="0" destOrd="0" presId="urn:microsoft.com/office/officeart/2005/8/layout/gear1"/>
    <dgm:cxn modelId="{506A5B11-260C-44B9-8A12-FEAB5E5436CA}" type="presOf" srcId="{3511606F-6CCE-4D2C-913A-C17299BBB805}" destId="{D33AC36B-E335-4B3F-9ED5-3CD7D0806228}" srcOrd="0" destOrd="0" presId="urn:microsoft.com/office/officeart/2005/8/layout/gear1"/>
    <dgm:cxn modelId="{E09106F4-FBED-418F-97A7-E94D2557DD3F}" srcId="{3511606F-6CCE-4D2C-913A-C17299BBB805}" destId="{196B9C0A-2ED5-4A66-9177-9AC521F71EC5}" srcOrd="1" destOrd="0" parTransId="{296AA7CB-48D0-4918-907F-C4C70D2F143B}" sibTransId="{FB7A126B-5A64-469C-A90B-1C9A21B3C044}"/>
    <dgm:cxn modelId="{807A325F-1799-4A84-A7E8-1278B20DDFDB}" srcId="{3511606F-6CCE-4D2C-913A-C17299BBB805}" destId="{F1A9584A-B434-44B1-BB48-662908D0ABB2}" srcOrd="0" destOrd="0" parTransId="{1A6C4B70-7823-4CCF-94B2-7DC680CBA982}" sibTransId="{A7789C18-F2D1-4CA8-8EF1-96A8594A69EF}"/>
    <dgm:cxn modelId="{64E00FFD-9ECD-4DD1-99EA-1D9468E57D00}" type="presOf" srcId="{C5597152-5DDE-4AD4-A230-173656AFC5D3}" destId="{D8205375-7EB0-40B7-AD1E-65A69909FCA5}" srcOrd="0" destOrd="0" presId="urn:microsoft.com/office/officeart/2005/8/layout/gear1"/>
    <dgm:cxn modelId="{3C00F583-78B5-4A4B-A575-747AF8B1A7D2}" type="presOf" srcId="{C5597152-5DDE-4AD4-A230-173656AFC5D3}" destId="{3F689EFC-92C9-4CF4-A806-194BA5619209}" srcOrd="3" destOrd="0" presId="urn:microsoft.com/office/officeart/2005/8/layout/gear1"/>
    <dgm:cxn modelId="{A8293ED1-D803-4F70-A5FD-BDD63A162827}" type="presOf" srcId="{C5597152-5DDE-4AD4-A230-173656AFC5D3}" destId="{E3A7285A-47CD-4F88-8260-22ED12A5844E}" srcOrd="2" destOrd="0" presId="urn:microsoft.com/office/officeart/2005/8/layout/gear1"/>
    <dgm:cxn modelId="{C97496B3-600A-4C40-BE99-BA56FF0AE8F6}" type="presOf" srcId="{196B9C0A-2ED5-4A66-9177-9AC521F71EC5}" destId="{DD7E065D-7324-4084-A868-B59748CADF76}" srcOrd="0" destOrd="0" presId="urn:microsoft.com/office/officeart/2005/8/layout/gear1"/>
    <dgm:cxn modelId="{76A82447-9363-4576-9F5F-E5E659031973}" type="presOf" srcId="{D049C086-4B0A-488B-96D6-8BF26D020FC8}" destId="{64AC5CDA-9B66-4A7D-B1FB-DD2D551487AE}" srcOrd="0" destOrd="0" presId="urn:microsoft.com/office/officeart/2005/8/layout/gear1"/>
    <dgm:cxn modelId="{3B10E4CE-DB9C-4AF5-AEF8-66A5D22D66E1}" srcId="{3511606F-6CCE-4D2C-913A-C17299BBB805}" destId="{C5597152-5DDE-4AD4-A230-173656AFC5D3}" srcOrd="2" destOrd="0" parTransId="{EDB8828A-7943-45B9-8D0F-D6860427CF88}" sibTransId="{D049C086-4B0A-488B-96D6-8BF26D020FC8}"/>
    <dgm:cxn modelId="{3367368B-8554-4F4A-B41C-C0E4E12645F5}" type="presOf" srcId="{C5597152-5DDE-4AD4-A230-173656AFC5D3}" destId="{45F9FFAE-426B-4F02-94A5-BACA5C8EFE27}" srcOrd="1" destOrd="0" presId="urn:microsoft.com/office/officeart/2005/8/layout/gear1"/>
    <dgm:cxn modelId="{9E67E2B3-05A3-4538-AAD0-4095AC243D0C}" type="presOf" srcId="{F1A9584A-B434-44B1-BB48-662908D0ABB2}" destId="{B5E2E67F-2CF5-489B-B625-3BCACC8EADC1}" srcOrd="2" destOrd="0" presId="urn:microsoft.com/office/officeart/2005/8/layout/gear1"/>
    <dgm:cxn modelId="{18225300-540D-47F9-9D2E-42B9F8A54AC6}" type="presOf" srcId="{196B9C0A-2ED5-4A66-9177-9AC521F71EC5}" destId="{057A7E4E-E5E3-41BB-B6A6-69C0D75489A3}" srcOrd="2" destOrd="0" presId="urn:microsoft.com/office/officeart/2005/8/layout/gear1"/>
    <dgm:cxn modelId="{53BB065E-5A97-4A2D-ACC9-BE9C5450C24C}" type="presOf" srcId="{196B9C0A-2ED5-4A66-9177-9AC521F71EC5}" destId="{3AF313FA-C67D-4165-A57F-6A3AB9E45D6D}" srcOrd="1" destOrd="0" presId="urn:microsoft.com/office/officeart/2005/8/layout/gear1"/>
    <dgm:cxn modelId="{C7C8F29A-ED64-416B-9A24-4ADE4F9BD972}" type="presOf" srcId="{FB7A126B-5A64-469C-A90B-1C9A21B3C044}" destId="{9B40C042-468F-4241-B074-25001B1A52BE}" srcOrd="0" destOrd="0" presId="urn:microsoft.com/office/officeart/2005/8/layout/gear1"/>
    <dgm:cxn modelId="{CC3ED941-D056-4747-9759-4C06A54A70DD}" type="presParOf" srcId="{D33AC36B-E335-4B3F-9ED5-3CD7D0806228}" destId="{CE90ED5C-2447-43F3-B008-1395A91CAA5E}" srcOrd="0" destOrd="0" presId="urn:microsoft.com/office/officeart/2005/8/layout/gear1"/>
    <dgm:cxn modelId="{634D81E8-DFAF-47D4-A72D-15CD44E81E6B}" type="presParOf" srcId="{D33AC36B-E335-4B3F-9ED5-3CD7D0806228}" destId="{ABFC8AD9-7AA1-4AFD-921F-CB6F0E263EE9}" srcOrd="1" destOrd="0" presId="urn:microsoft.com/office/officeart/2005/8/layout/gear1"/>
    <dgm:cxn modelId="{8BA2C911-F86A-4F0B-AB31-46279DCA2760}" type="presParOf" srcId="{D33AC36B-E335-4B3F-9ED5-3CD7D0806228}" destId="{B5E2E67F-2CF5-489B-B625-3BCACC8EADC1}" srcOrd="2" destOrd="0" presId="urn:microsoft.com/office/officeart/2005/8/layout/gear1"/>
    <dgm:cxn modelId="{1B241781-3D23-44D9-9058-33945BD1E6F3}" type="presParOf" srcId="{D33AC36B-E335-4B3F-9ED5-3CD7D0806228}" destId="{DD7E065D-7324-4084-A868-B59748CADF76}" srcOrd="3" destOrd="0" presId="urn:microsoft.com/office/officeart/2005/8/layout/gear1"/>
    <dgm:cxn modelId="{6E811412-F8A5-480D-8E31-D78DE3D745F7}" type="presParOf" srcId="{D33AC36B-E335-4B3F-9ED5-3CD7D0806228}" destId="{3AF313FA-C67D-4165-A57F-6A3AB9E45D6D}" srcOrd="4" destOrd="0" presId="urn:microsoft.com/office/officeart/2005/8/layout/gear1"/>
    <dgm:cxn modelId="{7AC97F76-A4B5-4458-AABA-2E04846BBE2F}" type="presParOf" srcId="{D33AC36B-E335-4B3F-9ED5-3CD7D0806228}" destId="{057A7E4E-E5E3-41BB-B6A6-69C0D75489A3}" srcOrd="5" destOrd="0" presId="urn:microsoft.com/office/officeart/2005/8/layout/gear1"/>
    <dgm:cxn modelId="{1A86CFAD-41AA-4FD3-9A73-DC0F4B5D196C}" type="presParOf" srcId="{D33AC36B-E335-4B3F-9ED5-3CD7D0806228}" destId="{D8205375-7EB0-40B7-AD1E-65A69909FCA5}" srcOrd="6" destOrd="0" presId="urn:microsoft.com/office/officeart/2005/8/layout/gear1"/>
    <dgm:cxn modelId="{B876B544-307C-4017-8D98-D62033C00E98}" type="presParOf" srcId="{D33AC36B-E335-4B3F-9ED5-3CD7D0806228}" destId="{45F9FFAE-426B-4F02-94A5-BACA5C8EFE27}" srcOrd="7" destOrd="0" presId="urn:microsoft.com/office/officeart/2005/8/layout/gear1"/>
    <dgm:cxn modelId="{B13DDC60-0A20-44A0-AD39-F73164BBB87C}" type="presParOf" srcId="{D33AC36B-E335-4B3F-9ED5-3CD7D0806228}" destId="{E3A7285A-47CD-4F88-8260-22ED12A5844E}" srcOrd="8" destOrd="0" presId="urn:microsoft.com/office/officeart/2005/8/layout/gear1"/>
    <dgm:cxn modelId="{31E62865-E40E-47C7-A66C-096B19BDB5FF}" type="presParOf" srcId="{D33AC36B-E335-4B3F-9ED5-3CD7D0806228}" destId="{3F689EFC-92C9-4CF4-A806-194BA5619209}" srcOrd="9" destOrd="0" presId="urn:microsoft.com/office/officeart/2005/8/layout/gear1"/>
    <dgm:cxn modelId="{C86580F4-5F58-44F1-AE7E-4E948ABBE47B}" type="presParOf" srcId="{D33AC36B-E335-4B3F-9ED5-3CD7D0806228}" destId="{32E87EE1-9069-4DA7-B681-CE9BE4EB1690}" srcOrd="10" destOrd="0" presId="urn:microsoft.com/office/officeart/2005/8/layout/gear1"/>
    <dgm:cxn modelId="{DE102849-BEE8-4DA9-9CC9-7C8650653057}" type="presParOf" srcId="{D33AC36B-E335-4B3F-9ED5-3CD7D0806228}" destId="{9B40C042-468F-4241-B074-25001B1A52BE}" srcOrd="11" destOrd="0" presId="urn:microsoft.com/office/officeart/2005/8/layout/gear1"/>
    <dgm:cxn modelId="{6882469E-F656-427C-A758-59D251186A79}" type="presParOf" srcId="{D33AC36B-E335-4B3F-9ED5-3CD7D0806228}" destId="{64AC5CDA-9B66-4A7D-B1FB-DD2D551487AE}" srcOrd="12" destOrd="0" presId="urn:microsoft.com/office/officeart/2005/8/layout/gear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0ED5C-2447-43F3-B008-1395A91CAA5E}">
      <dsp:nvSpPr>
        <dsp:cNvPr id="0" name=""/>
        <dsp:cNvSpPr/>
      </dsp:nvSpPr>
      <dsp:spPr>
        <a:xfrm>
          <a:off x="1047261" y="472937"/>
          <a:ext cx="578034" cy="578034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3</a:t>
          </a:r>
        </a:p>
      </dsp:txBody>
      <dsp:txXfrm>
        <a:off x="1163472" y="608339"/>
        <a:ext cx="345612" cy="297121"/>
      </dsp:txXfrm>
    </dsp:sp>
    <dsp:sp modelId="{DD7E065D-7324-4084-A868-B59748CADF76}">
      <dsp:nvSpPr>
        <dsp:cNvPr id="0" name=""/>
        <dsp:cNvSpPr/>
      </dsp:nvSpPr>
      <dsp:spPr>
        <a:xfrm>
          <a:off x="744006" y="299211"/>
          <a:ext cx="420388" cy="42038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2</a:t>
          </a:r>
        </a:p>
      </dsp:txBody>
      <dsp:txXfrm>
        <a:off x="849840" y="405685"/>
        <a:ext cx="208720" cy="207440"/>
      </dsp:txXfrm>
    </dsp:sp>
    <dsp:sp modelId="{D8205375-7EB0-40B7-AD1E-65A69909FCA5}">
      <dsp:nvSpPr>
        <dsp:cNvPr id="0" name=""/>
        <dsp:cNvSpPr/>
      </dsp:nvSpPr>
      <dsp:spPr>
        <a:xfrm rot="20700000">
          <a:off x="946411" y="46285"/>
          <a:ext cx="411895" cy="411895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1</a:t>
          </a:r>
        </a:p>
      </dsp:txBody>
      <dsp:txXfrm rot="-20700000">
        <a:off x="1036752" y="136626"/>
        <a:ext cx="231213" cy="231213"/>
      </dsp:txXfrm>
    </dsp:sp>
    <dsp:sp modelId="{32E87EE1-9069-4DA7-B681-CE9BE4EB1690}">
      <dsp:nvSpPr>
        <dsp:cNvPr id="0" name=""/>
        <dsp:cNvSpPr/>
      </dsp:nvSpPr>
      <dsp:spPr>
        <a:xfrm>
          <a:off x="974881" y="400074"/>
          <a:ext cx="739884" cy="739884"/>
        </a:xfrm>
        <a:prstGeom prst="circularArrow">
          <a:avLst>
            <a:gd name="adj1" fmla="val 4687"/>
            <a:gd name="adj2" fmla="val 299029"/>
            <a:gd name="adj3" fmla="val 2305538"/>
            <a:gd name="adj4" fmla="val 1642980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40C042-468F-4241-B074-25001B1A52BE}">
      <dsp:nvSpPr>
        <dsp:cNvPr id="0" name=""/>
        <dsp:cNvSpPr/>
      </dsp:nvSpPr>
      <dsp:spPr>
        <a:xfrm>
          <a:off x="636500" y="256784"/>
          <a:ext cx="537572" cy="53757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AC5CDA-9B66-4A7D-B1FB-DD2D551487AE}">
      <dsp:nvSpPr>
        <dsp:cNvPr id="0" name=""/>
        <dsp:cNvSpPr/>
      </dsp:nvSpPr>
      <dsp:spPr>
        <a:xfrm>
          <a:off x="851135" y="-30445"/>
          <a:ext cx="579611" cy="57961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0ED5C-2447-43F3-B008-1395A91CAA5E}">
      <dsp:nvSpPr>
        <dsp:cNvPr id="0" name=""/>
        <dsp:cNvSpPr/>
      </dsp:nvSpPr>
      <dsp:spPr>
        <a:xfrm>
          <a:off x="1047261" y="472937"/>
          <a:ext cx="578034" cy="578034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3</a:t>
          </a:r>
        </a:p>
      </dsp:txBody>
      <dsp:txXfrm>
        <a:off x="1163472" y="608339"/>
        <a:ext cx="345612" cy="297121"/>
      </dsp:txXfrm>
    </dsp:sp>
    <dsp:sp modelId="{DD7E065D-7324-4084-A868-B59748CADF76}">
      <dsp:nvSpPr>
        <dsp:cNvPr id="0" name=""/>
        <dsp:cNvSpPr/>
      </dsp:nvSpPr>
      <dsp:spPr>
        <a:xfrm>
          <a:off x="744006" y="299211"/>
          <a:ext cx="420388" cy="42038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2</a:t>
          </a:r>
        </a:p>
      </dsp:txBody>
      <dsp:txXfrm>
        <a:off x="849840" y="405685"/>
        <a:ext cx="208720" cy="207440"/>
      </dsp:txXfrm>
    </dsp:sp>
    <dsp:sp modelId="{D8205375-7EB0-40B7-AD1E-65A69909FCA5}">
      <dsp:nvSpPr>
        <dsp:cNvPr id="0" name=""/>
        <dsp:cNvSpPr/>
      </dsp:nvSpPr>
      <dsp:spPr>
        <a:xfrm rot="20700000">
          <a:off x="946411" y="46285"/>
          <a:ext cx="411895" cy="411895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/>
            <a:t>1</a:t>
          </a:r>
        </a:p>
      </dsp:txBody>
      <dsp:txXfrm rot="-20700000">
        <a:off x="1036752" y="136626"/>
        <a:ext cx="231213" cy="231213"/>
      </dsp:txXfrm>
    </dsp:sp>
    <dsp:sp modelId="{32E87EE1-9069-4DA7-B681-CE9BE4EB1690}">
      <dsp:nvSpPr>
        <dsp:cNvPr id="0" name=""/>
        <dsp:cNvSpPr/>
      </dsp:nvSpPr>
      <dsp:spPr>
        <a:xfrm>
          <a:off x="974881" y="400074"/>
          <a:ext cx="739884" cy="739884"/>
        </a:xfrm>
        <a:prstGeom prst="circularArrow">
          <a:avLst>
            <a:gd name="adj1" fmla="val 4687"/>
            <a:gd name="adj2" fmla="val 299029"/>
            <a:gd name="adj3" fmla="val 2305538"/>
            <a:gd name="adj4" fmla="val 1642980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40C042-468F-4241-B074-25001B1A52BE}">
      <dsp:nvSpPr>
        <dsp:cNvPr id="0" name=""/>
        <dsp:cNvSpPr/>
      </dsp:nvSpPr>
      <dsp:spPr>
        <a:xfrm>
          <a:off x="636500" y="256784"/>
          <a:ext cx="537572" cy="53757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AC5CDA-9B66-4A7D-B1FB-DD2D551487AE}">
      <dsp:nvSpPr>
        <dsp:cNvPr id="0" name=""/>
        <dsp:cNvSpPr/>
      </dsp:nvSpPr>
      <dsp:spPr>
        <a:xfrm>
          <a:off x="851135" y="-30445"/>
          <a:ext cx="579611" cy="57961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DE508-53E3-4B13-859F-BD77562D8E8F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3C5EA-69C5-425E-8240-C9C667159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4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867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The slides for this text are organized into chapters. This lecture covers Chapter 1.</a:t>
            </a:r>
          </a:p>
          <a:p>
            <a:endParaRPr lang="en-US" altLang="en-US"/>
          </a:p>
          <a:p>
            <a:r>
              <a:rPr lang="en-US" altLang="en-US"/>
              <a:t>Chapter 1: Introduction to Database Systems</a:t>
            </a:r>
          </a:p>
          <a:p>
            <a:r>
              <a:rPr lang="en-US" altLang="en-US"/>
              <a:t>Chapter 2: The Entity-Relationship Model	</a:t>
            </a:r>
          </a:p>
          <a:p>
            <a:r>
              <a:rPr lang="en-US" altLang="en-US"/>
              <a:t>Chapter 3: The Relational Model</a:t>
            </a:r>
          </a:p>
          <a:p>
            <a:r>
              <a:rPr lang="en-US" altLang="en-US"/>
              <a:t>Chapter 4 (Part A): Relational Algebra</a:t>
            </a:r>
          </a:p>
          <a:p>
            <a:r>
              <a:rPr lang="en-US" altLang="en-US"/>
              <a:t>Chapter 4 (Part B): Relational Calculus</a:t>
            </a:r>
          </a:p>
          <a:p>
            <a:r>
              <a:rPr lang="en-US" altLang="en-US"/>
              <a:t>Chapter 5: SQL: Queries, Programming, Triggers</a:t>
            </a:r>
          </a:p>
          <a:p>
            <a:r>
              <a:rPr lang="en-US" altLang="en-US"/>
              <a:t>Chapter 6: Query-by-Example (QBE)</a:t>
            </a:r>
          </a:p>
          <a:p>
            <a:r>
              <a:rPr lang="en-US" altLang="en-US"/>
              <a:t>Chapter 7: Storing Data: Disks and Files</a:t>
            </a:r>
          </a:p>
          <a:p>
            <a:r>
              <a:rPr lang="en-US" altLang="en-US"/>
              <a:t>Chapter 8: File Organizations and Indexing</a:t>
            </a:r>
          </a:p>
          <a:p>
            <a:r>
              <a:rPr lang="en-US" altLang="en-US"/>
              <a:t>Chapter 9: Tree-Structured Indexing</a:t>
            </a:r>
          </a:p>
          <a:p>
            <a:r>
              <a:rPr lang="en-US" altLang="en-US"/>
              <a:t>Chapter 10: Hash-Based Indexing</a:t>
            </a:r>
          </a:p>
          <a:p>
            <a:r>
              <a:rPr lang="en-US" altLang="en-US"/>
              <a:t>Chapter 11: External Sorting</a:t>
            </a:r>
          </a:p>
          <a:p>
            <a:r>
              <a:rPr lang="en-US" altLang="en-US"/>
              <a:t>Chapter 12 (Part A): Evaluation of Relational Operators</a:t>
            </a:r>
          </a:p>
          <a:p>
            <a:r>
              <a:rPr lang="en-US" altLang="en-US"/>
              <a:t>Chapter 12 (Part B): Evaluation of Relational Operators: Other Techniques</a:t>
            </a:r>
          </a:p>
          <a:p>
            <a:r>
              <a:rPr lang="en-US" altLang="en-US"/>
              <a:t>Chapter 13: Introduction to Query Optimization</a:t>
            </a:r>
          </a:p>
          <a:p>
            <a:r>
              <a:rPr lang="en-US" altLang="en-US"/>
              <a:t>Chapter 14: A Typical Relational Optimizer</a:t>
            </a:r>
          </a:p>
          <a:p>
            <a:r>
              <a:rPr lang="en-US" altLang="en-US"/>
              <a:t>Chapter 15: Schema Refinement and Normal Forms</a:t>
            </a:r>
          </a:p>
          <a:p>
            <a:r>
              <a:rPr lang="en-US" altLang="en-US"/>
              <a:t>Chapter 16 (Part A): Physical Database Design</a:t>
            </a:r>
          </a:p>
          <a:p>
            <a:r>
              <a:rPr lang="en-US" altLang="en-US"/>
              <a:t>Chapter 16 (Part B): Database Tuning</a:t>
            </a:r>
          </a:p>
          <a:p>
            <a:r>
              <a:rPr lang="en-US" altLang="en-US"/>
              <a:t>Chapter 17: Security</a:t>
            </a:r>
          </a:p>
          <a:p>
            <a:r>
              <a:rPr lang="en-US" altLang="en-US"/>
              <a:t>Chapter 18: Transaction Management Overview</a:t>
            </a:r>
          </a:p>
          <a:p>
            <a:r>
              <a:rPr lang="en-US" altLang="en-US"/>
              <a:t>Chapter 19: Concurrency Control</a:t>
            </a:r>
          </a:p>
          <a:p>
            <a:r>
              <a:rPr lang="en-US" altLang="en-US"/>
              <a:t>Chapter 20: Crash Recovery</a:t>
            </a:r>
          </a:p>
          <a:p>
            <a:r>
              <a:rPr lang="en-US" altLang="en-US"/>
              <a:t>Chapter 21: Parallel and Distributed Databases</a:t>
            </a:r>
          </a:p>
          <a:p>
            <a:r>
              <a:rPr lang="en-US" altLang="en-US"/>
              <a:t>Chapter 22: Internet Databases</a:t>
            </a:r>
          </a:p>
          <a:p>
            <a:r>
              <a:rPr lang="en-US" altLang="en-US"/>
              <a:t>Chapter 23: Decision Support</a:t>
            </a:r>
          </a:p>
          <a:p>
            <a:r>
              <a:rPr lang="en-US" altLang="en-US"/>
              <a:t>Chapter 24: Data Mining</a:t>
            </a:r>
          </a:p>
          <a:p>
            <a:r>
              <a:rPr lang="en-US" altLang="en-US"/>
              <a:t>Chapter 25: Object-Database Systems</a:t>
            </a:r>
          </a:p>
          <a:p>
            <a:r>
              <a:rPr lang="en-US" altLang="en-US"/>
              <a:t>Chapter 26: Spatial Data Management</a:t>
            </a:r>
          </a:p>
          <a:p>
            <a:r>
              <a:rPr lang="en-US" altLang="en-US"/>
              <a:t>Chapter 27: Deductive Databases</a:t>
            </a:r>
          </a:p>
          <a:p>
            <a:r>
              <a:rPr lang="en-US" altLang="en-US"/>
              <a:t>Chapter 28: Additional Topics</a:t>
            </a:r>
          </a:p>
          <a:p>
            <a:endParaRPr lang="en-US" altLang="en-US"/>
          </a:p>
        </p:txBody>
      </p:sp>
      <p:sp>
        <p:nvSpPr>
          <p:cNvPr id="184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</p:spTree>
    <p:extLst>
      <p:ext uri="{BB962C8B-B14F-4D97-AF65-F5344CB8AC3E}">
        <p14:creationId xmlns:p14="http://schemas.microsoft.com/office/powerpoint/2010/main" val="1013238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128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7172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0366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8578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5940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2PL is needed -  If a transaction T releases the lock of a data item X</a:t>
            </a:r>
            <a:r>
              <a:rPr lang="en-US" altLang="en-US" baseline="0" dirty="0" smtClean="0"/>
              <a:t>, </a:t>
            </a:r>
            <a:r>
              <a:rPr lang="en-US" altLang="en-US" dirty="0" smtClean="0"/>
              <a:t>other</a:t>
            </a:r>
            <a:r>
              <a:rPr lang="en-US" altLang="en-US" baseline="0" dirty="0" smtClean="0"/>
              <a:t> transactions might update X.  If T locks and uses X again, T might see a different data value.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934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987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3497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20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530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55303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156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2303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696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349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3492" name="Slide Number Placeholder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9CEAAF-C67E-474C-A4D4-AC9EC1A884E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98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F84BB6-0BE4-40C2-864A-F59294981E89}" type="slidenum"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3143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6B58F8-8C71-49AF-A093-CF380BD28EC4}" type="slidenum"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529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30F4E-5413-4E62-8E1A-8CE4F9360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4452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30F4E-5413-4E62-8E1A-8CE4F9360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3067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30F4E-5413-4E62-8E1A-8CE4F9360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1228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30F4E-5413-4E62-8E1A-8CE4F9360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2069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30F4E-5413-4E62-8E1A-8CE4F9360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8523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30F4E-5413-4E62-8E1A-8CE4F9360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943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30F4E-5413-4E62-8E1A-8CE4F9360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953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3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253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2535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4479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30F4E-5413-4E62-8E1A-8CE4F9360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7125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530F4E-5413-4E62-8E1A-8CE4F9360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0743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582874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13729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026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3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458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4583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810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3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663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6631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135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5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867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28679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161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5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07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0727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008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6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277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2775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400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050" tIns="0" rIns="19050" bIns="0"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1000" i="1"/>
              <a:t>7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482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34823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8888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49932-2993-4632-9A02-B149DD70DE5A}" type="datetime1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25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C5E7D-CCCD-4399-A9B0-D3A26CA5FB3B}" type="datetime1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6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6313F-F4FF-4B1A-910D-683AAF773935}" type="datetime1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99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9100"/>
            <a:ext cx="77724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981200"/>
            <a:ext cx="3810000" cy="4076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00600" y="1981200"/>
            <a:ext cx="3810000" cy="40767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45920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1">
          <a:gsLst>
            <a:gs pos="0">
              <a:srgbClr val="242424"/>
            </a:gs>
            <a:gs pos="30000">
              <a:srgbClr val="2D2D2D"/>
            </a:gs>
            <a:gs pos="100000">
              <a:srgbClr val="7D7D7D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4DB3B909-5261-42BB-BA5E-CD32CF77F161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05F5AC0C-9B45-4BFD-8998-CE0078B3640D}"/>
              </a:ext>
            </a:extLst>
          </p:cNvPr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29">
            <a:extLst>
              <a:ext uri="{FF2B5EF4-FFF2-40B4-BE49-F238E27FC236}">
                <a16:creationId xmlns:a16="http://schemas.microsoft.com/office/drawing/2014/main" id="{BA673435-B325-4645-88D5-33B5636C8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90556A-7F2D-4E37-87DF-75B154DC84C3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8/24/2022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Footer Placeholder 18">
            <a:extLst>
              <a:ext uri="{FF2B5EF4-FFF2-40B4-BE49-F238E27FC236}">
                <a16:creationId xmlns:a16="http://schemas.microsoft.com/office/drawing/2014/main" id="{3D6B5C55-BB74-41B7-9331-0306C124A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26">
            <a:extLst>
              <a:ext uri="{FF2B5EF4-FFF2-40B4-BE49-F238E27FC236}">
                <a16:creationId xmlns:a16="http://schemas.microsoft.com/office/drawing/2014/main" id="{D993FC45-800B-461D-A5E5-225FB0927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39AE7F-BD1A-4ADC-8FE8-254E5A9FA9D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806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55FC36-CAE9-40D0-9829-5339207AB826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8/24/2022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4A476-3A53-47B7-AF25-5F6A9B150E49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557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rotWithShape="1">
          <a:gsLst>
            <a:gs pos="0">
              <a:srgbClr val="242424"/>
            </a:gs>
            <a:gs pos="30000">
              <a:srgbClr val="2D2D2D"/>
            </a:gs>
            <a:gs pos="100000">
              <a:srgbClr val="7D7D7D"/>
            </a:gs>
          </a:gsLst>
          <a:lin ang="129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A3C8E4E5-3C10-4042-ACD0-F4729D856B2B}"/>
              </a:ext>
            </a:extLst>
          </p:cNvPr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636BFCCC-D53E-4C5A-AE23-14A1851E972D}"/>
              </a:ext>
            </a:extLst>
          </p:cNvPr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7300CAB-6D3F-4DFE-80E3-1DAB88A48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FFF2EF-9B58-4C42-AF38-E89105B639D5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8/24/2022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01F489D-2EB3-4C9E-AAE6-C72D255E2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31E0A74-C392-4B57-A9C2-4D125059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85BD9A-21CF-4217-A071-E559AB59D183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021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FC181E-4F83-49EB-8FE7-3B5FA38DC1BD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8/24/2022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28482A-30D9-46BA-8973-0F5AED28F151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144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CF079D-E70B-4D54-9B8F-E0B3A3D91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885FF5-5CEC-422A-A410-0573E2D0BC1E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8/24/2022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C2887-75E2-4E03-B83C-EBCF40145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8B1CDA-6B52-4651-9F7F-C28DFEBD3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4A8AE7-F5B0-4A5F-9E07-3DA28AFF850D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716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/>
          <a:lstStyle>
            <a:lvl1pPr algn="l"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EFFB5A-9B4E-4274-A9C0-1D550F79F8D9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8/24/2022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5B55B1-7850-4405-A027-3BE36FD8C97F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438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1A8859-09E5-45F5-A8E3-18D3043701D9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8/24/2022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23715C-E17F-4921-AED4-3A6B5AFA66C4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718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11997-EC7F-4E91-8006-B71861FB2DD3}" type="datetime1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08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21F42-055D-4CAF-B69B-C3052CC53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B956B3-51F9-4621-8397-CFB235ADBE78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8/24/2022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0D8D0-4199-444E-9724-7E2C01CD7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FC6CE-8786-44BF-A719-A6AFE4C98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6575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28D6A0-1A55-4590-829C-D26AA512D641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143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ABE10-2DC5-4A34-A866-54E244A58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8CA05F-A893-4968-89EB-D922F44B8BEB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8/24/2022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9E6AD0-F072-44CA-A9C3-A1B81FBC2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E7224D-9EBA-4DA9-A586-8740E097C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D1AF1B-993D-4C66-BC67-C33F7865116C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533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B1A6C-7AFA-40A2-8A44-056B4F8E803D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8/24/2022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746264-CEF7-4AEB-B0D7-500A49343BF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859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34A902-73E9-4DBD-AF26-445F5D8166A4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8/24/2022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747882-FFED-4455-990D-6EE65A53EAC0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682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68AE6-AD80-4D64-8663-A3F37A9671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3D34EA-0BB8-41AF-AB85-C1B4CEAC1262}" type="datetime1">
              <a:rPr kumimoji="0" lang="en-US" altLang="zh-CN" sz="1000" b="0" i="0" u="none" strike="noStrike" kern="1200" cap="none" spc="0" normalizeH="0" baseline="0" noProof="0" smtClean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8/24/2022</a:t>
            </a:fld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4BAEAE-14F9-4132-A6E2-9FCCE01F5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59D39-1095-4A07-89C2-BD6994562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4461D2-0209-47D3-8651-D85F2493DB63}" type="slidenum">
              <a: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486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BECC860-30C7-4538-9777-7098C6499F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375C8A-7CFC-48B0-AB7C-D9C940387569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8/24/2022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7F1EF84-178C-4F90-9D45-6C8993277A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672A136-C840-4D62-9D98-BA2A3A73A8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89D9D4-6280-4CB3-B365-6C948A55CB10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5648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0F124D-CC8B-4EB2-80C8-4C00999D84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2BEB0B-AD88-4A62-8B47-EF9AD8E8B9F8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8/24/2022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C6EA236-2F19-4463-845F-CB714CED0B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BD664E6-08BB-4201-ABC1-32ABE5A216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C2FD86-C276-4503-A2C7-0693C38A8145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1612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5046-CDB6-448B-A0F8-18DF4FE3207E}" type="datetime1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14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8DEF-55F8-42BD-8802-7A07D11E3BB6}" type="datetime1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894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2A7D1-819F-4D61-AC9C-BDC91E1DF34D}" type="datetime1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2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ABC8-0194-43D1-977F-B4A97A771D47}" type="datetime1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969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6008-565F-46C7-AA58-9C9D6B44398E}" type="datetime1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936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8FFD-B042-4317-94B8-C7F1F017C56A}" type="datetime1">
              <a:rPr lang="en-US" smtClean="0"/>
              <a:t>8/24/2022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45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82696-4394-4807-8942-AEEA8457C910}" type="datetime1">
              <a:rPr lang="en-US" smtClean="0"/>
              <a:t>8/24/2022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3964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B142E-E1DB-4E0C-BD70-7C4FAC114E9F}" type="datetime1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249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DF11-3AA1-44E7-9928-5A9C0552F7B5}" type="datetime1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33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BAE5-26CC-4E64-92F0-10830A579DF4}" type="datetime1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85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DDAC-A496-4EAF-B845-EA0A17166F0A}" type="datetime1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593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413DF-95DC-4773-A31E-ACE96017FAC1}" type="datetime1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51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B5046-CDB6-448B-A0F8-18DF4FE3207E}" type="datetime1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600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28DEF-55F8-42BD-8802-7A07D11E3BB6}" type="datetime1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10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35687-34E1-4124-AF6C-F19C8FE9D5D1}" type="datetime1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494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2A7D1-819F-4D61-AC9C-BDC91E1DF34D}" type="datetime1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474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6008-565F-46C7-AA58-9C9D6B44398E}" type="datetime1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09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8FFD-B042-4317-94B8-C7F1F017C56A}" type="datetime1">
              <a:rPr lang="en-US" smtClean="0"/>
              <a:t>8/24/2022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098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82696-4394-4807-8942-AEEA8457C910}" type="datetime1">
              <a:rPr lang="en-US" smtClean="0"/>
              <a:t>8/24/2022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82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B142E-E1DB-4E0C-BD70-7C4FAC114E9F}" type="datetime1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507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DF11-3AA1-44E7-9928-5A9C0552F7B5}" type="datetime1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7775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CBAE5-26CC-4E64-92F0-10830A579DF4}" type="datetime1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834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CDDAC-A496-4EAF-B845-EA0A17166F0A}" type="datetime1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177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413DF-95DC-4773-A31E-ACE96017FAC1}" type="datetime1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102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95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F51E4-B0BB-4F30-8846-25632DC862E9}" type="datetime1">
              <a:rPr lang="en-US" smtClean="0"/>
              <a:t>8/24/2022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715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863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5234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1223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541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789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840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1970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5727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979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2636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33D74-580A-4DA5-9A4D-FE790CA0765A}" type="datetime1">
              <a:rPr lang="en-US" smtClean="0"/>
              <a:t>8/24/2022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9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6166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66670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6895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187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2774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367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19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79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838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61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36D77-D956-40CD-BDFA-88C638848348}" type="datetime1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068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1771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0631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1058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378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879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85187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547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45221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741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19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FE063-611E-44B6-A5EA-02D278DEB670}" type="datetime1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42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26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66A3-4C7F-4232-B4AB-BA41D92D373C}" type="datetime1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52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DD517-F723-4BBA-BEC0-4ECC93B72021}" type="datetime1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5823A-6504-438E-9617-3AC6D8654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39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138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52" name="Title Placeholder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3" name="Text Placeholder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7467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1438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1A86A8-5484-4331-A53F-9CBD2445FB5D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8/24/2022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1438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1438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39D50F-311C-40E4-A271-27C4D080CEA5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2530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Franklin Gothic Book" panose="020B0503020102020204" pitchFamily="34" charset="0"/>
        </a:defRPr>
      </a:lvl9pPr>
    </p:titleStyle>
    <p:bodyStyle>
      <a:lvl1pPr marL="419100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1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555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Arial" panose="020B0604020202020204" pitchFamily="34" charset="0"/>
        <a:buChar char="○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36538" algn="l" rtl="0" eaLnBrk="0" fontAlgn="base" hangingPunct="0">
        <a:spcBef>
          <a:spcPct val="20000"/>
        </a:spcBef>
        <a:spcAft>
          <a:spcPct val="0"/>
        </a:spcAft>
        <a:buClr>
          <a:srgbClr val="8D89A4"/>
        </a:buClr>
        <a:buSzPct val="9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9075" indent="-182563" algn="l" rtl="0" eaLnBrk="0" fontAlgn="base" hangingPunct="0">
        <a:spcBef>
          <a:spcPct val="20000"/>
        </a:spcBef>
        <a:spcAft>
          <a:spcPct val="0"/>
        </a:spcAft>
        <a:buClr>
          <a:srgbClr val="748560"/>
        </a:buClr>
        <a:buSzPct val="100000"/>
        <a:buFont typeface="Arial" panose="020B0604020202020204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E062E-1E1D-4D9D-A514-D1AB9D35B08E}" type="datetime1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356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E062E-1E1D-4D9D-A514-D1AB9D35B08E}" type="datetime1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D9DF7-A7BE-46E3-898F-4EC0FF04C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822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364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A572C1AD-4CA5-904B-886D-DE939FB755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900"/>
              <a:t>8/24/2022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defTabSz="342900"/>
            <a:fld id="{252C3F3D-169A-664B-B39C-9D0B2C72F191}" type="slidenum">
              <a:rPr lang="en-US" smtClean="0">
                <a:solidFill>
                  <a:srgbClr val="5FCBEF"/>
                </a:solidFill>
              </a:rPr>
              <a:pPr defTabSz="342900"/>
              <a:t>‹#›</a:t>
            </a:fld>
            <a:endParaRPr 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6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5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6.png"/><Relationship Id="rId9" Type="http://schemas.microsoft.com/office/2007/relationships/diagramDrawing" Target="../diagrams/drawing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5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6.png"/><Relationship Id="rId9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9.xml"/><Relationship Id="rId1" Type="http://schemas.openxmlformats.org/officeDocument/2006/relationships/video" Target="https://www.youtube.com/embed/uZKwpWHSTwE?feature=oembed" TargetMode="External"/><Relationship Id="rId4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950554"/>
            <a:ext cx="7772400" cy="836183"/>
          </a:xfrm>
        </p:spPr>
        <p:txBody>
          <a:bodyPr>
            <a:normAutofit fontScale="90000"/>
          </a:bodyPr>
          <a:lstStyle/>
          <a:p>
            <a:r>
              <a:rPr lang="en-US" dirty="0"/>
              <a:t>Important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5782" y="2446041"/>
            <a:ext cx="7772400" cy="3461405"/>
          </a:xfrm>
        </p:spPr>
        <p:txBody>
          <a:bodyPr>
            <a:noAutofit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Attend all the lectures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The slides do not have all the details and explanation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600" dirty="0"/>
              <a:t>The three exams are based on the lecture materials.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14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an 27">
            <a:extLst>
              <a:ext uri="{FF2B5EF4-FFF2-40B4-BE49-F238E27FC236}">
                <a16:creationId xmlns:a16="http://schemas.microsoft.com/office/drawing/2014/main" id="{BCECEB7C-443C-4834-A017-01EE78DE8ED7}"/>
              </a:ext>
            </a:extLst>
          </p:cNvPr>
          <p:cNvSpPr/>
          <p:nvPr/>
        </p:nvSpPr>
        <p:spPr bwMode="auto">
          <a:xfrm>
            <a:off x="6172200" y="4191000"/>
            <a:ext cx="1371600" cy="1216025"/>
          </a:xfrm>
          <a:prstGeom prst="can">
            <a:avLst/>
          </a:prstGeom>
          <a:ln>
            <a:headEnd type="none" w="med" len="med"/>
            <a:tailEnd type="none" w="med" len="med"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82880" anchor="ctr"/>
          <a:lstStyle/>
          <a:p>
            <a:pPr>
              <a:defRPr/>
            </a:pPr>
            <a:r>
              <a:rPr lang="en-US" sz="2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Database</a:t>
            </a:r>
          </a:p>
        </p:txBody>
      </p:sp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1749" name="Rectangle 4"/>
          <p:cNvSpPr>
            <a:spLocks noGrp="1" noChangeArrowheads="1"/>
          </p:cNvSpPr>
          <p:nvPr>
            <p:ph type="title"/>
          </p:nvPr>
        </p:nvSpPr>
        <p:spPr>
          <a:xfrm>
            <a:off x="720725" y="192088"/>
            <a:ext cx="7772400" cy="1104900"/>
          </a:xfrm>
          <a:noFill/>
        </p:spPr>
        <p:txBody>
          <a:bodyPr/>
          <a:lstStyle/>
          <a:p>
            <a:r>
              <a:rPr lang="en-US" altLang="en-US" b="1" dirty="0"/>
              <a:t>Levels of Abstraction</a:t>
            </a: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284163" y="5646738"/>
            <a:ext cx="5537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720725" y="5794375"/>
            <a:ext cx="5605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393" name="Rectangle 8"/>
          <p:cNvSpPr>
            <a:spLocks noChangeArrowheads="1"/>
          </p:cNvSpPr>
          <p:nvPr/>
        </p:nvSpPr>
        <p:spPr bwMode="auto">
          <a:xfrm>
            <a:off x="596900" y="5689600"/>
            <a:ext cx="77438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altLang="en-US" sz="2000" i="1"/>
              <a:t>  </a:t>
            </a:r>
            <a:r>
              <a:rPr lang="en-US" altLang="en-US" sz="2000" b="1" i="1">
                <a:solidFill>
                  <a:srgbClr val="003C00"/>
                </a:solidFill>
                <a:latin typeface="Calibri" panose="020F0502020204030204" pitchFamily="34" charset="0"/>
              </a:rPr>
              <a:t>Schemas are defined using DDL (Data Definition Language)</a:t>
            </a:r>
          </a:p>
          <a:p>
            <a:pPr>
              <a:spcBef>
                <a:spcPct val="0"/>
              </a:spcBef>
              <a:buClrTx/>
              <a:buSzPct val="100000"/>
              <a:buFont typeface="Wingdings" panose="05000000000000000000" pitchFamily="2" charset="2"/>
              <a:buChar char="Ø"/>
            </a:pPr>
            <a:r>
              <a:rPr lang="en-US" altLang="en-US" sz="2000" b="1" i="1">
                <a:solidFill>
                  <a:srgbClr val="003C00"/>
                </a:solidFill>
                <a:latin typeface="Calibri" panose="020F0502020204030204" pitchFamily="34" charset="0"/>
              </a:rPr>
              <a:t>  Data is modified/queried using DML (Data Manipulation Language)</a:t>
            </a:r>
            <a:endParaRPr lang="en-US" altLang="en-US" sz="2000" b="1">
              <a:solidFill>
                <a:srgbClr val="003C00"/>
              </a:solidFill>
              <a:latin typeface="Calibri" panose="020F0502020204030204" pitchFamily="34" charset="0"/>
            </a:endParaRPr>
          </a:p>
        </p:txBody>
      </p:sp>
      <p:sp>
        <p:nvSpPr>
          <p:cNvPr id="31753" name="Rectangle 13"/>
          <p:cNvSpPr>
            <a:spLocks noChangeArrowheads="1"/>
          </p:cNvSpPr>
          <p:nvPr/>
        </p:nvSpPr>
        <p:spPr bwMode="auto">
          <a:xfrm>
            <a:off x="5686425" y="3557588"/>
            <a:ext cx="24241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333399"/>
                </a:solidFill>
              </a:rPr>
              <a:t>Physical Schema</a:t>
            </a:r>
          </a:p>
        </p:txBody>
      </p:sp>
      <p:sp>
        <p:nvSpPr>
          <p:cNvPr id="31754" name="Rectangle 14"/>
          <p:cNvSpPr>
            <a:spLocks noChangeArrowheads="1"/>
          </p:cNvSpPr>
          <p:nvPr/>
        </p:nvSpPr>
        <p:spPr bwMode="auto">
          <a:xfrm>
            <a:off x="5451475" y="2871788"/>
            <a:ext cx="28479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333399"/>
                </a:solidFill>
              </a:rPr>
              <a:t>Conceptual Schema</a:t>
            </a:r>
          </a:p>
        </p:txBody>
      </p:sp>
      <p:sp>
        <p:nvSpPr>
          <p:cNvPr id="31755" name="Rectangle 15"/>
          <p:cNvSpPr>
            <a:spLocks noChangeArrowheads="1"/>
          </p:cNvSpPr>
          <p:nvPr/>
        </p:nvSpPr>
        <p:spPr bwMode="auto">
          <a:xfrm>
            <a:off x="5000625" y="2033588"/>
            <a:ext cx="111918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333399"/>
                </a:solidFill>
              </a:rPr>
              <a:t>View 1</a:t>
            </a:r>
          </a:p>
        </p:txBody>
      </p:sp>
      <p:sp>
        <p:nvSpPr>
          <p:cNvPr id="31756" name="Rectangle 16"/>
          <p:cNvSpPr>
            <a:spLocks noChangeArrowheads="1"/>
          </p:cNvSpPr>
          <p:nvPr/>
        </p:nvSpPr>
        <p:spPr bwMode="auto">
          <a:xfrm>
            <a:off x="6296025" y="2033588"/>
            <a:ext cx="111918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333399"/>
                </a:solidFill>
              </a:rPr>
              <a:t>View 2</a:t>
            </a:r>
          </a:p>
        </p:txBody>
      </p:sp>
      <p:sp>
        <p:nvSpPr>
          <p:cNvPr id="31757" name="Rectangle 17"/>
          <p:cNvSpPr>
            <a:spLocks noChangeArrowheads="1"/>
          </p:cNvSpPr>
          <p:nvPr/>
        </p:nvSpPr>
        <p:spPr bwMode="auto">
          <a:xfrm>
            <a:off x="7593013" y="2033588"/>
            <a:ext cx="11191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333399"/>
                </a:solidFill>
              </a:rPr>
              <a:t>View 3</a:t>
            </a:r>
          </a:p>
        </p:txBody>
      </p:sp>
      <p:sp>
        <p:nvSpPr>
          <p:cNvPr id="31758" name="Rectangle 18"/>
          <p:cNvSpPr>
            <a:spLocks noChangeArrowheads="1"/>
          </p:cNvSpPr>
          <p:nvPr/>
        </p:nvSpPr>
        <p:spPr bwMode="auto">
          <a:xfrm>
            <a:off x="5041900" y="2073275"/>
            <a:ext cx="1041400" cy="3556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1759" name="Rectangle 19"/>
          <p:cNvSpPr>
            <a:spLocks noChangeArrowheads="1"/>
          </p:cNvSpPr>
          <p:nvPr/>
        </p:nvSpPr>
        <p:spPr bwMode="auto">
          <a:xfrm>
            <a:off x="6337300" y="2073275"/>
            <a:ext cx="1041400" cy="3556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1760" name="Rectangle 20"/>
          <p:cNvSpPr>
            <a:spLocks noChangeArrowheads="1"/>
          </p:cNvSpPr>
          <p:nvPr/>
        </p:nvSpPr>
        <p:spPr bwMode="auto">
          <a:xfrm>
            <a:off x="7632700" y="2073275"/>
            <a:ext cx="1041400" cy="3556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1761" name="Rectangle 21"/>
          <p:cNvSpPr>
            <a:spLocks noChangeArrowheads="1"/>
          </p:cNvSpPr>
          <p:nvPr/>
        </p:nvSpPr>
        <p:spPr bwMode="auto">
          <a:xfrm>
            <a:off x="5499100" y="2911475"/>
            <a:ext cx="2794000" cy="3556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1762" name="Rectangle 22"/>
          <p:cNvSpPr>
            <a:spLocks noChangeArrowheads="1"/>
          </p:cNvSpPr>
          <p:nvPr/>
        </p:nvSpPr>
        <p:spPr bwMode="auto">
          <a:xfrm>
            <a:off x="5727700" y="3597275"/>
            <a:ext cx="2336800" cy="3556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1763" name="Line 23"/>
          <p:cNvSpPr>
            <a:spLocks noChangeShapeType="1"/>
          </p:cNvSpPr>
          <p:nvPr/>
        </p:nvSpPr>
        <p:spPr bwMode="auto">
          <a:xfrm>
            <a:off x="5586413" y="2465388"/>
            <a:ext cx="490537" cy="414337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4" name="Line 24"/>
          <p:cNvSpPr>
            <a:spLocks noChangeShapeType="1"/>
          </p:cNvSpPr>
          <p:nvPr/>
        </p:nvSpPr>
        <p:spPr bwMode="auto">
          <a:xfrm>
            <a:off x="6858000" y="2465388"/>
            <a:ext cx="0" cy="414337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5" name="Line 25"/>
          <p:cNvSpPr>
            <a:spLocks noChangeShapeType="1"/>
          </p:cNvSpPr>
          <p:nvPr/>
        </p:nvSpPr>
        <p:spPr bwMode="auto">
          <a:xfrm flipH="1">
            <a:off x="7605713" y="2465388"/>
            <a:ext cx="566737" cy="414337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6" name="Line 26"/>
          <p:cNvSpPr>
            <a:spLocks noChangeShapeType="1"/>
          </p:cNvSpPr>
          <p:nvPr/>
        </p:nvSpPr>
        <p:spPr bwMode="auto">
          <a:xfrm>
            <a:off x="6858000" y="3303588"/>
            <a:ext cx="0" cy="261937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7" name="Line 27"/>
          <p:cNvSpPr>
            <a:spLocks noChangeShapeType="1"/>
          </p:cNvSpPr>
          <p:nvPr/>
        </p:nvSpPr>
        <p:spPr bwMode="auto">
          <a:xfrm>
            <a:off x="6858000" y="3989388"/>
            <a:ext cx="0" cy="338137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768" name="Picture 25" descr="C:\Users\Kien\AppData\Local\Microsoft\Windows\Temporary Internet Files\Content.IE5\336BYWZH\MC900433940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6025"/>
            <a:ext cx="8382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9" name="Picture 28" descr="C:\Users\Kien\AppData\Local\Microsoft\Windows\Temporary Internet Files\Content.IE5\L3925WEY\MC900388856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723900"/>
            <a:ext cx="966788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0" name="Picture 29" descr="C:\Users\Kien\AppData\Local\Microsoft\Windows\Temporary Internet Files\Content.IE5\I3OA0F0P\MC900355335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881063"/>
            <a:ext cx="133508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3BED1B4C-AFC9-4724-B4BD-83B893FFB1E5}"/>
              </a:ext>
            </a:extLst>
          </p:cNvPr>
          <p:cNvSpPr/>
          <p:nvPr/>
        </p:nvSpPr>
        <p:spPr bwMode="auto">
          <a:xfrm>
            <a:off x="1524001" y="1524000"/>
            <a:ext cx="2782888" cy="941388"/>
          </a:xfrm>
          <a:prstGeom prst="wedgeRoundRectCallout">
            <a:avLst>
              <a:gd name="adj1" fmla="val 75121"/>
              <a:gd name="adj2" fmla="val 29544"/>
              <a:gd name="adj3" fmla="val 16667"/>
            </a:avLst>
          </a:prstGeom>
          <a:solidFill>
            <a:srgbClr val="7030A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Describes how the users see the data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E958AD92-88B5-4954-87F9-2B76F70630DD}"/>
              </a:ext>
            </a:extLst>
          </p:cNvPr>
          <p:cNvSpPr/>
          <p:nvPr/>
        </p:nvSpPr>
        <p:spPr bwMode="auto">
          <a:xfrm>
            <a:off x="2305049" y="2807607"/>
            <a:ext cx="2608264" cy="941388"/>
          </a:xfrm>
          <a:prstGeom prst="wedgeRoundRectCallout">
            <a:avLst>
              <a:gd name="adj1" fmla="val 71602"/>
              <a:gd name="adj2" fmla="val -22491"/>
              <a:gd name="adj3" fmla="val 16667"/>
            </a:avLst>
          </a:prstGeom>
          <a:solidFill>
            <a:srgbClr val="7030A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Defines the logical structure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1E23A77E-CE55-457A-A278-80864B78917E}"/>
              </a:ext>
            </a:extLst>
          </p:cNvPr>
          <p:cNvSpPr/>
          <p:nvPr/>
        </p:nvSpPr>
        <p:spPr bwMode="auto">
          <a:xfrm>
            <a:off x="2843211" y="4068989"/>
            <a:ext cx="2608264" cy="941388"/>
          </a:xfrm>
          <a:prstGeom prst="wedgeRoundRectCallout">
            <a:avLst>
              <a:gd name="adj1" fmla="val 65968"/>
              <a:gd name="adj2" fmla="val -61518"/>
              <a:gd name="adj3" fmla="val 16667"/>
            </a:avLst>
          </a:prstGeom>
          <a:solidFill>
            <a:srgbClr val="7030A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>
              <a:defRPr/>
            </a:pPr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Describes the files and indexes used</a:t>
            </a:r>
          </a:p>
        </p:txBody>
      </p:sp>
    </p:spTree>
    <p:extLst>
      <p:ext uri="{BB962C8B-B14F-4D97-AF65-F5344CB8AC3E}">
        <p14:creationId xmlns:p14="http://schemas.microsoft.com/office/powerpoint/2010/main" val="234139679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/>
              <a:t>Example: University Database</a:t>
            </a: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908C19B9-123A-4E86-ADAD-045832BDCF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9100" y="1825625"/>
            <a:ext cx="8305800" cy="46482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400"/>
              </a:spcAft>
              <a:defRPr/>
            </a:pPr>
            <a:r>
              <a:rPr lang="en-US" dirty="0">
                <a:latin typeface="Calibri" panose="020F0502020204030204" pitchFamily="34" charset="0"/>
              </a:rPr>
              <a:t>Conceptual schema:  </a:t>
            </a:r>
            <a:r>
              <a:rPr lang="en-US" sz="2400" dirty="0"/>
              <a:t>       </a:t>
            </a:r>
          </a:p>
          <a:p>
            <a:pPr marL="625475" lvl="1" indent="-223838">
              <a:lnSpc>
                <a:spcPct val="90000"/>
              </a:lnSpc>
              <a:spcBef>
                <a:spcPts val="300"/>
              </a:spcBef>
              <a:buSzPct val="75000"/>
              <a:defRPr/>
            </a:pPr>
            <a:r>
              <a:rPr lang="en-US" sz="2000" dirty="0"/>
              <a:t> </a:t>
            </a:r>
            <a:r>
              <a:rPr lang="en-US" i="1" dirty="0">
                <a:solidFill>
                  <a:srgbClr val="333399"/>
                </a:solidFill>
                <a:latin typeface="Comic Sans MS" panose="030F0702030302020204" pitchFamily="66" charset="0"/>
              </a:rPr>
              <a:t>Students(</a:t>
            </a:r>
            <a:r>
              <a:rPr lang="en-US" i="1" dirty="0" err="1">
                <a:solidFill>
                  <a:srgbClr val="333399"/>
                </a:solidFill>
                <a:latin typeface="Comic Sans MS" panose="030F0702030302020204" pitchFamily="66" charset="0"/>
              </a:rPr>
              <a:t>sid</a:t>
            </a:r>
            <a:r>
              <a:rPr lang="en-US" i="1" dirty="0">
                <a:solidFill>
                  <a:srgbClr val="333399"/>
                </a:solidFill>
                <a:latin typeface="Comic Sans MS" panose="030F0702030302020204" pitchFamily="66" charset="0"/>
              </a:rPr>
              <a:t>: string, name: string, login: string, </a:t>
            </a:r>
          </a:p>
          <a:p>
            <a:pPr marL="625475" lvl="1" indent="-223838">
              <a:lnSpc>
                <a:spcPct val="90000"/>
              </a:lnSpc>
              <a:buFontTx/>
              <a:buNone/>
              <a:defRPr/>
            </a:pPr>
            <a:r>
              <a:rPr lang="en-US" i="1" dirty="0">
                <a:solidFill>
                  <a:srgbClr val="333399"/>
                </a:solidFill>
                <a:latin typeface="Comic Sans MS" panose="030F0702030302020204" pitchFamily="66" charset="0"/>
              </a:rPr>
              <a:t>			  age: integer, </a:t>
            </a:r>
            <a:r>
              <a:rPr lang="en-US" i="1" dirty="0" err="1">
                <a:solidFill>
                  <a:srgbClr val="333399"/>
                </a:solidFill>
                <a:latin typeface="Comic Sans MS" panose="030F0702030302020204" pitchFamily="66" charset="0"/>
              </a:rPr>
              <a:t>gpa:real</a:t>
            </a:r>
            <a:r>
              <a:rPr lang="en-US" i="1" dirty="0">
                <a:solidFill>
                  <a:srgbClr val="333399"/>
                </a:solidFill>
                <a:latin typeface="Comic Sans MS" panose="030F0702030302020204" pitchFamily="66" charset="0"/>
              </a:rPr>
              <a:t>)</a:t>
            </a:r>
          </a:p>
          <a:p>
            <a:pPr marL="625475" lvl="1" indent="-223838">
              <a:lnSpc>
                <a:spcPct val="90000"/>
              </a:lnSpc>
              <a:buSzPct val="75000"/>
              <a:defRPr/>
            </a:pPr>
            <a:r>
              <a:rPr lang="en-US" i="1" dirty="0">
                <a:solidFill>
                  <a:srgbClr val="333399"/>
                </a:solidFill>
                <a:latin typeface="Comic Sans MS" panose="030F0702030302020204" pitchFamily="66" charset="0"/>
              </a:rPr>
              <a:t> Courses(cid: string, </a:t>
            </a:r>
            <a:r>
              <a:rPr lang="en-US" i="1" dirty="0" err="1">
                <a:solidFill>
                  <a:srgbClr val="333399"/>
                </a:solidFill>
                <a:latin typeface="Comic Sans MS" panose="030F0702030302020204" pitchFamily="66" charset="0"/>
              </a:rPr>
              <a:t>cname:string</a:t>
            </a:r>
            <a:r>
              <a:rPr lang="en-US" i="1" dirty="0">
                <a:solidFill>
                  <a:srgbClr val="333399"/>
                </a:solidFill>
                <a:latin typeface="Comic Sans MS" panose="030F0702030302020204" pitchFamily="66" charset="0"/>
              </a:rPr>
              <a:t>, </a:t>
            </a:r>
            <a:r>
              <a:rPr lang="en-US" i="1" dirty="0" err="1">
                <a:solidFill>
                  <a:srgbClr val="333399"/>
                </a:solidFill>
                <a:latin typeface="Comic Sans MS" panose="030F0702030302020204" pitchFamily="66" charset="0"/>
              </a:rPr>
              <a:t>credits:integer</a:t>
            </a:r>
            <a:r>
              <a:rPr lang="en-US" i="1" dirty="0">
                <a:solidFill>
                  <a:srgbClr val="333399"/>
                </a:solidFill>
                <a:latin typeface="Comic Sans MS" panose="030F0702030302020204" pitchFamily="66" charset="0"/>
              </a:rPr>
              <a:t>) </a:t>
            </a:r>
          </a:p>
          <a:p>
            <a:pPr marL="625475" lvl="1" indent="-223838">
              <a:lnSpc>
                <a:spcPct val="90000"/>
              </a:lnSpc>
              <a:spcAft>
                <a:spcPts val="600"/>
              </a:spcAft>
              <a:buSzPct val="75000"/>
              <a:defRPr/>
            </a:pPr>
            <a:r>
              <a:rPr lang="en-US" i="1" dirty="0">
                <a:solidFill>
                  <a:srgbClr val="333399"/>
                </a:solidFill>
                <a:latin typeface="Comic Sans MS" panose="030F0702030302020204" pitchFamily="66" charset="0"/>
              </a:rPr>
              <a:t> Enrolled(</a:t>
            </a:r>
            <a:r>
              <a:rPr lang="en-US" i="1" dirty="0" err="1">
                <a:solidFill>
                  <a:srgbClr val="333399"/>
                </a:solidFill>
                <a:latin typeface="Comic Sans MS" panose="030F0702030302020204" pitchFamily="66" charset="0"/>
              </a:rPr>
              <a:t>sid:string</a:t>
            </a:r>
            <a:r>
              <a:rPr lang="en-US" i="1" dirty="0">
                <a:solidFill>
                  <a:srgbClr val="333399"/>
                </a:solidFill>
                <a:latin typeface="Comic Sans MS" panose="030F0702030302020204" pitchFamily="66" charset="0"/>
              </a:rPr>
              <a:t>, cid:string, </a:t>
            </a:r>
            <a:r>
              <a:rPr lang="en-US" i="1" dirty="0" err="1">
                <a:solidFill>
                  <a:srgbClr val="333399"/>
                </a:solidFill>
                <a:latin typeface="Comic Sans MS" panose="030F0702030302020204" pitchFamily="66" charset="0"/>
              </a:rPr>
              <a:t>grade:string</a:t>
            </a:r>
            <a:r>
              <a:rPr lang="en-US" i="1" dirty="0">
                <a:solidFill>
                  <a:srgbClr val="333399"/>
                </a:solidFill>
                <a:latin typeface="Comic Sans MS" panose="030F0702030302020204" pitchFamily="66" charset="0"/>
              </a:rPr>
              <a:t>)</a:t>
            </a:r>
            <a:endParaRPr lang="en-US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defRPr/>
            </a:pPr>
            <a:r>
              <a:rPr lang="en-US" dirty="0">
                <a:latin typeface="Calibri" panose="020F0502020204030204" pitchFamily="34" charset="0"/>
              </a:rPr>
              <a:t>Physical schema:</a:t>
            </a:r>
          </a:p>
          <a:p>
            <a:pPr marL="457200" lvl="1" indent="0">
              <a:lnSpc>
                <a:spcPct val="90000"/>
              </a:lnSpc>
              <a:spcBef>
                <a:spcPts val="300"/>
              </a:spcBef>
              <a:buSzPct val="75000"/>
              <a:buFontTx/>
              <a:buNone/>
              <a:defRPr/>
            </a:pPr>
            <a:r>
              <a:rPr lang="en-US" sz="2200" dirty="0">
                <a:solidFill>
                  <a:srgbClr val="333399"/>
                </a:solidFill>
                <a:latin typeface="Calibri" panose="020F0502020204030204" pitchFamily="34" charset="0"/>
              </a:rPr>
              <a:t>Example:</a:t>
            </a:r>
          </a:p>
          <a:p>
            <a:pPr lvl="1">
              <a:lnSpc>
                <a:spcPct val="90000"/>
              </a:lnSpc>
              <a:spcBef>
                <a:spcPts val="300"/>
              </a:spcBef>
              <a:buSzPct val="75000"/>
              <a:defRPr/>
            </a:pPr>
            <a:r>
              <a:rPr lang="en-US" sz="2200" dirty="0">
                <a:solidFill>
                  <a:srgbClr val="333399"/>
                </a:solidFill>
                <a:latin typeface="Calibri" panose="020F0502020204030204" pitchFamily="34" charset="0"/>
              </a:rPr>
              <a:t>Relations stored as unordered files (i.e., data records not sorted) </a:t>
            </a:r>
          </a:p>
          <a:p>
            <a:pPr lvl="1">
              <a:lnSpc>
                <a:spcPct val="90000"/>
              </a:lnSpc>
              <a:spcAft>
                <a:spcPts val="600"/>
              </a:spcAft>
              <a:buSzPct val="75000"/>
              <a:defRPr/>
            </a:pPr>
            <a:r>
              <a:rPr lang="en-US" sz="2200" dirty="0">
                <a:solidFill>
                  <a:srgbClr val="333399"/>
                </a:solidFill>
                <a:latin typeface="Calibri" panose="020F0502020204030204" pitchFamily="34" charset="0"/>
              </a:rPr>
              <a:t>Index on first column of Students (i.e., </a:t>
            </a:r>
            <a:r>
              <a:rPr lang="en-US" sz="2200" i="1" dirty="0" err="1">
                <a:solidFill>
                  <a:srgbClr val="333399"/>
                </a:solidFill>
                <a:latin typeface="Calibri" panose="020F0502020204030204" pitchFamily="34" charset="0"/>
              </a:rPr>
              <a:t>sid</a:t>
            </a:r>
            <a:r>
              <a:rPr lang="en-US" sz="2200" dirty="0">
                <a:solidFill>
                  <a:srgbClr val="333399"/>
                </a:solidFill>
                <a:latin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defRPr/>
            </a:pPr>
            <a:r>
              <a:rPr lang="en-US" dirty="0">
                <a:latin typeface="Calibri" panose="020F0502020204030204" pitchFamily="34" charset="0"/>
              </a:rPr>
              <a:t>External Schema (View): </a:t>
            </a:r>
            <a:endParaRPr lang="en-US" sz="2400" dirty="0"/>
          </a:p>
          <a:p>
            <a:pPr lvl="1">
              <a:lnSpc>
                <a:spcPct val="90000"/>
              </a:lnSpc>
              <a:spcBef>
                <a:spcPts val="300"/>
              </a:spcBef>
              <a:buSzPct val="75000"/>
              <a:defRPr/>
            </a:pPr>
            <a:r>
              <a:rPr lang="en-US" i="1" dirty="0" err="1">
                <a:solidFill>
                  <a:srgbClr val="333399"/>
                </a:solidFill>
                <a:latin typeface="Comic Sans MS" panose="030F0702030302020204" pitchFamily="66" charset="0"/>
              </a:rPr>
              <a:t>Course_info</a:t>
            </a:r>
            <a:r>
              <a:rPr lang="en-US" i="1" dirty="0">
                <a:solidFill>
                  <a:srgbClr val="333399"/>
                </a:solidFill>
                <a:latin typeface="Comic Sans MS" panose="030F0702030302020204" pitchFamily="66" charset="0"/>
              </a:rPr>
              <a:t>(cid:string, </a:t>
            </a:r>
            <a:r>
              <a:rPr lang="en-US" i="1" dirty="0" err="1">
                <a:solidFill>
                  <a:srgbClr val="333399"/>
                </a:solidFill>
                <a:latin typeface="Comic Sans MS" panose="030F0702030302020204" pitchFamily="66" charset="0"/>
              </a:rPr>
              <a:t>enrollment:integer</a:t>
            </a:r>
            <a:r>
              <a:rPr lang="en-US" i="1" dirty="0">
                <a:solidFill>
                  <a:srgbClr val="333399"/>
                </a:solidFill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33798" name="Picture 6" descr="C:\Users\Kien\AppData\Local\Microsoft\Windows\Temporary Internet Files\Content.IE5\ICV43F1C\MC900439496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419100"/>
            <a:ext cx="12192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325528" y="5483817"/>
            <a:ext cx="3161122" cy="537572"/>
            <a:chOff x="4325527" y="5483756"/>
            <a:chExt cx="3161122" cy="537569"/>
          </a:xfrm>
        </p:grpSpPr>
        <p:sp>
          <p:nvSpPr>
            <p:cNvPr id="33800" name="Right Brace 1"/>
            <p:cNvSpPr>
              <a:spLocks/>
            </p:cNvSpPr>
            <p:nvPr/>
          </p:nvSpPr>
          <p:spPr bwMode="auto">
            <a:xfrm rot="-5400000">
              <a:off x="5801550" y="4583875"/>
              <a:ext cx="230124" cy="2644775"/>
            </a:xfrm>
            <a:prstGeom prst="rightBrace">
              <a:avLst>
                <a:gd name="adj1" fmla="val 8354"/>
                <a:gd name="adj2" fmla="val 50000"/>
              </a:avLst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tx1"/>
                </a:buClr>
                <a:buSzPct val="75000"/>
                <a:buFont typeface="Monotype Sorts" pitchFamily="2" charset="2"/>
                <a:buChar char="v"/>
                <a:defRPr sz="28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62000"/>
                <a:buFont typeface="Monotype Sorts" pitchFamily="2" charset="2"/>
                <a:buChar char="u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33801" name="TextBox 2"/>
            <p:cNvSpPr txBox="1">
              <a:spLocks noChangeArrowheads="1"/>
            </p:cNvSpPr>
            <p:nvPr/>
          </p:nvSpPr>
          <p:spPr bwMode="auto">
            <a:xfrm>
              <a:off x="4325527" y="5483756"/>
              <a:ext cx="3161122" cy="338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SzPct val="75000"/>
                <a:buFont typeface="Monotype Sorts" pitchFamily="2" charset="2"/>
                <a:buChar char="v"/>
                <a:defRPr sz="28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62000"/>
                <a:buFont typeface="Monotype Sorts" pitchFamily="2" charset="2"/>
                <a:buChar char="u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Implicit data – computed as needed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3857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4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4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4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4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4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 dirty="0"/>
              <a:t>Data Independence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971800"/>
            <a:ext cx="6528816" cy="3101975"/>
          </a:xfrm>
        </p:spPr>
        <p:txBody>
          <a:bodyPr/>
          <a:lstStyle/>
          <a:p>
            <a:pPr>
              <a:lnSpc>
                <a:spcPct val="30000"/>
              </a:lnSpc>
            </a:pPr>
            <a:endParaRPr lang="en-US" altLang="en-US" i="1" u="sng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en-US" i="1" u="sng" dirty="0">
                <a:solidFill>
                  <a:schemeClr val="accent2"/>
                </a:solidFill>
                <a:latin typeface="Calibri" panose="020F0502020204030204" pitchFamily="34" charset="0"/>
              </a:rPr>
              <a:t>Physical data independence</a:t>
            </a:r>
            <a:r>
              <a:rPr lang="en-US" altLang="en-US" dirty="0">
                <a:solidFill>
                  <a:schemeClr val="accent2"/>
                </a:solidFill>
                <a:latin typeface="Calibri" panose="020F0502020204030204" pitchFamily="34" charset="0"/>
              </a:rPr>
              <a:t>:   </a:t>
            </a:r>
            <a:r>
              <a:rPr lang="en-US" altLang="en-US" dirty="0">
                <a:latin typeface="Calibri" panose="020F0502020204030204" pitchFamily="34" charset="0"/>
              </a:rPr>
              <a:t>Protection from changes in </a:t>
            </a:r>
            <a:r>
              <a:rPr lang="en-US" altLang="en-US" i="1" dirty="0">
                <a:latin typeface="Calibri" panose="020F0502020204030204" pitchFamily="34" charset="0"/>
              </a:rPr>
              <a:t>physical</a:t>
            </a:r>
            <a:r>
              <a:rPr lang="en-US" altLang="en-US" dirty="0">
                <a:latin typeface="Calibri" panose="020F0502020204030204" pitchFamily="34" charset="0"/>
              </a:rPr>
              <a:t> structure of data.</a:t>
            </a:r>
          </a:p>
          <a:p>
            <a:pPr>
              <a:spcBef>
                <a:spcPct val="0"/>
              </a:spcBef>
            </a:pPr>
            <a:r>
              <a:rPr lang="en-US" altLang="en-US" i="1" u="sng" dirty="0">
                <a:solidFill>
                  <a:schemeClr val="accent2"/>
                </a:solidFill>
                <a:latin typeface="Calibri" panose="020F0502020204030204" pitchFamily="34" charset="0"/>
              </a:rPr>
              <a:t>Logical data independence</a:t>
            </a:r>
            <a:r>
              <a:rPr lang="en-US" altLang="en-US" dirty="0">
                <a:solidFill>
                  <a:schemeClr val="accent2"/>
                </a:solidFill>
                <a:latin typeface="Calibri" panose="020F0502020204030204" pitchFamily="34" charset="0"/>
              </a:rPr>
              <a:t>:  </a:t>
            </a:r>
            <a:r>
              <a:rPr lang="en-US" altLang="en-US" dirty="0">
                <a:latin typeface="Calibri" panose="020F0502020204030204" pitchFamily="34" charset="0"/>
              </a:rPr>
              <a:t>Protection from changes in </a:t>
            </a:r>
            <a:r>
              <a:rPr lang="en-US" altLang="en-US" i="1" dirty="0">
                <a:latin typeface="Calibri" panose="020F0502020204030204" pitchFamily="34" charset="0"/>
              </a:rPr>
              <a:t>logical </a:t>
            </a:r>
            <a:r>
              <a:rPr lang="en-US" altLang="en-US" dirty="0">
                <a:latin typeface="Calibri" panose="020F0502020204030204" pitchFamily="34" charset="0"/>
              </a:rPr>
              <a:t>structure of data (more on next slide).</a:t>
            </a:r>
          </a:p>
          <a:p>
            <a:pPr>
              <a:spcBef>
                <a:spcPct val="0"/>
              </a:spcBef>
            </a:pPr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600200" y="5489575"/>
            <a:ext cx="75438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100000"/>
              <a:buFont typeface="Monotype Sorts" pitchFamily="2" charset="2"/>
              <a:buNone/>
            </a:pPr>
            <a:r>
              <a:rPr lang="en-US" altLang="en-US" i="1" dirty="0">
                <a:solidFill>
                  <a:srgbClr val="333399"/>
                </a:solidFill>
                <a:latin typeface="Calibri" panose="020F0502020204030204" pitchFamily="34" charset="0"/>
              </a:rPr>
              <a:t>These are some of the most important benefits of using a DBMS!</a:t>
            </a:r>
          </a:p>
        </p:txBody>
      </p:sp>
      <p:pic>
        <p:nvPicPr>
          <p:cNvPr id="20485" name="Picture 6" descr="C:\Users\Kien\AppData\Local\Microsoft\Windows\Temporary Internet Files\Content.IE5\6MIJVT1P\MC900434728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8" y="5328984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95D3B6-BAC8-4AD8-8529-E2AABC1EDD35}"/>
              </a:ext>
            </a:extLst>
          </p:cNvPr>
          <p:cNvSpPr/>
          <p:nvPr/>
        </p:nvSpPr>
        <p:spPr>
          <a:xfrm>
            <a:off x="457200" y="1881188"/>
            <a:ext cx="5676900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5400"/>
              </a:buClr>
              <a:buSzPct val="75000"/>
              <a:defRPr/>
            </a:pPr>
            <a:r>
              <a:rPr lang="en-US" sz="3200" kern="0" dirty="0">
                <a:solidFill>
                  <a:srgbClr val="000000"/>
                </a:solidFill>
                <a:latin typeface="Calibri" pitchFamily="34" charset="0"/>
              </a:rPr>
              <a:t>Applications insulated from how data are structured and stored.</a:t>
            </a:r>
            <a:endParaRPr lang="en-US" sz="2800" i="1" u="sng" kern="0" dirty="0">
              <a:solidFill>
                <a:srgbClr val="FC0128"/>
              </a:solidFill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1022225"/>
            <a:ext cx="2660650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28182" y="314516"/>
            <a:ext cx="914400" cy="466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1"/>
          <a:lstStyle/>
          <a:p>
            <a:pPr algn="ctr"/>
            <a:r>
              <a:rPr lang="en-US" sz="1400" dirty="0"/>
              <a:t>Application 1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86016" y="314516"/>
            <a:ext cx="914400" cy="466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1"/>
          <a:lstStyle/>
          <a:p>
            <a:pPr algn="ctr"/>
            <a:r>
              <a:rPr lang="en-US" sz="1400" dirty="0"/>
              <a:t>Application 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43850" y="312118"/>
            <a:ext cx="914400" cy="4666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1"/>
          <a:lstStyle/>
          <a:p>
            <a:pPr algn="ctr"/>
            <a:r>
              <a:rPr lang="en-US" sz="1400" dirty="0"/>
              <a:t>Application 1</a:t>
            </a:r>
          </a:p>
        </p:txBody>
      </p:sp>
      <p:sp>
        <p:nvSpPr>
          <p:cNvPr id="6" name="Up-Down Arrow 5"/>
          <p:cNvSpPr/>
          <p:nvPr/>
        </p:nvSpPr>
        <p:spPr>
          <a:xfrm>
            <a:off x="7355225" y="783531"/>
            <a:ext cx="218400" cy="339669"/>
          </a:xfrm>
          <a:prstGeom prst="upDownArrow">
            <a:avLst/>
          </a:prstGeom>
          <a:solidFill>
            <a:srgbClr val="2AB3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6397391" y="784587"/>
            <a:ext cx="218400" cy="339669"/>
          </a:xfrm>
          <a:prstGeom prst="upDownArrow">
            <a:avLst/>
          </a:prstGeom>
          <a:solidFill>
            <a:srgbClr val="2AB3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8291850" y="777387"/>
            <a:ext cx="218400" cy="339669"/>
          </a:xfrm>
          <a:prstGeom prst="upDownArrow">
            <a:avLst/>
          </a:prstGeom>
          <a:solidFill>
            <a:srgbClr val="2AB3B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12864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886700" cy="1006474"/>
          </a:xfrm>
          <a:noFill/>
        </p:spPr>
        <p:txBody>
          <a:bodyPr>
            <a:normAutofit/>
          </a:bodyPr>
          <a:lstStyle/>
          <a:p>
            <a:r>
              <a:rPr lang="en-US" altLang="en-US" sz="4800" b="1" dirty="0"/>
              <a:t>Logical Data Independence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4F06BD-D079-4077-A5DA-CCD14E5EA462}"/>
              </a:ext>
            </a:extLst>
          </p:cNvPr>
          <p:cNvSpPr/>
          <p:nvPr/>
        </p:nvSpPr>
        <p:spPr bwMode="auto">
          <a:xfrm>
            <a:off x="3581400" y="1524000"/>
            <a:ext cx="1981200" cy="533400"/>
          </a:xfrm>
          <a:prstGeom prst="rect">
            <a:avLst/>
          </a:prstGeom>
          <a:solidFill>
            <a:schemeClr val="bg1">
              <a:lumMod val="9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800" dirty="0"/>
              <a:t>Application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B8EE26-F431-4D9D-B0FC-7985EDB40E27}"/>
              </a:ext>
            </a:extLst>
          </p:cNvPr>
          <p:cNvSpPr txBox="1"/>
          <p:nvPr/>
        </p:nvSpPr>
        <p:spPr>
          <a:xfrm>
            <a:off x="1154113" y="2438400"/>
            <a:ext cx="7075487" cy="4000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View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:   </a:t>
            </a:r>
            <a:r>
              <a:rPr lang="en-US" sz="2000" dirty="0" err="1">
                <a:latin typeface="Calibri" pitchFamily="34" charset="0"/>
                <a:cs typeface="Calibri" pitchFamily="34" charset="0"/>
              </a:rPr>
              <a:t>Courseinfo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(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cid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: String,  </a:t>
            </a:r>
            <a:r>
              <a:rPr lang="en-US" sz="2000" i="1" dirty="0" err="1">
                <a:latin typeface="Calibri" pitchFamily="34" charset="0"/>
                <a:cs typeface="Calibri" pitchFamily="34" charset="0"/>
              </a:rPr>
              <a:t>fname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: string, 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enrollment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: integer)</a:t>
            </a:r>
          </a:p>
        </p:txBody>
      </p:sp>
      <p:sp>
        <p:nvSpPr>
          <p:cNvPr id="17413" name="Rectangle 7">
            <a:extLst>
              <a:ext uri="{FF2B5EF4-FFF2-40B4-BE49-F238E27FC236}">
                <a16:creationId xmlns:a16="http://schemas.microsoft.com/office/drawing/2014/main" id="{A890CB65-5FAF-4DE5-B5FF-81B1BCFC5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3276600"/>
            <a:ext cx="6172200" cy="1447800"/>
          </a:xfrm>
          <a:prstGeom prst="rect">
            <a:avLst/>
          </a:prstGeom>
          <a:solidFill>
            <a:srgbClr val="ABE9FF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US" sz="2200" dirty="0">
                <a:solidFill>
                  <a:srgbClr val="B80000"/>
                </a:solidFill>
                <a:latin typeface="Calibri" pitchFamily="34" charset="0"/>
                <a:cs typeface="Calibri" pitchFamily="34" charset="0"/>
              </a:rPr>
              <a:t>Faculty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(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fid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: string,  </a:t>
            </a:r>
            <a:r>
              <a:rPr lang="en-US" sz="2200" i="1" dirty="0" err="1">
                <a:latin typeface="Calibri" pitchFamily="34" charset="0"/>
                <a:cs typeface="Calibri" pitchFamily="34" charset="0"/>
              </a:rPr>
              <a:t>fname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: string,  </a:t>
            </a:r>
            <a:r>
              <a:rPr lang="en-US" sz="2200" i="1" dirty="0" err="1">
                <a:latin typeface="Calibri" pitchFamily="34" charset="0"/>
                <a:cs typeface="Calibri" pitchFamily="34" charset="0"/>
              </a:rPr>
              <a:t>sal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: real)</a:t>
            </a:r>
          </a:p>
          <a:p>
            <a:pPr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Courses(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cid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: string,  </a:t>
            </a:r>
            <a:r>
              <a:rPr lang="en-US" sz="2200" i="1" dirty="0" err="1">
                <a:latin typeface="Calibri" pitchFamily="34" charset="0"/>
                <a:cs typeface="Calibri" pitchFamily="34" charset="0"/>
              </a:rPr>
              <a:t>cname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: string, 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credits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: integer)</a:t>
            </a:r>
          </a:p>
          <a:p>
            <a:pPr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Enrolled( </a:t>
            </a:r>
            <a:r>
              <a:rPr lang="en-US" sz="2200" i="1" dirty="0" err="1">
                <a:latin typeface="Calibri" pitchFamily="34" charset="0"/>
                <a:cs typeface="Calibri" pitchFamily="34" charset="0"/>
              </a:rPr>
              <a:t>sid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: string, 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cid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: string, 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grade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: string)</a:t>
            </a:r>
          </a:p>
          <a:p>
            <a:pPr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Teaches(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fid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: string, 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cid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: string)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7896EE-3CCF-4EA8-B0BC-A4BEFC8DB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953000"/>
            <a:ext cx="6629400" cy="1447800"/>
          </a:xfrm>
          <a:prstGeom prst="rect">
            <a:avLst/>
          </a:prstGeom>
          <a:solidFill>
            <a:srgbClr val="ABE9FF"/>
          </a:solidFill>
          <a:ln w="12700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US" sz="2200" dirty="0" err="1">
                <a:solidFill>
                  <a:srgbClr val="B80000"/>
                </a:solidFill>
                <a:latin typeface="Calibri" pitchFamily="34" charset="0"/>
                <a:cs typeface="Calibri" pitchFamily="34" charset="0"/>
              </a:rPr>
              <a:t>Faculty_public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(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fid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: string,  </a:t>
            </a:r>
            <a:r>
              <a:rPr lang="en-US" sz="2200" i="1" dirty="0" err="1">
                <a:latin typeface="Calibri" pitchFamily="34" charset="0"/>
                <a:cs typeface="Calibri" pitchFamily="34" charset="0"/>
              </a:rPr>
              <a:t>fname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: string, 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office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: integer)</a:t>
            </a:r>
          </a:p>
          <a:p>
            <a:pPr>
              <a:defRPr/>
            </a:pPr>
            <a:r>
              <a:rPr lang="en-US" sz="2200" dirty="0" err="1">
                <a:solidFill>
                  <a:srgbClr val="B80000"/>
                </a:solidFill>
                <a:latin typeface="Calibri" pitchFamily="34" charset="0"/>
                <a:cs typeface="Calibri" pitchFamily="34" charset="0"/>
              </a:rPr>
              <a:t>Faculty_private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( </a:t>
            </a:r>
            <a:r>
              <a:rPr lang="en-US" sz="2200" i="1" dirty="0">
                <a:latin typeface="Calibri" pitchFamily="34" charset="0"/>
                <a:cs typeface="Calibri" pitchFamily="34" charset="0"/>
              </a:rPr>
              <a:t>fid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: string,  </a:t>
            </a:r>
            <a:r>
              <a:rPr lang="en-US" sz="2200" i="1" dirty="0" err="1">
                <a:latin typeface="Calibri" pitchFamily="34" charset="0"/>
                <a:cs typeface="Calibri" pitchFamily="34" charset="0"/>
              </a:rPr>
              <a:t>sal</a:t>
            </a:r>
            <a:r>
              <a:rPr lang="en-US" sz="2200" dirty="0">
                <a:latin typeface="Calibri" pitchFamily="34" charset="0"/>
                <a:cs typeface="Calibri" pitchFamily="34" charset="0"/>
              </a:rPr>
              <a:t>: real)</a:t>
            </a:r>
          </a:p>
          <a:p>
            <a:pPr>
              <a:lnSpc>
                <a:spcPts val="1600"/>
              </a:lnSpc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             .</a:t>
            </a:r>
          </a:p>
          <a:p>
            <a:pPr>
              <a:lnSpc>
                <a:spcPts val="1600"/>
              </a:lnSpc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             .</a:t>
            </a:r>
          </a:p>
          <a:p>
            <a:pPr>
              <a:lnSpc>
                <a:spcPts val="1600"/>
              </a:lnSpc>
              <a:defRPr/>
            </a:pPr>
            <a:r>
              <a:rPr lang="en-US" sz="2200" dirty="0">
                <a:latin typeface="Calibri" pitchFamily="34" charset="0"/>
                <a:cs typeface="Calibri" pitchFamily="34" charset="0"/>
              </a:rPr>
              <a:t>             .</a:t>
            </a:r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DC9EBA4A-69A8-41DE-BAFD-19E5FEF940AE}"/>
              </a:ext>
            </a:extLst>
          </p:cNvPr>
          <p:cNvSpPr/>
          <p:nvPr/>
        </p:nvSpPr>
        <p:spPr bwMode="auto">
          <a:xfrm>
            <a:off x="4419600" y="2057400"/>
            <a:ext cx="381000" cy="381000"/>
          </a:xfrm>
          <a:prstGeom prst="upArrow">
            <a:avLst/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821D9D4B-3FB7-4E03-BE6C-299548187FF9}"/>
              </a:ext>
            </a:extLst>
          </p:cNvPr>
          <p:cNvSpPr/>
          <p:nvPr/>
        </p:nvSpPr>
        <p:spPr bwMode="auto">
          <a:xfrm>
            <a:off x="3276600" y="2819400"/>
            <a:ext cx="381000" cy="457200"/>
          </a:xfrm>
          <a:prstGeom prst="upArrow">
            <a:avLst/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12" name="Up Arrow 11">
            <a:extLst>
              <a:ext uri="{FF2B5EF4-FFF2-40B4-BE49-F238E27FC236}">
                <a16:creationId xmlns:a16="http://schemas.microsoft.com/office/drawing/2014/main" id="{5C6CCF7F-0837-429A-92D7-880EE799E2C9}"/>
              </a:ext>
            </a:extLst>
          </p:cNvPr>
          <p:cNvSpPr/>
          <p:nvPr/>
        </p:nvSpPr>
        <p:spPr bwMode="auto">
          <a:xfrm>
            <a:off x="7315200" y="2819400"/>
            <a:ext cx="381000" cy="2130105"/>
          </a:xfrm>
          <a:prstGeom prst="upArrow">
            <a:avLst/>
          </a:prstGeom>
          <a:solidFill>
            <a:schemeClr val="bg1">
              <a:lumMod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2B72729-D5BC-4DA4-A591-2A4B87F25FDC}"/>
              </a:ext>
            </a:extLst>
          </p:cNvPr>
          <p:cNvSpPr/>
          <p:nvPr/>
        </p:nvSpPr>
        <p:spPr bwMode="auto">
          <a:xfrm>
            <a:off x="6324600" y="5486400"/>
            <a:ext cx="2438400" cy="9906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Changes in the conceptual schema do not affect the application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04800" y="5715000"/>
            <a:ext cx="13255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lnSpc>
                <a:spcPts val="19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Reorganize</a:t>
            </a:r>
          </a:p>
          <a:p>
            <a:pPr>
              <a:lnSpc>
                <a:spcPts val="19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15" name="Bent-Up Arrow 14">
            <a:extLst>
              <a:ext uri="{FF2B5EF4-FFF2-40B4-BE49-F238E27FC236}">
                <a16:creationId xmlns:a16="http://schemas.microsoft.com/office/drawing/2014/main" id="{079D009F-07C2-489D-A95F-9C5FB491DB55}"/>
              </a:ext>
            </a:extLst>
          </p:cNvPr>
          <p:cNvSpPr/>
          <p:nvPr/>
        </p:nvSpPr>
        <p:spPr bwMode="auto">
          <a:xfrm rot="5400000">
            <a:off x="838200" y="4800600"/>
            <a:ext cx="1143000" cy="990600"/>
          </a:xfrm>
          <a:prstGeom prst="bentUpArrow">
            <a:avLst/>
          </a:prstGeom>
          <a:solidFill>
            <a:schemeClr val="accent5">
              <a:lumMod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3478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19100"/>
            <a:ext cx="8077200" cy="1104900"/>
          </a:xfrm>
          <a:noFill/>
        </p:spPr>
        <p:txBody>
          <a:bodyPr/>
          <a:lstStyle/>
          <a:p>
            <a:r>
              <a:rPr lang="en-US" altLang="en-US"/>
              <a:t>Concurrency Control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90700"/>
            <a:ext cx="8153400" cy="4686300"/>
          </a:xfrm>
          <a:noFill/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Concurrent execution of user programs is essential for good DBMS performance.</a:t>
            </a:r>
          </a:p>
          <a:p>
            <a:pPr>
              <a:lnSpc>
                <a:spcPct val="0"/>
              </a:lnSpc>
            </a:pPr>
            <a:endParaRPr lang="en-US" altLang="en-US">
              <a:latin typeface="Calibri" panose="020F0502020204030204" pitchFamily="34" charset="0"/>
            </a:endParaRPr>
          </a:p>
          <a:p>
            <a:pPr lvl="1">
              <a:lnSpc>
                <a:spcPct val="90000"/>
              </a:lnSpc>
              <a:buSzPct val="75000"/>
            </a:pPr>
            <a:r>
              <a:rPr lang="en-US" altLang="en-US">
                <a:solidFill>
                  <a:srgbClr val="333399"/>
                </a:solidFill>
                <a:latin typeface="Calibri" panose="020F0502020204030204" pitchFamily="34" charset="0"/>
              </a:rPr>
              <a:t>Since disk accesses are frequent and relatively slow, it is important to keep the cpu humming by working on several user programs concurrently.</a:t>
            </a:r>
          </a:p>
          <a:p>
            <a:pPr lvl="1">
              <a:lnSpc>
                <a:spcPct val="10000"/>
              </a:lnSpc>
              <a:buSzPct val="75000"/>
            </a:pPr>
            <a:endParaRPr lang="en-US" altLang="en-US">
              <a:solidFill>
                <a:srgbClr val="333399"/>
              </a:solidFill>
              <a:latin typeface="Calibri" panose="020F0502020204030204" pitchFamily="34" charset="0"/>
            </a:endParaRPr>
          </a:p>
          <a:p>
            <a:pPr>
              <a:lnSpc>
                <a:spcPct val="10000"/>
              </a:lnSpc>
            </a:pPr>
            <a:endParaRPr lang="en-US" altLang="en-US" sz="2400">
              <a:solidFill>
                <a:srgbClr val="333399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Interleaving actions of different user programs can lead to inconsistency: e.g., check is cleared while account balance is being computed.</a:t>
            </a:r>
          </a:p>
          <a:p>
            <a:pPr>
              <a:lnSpc>
                <a:spcPct val="10000"/>
              </a:lnSpc>
            </a:pPr>
            <a:endParaRPr lang="en-US" altLang="en-US">
              <a:latin typeface="Calibri" panose="020F0502020204030204" pitchFamily="34" charset="0"/>
            </a:endParaRPr>
          </a:p>
          <a:p>
            <a:pPr>
              <a:lnSpc>
                <a:spcPct val="10000"/>
              </a:lnSpc>
            </a:pPr>
            <a:endParaRPr lang="en-US" altLang="en-US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>
                <a:latin typeface="Calibri" panose="020F0502020204030204" pitchFamily="34" charset="0"/>
              </a:rPr>
              <a:t>DBMS ensures such problems don’t arise:  </a:t>
            </a:r>
            <a:r>
              <a:rPr lang="en-US" altLang="en-US" b="1">
                <a:solidFill>
                  <a:srgbClr val="666699"/>
                </a:solidFill>
                <a:latin typeface="Calibri" panose="020F0502020204030204" pitchFamily="34" charset="0"/>
              </a:rPr>
              <a:t>users can pretend they are using a single-user system</a:t>
            </a:r>
            <a:r>
              <a:rPr lang="en-US" altLang="en-US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41988" name="Picture 4" descr="C:\Users\Kien\AppData\Local\Microsoft\Windows\Temporary Internet Files\Content.IE5\L3925WEY\MC900231768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231457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777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19100"/>
            <a:ext cx="8534400" cy="1104900"/>
          </a:xfrm>
          <a:noFill/>
        </p:spPr>
        <p:txBody>
          <a:bodyPr/>
          <a:lstStyle/>
          <a:p>
            <a:r>
              <a:rPr lang="en-US" altLang="en-US" sz="3600"/>
              <a:t>Transaction: An Execution of a DB Program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10797"/>
            <a:ext cx="8001000" cy="5018603"/>
          </a:xfrm>
          <a:noFill/>
        </p:spPr>
        <p:txBody>
          <a:bodyPr/>
          <a:lstStyle/>
          <a:p>
            <a:r>
              <a:rPr lang="en-US" altLang="en-US" sz="2400" i="1" dirty="0">
                <a:solidFill>
                  <a:schemeClr val="accent2"/>
                </a:solidFill>
                <a:latin typeface="Calibri" panose="020F0502020204030204" pitchFamily="34" charset="0"/>
              </a:rPr>
              <a:t>Transaction</a:t>
            </a:r>
            <a:r>
              <a:rPr lang="en-US" altLang="en-US" sz="24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</a:rPr>
              <a:t>is an </a:t>
            </a:r>
            <a:r>
              <a:rPr lang="en-US" altLang="en-US" sz="2400" b="1" i="1" dirty="0">
                <a:solidFill>
                  <a:schemeClr val="folHlink"/>
                </a:solidFill>
                <a:latin typeface="Calibri" panose="020F0502020204030204" pitchFamily="34" charset="0"/>
              </a:rPr>
              <a:t>atomic</a:t>
            </a:r>
            <a:r>
              <a:rPr lang="en-US" altLang="en-US" sz="2400" dirty="0">
                <a:solidFill>
                  <a:schemeClr val="folHlink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</a:rPr>
              <a:t>sequence of database actions (reads/writes).</a:t>
            </a:r>
          </a:p>
          <a:p>
            <a:pPr>
              <a:lnSpc>
                <a:spcPct val="30000"/>
              </a:lnSpc>
            </a:pPr>
            <a:endParaRPr lang="en-US" altLang="en-US" sz="2400" dirty="0">
              <a:latin typeface="Calibri" panose="020F0502020204030204" pitchFamily="34" charset="0"/>
            </a:endParaRPr>
          </a:p>
          <a:p>
            <a:r>
              <a:rPr lang="en-US" altLang="en-US" sz="2400" dirty="0">
                <a:latin typeface="Calibri" panose="020F0502020204030204" pitchFamily="34" charset="0"/>
              </a:rPr>
              <a:t>Each transaction, executed completely, must leave the DB in a </a:t>
            </a:r>
            <a:r>
              <a:rPr lang="en-US" altLang="en-US" sz="2400" i="1" u="sng" dirty="0">
                <a:solidFill>
                  <a:srgbClr val="FC0128"/>
                </a:solidFill>
                <a:latin typeface="Calibri" panose="020F0502020204030204" pitchFamily="34" charset="0"/>
              </a:rPr>
              <a:t>consistent state</a:t>
            </a:r>
            <a:r>
              <a:rPr lang="en-US" altLang="en-US" sz="2400" i="1" dirty="0">
                <a:solidFill>
                  <a:srgbClr val="FC0128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</a:rPr>
              <a:t>if DB is consistent when the transaction begins.</a:t>
            </a:r>
          </a:p>
          <a:p>
            <a:pPr>
              <a:lnSpc>
                <a:spcPct val="20000"/>
              </a:lnSpc>
            </a:pPr>
            <a:endParaRPr lang="en-US" altLang="en-US" sz="2400" dirty="0">
              <a:latin typeface="Calibri" panose="020F0502020204030204" pitchFamily="34" charset="0"/>
            </a:endParaRPr>
          </a:p>
          <a:p>
            <a:pPr lvl="1">
              <a:spcAft>
                <a:spcPts val="600"/>
              </a:spcAft>
              <a:buSzPct val="75000"/>
            </a:pPr>
            <a:r>
              <a:rPr lang="en-US" altLang="en-US" sz="2000" dirty="0">
                <a:solidFill>
                  <a:srgbClr val="333399"/>
                </a:solidFill>
                <a:latin typeface="Calibri" panose="020F0502020204030204" pitchFamily="34" charset="0"/>
              </a:rPr>
              <a:t>Users can specify some simple </a:t>
            </a:r>
            <a:r>
              <a:rPr lang="en-US" altLang="en-US" sz="2000" i="1" u="sng" dirty="0">
                <a:solidFill>
                  <a:srgbClr val="333399"/>
                </a:solidFill>
                <a:latin typeface="Calibri" panose="020F0502020204030204" pitchFamily="34" charset="0"/>
              </a:rPr>
              <a:t>integrity constraints</a:t>
            </a:r>
            <a:r>
              <a:rPr lang="en-US" altLang="en-US" sz="2000" i="1" dirty="0">
                <a:solidFill>
                  <a:srgbClr val="333399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dirty="0">
                <a:solidFill>
                  <a:srgbClr val="333399"/>
                </a:solidFill>
                <a:latin typeface="Calibri" panose="020F0502020204030204" pitchFamily="34" charset="0"/>
              </a:rPr>
              <a:t>on the data, and the DBMS will enforce these constraints.</a:t>
            </a:r>
          </a:p>
          <a:p>
            <a:pPr lvl="1">
              <a:spcAft>
                <a:spcPts val="600"/>
              </a:spcAft>
              <a:buSzPct val="75000"/>
            </a:pPr>
            <a:r>
              <a:rPr lang="en-US" altLang="en-US" sz="2000" dirty="0">
                <a:solidFill>
                  <a:srgbClr val="333399"/>
                </a:solidFill>
                <a:latin typeface="Calibri" panose="020F0502020204030204" pitchFamily="34" charset="0"/>
              </a:rPr>
              <a:t>Beyond this, the DBMS does not really understand the semantics of the data.  (e.g., it does not understand how the interest on a bank account is computed).</a:t>
            </a:r>
          </a:p>
          <a:p>
            <a:pPr lvl="1">
              <a:buSzPct val="75000"/>
            </a:pPr>
            <a:r>
              <a:rPr lang="en-US" altLang="en-US" sz="2000" dirty="0">
                <a:solidFill>
                  <a:srgbClr val="333399"/>
                </a:solidFill>
                <a:latin typeface="Calibri" panose="020F0502020204030204" pitchFamily="34" charset="0"/>
              </a:rPr>
              <a:t>Thus, ensuring that a transaction (run alone) preserves consistency is ultimately the user’s responsibility!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7130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sz="3600"/>
              <a:t>Scheduling Concurrent Transactions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1828800"/>
            <a:ext cx="8458200" cy="2590800"/>
          </a:xfrm>
          <a:noFill/>
        </p:spPr>
        <p:txBody>
          <a:bodyPr/>
          <a:lstStyle/>
          <a:p>
            <a:pPr marL="0" indent="0">
              <a:spcAft>
                <a:spcPts val="600"/>
              </a:spcAft>
              <a:buFont typeface="Monotype Sorts" pitchFamily="2" charset="2"/>
              <a:buNone/>
            </a:pPr>
            <a:r>
              <a:rPr lang="en-US" altLang="en-US" dirty="0">
                <a:latin typeface="Calibri" panose="020F0502020204030204" pitchFamily="34" charset="0"/>
              </a:rPr>
              <a:t>Concurrent execution of a set of transactions {T1, ... , Tn} is equivalent to some </a:t>
            </a:r>
            <a:r>
              <a:rPr lang="en-US" altLang="en-US" i="1" u="sng" dirty="0">
                <a:solidFill>
                  <a:srgbClr val="FC0128"/>
                </a:solidFill>
                <a:latin typeface="Calibri" panose="020F0502020204030204" pitchFamily="34" charset="0"/>
              </a:rPr>
              <a:t>serial</a:t>
            </a:r>
            <a:r>
              <a:rPr lang="en-US" altLang="en-US" dirty="0">
                <a:latin typeface="Calibri" panose="020F0502020204030204" pitchFamily="34" charset="0"/>
              </a:rPr>
              <a:t> execution T1, ... , Tn.</a:t>
            </a:r>
          </a:p>
          <a:p>
            <a:pPr marL="512763" lvl="1">
              <a:spcAft>
                <a:spcPts val="600"/>
              </a:spcAft>
              <a:buSzPct val="75000"/>
            </a:pPr>
            <a:r>
              <a:rPr lang="en-US" altLang="en-US" dirty="0">
                <a:latin typeface="Calibri" panose="020F0502020204030204" pitchFamily="34" charset="0"/>
              </a:rPr>
              <a:t>Before reading/writing an object, a transaction requests a lock on the object, and waits till the DBMS gives it the lock.</a:t>
            </a:r>
          </a:p>
          <a:p>
            <a:pPr marL="512763" lvl="1">
              <a:buSzPct val="75000"/>
            </a:pPr>
            <a:r>
              <a:rPr lang="en-US" altLang="en-US" dirty="0">
                <a:latin typeface="Calibri" panose="020F0502020204030204" pitchFamily="34" charset="0"/>
              </a:rPr>
              <a:t>All locks are released at the end of the transaction.  </a:t>
            </a:r>
            <a:r>
              <a:rPr lang="en-US" altLang="en-US" dirty="0">
                <a:solidFill>
                  <a:srgbClr val="FC0128"/>
                </a:solidFill>
                <a:latin typeface="Calibri" panose="020F0502020204030204" pitchFamily="34" charset="0"/>
              </a:rPr>
              <a:t>(Strict 2-Phase Locking protocol.)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143000" y="5772150"/>
            <a:ext cx="2819400" cy="533400"/>
            <a:chOff x="1143000" y="5772150"/>
            <a:chExt cx="2819400" cy="5334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3D476E7-37DC-4F64-B24F-F5A7A8561DD7}"/>
                </a:ext>
              </a:extLst>
            </p:cNvPr>
            <p:cNvSpPr/>
            <p:nvPr/>
          </p:nvSpPr>
          <p:spPr bwMode="auto">
            <a:xfrm>
              <a:off x="2286000" y="5772150"/>
              <a:ext cx="533400" cy="5334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Calibri" pitchFamily="34" charset="0"/>
                </a:rPr>
                <a:t>X</a:t>
              </a:r>
            </a:p>
          </p:txBody>
        </p:sp>
        <p:sp>
          <p:nvSpPr>
            <p:cNvPr id="20486" name="Rectangle 8">
              <a:extLst>
                <a:ext uri="{FF2B5EF4-FFF2-40B4-BE49-F238E27FC236}">
                  <a16:creationId xmlns:a16="http://schemas.microsoft.com/office/drawing/2014/main" id="{1CEBF66E-F1EF-4B7E-8015-80C2B0A7F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9000" y="5772150"/>
              <a:ext cx="533400" cy="533400"/>
            </a:xfrm>
            <a:prstGeom prst="rect">
              <a:avLst/>
            </a:prstGeom>
            <a:solidFill>
              <a:srgbClr val="00B0F0"/>
            </a:solidFill>
            <a:ln w="127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Calibri" pitchFamily="34" charset="0"/>
                </a:rPr>
                <a:t>T</a:t>
              </a:r>
              <a:r>
                <a:rPr lang="en-US" baseline="-25000" dirty="0">
                  <a:latin typeface="Calibri" pitchFamily="34" charset="0"/>
                </a:rPr>
                <a:t>1</a:t>
              </a:r>
            </a:p>
          </p:txBody>
        </p:sp>
        <p:sp>
          <p:nvSpPr>
            <p:cNvPr id="20487" name="Rectangle 9">
              <a:extLst>
                <a:ext uri="{FF2B5EF4-FFF2-40B4-BE49-F238E27FC236}">
                  <a16:creationId xmlns:a16="http://schemas.microsoft.com/office/drawing/2014/main" id="{B601F7D8-35FE-4147-A6CA-2CE6B2857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000" y="5772150"/>
              <a:ext cx="533400" cy="533400"/>
            </a:xfrm>
            <a:prstGeom prst="rect">
              <a:avLst/>
            </a:prstGeom>
            <a:solidFill>
              <a:srgbClr val="00B0F0"/>
            </a:solidFill>
            <a:ln w="12700" algn="ctr">
              <a:noFill/>
              <a:round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/>
            <a:p>
              <a:pPr algn="ctr">
                <a:defRPr/>
              </a:pPr>
              <a:r>
                <a:rPr lang="en-US" dirty="0">
                  <a:latin typeface="Calibri" pitchFamily="34" charset="0"/>
                </a:rPr>
                <a:t>T</a:t>
              </a:r>
              <a:r>
                <a:rPr lang="en-US" baseline="-25000" dirty="0">
                  <a:latin typeface="Calibri" pitchFamily="34" charset="0"/>
                </a:rPr>
                <a:t>2</a:t>
              </a:r>
            </a:p>
          </p:txBody>
        </p:sp>
      </p:grp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2819400" y="6038850"/>
            <a:ext cx="609600" cy="1588"/>
          </a:xfrm>
          <a:prstGeom prst="straightConnector1">
            <a:avLst/>
          </a:prstGeom>
          <a:noFill/>
          <a:ln w="12700" algn="ctr">
            <a:solidFill>
              <a:srgbClr val="28004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952750" y="6000750"/>
            <a:ext cx="323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R</a:t>
            </a: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676400" y="6038850"/>
            <a:ext cx="609600" cy="1588"/>
          </a:xfrm>
          <a:prstGeom prst="straightConnector1">
            <a:avLst/>
          </a:prstGeom>
          <a:noFill/>
          <a:ln w="19050" algn="ctr">
            <a:solidFill>
              <a:srgbClr val="280049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52600" y="6000750"/>
            <a:ext cx="41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W</a:t>
            </a:r>
          </a:p>
        </p:txBody>
      </p:sp>
      <p:sp>
        <p:nvSpPr>
          <p:cNvPr id="17" name="Cloud Callout 16"/>
          <p:cNvSpPr>
            <a:spLocks noChangeArrowheads="1"/>
          </p:cNvSpPr>
          <p:nvPr/>
        </p:nvSpPr>
        <p:spPr bwMode="auto">
          <a:xfrm>
            <a:off x="3429000" y="4800600"/>
            <a:ext cx="1524000" cy="762000"/>
          </a:xfrm>
          <a:prstGeom prst="cloudCallout">
            <a:avLst>
              <a:gd name="adj1" fmla="val -23718"/>
              <a:gd name="adj2" fmla="val 76347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I have the lock</a:t>
            </a:r>
          </a:p>
        </p:txBody>
      </p:sp>
      <p:sp>
        <p:nvSpPr>
          <p:cNvPr id="18" name="Cloud Callout 17"/>
          <p:cNvSpPr>
            <a:spLocks noChangeArrowheads="1"/>
          </p:cNvSpPr>
          <p:nvPr/>
        </p:nvSpPr>
        <p:spPr bwMode="auto">
          <a:xfrm>
            <a:off x="228600" y="4800600"/>
            <a:ext cx="1524000" cy="762000"/>
          </a:xfrm>
          <a:prstGeom prst="cloudCallout">
            <a:avLst>
              <a:gd name="adj1" fmla="val 20130"/>
              <a:gd name="adj2" fmla="val 74037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I wait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7193BDC-FF50-4DAB-9FFA-37DF43C2AF1C}"/>
              </a:ext>
            </a:extLst>
          </p:cNvPr>
          <p:cNvSpPr/>
          <p:nvPr/>
        </p:nvSpPr>
        <p:spPr bwMode="auto">
          <a:xfrm>
            <a:off x="6553200" y="5772150"/>
            <a:ext cx="533400" cy="533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 pitchFamily="34" charset="0"/>
              </a:rPr>
              <a:t>X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F12458A-0161-4759-8A15-CFB673BE5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5772150"/>
            <a:ext cx="533400" cy="533400"/>
          </a:xfrm>
          <a:prstGeom prst="rect">
            <a:avLst/>
          </a:prstGeom>
          <a:solidFill>
            <a:srgbClr val="00B0F0"/>
          </a:solidFill>
          <a:ln w="12700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 pitchFamily="34" charset="0"/>
              </a:rPr>
              <a:t>T</a:t>
            </a:r>
            <a:r>
              <a:rPr lang="en-US" baseline="-25000" dirty="0">
                <a:latin typeface="Calibri" pitchFamily="34" charset="0"/>
              </a:rPr>
              <a:t>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ECD03A-6DF6-4CF5-AB9C-0D5E07798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772150"/>
            <a:ext cx="533400" cy="533400"/>
          </a:xfrm>
          <a:prstGeom prst="rect">
            <a:avLst/>
          </a:prstGeom>
          <a:solidFill>
            <a:srgbClr val="00B0F0"/>
          </a:solidFill>
          <a:ln w="12700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 pitchFamily="34" charset="0"/>
              </a:rPr>
              <a:t>T</a:t>
            </a:r>
            <a:r>
              <a:rPr lang="en-US" baseline="-25000" dirty="0">
                <a:latin typeface="Calibri" pitchFamily="34" charset="0"/>
              </a:rPr>
              <a:t>2</a:t>
            </a:r>
          </a:p>
        </p:txBody>
      </p: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>
            <a:off x="5943600" y="6038850"/>
            <a:ext cx="609600" cy="1588"/>
          </a:xfrm>
          <a:prstGeom prst="straightConnector1">
            <a:avLst/>
          </a:prstGeom>
          <a:noFill/>
          <a:ln w="19050" algn="ctr">
            <a:solidFill>
              <a:srgbClr val="28004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019800" y="6000750"/>
            <a:ext cx="41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W</a:t>
            </a:r>
          </a:p>
        </p:txBody>
      </p:sp>
      <p:sp>
        <p:nvSpPr>
          <p:cNvPr id="29" name="Cloud Callout 28"/>
          <p:cNvSpPr>
            <a:spLocks noChangeArrowheads="1"/>
          </p:cNvSpPr>
          <p:nvPr/>
        </p:nvSpPr>
        <p:spPr bwMode="auto">
          <a:xfrm>
            <a:off x="7696200" y="4800600"/>
            <a:ext cx="1219200" cy="762000"/>
          </a:xfrm>
          <a:prstGeom prst="cloudCallout">
            <a:avLst>
              <a:gd name="adj1" fmla="val -23718"/>
              <a:gd name="adj2" fmla="val 76347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I am done</a:t>
            </a:r>
          </a:p>
        </p:txBody>
      </p:sp>
      <p:sp>
        <p:nvSpPr>
          <p:cNvPr id="30" name="Cloud Callout 29"/>
          <p:cNvSpPr>
            <a:spLocks noChangeArrowheads="1"/>
          </p:cNvSpPr>
          <p:nvPr/>
        </p:nvSpPr>
        <p:spPr bwMode="auto">
          <a:xfrm>
            <a:off x="5257800" y="4724400"/>
            <a:ext cx="1600200" cy="762000"/>
          </a:xfrm>
          <a:prstGeom prst="cloudCallout">
            <a:avLst>
              <a:gd name="adj1" fmla="val -22565"/>
              <a:gd name="adj2" fmla="val 93653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I can lock now</a:t>
            </a:r>
          </a:p>
        </p:txBody>
      </p:sp>
      <p:pic>
        <p:nvPicPr>
          <p:cNvPr id="51202" name="Picture 2" descr="C:\Users\Kien\AppData\Local\Microsoft\Windows\Temporary Internet Files\Content.IE5\ZRS3H9M5\MCj02391870000[1].wmf">
            <a:extLst>
              <a:ext uri="{FF2B5EF4-FFF2-40B4-BE49-F238E27FC236}">
                <a16:creationId xmlns:a16="http://schemas.microsoft.com/office/drawing/2014/main" id="{5E808895-4897-4A55-9A41-E5D6EE9FD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5105400"/>
            <a:ext cx="56991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1" name="Lock">
            <a:extLst>
              <a:ext uri="{FF2B5EF4-FFF2-40B4-BE49-F238E27FC236}">
                <a16:creationId xmlns:a16="http://schemas.microsoft.com/office/drawing/2014/main" id="{4E604302-388D-4C97-A308-1824FB3B5607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6324600" y="5257800"/>
            <a:ext cx="457200" cy="685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744 w 21600"/>
              <a:gd name="T13" fmla="*/ 9904 h 21600"/>
              <a:gd name="T14" fmla="*/ 21134 w 21600"/>
              <a:gd name="T15" fmla="*/ 1533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93" y="9606"/>
                </a:moveTo>
                <a:lnTo>
                  <a:pt x="2048" y="9606"/>
                </a:lnTo>
                <a:lnTo>
                  <a:pt x="2048" y="4713"/>
                </a:lnTo>
                <a:lnTo>
                  <a:pt x="2420" y="3818"/>
                </a:lnTo>
                <a:lnTo>
                  <a:pt x="2979" y="3028"/>
                </a:lnTo>
                <a:lnTo>
                  <a:pt x="3537" y="2446"/>
                </a:lnTo>
                <a:lnTo>
                  <a:pt x="3956" y="1998"/>
                </a:lnTo>
                <a:lnTo>
                  <a:pt x="4492" y="1581"/>
                </a:lnTo>
                <a:lnTo>
                  <a:pt x="5143" y="1238"/>
                </a:lnTo>
                <a:lnTo>
                  <a:pt x="5912" y="880"/>
                </a:lnTo>
                <a:lnTo>
                  <a:pt x="6587" y="641"/>
                </a:lnTo>
                <a:lnTo>
                  <a:pt x="7518" y="372"/>
                </a:lnTo>
                <a:lnTo>
                  <a:pt x="8425" y="208"/>
                </a:lnTo>
                <a:lnTo>
                  <a:pt x="9496" y="59"/>
                </a:lnTo>
                <a:lnTo>
                  <a:pt x="10637" y="14"/>
                </a:lnTo>
                <a:lnTo>
                  <a:pt x="11614" y="59"/>
                </a:lnTo>
                <a:lnTo>
                  <a:pt x="12382" y="119"/>
                </a:lnTo>
                <a:lnTo>
                  <a:pt x="13034" y="253"/>
                </a:lnTo>
                <a:lnTo>
                  <a:pt x="13779" y="417"/>
                </a:lnTo>
                <a:lnTo>
                  <a:pt x="14500" y="611"/>
                </a:lnTo>
                <a:lnTo>
                  <a:pt x="14733" y="686"/>
                </a:lnTo>
                <a:lnTo>
                  <a:pt x="14989" y="790"/>
                </a:lnTo>
                <a:lnTo>
                  <a:pt x="15175" y="865"/>
                </a:lnTo>
                <a:lnTo>
                  <a:pt x="15385" y="954"/>
                </a:lnTo>
                <a:lnTo>
                  <a:pt x="15431" y="969"/>
                </a:lnTo>
                <a:lnTo>
                  <a:pt x="15594" y="1059"/>
                </a:lnTo>
                <a:lnTo>
                  <a:pt x="15757" y="1148"/>
                </a:lnTo>
                <a:lnTo>
                  <a:pt x="15920" y="1267"/>
                </a:lnTo>
                <a:lnTo>
                  <a:pt x="16106" y="1372"/>
                </a:lnTo>
                <a:lnTo>
                  <a:pt x="16665" y="1730"/>
                </a:lnTo>
                <a:lnTo>
                  <a:pt x="17014" y="1998"/>
                </a:lnTo>
                <a:lnTo>
                  <a:pt x="17480" y="2356"/>
                </a:lnTo>
                <a:lnTo>
                  <a:pt x="17852" y="2804"/>
                </a:lnTo>
                <a:lnTo>
                  <a:pt x="18178" y="3192"/>
                </a:lnTo>
                <a:lnTo>
                  <a:pt x="18527" y="3639"/>
                </a:lnTo>
                <a:lnTo>
                  <a:pt x="18806" y="4132"/>
                </a:lnTo>
                <a:lnTo>
                  <a:pt x="19086" y="4713"/>
                </a:lnTo>
                <a:lnTo>
                  <a:pt x="19272" y="5191"/>
                </a:lnTo>
                <a:lnTo>
                  <a:pt x="19295" y="9606"/>
                </a:lnTo>
                <a:lnTo>
                  <a:pt x="21600" y="9606"/>
                </a:lnTo>
                <a:lnTo>
                  <a:pt x="21600" y="16289"/>
                </a:lnTo>
                <a:lnTo>
                  <a:pt x="21413" y="17184"/>
                </a:lnTo>
                <a:lnTo>
                  <a:pt x="21041" y="17900"/>
                </a:lnTo>
                <a:lnTo>
                  <a:pt x="20668" y="18377"/>
                </a:lnTo>
                <a:lnTo>
                  <a:pt x="20343" y="18855"/>
                </a:lnTo>
                <a:lnTo>
                  <a:pt x="19924" y="19332"/>
                </a:lnTo>
                <a:lnTo>
                  <a:pt x="19388" y="19809"/>
                </a:lnTo>
                <a:lnTo>
                  <a:pt x="18806" y="20242"/>
                </a:lnTo>
                <a:lnTo>
                  <a:pt x="18062" y="20585"/>
                </a:lnTo>
                <a:lnTo>
                  <a:pt x="17270" y="20883"/>
                </a:lnTo>
                <a:lnTo>
                  <a:pt x="16525" y="21182"/>
                </a:lnTo>
                <a:lnTo>
                  <a:pt x="15548" y="21420"/>
                </a:lnTo>
                <a:lnTo>
                  <a:pt x="14803" y="21540"/>
                </a:lnTo>
                <a:lnTo>
                  <a:pt x="13662" y="21674"/>
                </a:lnTo>
                <a:lnTo>
                  <a:pt x="8379" y="21659"/>
                </a:lnTo>
                <a:lnTo>
                  <a:pt x="7168" y="21540"/>
                </a:lnTo>
                <a:lnTo>
                  <a:pt x="6098" y="21331"/>
                </a:lnTo>
                <a:lnTo>
                  <a:pt x="5050" y="21092"/>
                </a:lnTo>
                <a:lnTo>
                  <a:pt x="4003" y="20764"/>
                </a:lnTo>
                <a:lnTo>
                  <a:pt x="3258" y="20391"/>
                </a:lnTo>
                <a:lnTo>
                  <a:pt x="2769" y="20123"/>
                </a:lnTo>
                <a:lnTo>
                  <a:pt x="2281" y="19720"/>
                </a:lnTo>
                <a:lnTo>
                  <a:pt x="1862" y="19407"/>
                </a:lnTo>
                <a:lnTo>
                  <a:pt x="1489" y="19079"/>
                </a:lnTo>
                <a:lnTo>
                  <a:pt x="1070" y="18676"/>
                </a:lnTo>
                <a:lnTo>
                  <a:pt x="744" y="18258"/>
                </a:lnTo>
                <a:lnTo>
                  <a:pt x="325" y="17661"/>
                </a:lnTo>
                <a:lnTo>
                  <a:pt x="162" y="17035"/>
                </a:lnTo>
                <a:lnTo>
                  <a:pt x="93" y="16468"/>
                </a:lnTo>
                <a:lnTo>
                  <a:pt x="93" y="9606"/>
                </a:lnTo>
                <a:close/>
                <a:moveTo>
                  <a:pt x="6098" y="9591"/>
                </a:moveTo>
                <a:lnTo>
                  <a:pt x="6098" y="5220"/>
                </a:lnTo>
                <a:lnTo>
                  <a:pt x="6191" y="4907"/>
                </a:lnTo>
                <a:lnTo>
                  <a:pt x="6307" y="4639"/>
                </a:lnTo>
                <a:lnTo>
                  <a:pt x="6517" y="4370"/>
                </a:lnTo>
                <a:lnTo>
                  <a:pt x="6680" y="4087"/>
                </a:lnTo>
                <a:lnTo>
                  <a:pt x="6889" y="3878"/>
                </a:lnTo>
                <a:lnTo>
                  <a:pt x="7308" y="3520"/>
                </a:lnTo>
                <a:lnTo>
                  <a:pt x="7843" y="3281"/>
                </a:lnTo>
                <a:lnTo>
                  <a:pt x="8402" y="3013"/>
                </a:lnTo>
                <a:lnTo>
                  <a:pt x="9031" y="2834"/>
                </a:lnTo>
                <a:lnTo>
                  <a:pt x="9659" y="2700"/>
                </a:lnTo>
                <a:lnTo>
                  <a:pt x="10497" y="2625"/>
                </a:lnTo>
                <a:lnTo>
                  <a:pt x="11125" y="2655"/>
                </a:lnTo>
                <a:lnTo>
                  <a:pt x="11987" y="2789"/>
                </a:lnTo>
                <a:lnTo>
                  <a:pt x="12522" y="2893"/>
                </a:lnTo>
                <a:lnTo>
                  <a:pt x="13011" y="3028"/>
                </a:lnTo>
                <a:lnTo>
                  <a:pt x="13290" y="3192"/>
                </a:lnTo>
                <a:lnTo>
                  <a:pt x="13709" y="3371"/>
                </a:lnTo>
                <a:lnTo>
                  <a:pt x="13872" y="3505"/>
                </a:lnTo>
                <a:lnTo>
                  <a:pt x="14058" y="3639"/>
                </a:lnTo>
                <a:lnTo>
                  <a:pt x="14291" y="3788"/>
                </a:lnTo>
                <a:lnTo>
                  <a:pt x="14431" y="3953"/>
                </a:lnTo>
                <a:lnTo>
                  <a:pt x="14617" y="4102"/>
                </a:lnTo>
                <a:lnTo>
                  <a:pt x="14826" y="4311"/>
                </a:lnTo>
                <a:lnTo>
                  <a:pt x="14919" y="4534"/>
                </a:lnTo>
                <a:lnTo>
                  <a:pt x="15036" y="4773"/>
                </a:lnTo>
                <a:lnTo>
                  <a:pt x="15175" y="5027"/>
                </a:lnTo>
                <a:lnTo>
                  <a:pt x="15245" y="5220"/>
                </a:lnTo>
                <a:lnTo>
                  <a:pt x="15245" y="9591"/>
                </a:lnTo>
                <a:lnTo>
                  <a:pt x="6098" y="9591"/>
                </a:lnTo>
                <a:close/>
              </a:path>
              <a:path w="21600" h="21600" extrusionOk="0">
                <a:moveTo>
                  <a:pt x="93" y="9606"/>
                </a:moveTo>
                <a:lnTo>
                  <a:pt x="21600" y="9606"/>
                </a:lnTo>
                <a:close/>
              </a:path>
              <a:path w="21600" h="21600" extrusionOk="0">
                <a:moveTo>
                  <a:pt x="11684" y="17109"/>
                </a:moveTo>
                <a:lnTo>
                  <a:pt x="12266" y="19317"/>
                </a:lnTo>
                <a:lnTo>
                  <a:pt x="9659" y="19317"/>
                </a:lnTo>
                <a:lnTo>
                  <a:pt x="10287" y="17124"/>
                </a:lnTo>
                <a:lnTo>
                  <a:pt x="10008" y="16975"/>
                </a:lnTo>
                <a:lnTo>
                  <a:pt x="9799" y="16722"/>
                </a:lnTo>
                <a:lnTo>
                  <a:pt x="9752" y="16408"/>
                </a:lnTo>
                <a:lnTo>
                  <a:pt x="9822" y="16170"/>
                </a:lnTo>
                <a:lnTo>
                  <a:pt x="10008" y="16006"/>
                </a:lnTo>
                <a:lnTo>
                  <a:pt x="10148" y="15871"/>
                </a:lnTo>
                <a:lnTo>
                  <a:pt x="10381" y="15782"/>
                </a:lnTo>
                <a:lnTo>
                  <a:pt x="10660" y="15692"/>
                </a:lnTo>
                <a:lnTo>
                  <a:pt x="11009" y="15677"/>
                </a:lnTo>
                <a:lnTo>
                  <a:pt x="11288" y="15722"/>
                </a:lnTo>
                <a:lnTo>
                  <a:pt x="11614" y="15782"/>
                </a:lnTo>
                <a:lnTo>
                  <a:pt x="11893" y="15946"/>
                </a:lnTo>
                <a:lnTo>
                  <a:pt x="12033" y="16080"/>
                </a:lnTo>
                <a:lnTo>
                  <a:pt x="12173" y="16229"/>
                </a:lnTo>
                <a:lnTo>
                  <a:pt x="12196" y="16408"/>
                </a:lnTo>
                <a:lnTo>
                  <a:pt x="12103" y="16722"/>
                </a:lnTo>
                <a:lnTo>
                  <a:pt x="11987" y="16856"/>
                </a:lnTo>
                <a:lnTo>
                  <a:pt x="11847" y="16975"/>
                </a:lnTo>
                <a:lnTo>
                  <a:pt x="11684" y="17109"/>
                </a:lnTo>
              </a:path>
            </a:pathLst>
          </a:custGeom>
          <a:solidFill>
            <a:srgbClr val="C0C0C0"/>
          </a:soli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51203" name="Lock">
            <a:extLst>
              <a:ext uri="{FF2B5EF4-FFF2-40B4-BE49-F238E27FC236}">
                <a16:creationId xmlns:a16="http://schemas.microsoft.com/office/drawing/2014/main" id="{323BE77B-BA6B-44F7-9089-61B6496F382B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2590800" y="5238750"/>
            <a:ext cx="457200" cy="685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744 w 21600"/>
              <a:gd name="T13" fmla="*/ 9904 h 21600"/>
              <a:gd name="T14" fmla="*/ 21134 w 21600"/>
              <a:gd name="T15" fmla="*/ 1533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93" y="9606"/>
                </a:moveTo>
                <a:lnTo>
                  <a:pt x="2048" y="9606"/>
                </a:lnTo>
                <a:lnTo>
                  <a:pt x="2048" y="4713"/>
                </a:lnTo>
                <a:lnTo>
                  <a:pt x="2420" y="3818"/>
                </a:lnTo>
                <a:lnTo>
                  <a:pt x="2979" y="3028"/>
                </a:lnTo>
                <a:lnTo>
                  <a:pt x="3537" y="2446"/>
                </a:lnTo>
                <a:lnTo>
                  <a:pt x="3956" y="1998"/>
                </a:lnTo>
                <a:lnTo>
                  <a:pt x="4492" y="1581"/>
                </a:lnTo>
                <a:lnTo>
                  <a:pt x="5143" y="1238"/>
                </a:lnTo>
                <a:lnTo>
                  <a:pt x="5912" y="880"/>
                </a:lnTo>
                <a:lnTo>
                  <a:pt x="6587" y="641"/>
                </a:lnTo>
                <a:lnTo>
                  <a:pt x="7518" y="372"/>
                </a:lnTo>
                <a:lnTo>
                  <a:pt x="8425" y="208"/>
                </a:lnTo>
                <a:lnTo>
                  <a:pt x="9496" y="59"/>
                </a:lnTo>
                <a:lnTo>
                  <a:pt x="10637" y="14"/>
                </a:lnTo>
                <a:lnTo>
                  <a:pt x="11614" y="59"/>
                </a:lnTo>
                <a:lnTo>
                  <a:pt x="12382" y="119"/>
                </a:lnTo>
                <a:lnTo>
                  <a:pt x="13034" y="253"/>
                </a:lnTo>
                <a:lnTo>
                  <a:pt x="13779" y="417"/>
                </a:lnTo>
                <a:lnTo>
                  <a:pt x="14500" y="611"/>
                </a:lnTo>
                <a:lnTo>
                  <a:pt x="14733" y="686"/>
                </a:lnTo>
                <a:lnTo>
                  <a:pt x="14989" y="790"/>
                </a:lnTo>
                <a:lnTo>
                  <a:pt x="15175" y="865"/>
                </a:lnTo>
                <a:lnTo>
                  <a:pt x="15385" y="954"/>
                </a:lnTo>
                <a:lnTo>
                  <a:pt x="15431" y="969"/>
                </a:lnTo>
                <a:lnTo>
                  <a:pt x="15594" y="1059"/>
                </a:lnTo>
                <a:lnTo>
                  <a:pt x="15757" y="1148"/>
                </a:lnTo>
                <a:lnTo>
                  <a:pt x="15920" y="1267"/>
                </a:lnTo>
                <a:lnTo>
                  <a:pt x="16106" y="1372"/>
                </a:lnTo>
                <a:lnTo>
                  <a:pt x="16665" y="1730"/>
                </a:lnTo>
                <a:lnTo>
                  <a:pt x="17014" y="1998"/>
                </a:lnTo>
                <a:lnTo>
                  <a:pt x="17480" y="2356"/>
                </a:lnTo>
                <a:lnTo>
                  <a:pt x="17852" y="2804"/>
                </a:lnTo>
                <a:lnTo>
                  <a:pt x="18178" y="3192"/>
                </a:lnTo>
                <a:lnTo>
                  <a:pt x="18527" y="3639"/>
                </a:lnTo>
                <a:lnTo>
                  <a:pt x="18806" y="4132"/>
                </a:lnTo>
                <a:lnTo>
                  <a:pt x="19086" y="4713"/>
                </a:lnTo>
                <a:lnTo>
                  <a:pt x="19272" y="5191"/>
                </a:lnTo>
                <a:lnTo>
                  <a:pt x="19295" y="9606"/>
                </a:lnTo>
                <a:lnTo>
                  <a:pt x="21600" y="9606"/>
                </a:lnTo>
                <a:lnTo>
                  <a:pt x="21600" y="16289"/>
                </a:lnTo>
                <a:lnTo>
                  <a:pt x="21413" y="17184"/>
                </a:lnTo>
                <a:lnTo>
                  <a:pt x="21041" y="17900"/>
                </a:lnTo>
                <a:lnTo>
                  <a:pt x="20668" y="18377"/>
                </a:lnTo>
                <a:lnTo>
                  <a:pt x="20343" y="18855"/>
                </a:lnTo>
                <a:lnTo>
                  <a:pt x="19924" y="19332"/>
                </a:lnTo>
                <a:lnTo>
                  <a:pt x="19388" y="19809"/>
                </a:lnTo>
                <a:lnTo>
                  <a:pt x="18806" y="20242"/>
                </a:lnTo>
                <a:lnTo>
                  <a:pt x="18062" y="20585"/>
                </a:lnTo>
                <a:lnTo>
                  <a:pt x="17270" y="20883"/>
                </a:lnTo>
                <a:lnTo>
                  <a:pt x="16525" y="21182"/>
                </a:lnTo>
                <a:lnTo>
                  <a:pt x="15548" y="21420"/>
                </a:lnTo>
                <a:lnTo>
                  <a:pt x="14803" y="21540"/>
                </a:lnTo>
                <a:lnTo>
                  <a:pt x="13662" y="21674"/>
                </a:lnTo>
                <a:lnTo>
                  <a:pt x="8379" y="21659"/>
                </a:lnTo>
                <a:lnTo>
                  <a:pt x="7168" y="21540"/>
                </a:lnTo>
                <a:lnTo>
                  <a:pt x="6098" y="21331"/>
                </a:lnTo>
                <a:lnTo>
                  <a:pt x="5050" y="21092"/>
                </a:lnTo>
                <a:lnTo>
                  <a:pt x="4003" y="20764"/>
                </a:lnTo>
                <a:lnTo>
                  <a:pt x="3258" y="20391"/>
                </a:lnTo>
                <a:lnTo>
                  <a:pt x="2769" y="20123"/>
                </a:lnTo>
                <a:lnTo>
                  <a:pt x="2281" y="19720"/>
                </a:lnTo>
                <a:lnTo>
                  <a:pt x="1862" y="19407"/>
                </a:lnTo>
                <a:lnTo>
                  <a:pt x="1489" y="19079"/>
                </a:lnTo>
                <a:lnTo>
                  <a:pt x="1070" y="18676"/>
                </a:lnTo>
                <a:lnTo>
                  <a:pt x="744" y="18258"/>
                </a:lnTo>
                <a:lnTo>
                  <a:pt x="325" y="17661"/>
                </a:lnTo>
                <a:lnTo>
                  <a:pt x="162" y="17035"/>
                </a:lnTo>
                <a:lnTo>
                  <a:pt x="93" y="16468"/>
                </a:lnTo>
                <a:lnTo>
                  <a:pt x="93" y="9606"/>
                </a:lnTo>
                <a:close/>
                <a:moveTo>
                  <a:pt x="6098" y="9591"/>
                </a:moveTo>
                <a:lnTo>
                  <a:pt x="6098" y="5220"/>
                </a:lnTo>
                <a:lnTo>
                  <a:pt x="6191" y="4907"/>
                </a:lnTo>
                <a:lnTo>
                  <a:pt x="6307" y="4639"/>
                </a:lnTo>
                <a:lnTo>
                  <a:pt x="6517" y="4370"/>
                </a:lnTo>
                <a:lnTo>
                  <a:pt x="6680" y="4087"/>
                </a:lnTo>
                <a:lnTo>
                  <a:pt x="6889" y="3878"/>
                </a:lnTo>
                <a:lnTo>
                  <a:pt x="7308" y="3520"/>
                </a:lnTo>
                <a:lnTo>
                  <a:pt x="7843" y="3281"/>
                </a:lnTo>
                <a:lnTo>
                  <a:pt x="8402" y="3013"/>
                </a:lnTo>
                <a:lnTo>
                  <a:pt x="9031" y="2834"/>
                </a:lnTo>
                <a:lnTo>
                  <a:pt x="9659" y="2700"/>
                </a:lnTo>
                <a:lnTo>
                  <a:pt x="10497" y="2625"/>
                </a:lnTo>
                <a:lnTo>
                  <a:pt x="11125" y="2655"/>
                </a:lnTo>
                <a:lnTo>
                  <a:pt x="11987" y="2789"/>
                </a:lnTo>
                <a:lnTo>
                  <a:pt x="12522" y="2893"/>
                </a:lnTo>
                <a:lnTo>
                  <a:pt x="13011" y="3028"/>
                </a:lnTo>
                <a:lnTo>
                  <a:pt x="13290" y="3192"/>
                </a:lnTo>
                <a:lnTo>
                  <a:pt x="13709" y="3371"/>
                </a:lnTo>
                <a:lnTo>
                  <a:pt x="13872" y="3505"/>
                </a:lnTo>
                <a:lnTo>
                  <a:pt x="14058" y="3639"/>
                </a:lnTo>
                <a:lnTo>
                  <a:pt x="14291" y="3788"/>
                </a:lnTo>
                <a:lnTo>
                  <a:pt x="14431" y="3953"/>
                </a:lnTo>
                <a:lnTo>
                  <a:pt x="14617" y="4102"/>
                </a:lnTo>
                <a:lnTo>
                  <a:pt x="14826" y="4311"/>
                </a:lnTo>
                <a:lnTo>
                  <a:pt x="14919" y="4534"/>
                </a:lnTo>
                <a:lnTo>
                  <a:pt x="15036" y="4773"/>
                </a:lnTo>
                <a:lnTo>
                  <a:pt x="15175" y="5027"/>
                </a:lnTo>
                <a:lnTo>
                  <a:pt x="15245" y="5220"/>
                </a:lnTo>
                <a:lnTo>
                  <a:pt x="15245" y="9591"/>
                </a:lnTo>
                <a:lnTo>
                  <a:pt x="6098" y="9591"/>
                </a:lnTo>
                <a:close/>
              </a:path>
              <a:path w="21600" h="21600" extrusionOk="0">
                <a:moveTo>
                  <a:pt x="93" y="9606"/>
                </a:moveTo>
                <a:lnTo>
                  <a:pt x="21600" y="9606"/>
                </a:lnTo>
                <a:close/>
              </a:path>
              <a:path w="21600" h="21600" extrusionOk="0">
                <a:moveTo>
                  <a:pt x="11684" y="17109"/>
                </a:moveTo>
                <a:lnTo>
                  <a:pt x="12266" y="19317"/>
                </a:lnTo>
                <a:lnTo>
                  <a:pt x="9659" y="19317"/>
                </a:lnTo>
                <a:lnTo>
                  <a:pt x="10287" y="17124"/>
                </a:lnTo>
                <a:lnTo>
                  <a:pt x="10008" y="16975"/>
                </a:lnTo>
                <a:lnTo>
                  <a:pt x="9799" y="16722"/>
                </a:lnTo>
                <a:lnTo>
                  <a:pt x="9752" y="16408"/>
                </a:lnTo>
                <a:lnTo>
                  <a:pt x="9822" y="16170"/>
                </a:lnTo>
                <a:lnTo>
                  <a:pt x="10008" y="16006"/>
                </a:lnTo>
                <a:lnTo>
                  <a:pt x="10148" y="15871"/>
                </a:lnTo>
                <a:lnTo>
                  <a:pt x="10381" y="15782"/>
                </a:lnTo>
                <a:lnTo>
                  <a:pt x="10660" y="15692"/>
                </a:lnTo>
                <a:lnTo>
                  <a:pt x="11009" y="15677"/>
                </a:lnTo>
                <a:lnTo>
                  <a:pt x="11288" y="15722"/>
                </a:lnTo>
                <a:lnTo>
                  <a:pt x="11614" y="15782"/>
                </a:lnTo>
                <a:lnTo>
                  <a:pt x="11893" y="15946"/>
                </a:lnTo>
                <a:lnTo>
                  <a:pt x="12033" y="16080"/>
                </a:lnTo>
                <a:lnTo>
                  <a:pt x="12173" y="16229"/>
                </a:lnTo>
                <a:lnTo>
                  <a:pt x="12196" y="16408"/>
                </a:lnTo>
                <a:lnTo>
                  <a:pt x="12103" y="16722"/>
                </a:lnTo>
                <a:lnTo>
                  <a:pt x="11987" y="16856"/>
                </a:lnTo>
                <a:lnTo>
                  <a:pt x="11847" y="16975"/>
                </a:lnTo>
                <a:lnTo>
                  <a:pt x="11684" y="17109"/>
                </a:lnTo>
              </a:path>
            </a:pathLst>
          </a:custGeom>
          <a:solidFill>
            <a:srgbClr val="C0C0C0"/>
          </a:solidFill>
          <a:ln w="3810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Times New Roman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7974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 animBg="1"/>
      <p:bldP spid="18" grpId="0" animBg="1"/>
      <p:bldP spid="28" grpId="0"/>
      <p:bldP spid="29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altLang="en-US" dirty="0"/>
              <a:t>2-Phase Locking (2PL) Protocol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5867400" cy="4747846"/>
          </a:xfrm>
          <a:noFill/>
        </p:spPr>
        <p:txBody>
          <a:bodyPr>
            <a:normAutofit lnSpcReduction="10000"/>
          </a:bodyPr>
          <a:lstStyle/>
          <a:p>
            <a:r>
              <a:rPr lang="en-US" altLang="en-US" dirty="0">
                <a:solidFill>
                  <a:srgbClr val="280049"/>
                </a:solidFill>
                <a:latin typeface="Calibri" panose="020F0502020204030204" pitchFamily="34" charset="0"/>
              </a:rPr>
              <a:t>2PL Locking Protocol is sufficient and more efficient</a:t>
            </a:r>
          </a:p>
          <a:p>
            <a:endParaRPr lang="en-US" altLang="en-US" dirty="0">
              <a:solidFill>
                <a:srgbClr val="280049"/>
              </a:solidFill>
              <a:latin typeface="Calibri" panose="020F0502020204030204" pitchFamily="34" charset="0"/>
            </a:endParaRP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>
                <a:solidFill>
                  <a:srgbClr val="280049"/>
                </a:solidFill>
                <a:latin typeface="Calibri" panose="020F0502020204030204" pitchFamily="34" charset="0"/>
              </a:rPr>
              <a:t>2PL offers more concurrency; but it is difficult to implement</a:t>
            </a:r>
          </a:p>
        </p:txBody>
      </p:sp>
      <p:cxnSp>
        <p:nvCxnSpPr>
          <p:cNvPr id="48132" name="Straight Arrow Connector 4"/>
          <p:cNvCxnSpPr>
            <a:cxnSpLocks noChangeShapeType="1"/>
          </p:cNvCxnSpPr>
          <p:nvPr/>
        </p:nvCxnSpPr>
        <p:spPr bwMode="auto">
          <a:xfrm>
            <a:off x="1252538" y="5257800"/>
            <a:ext cx="4114800" cy="1588"/>
          </a:xfrm>
          <a:prstGeom prst="straightConnector1">
            <a:avLst/>
          </a:prstGeom>
          <a:noFill/>
          <a:ln w="12700" algn="ctr">
            <a:solidFill>
              <a:srgbClr val="28004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33" name="Straight Arrow Connector 6"/>
          <p:cNvCxnSpPr>
            <a:cxnSpLocks noChangeShapeType="1"/>
          </p:cNvCxnSpPr>
          <p:nvPr/>
        </p:nvCxnSpPr>
        <p:spPr bwMode="auto">
          <a:xfrm rot="5400000" flipH="1" flipV="1">
            <a:off x="186532" y="4191794"/>
            <a:ext cx="2133600" cy="1587"/>
          </a:xfrm>
          <a:prstGeom prst="straightConnector1">
            <a:avLst/>
          </a:prstGeom>
          <a:noFill/>
          <a:ln w="12700" algn="ctr">
            <a:solidFill>
              <a:srgbClr val="28004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134" name="TextBox 7"/>
          <p:cNvSpPr txBox="1">
            <a:spLocks noChangeArrowheads="1"/>
          </p:cNvSpPr>
          <p:nvPr/>
        </p:nvSpPr>
        <p:spPr bwMode="auto">
          <a:xfrm rot="-5400000">
            <a:off x="-96838" y="3906838"/>
            <a:ext cx="23606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Calibri" panose="020F0502020204030204" pitchFamily="34" charset="0"/>
              </a:rPr>
              <a:t>Number of locks acquired</a:t>
            </a:r>
          </a:p>
        </p:txBody>
      </p:sp>
      <p:sp>
        <p:nvSpPr>
          <p:cNvPr id="48135" name="TextBox 8"/>
          <p:cNvSpPr txBox="1">
            <a:spLocks noChangeArrowheads="1"/>
          </p:cNvSpPr>
          <p:nvPr/>
        </p:nvSpPr>
        <p:spPr bwMode="auto">
          <a:xfrm>
            <a:off x="5367338" y="5029200"/>
            <a:ext cx="596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Calibri" panose="020F0502020204030204" pitchFamily="34" charset="0"/>
              </a:rPr>
              <a:t>Time</a:t>
            </a:r>
          </a:p>
        </p:txBody>
      </p:sp>
      <p:cxnSp>
        <p:nvCxnSpPr>
          <p:cNvPr id="48136" name="Straight Connector 10"/>
          <p:cNvCxnSpPr>
            <a:cxnSpLocks noChangeShapeType="1"/>
          </p:cNvCxnSpPr>
          <p:nvPr/>
        </p:nvCxnSpPr>
        <p:spPr bwMode="auto">
          <a:xfrm rot="5400000" flipH="1" flipV="1">
            <a:off x="1176338" y="3810000"/>
            <a:ext cx="1524000" cy="1371600"/>
          </a:xfrm>
          <a:prstGeom prst="line">
            <a:avLst/>
          </a:prstGeom>
          <a:noFill/>
          <a:ln w="127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137" name="Straight Connector 12"/>
          <p:cNvCxnSpPr>
            <a:cxnSpLocks noChangeShapeType="1"/>
          </p:cNvCxnSpPr>
          <p:nvPr/>
        </p:nvCxnSpPr>
        <p:spPr bwMode="auto">
          <a:xfrm>
            <a:off x="2624138" y="3733800"/>
            <a:ext cx="2438400" cy="1524000"/>
          </a:xfrm>
          <a:prstGeom prst="line">
            <a:avLst/>
          </a:prstGeom>
          <a:noFill/>
          <a:ln w="127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477000" y="2266950"/>
            <a:ext cx="2362200" cy="3365988"/>
            <a:chOff x="6553200" y="1600200"/>
            <a:chExt cx="2362200" cy="3365988"/>
          </a:xfrm>
        </p:grpSpPr>
        <p:pic>
          <p:nvPicPr>
            <p:cNvPr id="48144" name="Picture 2" descr="C:\Users\Kien\AppData\Local\Microsoft\Windows\Temporary Internet Files\Content.IE5\FBWKDR8H\MCj04042630000[1].wm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175" y="3270738"/>
              <a:ext cx="1838325" cy="169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loud Callout 14">
              <a:extLst>
                <a:ext uri="{FF2B5EF4-FFF2-40B4-BE49-F238E27FC236}">
                  <a16:creationId xmlns:a16="http://schemas.microsoft.com/office/drawing/2014/main" id="{4C3D288F-B89B-4B95-9B8B-43CE71D709AB}"/>
                </a:ext>
              </a:extLst>
            </p:cNvPr>
            <p:cNvSpPr/>
            <p:nvPr/>
          </p:nvSpPr>
          <p:spPr bwMode="auto">
            <a:xfrm>
              <a:off x="6553200" y="1600200"/>
              <a:ext cx="2362200" cy="1143000"/>
            </a:xfrm>
            <a:prstGeom prst="cloudCallout">
              <a:avLst>
                <a:gd name="adj1" fmla="val -8849"/>
                <a:gd name="adj2" fmla="val 114251"/>
              </a:avLst>
            </a:prstGeom>
            <a:solidFill>
              <a:schemeClr val="accent5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dirty="0">
                  <a:latin typeface="Calibri" pitchFamily="34" charset="0"/>
                </a:rPr>
                <a:t>What if I need </a:t>
              </a:r>
              <a:r>
                <a:rPr lang="en-US" sz="1600" dirty="0" smtClean="0">
                  <a:latin typeface="Calibri" pitchFamily="34" charset="0"/>
                </a:rPr>
                <a:t>another </a:t>
              </a:r>
              <a:r>
                <a:rPr lang="en-US" sz="1600" dirty="0" smtClean="0">
                  <a:latin typeface="Calibri" pitchFamily="34" charset="0"/>
                </a:rPr>
                <a:t>lock before </a:t>
              </a:r>
              <a:r>
                <a:rPr lang="en-US" sz="1600" dirty="0">
                  <a:latin typeface="Calibri" pitchFamily="34" charset="0"/>
                </a:rPr>
                <a:t>commit ?</a:t>
              </a:r>
            </a:p>
          </p:txBody>
        </p:sp>
      </p:grpSp>
      <p:cxnSp>
        <p:nvCxnSpPr>
          <p:cNvPr id="21515" name="Straight Connector 13"/>
          <p:cNvCxnSpPr>
            <a:cxnSpLocks noChangeShapeType="1"/>
          </p:cNvCxnSpPr>
          <p:nvPr/>
        </p:nvCxnSpPr>
        <p:spPr bwMode="auto">
          <a:xfrm rot="5400000" flipH="1" flipV="1">
            <a:off x="1219200" y="3810000"/>
            <a:ext cx="1524000" cy="137160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6" name="Straight Connector 16"/>
          <p:cNvCxnSpPr>
            <a:cxnSpLocks noChangeShapeType="1"/>
          </p:cNvCxnSpPr>
          <p:nvPr/>
        </p:nvCxnSpPr>
        <p:spPr bwMode="auto">
          <a:xfrm>
            <a:off x="2667000" y="3733800"/>
            <a:ext cx="2438400" cy="1588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517" name="Straight Connector 18"/>
          <p:cNvCxnSpPr>
            <a:cxnSpLocks noChangeShapeType="1"/>
          </p:cNvCxnSpPr>
          <p:nvPr/>
        </p:nvCxnSpPr>
        <p:spPr bwMode="auto">
          <a:xfrm rot="5400000">
            <a:off x="4342607" y="4496594"/>
            <a:ext cx="1524000" cy="1587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8" name="Rounded Rectangular Callout 20"/>
          <p:cNvSpPr>
            <a:spLocks noChangeArrowheads="1"/>
          </p:cNvSpPr>
          <p:nvPr/>
        </p:nvSpPr>
        <p:spPr bwMode="auto">
          <a:xfrm>
            <a:off x="4876800" y="2895600"/>
            <a:ext cx="1219200" cy="457200"/>
          </a:xfrm>
          <a:prstGeom prst="wedgeRoundRectCallout">
            <a:avLst>
              <a:gd name="adj1" fmla="val -45370"/>
              <a:gd name="adj2" fmla="val 130403"/>
              <a:gd name="adj3" fmla="val 16667"/>
            </a:avLst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Strict 2PL</a:t>
            </a:r>
          </a:p>
        </p:txBody>
      </p:sp>
      <p:sp>
        <p:nvSpPr>
          <p:cNvPr id="48143" name="Rounded Rectangular Callout 21"/>
          <p:cNvSpPr>
            <a:spLocks noChangeArrowheads="1"/>
          </p:cNvSpPr>
          <p:nvPr/>
        </p:nvSpPr>
        <p:spPr bwMode="auto">
          <a:xfrm>
            <a:off x="3733800" y="3048000"/>
            <a:ext cx="762000" cy="457200"/>
          </a:xfrm>
          <a:prstGeom prst="wedgeRoundRectCallout">
            <a:avLst>
              <a:gd name="adj1" fmla="val -88333"/>
              <a:gd name="adj2" fmla="val 210648"/>
              <a:gd name="adj3" fmla="val 16667"/>
            </a:avLst>
          </a:prstGeom>
          <a:solidFill>
            <a:schemeClr val="accent2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bg1"/>
                </a:solidFill>
                <a:latin typeface="Calibri" panose="020F0502020204030204" pitchFamily="34" charset="0"/>
              </a:rPr>
              <a:t>2PL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8927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sz="3600"/>
              <a:t>Deadlock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BCCF2ED-DD63-4810-A9FA-B2FF0440AB85}"/>
              </a:ext>
            </a:extLst>
          </p:cNvPr>
          <p:cNvSpPr/>
          <p:nvPr/>
        </p:nvSpPr>
        <p:spPr bwMode="auto">
          <a:xfrm>
            <a:off x="4114800" y="2590800"/>
            <a:ext cx="533400" cy="533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 pitchFamily="34" charset="0"/>
              </a:rPr>
              <a:t>X</a:t>
            </a:r>
          </a:p>
        </p:txBody>
      </p:sp>
      <p:sp>
        <p:nvSpPr>
          <p:cNvPr id="6" name="Lock"/>
          <p:cNvSpPr>
            <a:spLocks noEditPoints="1" noChangeArrowheads="1"/>
          </p:cNvSpPr>
          <p:nvPr/>
        </p:nvSpPr>
        <p:spPr bwMode="auto">
          <a:xfrm>
            <a:off x="4419600" y="2057400"/>
            <a:ext cx="457200" cy="685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744 w 21600"/>
              <a:gd name="T13" fmla="*/ 9904 h 21600"/>
              <a:gd name="T14" fmla="*/ 21134 w 21600"/>
              <a:gd name="T15" fmla="*/ 1533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93" y="9606"/>
                </a:moveTo>
                <a:lnTo>
                  <a:pt x="2048" y="9606"/>
                </a:lnTo>
                <a:lnTo>
                  <a:pt x="2048" y="4713"/>
                </a:lnTo>
                <a:lnTo>
                  <a:pt x="2420" y="3818"/>
                </a:lnTo>
                <a:lnTo>
                  <a:pt x="2979" y="3028"/>
                </a:lnTo>
                <a:lnTo>
                  <a:pt x="3537" y="2446"/>
                </a:lnTo>
                <a:lnTo>
                  <a:pt x="3956" y="1998"/>
                </a:lnTo>
                <a:lnTo>
                  <a:pt x="4492" y="1581"/>
                </a:lnTo>
                <a:lnTo>
                  <a:pt x="5143" y="1238"/>
                </a:lnTo>
                <a:lnTo>
                  <a:pt x="5912" y="880"/>
                </a:lnTo>
                <a:lnTo>
                  <a:pt x="6587" y="641"/>
                </a:lnTo>
                <a:lnTo>
                  <a:pt x="7518" y="372"/>
                </a:lnTo>
                <a:lnTo>
                  <a:pt x="8425" y="208"/>
                </a:lnTo>
                <a:lnTo>
                  <a:pt x="9496" y="59"/>
                </a:lnTo>
                <a:lnTo>
                  <a:pt x="10637" y="14"/>
                </a:lnTo>
                <a:lnTo>
                  <a:pt x="11614" y="59"/>
                </a:lnTo>
                <a:lnTo>
                  <a:pt x="12382" y="119"/>
                </a:lnTo>
                <a:lnTo>
                  <a:pt x="13034" y="253"/>
                </a:lnTo>
                <a:lnTo>
                  <a:pt x="13779" y="417"/>
                </a:lnTo>
                <a:lnTo>
                  <a:pt x="14500" y="611"/>
                </a:lnTo>
                <a:lnTo>
                  <a:pt x="14733" y="686"/>
                </a:lnTo>
                <a:lnTo>
                  <a:pt x="14989" y="790"/>
                </a:lnTo>
                <a:lnTo>
                  <a:pt x="15175" y="865"/>
                </a:lnTo>
                <a:lnTo>
                  <a:pt x="15385" y="954"/>
                </a:lnTo>
                <a:lnTo>
                  <a:pt x="15431" y="969"/>
                </a:lnTo>
                <a:lnTo>
                  <a:pt x="15594" y="1059"/>
                </a:lnTo>
                <a:lnTo>
                  <a:pt x="15757" y="1148"/>
                </a:lnTo>
                <a:lnTo>
                  <a:pt x="15920" y="1267"/>
                </a:lnTo>
                <a:lnTo>
                  <a:pt x="16106" y="1372"/>
                </a:lnTo>
                <a:lnTo>
                  <a:pt x="16665" y="1730"/>
                </a:lnTo>
                <a:lnTo>
                  <a:pt x="17014" y="1998"/>
                </a:lnTo>
                <a:lnTo>
                  <a:pt x="17480" y="2356"/>
                </a:lnTo>
                <a:lnTo>
                  <a:pt x="17852" y="2804"/>
                </a:lnTo>
                <a:lnTo>
                  <a:pt x="18178" y="3192"/>
                </a:lnTo>
                <a:lnTo>
                  <a:pt x="18527" y="3639"/>
                </a:lnTo>
                <a:lnTo>
                  <a:pt x="18806" y="4132"/>
                </a:lnTo>
                <a:lnTo>
                  <a:pt x="19086" y="4713"/>
                </a:lnTo>
                <a:lnTo>
                  <a:pt x="19272" y="5191"/>
                </a:lnTo>
                <a:lnTo>
                  <a:pt x="19295" y="9606"/>
                </a:lnTo>
                <a:lnTo>
                  <a:pt x="21600" y="9606"/>
                </a:lnTo>
                <a:lnTo>
                  <a:pt x="21600" y="16289"/>
                </a:lnTo>
                <a:lnTo>
                  <a:pt x="21413" y="17184"/>
                </a:lnTo>
                <a:lnTo>
                  <a:pt x="21041" y="17900"/>
                </a:lnTo>
                <a:lnTo>
                  <a:pt x="20668" y="18377"/>
                </a:lnTo>
                <a:lnTo>
                  <a:pt x="20343" y="18855"/>
                </a:lnTo>
                <a:lnTo>
                  <a:pt x="19924" y="19332"/>
                </a:lnTo>
                <a:lnTo>
                  <a:pt x="19388" y="19809"/>
                </a:lnTo>
                <a:lnTo>
                  <a:pt x="18806" y="20242"/>
                </a:lnTo>
                <a:lnTo>
                  <a:pt x="18062" y="20585"/>
                </a:lnTo>
                <a:lnTo>
                  <a:pt x="17270" y="20883"/>
                </a:lnTo>
                <a:lnTo>
                  <a:pt x="16525" y="21182"/>
                </a:lnTo>
                <a:lnTo>
                  <a:pt x="15548" y="21420"/>
                </a:lnTo>
                <a:lnTo>
                  <a:pt x="14803" y="21540"/>
                </a:lnTo>
                <a:lnTo>
                  <a:pt x="13662" y="21674"/>
                </a:lnTo>
                <a:lnTo>
                  <a:pt x="8379" y="21659"/>
                </a:lnTo>
                <a:lnTo>
                  <a:pt x="7168" y="21540"/>
                </a:lnTo>
                <a:lnTo>
                  <a:pt x="6098" y="21331"/>
                </a:lnTo>
                <a:lnTo>
                  <a:pt x="5050" y="21092"/>
                </a:lnTo>
                <a:lnTo>
                  <a:pt x="4003" y="20764"/>
                </a:lnTo>
                <a:lnTo>
                  <a:pt x="3258" y="20391"/>
                </a:lnTo>
                <a:lnTo>
                  <a:pt x="2769" y="20123"/>
                </a:lnTo>
                <a:lnTo>
                  <a:pt x="2281" y="19720"/>
                </a:lnTo>
                <a:lnTo>
                  <a:pt x="1862" y="19407"/>
                </a:lnTo>
                <a:lnTo>
                  <a:pt x="1489" y="19079"/>
                </a:lnTo>
                <a:lnTo>
                  <a:pt x="1070" y="18676"/>
                </a:lnTo>
                <a:lnTo>
                  <a:pt x="744" y="18258"/>
                </a:lnTo>
                <a:lnTo>
                  <a:pt x="325" y="17661"/>
                </a:lnTo>
                <a:lnTo>
                  <a:pt x="162" y="17035"/>
                </a:lnTo>
                <a:lnTo>
                  <a:pt x="93" y="16468"/>
                </a:lnTo>
                <a:lnTo>
                  <a:pt x="93" y="9606"/>
                </a:lnTo>
                <a:close/>
                <a:moveTo>
                  <a:pt x="6098" y="9591"/>
                </a:moveTo>
                <a:lnTo>
                  <a:pt x="6098" y="5220"/>
                </a:lnTo>
                <a:lnTo>
                  <a:pt x="6191" y="4907"/>
                </a:lnTo>
                <a:lnTo>
                  <a:pt x="6307" y="4639"/>
                </a:lnTo>
                <a:lnTo>
                  <a:pt x="6517" y="4370"/>
                </a:lnTo>
                <a:lnTo>
                  <a:pt x="6680" y="4087"/>
                </a:lnTo>
                <a:lnTo>
                  <a:pt x="6889" y="3878"/>
                </a:lnTo>
                <a:lnTo>
                  <a:pt x="7308" y="3520"/>
                </a:lnTo>
                <a:lnTo>
                  <a:pt x="7843" y="3281"/>
                </a:lnTo>
                <a:lnTo>
                  <a:pt x="8402" y="3013"/>
                </a:lnTo>
                <a:lnTo>
                  <a:pt x="9031" y="2834"/>
                </a:lnTo>
                <a:lnTo>
                  <a:pt x="9659" y="2700"/>
                </a:lnTo>
                <a:lnTo>
                  <a:pt x="10497" y="2625"/>
                </a:lnTo>
                <a:lnTo>
                  <a:pt x="11125" y="2655"/>
                </a:lnTo>
                <a:lnTo>
                  <a:pt x="11987" y="2789"/>
                </a:lnTo>
                <a:lnTo>
                  <a:pt x="12522" y="2893"/>
                </a:lnTo>
                <a:lnTo>
                  <a:pt x="13011" y="3028"/>
                </a:lnTo>
                <a:lnTo>
                  <a:pt x="13290" y="3192"/>
                </a:lnTo>
                <a:lnTo>
                  <a:pt x="13709" y="3371"/>
                </a:lnTo>
                <a:lnTo>
                  <a:pt x="13872" y="3505"/>
                </a:lnTo>
                <a:lnTo>
                  <a:pt x="14058" y="3639"/>
                </a:lnTo>
                <a:lnTo>
                  <a:pt x="14291" y="3788"/>
                </a:lnTo>
                <a:lnTo>
                  <a:pt x="14431" y="3953"/>
                </a:lnTo>
                <a:lnTo>
                  <a:pt x="14617" y="4102"/>
                </a:lnTo>
                <a:lnTo>
                  <a:pt x="14826" y="4311"/>
                </a:lnTo>
                <a:lnTo>
                  <a:pt x="14919" y="4534"/>
                </a:lnTo>
                <a:lnTo>
                  <a:pt x="15036" y="4773"/>
                </a:lnTo>
                <a:lnTo>
                  <a:pt x="15175" y="5027"/>
                </a:lnTo>
                <a:lnTo>
                  <a:pt x="15245" y="5220"/>
                </a:lnTo>
                <a:lnTo>
                  <a:pt x="15245" y="9591"/>
                </a:lnTo>
                <a:lnTo>
                  <a:pt x="6098" y="9591"/>
                </a:lnTo>
                <a:close/>
              </a:path>
              <a:path w="21600" h="21600" extrusionOk="0">
                <a:moveTo>
                  <a:pt x="93" y="9606"/>
                </a:moveTo>
                <a:lnTo>
                  <a:pt x="21600" y="9606"/>
                </a:lnTo>
                <a:lnTo>
                  <a:pt x="93" y="9606"/>
                </a:lnTo>
                <a:close/>
              </a:path>
              <a:path w="21600" h="21600" extrusionOk="0">
                <a:moveTo>
                  <a:pt x="11684" y="17109"/>
                </a:moveTo>
                <a:lnTo>
                  <a:pt x="12266" y="19317"/>
                </a:lnTo>
                <a:lnTo>
                  <a:pt x="9659" y="19317"/>
                </a:lnTo>
                <a:lnTo>
                  <a:pt x="10287" y="17124"/>
                </a:lnTo>
                <a:lnTo>
                  <a:pt x="10008" y="16975"/>
                </a:lnTo>
                <a:lnTo>
                  <a:pt x="9799" y="16722"/>
                </a:lnTo>
                <a:lnTo>
                  <a:pt x="9752" y="16408"/>
                </a:lnTo>
                <a:lnTo>
                  <a:pt x="9822" y="16170"/>
                </a:lnTo>
                <a:lnTo>
                  <a:pt x="10008" y="16006"/>
                </a:lnTo>
                <a:lnTo>
                  <a:pt x="10148" y="15871"/>
                </a:lnTo>
                <a:lnTo>
                  <a:pt x="10381" y="15782"/>
                </a:lnTo>
                <a:lnTo>
                  <a:pt x="10660" y="15692"/>
                </a:lnTo>
                <a:lnTo>
                  <a:pt x="11009" y="15677"/>
                </a:lnTo>
                <a:lnTo>
                  <a:pt x="11288" y="15722"/>
                </a:lnTo>
                <a:lnTo>
                  <a:pt x="11614" y="15782"/>
                </a:lnTo>
                <a:lnTo>
                  <a:pt x="11893" y="15946"/>
                </a:lnTo>
                <a:lnTo>
                  <a:pt x="12033" y="16080"/>
                </a:lnTo>
                <a:lnTo>
                  <a:pt x="12173" y="16229"/>
                </a:lnTo>
                <a:lnTo>
                  <a:pt x="12196" y="16408"/>
                </a:lnTo>
                <a:lnTo>
                  <a:pt x="12103" y="16722"/>
                </a:lnTo>
                <a:lnTo>
                  <a:pt x="11987" y="16856"/>
                </a:lnTo>
                <a:lnTo>
                  <a:pt x="11847" y="16975"/>
                </a:lnTo>
                <a:lnTo>
                  <a:pt x="11684" y="17109"/>
                </a:lnTo>
              </a:path>
            </a:pathLst>
          </a:custGeom>
          <a:solidFill>
            <a:srgbClr val="C0C0C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81" name="Rectangle 6"/>
          <p:cNvSpPr>
            <a:spLocks noChangeArrowheads="1"/>
          </p:cNvSpPr>
          <p:nvPr/>
        </p:nvSpPr>
        <p:spPr bwMode="auto">
          <a:xfrm>
            <a:off x="6019800" y="3257550"/>
            <a:ext cx="533400" cy="533400"/>
          </a:xfrm>
          <a:prstGeom prst="rect">
            <a:avLst/>
          </a:prstGeom>
          <a:solidFill>
            <a:srgbClr val="00B0F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T</a:t>
            </a:r>
            <a:r>
              <a:rPr lang="en-US" altLang="en-US" sz="2400" baseline="-2500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50182" name="Rectangle 7"/>
          <p:cNvSpPr>
            <a:spLocks noChangeArrowheads="1"/>
          </p:cNvSpPr>
          <p:nvPr/>
        </p:nvSpPr>
        <p:spPr bwMode="auto">
          <a:xfrm>
            <a:off x="2362200" y="3257550"/>
            <a:ext cx="533400" cy="533400"/>
          </a:xfrm>
          <a:prstGeom prst="rect">
            <a:avLst/>
          </a:prstGeom>
          <a:solidFill>
            <a:srgbClr val="00B0F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Calibri" panose="020F0502020204030204" pitchFamily="34" charset="0"/>
              </a:rPr>
              <a:t>T</a:t>
            </a:r>
            <a:r>
              <a:rPr lang="en-US" altLang="en-US" sz="2400" baseline="-25000">
                <a:latin typeface="Calibri" panose="020F0502020204030204" pitchFamily="34" charset="0"/>
              </a:rPr>
              <a:t>2</a:t>
            </a:r>
          </a:p>
        </p:txBody>
      </p:sp>
      <p:cxnSp>
        <p:nvCxnSpPr>
          <p:cNvPr id="9" name="Straight Arrow Connector 8"/>
          <p:cNvCxnSpPr>
            <a:cxnSpLocks noChangeShapeType="1"/>
            <a:stCxn id="5" idx="6"/>
          </p:cNvCxnSpPr>
          <p:nvPr/>
        </p:nvCxnSpPr>
        <p:spPr bwMode="auto">
          <a:xfrm>
            <a:off x="4648200" y="2857500"/>
            <a:ext cx="1371600" cy="495300"/>
          </a:xfrm>
          <a:prstGeom prst="straightConnector1">
            <a:avLst/>
          </a:prstGeom>
          <a:noFill/>
          <a:ln w="12700" algn="ctr">
            <a:solidFill>
              <a:srgbClr val="28004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933950" y="2971800"/>
            <a:ext cx="411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R</a:t>
            </a:r>
            <a:r>
              <a:rPr lang="en-US" altLang="en-US" sz="2000" baseline="-25000">
                <a:latin typeface="Calibri" panose="020F0502020204030204" pitchFamily="34" charset="0"/>
              </a:rPr>
              <a:t>2</a:t>
            </a:r>
          </a:p>
        </p:txBody>
      </p:sp>
      <p:cxnSp>
        <p:nvCxnSpPr>
          <p:cNvPr id="11" name="Straight Arrow Connector 10"/>
          <p:cNvCxnSpPr>
            <a:cxnSpLocks noChangeShapeType="1"/>
            <a:endCxn id="5" idx="2"/>
          </p:cNvCxnSpPr>
          <p:nvPr/>
        </p:nvCxnSpPr>
        <p:spPr bwMode="auto">
          <a:xfrm flipV="1">
            <a:off x="2895600" y="2857500"/>
            <a:ext cx="1219200" cy="495300"/>
          </a:xfrm>
          <a:prstGeom prst="straightConnector1">
            <a:avLst/>
          </a:prstGeom>
          <a:noFill/>
          <a:ln w="19050" algn="ctr">
            <a:solidFill>
              <a:srgbClr val="280049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473450" y="3048000"/>
            <a:ext cx="500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W</a:t>
            </a:r>
            <a:r>
              <a:rPr lang="en-US" altLang="en-US" sz="2000" baseline="-25000"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13" name="Cloud Callout 12"/>
          <p:cNvSpPr>
            <a:spLocks noChangeArrowheads="1"/>
          </p:cNvSpPr>
          <p:nvPr/>
        </p:nvSpPr>
        <p:spPr bwMode="auto">
          <a:xfrm>
            <a:off x="6477000" y="2362200"/>
            <a:ext cx="2362200" cy="762000"/>
          </a:xfrm>
          <a:prstGeom prst="cloudCallout">
            <a:avLst>
              <a:gd name="adj1" fmla="val -44745"/>
              <a:gd name="adj2" fmla="val 81532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I have the lock on  X</a:t>
            </a:r>
          </a:p>
        </p:txBody>
      </p:sp>
      <p:sp>
        <p:nvSpPr>
          <p:cNvPr id="14" name="Cloud Callout 13"/>
          <p:cNvSpPr>
            <a:spLocks noChangeArrowheads="1"/>
          </p:cNvSpPr>
          <p:nvPr/>
        </p:nvSpPr>
        <p:spPr bwMode="auto">
          <a:xfrm>
            <a:off x="1447800" y="2286000"/>
            <a:ext cx="1524000" cy="762000"/>
          </a:xfrm>
          <a:prstGeom prst="cloudCallout">
            <a:avLst>
              <a:gd name="adj1" fmla="val 20130"/>
              <a:gd name="adj2" fmla="val 74037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I wait for X</a:t>
            </a:r>
          </a:p>
        </p:txBody>
      </p:sp>
      <p:sp>
        <p:nvSpPr>
          <p:cNvPr id="15" name="Content Placeholder 14"/>
          <p:cNvSpPr>
            <a:spLocks noGrp="1" noChangeArrowheads="1"/>
          </p:cNvSpPr>
          <p:nvPr>
            <p:ph idx="1"/>
          </p:nvPr>
        </p:nvSpPr>
        <p:spPr>
          <a:xfrm>
            <a:off x="685800" y="5562600"/>
            <a:ext cx="7772400" cy="533400"/>
          </a:xfrm>
          <a:solidFill>
            <a:srgbClr val="280049"/>
          </a:solidFill>
        </p:spPr>
        <p:txBody>
          <a:bodyPr/>
          <a:lstStyle/>
          <a:p>
            <a:pPr algn="ctr">
              <a:buFont typeface="Monotype Sorts" pitchFamily="2" charset="2"/>
              <a:buNone/>
            </a:pPr>
            <a:r>
              <a:rPr lang="en-US" altLang="en-US">
                <a:solidFill>
                  <a:srgbClr val="FFC000"/>
                </a:solidFill>
              </a:rPr>
              <a:t>A solution:  T</a:t>
            </a:r>
            <a:r>
              <a:rPr lang="en-US" altLang="en-US" baseline="-25000">
                <a:solidFill>
                  <a:srgbClr val="FFC000"/>
                </a:solidFill>
              </a:rPr>
              <a:t>1</a:t>
            </a:r>
            <a:r>
              <a:rPr lang="en-US" altLang="en-US">
                <a:solidFill>
                  <a:srgbClr val="FFC000"/>
                </a:solidFill>
              </a:rPr>
              <a:t> or T</a:t>
            </a:r>
            <a:r>
              <a:rPr lang="en-US" altLang="en-US" baseline="-25000">
                <a:solidFill>
                  <a:srgbClr val="FFC000"/>
                </a:solidFill>
              </a:rPr>
              <a:t>2</a:t>
            </a:r>
            <a:r>
              <a:rPr lang="en-US" altLang="en-US">
                <a:solidFill>
                  <a:srgbClr val="FFC000"/>
                </a:solidFill>
              </a:rPr>
              <a:t>  is aborted and restarted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A25D153-DDAF-43AF-945D-C216DE90516B}"/>
              </a:ext>
            </a:extLst>
          </p:cNvPr>
          <p:cNvSpPr/>
          <p:nvPr/>
        </p:nvSpPr>
        <p:spPr bwMode="auto">
          <a:xfrm>
            <a:off x="4191000" y="4191000"/>
            <a:ext cx="533400" cy="5334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 pitchFamily="34" charset="0"/>
              </a:rPr>
              <a:t>Y</a:t>
            </a:r>
          </a:p>
        </p:txBody>
      </p:sp>
      <p:sp>
        <p:nvSpPr>
          <p:cNvPr id="17" name="Lock"/>
          <p:cNvSpPr>
            <a:spLocks noEditPoints="1" noChangeArrowheads="1"/>
          </p:cNvSpPr>
          <p:nvPr/>
        </p:nvSpPr>
        <p:spPr bwMode="auto">
          <a:xfrm>
            <a:off x="4038600" y="3581400"/>
            <a:ext cx="457200" cy="685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744 w 21600"/>
              <a:gd name="T13" fmla="*/ 9904 h 21600"/>
              <a:gd name="T14" fmla="*/ 21134 w 21600"/>
              <a:gd name="T15" fmla="*/ 1533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93" y="9606"/>
                </a:moveTo>
                <a:lnTo>
                  <a:pt x="2048" y="9606"/>
                </a:lnTo>
                <a:lnTo>
                  <a:pt x="2048" y="4713"/>
                </a:lnTo>
                <a:lnTo>
                  <a:pt x="2420" y="3818"/>
                </a:lnTo>
                <a:lnTo>
                  <a:pt x="2979" y="3028"/>
                </a:lnTo>
                <a:lnTo>
                  <a:pt x="3537" y="2446"/>
                </a:lnTo>
                <a:lnTo>
                  <a:pt x="3956" y="1998"/>
                </a:lnTo>
                <a:lnTo>
                  <a:pt x="4492" y="1581"/>
                </a:lnTo>
                <a:lnTo>
                  <a:pt x="5143" y="1238"/>
                </a:lnTo>
                <a:lnTo>
                  <a:pt x="5912" y="880"/>
                </a:lnTo>
                <a:lnTo>
                  <a:pt x="6587" y="641"/>
                </a:lnTo>
                <a:lnTo>
                  <a:pt x="7518" y="372"/>
                </a:lnTo>
                <a:lnTo>
                  <a:pt x="8425" y="208"/>
                </a:lnTo>
                <a:lnTo>
                  <a:pt x="9496" y="59"/>
                </a:lnTo>
                <a:lnTo>
                  <a:pt x="10637" y="14"/>
                </a:lnTo>
                <a:lnTo>
                  <a:pt x="11614" y="59"/>
                </a:lnTo>
                <a:lnTo>
                  <a:pt x="12382" y="119"/>
                </a:lnTo>
                <a:lnTo>
                  <a:pt x="13034" y="253"/>
                </a:lnTo>
                <a:lnTo>
                  <a:pt x="13779" y="417"/>
                </a:lnTo>
                <a:lnTo>
                  <a:pt x="14500" y="611"/>
                </a:lnTo>
                <a:lnTo>
                  <a:pt x="14733" y="686"/>
                </a:lnTo>
                <a:lnTo>
                  <a:pt x="14989" y="790"/>
                </a:lnTo>
                <a:lnTo>
                  <a:pt x="15175" y="865"/>
                </a:lnTo>
                <a:lnTo>
                  <a:pt x="15385" y="954"/>
                </a:lnTo>
                <a:lnTo>
                  <a:pt x="15431" y="969"/>
                </a:lnTo>
                <a:lnTo>
                  <a:pt x="15594" y="1059"/>
                </a:lnTo>
                <a:lnTo>
                  <a:pt x="15757" y="1148"/>
                </a:lnTo>
                <a:lnTo>
                  <a:pt x="15920" y="1267"/>
                </a:lnTo>
                <a:lnTo>
                  <a:pt x="16106" y="1372"/>
                </a:lnTo>
                <a:lnTo>
                  <a:pt x="16665" y="1730"/>
                </a:lnTo>
                <a:lnTo>
                  <a:pt x="17014" y="1998"/>
                </a:lnTo>
                <a:lnTo>
                  <a:pt x="17480" y="2356"/>
                </a:lnTo>
                <a:lnTo>
                  <a:pt x="17852" y="2804"/>
                </a:lnTo>
                <a:lnTo>
                  <a:pt x="18178" y="3192"/>
                </a:lnTo>
                <a:lnTo>
                  <a:pt x="18527" y="3639"/>
                </a:lnTo>
                <a:lnTo>
                  <a:pt x="18806" y="4132"/>
                </a:lnTo>
                <a:lnTo>
                  <a:pt x="19086" y="4713"/>
                </a:lnTo>
                <a:lnTo>
                  <a:pt x="19272" y="5191"/>
                </a:lnTo>
                <a:lnTo>
                  <a:pt x="19295" y="9606"/>
                </a:lnTo>
                <a:lnTo>
                  <a:pt x="21600" y="9606"/>
                </a:lnTo>
                <a:lnTo>
                  <a:pt x="21600" y="16289"/>
                </a:lnTo>
                <a:lnTo>
                  <a:pt x="21413" y="17184"/>
                </a:lnTo>
                <a:lnTo>
                  <a:pt x="21041" y="17900"/>
                </a:lnTo>
                <a:lnTo>
                  <a:pt x="20668" y="18377"/>
                </a:lnTo>
                <a:lnTo>
                  <a:pt x="20343" y="18855"/>
                </a:lnTo>
                <a:lnTo>
                  <a:pt x="19924" y="19332"/>
                </a:lnTo>
                <a:lnTo>
                  <a:pt x="19388" y="19809"/>
                </a:lnTo>
                <a:lnTo>
                  <a:pt x="18806" y="20242"/>
                </a:lnTo>
                <a:lnTo>
                  <a:pt x="18062" y="20585"/>
                </a:lnTo>
                <a:lnTo>
                  <a:pt x="17270" y="20883"/>
                </a:lnTo>
                <a:lnTo>
                  <a:pt x="16525" y="21182"/>
                </a:lnTo>
                <a:lnTo>
                  <a:pt x="15548" y="21420"/>
                </a:lnTo>
                <a:lnTo>
                  <a:pt x="14803" y="21540"/>
                </a:lnTo>
                <a:lnTo>
                  <a:pt x="13662" y="21674"/>
                </a:lnTo>
                <a:lnTo>
                  <a:pt x="8379" y="21659"/>
                </a:lnTo>
                <a:lnTo>
                  <a:pt x="7168" y="21540"/>
                </a:lnTo>
                <a:lnTo>
                  <a:pt x="6098" y="21331"/>
                </a:lnTo>
                <a:lnTo>
                  <a:pt x="5050" y="21092"/>
                </a:lnTo>
                <a:lnTo>
                  <a:pt x="4003" y="20764"/>
                </a:lnTo>
                <a:lnTo>
                  <a:pt x="3258" y="20391"/>
                </a:lnTo>
                <a:lnTo>
                  <a:pt x="2769" y="20123"/>
                </a:lnTo>
                <a:lnTo>
                  <a:pt x="2281" y="19720"/>
                </a:lnTo>
                <a:lnTo>
                  <a:pt x="1862" y="19407"/>
                </a:lnTo>
                <a:lnTo>
                  <a:pt x="1489" y="19079"/>
                </a:lnTo>
                <a:lnTo>
                  <a:pt x="1070" y="18676"/>
                </a:lnTo>
                <a:lnTo>
                  <a:pt x="744" y="18258"/>
                </a:lnTo>
                <a:lnTo>
                  <a:pt x="325" y="17661"/>
                </a:lnTo>
                <a:lnTo>
                  <a:pt x="162" y="17035"/>
                </a:lnTo>
                <a:lnTo>
                  <a:pt x="93" y="16468"/>
                </a:lnTo>
                <a:lnTo>
                  <a:pt x="93" y="9606"/>
                </a:lnTo>
                <a:close/>
                <a:moveTo>
                  <a:pt x="6098" y="9591"/>
                </a:moveTo>
                <a:lnTo>
                  <a:pt x="6098" y="5220"/>
                </a:lnTo>
                <a:lnTo>
                  <a:pt x="6191" y="4907"/>
                </a:lnTo>
                <a:lnTo>
                  <a:pt x="6307" y="4639"/>
                </a:lnTo>
                <a:lnTo>
                  <a:pt x="6517" y="4370"/>
                </a:lnTo>
                <a:lnTo>
                  <a:pt x="6680" y="4087"/>
                </a:lnTo>
                <a:lnTo>
                  <a:pt x="6889" y="3878"/>
                </a:lnTo>
                <a:lnTo>
                  <a:pt x="7308" y="3520"/>
                </a:lnTo>
                <a:lnTo>
                  <a:pt x="7843" y="3281"/>
                </a:lnTo>
                <a:lnTo>
                  <a:pt x="8402" y="3013"/>
                </a:lnTo>
                <a:lnTo>
                  <a:pt x="9031" y="2834"/>
                </a:lnTo>
                <a:lnTo>
                  <a:pt x="9659" y="2700"/>
                </a:lnTo>
                <a:lnTo>
                  <a:pt x="10497" y="2625"/>
                </a:lnTo>
                <a:lnTo>
                  <a:pt x="11125" y="2655"/>
                </a:lnTo>
                <a:lnTo>
                  <a:pt x="11987" y="2789"/>
                </a:lnTo>
                <a:lnTo>
                  <a:pt x="12522" y="2893"/>
                </a:lnTo>
                <a:lnTo>
                  <a:pt x="13011" y="3028"/>
                </a:lnTo>
                <a:lnTo>
                  <a:pt x="13290" y="3192"/>
                </a:lnTo>
                <a:lnTo>
                  <a:pt x="13709" y="3371"/>
                </a:lnTo>
                <a:lnTo>
                  <a:pt x="13872" y="3505"/>
                </a:lnTo>
                <a:lnTo>
                  <a:pt x="14058" y="3639"/>
                </a:lnTo>
                <a:lnTo>
                  <a:pt x="14291" y="3788"/>
                </a:lnTo>
                <a:lnTo>
                  <a:pt x="14431" y="3953"/>
                </a:lnTo>
                <a:lnTo>
                  <a:pt x="14617" y="4102"/>
                </a:lnTo>
                <a:lnTo>
                  <a:pt x="14826" y="4311"/>
                </a:lnTo>
                <a:lnTo>
                  <a:pt x="14919" y="4534"/>
                </a:lnTo>
                <a:lnTo>
                  <a:pt x="15036" y="4773"/>
                </a:lnTo>
                <a:lnTo>
                  <a:pt x="15175" y="5027"/>
                </a:lnTo>
                <a:lnTo>
                  <a:pt x="15245" y="5220"/>
                </a:lnTo>
                <a:lnTo>
                  <a:pt x="15245" y="9591"/>
                </a:lnTo>
                <a:lnTo>
                  <a:pt x="6098" y="9591"/>
                </a:lnTo>
                <a:close/>
              </a:path>
              <a:path w="21600" h="21600" extrusionOk="0">
                <a:moveTo>
                  <a:pt x="93" y="9606"/>
                </a:moveTo>
                <a:lnTo>
                  <a:pt x="21600" y="9606"/>
                </a:lnTo>
                <a:lnTo>
                  <a:pt x="93" y="9606"/>
                </a:lnTo>
                <a:close/>
              </a:path>
              <a:path w="21600" h="21600" extrusionOk="0">
                <a:moveTo>
                  <a:pt x="11684" y="17109"/>
                </a:moveTo>
                <a:lnTo>
                  <a:pt x="12266" y="19317"/>
                </a:lnTo>
                <a:lnTo>
                  <a:pt x="9659" y="19317"/>
                </a:lnTo>
                <a:lnTo>
                  <a:pt x="10287" y="17124"/>
                </a:lnTo>
                <a:lnTo>
                  <a:pt x="10008" y="16975"/>
                </a:lnTo>
                <a:lnTo>
                  <a:pt x="9799" y="16722"/>
                </a:lnTo>
                <a:lnTo>
                  <a:pt x="9752" y="16408"/>
                </a:lnTo>
                <a:lnTo>
                  <a:pt x="9822" y="16170"/>
                </a:lnTo>
                <a:lnTo>
                  <a:pt x="10008" y="16006"/>
                </a:lnTo>
                <a:lnTo>
                  <a:pt x="10148" y="15871"/>
                </a:lnTo>
                <a:lnTo>
                  <a:pt x="10381" y="15782"/>
                </a:lnTo>
                <a:lnTo>
                  <a:pt x="10660" y="15692"/>
                </a:lnTo>
                <a:lnTo>
                  <a:pt x="11009" y="15677"/>
                </a:lnTo>
                <a:lnTo>
                  <a:pt x="11288" y="15722"/>
                </a:lnTo>
                <a:lnTo>
                  <a:pt x="11614" y="15782"/>
                </a:lnTo>
                <a:lnTo>
                  <a:pt x="11893" y="15946"/>
                </a:lnTo>
                <a:lnTo>
                  <a:pt x="12033" y="16080"/>
                </a:lnTo>
                <a:lnTo>
                  <a:pt x="12173" y="16229"/>
                </a:lnTo>
                <a:lnTo>
                  <a:pt x="12196" y="16408"/>
                </a:lnTo>
                <a:lnTo>
                  <a:pt x="12103" y="16722"/>
                </a:lnTo>
                <a:lnTo>
                  <a:pt x="11987" y="16856"/>
                </a:lnTo>
                <a:lnTo>
                  <a:pt x="11847" y="16975"/>
                </a:lnTo>
                <a:lnTo>
                  <a:pt x="11684" y="17109"/>
                </a:lnTo>
              </a:path>
            </a:pathLst>
          </a:custGeom>
          <a:solidFill>
            <a:srgbClr val="C0C0C0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8" name="Straight Arrow Connector 17"/>
          <p:cNvCxnSpPr>
            <a:cxnSpLocks noChangeShapeType="1"/>
            <a:stCxn id="16" idx="6"/>
          </p:cNvCxnSpPr>
          <p:nvPr/>
        </p:nvCxnSpPr>
        <p:spPr bwMode="auto">
          <a:xfrm flipV="1">
            <a:off x="4724400" y="3733800"/>
            <a:ext cx="1295400" cy="723900"/>
          </a:xfrm>
          <a:prstGeom prst="straightConnector1">
            <a:avLst/>
          </a:prstGeom>
          <a:noFill/>
          <a:ln w="15875" algn="ctr">
            <a:solidFill>
              <a:srgbClr val="280049"/>
            </a:solidFill>
            <a:prstDash val="dash"/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368925" y="4019550"/>
            <a:ext cx="498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W</a:t>
            </a:r>
            <a:r>
              <a:rPr lang="en-US" altLang="en-US" sz="2000" baseline="-25000">
                <a:latin typeface="Calibri" panose="020F0502020204030204" pitchFamily="34" charset="0"/>
              </a:rPr>
              <a:t>4</a:t>
            </a:r>
          </a:p>
        </p:txBody>
      </p:sp>
      <p:cxnSp>
        <p:nvCxnSpPr>
          <p:cNvPr id="20" name="Straight Arrow Connector 19"/>
          <p:cNvCxnSpPr>
            <a:cxnSpLocks noChangeShapeType="1"/>
            <a:endCxn id="16" idx="2"/>
          </p:cNvCxnSpPr>
          <p:nvPr/>
        </p:nvCxnSpPr>
        <p:spPr bwMode="auto">
          <a:xfrm>
            <a:off x="2895600" y="3733800"/>
            <a:ext cx="1295400" cy="723900"/>
          </a:xfrm>
          <a:prstGeom prst="straightConnector1">
            <a:avLst/>
          </a:prstGeom>
          <a:noFill/>
          <a:ln w="19050" algn="ctr">
            <a:solidFill>
              <a:srgbClr val="28004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124200" y="4038600"/>
            <a:ext cx="498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W</a:t>
            </a:r>
            <a:r>
              <a:rPr lang="en-US" altLang="en-US" sz="2000" baseline="-25000"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26" name="Cloud Callout 25"/>
          <p:cNvSpPr>
            <a:spLocks noChangeArrowheads="1"/>
          </p:cNvSpPr>
          <p:nvPr/>
        </p:nvSpPr>
        <p:spPr bwMode="auto">
          <a:xfrm>
            <a:off x="533400" y="4038600"/>
            <a:ext cx="2362200" cy="762000"/>
          </a:xfrm>
          <a:prstGeom prst="cloudCallout">
            <a:avLst>
              <a:gd name="adj1" fmla="val 30995"/>
              <a:gd name="adj2" fmla="val -81731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I have the lock on  Y</a:t>
            </a:r>
          </a:p>
        </p:txBody>
      </p:sp>
      <p:sp>
        <p:nvSpPr>
          <p:cNvPr id="27" name="Cloud Callout 26"/>
          <p:cNvSpPr>
            <a:spLocks noChangeArrowheads="1"/>
          </p:cNvSpPr>
          <p:nvPr/>
        </p:nvSpPr>
        <p:spPr bwMode="auto">
          <a:xfrm>
            <a:off x="6553200" y="4038600"/>
            <a:ext cx="1524000" cy="762000"/>
          </a:xfrm>
          <a:prstGeom prst="cloudCallout">
            <a:avLst>
              <a:gd name="adj1" fmla="val -45639"/>
              <a:gd name="adj2" fmla="val -79426"/>
            </a:avLst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Calibri" panose="020F0502020204030204" pitchFamily="34" charset="0"/>
              </a:rPr>
              <a:t>I wait for Y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7696200" y="-1219200"/>
            <a:ext cx="1952625" cy="2371725"/>
            <a:chOff x="7315200" y="-457201"/>
            <a:chExt cx="1952818" cy="2370977"/>
          </a:xfrm>
        </p:grpSpPr>
        <p:pic>
          <p:nvPicPr>
            <p:cNvPr id="16388" name="Picture 4" descr="C:\Users\Kien\AppData\Local\Microsoft\Windows\Temporary Internet Files\Content.IE5\ZRS3H9M5\MCj03385040000[1].wmf">
              <a:extLst>
                <a:ext uri="{FF2B5EF4-FFF2-40B4-BE49-F238E27FC236}">
                  <a16:creationId xmlns:a16="http://schemas.microsoft.com/office/drawing/2014/main" id="{F3FCBD28-EDDD-45FE-847B-7EB519CCC8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315200" y="-457201"/>
              <a:ext cx="1952818" cy="2370977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/>
              </a:outerShdw>
            </a:effectLst>
          </p:spPr>
        </p:pic>
        <p:sp>
          <p:nvSpPr>
            <p:cNvPr id="50200" name="TextBox 29"/>
            <p:cNvSpPr txBox="1">
              <a:spLocks noChangeArrowheads="1"/>
            </p:cNvSpPr>
            <p:nvPr/>
          </p:nvSpPr>
          <p:spPr bwMode="auto">
            <a:xfrm rot="159146">
              <a:off x="7713399" y="-216188"/>
              <a:ext cx="84029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1"/>
                </a:buClr>
                <a:buSzPct val="75000"/>
                <a:buFont typeface="Monotype Sorts" pitchFamily="2" charset="2"/>
                <a:buChar char="v"/>
                <a:defRPr sz="2800"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400"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SzPct val="62000"/>
                <a:buFont typeface="Monotype Sorts" pitchFamily="2" charset="2"/>
                <a:buChar char="u"/>
                <a:defRPr sz="2000"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–"/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200" b="1">
                  <a:latin typeface="Comic Sans MS" panose="030F0702030302020204" pitchFamily="66" charset="0"/>
                </a:rPr>
                <a:t>Deadlock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76230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979 -0.06366 C 0.11128 -0.07384 0.08264 -0.08403 0.07274 -0.08403 C 0.00937 -0.08403 -0.05556 0.07662 -0.05556 0.23819 C -0.05556 0.15671 -0.08837 0.07662 -0.11893 0.07662 C -0.15174 0.07662 -0.18229 0.1581 -0.18229 0.23819 C -0.18229 0.19792 -0.19861 0.15671 -0.21493 0.15671 C -0.23143 0.15671 -0.24757 0.19653 -0.24757 0.23819 C -0.24757 0.21736 -0.25556 0.19792 -0.26372 0.19792 C -0.27188 0.19792 -0.28004 0.21852 -0.28004 0.23819 C -0.28004 0.22731 -0.28438 0.21736 -0.2882 0.21736 C -0.29028 0.21736 -0.29636 0.22731 -0.29636 0.23819 C -0.29636 0.23264 -0.29844 0.22731 -0.30052 0.22731 C -0.30052 0.22639 -0.30486 0.23264 -0.30486 0.23819 C -0.30486 0.23495 -0.30486 0.23264 -0.30695 0.23264 C -0.30695 0.23426 -0.30903 0.23542 -0.30903 0.23819 C -0.30903 0.23657 -0.30903 0.23495 -0.30903 0.23426 C -0.31129 0.23426 -0.31129 0.23542 -0.31129 0.2368 C -0.31337 0.2368 -0.31337 0.23542 -0.31337 0.23426 C -0.31511 0.23426 -0.31511 0.23542 -0.31511 0.2368 " pathEditMode="relative" rAng="0" ptsTypes="fffffffffffffffffff">
                                      <p:cBhvr>
                                        <p:cTn id="7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53" y="1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 animBg="1"/>
      <p:bldP spid="14" grpId="0" animBg="1"/>
      <p:bldP spid="15" grpId="0" build="p" animBg="1"/>
      <p:bldP spid="19" grpId="0"/>
      <p:bldP spid="21" grpId="0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19100"/>
            <a:ext cx="7772400" cy="1104900"/>
          </a:xfrm>
          <a:noFill/>
        </p:spPr>
        <p:txBody>
          <a:bodyPr/>
          <a:lstStyle/>
          <a:p>
            <a:r>
              <a:rPr lang="en-US" altLang="en-US"/>
              <a:t>Ensuring Atomicity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C38C1CFD-0FC3-449C-8333-C807303676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7823621" cy="4876800"/>
          </a:xfrm>
        </p:spPr>
        <p:txBody>
          <a:bodyPr/>
          <a:lstStyle/>
          <a:p>
            <a:pPr>
              <a:lnSpc>
                <a:spcPts val="3000"/>
              </a:lnSpc>
              <a:spcAft>
                <a:spcPts val="1200"/>
              </a:spcAft>
              <a:defRPr/>
            </a:pPr>
            <a:r>
              <a:rPr lang="en-US" altLang="en-US" dirty="0">
                <a:latin typeface="Calibri" panose="020F0502020204030204" pitchFamily="34" charset="0"/>
              </a:rPr>
              <a:t>DBMS ensures </a:t>
            </a:r>
            <a:r>
              <a:rPr lang="en-US" altLang="en-US" i="1" dirty="0">
                <a:solidFill>
                  <a:srgbClr val="FC0128"/>
                </a:solidFill>
                <a:latin typeface="Calibri" panose="020F0502020204030204" pitchFamily="34" charset="0"/>
              </a:rPr>
              <a:t>atomicity</a:t>
            </a:r>
            <a:r>
              <a:rPr lang="en-US" altLang="en-US" i="1" dirty="0">
                <a:latin typeface="Calibri" panose="020F0502020204030204" pitchFamily="34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</a:rPr>
              <a:t>(all-or-nothing property) even if system crashes in the middle of a Xact.</a:t>
            </a:r>
          </a:p>
          <a:p>
            <a:pPr>
              <a:lnSpc>
                <a:spcPts val="3000"/>
              </a:lnSpc>
              <a:spcAft>
                <a:spcPts val="600"/>
              </a:spcAft>
              <a:defRPr/>
            </a:pPr>
            <a:r>
              <a:rPr lang="en-US" altLang="en-US" b="1" u="sng" dirty="0">
                <a:solidFill>
                  <a:srgbClr val="333399"/>
                </a:solidFill>
                <a:latin typeface="Calibri" panose="020F0502020204030204" pitchFamily="34" charset="0"/>
              </a:rPr>
              <a:t>Idea</a:t>
            </a:r>
            <a:r>
              <a:rPr lang="en-US" altLang="en-US" b="1" dirty="0">
                <a:solidFill>
                  <a:srgbClr val="333399"/>
                </a:solidFill>
                <a:latin typeface="Calibri" panose="020F0502020204030204" pitchFamily="34" charset="0"/>
              </a:rPr>
              <a:t>:</a:t>
            </a:r>
            <a:r>
              <a:rPr lang="en-US" altLang="en-US" dirty="0">
                <a:solidFill>
                  <a:srgbClr val="FC0128"/>
                </a:solidFill>
                <a:latin typeface="Calibri" panose="020F0502020204030204" pitchFamily="34" charset="0"/>
              </a:rPr>
              <a:t>  </a:t>
            </a:r>
            <a:r>
              <a:rPr lang="en-US" altLang="en-US" dirty="0">
                <a:latin typeface="Calibri" panose="020F0502020204030204" pitchFamily="34" charset="0"/>
              </a:rPr>
              <a:t>Keep a </a:t>
            </a:r>
            <a:r>
              <a:rPr lang="en-US" altLang="en-US" i="1" u="sng" dirty="0">
                <a:solidFill>
                  <a:srgbClr val="FC0128"/>
                </a:solidFill>
                <a:latin typeface="Calibri" panose="020F0502020204030204" pitchFamily="34" charset="0"/>
              </a:rPr>
              <a:t>log</a:t>
            </a:r>
            <a:r>
              <a:rPr lang="en-US" altLang="en-US" dirty="0">
                <a:solidFill>
                  <a:srgbClr val="FC0128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</a:rPr>
              <a:t>(history) of all actions carried out by the DBMS while executing a set of </a:t>
            </a:r>
            <a:r>
              <a:rPr lang="en-US" altLang="en-US" dirty="0" err="1">
                <a:latin typeface="Calibri" panose="020F0502020204030204" pitchFamily="34" charset="0"/>
              </a:rPr>
              <a:t>Xacts</a:t>
            </a:r>
            <a:r>
              <a:rPr lang="en-US" altLang="en-US" dirty="0">
                <a:latin typeface="Calibri" panose="020F0502020204030204" pitchFamily="34" charset="0"/>
              </a:rPr>
              <a:t>:</a:t>
            </a:r>
          </a:p>
          <a:p>
            <a:pPr lvl="1">
              <a:lnSpc>
                <a:spcPts val="2600"/>
              </a:lnSpc>
              <a:spcAft>
                <a:spcPts val="600"/>
              </a:spcAft>
              <a:buSzPct val="75000"/>
              <a:defRPr/>
            </a:pPr>
            <a:r>
              <a:rPr lang="en-US" altLang="en-US" dirty="0">
                <a:solidFill>
                  <a:srgbClr val="FC0128"/>
                </a:solidFill>
                <a:latin typeface="Calibri" panose="020F0502020204030204" pitchFamily="34" charset="0"/>
              </a:rPr>
              <a:t>Before</a:t>
            </a:r>
            <a:r>
              <a:rPr lang="en-US" altLang="en-US" dirty="0">
                <a:latin typeface="Calibri" panose="020F0502020204030204" pitchFamily="34" charset="0"/>
              </a:rPr>
              <a:t> a change is made to the database, the corresponding log entry is forced to a safe location -  </a:t>
            </a:r>
            <a:r>
              <a:rPr lang="en-US" altLang="en-US" dirty="0">
                <a:solidFill>
                  <a:srgbClr val="FC0128"/>
                </a:solidFill>
                <a:latin typeface="Calibri" panose="020F0502020204030204" pitchFamily="34" charset="0"/>
              </a:rPr>
              <a:t>Write-Ahead Log (WAL) protocol </a:t>
            </a:r>
            <a:endParaRPr lang="en-US" altLang="en-US" dirty="0">
              <a:latin typeface="Calibri" panose="020F0502020204030204" pitchFamily="34" charset="0"/>
            </a:endParaRPr>
          </a:p>
          <a:p>
            <a:pPr lvl="1">
              <a:lnSpc>
                <a:spcPts val="2600"/>
              </a:lnSpc>
              <a:buSzPct val="75000"/>
              <a:defRPr/>
            </a:pPr>
            <a:r>
              <a:rPr lang="en-US" altLang="en-US" dirty="0">
                <a:latin typeface="Calibri" panose="020F0502020204030204" pitchFamily="34" charset="0"/>
              </a:rPr>
              <a:t>After a crash, the effects of partially executed transactions are </a:t>
            </a:r>
            <a:r>
              <a:rPr lang="en-US" altLang="en-US" i="1" u="sng" dirty="0">
                <a:solidFill>
                  <a:srgbClr val="FC0128"/>
                </a:solidFill>
                <a:latin typeface="Calibri" panose="020F0502020204030204" pitchFamily="34" charset="0"/>
              </a:rPr>
              <a:t>undone</a:t>
            </a:r>
            <a:r>
              <a:rPr lang="en-US" altLang="en-US" dirty="0">
                <a:latin typeface="Calibri" panose="020F0502020204030204" pitchFamily="34" charset="0"/>
              </a:rPr>
              <a:t> using the log. </a:t>
            </a:r>
            <a:r>
              <a:rPr lang="en-US" altLang="en-US" dirty="0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(Thanks to WAL, if log entry wasn’t saved before the crash, corresponding change was not applied to database!)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71965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 noChangeArrowheads="1"/>
          </p:cNvSpPr>
          <p:nvPr>
            <p:ph type="ctrTitle"/>
          </p:nvPr>
        </p:nvSpPr>
        <p:spPr>
          <a:xfrm>
            <a:off x="1447800" y="609600"/>
            <a:ext cx="7086600" cy="688975"/>
          </a:xfrm>
        </p:spPr>
        <p:txBody>
          <a:bodyPr>
            <a:normAutofit fontScale="90000"/>
          </a:bodyPr>
          <a:lstStyle/>
          <a:p>
            <a:r>
              <a:rPr lang="en-US" altLang="en-US" sz="4800" i="0">
                <a:latin typeface="Arial" panose="020B0604020202020204" pitchFamily="34" charset="0"/>
                <a:cs typeface="Arial" panose="020B0604020202020204" pitchFamily="34" charset="0"/>
              </a:rPr>
              <a:t>COP4710:  Three parts</a:t>
            </a:r>
          </a:p>
        </p:txBody>
      </p:sp>
      <p:sp>
        <p:nvSpPr>
          <p:cNvPr id="16387" name="Subtitle 2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2286000"/>
            <a:ext cx="6629400" cy="2590800"/>
          </a:xfrm>
        </p:spPr>
        <p:txBody>
          <a:bodyPr/>
          <a:lstStyle/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 Development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Development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DBMS Internal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847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37D20843-739A-4D81-B725-7B8DE7014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167" y="2403752"/>
            <a:ext cx="3330087" cy="455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854075" y="723900"/>
            <a:ext cx="7772400" cy="1104900"/>
          </a:xfrm>
          <a:noFill/>
        </p:spPr>
        <p:txBody>
          <a:bodyPr>
            <a:normAutofit fontScale="90000"/>
          </a:bodyPr>
          <a:lstStyle/>
          <a:p>
            <a:pPr>
              <a:lnSpc>
                <a:spcPts val="4300"/>
              </a:lnSpc>
            </a:pPr>
            <a:r>
              <a:rPr lang="en-US" altLang="en-US"/>
              <a:t>DBMS </a:t>
            </a:r>
            <a:br>
              <a:rPr lang="en-US" altLang="en-US"/>
            </a:br>
            <a:r>
              <a:rPr lang="en-US" altLang="en-US"/>
              <a:t>simplifies application development</a:t>
            </a:r>
          </a:p>
        </p:txBody>
      </p:sp>
      <p:sp>
        <p:nvSpPr>
          <p:cNvPr id="615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78363" y="2505258"/>
            <a:ext cx="5616575" cy="2754923"/>
          </a:xfrm>
          <a:noFill/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Font typeface="Monotype Sorts" pitchFamily="2" charset="2"/>
              <a:buNone/>
            </a:pPr>
            <a:r>
              <a:rPr lang="en-US" altLang="en-US" sz="3600" dirty="0">
                <a:solidFill>
                  <a:schemeClr val="tx2"/>
                </a:solidFill>
                <a:latin typeface="Calibri" panose="020F0502020204030204" pitchFamily="34" charset="0"/>
              </a:rPr>
              <a:t>All log related activities (and in fact, all CC related activities such as lock/unlock, dealing with deadlocks etc.) are handled transparently by the DBMS.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7184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7886700" cy="1123705"/>
          </a:xfrm>
          <a:noFill/>
        </p:spPr>
        <p:txBody>
          <a:bodyPr>
            <a:normAutofit/>
          </a:bodyPr>
          <a:lstStyle/>
          <a:p>
            <a:r>
              <a:rPr lang="en-US" altLang="en-US" sz="4800" b="1" dirty="0"/>
              <a:t>Summary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7068" y="1647529"/>
            <a:ext cx="8009864" cy="4794738"/>
          </a:xfrm>
          <a:noFill/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DBMS is used to maintain and query large datasets.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Levels of abstraction give data independence.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Benefits include recovery from system crashes, concurrent access, quick application development, data integrity and security.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A DBMS typically has a layered architecture.</a:t>
            </a:r>
          </a:p>
          <a:p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DBMS R&amp;D is one of the broadest and                                              most exciting areas in CS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.  (More on this later)</a:t>
            </a: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25776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BA94FC3-A93A-45F8-A23A-B022D6058E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944" y="3763538"/>
            <a:ext cx="1688018" cy="19231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646A01-A41C-4E4B-871F-C79C006F7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87" y="365127"/>
            <a:ext cx="8188037" cy="942598"/>
          </a:xfrm>
        </p:spPr>
        <p:txBody>
          <a:bodyPr>
            <a:noAutofit/>
          </a:bodyPr>
          <a:lstStyle/>
          <a:p>
            <a:r>
              <a:rPr lang="en-US" sz="4800" b="1" dirty="0"/>
              <a:t>DBMS Is a Very Advanced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BD697-826E-4A4B-85C8-8799AE899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6966B-F934-4955-99E8-CF2F66A18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185" y="3530010"/>
            <a:ext cx="1858465" cy="2545842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8DDEED-C556-4480-9951-172541A431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442" y="3004204"/>
            <a:ext cx="3768836" cy="3927285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AEBAD4D-0B0C-4448-8BBA-65A2F40CCFB5}"/>
              </a:ext>
            </a:extLst>
          </p:cNvPr>
          <p:cNvSpPr/>
          <p:nvPr/>
        </p:nvSpPr>
        <p:spPr>
          <a:xfrm>
            <a:off x="5288868" y="1633870"/>
            <a:ext cx="2706031" cy="1501698"/>
          </a:xfrm>
          <a:prstGeom prst="wedgeRoundRectCallout">
            <a:avLst>
              <a:gd name="adj1" fmla="val -43085"/>
              <a:gd name="adj2" fmla="val 73391"/>
              <a:gd name="adj3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900"/>
              </a:lnSpc>
            </a:pPr>
            <a:r>
              <a:rPr lang="en-US" sz="2800" dirty="0"/>
              <a:t>I can design and implement data structures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3E6942-3C9D-48A8-B21F-2398D0B09453}"/>
              </a:ext>
            </a:extLst>
          </p:cNvPr>
          <p:cNvSpPr/>
          <p:nvPr/>
        </p:nvSpPr>
        <p:spPr>
          <a:xfrm>
            <a:off x="5820937" y="5686663"/>
            <a:ext cx="1092819" cy="233528"/>
          </a:xfrm>
          <a:prstGeom prst="rect">
            <a:avLst/>
          </a:prstGeom>
          <a:solidFill>
            <a:srgbClr val="34B4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BC4FB3-E26F-44FD-A261-0D7B98DEC995}"/>
              </a:ext>
            </a:extLst>
          </p:cNvPr>
          <p:cNvSpPr txBox="1"/>
          <p:nvPr/>
        </p:nvSpPr>
        <p:spPr>
          <a:xfrm>
            <a:off x="689956" y="1451388"/>
            <a:ext cx="4120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It simplifies software development !!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CE8E8D6-0FE6-4219-B2C2-4B47D66423B1}"/>
              </a:ext>
            </a:extLst>
          </p:cNvPr>
          <p:cNvSpPr/>
          <p:nvPr/>
        </p:nvSpPr>
        <p:spPr>
          <a:xfrm>
            <a:off x="813341" y="3124069"/>
            <a:ext cx="1688017" cy="1325563"/>
          </a:xfrm>
          <a:prstGeom prst="wedgeRoundRectCallout">
            <a:avLst>
              <a:gd name="adj1" fmla="val 70630"/>
              <a:gd name="adj2" fmla="val 31647"/>
              <a:gd name="adj3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900"/>
              </a:lnSpc>
            </a:pPr>
            <a:r>
              <a:rPr lang="en-US" sz="2800" dirty="0"/>
              <a:t>I can generate code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5803483" y="3998602"/>
            <a:ext cx="666987" cy="479644"/>
          </a:xfrm>
          <a:prstGeom prst="cloudCallout">
            <a:avLst>
              <a:gd name="adj1" fmla="val 53946"/>
              <a:gd name="adj2" fmla="val 399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1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Easy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E08AFA-7E1B-4659-8BCA-831562889C02}"/>
              </a:ext>
            </a:extLst>
          </p:cNvPr>
          <p:cNvSpPr txBox="1"/>
          <p:nvPr/>
        </p:nvSpPr>
        <p:spPr>
          <a:xfrm>
            <a:off x="4480405" y="5921963"/>
            <a:ext cx="767638" cy="30777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isometricOffAxis2Lef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rIns="0" rtlCol="0" anchor="ctr" anchorCtr="1">
            <a:spAutoFit/>
          </a:bodyPr>
          <a:lstStyle/>
          <a:p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DBMS</a:t>
            </a:r>
          </a:p>
        </p:txBody>
      </p:sp>
    </p:spTree>
    <p:extLst>
      <p:ext uri="{BB962C8B-B14F-4D97-AF65-F5344CB8AC3E}">
        <p14:creationId xmlns:p14="http://schemas.microsoft.com/office/powerpoint/2010/main" val="198863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5374F-3295-45FD-8B90-55BE6BAAD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23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81C015-D2A6-4285-B4C7-F5204446A1F5}"/>
              </a:ext>
            </a:extLst>
          </p:cNvPr>
          <p:cNvSpPr/>
          <p:nvPr/>
        </p:nvSpPr>
        <p:spPr>
          <a:xfrm>
            <a:off x="997822" y="1713819"/>
            <a:ext cx="64888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Multimedia Databases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2C37F1-B235-4725-A07D-5D5C211C29E9}"/>
              </a:ext>
            </a:extLst>
          </p:cNvPr>
          <p:cNvSpPr txBox="1"/>
          <p:nvPr/>
        </p:nvSpPr>
        <p:spPr>
          <a:xfrm>
            <a:off x="2046803" y="3619587"/>
            <a:ext cx="6098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. . .  not just about text and number</a:t>
            </a:r>
          </a:p>
        </p:txBody>
      </p:sp>
    </p:spTree>
    <p:extLst>
      <p:ext uri="{BB962C8B-B14F-4D97-AF65-F5344CB8AC3E}">
        <p14:creationId xmlns:p14="http://schemas.microsoft.com/office/powerpoint/2010/main" val="1886107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467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CFAFE7"/>
                </a:solidFill>
              </a:rPr>
              <a:t>Matching Images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81000" y="1219200"/>
            <a:ext cx="4495800" cy="3657600"/>
          </a:xfrm>
        </p:spPr>
        <p:txBody>
          <a:bodyPr>
            <a:normAutofit fontScale="92500" lnSpcReduction="10000"/>
          </a:bodyPr>
          <a:lstStyle/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800" dirty="0">
                <a:solidFill>
                  <a:srgbClr val="B4CED6"/>
                </a:solidFill>
              </a:rPr>
              <a:t>Image features:  Shape, Color, Texture, Size, etc.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800" dirty="0">
                <a:solidFill>
                  <a:srgbClr val="B4CED6"/>
                </a:solidFill>
              </a:rPr>
              <a:t>Images are represented by their feature vector, i.e., a point in the feature space</a:t>
            </a:r>
          </a:p>
          <a:p>
            <a:pPr marL="420624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800" dirty="0">
                <a:solidFill>
                  <a:srgbClr val="B4CED6"/>
                </a:solidFill>
              </a:rPr>
              <a:t>Two images are similar if they are near each other in the feature space</a:t>
            </a:r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447800"/>
            <a:ext cx="21336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2093913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953000"/>
            <a:ext cx="15240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5867400" y="6553200"/>
            <a:ext cx="2667000" cy="1588"/>
          </a:xfrm>
          <a:prstGeom prst="straightConnector1">
            <a:avLst/>
          </a:prstGeom>
          <a:ln w="25400">
            <a:solidFill>
              <a:schemeClr val="tx1"/>
            </a:solidFill>
            <a:headEnd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V="1">
            <a:off x="4876800" y="5562600"/>
            <a:ext cx="1905000" cy="76200"/>
          </a:xfrm>
          <a:prstGeom prst="straightConnector1">
            <a:avLst/>
          </a:prstGeom>
          <a:ln w="25400">
            <a:solidFill>
              <a:schemeClr val="tx1"/>
            </a:solidFill>
            <a:headEnd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7162800" y="5029200"/>
            <a:ext cx="152400" cy="152400"/>
          </a:xfrm>
          <a:prstGeom prst="ellipse">
            <a:avLst/>
          </a:prstGeom>
          <a:solidFill>
            <a:srgbClr val="F78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467600" y="5181600"/>
            <a:ext cx="152400" cy="152400"/>
          </a:xfrm>
          <a:prstGeom prst="ellipse">
            <a:avLst/>
          </a:prstGeom>
          <a:solidFill>
            <a:srgbClr val="F78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477000" y="6019800"/>
            <a:ext cx="152400" cy="152400"/>
          </a:xfrm>
          <a:prstGeom prst="ellipse">
            <a:avLst/>
          </a:prstGeom>
          <a:solidFill>
            <a:srgbClr val="F78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6546850" y="3636963"/>
            <a:ext cx="2576513" cy="484187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H="1">
            <a:off x="6391275" y="4276725"/>
            <a:ext cx="830263" cy="658813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648200" y="5943600"/>
            <a:ext cx="1752600" cy="152400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 rot="1071634">
            <a:off x="6902450" y="4868863"/>
            <a:ext cx="882650" cy="504825"/>
          </a:xfrm>
          <a:prstGeom prst="ellipse">
            <a:avLst/>
          </a:prstGeom>
          <a:solidFill>
            <a:schemeClr val="accent1">
              <a:alpha val="23000"/>
            </a:schemeClr>
          </a:solidFill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162800" y="5421313"/>
            <a:ext cx="89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Similar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705600" y="609600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Less similar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B4A476-3A53-47B7-AF25-5F6A9B150E4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D4D2D0">
                    <a:shade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D4D2D0">
                  <a:shade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02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8" grpId="0" animBg="1"/>
      <p:bldP spid="31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Comic Sans MS" panose="030F0702030302020204" pitchFamily="66" charset="0"/>
              </a:rPr>
              <a:t>Database Approach to</a:t>
            </a:r>
            <a:br>
              <a:rPr lang="en-US" altLang="en-US" sz="3600">
                <a:latin typeface="Comic Sans MS" panose="030F0702030302020204" pitchFamily="66" charset="0"/>
              </a:rPr>
            </a:br>
            <a:r>
              <a:rPr lang="en-US" altLang="en-US" sz="3600">
                <a:latin typeface="Comic Sans MS" panose="030F0702030302020204" pitchFamily="66" charset="0"/>
              </a:rPr>
              <a:t>Computer-Aided Diagnosis</a:t>
            </a:r>
          </a:p>
        </p:txBody>
      </p:sp>
      <p:sp>
        <p:nvSpPr>
          <p:cNvPr id="39939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754428" y="3495919"/>
            <a:ext cx="4808171" cy="301625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altLang="en-US" sz="2400" dirty="0">
                <a:latin typeface="Comic Sans MS" panose="030F0702030302020204" pitchFamily="66" charset="0"/>
              </a:rPr>
              <a:t>The database consists of a large number of images with verified pathology results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en-US" sz="2400" dirty="0">
                <a:latin typeface="Comic Sans MS" panose="030F0702030302020204" pitchFamily="66" charset="0"/>
              </a:rPr>
              <a:t>Diagnosis is done by submitting the suspected image as a query to retrieve similar cases from the database  </a:t>
            </a:r>
          </a:p>
        </p:txBody>
      </p:sp>
      <p:sp>
        <p:nvSpPr>
          <p:cNvPr id="64516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87F2CDE-A199-4115-B72A-4597BC1D7511}" type="slidenum">
              <a:rPr lang="en-US" alt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alt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5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2862263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21AAC3-29F7-492B-981B-127F54027E25}"/>
              </a:ext>
            </a:extLst>
          </p:cNvPr>
          <p:cNvSpPr txBox="1">
            <a:spLocks/>
          </p:cNvSpPr>
          <p:nvPr/>
        </p:nvSpPr>
        <p:spPr bwMode="auto">
          <a:xfrm>
            <a:off x="473075" y="1863725"/>
            <a:ext cx="7924800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spcAft>
                <a:spcPts val="600"/>
              </a:spcAft>
              <a:buSzPct val="85000"/>
              <a:defRPr/>
            </a:pPr>
            <a:r>
              <a:rPr lang="en-US" sz="2800" kern="0" dirty="0">
                <a:latin typeface="Comic Sans MS" pitchFamily="66" charset="0"/>
              </a:rPr>
              <a:t>Content-based image retrieval techniques can be applied to implement computer-aided diagnosis systems</a:t>
            </a:r>
          </a:p>
        </p:txBody>
      </p:sp>
    </p:spTree>
    <p:extLst>
      <p:ext uri="{BB962C8B-B14F-4D97-AF65-F5344CB8AC3E}">
        <p14:creationId xmlns:p14="http://schemas.microsoft.com/office/powerpoint/2010/main" val="221161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 descr="Large confetti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>
                <a:latin typeface="Comic Sans MS" panose="030F0702030302020204" pitchFamily="66" charset="0"/>
              </a:rPr>
              <a:t>A Mammography CAD System</a:t>
            </a:r>
            <a:br>
              <a:rPr lang="en-US" altLang="en-US">
                <a:latin typeface="Comic Sans MS" panose="030F0702030302020204" pitchFamily="66" charset="0"/>
              </a:rPr>
            </a:br>
            <a:r>
              <a:rPr lang="en-US" altLang="en-US" sz="2800">
                <a:latin typeface="Comic Sans MS" panose="030F0702030302020204" pitchFamily="66" charset="0"/>
              </a:rPr>
              <a:t>[Giger et al.]</a:t>
            </a:r>
            <a:endParaRPr lang="en-US" altLang="en-US">
              <a:latin typeface="Comic Sans MS" panose="030F0702030302020204" pitchFamily="66" charset="0"/>
            </a:endParaRPr>
          </a:p>
        </p:txBody>
      </p:sp>
      <p:sp>
        <p:nvSpPr>
          <p:cNvPr id="66563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4B68154-50CF-47C4-BD97-132498A63066}" type="slidenum">
              <a:rPr lang="en-US" altLang="en-US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US" alt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56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0888" y="1828800"/>
            <a:ext cx="5154612" cy="4495800"/>
          </a:xfrm>
          <a:noFill/>
        </p:spPr>
      </p:pic>
      <p:cxnSp>
        <p:nvCxnSpPr>
          <p:cNvPr id="66565" name="Straight Arrow Connector 10"/>
          <p:cNvCxnSpPr>
            <a:cxnSpLocks noChangeShapeType="1"/>
          </p:cNvCxnSpPr>
          <p:nvPr/>
        </p:nvCxnSpPr>
        <p:spPr bwMode="auto">
          <a:xfrm rot="10800000" flipV="1">
            <a:off x="5986463" y="2286000"/>
            <a:ext cx="381000" cy="228600"/>
          </a:xfrm>
          <a:prstGeom prst="straightConnector1">
            <a:avLst/>
          </a:prstGeom>
          <a:noFill/>
          <a:ln w="28575" algn="ctr">
            <a:solidFill>
              <a:srgbClr val="4071A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966" name="TextBox 11">
            <a:extLst>
              <a:ext uri="{FF2B5EF4-FFF2-40B4-BE49-F238E27FC236}">
                <a16:creationId xmlns:a16="http://schemas.microsoft.com/office/drawing/2014/main" id="{732BEA4F-710A-4A94-9AD5-8499D04F6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463" y="1931988"/>
            <a:ext cx="18986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4">
                    <a:lumMod val="75000"/>
                    <a:lumOff val="25000"/>
                  </a:schemeClr>
                </a:solidFill>
                <a:latin typeface="Comic Sans MS" pitchFamily="66" charset="0"/>
              </a:rPr>
              <a:t>Probability of </a:t>
            </a:r>
          </a:p>
          <a:p>
            <a:pPr>
              <a:defRPr/>
            </a:pPr>
            <a:r>
              <a:rPr lang="en-US" sz="2000" dirty="0">
                <a:solidFill>
                  <a:schemeClr val="accent4">
                    <a:lumMod val="75000"/>
                    <a:lumOff val="25000"/>
                  </a:schemeClr>
                </a:solidFill>
                <a:latin typeface="Comic Sans MS" pitchFamily="66" charset="0"/>
              </a:rPr>
              <a:t>malignancy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A1F2E09-CDC5-4D1D-A9D1-6D1D17FAF961}"/>
              </a:ext>
            </a:extLst>
          </p:cNvPr>
          <p:cNvSpPr/>
          <p:nvPr/>
        </p:nvSpPr>
        <p:spPr bwMode="auto">
          <a:xfrm>
            <a:off x="6248400" y="3984625"/>
            <a:ext cx="2254250" cy="1425575"/>
          </a:xfrm>
          <a:prstGeom prst="wedgeRoundRectCallout">
            <a:avLst>
              <a:gd name="adj1" fmla="val -85464"/>
              <a:gd name="adj2" fmla="val 525"/>
              <a:gd name="adj3" fmla="val 16667"/>
            </a:avLst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latin typeface="Times New Roman" charset="0"/>
              </a:rPr>
              <a:t>Similar images of known diagnosis</a:t>
            </a:r>
          </a:p>
        </p:txBody>
      </p:sp>
    </p:spTree>
    <p:extLst>
      <p:ext uri="{BB962C8B-B14F-4D97-AF65-F5344CB8AC3E}">
        <p14:creationId xmlns:p14="http://schemas.microsoft.com/office/powerpoint/2010/main" val="2022501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D9DF7-A7BE-46E3-898F-4EC0FF04C1B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9508" y="353325"/>
            <a:ext cx="6221882" cy="2102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8" marR="0" lvl="0" indent="-57308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ThingStore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3088" marR="0" lvl="0" indent="-57308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A database approach</a:t>
            </a:r>
            <a:r>
              <a:rPr lang="en-US" sz="4000" dirty="0">
                <a:solidFill>
                  <a:srgbClr val="CCFFCC"/>
                </a:solidFill>
                <a:latin typeface="Calibri"/>
              </a:rPr>
              <a:t> to the Internet of Things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863245" y="2766411"/>
            <a:ext cx="3438939" cy="3438939"/>
            <a:chOff x="4234071" y="2917412"/>
            <a:chExt cx="3438939" cy="34389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4071" y="2917412"/>
              <a:ext cx="3438939" cy="3438939"/>
            </a:xfrm>
            <a:prstGeom prst="rect">
              <a:avLst/>
            </a:prstGeom>
          </p:spPr>
        </p:pic>
        <p:pic>
          <p:nvPicPr>
            <p:cNvPr id="1026" name="Picture 2" descr="http://www.ti.com/lsds/media/images/wireless_connectivity/50BillionThing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1766" y="4745894"/>
              <a:ext cx="581114" cy="581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4580" y="5327009"/>
              <a:ext cx="1489283" cy="54607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01214" y="3064731"/>
              <a:ext cx="174624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545E86"/>
                  </a:solidFill>
                  <a:effectLst/>
                  <a:uLnTx/>
                  <a:uFillTx/>
                  <a:latin typeface="Forte" panose="03060902040502070203" pitchFamily="66" charset="0"/>
                  <a:ea typeface="+mn-ea"/>
                  <a:cs typeface="+mn-cs"/>
                </a:rPr>
                <a:t>ThingStore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940" y="5280310"/>
            <a:ext cx="1797825" cy="10723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611" y="5369990"/>
            <a:ext cx="1909173" cy="11336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607173" y="4697835"/>
            <a:ext cx="444308" cy="924624"/>
            <a:chOff x="425318" y="3171583"/>
            <a:chExt cx="1495930" cy="3476892"/>
          </a:xfrm>
        </p:grpSpPr>
        <p:sp>
          <p:nvSpPr>
            <p:cNvPr id="16" name="Oval 15"/>
            <p:cNvSpPr/>
            <p:nvPr/>
          </p:nvSpPr>
          <p:spPr>
            <a:xfrm>
              <a:off x="504824" y="3368503"/>
              <a:ext cx="990600" cy="81503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 rot="20628650">
              <a:off x="1042791" y="3487344"/>
              <a:ext cx="202012" cy="36944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 rot="20628650">
              <a:off x="1058729" y="3599737"/>
              <a:ext cx="178625" cy="17249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311648" y="4120428"/>
              <a:ext cx="609600" cy="1990165"/>
            </a:xfrm>
            <a:custGeom>
              <a:avLst/>
              <a:gdLst>
                <a:gd name="connsiteX0" fmla="*/ 0 w 609600"/>
                <a:gd name="connsiteY0" fmla="*/ 0 h 1990165"/>
                <a:gd name="connsiteX1" fmla="*/ 35858 w 609600"/>
                <a:gd name="connsiteY1" fmla="*/ 98612 h 1990165"/>
                <a:gd name="connsiteX2" fmla="*/ 53788 w 609600"/>
                <a:gd name="connsiteY2" fmla="*/ 125506 h 1990165"/>
                <a:gd name="connsiteX3" fmla="*/ 62752 w 609600"/>
                <a:gd name="connsiteY3" fmla="*/ 161365 h 1990165"/>
                <a:gd name="connsiteX4" fmla="*/ 71717 w 609600"/>
                <a:gd name="connsiteY4" fmla="*/ 188259 h 1990165"/>
                <a:gd name="connsiteX5" fmla="*/ 80682 w 609600"/>
                <a:gd name="connsiteY5" fmla="*/ 233082 h 1990165"/>
                <a:gd name="connsiteX6" fmla="*/ 98611 w 609600"/>
                <a:gd name="connsiteY6" fmla="*/ 286871 h 1990165"/>
                <a:gd name="connsiteX7" fmla="*/ 116541 w 609600"/>
                <a:gd name="connsiteY7" fmla="*/ 385482 h 1990165"/>
                <a:gd name="connsiteX8" fmla="*/ 107576 w 609600"/>
                <a:gd name="connsiteY8" fmla="*/ 1102659 h 1990165"/>
                <a:gd name="connsiteX9" fmla="*/ 98611 w 609600"/>
                <a:gd name="connsiteY9" fmla="*/ 1165412 h 1990165"/>
                <a:gd name="connsiteX10" fmla="*/ 80682 w 609600"/>
                <a:gd name="connsiteY10" fmla="*/ 1246094 h 1990165"/>
                <a:gd name="connsiteX11" fmla="*/ 71717 w 609600"/>
                <a:gd name="connsiteY11" fmla="*/ 1317812 h 1990165"/>
                <a:gd name="connsiteX12" fmla="*/ 62752 w 609600"/>
                <a:gd name="connsiteY12" fmla="*/ 1353671 h 1990165"/>
                <a:gd name="connsiteX13" fmla="*/ 53788 w 609600"/>
                <a:gd name="connsiteY13" fmla="*/ 1425388 h 1990165"/>
                <a:gd name="connsiteX14" fmla="*/ 35858 w 609600"/>
                <a:gd name="connsiteY14" fmla="*/ 1541930 h 1990165"/>
                <a:gd name="connsiteX15" fmla="*/ 44823 w 609600"/>
                <a:gd name="connsiteY15" fmla="*/ 1810871 h 1990165"/>
                <a:gd name="connsiteX16" fmla="*/ 53788 w 609600"/>
                <a:gd name="connsiteY16" fmla="*/ 1837765 h 1990165"/>
                <a:gd name="connsiteX17" fmla="*/ 80682 w 609600"/>
                <a:gd name="connsiteY17" fmla="*/ 1927412 h 1990165"/>
                <a:gd name="connsiteX18" fmla="*/ 98611 w 609600"/>
                <a:gd name="connsiteY18" fmla="*/ 1954306 h 1990165"/>
                <a:gd name="connsiteX19" fmla="*/ 134470 w 609600"/>
                <a:gd name="connsiteY19" fmla="*/ 1990165 h 1990165"/>
                <a:gd name="connsiteX20" fmla="*/ 224117 w 609600"/>
                <a:gd name="connsiteY20" fmla="*/ 1981200 h 1990165"/>
                <a:gd name="connsiteX21" fmla="*/ 286870 w 609600"/>
                <a:gd name="connsiteY21" fmla="*/ 1954306 h 1990165"/>
                <a:gd name="connsiteX22" fmla="*/ 331694 w 609600"/>
                <a:gd name="connsiteY22" fmla="*/ 1945341 h 1990165"/>
                <a:gd name="connsiteX23" fmla="*/ 358588 w 609600"/>
                <a:gd name="connsiteY23" fmla="*/ 1936377 h 1990165"/>
                <a:gd name="connsiteX24" fmla="*/ 484094 w 609600"/>
                <a:gd name="connsiteY24" fmla="*/ 1918447 h 1990165"/>
                <a:gd name="connsiteX25" fmla="*/ 609600 w 609600"/>
                <a:gd name="connsiteY25" fmla="*/ 1900518 h 1990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9600" h="1990165">
                  <a:moveTo>
                    <a:pt x="0" y="0"/>
                  </a:moveTo>
                  <a:cubicBezTo>
                    <a:pt x="8366" y="25100"/>
                    <a:pt x="23386" y="73667"/>
                    <a:pt x="35858" y="98612"/>
                  </a:cubicBezTo>
                  <a:cubicBezTo>
                    <a:pt x="40676" y="108249"/>
                    <a:pt x="47811" y="116541"/>
                    <a:pt x="53788" y="125506"/>
                  </a:cubicBezTo>
                  <a:cubicBezTo>
                    <a:pt x="56776" y="137459"/>
                    <a:pt x="59367" y="149518"/>
                    <a:pt x="62752" y="161365"/>
                  </a:cubicBezTo>
                  <a:cubicBezTo>
                    <a:pt x="65348" y="170451"/>
                    <a:pt x="69425" y="179092"/>
                    <a:pt x="71717" y="188259"/>
                  </a:cubicBezTo>
                  <a:cubicBezTo>
                    <a:pt x="75413" y="203041"/>
                    <a:pt x="76673" y="218382"/>
                    <a:pt x="80682" y="233082"/>
                  </a:cubicBezTo>
                  <a:cubicBezTo>
                    <a:pt x="85655" y="251316"/>
                    <a:pt x="94904" y="268339"/>
                    <a:pt x="98611" y="286871"/>
                  </a:cubicBezTo>
                  <a:cubicBezTo>
                    <a:pt x="111141" y="349518"/>
                    <a:pt x="105071" y="316664"/>
                    <a:pt x="116541" y="385482"/>
                  </a:cubicBezTo>
                  <a:cubicBezTo>
                    <a:pt x="113553" y="624541"/>
                    <a:pt x="113071" y="863644"/>
                    <a:pt x="107576" y="1102659"/>
                  </a:cubicBezTo>
                  <a:cubicBezTo>
                    <a:pt x="107090" y="1123783"/>
                    <a:pt x="101824" y="1144528"/>
                    <a:pt x="98611" y="1165412"/>
                  </a:cubicBezTo>
                  <a:cubicBezTo>
                    <a:pt x="89595" y="1224017"/>
                    <a:pt x="94615" y="1204298"/>
                    <a:pt x="80682" y="1246094"/>
                  </a:cubicBezTo>
                  <a:cubicBezTo>
                    <a:pt x="77694" y="1270000"/>
                    <a:pt x="75678" y="1294048"/>
                    <a:pt x="71717" y="1317812"/>
                  </a:cubicBezTo>
                  <a:cubicBezTo>
                    <a:pt x="69691" y="1329965"/>
                    <a:pt x="64778" y="1341518"/>
                    <a:pt x="62752" y="1353671"/>
                  </a:cubicBezTo>
                  <a:cubicBezTo>
                    <a:pt x="58791" y="1377435"/>
                    <a:pt x="56972" y="1401508"/>
                    <a:pt x="53788" y="1425388"/>
                  </a:cubicBezTo>
                  <a:cubicBezTo>
                    <a:pt x="46100" y="1483051"/>
                    <a:pt x="44987" y="1487156"/>
                    <a:pt x="35858" y="1541930"/>
                  </a:cubicBezTo>
                  <a:cubicBezTo>
                    <a:pt x="38846" y="1631577"/>
                    <a:pt x="39397" y="1721338"/>
                    <a:pt x="44823" y="1810871"/>
                  </a:cubicBezTo>
                  <a:cubicBezTo>
                    <a:pt x="45395" y="1820303"/>
                    <a:pt x="51192" y="1828679"/>
                    <a:pt x="53788" y="1837765"/>
                  </a:cubicBezTo>
                  <a:cubicBezTo>
                    <a:pt x="60053" y="1859694"/>
                    <a:pt x="70026" y="1911427"/>
                    <a:pt x="80682" y="1927412"/>
                  </a:cubicBezTo>
                  <a:cubicBezTo>
                    <a:pt x="86658" y="1936377"/>
                    <a:pt x="91599" y="1946126"/>
                    <a:pt x="98611" y="1954306"/>
                  </a:cubicBezTo>
                  <a:cubicBezTo>
                    <a:pt x="109612" y="1967141"/>
                    <a:pt x="134470" y="1990165"/>
                    <a:pt x="134470" y="1990165"/>
                  </a:cubicBezTo>
                  <a:cubicBezTo>
                    <a:pt x="164352" y="1987177"/>
                    <a:pt x="194435" y="1985767"/>
                    <a:pt x="224117" y="1981200"/>
                  </a:cubicBezTo>
                  <a:cubicBezTo>
                    <a:pt x="253208" y="1976724"/>
                    <a:pt x="257382" y="1964135"/>
                    <a:pt x="286870" y="1954306"/>
                  </a:cubicBezTo>
                  <a:cubicBezTo>
                    <a:pt x="301325" y="1949488"/>
                    <a:pt x="316912" y="1949036"/>
                    <a:pt x="331694" y="1945341"/>
                  </a:cubicBezTo>
                  <a:cubicBezTo>
                    <a:pt x="340861" y="1943049"/>
                    <a:pt x="349363" y="1938427"/>
                    <a:pt x="358588" y="1936377"/>
                  </a:cubicBezTo>
                  <a:cubicBezTo>
                    <a:pt x="409383" y="1925089"/>
                    <a:pt x="429805" y="1927495"/>
                    <a:pt x="484094" y="1918447"/>
                  </a:cubicBezTo>
                  <a:cubicBezTo>
                    <a:pt x="605734" y="1898174"/>
                    <a:pt x="535316" y="1900518"/>
                    <a:pt x="609600" y="190051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504824" y="4210075"/>
              <a:ext cx="430306" cy="2438400"/>
            </a:xfrm>
            <a:custGeom>
              <a:avLst/>
              <a:gdLst>
                <a:gd name="connsiteX0" fmla="*/ 430306 w 430306"/>
                <a:gd name="connsiteY0" fmla="*/ 0 h 2438400"/>
                <a:gd name="connsiteX1" fmla="*/ 412376 w 430306"/>
                <a:gd name="connsiteY1" fmla="*/ 89647 h 2438400"/>
                <a:gd name="connsiteX2" fmla="*/ 394447 w 430306"/>
                <a:gd name="connsiteY2" fmla="*/ 143435 h 2438400"/>
                <a:gd name="connsiteX3" fmla="*/ 367553 w 430306"/>
                <a:gd name="connsiteY3" fmla="*/ 268941 h 2438400"/>
                <a:gd name="connsiteX4" fmla="*/ 349624 w 430306"/>
                <a:gd name="connsiteY4" fmla="*/ 457200 h 2438400"/>
                <a:gd name="connsiteX5" fmla="*/ 340659 w 430306"/>
                <a:gd name="connsiteY5" fmla="*/ 573741 h 2438400"/>
                <a:gd name="connsiteX6" fmla="*/ 331694 w 430306"/>
                <a:gd name="connsiteY6" fmla="*/ 618565 h 2438400"/>
                <a:gd name="connsiteX7" fmla="*/ 322729 w 430306"/>
                <a:gd name="connsiteY7" fmla="*/ 708212 h 2438400"/>
                <a:gd name="connsiteX8" fmla="*/ 304800 w 430306"/>
                <a:gd name="connsiteY8" fmla="*/ 833718 h 2438400"/>
                <a:gd name="connsiteX9" fmla="*/ 286871 w 430306"/>
                <a:gd name="connsiteY9" fmla="*/ 1066800 h 2438400"/>
                <a:gd name="connsiteX10" fmla="*/ 277906 w 430306"/>
                <a:gd name="connsiteY10" fmla="*/ 1183341 h 2438400"/>
                <a:gd name="connsiteX11" fmla="*/ 286871 w 430306"/>
                <a:gd name="connsiteY11" fmla="*/ 1927412 h 2438400"/>
                <a:gd name="connsiteX12" fmla="*/ 295835 w 430306"/>
                <a:gd name="connsiteY12" fmla="*/ 1963271 h 2438400"/>
                <a:gd name="connsiteX13" fmla="*/ 313765 w 430306"/>
                <a:gd name="connsiteY13" fmla="*/ 2052918 h 2438400"/>
                <a:gd name="connsiteX14" fmla="*/ 259976 w 430306"/>
                <a:gd name="connsiteY14" fmla="*/ 2124635 h 2438400"/>
                <a:gd name="connsiteX15" fmla="*/ 188259 w 430306"/>
                <a:gd name="connsiteY15" fmla="*/ 2196353 h 2438400"/>
                <a:gd name="connsiteX16" fmla="*/ 170329 w 430306"/>
                <a:gd name="connsiteY16" fmla="*/ 2214283 h 2438400"/>
                <a:gd name="connsiteX17" fmla="*/ 143435 w 430306"/>
                <a:gd name="connsiteY17" fmla="*/ 2232212 h 2438400"/>
                <a:gd name="connsiteX18" fmla="*/ 134471 w 430306"/>
                <a:gd name="connsiteY18" fmla="*/ 2259106 h 2438400"/>
                <a:gd name="connsiteX19" fmla="*/ 98612 w 430306"/>
                <a:gd name="connsiteY19" fmla="*/ 2294965 h 2438400"/>
                <a:gd name="connsiteX20" fmla="*/ 80682 w 430306"/>
                <a:gd name="connsiteY20" fmla="*/ 2321859 h 2438400"/>
                <a:gd name="connsiteX21" fmla="*/ 44824 w 430306"/>
                <a:gd name="connsiteY21" fmla="*/ 2393577 h 2438400"/>
                <a:gd name="connsiteX22" fmla="*/ 35859 w 430306"/>
                <a:gd name="connsiteY22" fmla="*/ 2420471 h 2438400"/>
                <a:gd name="connsiteX23" fmla="*/ 8965 w 430306"/>
                <a:gd name="connsiteY23" fmla="*/ 2429435 h 2438400"/>
                <a:gd name="connsiteX24" fmla="*/ 0 w 430306"/>
                <a:gd name="connsiteY24" fmla="*/ 2438400 h 243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30306" h="2438400">
                  <a:moveTo>
                    <a:pt x="430306" y="0"/>
                  </a:moveTo>
                  <a:cubicBezTo>
                    <a:pt x="424329" y="29882"/>
                    <a:pt x="422013" y="60737"/>
                    <a:pt x="412376" y="89647"/>
                  </a:cubicBezTo>
                  <a:cubicBezTo>
                    <a:pt x="406400" y="107576"/>
                    <a:pt x="399031" y="125100"/>
                    <a:pt x="394447" y="143435"/>
                  </a:cubicBezTo>
                  <a:cubicBezTo>
                    <a:pt x="380933" y="197492"/>
                    <a:pt x="374061" y="216882"/>
                    <a:pt x="367553" y="268941"/>
                  </a:cubicBezTo>
                  <a:cubicBezTo>
                    <a:pt x="364083" y="296702"/>
                    <a:pt x="351658" y="432792"/>
                    <a:pt x="349624" y="457200"/>
                  </a:cubicBezTo>
                  <a:cubicBezTo>
                    <a:pt x="346388" y="496027"/>
                    <a:pt x="344962" y="535018"/>
                    <a:pt x="340659" y="573741"/>
                  </a:cubicBezTo>
                  <a:cubicBezTo>
                    <a:pt x="338976" y="588885"/>
                    <a:pt x="333708" y="603461"/>
                    <a:pt x="331694" y="618565"/>
                  </a:cubicBezTo>
                  <a:cubicBezTo>
                    <a:pt x="327725" y="648333"/>
                    <a:pt x="326454" y="678413"/>
                    <a:pt x="322729" y="708212"/>
                  </a:cubicBezTo>
                  <a:cubicBezTo>
                    <a:pt x="301036" y="881757"/>
                    <a:pt x="327641" y="616730"/>
                    <a:pt x="304800" y="833718"/>
                  </a:cubicBezTo>
                  <a:cubicBezTo>
                    <a:pt x="294288" y="933581"/>
                    <a:pt x="294600" y="958585"/>
                    <a:pt x="286871" y="1066800"/>
                  </a:cubicBezTo>
                  <a:cubicBezTo>
                    <a:pt x="284095" y="1105663"/>
                    <a:pt x="280894" y="1144494"/>
                    <a:pt x="277906" y="1183341"/>
                  </a:cubicBezTo>
                  <a:cubicBezTo>
                    <a:pt x="280894" y="1431365"/>
                    <a:pt x="281171" y="1679436"/>
                    <a:pt x="286871" y="1927412"/>
                  </a:cubicBezTo>
                  <a:cubicBezTo>
                    <a:pt x="287154" y="1939730"/>
                    <a:pt x="293631" y="1951149"/>
                    <a:pt x="295835" y="1963271"/>
                  </a:cubicBezTo>
                  <a:cubicBezTo>
                    <a:pt x="312315" y="2053914"/>
                    <a:pt x="295355" y="1997689"/>
                    <a:pt x="313765" y="2052918"/>
                  </a:cubicBezTo>
                  <a:cubicBezTo>
                    <a:pt x="298118" y="2099858"/>
                    <a:pt x="311483" y="2073128"/>
                    <a:pt x="259976" y="2124635"/>
                  </a:cubicBezTo>
                  <a:lnTo>
                    <a:pt x="188259" y="2196353"/>
                  </a:lnTo>
                  <a:cubicBezTo>
                    <a:pt x="182282" y="2202330"/>
                    <a:pt x="177362" y="2209595"/>
                    <a:pt x="170329" y="2214283"/>
                  </a:cubicBezTo>
                  <a:lnTo>
                    <a:pt x="143435" y="2232212"/>
                  </a:lnTo>
                  <a:cubicBezTo>
                    <a:pt x="140447" y="2241177"/>
                    <a:pt x="139963" y="2251417"/>
                    <a:pt x="134471" y="2259106"/>
                  </a:cubicBezTo>
                  <a:cubicBezTo>
                    <a:pt x="124646" y="2272861"/>
                    <a:pt x="107989" y="2280900"/>
                    <a:pt x="98612" y="2294965"/>
                  </a:cubicBezTo>
                  <a:lnTo>
                    <a:pt x="80682" y="2321859"/>
                  </a:lnTo>
                  <a:cubicBezTo>
                    <a:pt x="60080" y="2383665"/>
                    <a:pt x="76116" y="2362283"/>
                    <a:pt x="44824" y="2393577"/>
                  </a:cubicBezTo>
                  <a:cubicBezTo>
                    <a:pt x="41836" y="2402542"/>
                    <a:pt x="42541" y="2413789"/>
                    <a:pt x="35859" y="2420471"/>
                  </a:cubicBezTo>
                  <a:cubicBezTo>
                    <a:pt x="29177" y="2427153"/>
                    <a:pt x="17417" y="2425209"/>
                    <a:pt x="8965" y="2429435"/>
                  </a:cubicBezTo>
                  <a:cubicBezTo>
                    <a:pt x="5185" y="2431325"/>
                    <a:pt x="2988" y="2435412"/>
                    <a:pt x="0" y="243840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1186142" y="3286710"/>
              <a:ext cx="44823" cy="107577"/>
            </a:xfrm>
            <a:custGeom>
              <a:avLst/>
              <a:gdLst>
                <a:gd name="connsiteX0" fmla="*/ 0 w 44823"/>
                <a:gd name="connsiteY0" fmla="*/ 107577 h 107577"/>
                <a:gd name="connsiteX1" fmla="*/ 44823 w 44823"/>
                <a:gd name="connsiteY1" fmla="*/ 8965 h 107577"/>
                <a:gd name="connsiteX2" fmla="*/ 44823 w 44823"/>
                <a:gd name="connsiteY2" fmla="*/ 0 h 107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823" h="107577">
                  <a:moveTo>
                    <a:pt x="0" y="107577"/>
                  </a:moveTo>
                  <a:cubicBezTo>
                    <a:pt x="15007" y="82564"/>
                    <a:pt x="44823" y="40218"/>
                    <a:pt x="44823" y="8965"/>
                  </a:cubicBezTo>
                  <a:lnTo>
                    <a:pt x="44823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558612" y="3358428"/>
              <a:ext cx="161365" cy="242047"/>
            </a:xfrm>
            <a:custGeom>
              <a:avLst/>
              <a:gdLst>
                <a:gd name="connsiteX0" fmla="*/ 161365 w 161365"/>
                <a:gd name="connsiteY0" fmla="*/ 242047 h 242047"/>
                <a:gd name="connsiteX1" fmla="*/ 134471 w 161365"/>
                <a:gd name="connsiteY1" fmla="*/ 197224 h 242047"/>
                <a:gd name="connsiteX2" fmla="*/ 125506 w 161365"/>
                <a:gd name="connsiteY2" fmla="*/ 170330 h 242047"/>
                <a:gd name="connsiteX3" fmla="*/ 107577 w 161365"/>
                <a:gd name="connsiteY3" fmla="*/ 143435 h 242047"/>
                <a:gd name="connsiteX4" fmla="*/ 98612 w 161365"/>
                <a:gd name="connsiteY4" fmla="*/ 116541 h 242047"/>
                <a:gd name="connsiteX5" fmla="*/ 80683 w 161365"/>
                <a:gd name="connsiteY5" fmla="*/ 89647 h 242047"/>
                <a:gd name="connsiteX6" fmla="*/ 44824 w 161365"/>
                <a:gd name="connsiteY6" fmla="*/ 53788 h 242047"/>
                <a:gd name="connsiteX7" fmla="*/ 35859 w 161365"/>
                <a:gd name="connsiteY7" fmla="*/ 26894 h 242047"/>
                <a:gd name="connsiteX8" fmla="*/ 8965 w 161365"/>
                <a:gd name="connsiteY8" fmla="*/ 8965 h 242047"/>
                <a:gd name="connsiteX9" fmla="*/ 0 w 161365"/>
                <a:gd name="connsiteY9" fmla="*/ 0 h 24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1365" h="242047">
                  <a:moveTo>
                    <a:pt x="161365" y="242047"/>
                  </a:moveTo>
                  <a:cubicBezTo>
                    <a:pt x="152400" y="227106"/>
                    <a:pt x="142263" y="212809"/>
                    <a:pt x="134471" y="197224"/>
                  </a:cubicBezTo>
                  <a:cubicBezTo>
                    <a:pt x="130245" y="188772"/>
                    <a:pt x="129732" y="178782"/>
                    <a:pt x="125506" y="170330"/>
                  </a:cubicBezTo>
                  <a:cubicBezTo>
                    <a:pt x="120688" y="160693"/>
                    <a:pt x="112395" y="153072"/>
                    <a:pt x="107577" y="143435"/>
                  </a:cubicBezTo>
                  <a:cubicBezTo>
                    <a:pt x="103351" y="134983"/>
                    <a:pt x="102838" y="124993"/>
                    <a:pt x="98612" y="116541"/>
                  </a:cubicBezTo>
                  <a:cubicBezTo>
                    <a:pt x="93794" y="106904"/>
                    <a:pt x="87695" y="97827"/>
                    <a:pt x="80683" y="89647"/>
                  </a:cubicBezTo>
                  <a:cubicBezTo>
                    <a:pt x="69682" y="76812"/>
                    <a:pt x="44824" y="53788"/>
                    <a:pt x="44824" y="53788"/>
                  </a:cubicBezTo>
                  <a:cubicBezTo>
                    <a:pt x="41836" y="44823"/>
                    <a:pt x="41762" y="34273"/>
                    <a:pt x="35859" y="26894"/>
                  </a:cubicBezTo>
                  <a:cubicBezTo>
                    <a:pt x="29128" y="18481"/>
                    <a:pt x="17584" y="15429"/>
                    <a:pt x="8965" y="8965"/>
                  </a:cubicBezTo>
                  <a:cubicBezTo>
                    <a:pt x="5584" y="6429"/>
                    <a:pt x="2988" y="2988"/>
                    <a:pt x="0" y="0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lowchart: Terminator 22"/>
            <p:cNvSpPr/>
            <p:nvPr/>
          </p:nvSpPr>
          <p:spPr>
            <a:xfrm rot="1181499">
              <a:off x="1108278" y="3171583"/>
              <a:ext cx="300775" cy="112568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lowchart: Terminator 23"/>
            <p:cNvSpPr/>
            <p:nvPr/>
          </p:nvSpPr>
          <p:spPr>
            <a:xfrm rot="19719383">
              <a:off x="425318" y="3301352"/>
              <a:ext cx="300775" cy="112568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Picture 2" descr="http://icons.iconarchive.com/icons/dapino/medical/64/heart-beat-no-sh-icon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811" y="3966721"/>
              <a:ext cx="431613" cy="431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AB07970-986E-4FE8-8077-E2E2F6D433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830" y="5070431"/>
            <a:ext cx="1504584" cy="149211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62716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ounded Rectangle 82"/>
          <p:cNvSpPr/>
          <p:nvPr/>
        </p:nvSpPr>
        <p:spPr>
          <a:xfrm>
            <a:off x="684868" y="283725"/>
            <a:ext cx="6073871" cy="1198213"/>
          </a:xfrm>
          <a:prstGeom prst="roundRect">
            <a:avLst/>
          </a:prstGeom>
          <a:solidFill>
            <a:srgbClr val="C1C1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544813" y="420981"/>
            <a:ext cx="6073871" cy="119821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92413" y="539513"/>
            <a:ext cx="6073871" cy="119821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D9DF7-A7BE-46E3-898F-4EC0FF04C1B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039345" y="4407986"/>
            <a:ext cx="3178364" cy="2066602"/>
            <a:chOff x="5565313" y="3295720"/>
            <a:chExt cx="3178364" cy="2066602"/>
          </a:xfrm>
        </p:grpSpPr>
        <p:grpSp>
          <p:nvGrpSpPr>
            <p:cNvPr id="54" name="Group 53"/>
            <p:cNvGrpSpPr/>
            <p:nvPr/>
          </p:nvGrpSpPr>
          <p:grpSpPr>
            <a:xfrm>
              <a:off x="5565313" y="3295720"/>
              <a:ext cx="3178364" cy="1795378"/>
              <a:chOff x="1585448" y="4514921"/>
              <a:chExt cx="3178364" cy="1795378"/>
            </a:xfrm>
          </p:grpSpPr>
          <p:sp>
            <p:nvSpPr>
              <p:cNvPr id="55" name="Rounded Rectangle 54"/>
              <p:cNvSpPr/>
              <p:nvPr/>
            </p:nvSpPr>
            <p:spPr>
              <a:xfrm>
                <a:off x="1662689" y="5115653"/>
                <a:ext cx="1913535" cy="1106890"/>
              </a:xfrm>
              <a:prstGeom prst="roundRect">
                <a:avLst/>
              </a:prstGeom>
              <a:noFill/>
              <a:ln w="127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1625364" y="5082519"/>
                <a:ext cx="1623741" cy="1227780"/>
                <a:chOff x="488570" y="4969820"/>
                <a:chExt cx="1623741" cy="1227780"/>
              </a:xfrm>
            </p:grpSpPr>
            <p:sp>
              <p:nvSpPr>
                <p:cNvPr id="69" name="Oval 68"/>
                <p:cNvSpPr/>
                <p:nvPr/>
              </p:nvSpPr>
              <p:spPr>
                <a:xfrm>
                  <a:off x="488570" y="4969820"/>
                  <a:ext cx="444500" cy="457200"/>
                </a:xfrm>
                <a:prstGeom prst="ellipse">
                  <a:avLst/>
                </a:prstGeom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S4</a:t>
                  </a:r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1013725" y="4978400"/>
                  <a:ext cx="444500" cy="45720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S3</a:t>
                  </a:r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1542999" y="4973938"/>
                  <a:ext cx="444500" cy="457200"/>
                </a:xfrm>
                <a:prstGeom prst="ellipse">
                  <a:avLst/>
                </a:prstGeom>
                <a:solidFill>
                  <a:srgbClr val="10A214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S2</a:t>
                  </a:r>
                </a:p>
              </p:txBody>
            </p:sp>
            <p:cxnSp>
              <p:nvCxnSpPr>
                <p:cNvPr id="72" name="Straight Connector 71"/>
                <p:cNvCxnSpPr>
                  <a:stCxn id="69" idx="5"/>
                  <a:endCxn id="75" idx="0"/>
                </p:cNvCxnSpPr>
                <p:nvPr/>
              </p:nvCxnSpPr>
              <p:spPr>
                <a:xfrm>
                  <a:off x="867974" y="5360065"/>
                  <a:ext cx="651213" cy="380334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>
                  <a:endCxn id="75" idx="0"/>
                </p:cNvCxnSpPr>
                <p:nvPr/>
              </p:nvCxnSpPr>
              <p:spPr>
                <a:xfrm>
                  <a:off x="1329576" y="5432337"/>
                  <a:ext cx="189611" cy="308062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>
                  <a:stCxn id="57" idx="3"/>
                  <a:endCxn id="75" idx="0"/>
                </p:cNvCxnSpPr>
                <p:nvPr/>
              </p:nvCxnSpPr>
              <p:spPr>
                <a:xfrm flipH="1">
                  <a:off x="1519187" y="5379287"/>
                  <a:ext cx="593124" cy="361112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5184" y="5740399"/>
                  <a:ext cx="468006" cy="457201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dist="228600" dir="270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glow" dir="t">
                    <a:rot lat="0" lon="0" rev="4800000"/>
                  </a:lightRig>
                </a:scene3d>
                <a:sp3d prstMaterial="matte">
                  <a:bevelT w="127000" h="63500"/>
                </a:sp3d>
              </p:spPr>
            </p:pic>
          </p:grpSp>
          <p:sp>
            <p:nvSpPr>
              <p:cNvPr id="57" name="Oval 56"/>
              <p:cNvSpPr/>
              <p:nvPr/>
            </p:nvSpPr>
            <p:spPr>
              <a:xfrm>
                <a:off x="3184009" y="5101741"/>
                <a:ext cx="444500" cy="4572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S1</a:t>
                </a:r>
              </a:p>
            </p:txBody>
          </p:sp>
          <p:cxnSp>
            <p:nvCxnSpPr>
              <p:cNvPr id="58" name="Straight Connector 57"/>
              <p:cNvCxnSpPr>
                <a:endCxn id="75" idx="0"/>
              </p:cNvCxnSpPr>
              <p:nvPr/>
            </p:nvCxnSpPr>
            <p:spPr>
              <a:xfrm flipH="1">
                <a:off x="2655981" y="5545036"/>
                <a:ext cx="191389" cy="308062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Up Arrow 58"/>
              <p:cNvSpPr/>
              <p:nvPr/>
            </p:nvSpPr>
            <p:spPr>
              <a:xfrm>
                <a:off x="1585448" y="4514921"/>
                <a:ext cx="484632" cy="532312"/>
              </a:xfrm>
              <a:prstGeom prst="upArrow">
                <a:avLst/>
              </a:prstGeom>
              <a:noFill/>
              <a:ln w="127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Up Arrow 60"/>
              <p:cNvSpPr/>
              <p:nvPr/>
            </p:nvSpPr>
            <p:spPr>
              <a:xfrm>
                <a:off x="2132569" y="4514921"/>
                <a:ext cx="484632" cy="521682"/>
              </a:xfrm>
              <a:prstGeom prst="upArrow">
                <a:avLst/>
              </a:prstGeom>
              <a:noFill/>
              <a:ln w="127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Up Arrow 64"/>
              <p:cNvSpPr/>
              <p:nvPr/>
            </p:nvSpPr>
            <p:spPr>
              <a:xfrm>
                <a:off x="2656002" y="4514921"/>
                <a:ext cx="484632" cy="521682"/>
              </a:xfrm>
              <a:prstGeom prst="upArrow">
                <a:avLst/>
              </a:prstGeom>
              <a:noFill/>
              <a:ln w="12700">
                <a:solidFill>
                  <a:srgbClr val="2DFF1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Up Arrow 65"/>
              <p:cNvSpPr/>
              <p:nvPr/>
            </p:nvSpPr>
            <p:spPr>
              <a:xfrm>
                <a:off x="3162274" y="4514921"/>
                <a:ext cx="484632" cy="530262"/>
              </a:xfrm>
              <a:prstGeom prst="upArrow">
                <a:avLst/>
              </a:prstGeom>
              <a:noFill/>
              <a:ln w="127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685855" y="5668432"/>
                <a:ext cx="7056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Thing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3656879" y="5091099"/>
                <a:ext cx="1106933" cy="544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 smart services</a:t>
                </a:r>
              </a:p>
            </p:txBody>
          </p:sp>
        </p:grpSp>
        <p:sp>
          <p:nvSpPr>
            <p:cNvPr id="64" name="Rounded Rectangular Callout 63"/>
            <p:cNvSpPr/>
            <p:nvPr/>
          </p:nvSpPr>
          <p:spPr>
            <a:xfrm>
              <a:off x="7069373" y="4681947"/>
              <a:ext cx="1223801" cy="680375"/>
            </a:xfrm>
            <a:prstGeom prst="wedgeRoundRectCallout">
              <a:avLst>
                <a:gd name="adj1" fmla="val -73538"/>
                <a:gd name="adj2" fmla="val -23365"/>
                <a:gd name="adj3" fmla="val 16667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Any kind of Camera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15919" y="4387805"/>
            <a:ext cx="3336257" cy="2279883"/>
            <a:chOff x="1515815" y="3287253"/>
            <a:chExt cx="3336257" cy="2279883"/>
          </a:xfrm>
        </p:grpSpPr>
        <p:sp>
          <p:nvSpPr>
            <p:cNvPr id="25" name="Rounded Rectangle 24"/>
            <p:cNvSpPr/>
            <p:nvPr/>
          </p:nvSpPr>
          <p:spPr>
            <a:xfrm>
              <a:off x="2540532" y="3896452"/>
              <a:ext cx="1362688" cy="1106890"/>
            </a:xfrm>
            <a:prstGeom prst="roundRect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480508" y="3854851"/>
              <a:ext cx="1115733" cy="770687"/>
              <a:chOff x="734112" y="4961353"/>
              <a:chExt cx="1115733" cy="770687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734112" y="4961353"/>
                <a:ext cx="444500" cy="457200"/>
              </a:xfrm>
              <a:prstGeom prst="ellipse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S6</a:t>
                </a: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1263599" y="4965471"/>
                <a:ext cx="444500" cy="457200"/>
              </a:xfrm>
              <a:prstGeom prst="ellipse">
                <a:avLst/>
              </a:prstGeom>
              <a:solidFill>
                <a:srgbClr val="10A214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S5</a:t>
                </a:r>
              </a:p>
            </p:txBody>
          </p:sp>
          <p:cxnSp>
            <p:nvCxnSpPr>
              <p:cNvPr id="49" name="Straight Connector 48"/>
              <p:cNvCxnSpPr>
                <a:stCxn id="42" idx="5"/>
                <a:endCxn id="37" idx="0"/>
              </p:cNvCxnSpPr>
              <p:nvPr/>
            </p:nvCxnSpPr>
            <p:spPr>
              <a:xfrm>
                <a:off x="1113516" y="5351598"/>
                <a:ext cx="422605" cy="380442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29" idx="3"/>
                <a:endCxn id="37" idx="0"/>
              </p:cNvCxnSpPr>
              <p:nvPr/>
            </p:nvCxnSpPr>
            <p:spPr>
              <a:xfrm flipH="1">
                <a:off x="1536121" y="5370820"/>
                <a:ext cx="313724" cy="36122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/>
            <p:cNvSpPr/>
            <p:nvPr/>
          </p:nvSpPr>
          <p:spPr>
            <a:xfrm>
              <a:off x="3531145" y="3874073"/>
              <a:ext cx="444500" cy="457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S4</a:t>
              </a:r>
            </a:p>
          </p:txBody>
        </p:sp>
        <p:cxnSp>
          <p:nvCxnSpPr>
            <p:cNvPr id="30" name="Straight Connector 29"/>
            <p:cNvCxnSpPr>
              <a:stCxn id="48" idx="4"/>
            </p:cNvCxnSpPr>
            <p:nvPr/>
          </p:nvCxnSpPr>
          <p:spPr>
            <a:xfrm>
              <a:off x="3232245" y="4316169"/>
              <a:ext cx="16405" cy="31772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Up Arrow 31"/>
            <p:cNvSpPr/>
            <p:nvPr/>
          </p:nvSpPr>
          <p:spPr>
            <a:xfrm>
              <a:off x="2449059" y="3287253"/>
              <a:ext cx="484632" cy="532312"/>
            </a:xfrm>
            <a:prstGeom prst="upArrow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Up Arrow 33"/>
            <p:cNvSpPr/>
            <p:nvPr/>
          </p:nvSpPr>
          <p:spPr>
            <a:xfrm>
              <a:off x="2986204" y="3287253"/>
              <a:ext cx="484632" cy="521682"/>
            </a:xfrm>
            <a:prstGeom prst="upArrow">
              <a:avLst/>
            </a:prstGeom>
            <a:noFill/>
            <a:ln w="12700">
              <a:solidFill>
                <a:srgbClr val="2DFF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Up Arrow 34"/>
            <p:cNvSpPr/>
            <p:nvPr/>
          </p:nvSpPr>
          <p:spPr>
            <a:xfrm>
              <a:off x="3526344" y="3287253"/>
              <a:ext cx="484632" cy="530262"/>
            </a:xfrm>
            <a:prstGeom prst="upArrow">
              <a:avLst/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73171" y="4373587"/>
              <a:ext cx="705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Thing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15815" y="3858958"/>
              <a:ext cx="944062" cy="544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 smart services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3071235" y="4625538"/>
              <a:ext cx="422563" cy="4087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8" name="Picture 7" descr="C:\Users\Kien\Pictures\Thi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3936" y="4665922"/>
              <a:ext cx="177159" cy="34061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  <p:sp>
          <p:nvSpPr>
            <p:cNvPr id="31" name="Rounded Rectangular Callout 30"/>
            <p:cNvSpPr/>
            <p:nvPr/>
          </p:nvSpPr>
          <p:spPr>
            <a:xfrm>
              <a:off x="3628271" y="4886761"/>
              <a:ext cx="1223801" cy="680375"/>
            </a:xfrm>
            <a:prstGeom prst="wedgeRoundRectCallout">
              <a:avLst>
                <a:gd name="adj1" fmla="val -63383"/>
                <a:gd name="adj2" fmla="val -41561"/>
                <a:gd name="adj3" fmla="val 16667"/>
              </a:avLst>
            </a:prstGeom>
            <a:solidFill>
              <a:srgbClr val="7030A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Any kind of sensor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49745" y="3191032"/>
            <a:ext cx="3766566" cy="1217810"/>
            <a:chOff x="3335084" y="2210058"/>
            <a:chExt cx="3766566" cy="1217810"/>
          </a:xfrm>
        </p:grpSpPr>
        <p:sp>
          <p:nvSpPr>
            <p:cNvPr id="12" name="TextBox 11"/>
            <p:cNvSpPr txBox="1"/>
            <p:nvPr/>
          </p:nvSpPr>
          <p:spPr>
            <a:xfrm>
              <a:off x="6799964" y="2217938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284613" y="2227539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762322" y="2217938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207050" y="2214543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408987" y="2210058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868235" y="2210058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335084" y="2217119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</p:grpSp>
      <p:graphicFrame>
        <p:nvGraphicFramePr>
          <p:cNvPr id="18" name="Diagram 17"/>
          <p:cNvGraphicFramePr/>
          <p:nvPr/>
        </p:nvGraphicFramePr>
        <p:xfrm>
          <a:off x="98150" y="585155"/>
          <a:ext cx="2199621" cy="1050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605323" y="611625"/>
            <a:ext cx="2735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148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Applications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2291247" y="1419720"/>
            <a:ext cx="3766566" cy="940811"/>
            <a:chOff x="3335084" y="2210058"/>
            <a:chExt cx="3766566" cy="940811"/>
          </a:xfrm>
        </p:grpSpPr>
        <p:sp>
          <p:nvSpPr>
            <p:cNvPr id="62" name="TextBox 61"/>
            <p:cNvSpPr txBox="1"/>
            <p:nvPr/>
          </p:nvSpPr>
          <p:spPr>
            <a:xfrm>
              <a:off x="6799964" y="2217938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84613" y="2227539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62322" y="2217938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207050" y="2214543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408987" y="2210058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868235" y="2210058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5084" y="2217119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90" name="Rounded Rectangle 89"/>
          <p:cNvSpPr/>
          <p:nvPr/>
        </p:nvSpPr>
        <p:spPr>
          <a:xfrm>
            <a:off x="1956775" y="2356355"/>
            <a:ext cx="4289871" cy="832806"/>
          </a:xfrm>
          <a:prstGeom prst="roundRect">
            <a:avLst/>
          </a:prstGeom>
          <a:solidFill>
            <a:srgbClr val="FF7171"/>
          </a:solidFill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EQL Processor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(Boolean Query Processing)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1029186" y="3591677"/>
            <a:ext cx="966972" cy="578224"/>
          </a:xfrm>
          <a:prstGeom prst="wedgeRoundRectCallout">
            <a:avLst>
              <a:gd name="adj1" fmla="val 80282"/>
              <a:gd name="adj2" fmla="val -3227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Atomic events</a:t>
            </a:r>
          </a:p>
        </p:txBody>
      </p:sp>
      <p:sp>
        <p:nvSpPr>
          <p:cNvPr id="91" name="Rounded Rectangular Callout 90"/>
          <p:cNvSpPr/>
          <p:nvPr/>
        </p:nvSpPr>
        <p:spPr>
          <a:xfrm>
            <a:off x="565702" y="1949111"/>
            <a:ext cx="1138603" cy="578224"/>
          </a:xfrm>
          <a:prstGeom prst="wedgeRoundRectCallout">
            <a:avLst>
              <a:gd name="adj1" fmla="val 99590"/>
              <a:gd name="adj2" fmla="val -1250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Complex events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17340" y="241211"/>
            <a:ext cx="2076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 Overview</a:t>
            </a:r>
          </a:p>
        </p:txBody>
      </p:sp>
    </p:spTree>
    <p:extLst>
      <p:ext uri="{BB962C8B-B14F-4D97-AF65-F5344CB8AC3E}">
        <p14:creationId xmlns:p14="http://schemas.microsoft.com/office/powerpoint/2010/main" val="397248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repeatCount="indefinite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2" grpId="0" animBg="1"/>
      <p:bldP spid="9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0981" y="4813193"/>
            <a:ext cx="5895384" cy="15431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684868" y="283725"/>
            <a:ext cx="6073871" cy="1198213"/>
          </a:xfrm>
          <a:prstGeom prst="roundRect">
            <a:avLst/>
          </a:prstGeom>
          <a:solidFill>
            <a:srgbClr val="C1C1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544813" y="420981"/>
            <a:ext cx="6073871" cy="119821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92413" y="539513"/>
            <a:ext cx="6073871" cy="119821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D9DF7-A7BE-46E3-898F-4EC0FF04C1B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4039345" y="4407986"/>
            <a:ext cx="2061458" cy="1795378"/>
            <a:chOff x="1585448" y="4514921"/>
            <a:chExt cx="2061458" cy="1795378"/>
          </a:xfrm>
        </p:grpSpPr>
        <p:sp>
          <p:nvSpPr>
            <p:cNvPr id="55" name="Rounded Rectangle 54"/>
            <p:cNvSpPr/>
            <p:nvPr/>
          </p:nvSpPr>
          <p:spPr>
            <a:xfrm>
              <a:off x="1662689" y="5115653"/>
              <a:ext cx="1913535" cy="1106890"/>
            </a:xfrm>
            <a:prstGeom prst="roundRect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1625364" y="5082519"/>
              <a:ext cx="1623741" cy="1227780"/>
              <a:chOff x="488570" y="4969820"/>
              <a:chExt cx="1623741" cy="1227780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488570" y="4969820"/>
                <a:ext cx="444500" cy="457200"/>
              </a:xfrm>
              <a:prstGeom prst="ellipse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S4</a:t>
                </a: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1013725" y="4978400"/>
                <a:ext cx="444500" cy="4572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S3</a:t>
                </a: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1542999" y="4973938"/>
                <a:ext cx="444500" cy="457200"/>
              </a:xfrm>
              <a:prstGeom prst="ellipse">
                <a:avLst/>
              </a:prstGeom>
              <a:solidFill>
                <a:srgbClr val="10A214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S2</a:t>
                </a:r>
              </a:p>
            </p:txBody>
          </p:sp>
          <p:cxnSp>
            <p:nvCxnSpPr>
              <p:cNvPr id="72" name="Straight Connector 71"/>
              <p:cNvCxnSpPr>
                <a:stCxn id="69" idx="5"/>
                <a:endCxn id="75" idx="0"/>
              </p:cNvCxnSpPr>
              <p:nvPr/>
            </p:nvCxnSpPr>
            <p:spPr>
              <a:xfrm>
                <a:off x="867974" y="5360065"/>
                <a:ext cx="651213" cy="380334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>
                <a:endCxn id="75" idx="0"/>
              </p:cNvCxnSpPr>
              <p:nvPr/>
            </p:nvCxnSpPr>
            <p:spPr>
              <a:xfrm>
                <a:off x="1329576" y="5432337"/>
                <a:ext cx="189611" cy="308062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>
                <a:stCxn id="57" idx="3"/>
                <a:endCxn id="75" idx="0"/>
              </p:cNvCxnSpPr>
              <p:nvPr/>
            </p:nvCxnSpPr>
            <p:spPr>
              <a:xfrm flipH="1">
                <a:off x="1519187" y="5379287"/>
                <a:ext cx="593124" cy="361112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5184" y="5740399"/>
                <a:ext cx="468006" cy="457201"/>
              </a:xfrm>
              <a:prstGeom prst="rect">
                <a:avLst/>
              </a:prstGeom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</p:pic>
        </p:grpSp>
        <p:sp>
          <p:nvSpPr>
            <p:cNvPr id="57" name="Oval 56"/>
            <p:cNvSpPr/>
            <p:nvPr/>
          </p:nvSpPr>
          <p:spPr>
            <a:xfrm>
              <a:off x="3184009" y="5101741"/>
              <a:ext cx="444500" cy="457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S1</a:t>
              </a:r>
            </a:p>
          </p:txBody>
        </p:sp>
        <p:cxnSp>
          <p:nvCxnSpPr>
            <p:cNvPr id="58" name="Straight Connector 57"/>
            <p:cNvCxnSpPr>
              <a:endCxn id="75" idx="0"/>
            </p:cNvCxnSpPr>
            <p:nvPr/>
          </p:nvCxnSpPr>
          <p:spPr>
            <a:xfrm flipH="1">
              <a:off x="2655981" y="5545036"/>
              <a:ext cx="191389" cy="30806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Up Arrow 58"/>
            <p:cNvSpPr/>
            <p:nvPr/>
          </p:nvSpPr>
          <p:spPr>
            <a:xfrm>
              <a:off x="1585448" y="4514921"/>
              <a:ext cx="484632" cy="532312"/>
            </a:xfrm>
            <a:prstGeom prst="upArrow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Up Arrow 60"/>
            <p:cNvSpPr/>
            <p:nvPr/>
          </p:nvSpPr>
          <p:spPr>
            <a:xfrm>
              <a:off x="2132569" y="4514921"/>
              <a:ext cx="484632" cy="521682"/>
            </a:xfrm>
            <a:prstGeom prst="upArrow">
              <a:avLst/>
            </a:prstGeom>
            <a:noFill/>
            <a:ln w="127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Up Arrow 64"/>
            <p:cNvSpPr/>
            <p:nvPr/>
          </p:nvSpPr>
          <p:spPr>
            <a:xfrm>
              <a:off x="2656002" y="4514921"/>
              <a:ext cx="484632" cy="521682"/>
            </a:xfrm>
            <a:prstGeom prst="upArrow">
              <a:avLst/>
            </a:prstGeom>
            <a:noFill/>
            <a:ln w="12700">
              <a:solidFill>
                <a:srgbClr val="2DFF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Up Arrow 65"/>
            <p:cNvSpPr/>
            <p:nvPr/>
          </p:nvSpPr>
          <p:spPr>
            <a:xfrm>
              <a:off x="3162274" y="4514921"/>
              <a:ext cx="484632" cy="530262"/>
            </a:xfrm>
            <a:prstGeom prst="upArrow">
              <a:avLst/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85855" y="5668432"/>
              <a:ext cx="705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Thing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49163" y="4387805"/>
            <a:ext cx="1561917" cy="1746994"/>
            <a:chOff x="2449059" y="3287253"/>
            <a:chExt cx="1561917" cy="1746994"/>
          </a:xfrm>
        </p:grpSpPr>
        <p:sp>
          <p:nvSpPr>
            <p:cNvPr id="25" name="Rounded Rectangle 24"/>
            <p:cNvSpPr/>
            <p:nvPr/>
          </p:nvSpPr>
          <p:spPr>
            <a:xfrm>
              <a:off x="2540532" y="3896452"/>
              <a:ext cx="1362688" cy="1106890"/>
            </a:xfrm>
            <a:prstGeom prst="roundRect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480508" y="3854851"/>
              <a:ext cx="1115733" cy="770687"/>
              <a:chOff x="734112" y="4961353"/>
              <a:chExt cx="1115733" cy="770687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734112" y="4961353"/>
                <a:ext cx="444500" cy="457200"/>
              </a:xfrm>
              <a:prstGeom prst="ellipse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S6</a:t>
                </a: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1263599" y="4965471"/>
                <a:ext cx="444500" cy="457200"/>
              </a:xfrm>
              <a:prstGeom prst="ellipse">
                <a:avLst/>
              </a:prstGeom>
              <a:solidFill>
                <a:srgbClr val="10A214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S5</a:t>
                </a:r>
              </a:p>
            </p:txBody>
          </p:sp>
          <p:cxnSp>
            <p:nvCxnSpPr>
              <p:cNvPr id="49" name="Straight Connector 48"/>
              <p:cNvCxnSpPr>
                <a:stCxn id="42" idx="5"/>
                <a:endCxn id="37" idx="0"/>
              </p:cNvCxnSpPr>
              <p:nvPr/>
            </p:nvCxnSpPr>
            <p:spPr>
              <a:xfrm>
                <a:off x="1113516" y="5351598"/>
                <a:ext cx="422605" cy="380442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29" idx="3"/>
                <a:endCxn id="37" idx="0"/>
              </p:cNvCxnSpPr>
              <p:nvPr/>
            </p:nvCxnSpPr>
            <p:spPr>
              <a:xfrm flipH="1">
                <a:off x="1536121" y="5370820"/>
                <a:ext cx="313724" cy="36122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Oval 28"/>
            <p:cNvSpPr/>
            <p:nvPr/>
          </p:nvSpPr>
          <p:spPr>
            <a:xfrm>
              <a:off x="3531145" y="3874073"/>
              <a:ext cx="444500" cy="4572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S4</a:t>
              </a:r>
            </a:p>
          </p:txBody>
        </p:sp>
        <p:cxnSp>
          <p:nvCxnSpPr>
            <p:cNvPr id="30" name="Straight Connector 29"/>
            <p:cNvCxnSpPr>
              <a:stCxn id="48" idx="4"/>
            </p:cNvCxnSpPr>
            <p:nvPr/>
          </p:nvCxnSpPr>
          <p:spPr>
            <a:xfrm>
              <a:off x="3232245" y="4316169"/>
              <a:ext cx="16405" cy="31772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Up Arrow 31"/>
            <p:cNvSpPr/>
            <p:nvPr/>
          </p:nvSpPr>
          <p:spPr>
            <a:xfrm>
              <a:off x="2449059" y="3287253"/>
              <a:ext cx="484632" cy="532312"/>
            </a:xfrm>
            <a:prstGeom prst="upArrow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Up Arrow 33"/>
            <p:cNvSpPr/>
            <p:nvPr/>
          </p:nvSpPr>
          <p:spPr>
            <a:xfrm>
              <a:off x="2986204" y="3287253"/>
              <a:ext cx="484632" cy="521682"/>
            </a:xfrm>
            <a:prstGeom prst="upArrow">
              <a:avLst/>
            </a:prstGeom>
            <a:noFill/>
            <a:ln w="12700">
              <a:solidFill>
                <a:srgbClr val="2DFF1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Up Arrow 34"/>
            <p:cNvSpPr/>
            <p:nvPr/>
          </p:nvSpPr>
          <p:spPr>
            <a:xfrm>
              <a:off x="3526344" y="3287253"/>
              <a:ext cx="484632" cy="530262"/>
            </a:xfrm>
            <a:prstGeom prst="upArrow">
              <a:avLst/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473171" y="4373587"/>
              <a:ext cx="705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Thing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3071235" y="4625538"/>
              <a:ext cx="422563" cy="4087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8" name="Picture 7" descr="C:\Users\Kien\Pictures\Thin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3936" y="4665922"/>
              <a:ext cx="177159" cy="34061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</p:pic>
      </p:grpSp>
      <p:grpSp>
        <p:nvGrpSpPr>
          <p:cNvPr id="20" name="Group 19"/>
          <p:cNvGrpSpPr/>
          <p:nvPr/>
        </p:nvGrpSpPr>
        <p:grpSpPr>
          <a:xfrm>
            <a:off x="2249745" y="3191032"/>
            <a:ext cx="3766566" cy="1217810"/>
            <a:chOff x="3335084" y="2210058"/>
            <a:chExt cx="3766566" cy="1217810"/>
          </a:xfrm>
        </p:grpSpPr>
        <p:sp>
          <p:nvSpPr>
            <p:cNvPr id="12" name="TextBox 11"/>
            <p:cNvSpPr txBox="1"/>
            <p:nvPr/>
          </p:nvSpPr>
          <p:spPr>
            <a:xfrm>
              <a:off x="6799964" y="2217938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284613" y="2227539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762322" y="2217938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207050" y="2214543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408987" y="2210058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868235" y="2210058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335084" y="2217119"/>
              <a:ext cx="301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</p:grpSp>
      <p:graphicFrame>
        <p:nvGraphicFramePr>
          <p:cNvPr id="18" name="Diagram 17"/>
          <p:cNvGraphicFramePr/>
          <p:nvPr/>
        </p:nvGraphicFramePr>
        <p:xfrm>
          <a:off x="98150" y="585155"/>
          <a:ext cx="2199621" cy="1050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605323" y="611625"/>
            <a:ext cx="27356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148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Applications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2291247" y="1419720"/>
            <a:ext cx="3766566" cy="940811"/>
            <a:chOff x="3335084" y="2210058"/>
            <a:chExt cx="3766566" cy="940811"/>
          </a:xfrm>
        </p:grpSpPr>
        <p:sp>
          <p:nvSpPr>
            <p:cNvPr id="62" name="TextBox 61"/>
            <p:cNvSpPr txBox="1"/>
            <p:nvPr/>
          </p:nvSpPr>
          <p:spPr>
            <a:xfrm>
              <a:off x="6799964" y="2217938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84613" y="2227539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762322" y="2217938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207050" y="2214543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408987" y="2210058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868235" y="2210058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335084" y="2217119"/>
              <a:ext cx="30168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90" name="Rounded Rectangle 89"/>
          <p:cNvSpPr/>
          <p:nvPr/>
        </p:nvSpPr>
        <p:spPr>
          <a:xfrm>
            <a:off x="1956775" y="2356355"/>
            <a:ext cx="4289871" cy="832806"/>
          </a:xfrm>
          <a:prstGeom prst="roundRect">
            <a:avLst/>
          </a:prstGeom>
          <a:solidFill>
            <a:srgbClr val="FF7171"/>
          </a:solidFill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EQL Processor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(Boolean Query Processing)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6779196" y="1633658"/>
            <a:ext cx="1776584" cy="990343"/>
          </a:xfrm>
          <a:prstGeom prst="wedgeRoundRectCallout">
            <a:avLst>
              <a:gd name="adj1" fmla="val -83003"/>
              <a:gd name="adj2" fmla="val 45660"/>
              <a:gd name="adj3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programming interface for sharing IoT Infrastructure</a:t>
            </a:r>
          </a:p>
        </p:txBody>
      </p:sp>
      <p:sp>
        <p:nvSpPr>
          <p:cNvPr id="91" name="Rounded Rectangular Callout 90"/>
          <p:cNvSpPr/>
          <p:nvPr/>
        </p:nvSpPr>
        <p:spPr>
          <a:xfrm>
            <a:off x="6605024" y="4846963"/>
            <a:ext cx="1956058" cy="787725"/>
          </a:xfrm>
          <a:prstGeom prst="wedgeRoundRectCallout">
            <a:avLst>
              <a:gd name="adj1" fmla="val -75600"/>
              <a:gd name="adj2" fmla="val 1028"/>
              <a:gd name="adj3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Edge computing → No need to stream raw 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44276" y="310004"/>
            <a:ext cx="210844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Addressing Challenges</a:t>
            </a:r>
          </a:p>
        </p:txBody>
      </p:sp>
      <p:sp>
        <p:nvSpPr>
          <p:cNvPr id="88" name="Rounded Rectangular Callout 87"/>
          <p:cNvSpPr/>
          <p:nvPr/>
        </p:nvSpPr>
        <p:spPr>
          <a:xfrm>
            <a:off x="6421000" y="3151360"/>
            <a:ext cx="2180961" cy="1077524"/>
          </a:xfrm>
          <a:prstGeom prst="wedgeRoundRectCallout">
            <a:avLst>
              <a:gd name="adj1" fmla="val -69719"/>
              <a:gd name="adj2" fmla="val 23185"/>
              <a:gd name="adj3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Boolean abstraction hides complexity due to device heterogeneity</a:t>
            </a:r>
          </a:p>
        </p:txBody>
      </p:sp>
      <p:sp>
        <p:nvSpPr>
          <p:cNvPr id="92" name="Oval 91"/>
          <p:cNvSpPr/>
          <p:nvPr/>
        </p:nvSpPr>
        <p:spPr>
          <a:xfrm>
            <a:off x="8331680" y="5537200"/>
            <a:ext cx="491578" cy="501609"/>
          </a:xfrm>
          <a:prstGeom prst="ellipse">
            <a:avLst/>
          </a:prstGeom>
          <a:solidFill>
            <a:schemeClr val="tx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bIns="4572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93" name="Oval 92"/>
          <p:cNvSpPr/>
          <p:nvPr/>
        </p:nvSpPr>
        <p:spPr>
          <a:xfrm>
            <a:off x="8345800" y="4125846"/>
            <a:ext cx="491578" cy="501609"/>
          </a:xfrm>
          <a:prstGeom prst="ellipse">
            <a:avLst/>
          </a:prstGeom>
          <a:solidFill>
            <a:schemeClr val="tx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bIns="4572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94" name="Oval 93"/>
          <p:cNvSpPr/>
          <p:nvPr/>
        </p:nvSpPr>
        <p:spPr>
          <a:xfrm>
            <a:off x="8307188" y="2505625"/>
            <a:ext cx="491578" cy="501609"/>
          </a:xfrm>
          <a:prstGeom prst="ellipse">
            <a:avLst/>
          </a:prstGeom>
          <a:solidFill>
            <a:schemeClr val="tx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bIns="45720" rtlCol="0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96" name="Up Arrow 95"/>
          <p:cNvSpPr/>
          <p:nvPr/>
        </p:nvSpPr>
        <p:spPr>
          <a:xfrm rot="2159274">
            <a:off x="1373872" y="1218604"/>
            <a:ext cx="417321" cy="1849143"/>
          </a:xfrm>
          <a:prstGeom prst="upArrow">
            <a:avLst/>
          </a:prstGeom>
          <a:solidFill>
            <a:srgbClr val="CC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03055" y="2648547"/>
            <a:ext cx="17894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 Developers only focus on the application logic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0278" y="4828963"/>
            <a:ext cx="1409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Thing servers at the “edge” of network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4601" y="5639500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Challenge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334601" y="4224447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Challenge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7306021" y="2604420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Challenge</a:t>
            </a:r>
          </a:p>
        </p:txBody>
      </p:sp>
      <p:sp>
        <p:nvSpPr>
          <p:cNvPr id="8" name="Rectangle 7"/>
          <p:cNvSpPr/>
          <p:nvPr/>
        </p:nvSpPr>
        <p:spPr>
          <a:xfrm>
            <a:off x="743477" y="6200910"/>
            <a:ext cx="6349399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This runs counter to the theme of consolidation and massive data centers that has dominated the discourse on cloud computing.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86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91" grpId="0" animBg="1"/>
      <p:bldP spid="88" grpId="0" animBg="1"/>
      <p:bldP spid="92" grpId="0" animBg="1"/>
      <p:bldP spid="93" grpId="0" animBg="1"/>
      <p:bldP spid="94" grpId="0" animBg="1"/>
      <p:bldP spid="96" grpId="0" animBg="1"/>
      <p:bldP spid="97" grpId="0"/>
      <p:bldP spid="6" grpId="0"/>
      <p:bldP spid="95" grpId="0"/>
      <p:bldP spid="9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9083" y="5099539"/>
            <a:ext cx="7721600" cy="1594338"/>
          </a:xfrm>
          <a:noFill/>
        </p:spPr>
        <p:txBody>
          <a:bodyPr>
            <a:normAutofit fontScale="90000"/>
          </a:bodyPr>
          <a:lstStyle/>
          <a:p>
            <a:pPr algn="ctr"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</a:rPr>
              <a:t>Chapter 1</a:t>
            </a:r>
            <a:br>
              <a:rPr lang="en-US" altLang="en-US" dirty="0">
                <a:solidFill>
                  <a:schemeClr val="tx1"/>
                </a:solidFill>
              </a:rPr>
            </a:br>
            <a:r>
              <a:rPr lang="en-US" altLang="en-US" b="1" i="0" dirty="0">
                <a:solidFill>
                  <a:schemeClr val="tx1"/>
                </a:solidFill>
                <a:latin typeface="Calibri" panose="020F0502020204030204" pitchFamily="34" charset="0"/>
              </a:rPr>
              <a:t>Introduction to Database Systems</a:t>
            </a:r>
            <a:r>
              <a:rPr lang="en-US" altLang="en-US" i="0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en-US" altLang="en-US" i="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en-US" altLang="en-US" i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4104" name="Picture 8" descr="http://www.upsite.com/wp-content/uploads/google-people-14-e1402017295557.jpg">
            <a:extLst>
              <a:ext uri="{FF2B5EF4-FFF2-40B4-BE49-F238E27FC236}">
                <a16:creationId xmlns:a16="http://schemas.microsoft.com/office/drawing/2014/main" id="{91451874-4869-4D90-B030-179B70758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570" y="597877"/>
            <a:ext cx="4476750" cy="28575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99535"/>
      </p:ext>
    </p:extLst>
  </p:cSld>
  <p:clrMapOvr>
    <a:masterClrMapping/>
  </p:clrMapOvr>
  <p:transition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8" descr="Network Clo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5" y="1294043"/>
            <a:ext cx="5900791" cy="40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58305" y="138807"/>
            <a:ext cx="3570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pple Chancery"/>
                <a:ea typeface="+mn-ea"/>
                <a:cs typeface="+mn-cs"/>
              </a:rPr>
              <a:t>ThingStore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>
                  <a:lumMod val="40000"/>
                  <a:lumOff val="6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532915" y="3447194"/>
            <a:ext cx="22215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Network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32225" y="4974293"/>
            <a:ext cx="5358159" cy="1645760"/>
            <a:chOff x="493922" y="4974293"/>
            <a:chExt cx="5358159" cy="1645760"/>
          </a:xfrm>
        </p:grpSpPr>
        <p:grpSp>
          <p:nvGrpSpPr>
            <p:cNvPr id="5" name="Group 4"/>
            <p:cNvGrpSpPr/>
            <p:nvPr/>
          </p:nvGrpSpPr>
          <p:grpSpPr>
            <a:xfrm>
              <a:off x="493922" y="4974293"/>
              <a:ext cx="5358159" cy="1645760"/>
              <a:chOff x="766482" y="4974293"/>
              <a:chExt cx="5358159" cy="164576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766482" y="4982244"/>
                <a:ext cx="3542033" cy="1557635"/>
              </a:xfrm>
              <a:prstGeom prst="roundRect">
                <a:avLst>
                  <a:gd name="adj" fmla="val 8523"/>
                </a:avLst>
              </a:prstGeom>
              <a:solidFill>
                <a:srgbClr val="9999FF"/>
              </a:solidFill>
              <a:ln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78599" y="5065046"/>
                <a:ext cx="1136712" cy="71301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1200" cap="none" spc="0" normalizeH="0" baseline="0" noProof="0" dirty="0">
                    <a:ln w="12700">
                      <a:solidFill>
                        <a:srgbClr val="E7E6E6">
                          <a:satMod val="155000"/>
                        </a:srgbClr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venir Black Oblique"/>
                    <a:ea typeface="+mn-ea"/>
                    <a:cs typeface="Avenir Black Oblique"/>
                  </a:rPr>
                  <a:t>Thing Server</a:t>
                </a: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2022210" y="5194271"/>
                <a:ext cx="838200" cy="761999"/>
                <a:chOff x="1205131" y="4951504"/>
                <a:chExt cx="838200" cy="761999"/>
              </a:xfrm>
            </p:grpSpPr>
            <p:sp>
              <p:nvSpPr>
                <p:cNvPr id="7" name="Oval 6"/>
                <p:cNvSpPr/>
                <p:nvPr/>
              </p:nvSpPr>
              <p:spPr>
                <a:xfrm>
                  <a:off x="1205131" y="4951504"/>
                  <a:ext cx="444500" cy="457200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S1</a:t>
                  </a: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1395631" y="4951504"/>
                  <a:ext cx="444500" cy="45720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S1</a:t>
                  </a: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1598831" y="4964204"/>
                  <a:ext cx="444500" cy="457200"/>
                </a:xfrm>
                <a:prstGeom prst="ellipse">
                  <a:avLst/>
                </a:prstGeom>
                <a:solidFill>
                  <a:srgbClr val="10A214"/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S1</a:t>
                  </a:r>
                </a:p>
              </p:txBody>
            </p:sp>
            <p:cxnSp>
              <p:nvCxnSpPr>
                <p:cNvPr id="10" name="Straight Connector 9"/>
                <p:cNvCxnSpPr>
                  <a:stCxn id="7" idx="4"/>
                </p:cNvCxnSpPr>
                <p:nvPr/>
              </p:nvCxnSpPr>
              <p:spPr>
                <a:xfrm>
                  <a:off x="1427381" y="5408704"/>
                  <a:ext cx="139283" cy="30479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>
                  <a:stCxn id="8" idx="4"/>
                </p:cNvCxnSpPr>
                <p:nvPr/>
              </p:nvCxnSpPr>
              <p:spPr>
                <a:xfrm flipH="1">
                  <a:off x="1566664" y="5408704"/>
                  <a:ext cx="51217" cy="30479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 flipH="1">
                  <a:off x="1566664" y="5421404"/>
                  <a:ext cx="248067" cy="29209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/>
            </p:nvGrpSpPr>
            <p:grpSpPr>
              <a:xfrm>
                <a:off x="3019745" y="5180823"/>
                <a:ext cx="892732" cy="1267556"/>
                <a:chOff x="767127" y="4916596"/>
                <a:chExt cx="892732" cy="1267556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3714" y="5726951"/>
                  <a:ext cx="468006" cy="457201"/>
                </a:xfrm>
                <a:prstGeom prst="rect">
                  <a:avLst/>
                </a:prstGeom>
              </p:spPr>
            </p:pic>
            <p:sp>
              <p:nvSpPr>
                <p:cNvPr id="17" name="Oval 16"/>
                <p:cNvSpPr/>
                <p:nvPr/>
              </p:nvSpPr>
              <p:spPr>
                <a:xfrm>
                  <a:off x="767127" y="4916596"/>
                  <a:ext cx="444500" cy="457200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S1</a:t>
                  </a: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1004691" y="4938153"/>
                  <a:ext cx="444500" cy="45720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S1</a:t>
                  </a: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1215359" y="4944455"/>
                  <a:ext cx="444500" cy="457200"/>
                </a:xfrm>
                <a:prstGeom prst="ellipse">
                  <a:avLst/>
                </a:prstGeom>
                <a:solidFill>
                  <a:srgbClr val="10A214"/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S2</a:t>
                  </a:r>
                </a:p>
              </p:txBody>
            </p:sp>
            <p:cxnSp>
              <p:nvCxnSpPr>
                <p:cNvPr id="20" name="Straight Connector 19"/>
                <p:cNvCxnSpPr>
                  <a:stCxn id="17" idx="4"/>
                  <a:endCxn id="16" idx="0"/>
                </p:cNvCxnSpPr>
                <p:nvPr/>
              </p:nvCxnSpPr>
              <p:spPr>
                <a:xfrm>
                  <a:off x="989377" y="5373796"/>
                  <a:ext cx="308340" cy="35315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>
                  <a:endCxn id="16" idx="0"/>
                </p:cNvCxnSpPr>
                <p:nvPr/>
              </p:nvCxnSpPr>
              <p:spPr>
                <a:xfrm>
                  <a:off x="1213493" y="5368457"/>
                  <a:ext cx="84224" cy="358494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>
                  <a:stCxn id="19" idx="4"/>
                  <a:endCxn id="16" idx="0"/>
                </p:cNvCxnSpPr>
                <p:nvPr/>
              </p:nvCxnSpPr>
              <p:spPr>
                <a:xfrm flipH="1">
                  <a:off x="1297717" y="5401655"/>
                  <a:ext cx="139892" cy="325296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6882" y="4974293"/>
                <a:ext cx="1347986" cy="1347986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4327" y="5159636"/>
                <a:ext cx="1370297" cy="1370297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802531" y="5773744"/>
                <a:ext cx="1597376" cy="691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Deploy “things” with smart services</a:t>
                </a:r>
              </a:p>
            </p:txBody>
          </p:sp>
          <p:sp>
            <p:nvSpPr>
              <p:cNvPr id="41" name="Left Arrow 40"/>
              <p:cNvSpPr/>
              <p:nvPr/>
            </p:nvSpPr>
            <p:spPr>
              <a:xfrm>
                <a:off x="3997857" y="5602199"/>
                <a:ext cx="954452" cy="310978"/>
              </a:xfrm>
              <a:prstGeom prst="leftArrow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888772" y="6040407"/>
                <a:ext cx="1235869" cy="579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ts val="19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Thing Provider</a:t>
                </a: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1893826" y="5981469"/>
              <a:ext cx="422563" cy="408709"/>
              <a:chOff x="4897582" y="3713017"/>
              <a:chExt cx="422563" cy="408709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51" name="Oval 50"/>
              <p:cNvSpPr/>
              <p:nvPr/>
            </p:nvSpPr>
            <p:spPr>
              <a:xfrm>
                <a:off x="4897582" y="3713017"/>
                <a:ext cx="422563" cy="408709"/>
              </a:xfrm>
              <a:prstGeom prst="ellipse">
                <a:avLst/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2" name="Picture 7" descr="C:\Users\Kien\Pictures\Thing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0283" y="3753401"/>
                <a:ext cx="177159" cy="340617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4561203" y="404041"/>
            <a:ext cx="4042023" cy="2063654"/>
            <a:chOff x="4422900" y="404041"/>
            <a:chExt cx="4042023" cy="2063654"/>
          </a:xfrm>
        </p:grpSpPr>
        <p:sp>
          <p:nvSpPr>
            <p:cNvPr id="58" name="Rounded Rectangle 57"/>
            <p:cNvSpPr/>
            <p:nvPr/>
          </p:nvSpPr>
          <p:spPr>
            <a:xfrm>
              <a:off x="4422900" y="404041"/>
              <a:ext cx="4042023" cy="2063654"/>
            </a:xfrm>
            <a:prstGeom prst="roundRect">
              <a:avLst>
                <a:gd name="adj" fmla="val 8523"/>
              </a:avLst>
            </a:prstGeom>
            <a:solidFill>
              <a:schemeClr val="tx2">
                <a:lumMod val="75000"/>
              </a:schemeClr>
            </a:solidFill>
            <a:ln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635068" y="497711"/>
              <a:ext cx="1767798" cy="319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IoT Market Place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439781" y="475071"/>
              <a:ext cx="188463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50" normalizeH="0" baseline="0" noProof="0" dirty="0">
                  <a:ln w="11430"/>
                  <a:solidFill>
                    <a:srgbClr val="00000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uLnTx/>
                  <a:uFillTx/>
                  <a:latin typeface="Avenir Black Oblique"/>
                  <a:ea typeface="+mn-ea"/>
                  <a:cs typeface="Avenir Black Oblique"/>
                </a:rPr>
                <a:t>ThingStore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680767" y="820837"/>
              <a:ext cx="1628802" cy="1312252"/>
              <a:chOff x="6680767" y="820837"/>
              <a:chExt cx="1628802" cy="1312252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6680767" y="820837"/>
                <a:ext cx="838200" cy="761999"/>
                <a:chOff x="1205131" y="4951504"/>
                <a:chExt cx="838200" cy="761999"/>
              </a:xfrm>
            </p:grpSpPr>
            <p:sp>
              <p:nvSpPr>
                <p:cNvPr id="67" name="Oval 66"/>
                <p:cNvSpPr/>
                <p:nvPr/>
              </p:nvSpPr>
              <p:spPr>
                <a:xfrm>
                  <a:off x="1205131" y="4951504"/>
                  <a:ext cx="444500" cy="457200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S1</a:t>
                  </a:r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1395631" y="4951504"/>
                  <a:ext cx="444500" cy="45720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S1</a:t>
                  </a: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1598831" y="4964204"/>
                  <a:ext cx="444500" cy="457200"/>
                </a:xfrm>
                <a:prstGeom prst="ellipse">
                  <a:avLst/>
                </a:prstGeom>
                <a:solidFill>
                  <a:srgbClr val="10A214"/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S1</a:t>
                  </a:r>
                </a:p>
              </p:txBody>
            </p:sp>
            <p:cxnSp>
              <p:nvCxnSpPr>
                <p:cNvPr id="70" name="Straight Connector 69"/>
                <p:cNvCxnSpPr>
                  <a:stCxn id="67" idx="4"/>
                </p:cNvCxnSpPr>
                <p:nvPr/>
              </p:nvCxnSpPr>
              <p:spPr>
                <a:xfrm>
                  <a:off x="1427381" y="5408704"/>
                  <a:ext cx="139283" cy="30479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>
                  <a:stCxn id="68" idx="4"/>
                </p:cNvCxnSpPr>
                <p:nvPr/>
              </p:nvCxnSpPr>
              <p:spPr>
                <a:xfrm flipH="1">
                  <a:off x="1566664" y="5408704"/>
                  <a:ext cx="51217" cy="30479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 flipH="1">
                  <a:off x="1566664" y="5421404"/>
                  <a:ext cx="248067" cy="29209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oup 72"/>
              <p:cNvGrpSpPr/>
              <p:nvPr/>
            </p:nvGrpSpPr>
            <p:grpSpPr>
              <a:xfrm>
                <a:off x="7416837" y="865533"/>
                <a:ext cx="892732" cy="1267556"/>
                <a:chOff x="767127" y="4916596"/>
                <a:chExt cx="892732" cy="1267556"/>
              </a:xfrm>
            </p:grpSpPr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3714" y="5726951"/>
                  <a:ext cx="468006" cy="457201"/>
                </a:xfrm>
                <a:prstGeom prst="rect">
                  <a:avLst/>
                </a:prstGeom>
              </p:spPr>
            </p:pic>
            <p:sp>
              <p:nvSpPr>
                <p:cNvPr id="75" name="Oval 74"/>
                <p:cNvSpPr/>
                <p:nvPr/>
              </p:nvSpPr>
              <p:spPr>
                <a:xfrm>
                  <a:off x="767127" y="4916596"/>
                  <a:ext cx="444500" cy="457200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S1</a:t>
                  </a:r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1004691" y="4938153"/>
                  <a:ext cx="444500" cy="45720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S1</a:t>
                  </a:r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1215359" y="4944455"/>
                  <a:ext cx="444500" cy="457200"/>
                </a:xfrm>
                <a:prstGeom prst="ellipse">
                  <a:avLst/>
                </a:prstGeom>
                <a:solidFill>
                  <a:srgbClr val="10A214"/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S2</a:t>
                  </a:r>
                </a:p>
              </p:txBody>
            </p:sp>
            <p:cxnSp>
              <p:nvCxnSpPr>
                <p:cNvPr id="78" name="Straight Connector 77"/>
                <p:cNvCxnSpPr>
                  <a:stCxn id="75" idx="4"/>
                  <a:endCxn id="74" idx="0"/>
                </p:cNvCxnSpPr>
                <p:nvPr/>
              </p:nvCxnSpPr>
              <p:spPr>
                <a:xfrm>
                  <a:off x="989377" y="5373796"/>
                  <a:ext cx="308340" cy="35315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>
                  <a:endCxn id="74" idx="0"/>
                </p:cNvCxnSpPr>
                <p:nvPr/>
              </p:nvCxnSpPr>
              <p:spPr>
                <a:xfrm>
                  <a:off x="1213493" y="5368457"/>
                  <a:ext cx="84224" cy="358494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>
                  <a:stCxn id="77" idx="4"/>
                  <a:endCxn id="74" idx="0"/>
                </p:cNvCxnSpPr>
                <p:nvPr/>
              </p:nvCxnSpPr>
              <p:spPr>
                <a:xfrm flipH="1">
                  <a:off x="1297717" y="5401655"/>
                  <a:ext cx="139892" cy="325296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4" name="Group 53"/>
            <p:cNvGrpSpPr/>
            <p:nvPr/>
          </p:nvGrpSpPr>
          <p:grpSpPr>
            <a:xfrm>
              <a:off x="6808638" y="1587763"/>
              <a:ext cx="422563" cy="408709"/>
              <a:chOff x="4897582" y="3713017"/>
              <a:chExt cx="422563" cy="408709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55" name="Oval 54"/>
              <p:cNvSpPr/>
              <p:nvPr/>
            </p:nvSpPr>
            <p:spPr>
              <a:xfrm>
                <a:off x="4897582" y="3713017"/>
                <a:ext cx="422563" cy="408709"/>
              </a:xfrm>
              <a:prstGeom prst="ellipse">
                <a:avLst/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7" name="Picture 7" descr="C:\Users\Kien\Pictures\Thing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0283" y="3753401"/>
                <a:ext cx="177159" cy="340617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30" name="Curved Down Arrow 29"/>
          <p:cNvSpPr/>
          <p:nvPr/>
        </p:nvSpPr>
        <p:spPr>
          <a:xfrm rot="17979796">
            <a:off x="2842674" y="2361971"/>
            <a:ext cx="4791238" cy="1179056"/>
          </a:xfrm>
          <a:prstGeom prst="curvedDown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99615" y="870939"/>
            <a:ext cx="351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Ecosystem for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IoT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Collaboration</a:t>
            </a:r>
          </a:p>
        </p:txBody>
      </p:sp>
    </p:spTree>
    <p:extLst>
      <p:ext uri="{BB962C8B-B14F-4D97-AF65-F5344CB8AC3E}">
        <p14:creationId xmlns:p14="http://schemas.microsoft.com/office/powerpoint/2010/main" val="5480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8" descr="Network Clou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4" y="1294043"/>
            <a:ext cx="5900791" cy="400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ounded Rectangle 57"/>
          <p:cNvSpPr/>
          <p:nvPr/>
        </p:nvSpPr>
        <p:spPr>
          <a:xfrm>
            <a:off x="4558372" y="404041"/>
            <a:ext cx="4042023" cy="2063654"/>
          </a:xfrm>
          <a:prstGeom prst="roundRect">
            <a:avLst>
              <a:gd name="adj" fmla="val 8523"/>
            </a:avLst>
          </a:prstGeom>
          <a:solidFill>
            <a:schemeClr val="tx2">
              <a:lumMod val="75000"/>
            </a:schemeClr>
          </a:solidFill>
          <a:ln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641401" y="2688618"/>
            <a:ext cx="4362327" cy="2388024"/>
            <a:chOff x="4505929" y="2688618"/>
            <a:chExt cx="4362327" cy="2388024"/>
          </a:xfrm>
        </p:grpSpPr>
        <p:sp>
          <p:nvSpPr>
            <p:cNvPr id="52" name="Rounded Rectangle 51"/>
            <p:cNvSpPr/>
            <p:nvPr/>
          </p:nvSpPr>
          <p:spPr>
            <a:xfrm>
              <a:off x="4505929" y="2699889"/>
              <a:ext cx="2517377" cy="2063654"/>
            </a:xfrm>
            <a:prstGeom prst="roundRect">
              <a:avLst>
                <a:gd name="adj" fmla="val 8523"/>
              </a:avLst>
            </a:prstGeom>
            <a:ln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0870" y="3018047"/>
              <a:ext cx="1347986" cy="134798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778" y="3148544"/>
              <a:ext cx="1435774" cy="1435774"/>
            </a:xfrm>
            <a:prstGeom prst="rect">
              <a:avLst/>
            </a:prstGeom>
          </p:spPr>
        </p:pic>
        <p:sp>
          <p:nvSpPr>
            <p:cNvPr id="40" name="Left Arrow 39"/>
            <p:cNvSpPr/>
            <p:nvPr/>
          </p:nvSpPr>
          <p:spPr>
            <a:xfrm>
              <a:off x="6472883" y="3734887"/>
              <a:ext cx="943954" cy="297763"/>
            </a:xfrm>
            <a:prstGeom prst="leftArrow">
              <a:avLst/>
            </a:prstGeom>
            <a:solidFill>
              <a:schemeClr val="tx1">
                <a:lumMod val="5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72792" y="3120101"/>
              <a:ext cx="2379339" cy="5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Develop apps as online services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632387" y="4496996"/>
              <a:ext cx="1235869" cy="57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IoT App Developer</a:t>
              </a:r>
            </a:p>
          </p:txBody>
        </p:sp>
        <p:sp>
          <p:nvSpPr>
            <p:cNvPr id="54" name="Terminator 13"/>
            <p:cNvSpPr/>
            <p:nvPr/>
          </p:nvSpPr>
          <p:spPr>
            <a:xfrm>
              <a:off x="4999825" y="3749313"/>
              <a:ext cx="1340765" cy="458254"/>
            </a:xfrm>
            <a:prstGeom prst="flowChartTerminator">
              <a:avLst/>
            </a:prstGeom>
            <a:solidFill>
              <a:srgbClr val="0070C0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573234" y="2688618"/>
              <a:ext cx="2291492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 w="12700">
                    <a:solidFill>
                      <a:srgbClr val="E7E6E6">
                        <a:satMod val="155000"/>
                      </a:srgb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Avenir Black Oblique"/>
                  <a:ea typeface="+mn-ea"/>
                  <a:cs typeface="Avenir Black Oblique"/>
                </a:rPr>
                <a:t>App Server</a:t>
              </a:r>
            </a:p>
          </p:txBody>
        </p:sp>
        <p:sp>
          <p:nvSpPr>
            <p:cNvPr id="53" name="Terminator 13"/>
            <p:cNvSpPr/>
            <p:nvPr/>
          </p:nvSpPr>
          <p:spPr>
            <a:xfrm>
              <a:off x="4824402" y="3949998"/>
              <a:ext cx="1340765" cy="458254"/>
            </a:xfrm>
            <a:prstGeom prst="flowChartTerminator">
              <a:avLst/>
            </a:prstGeom>
            <a:solidFill>
              <a:srgbClr val="F37631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14" name="Terminator 13"/>
            <p:cNvSpPr/>
            <p:nvPr/>
          </p:nvSpPr>
          <p:spPr>
            <a:xfrm>
              <a:off x="4673648" y="4138758"/>
              <a:ext cx="1340765" cy="458254"/>
            </a:xfrm>
            <a:prstGeom prst="flowChartTerminator">
              <a:avLst/>
            </a:prstGeom>
            <a:solidFill>
              <a:srgbClr val="10A214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app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6770540" y="497711"/>
            <a:ext cx="1767798" cy="31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IoT Market Place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592114" y="433747"/>
            <a:ext cx="194605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50" normalizeH="0" baseline="0" noProof="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venir Black Oblique"/>
                <a:ea typeface="+mn-ea"/>
                <a:cs typeface="Avenir Black Oblique"/>
              </a:rPr>
              <a:t>ThingStore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820765" y="948082"/>
            <a:ext cx="1683404" cy="796235"/>
            <a:chOff x="4684113" y="1391475"/>
            <a:chExt cx="1683404" cy="796235"/>
          </a:xfrm>
        </p:grpSpPr>
        <p:sp>
          <p:nvSpPr>
            <p:cNvPr id="64" name="Terminator 13"/>
            <p:cNvSpPr/>
            <p:nvPr/>
          </p:nvSpPr>
          <p:spPr>
            <a:xfrm>
              <a:off x="5026752" y="1391475"/>
              <a:ext cx="1340765" cy="458254"/>
            </a:xfrm>
            <a:prstGeom prst="flowChartTerminator">
              <a:avLst/>
            </a:prstGeom>
            <a:solidFill>
              <a:schemeClr val="accent4">
                <a:lumMod val="60000"/>
                <a:lumOff val="40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60" name="Terminator 13"/>
            <p:cNvSpPr/>
            <p:nvPr/>
          </p:nvSpPr>
          <p:spPr>
            <a:xfrm>
              <a:off x="4925131" y="1500455"/>
              <a:ext cx="1340765" cy="458254"/>
            </a:xfrm>
            <a:prstGeom prst="flowChartTerminator">
              <a:avLst/>
            </a:prstGeom>
            <a:solidFill>
              <a:srgbClr val="0070C0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62" name="Terminator 13"/>
            <p:cNvSpPr/>
            <p:nvPr/>
          </p:nvSpPr>
          <p:spPr>
            <a:xfrm>
              <a:off x="4784065" y="1625366"/>
              <a:ext cx="1340765" cy="458254"/>
            </a:xfrm>
            <a:prstGeom prst="flowChartTerminator">
              <a:avLst/>
            </a:prstGeom>
            <a:solidFill>
              <a:srgbClr val="F37631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app</a:t>
              </a:r>
            </a:p>
          </p:txBody>
        </p:sp>
        <p:sp>
          <p:nvSpPr>
            <p:cNvPr id="63" name="Terminator 13"/>
            <p:cNvSpPr/>
            <p:nvPr/>
          </p:nvSpPr>
          <p:spPr>
            <a:xfrm>
              <a:off x="4684113" y="1729456"/>
              <a:ext cx="1340765" cy="458254"/>
            </a:xfrm>
            <a:prstGeom prst="flowChartTerminator">
              <a:avLst/>
            </a:prstGeom>
            <a:solidFill>
              <a:srgbClr val="10A214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app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16239" y="820837"/>
            <a:ext cx="1628802" cy="1312252"/>
            <a:chOff x="6680767" y="820837"/>
            <a:chExt cx="1628802" cy="1312252"/>
          </a:xfrm>
        </p:grpSpPr>
        <p:grpSp>
          <p:nvGrpSpPr>
            <p:cNvPr id="65" name="Group 64"/>
            <p:cNvGrpSpPr/>
            <p:nvPr/>
          </p:nvGrpSpPr>
          <p:grpSpPr>
            <a:xfrm>
              <a:off x="6680767" y="820837"/>
              <a:ext cx="838200" cy="761999"/>
              <a:chOff x="1205131" y="4951504"/>
              <a:chExt cx="838200" cy="761999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1205131" y="4951504"/>
                <a:ext cx="444500" cy="457200"/>
              </a:xfrm>
              <a:prstGeom prst="ellipse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S1</a:t>
                </a: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395631" y="4951504"/>
                <a:ext cx="444500" cy="4572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S1</a:t>
                </a: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1598831" y="4964204"/>
                <a:ext cx="444500" cy="457200"/>
              </a:xfrm>
              <a:prstGeom prst="ellipse">
                <a:avLst/>
              </a:prstGeom>
              <a:solidFill>
                <a:srgbClr val="10A214"/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S1</a:t>
                </a:r>
              </a:p>
            </p:txBody>
          </p:sp>
          <p:cxnSp>
            <p:nvCxnSpPr>
              <p:cNvPr id="70" name="Straight Connector 69"/>
              <p:cNvCxnSpPr>
                <a:stCxn id="67" idx="4"/>
              </p:cNvCxnSpPr>
              <p:nvPr/>
            </p:nvCxnSpPr>
            <p:spPr>
              <a:xfrm>
                <a:off x="1427381" y="5408704"/>
                <a:ext cx="139283" cy="3047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>
                <a:stCxn id="68" idx="4"/>
              </p:cNvCxnSpPr>
              <p:nvPr/>
            </p:nvCxnSpPr>
            <p:spPr>
              <a:xfrm flipH="1">
                <a:off x="1566664" y="5408704"/>
                <a:ext cx="51217" cy="3047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1566664" y="5421404"/>
                <a:ext cx="248067" cy="292099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/>
            <p:cNvGrpSpPr/>
            <p:nvPr/>
          </p:nvGrpSpPr>
          <p:grpSpPr>
            <a:xfrm>
              <a:off x="7416837" y="865533"/>
              <a:ext cx="892732" cy="1267556"/>
              <a:chOff x="767127" y="4916596"/>
              <a:chExt cx="892732" cy="1267556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3714" y="5726951"/>
                <a:ext cx="468006" cy="457201"/>
              </a:xfrm>
              <a:prstGeom prst="rect">
                <a:avLst/>
              </a:prstGeom>
            </p:spPr>
          </p:pic>
          <p:sp>
            <p:nvSpPr>
              <p:cNvPr id="75" name="Oval 74"/>
              <p:cNvSpPr/>
              <p:nvPr/>
            </p:nvSpPr>
            <p:spPr>
              <a:xfrm>
                <a:off x="767127" y="4916596"/>
                <a:ext cx="444500" cy="457200"/>
              </a:xfrm>
              <a:prstGeom prst="ellipse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S1</a:t>
                </a:r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1004691" y="4938153"/>
                <a:ext cx="444500" cy="4572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S1</a:t>
                </a:r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1215359" y="4944455"/>
                <a:ext cx="444500" cy="457200"/>
              </a:xfrm>
              <a:prstGeom prst="ellipse">
                <a:avLst/>
              </a:prstGeom>
              <a:solidFill>
                <a:srgbClr val="10A214"/>
              </a:solidFill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S2</a:t>
                </a:r>
              </a:p>
            </p:txBody>
          </p:sp>
          <p:cxnSp>
            <p:nvCxnSpPr>
              <p:cNvPr id="78" name="Straight Connector 77"/>
              <p:cNvCxnSpPr>
                <a:stCxn id="75" idx="4"/>
                <a:endCxn id="74" idx="0"/>
              </p:cNvCxnSpPr>
              <p:nvPr/>
            </p:nvCxnSpPr>
            <p:spPr>
              <a:xfrm>
                <a:off x="989377" y="5373796"/>
                <a:ext cx="308340" cy="35315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>
                <a:endCxn id="74" idx="0"/>
              </p:cNvCxnSpPr>
              <p:nvPr/>
            </p:nvCxnSpPr>
            <p:spPr>
              <a:xfrm>
                <a:off x="1213493" y="5368457"/>
                <a:ext cx="84224" cy="358494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>
                <a:stCxn id="77" idx="4"/>
                <a:endCxn id="74" idx="0"/>
              </p:cNvCxnSpPr>
              <p:nvPr/>
            </p:nvCxnSpPr>
            <p:spPr>
              <a:xfrm flipH="1">
                <a:off x="1297717" y="5401655"/>
                <a:ext cx="139892" cy="325296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1" name="Left Arrow 80"/>
          <p:cNvSpPr/>
          <p:nvPr/>
        </p:nvSpPr>
        <p:spPr>
          <a:xfrm rot="2666017">
            <a:off x="5939604" y="2226171"/>
            <a:ext cx="2324606" cy="297763"/>
          </a:xfrm>
          <a:prstGeom prst="leftArrow">
            <a:avLst/>
          </a:prstGeom>
          <a:solidFill>
            <a:schemeClr val="tx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640171" y="1315301"/>
            <a:ext cx="3351318" cy="1253842"/>
            <a:chOff x="1504699" y="1315301"/>
            <a:chExt cx="3351318" cy="12538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504699" y="1579200"/>
              <a:ext cx="1349458" cy="98994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pic>
        <p:grpSp>
          <p:nvGrpSpPr>
            <p:cNvPr id="85" name="Group 84"/>
            <p:cNvGrpSpPr/>
            <p:nvPr/>
          </p:nvGrpSpPr>
          <p:grpSpPr>
            <a:xfrm>
              <a:off x="2282507" y="1315301"/>
              <a:ext cx="2573510" cy="588837"/>
              <a:chOff x="2282507" y="1315301"/>
              <a:chExt cx="2573510" cy="588837"/>
            </a:xfrm>
          </p:grpSpPr>
          <p:sp>
            <p:nvSpPr>
              <p:cNvPr id="4" name="TextBox 3"/>
              <p:cNvSpPr txBox="1"/>
              <p:nvPr/>
            </p:nvSpPr>
            <p:spPr>
              <a:xfrm rot="20796226">
                <a:off x="3147575" y="1315301"/>
                <a:ext cx="11423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Download</a:t>
                </a:r>
              </a:p>
            </p:txBody>
          </p:sp>
          <p:sp>
            <p:nvSpPr>
              <p:cNvPr id="82" name="Up Arrow 81"/>
              <p:cNvSpPr/>
              <p:nvPr/>
            </p:nvSpPr>
            <p:spPr>
              <a:xfrm rot="15419340">
                <a:off x="3412181" y="460303"/>
                <a:ext cx="314161" cy="2573510"/>
              </a:xfrm>
              <a:prstGeom prst="upArrow">
                <a:avLst/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4" name="Rectangle 83"/>
          <p:cNvSpPr/>
          <p:nvPr/>
        </p:nvSpPr>
        <p:spPr>
          <a:xfrm>
            <a:off x="530084" y="3447194"/>
            <a:ext cx="22215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4472C4">
                    <a:lumMod val="75000"/>
                  </a:srgbClr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Network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04662" y="1883360"/>
            <a:ext cx="4570936" cy="2495669"/>
            <a:chOff x="269190" y="1883360"/>
            <a:chExt cx="4570936" cy="2495669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100" y="2417865"/>
              <a:ext cx="1394246" cy="104507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</p:pic>
        <p:sp>
          <p:nvSpPr>
            <p:cNvPr id="26" name="TextBox 25"/>
            <p:cNvSpPr txBox="1"/>
            <p:nvPr/>
          </p:nvSpPr>
          <p:spPr>
            <a:xfrm>
              <a:off x="269190" y="1883360"/>
              <a:ext cx="12358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End Users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328210" y="3574541"/>
              <a:ext cx="3511916" cy="804488"/>
              <a:chOff x="1328210" y="3574541"/>
              <a:chExt cx="3511916" cy="804488"/>
            </a:xfrm>
          </p:grpSpPr>
          <p:sp>
            <p:nvSpPr>
              <p:cNvPr id="83" name="TextBox 82"/>
              <p:cNvSpPr txBox="1"/>
              <p:nvPr/>
            </p:nvSpPr>
            <p:spPr>
              <a:xfrm rot="1107547">
                <a:off x="3081169" y="4009697"/>
                <a:ext cx="13478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Subscription</a:t>
                </a:r>
              </a:p>
            </p:txBody>
          </p:sp>
          <p:sp>
            <p:nvSpPr>
              <p:cNvPr id="27" name="Up Arrow 26"/>
              <p:cNvSpPr/>
              <p:nvPr/>
            </p:nvSpPr>
            <p:spPr>
              <a:xfrm rot="17392887">
                <a:off x="2916450" y="1986301"/>
                <a:ext cx="335435" cy="3511916"/>
              </a:xfrm>
              <a:prstGeom prst="upArrow">
                <a:avLst/>
              </a:prstGeom>
              <a:solidFill>
                <a:schemeClr val="accent1">
                  <a:lumMod val="75000"/>
                </a:schemeClr>
              </a:solidFill>
              <a:ln w="19050"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629394" y="4982244"/>
            <a:ext cx="5822326" cy="1588580"/>
            <a:chOff x="493922" y="4982244"/>
            <a:chExt cx="5822326" cy="1588580"/>
          </a:xfrm>
        </p:grpSpPr>
        <p:grpSp>
          <p:nvGrpSpPr>
            <p:cNvPr id="5" name="Group 4"/>
            <p:cNvGrpSpPr/>
            <p:nvPr/>
          </p:nvGrpSpPr>
          <p:grpSpPr>
            <a:xfrm>
              <a:off x="493922" y="4982244"/>
              <a:ext cx="5822326" cy="1588580"/>
              <a:chOff x="766482" y="4982244"/>
              <a:chExt cx="5822326" cy="158858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766482" y="4982244"/>
                <a:ext cx="3542033" cy="1557635"/>
              </a:xfrm>
              <a:prstGeom prst="roundRect">
                <a:avLst>
                  <a:gd name="adj" fmla="val 8523"/>
                </a:avLst>
              </a:prstGeom>
              <a:solidFill>
                <a:srgbClr val="9999FF"/>
              </a:solidFill>
              <a:ln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778599" y="5065046"/>
                <a:ext cx="1136712" cy="71301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4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1" u="none" strike="noStrike" kern="1200" cap="none" spc="0" normalizeH="0" baseline="0" noProof="0" dirty="0">
                    <a:ln w="12700">
                      <a:solidFill>
                        <a:srgbClr val="E7E6E6">
                          <a:satMod val="155000"/>
                        </a:srgbClr>
                      </a:solidFill>
                      <a:prstDash val="solid"/>
                    </a:ln>
                    <a:solidFill>
                      <a:prstClr val="white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uLnTx/>
                    <a:uFillTx/>
                    <a:latin typeface="Avenir Black Oblique"/>
                    <a:ea typeface="+mn-ea"/>
                    <a:cs typeface="Avenir Black Oblique"/>
                  </a:rPr>
                  <a:t>Thing Server</a:t>
                </a:r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2022210" y="5194271"/>
                <a:ext cx="838200" cy="761999"/>
                <a:chOff x="1205131" y="4951504"/>
                <a:chExt cx="838200" cy="761999"/>
              </a:xfrm>
            </p:grpSpPr>
            <p:sp>
              <p:nvSpPr>
                <p:cNvPr id="7" name="Oval 6"/>
                <p:cNvSpPr/>
                <p:nvPr/>
              </p:nvSpPr>
              <p:spPr>
                <a:xfrm>
                  <a:off x="1205131" y="4951504"/>
                  <a:ext cx="444500" cy="457200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S1</a:t>
                  </a:r>
                </a:p>
              </p:txBody>
            </p:sp>
            <p:sp>
              <p:nvSpPr>
                <p:cNvPr id="8" name="Oval 7"/>
                <p:cNvSpPr/>
                <p:nvPr/>
              </p:nvSpPr>
              <p:spPr>
                <a:xfrm>
                  <a:off x="1395631" y="4951504"/>
                  <a:ext cx="444500" cy="45720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S1</a:t>
                  </a: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1598831" y="4964204"/>
                  <a:ext cx="444500" cy="457200"/>
                </a:xfrm>
                <a:prstGeom prst="ellipse">
                  <a:avLst/>
                </a:prstGeom>
                <a:solidFill>
                  <a:srgbClr val="10A214"/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S1</a:t>
                  </a:r>
                </a:p>
              </p:txBody>
            </p:sp>
            <p:cxnSp>
              <p:nvCxnSpPr>
                <p:cNvPr id="10" name="Straight Connector 9"/>
                <p:cNvCxnSpPr>
                  <a:stCxn id="7" idx="4"/>
                </p:cNvCxnSpPr>
                <p:nvPr/>
              </p:nvCxnSpPr>
              <p:spPr>
                <a:xfrm>
                  <a:off x="1427381" y="5408704"/>
                  <a:ext cx="139283" cy="30479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>
                  <a:stCxn id="8" idx="4"/>
                </p:cNvCxnSpPr>
                <p:nvPr/>
              </p:nvCxnSpPr>
              <p:spPr>
                <a:xfrm flipH="1">
                  <a:off x="1566664" y="5408704"/>
                  <a:ext cx="51217" cy="30479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 flipH="1">
                  <a:off x="1566664" y="5421404"/>
                  <a:ext cx="248067" cy="292099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/>
            </p:nvGrpSpPr>
            <p:grpSpPr>
              <a:xfrm>
                <a:off x="3019745" y="5180823"/>
                <a:ext cx="892732" cy="1267556"/>
                <a:chOff x="767127" y="4916596"/>
                <a:chExt cx="892732" cy="1267556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3714" y="5726951"/>
                  <a:ext cx="468006" cy="457201"/>
                </a:xfrm>
                <a:prstGeom prst="rect">
                  <a:avLst/>
                </a:prstGeom>
              </p:spPr>
            </p:pic>
            <p:sp>
              <p:nvSpPr>
                <p:cNvPr id="17" name="Oval 16"/>
                <p:cNvSpPr/>
                <p:nvPr/>
              </p:nvSpPr>
              <p:spPr>
                <a:xfrm>
                  <a:off x="767127" y="4916596"/>
                  <a:ext cx="444500" cy="457200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S1</a:t>
                  </a: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1004691" y="4938153"/>
                  <a:ext cx="444500" cy="45720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S1</a:t>
                  </a: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1215359" y="4944455"/>
                  <a:ext cx="444500" cy="457200"/>
                </a:xfrm>
                <a:prstGeom prst="ellipse">
                  <a:avLst/>
                </a:prstGeom>
                <a:solidFill>
                  <a:srgbClr val="10A214"/>
                </a:solidFill>
                <a:ln/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lIns="0" r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S2</a:t>
                  </a:r>
                </a:p>
              </p:txBody>
            </p:sp>
            <p:cxnSp>
              <p:nvCxnSpPr>
                <p:cNvPr id="20" name="Straight Connector 19"/>
                <p:cNvCxnSpPr>
                  <a:stCxn id="17" idx="4"/>
                  <a:endCxn id="16" idx="0"/>
                </p:cNvCxnSpPr>
                <p:nvPr/>
              </p:nvCxnSpPr>
              <p:spPr>
                <a:xfrm>
                  <a:off x="989377" y="5373796"/>
                  <a:ext cx="308340" cy="353155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>
                  <a:endCxn id="16" idx="0"/>
                </p:cNvCxnSpPr>
                <p:nvPr/>
              </p:nvCxnSpPr>
              <p:spPr>
                <a:xfrm>
                  <a:off x="1213493" y="5368457"/>
                  <a:ext cx="84224" cy="358494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>
                  <a:stCxn id="19" idx="4"/>
                  <a:endCxn id="16" idx="0"/>
                </p:cNvCxnSpPr>
                <p:nvPr/>
              </p:nvCxnSpPr>
              <p:spPr>
                <a:xfrm flipH="1">
                  <a:off x="1297717" y="5401655"/>
                  <a:ext cx="139892" cy="325296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2437" y="4982244"/>
                <a:ext cx="1347986" cy="1347986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354" y="5119881"/>
                <a:ext cx="1435774" cy="1435774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802531" y="5773744"/>
                <a:ext cx="1597376" cy="691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Deploy “things” with smart services</a:t>
                </a:r>
              </a:p>
            </p:txBody>
          </p:sp>
          <p:sp>
            <p:nvSpPr>
              <p:cNvPr id="41" name="Left Arrow 40"/>
              <p:cNvSpPr/>
              <p:nvPr/>
            </p:nvSpPr>
            <p:spPr>
              <a:xfrm>
                <a:off x="3880144" y="5789349"/>
                <a:ext cx="860311" cy="310978"/>
              </a:xfrm>
              <a:prstGeom prst="leftArrow">
                <a:avLst/>
              </a:prstGeom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352939" y="5991178"/>
                <a:ext cx="1235869" cy="579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ts val="19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Thing Provider</a:t>
                </a: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1893826" y="5981469"/>
              <a:ext cx="422563" cy="408709"/>
              <a:chOff x="4897582" y="3713017"/>
              <a:chExt cx="422563" cy="408709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90" name="Oval 89"/>
              <p:cNvSpPr/>
              <p:nvPr/>
            </p:nvSpPr>
            <p:spPr>
              <a:xfrm>
                <a:off x="4897582" y="3713017"/>
                <a:ext cx="422563" cy="408709"/>
              </a:xfrm>
              <a:prstGeom prst="ellipse">
                <a:avLst/>
              </a:prstGeom>
              <a:grpFill/>
              <a:ln/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91" name="Picture 7" descr="C:\Users\Kien\Pictures\Thing.pn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0283" y="3753401"/>
                <a:ext cx="177159" cy="340617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95" name="Group 94"/>
          <p:cNvGrpSpPr/>
          <p:nvPr/>
        </p:nvGrpSpPr>
        <p:grpSpPr>
          <a:xfrm>
            <a:off x="6950865" y="1587763"/>
            <a:ext cx="422563" cy="408709"/>
            <a:chOff x="4897582" y="3713017"/>
            <a:chExt cx="422563" cy="40870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96" name="Oval 95"/>
            <p:cNvSpPr/>
            <p:nvPr/>
          </p:nvSpPr>
          <p:spPr>
            <a:xfrm>
              <a:off x="4897582" y="3713017"/>
              <a:ext cx="422563" cy="408709"/>
            </a:xfrm>
            <a:prstGeom prst="ellipse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7" name="Picture 7" descr="C:\Users\Kien\Pictures\Thing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283" y="3753401"/>
              <a:ext cx="177159" cy="340617"/>
            </a:xfrm>
            <a:prstGeom prst="rect">
              <a:avLst/>
            </a:prstGeom>
            <a:grpFill/>
          </p:spPr>
        </p:pic>
      </p:grpSp>
      <p:sp>
        <p:nvSpPr>
          <p:cNvPr id="37" name="Rounded Rectangle 36"/>
          <p:cNvSpPr/>
          <p:nvPr/>
        </p:nvSpPr>
        <p:spPr>
          <a:xfrm>
            <a:off x="4708264" y="1874306"/>
            <a:ext cx="1694284" cy="39964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Query Processor</a:t>
            </a:r>
          </a:p>
        </p:txBody>
      </p:sp>
      <p:sp>
        <p:nvSpPr>
          <p:cNvPr id="3" name="Curved Left Arrow 2"/>
          <p:cNvSpPr/>
          <p:nvPr/>
        </p:nvSpPr>
        <p:spPr>
          <a:xfrm rot="12538534">
            <a:off x="3222820" y="1442860"/>
            <a:ext cx="692354" cy="4067093"/>
          </a:xfrm>
          <a:prstGeom prst="curvedLeftArrow">
            <a:avLst/>
          </a:prstGeom>
          <a:solidFill>
            <a:schemeClr val="accent3">
              <a:lumMod val="50000"/>
            </a:schemeClr>
          </a:solidFill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Curved Right Arrow 43"/>
          <p:cNvSpPr/>
          <p:nvPr/>
        </p:nvSpPr>
        <p:spPr>
          <a:xfrm rot="21078174">
            <a:off x="4098088" y="2118365"/>
            <a:ext cx="781115" cy="2264571"/>
          </a:xfrm>
          <a:prstGeom prst="curvedRightArrow">
            <a:avLst>
              <a:gd name="adj1" fmla="val 18647"/>
              <a:gd name="adj2" fmla="val 41029"/>
              <a:gd name="adj3" fmla="val 25000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87203" y="2759017"/>
            <a:ext cx="1425460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E921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EQL queries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9615" y="870939"/>
            <a:ext cx="3514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Ecosystem for IoT Collaboration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84C91D1-0E57-400B-AF8A-F36CADFF4FC6}"/>
              </a:ext>
            </a:extLst>
          </p:cNvPr>
          <p:cNvSpPr/>
          <p:nvPr/>
        </p:nvSpPr>
        <p:spPr>
          <a:xfrm>
            <a:off x="458305" y="138807"/>
            <a:ext cx="3570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pple Chancery"/>
                <a:ea typeface="+mn-ea"/>
                <a:cs typeface="+mn-cs"/>
              </a:rPr>
              <a:t>ThingStore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>
                  <a:lumMod val="40000"/>
                  <a:lumOff val="6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51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3" grpId="0" animBg="1"/>
      <p:bldP spid="44" grpId="0" animBg="1"/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868">
            <a:off x="738911" y="1950341"/>
            <a:ext cx="7950906" cy="411172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2054" name="Picture 6" descr="Image result for Peo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1816">
            <a:off x="2697331" y="1539090"/>
            <a:ext cx="4737372" cy="157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/>
          <p:cNvSpPr txBox="1"/>
          <p:nvPr/>
        </p:nvSpPr>
        <p:spPr>
          <a:xfrm>
            <a:off x="4279774" y="5750858"/>
            <a:ext cx="4719789" cy="837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Apple Chancery"/>
              </a:rPr>
              <a:t>Collaboration platform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n-ea"/>
                <a:cs typeface="Apple Chancery"/>
              </a:rPr>
              <a:t> for IoT development and deployment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83888" y="166248"/>
            <a:ext cx="3570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>
                <a:ln w="0"/>
                <a:solidFill>
                  <a:srgbClr val="FFC000">
                    <a:lumMod val="40000"/>
                    <a:lumOff val="6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pple Chancery"/>
                <a:ea typeface="+mn-ea"/>
                <a:cs typeface="+mn-cs"/>
              </a:rPr>
              <a:t>ThingStore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C000">
                  <a:lumMod val="40000"/>
                  <a:lumOff val="60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3828" y="899304"/>
            <a:ext cx="3538782" cy="376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Ecosystem for IoT Collaboration</a:t>
            </a:r>
          </a:p>
        </p:txBody>
      </p:sp>
      <p:pic>
        <p:nvPicPr>
          <p:cNvPr id="2050" name="Picture 2" descr="Image result for shaking hands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960" y="1134890"/>
            <a:ext cx="3737392" cy="373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4358600" y="826078"/>
            <a:ext cx="1496030" cy="617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Thing Developer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182430" y="728371"/>
            <a:ext cx="1496030" cy="617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IoT App Developer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78330" y="1753388"/>
            <a:ext cx="1496030" cy="355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IoT Users</a:t>
            </a:r>
          </a:p>
        </p:txBody>
      </p:sp>
    </p:spTree>
    <p:extLst>
      <p:ext uri="{BB962C8B-B14F-4D97-AF65-F5344CB8AC3E}">
        <p14:creationId xmlns:p14="http://schemas.microsoft.com/office/powerpoint/2010/main" val="59624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92745B3-A7BE-45DA-BFEC-DF24F57FC4C3}"/>
              </a:ext>
            </a:extLst>
          </p:cNvPr>
          <p:cNvGrpSpPr/>
          <p:nvPr/>
        </p:nvGrpSpPr>
        <p:grpSpPr>
          <a:xfrm>
            <a:off x="2167915" y="1992301"/>
            <a:ext cx="5696367" cy="3856697"/>
            <a:chOff x="3587850" y="2955976"/>
            <a:chExt cx="4302496" cy="303218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8CE9047-987C-4607-826D-5491E162A913}"/>
                </a:ext>
              </a:extLst>
            </p:cNvPr>
            <p:cNvGrpSpPr/>
            <p:nvPr/>
          </p:nvGrpSpPr>
          <p:grpSpPr>
            <a:xfrm>
              <a:off x="3587850" y="2955976"/>
              <a:ext cx="4302496" cy="3032183"/>
              <a:chOff x="3923324" y="3201038"/>
              <a:chExt cx="4302496" cy="3032183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92FD9980-217C-4DBC-8796-CED1214542F4}"/>
                  </a:ext>
                </a:extLst>
              </p:cNvPr>
              <p:cNvGrpSpPr/>
              <p:nvPr/>
            </p:nvGrpSpPr>
            <p:grpSpPr>
              <a:xfrm>
                <a:off x="3923324" y="3569939"/>
                <a:ext cx="4302496" cy="2663282"/>
                <a:chOff x="3882381" y="3550294"/>
                <a:chExt cx="4302496" cy="2663282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id="{8B3F7C9D-A4A0-4495-B9C6-EF0ECE0EF4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82381" y="3550294"/>
                  <a:ext cx="2157354" cy="2663282"/>
                </a:xfrm>
                <a:prstGeom prst="rect">
                  <a:avLst/>
                </a:prstGeom>
              </p:spPr>
            </p:pic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DB367194-EC0F-4655-B81E-6841040AD5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27523" y="3550294"/>
                  <a:ext cx="2157354" cy="2663282"/>
                </a:xfrm>
                <a:prstGeom prst="rect">
                  <a:avLst/>
                </a:prstGeom>
              </p:spPr>
            </p:pic>
          </p:grpSp>
          <p:sp>
            <p:nvSpPr>
              <p:cNvPr id="22" name="Oval Callout 33">
                <a:extLst>
                  <a:ext uri="{FF2B5EF4-FFF2-40B4-BE49-F238E27FC236}">
                    <a16:creationId xmlns:a16="http://schemas.microsoft.com/office/drawing/2014/main" id="{B7F1B46E-8FFB-42FE-8015-D33E7582DD27}"/>
                  </a:ext>
                </a:extLst>
              </p:cNvPr>
              <p:cNvSpPr/>
              <p:nvPr/>
            </p:nvSpPr>
            <p:spPr>
              <a:xfrm>
                <a:off x="4759479" y="3201038"/>
                <a:ext cx="914400" cy="612648"/>
              </a:xfrm>
              <a:prstGeom prst="wedgeEllipseCallout">
                <a:avLst/>
              </a:prstGeom>
              <a:solidFill>
                <a:schemeClr val="tx2">
                  <a:lumMod val="75000"/>
                </a:schemeClr>
              </a:solidFill>
              <a:ln w="127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914400"/>
                <a:endParaRPr lang="en-US" sz="28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Oval Callout 34">
                <a:extLst>
                  <a:ext uri="{FF2B5EF4-FFF2-40B4-BE49-F238E27FC236}">
                    <a16:creationId xmlns:a16="http://schemas.microsoft.com/office/drawing/2014/main" id="{88503118-0CBA-4ADF-AA1B-0D28A823CBDF}"/>
                  </a:ext>
                </a:extLst>
              </p:cNvPr>
              <p:cNvSpPr/>
              <p:nvPr/>
            </p:nvSpPr>
            <p:spPr>
              <a:xfrm>
                <a:off x="6244955" y="3376445"/>
                <a:ext cx="914400" cy="612648"/>
              </a:xfrm>
              <a:prstGeom prst="wedgeEllipseCallout">
                <a:avLst>
                  <a:gd name="adj1" fmla="val 44092"/>
                  <a:gd name="adj2" fmla="val 46906"/>
                </a:avLst>
              </a:prstGeom>
              <a:solidFill>
                <a:schemeClr val="tx2">
                  <a:lumMod val="75000"/>
                </a:schemeClr>
              </a:solidFill>
              <a:ln w="127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914400"/>
                <a:endParaRPr lang="en-US" sz="2800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8E7E55E-8B9F-4976-B935-7ED268EB8F07}"/>
                </a:ext>
              </a:extLst>
            </p:cNvPr>
            <p:cNvGrpSpPr/>
            <p:nvPr/>
          </p:nvGrpSpPr>
          <p:grpSpPr>
            <a:xfrm>
              <a:off x="5457614" y="3639241"/>
              <a:ext cx="604007" cy="2097348"/>
              <a:chOff x="5905850" y="4102417"/>
              <a:chExt cx="604007" cy="20973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5CB6909-CFF4-4D4B-97E8-DDBB4BFB52B0}"/>
                  </a:ext>
                </a:extLst>
              </p:cNvPr>
              <p:cNvSpPr/>
              <p:nvPr/>
            </p:nvSpPr>
            <p:spPr>
              <a:xfrm flipH="1">
                <a:off x="5974359" y="4235970"/>
                <a:ext cx="489318" cy="55276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2A57B71-34E4-43C5-86DE-516F5F5352E4}"/>
                  </a:ext>
                </a:extLst>
              </p:cNvPr>
              <p:cNvSpPr/>
              <p:nvPr/>
            </p:nvSpPr>
            <p:spPr>
              <a:xfrm rot="971350" flipH="1">
                <a:off x="6098156" y="4316569"/>
                <a:ext cx="99786" cy="250558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EB46863-5BB8-4400-AB53-956BF4016205}"/>
                  </a:ext>
                </a:extLst>
              </p:cNvPr>
              <p:cNvSpPr/>
              <p:nvPr/>
            </p:nvSpPr>
            <p:spPr>
              <a:xfrm rot="971350" flipH="1">
                <a:off x="6101835" y="4392794"/>
                <a:ext cx="88234" cy="116987"/>
              </a:xfrm>
              <a:prstGeom prst="ellipse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" name="Freeform 43">
                <a:extLst>
                  <a:ext uri="{FF2B5EF4-FFF2-40B4-BE49-F238E27FC236}">
                    <a16:creationId xmlns:a16="http://schemas.microsoft.com/office/drawing/2014/main" id="{8F6F8D08-BAF2-48F7-8F26-C9D444489E31}"/>
                  </a:ext>
                </a:extLst>
              </p:cNvPr>
              <p:cNvSpPr/>
              <p:nvPr/>
            </p:nvSpPr>
            <p:spPr>
              <a:xfrm flipH="1">
                <a:off x="6104991" y="4180497"/>
                <a:ext cx="22141" cy="72960"/>
              </a:xfrm>
              <a:custGeom>
                <a:avLst/>
                <a:gdLst>
                  <a:gd name="connsiteX0" fmla="*/ 0 w 44823"/>
                  <a:gd name="connsiteY0" fmla="*/ 107577 h 107577"/>
                  <a:gd name="connsiteX1" fmla="*/ 44823 w 44823"/>
                  <a:gd name="connsiteY1" fmla="*/ 8965 h 107577"/>
                  <a:gd name="connsiteX2" fmla="*/ 44823 w 44823"/>
                  <a:gd name="connsiteY2" fmla="*/ 0 h 107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823" h="107577">
                    <a:moveTo>
                      <a:pt x="0" y="107577"/>
                    </a:moveTo>
                    <a:cubicBezTo>
                      <a:pt x="15007" y="82564"/>
                      <a:pt x="44823" y="40218"/>
                      <a:pt x="44823" y="8965"/>
                    </a:cubicBezTo>
                    <a:lnTo>
                      <a:pt x="44823" y="0"/>
                    </a:ln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" name="Freeform 44">
                <a:extLst>
                  <a:ext uri="{FF2B5EF4-FFF2-40B4-BE49-F238E27FC236}">
                    <a16:creationId xmlns:a16="http://schemas.microsoft.com/office/drawing/2014/main" id="{F32BD490-7324-47D3-A9A4-BC7A5E0B6032}"/>
                  </a:ext>
                </a:extLst>
              </p:cNvPr>
              <p:cNvSpPr/>
              <p:nvPr/>
            </p:nvSpPr>
            <p:spPr>
              <a:xfrm flipH="1">
                <a:off x="6357400" y="4229137"/>
                <a:ext cx="79708" cy="164158"/>
              </a:xfrm>
              <a:custGeom>
                <a:avLst/>
                <a:gdLst>
                  <a:gd name="connsiteX0" fmla="*/ 161365 w 161365"/>
                  <a:gd name="connsiteY0" fmla="*/ 242047 h 242047"/>
                  <a:gd name="connsiteX1" fmla="*/ 134471 w 161365"/>
                  <a:gd name="connsiteY1" fmla="*/ 197224 h 242047"/>
                  <a:gd name="connsiteX2" fmla="*/ 125506 w 161365"/>
                  <a:gd name="connsiteY2" fmla="*/ 170330 h 242047"/>
                  <a:gd name="connsiteX3" fmla="*/ 107577 w 161365"/>
                  <a:gd name="connsiteY3" fmla="*/ 143435 h 242047"/>
                  <a:gd name="connsiteX4" fmla="*/ 98612 w 161365"/>
                  <a:gd name="connsiteY4" fmla="*/ 116541 h 242047"/>
                  <a:gd name="connsiteX5" fmla="*/ 80683 w 161365"/>
                  <a:gd name="connsiteY5" fmla="*/ 89647 h 242047"/>
                  <a:gd name="connsiteX6" fmla="*/ 44824 w 161365"/>
                  <a:gd name="connsiteY6" fmla="*/ 53788 h 242047"/>
                  <a:gd name="connsiteX7" fmla="*/ 35859 w 161365"/>
                  <a:gd name="connsiteY7" fmla="*/ 26894 h 242047"/>
                  <a:gd name="connsiteX8" fmla="*/ 8965 w 161365"/>
                  <a:gd name="connsiteY8" fmla="*/ 8965 h 242047"/>
                  <a:gd name="connsiteX9" fmla="*/ 0 w 161365"/>
                  <a:gd name="connsiteY9" fmla="*/ 0 h 24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1365" h="242047">
                    <a:moveTo>
                      <a:pt x="161365" y="242047"/>
                    </a:moveTo>
                    <a:cubicBezTo>
                      <a:pt x="152400" y="227106"/>
                      <a:pt x="142263" y="212809"/>
                      <a:pt x="134471" y="197224"/>
                    </a:cubicBezTo>
                    <a:cubicBezTo>
                      <a:pt x="130245" y="188772"/>
                      <a:pt x="129732" y="178782"/>
                      <a:pt x="125506" y="170330"/>
                    </a:cubicBezTo>
                    <a:cubicBezTo>
                      <a:pt x="120688" y="160693"/>
                      <a:pt x="112395" y="153072"/>
                      <a:pt x="107577" y="143435"/>
                    </a:cubicBezTo>
                    <a:cubicBezTo>
                      <a:pt x="103351" y="134983"/>
                      <a:pt x="102838" y="124993"/>
                      <a:pt x="98612" y="116541"/>
                    </a:cubicBezTo>
                    <a:cubicBezTo>
                      <a:pt x="93794" y="106904"/>
                      <a:pt x="87695" y="97827"/>
                      <a:pt x="80683" y="89647"/>
                    </a:cubicBezTo>
                    <a:cubicBezTo>
                      <a:pt x="69682" y="76812"/>
                      <a:pt x="44824" y="53788"/>
                      <a:pt x="44824" y="53788"/>
                    </a:cubicBezTo>
                    <a:cubicBezTo>
                      <a:pt x="41836" y="44823"/>
                      <a:pt x="41762" y="34273"/>
                      <a:pt x="35859" y="26894"/>
                    </a:cubicBezTo>
                    <a:cubicBezTo>
                      <a:pt x="29128" y="18481"/>
                      <a:pt x="17584" y="15429"/>
                      <a:pt x="8965" y="8965"/>
                    </a:cubicBezTo>
                    <a:cubicBezTo>
                      <a:pt x="5584" y="6429"/>
                      <a:pt x="2988" y="2988"/>
                      <a:pt x="0" y="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Flowchart: Terminator 8">
                <a:extLst>
                  <a:ext uri="{FF2B5EF4-FFF2-40B4-BE49-F238E27FC236}">
                    <a16:creationId xmlns:a16="http://schemas.microsoft.com/office/drawing/2014/main" id="{A00A63A1-7E36-4A01-AA75-2A49558AF519}"/>
                  </a:ext>
                </a:extLst>
              </p:cNvPr>
              <p:cNvSpPr/>
              <p:nvPr/>
            </p:nvSpPr>
            <p:spPr>
              <a:xfrm rot="20418501" flipH="1">
                <a:off x="6017023" y="4102417"/>
                <a:ext cx="148571" cy="76344"/>
              </a:xfrm>
              <a:prstGeom prst="flowChartTerminator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Flowchart: Terminator 56">
                <a:extLst>
                  <a:ext uri="{FF2B5EF4-FFF2-40B4-BE49-F238E27FC236}">
                    <a16:creationId xmlns:a16="http://schemas.microsoft.com/office/drawing/2014/main" id="{4211AAA7-E1BE-40A7-8F7E-C5CD44EC48D4}"/>
                  </a:ext>
                </a:extLst>
              </p:cNvPr>
              <p:cNvSpPr/>
              <p:nvPr/>
            </p:nvSpPr>
            <p:spPr>
              <a:xfrm rot="1880617" flipH="1">
                <a:off x="6354379" y="4190427"/>
                <a:ext cx="148571" cy="76344"/>
              </a:xfrm>
              <a:prstGeom prst="flowChartTerminator">
                <a:avLst/>
              </a:prstGeom>
              <a:solidFill>
                <a:srgbClr val="00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Freeform 48">
                <a:extLst>
                  <a:ext uri="{FF2B5EF4-FFF2-40B4-BE49-F238E27FC236}">
                    <a16:creationId xmlns:a16="http://schemas.microsoft.com/office/drawing/2014/main" id="{DE190300-7656-4222-A913-B73D0F4C9C1C}"/>
                  </a:ext>
                </a:extLst>
              </p:cNvPr>
              <p:cNvSpPr/>
              <p:nvPr/>
            </p:nvSpPr>
            <p:spPr>
              <a:xfrm>
                <a:off x="6258187" y="4804353"/>
                <a:ext cx="42565" cy="469783"/>
              </a:xfrm>
              <a:custGeom>
                <a:avLst/>
                <a:gdLst>
                  <a:gd name="connsiteX0" fmla="*/ 0 w 42565"/>
                  <a:gd name="connsiteY0" fmla="*/ 0 h 469783"/>
                  <a:gd name="connsiteX1" fmla="*/ 8389 w 42565"/>
                  <a:gd name="connsiteY1" fmla="*/ 67112 h 469783"/>
                  <a:gd name="connsiteX2" fmla="*/ 16778 w 42565"/>
                  <a:gd name="connsiteY2" fmla="*/ 100668 h 469783"/>
                  <a:gd name="connsiteX3" fmla="*/ 25167 w 42565"/>
                  <a:gd name="connsiteY3" fmla="*/ 218113 h 469783"/>
                  <a:gd name="connsiteX4" fmla="*/ 41945 w 42565"/>
                  <a:gd name="connsiteY4" fmla="*/ 369115 h 469783"/>
                  <a:gd name="connsiteX5" fmla="*/ 41945 w 42565"/>
                  <a:gd name="connsiteY5" fmla="*/ 469783 h 469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565" h="469783">
                    <a:moveTo>
                      <a:pt x="0" y="0"/>
                    </a:moveTo>
                    <a:cubicBezTo>
                      <a:pt x="2796" y="22371"/>
                      <a:pt x="4683" y="44874"/>
                      <a:pt x="8389" y="67112"/>
                    </a:cubicBezTo>
                    <a:cubicBezTo>
                      <a:pt x="10284" y="78485"/>
                      <a:pt x="15505" y="89209"/>
                      <a:pt x="16778" y="100668"/>
                    </a:cubicBezTo>
                    <a:cubicBezTo>
                      <a:pt x="21112" y="139676"/>
                      <a:pt x="21262" y="179060"/>
                      <a:pt x="25167" y="218113"/>
                    </a:cubicBezTo>
                    <a:cubicBezTo>
                      <a:pt x="38826" y="354704"/>
                      <a:pt x="32669" y="146491"/>
                      <a:pt x="41945" y="369115"/>
                    </a:cubicBezTo>
                    <a:cubicBezTo>
                      <a:pt x="43342" y="402642"/>
                      <a:pt x="41945" y="436227"/>
                      <a:pt x="41945" y="469783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Freeform 49">
                <a:extLst>
                  <a:ext uri="{FF2B5EF4-FFF2-40B4-BE49-F238E27FC236}">
                    <a16:creationId xmlns:a16="http://schemas.microsoft.com/office/drawing/2014/main" id="{5101BE44-157B-4509-B134-3EA2E1DEAE23}"/>
                  </a:ext>
                </a:extLst>
              </p:cNvPr>
              <p:cNvSpPr/>
              <p:nvPr/>
            </p:nvSpPr>
            <p:spPr>
              <a:xfrm>
                <a:off x="6300132" y="5419288"/>
                <a:ext cx="209725" cy="721453"/>
              </a:xfrm>
              <a:custGeom>
                <a:avLst/>
                <a:gdLst>
                  <a:gd name="connsiteX0" fmla="*/ 0 w 209725"/>
                  <a:gd name="connsiteY0" fmla="*/ 0 h 721453"/>
                  <a:gd name="connsiteX1" fmla="*/ 8389 w 209725"/>
                  <a:gd name="connsiteY1" fmla="*/ 67112 h 721453"/>
                  <a:gd name="connsiteX2" fmla="*/ 16778 w 209725"/>
                  <a:gd name="connsiteY2" fmla="*/ 125835 h 721453"/>
                  <a:gd name="connsiteX3" fmla="*/ 25167 w 209725"/>
                  <a:gd name="connsiteY3" fmla="*/ 268448 h 721453"/>
                  <a:gd name="connsiteX4" fmla="*/ 41945 w 209725"/>
                  <a:gd name="connsiteY4" fmla="*/ 637563 h 721453"/>
                  <a:gd name="connsiteX5" fmla="*/ 67112 w 209725"/>
                  <a:gd name="connsiteY5" fmla="*/ 645952 h 721453"/>
                  <a:gd name="connsiteX6" fmla="*/ 117446 w 209725"/>
                  <a:gd name="connsiteY6" fmla="*/ 679508 h 721453"/>
                  <a:gd name="connsiteX7" fmla="*/ 142613 w 209725"/>
                  <a:gd name="connsiteY7" fmla="*/ 696286 h 721453"/>
                  <a:gd name="connsiteX8" fmla="*/ 167780 w 209725"/>
                  <a:gd name="connsiteY8" fmla="*/ 704675 h 721453"/>
                  <a:gd name="connsiteX9" fmla="*/ 209725 w 209725"/>
                  <a:gd name="connsiteY9" fmla="*/ 721453 h 721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9725" h="721453">
                    <a:moveTo>
                      <a:pt x="0" y="0"/>
                    </a:moveTo>
                    <a:cubicBezTo>
                      <a:pt x="2796" y="22371"/>
                      <a:pt x="5409" y="44765"/>
                      <a:pt x="8389" y="67112"/>
                    </a:cubicBezTo>
                    <a:cubicBezTo>
                      <a:pt x="11002" y="86712"/>
                      <a:pt x="15136" y="106130"/>
                      <a:pt x="16778" y="125835"/>
                    </a:cubicBezTo>
                    <a:cubicBezTo>
                      <a:pt x="20733" y="173290"/>
                      <a:pt x="22828" y="220886"/>
                      <a:pt x="25167" y="268448"/>
                    </a:cubicBezTo>
                    <a:cubicBezTo>
                      <a:pt x="31217" y="391465"/>
                      <a:pt x="28344" y="515151"/>
                      <a:pt x="41945" y="637563"/>
                    </a:cubicBezTo>
                    <a:cubicBezTo>
                      <a:pt x="42922" y="646352"/>
                      <a:pt x="59382" y="641658"/>
                      <a:pt x="67112" y="645952"/>
                    </a:cubicBezTo>
                    <a:cubicBezTo>
                      <a:pt x="84739" y="655745"/>
                      <a:pt x="100668" y="668323"/>
                      <a:pt x="117446" y="679508"/>
                    </a:cubicBezTo>
                    <a:cubicBezTo>
                      <a:pt x="125835" y="685101"/>
                      <a:pt x="133048" y="693098"/>
                      <a:pt x="142613" y="696286"/>
                    </a:cubicBezTo>
                    <a:cubicBezTo>
                      <a:pt x="151002" y="699082"/>
                      <a:pt x="159277" y="702246"/>
                      <a:pt x="167780" y="704675"/>
                    </a:cubicBezTo>
                    <a:cubicBezTo>
                      <a:pt x="207042" y="715893"/>
                      <a:pt x="192542" y="704270"/>
                      <a:pt x="209725" y="721453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Freeform 50">
                <a:extLst>
                  <a:ext uri="{FF2B5EF4-FFF2-40B4-BE49-F238E27FC236}">
                    <a16:creationId xmlns:a16="http://schemas.microsoft.com/office/drawing/2014/main" id="{636E3528-489E-477E-A1BA-CA9CC6348708}"/>
                  </a:ext>
                </a:extLst>
              </p:cNvPr>
              <p:cNvSpPr/>
              <p:nvPr/>
            </p:nvSpPr>
            <p:spPr>
              <a:xfrm>
                <a:off x="5905850" y="5410899"/>
                <a:ext cx="197209" cy="788866"/>
              </a:xfrm>
              <a:custGeom>
                <a:avLst/>
                <a:gdLst>
                  <a:gd name="connsiteX0" fmla="*/ 159390 w 197209"/>
                  <a:gd name="connsiteY0" fmla="*/ 0 h 788866"/>
                  <a:gd name="connsiteX1" fmla="*/ 184557 w 197209"/>
                  <a:gd name="connsiteY1" fmla="*/ 587229 h 788866"/>
                  <a:gd name="connsiteX2" fmla="*/ 142612 w 197209"/>
                  <a:gd name="connsiteY2" fmla="*/ 679508 h 788866"/>
                  <a:gd name="connsiteX3" fmla="*/ 117445 w 197209"/>
                  <a:gd name="connsiteY3" fmla="*/ 704675 h 788866"/>
                  <a:gd name="connsiteX4" fmla="*/ 100667 w 197209"/>
                  <a:gd name="connsiteY4" fmla="*/ 729842 h 788866"/>
                  <a:gd name="connsiteX5" fmla="*/ 75500 w 197209"/>
                  <a:gd name="connsiteY5" fmla="*/ 738231 h 788866"/>
                  <a:gd name="connsiteX6" fmla="*/ 50333 w 197209"/>
                  <a:gd name="connsiteY6" fmla="*/ 755009 h 788866"/>
                  <a:gd name="connsiteX7" fmla="*/ 8389 w 197209"/>
                  <a:gd name="connsiteY7" fmla="*/ 788565 h 788866"/>
                  <a:gd name="connsiteX8" fmla="*/ 0 w 197209"/>
                  <a:gd name="connsiteY8" fmla="*/ 788565 h 788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7209" h="788866">
                    <a:moveTo>
                      <a:pt x="159390" y="0"/>
                    </a:moveTo>
                    <a:cubicBezTo>
                      <a:pt x="209245" y="311596"/>
                      <a:pt x="200894" y="178793"/>
                      <a:pt x="184557" y="587229"/>
                    </a:cubicBezTo>
                    <a:cubicBezTo>
                      <a:pt x="183111" y="623390"/>
                      <a:pt x="168666" y="653454"/>
                      <a:pt x="142612" y="679508"/>
                    </a:cubicBezTo>
                    <a:cubicBezTo>
                      <a:pt x="134223" y="687897"/>
                      <a:pt x="125040" y="695561"/>
                      <a:pt x="117445" y="704675"/>
                    </a:cubicBezTo>
                    <a:cubicBezTo>
                      <a:pt x="110990" y="712420"/>
                      <a:pt x="108540" y="723544"/>
                      <a:pt x="100667" y="729842"/>
                    </a:cubicBezTo>
                    <a:cubicBezTo>
                      <a:pt x="93762" y="735366"/>
                      <a:pt x="83409" y="734276"/>
                      <a:pt x="75500" y="738231"/>
                    </a:cubicBezTo>
                    <a:cubicBezTo>
                      <a:pt x="66482" y="742740"/>
                      <a:pt x="58722" y="749416"/>
                      <a:pt x="50333" y="755009"/>
                    </a:cubicBezTo>
                    <a:cubicBezTo>
                      <a:pt x="31291" y="783574"/>
                      <a:pt x="40805" y="780461"/>
                      <a:pt x="8389" y="788565"/>
                    </a:cubicBezTo>
                    <a:cubicBezTo>
                      <a:pt x="5676" y="789243"/>
                      <a:pt x="2796" y="788565"/>
                      <a:pt x="0" y="788565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" name="Freeform 52">
                <a:extLst>
                  <a:ext uri="{FF2B5EF4-FFF2-40B4-BE49-F238E27FC236}">
                    <a16:creationId xmlns:a16="http://schemas.microsoft.com/office/drawing/2014/main" id="{6FB7B6B3-4E71-4706-94CF-30CBBCE29702}"/>
                  </a:ext>
                </a:extLst>
              </p:cNvPr>
              <p:cNvSpPr/>
              <p:nvPr/>
            </p:nvSpPr>
            <p:spPr>
              <a:xfrm>
                <a:off x="6046631" y="4823138"/>
                <a:ext cx="19318" cy="457200"/>
              </a:xfrm>
              <a:custGeom>
                <a:avLst/>
                <a:gdLst>
                  <a:gd name="connsiteX0" fmla="*/ 12879 w 19318"/>
                  <a:gd name="connsiteY0" fmla="*/ 457200 h 457200"/>
                  <a:gd name="connsiteX1" fmla="*/ 6439 w 19318"/>
                  <a:gd name="connsiteY1" fmla="*/ 231820 h 457200"/>
                  <a:gd name="connsiteX2" fmla="*/ 0 w 19318"/>
                  <a:gd name="connsiteY2" fmla="*/ 154547 h 457200"/>
                  <a:gd name="connsiteX3" fmla="*/ 6439 w 19318"/>
                  <a:gd name="connsiteY3" fmla="*/ 32197 h 457200"/>
                  <a:gd name="connsiteX4" fmla="*/ 19318 w 19318"/>
                  <a:gd name="connsiteY4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18" h="457200">
                    <a:moveTo>
                      <a:pt x="12879" y="457200"/>
                    </a:moveTo>
                    <a:cubicBezTo>
                      <a:pt x="10732" y="382073"/>
                      <a:pt x="9634" y="306909"/>
                      <a:pt x="6439" y="231820"/>
                    </a:cubicBezTo>
                    <a:cubicBezTo>
                      <a:pt x="5340" y="205996"/>
                      <a:pt x="0" y="180394"/>
                      <a:pt x="0" y="154547"/>
                    </a:cubicBezTo>
                    <a:cubicBezTo>
                      <a:pt x="0" y="113707"/>
                      <a:pt x="2901" y="72883"/>
                      <a:pt x="6439" y="32197"/>
                    </a:cubicBezTo>
                    <a:cubicBezTo>
                      <a:pt x="8489" y="8620"/>
                      <a:pt x="8379" y="10939"/>
                      <a:pt x="19318" y="0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0" name="Picture 2" descr="http://icons.iconarchive.com/icons/dapino/medical/64/heart-beat-no-sh-icon.png">
                <a:extLst>
                  <a:ext uri="{FF2B5EF4-FFF2-40B4-BE49-F238E27FC236}">
                    <a16:creationId xmlns:a16="http://schemas.microsoft.com/office/drawing/2014/main" id="{BAD90AD0-5FCB-46DB-B685-90CBCC4309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974359" y="4641686"/>
                <a:ext cx="213200" cy="2927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Oval Callout 55">
              <a:extLst>
                <a:ext uri="{FF2B5EF4-FFF2-40B4-BE49-F238E27FC236}">
                  <a16:creationId xmlns:a16="http://schemas.microsoft.com/office/drawing/2014/main" id="{E3B91274-0016-4CE9-9BC4-C542084710ED}"/>
                </a:ext>
              </a:extLst>
            </p:cNvPr>
            <p:cNvSpPr/>
            <p:nvPr/>
          </p:nvSpPr>
          <p:spPr>
            <a:xfrm>
              <a:off x="4739246" y="3996806"/>
              <a:ext cx="696158" cy="463748"/>
            </a:xfrm>
            <a:prstGeom prst="wedgeEllipseCallout">
              <a:avLst>
                <a:gd name="adj1" fmla="val 59817"/>
                <a:gd name="adj2" fmla="val -25299"/>
              </a:avLst>
            </a:prstGeom>
            <a:solidFill>
              <a:schemeClr val="tx2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defTabSz="914400"/>
              <a:endParaRPr lang="en-US" sz="280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7" name="Title 69">
            <a:extLst>
              <a:ext uri="{FF2B5EF4-FFF2-40B4-BE49-F238E27FC236}">
                <a16:creationId xmlns:a16="http://schemas.microsoft.com/office/drawing/2014/main" id="{BC7201AE-A7CB-4777-9037-9BD3867183AF}"/>
              </a:ext>
            </a:extLst>
          </p:cNvPr>
          <p:cNvSpPr txBox="1">
            <a:spLocks/>
          </p:cNvSpPr>
          <p:nvPr/>
        </p:nvSpPr>
        <p:spPr>
          <a:xfrm>
            <a:off x="610089" y="510143"/>
            <a:ext cx="2403725" cy="692497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ctr">
            <a:sp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Tabletop</a:t>
            </a:r>
            <a:endParaRPr lang="en-US" sz="450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353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69"/>
          <p:cNvSpPr>
            <a:spLocks noGrp="1"/>
          </p:cNvSpPr>
          <p:nvPr>
            <p:ph type="title"/>
          </p:nvPr>
        </p:nvSpPr>
        <p:spPr>
          <a:xfrm>
            <a:off x="610089" y="510143"/>
            <a:ext cx="2403725" cy="692497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ctr">
            <a:spAutoFit/>
          </a:bodyPr>
          <a:lstStyle/>
          <a:p>
            <a:pPr algn="ctr"/>
            <a:r>
              <a:rPr lang="en-US" sz="4500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Tabletop</a:t>
            </a:r>
            <a:endParaRPr lang="en-US" sz="450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7" name="Online Media 26" title="Tabletop -  Cooperating on Soft and Real-World Objects with a Multimedia Collaboration Table">
            <a:hlinkClick r:id="" action="ppaction://media"/>
            <a:extLst>
              <a:ext uri="{FF2B5EF4-FFF2-40B4-BE49-F238E27FC236}">
                <a16:creationId xmlns:a16="http://schemas.microsoft.com/office/drawing/2014/main" id="{113616DB-E332-4233-A4FB-8FD53B85275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129666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47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69">
            <a:extLst>
              <a:ext uri="{FF2B5EF4-FFF2-40B4-BE49-F238E27FC236}">
                <a16:creationId xmlns:a16="http://schemas.microsoft.com/office/drawing/2014/main" id="{BC7201AE-A7CB-4777-9037-9BD3867183AF}"/>
              </a:ext>
            </a:extLst>
          </p:cNvPr>
          <p:cNvSpPr txBox="1">
            <a:spLocks/>
          </p:cNvSpPr>
          <p:nvPr/>
        </p:nvSpPr>
        <p:spPr>
          <a:xfrm>
            <a:off x="610089" y="510143"/>
            <a:ext cx="5324052" cy="692497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ctr">
            <a:sp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Pattern Recognition</a:t>
            </a:r>
            <a:endParaRPr lang="en-US" sz="450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745834"/>
            <a:ext cx="782955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6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69">
            <a:extLst>
              <a:ext uri="{FF2B5EF4-FFF2-40B4-BE49-F238E27FC236}">
                <a16:creationId xmlns:a16="http://schemas.microsoft.com/office/drawing/2014/main" id="{BC7201AE-A7CB-4777-9037-9BD3867183AF}"/>
              </a:ext>
            </a:extLst>
          </p:cNvPr>
          <p:cNvSpPr txBox="1">
            <a:spLocks/>
          </p:cNvSpPr>
          <p:nvPr/>
        </p:nvSpPr>
        <p:spPr>
          <a:xfrm>
            <a:off x="2396359" y="100533"/>
            <a:ext cx="6589984" cy="1315745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ctr">
            <a:sp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 smtClean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Pattern Recognition vs.  Reasoning &amp; Invention</a:t>
            </a:r>
            <a:endParaRPr lang="en-US" sz="450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Picture 2" descr="An illustration shows the four lobes of the brain.">
            <a:extLst>
              <a:ext uri="{FF2B5EF4-FFF2-40B4-BE49-F238E27FC236}">
                <a16:creationId xmlns:a16="http://schemas.microsoft.com/office/drawing/2014/main" id="{651FCA40-A258-40BD-9A2C-3FA7BA03D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026" y="2707496"/>
            <a:ext cx="5083927" cy="370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hula-hoop&#10;&#10;Description automatically generated">
            <a:extLst>
              <a:ext uri="{FF2B5EF4-FFF2-40B4-BE49-F238E27FC236}">
                <a16:creationId xmlns:a16="http://schemas.microsoft.com/office/drawing/2014/main" id="{8BB6F446-2652-45B3-B1C3-FEB30E923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73" y="1416278"/>
            <a:ext cx="3361208" cy="2026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EBB6C4-5C61-4103-8558-24A87138CADB}"/>
              </a:ext>
            </a:extLst>
          </p:cNvPr>
          <p:cNvSpPr txBox="1"/>
          <p:nvPr/>
        </p:nvSpPr>
        <p:spPr>
          <a:xfrm>
            <a:off x="5461826" y="1948314"/>
            <a:ext cx="338625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400" dirty="0">
                <a:solidFill>
                  <a:srgbClr val="F44A1C"/>
                </a:solidFill>
              </a:rPr>
              <a:t>Processing information from body’s senses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EBB6C4-5C61-4103-8558-24A87138CADB}"/>
              </a:ext>
            </a:extLst>
          </p:cNvPr>
          <p:cNvSpPr txBox="1"/>
          <p:nvPr/>
        </p:nvSpPr>
        <p:spPr>
          <a:xfrm>
            <a:off x="6497567" y="3916901"/>
            <a:ext cx="2350513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400" dirty="0">
                <a:solidFill>
                  <a:srgbClr val="F44A1C"/>
                </a:solidFill>
              </a:rPr>
              <a:t>Processing </a:t>
            </a:r>
            <a:r>
              <a:rPr lang="en-US" sz="2400" dirty="0" smtClean="0">
                <a:solidFill>
                  <a:srgbClr val="F44A1C"/>
                </a:solidFill>
              </a:rPr>
              <a:t>visual information</a:t>
            </a:r>
            <a:endParaRPr lang="en-US" sz="2400" dirty="0">
              <a:solidFill>
                <a:srgbClr val="F44A1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EBB6C4-5C61-4103-8558-24A87138CADB}"/>
              </a:ext>
            </a:extLst>
          </p:cNvPr>
          <p:cNvSpPr txBox="1"/>
          <p:nvPr/>
        </p:nvSpPr>
        <p:spPr>
          <a:xfrm>
            <a:off x="670160" y="5108775"/>
            <a:ext cx="147023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400" dirty="0" smtClean="0">
                <a:solidFill>
                  <a:srgbClr val="F44A1C"/>
                </a:solidFill>
              </a:rPr>
              <a:t>Hearing</a:t>
            </a:r>
          </a:p>
          <a:p>
            <a:pPr>
              <a:lnSpc>
                <a:spcPts val="2600"/>
              </a:lnSpc>
            </a:pPr>
            <a:r>
              <a:rPr lang="en-US" sz="2400" dirty="0" smtClean="0">
                <a:solidFill>
                  <a:srgbClr val="F44A1C"/>
                </a:solidFill>
              </a:rPr>
              <a:t>Memory</a:t>
            </a:r>
          </a:p>
          <a:p>
            <a:pPr>
              <a:lnSpc>
                <a:spcPts val="2600"/>
              </a:lnSpc>
            </a:pPr>
            <a:r>
              <a:rPr lang="en-US" sz="2400" dirty="0" smtClean="0">
                <a:solidFill>
                  <a:srgbClr val="F44A1C"/>
                </a:solidFill>
              </a:rPr>
              <a:t>Language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EBB6C4-5C61-4103-8558-24A87138CADB}"/>
              </a:ext>
            </a:extLst>
          </p:cNvPr>
          <p:cNvSpPr txBox="1"/>
          <p:nvPr/>
        </p:nvSpPr>
        <p:spPr>
          <a:xfrm>
            <a:off x="747618" y="1781602"/>
            <a:ext cx="255756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Reasoning</a:t>
            </a:r>
          </a:p>
          <a:p>
            <a:pPr>
              <a:lnSpc>
                <a:spcPts val="2600"/>
              </a:lnSpc>
            </a:pP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Creativity</a:t>
            </a:r>
          </a:p>
          <a:p>
            <a:pPr>
              <a:lnSpc>
                <a:spcPts val="2600"/>
              </a:lnSpc>
            </a:pPr>
            <a:r>
              <a:rPr lang="en-US" sz="2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Invention</a:t>
            </a:r>
          </a:p>
        </p:txBody>
      </p:sp>
    </p:spTree>
    <p:extLst>
      <p:ext uri="{BB962C8B-B14F-4D97-AF65-F5344CB8AC3E}">
        <p14:creationId xmlns:p14="http://schemas.microsoft.com/office/powerpoint/2010/main" val="425921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4569EE6-15F8-4742-AF7D-3EDBFDEC8D4B}"/>
              </a:ext>
            </a:extLst>
          </p:cNvPr>
          <p:cNvSpPr/>
          <p:nvPr/>
        </p:nvSpPr>
        <p:spPr>
          <a:xfrm>
            <a:off x="3131318" y="3217488"/>
            <a:ext cx="2204220" cy="12966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544514" y="554287"/>
            <a:ext cx="6833748" cy="59086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4000" dirty="0" smtClean="0">
                <a:solidFill>
                  <a:srgbClr val="2BACAF"/>
                </a:solidFill>
              </a:rPr>
              <a:t>Reasoning and Invention</a:t>
            </a:r>
            <a:endParaRPr sz="4000" dirty="0">
              <a:solidFill>
                <a:srgbClr val="2BACAF"/>
              </a:solidFill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979094" y="3187055"/>
            <a:ext cx="1483638" cy="1216550"/>
          </a:xfrm>
          <a:prstGeom prst="rect">
            <a:avLst/>
          </a:prstGeom>
          <a:solidFill>
            <a:srgbClr val="525252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42900">
              <a:buClr>
                <a:srgbClr val="000000"/>
              </a:buClr>
              <a:buSzPts val="2800"/>
            </a:pPr>
            <a:r>
              <a:rPr lang="en-US" sz="2100" dirty="0">
                <a:solidFill>
                  <a:prstClr val="white"/>
                </a:solidFill>
                <a:latin typeface="Calibri"/>
                <a:ea typeface="Arial"/>
                <a:cs typeface="Calibri"/>
                <a:sym typeface="Calibri"/>
              </a:rPr>
              <a:t>Reasoning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5975280" y="3180803"/>
            <a:ext cx="2285878" cy="1296601"/>
          </a:xfrm>
          <a:prstGeom prst="rect">
            <a:avLst/>
          </a:prstGeom>
          <a:solidFill>
            <a:srgbClr val="525252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34275" rIns="68569" bIns="34275" anchor="b" anchorCtr="1">
            <a:noAutofit/>
          </a:bodyPr>
          <a:lstStyle/>
          <a:p>
            <a:pPr algn="ctr" defTabSz="342900">
              <a:buClr>
                <a:srgbClr val="000000"/>
              </a:buClr>
              <a:buSzPts val="2800"/>
            </a:pPr>
            <a:r>
              <a:rPr lang="en-US" sz="21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Mind Builder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 rot="-5400000">
            <a:off x="6498922" y="1506941"/>
            <a:ext cx="1217687" cy="1500071"/>
          </a:xfrm>
          <a:prstGeom prst="flowChartMagneticDrum">
            <a:avLst/>
          </a:prstGeom>
          <a:solidFill>
            <a:srgbClr val="833C0B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342900"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6357729" y="2049852"/>
            <a:ext cx="1538711" cy="65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42900">
              <a:lnSpc>
                <a:spcPct val="103571"/>
              </a:lnSpc>
              <a:buClr>
                <a:srgbClr val="000000"/>
              </a:buClr>
              <a:buSzPts val="2800"/>
            </a:pPr>
            <a:r>
              <a:rPr lang="en-US" sz="21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Facts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342900">
              <a:lnSpc>
                <a:spcPct val="103571"/>
              </a:lnSpc>
              <a:buClr>
                <a:srgbClr val="000000"/>
              </a:buClr>
              <a:buSzPts val="2800"/>
            </a:pPr>
            <a:r>
              <a:rPr lang="en-US" sz="21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(Raw Data)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5281180" y="3560389"/>
            <a:ext cx="829689" cy="363474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42900">
              <a:buClr>
                <a:srgbClr val="000000"/>
              </a:buClr>
              <a:buSzPts val="1800"/>
            </a:pPr>
            <a:endParaRPr sz="135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15782" y="3647366"/>
            <a:ext cx="764321" cy="36347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8DA9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42900">
              <a:buClr>
                <a:srgbClr val="000000"/>
              </a:buClr>
              <a:buSzPts val="1800"/>
            </a:pPr>
            <a:endParaRPr sz="135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1539176" y="4317243"/>
            <a:ext cx="363474" cy="54848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8DA9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42900">
              <a:buClr>
                <a:srgbClr val="000000"/>
              </a:buClr>
              <a:buSzPts val="1800"/>
            </a:pPr>
            <a:endParaRPr sz="135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790299" y="4903244"/>
            <a:ext cx="1861227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342900">
              <a:buClr>
                <a:srgbClr val="000000"/>
              </a:buClr>
              <a:buSzPts val="3200"/>
            </a:pPr>
            <a:r>
              <a:rPr lang="en-US" sz="2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Invention</a:t>
            </a:r>
            <a:endParaRPr sz="2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2" descr="Neural Networks 101 – paulvanderlaken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84784" y="3217488"/>
            <a:ext cx="1518839" cy="129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 descr="DaaS: Dew Computing as a Service for Intelligent Intrusion Detection in  Edge-of-Things Ecosyst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6858" y="3275324"/>
            <a:ext cx="1520942" cy="85966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/>
          <p:nvPr/>
        </p:nvSpPr>
        <p:spPr>
          <a:xfrm rot="10800000">
            <a:off x="6926027" y="2780398"/>
            <a:ext cx="363474" cy="494926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42900">
              <a:buClr>
                <a:srgbClr val="000000"/>
              </a:buClr>
              <a:buSzPts val="1800"/>
            </a:pPr>
            <a:endParaRPr sz="135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A89E07-1C64-4C76-B216-F70E43595425}"/>
              </a:ext>
            </a:extLst>
          </p:cNvPr>
          <p:cNvSpPr txBox="1"/>
          <p:nvPr/>
        </p:nvSpPr>
        <p:spPr>
          <a:xfrm>
            <a:off x="3686926" y="4543744"/>
            <a:ext cx="15588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500" dirty="0">
                <a:solidFill>
                  <a:prstClr val="black"/>
                </a:solidFill>
                <a:latin typeface="Trebuchet MS" panose="020B0603020202020204"/>
              </a:rPr>
              <a:t>Knowledge </a:t>
            </a:r>
            <a:r>
              <a:rPr lang="en-US" sz="1500" dirty="0" smtClean="0">
                <a:solidFill>
                  <a:prstClr val="black"/>
                </a:solidFill>
                <a:latin typeface="Trebuchet MS" panose="020B0603020202020204"/>
              </a:rPr>
              <a:t>Base</a:t>
            </a:r>
            <a:endParaRPr lang="en-US" sz="1500" dirty="0"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4FFA9-57B3-483F-97ED-83DEC20B7D62}"/>
              </a:ext>
            </a:extLst>
          </p:cNvPr>
          <p:cNvSpPr txBox="1"/>
          <p:nvPr/>
        </p:nvSpPr>
        <p:spPr>
          <a:xfrm>
            <a:off x="3191254" y="5269604"/>
            <a:ext cx="4813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dirty="0">
                <a:solidFill>
                  <a:prstClr val="black"/>
                </a:solidFill>
                <a:latin typeface="Trebuchet MS" panose="020B0603020202020204"/>
              </a:rPr>
              <a:t>The knowledge base must have a structure that facilitates the reasoning</a:t>
            </a:r>
          </a:p>
        </p:txBody>
      </p:sp>
    </p:spTree>
    <p:extLst>
      <p:ext uri="{BB962C8B-B14F-4D97-AF65-F5344CB8AC3E}">
        <p14:creationId xmlns:p14="http://schemas.microsoft.com/office/powerpoint/2010/main" val="3114535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746312" y="832513"/>
            <a:ext cx="6496289" cy="79255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600" dirty="0" smtClean="0">
                <a:solidFill>
                  <a:srgbClr val="F44A1C"/>
                </a:solidFill>
              </a:rPr>
              <a:t>Reasoning &amp; Invention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>
                <a:solidFill>
                  <a:schemeClr val="accent2"/>
                </a:solidFill>
              </a:rPr>
              <a:t>Music Composition</a:t>
            </a:r>
            <a:endParaRPr sz="3600" dirty="0">
              <a:solidFill>
                <a:schemeClr val="accent2"/>
              </a:solidFill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5975280" y="3388901"/>
            <a:ext cx="2285878" cy="1296601"/>
          </a:xfrm>
          <a:prstGeom prst="rect">
            <a:avLst/>
          </a:prstGeom>
          <a:solidFill>
            <a:srgbClr val="525252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34275" rIns="68569" bIns="34275" anchor="b" anchorCtr="1">
            <a:noAutofit/>
          </a:bodyPr>
          <a:lstStyle/>
          <a:p>
            <a:pPr algn="ctr" defTabSz="342900">
              <a:buClr>
                <a:srgbClr val="000000"/>
              </a:buClr>
              <a:buSzPts val="2800"/>
            </a:pPr>
            <a:r>
              <a:rPr lang="en-US" sz="210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Mind Builder</a:t>
            </a: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863795" y="5165946"/>
            <a:ext cx="1861227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342900">
              <a:lnSpc>
                <a:spcPts val="2700"/>
              </a:lnSpc>
              <a:buClr>
                <a:srgbClr val="000000"/>
              </a:buClr>
              <a:buSzPts val="3200"/>
            </a:pPr>
            <a:r>
              <a:rPr lang="en-US" sz="2400" dirty="0">
                <a:solidFill>
                  <a:srgbClr val="1E4E79"/>
                </a:solidFill>
                <a:latin typeface="Calibri"/>
                <a:ea typeface="Arial"/>
                <a:cs typeface="Calibri"/>
                <a:sym typeface="Calibri"/>
              </a:rPr>
              <a:t>New Original Music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 descr="DaaS: Dew Computing as a Service for Intelligent Intrusion Detection in  Edge-of-Things Ecosyste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6858" y="3483422"/>
            <a:ext cx="1520942" cy="85966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94;p2">
            <a:extLst>
              <a:ext uri="{FF2B5EF4-FFF2-40B4-BE49-F238E27FC236}">
                <a16:creationId xmlns:a16="http://schemas.microsoft.com/office/drawing/2014/main" id="{CE25CA29-C8DF-45DD-BB54-8DA9720B9408}"/>
              </a:ext>
            </a:extLst>
          </p:cNvPr>
          <p:cNvSpPr/>
          <p:nvPr/>
        </p:nvSpPr>
        <p:spPr>
          <a:xfrm rot="-5400000">
            <a:off x="6498922" y="1715039"/>
            <a:ext cx="1217687" cy="1500071"/>
          </a:xfrm>
          <a:prstGeom prst="flowChartMagneticDrum">
            <a:avLst/>
          </a:prstGeom>
          <a:solidFill>
            <a:srgbClr val="833C0B"/>
          </a:solidFill>
          <a:ln w="12700" cap="flat" cmpd="sng">
            <a:solidFill>
              <a:srgbClr val="FBE4D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342900">
              <a:buClr>
                <a:srgbClr val="000000"/>
              </a:buClr>
              <a:buSzPts val="14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95;p2">
            <a:extLst>
              <a:ext uri="{FF2B5EF4-FFF2-40B4-BE49-F238E27FC236}">
                <a16:creationId xmlns:a16="http://schemas.microsoft.com/office/drawing/2014/main" id="{6CBBF23B-C31F-47EC-8745-DD34DEFD1043}"/>
              </a:ext>
            </a:extLst>
          </p:cNvPr>
          <p:cNvSpPr txBox="1"/>
          <p:nvPr/>
        </p:nvSpPr>
        <p:spPr>
          <a:xfrm>
            <a:off x="6357729" y="2257950"/>
            <a:ext cx="1538711" cy="655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42900">
              <a:lnSpc>
                <a:spcPct val="103571"/>
              </a:lnSpc>
              <a:buClr>
                <a:srgbClr val="000000"/>
              </a:buClr>
              <a:buSzPts val="2800"/>
            </a:pPr>
            <a:r>
              <a:rPr lang="en-US" sz="21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Facts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342900">
              <a:lnSpc>
                <a:spcPct val="103571"/>
              </a:lnSpc>
              <a:buClr>
                <a:srgbClr val="000000"/>
              </a:buClr>
              <a:buSzPts val="2800"/>
            </a:pPr>
            <a:r>
              <a:rPr lang="en-US" sz="2100" dirty="0">
                <a:solidFill>
                  <a:prstClr val="white"/>
                </a:solidFill>
                <a:latin typeface="Calibri"/>
                <a:ea typeface="Calibri"/>
                <a:cs typeface="Calibri"/>
                <a:sym typeface="Calibri"/>
              </a:rPr>
              <a:t>(Raw Data)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/>
          <p:nvPr/>
        </p:nvSpPr>
        <p:spPr>
          <a:xfrm rot="10800000">
            <a:off x="6926027" y="2988496"/>
            <a:ext cx="363474" cy="494926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42900">
              <a:buClr>
                <a:srgbClr val="000000"/>
              </a:buClr>
              <a:buSzPts val="1800"/>
            </a:pPr>
            <a:endParaRPr sz="135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BFD657-2118-4F26-9975-0E6F440558AD}"/>
              </a:ext>
            </a:extLst>
          </p:cNvPr>
          <p:cNvGrpSpPr/>
          <p:nvPr/>
        </p:nvGrpSpPr>
        <p:grpSpPr>
          <a:xfrm>
            <a:off x="3133152" y="3041123"/>
            <a:ext cx="2171704" cy="2314283"/>
            <a:chOff x="4177537" y="2323271"/>
            <a:chExt cx="2895607" cy="3085710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984625A2-11C0-4D4D-AD75-BF465E706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7537" y="2323271"/>
              <a:ext cx="2895607" cy="265824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6EC76F9-A2BB-42B3-AAF7-E3B523A273FB}"/>
                </a:ext>
              </a:extLst>
            </p:cNvPr>
            <p:cNvSpPr txBox="1"/>
            <p:nvPr/>
          </p:nvSpPr>
          <p:spPr>
            <a:xfrm>
              <a:off x="5084956" y="5008872"/>
              <a:ext cx="189975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/>
              <a:r>
                <a:rPr lang="en-US" sz="1350" dirty="0">
                  <a:solidFill>
                    <a:prstClr val="black"/>
                  </a:solidFill>
                  <a:latin typeface="Trebuchet MS" panose="020B0603020202020204"/>
                </a:rPr>
                <a:t>Knowledge </a:t>
              </a:r>
              <a:r>
                <a:rPr lang="en-US" sz="1350" dirty="0" smtClean="0">
                  <a:solidFill>
                    <a:prstClr val="black"/>
                  </a:solidFill>
                  <a:latin typeface="Trebuchet MS" panose="020B0603020202020204"/>
                </a:rPr>
                <a:t>Base</a:t>
              </a:r>
              <a:endParaRPr lang="en-US" sz="1350" dirty="0">
                <a:solidFill>
                  <a:prstClr val="black"/>
                </a:solidFill>
                <a:latin typeface="Trebuchet MS" panose="020B060302020202020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39A01-2A65-44BB-8BD6-35448AB8B819}"/>
              </a:ext>
            </a:extLst>
          </p:cNvPr>
          <p:cNvGrpSpPr/>
          <p:nvPr/>
        </p:nvGrpSpPr>
        <p:grpSpPr>
          <a:xfrm>
            <a:off x="946799" y="3127297"/>
            <a:ext cx="1515933" cy="1484406"/>
            <a:chOff x="1262398" y="2438169"/>
            <a:chExt cx="2021244" cy="1979208"/>
          </a:xfrm>
        </p:grpSpPr>
        <p:sp>
          <p:nvSpPr>
            <p:cNvPr id="91" name="Google Shape;91;p2"/>
            <p:cNvSpPr/>
            <p:nvPr/>
          </p:nvSpPr>
          <p:spPr>
            <a:xfrm>
              <a:off x="1305458" y="2795310"/>
              <a:ext cx="1978184" cy="1622067"/>
            </a:xfrm>
            <a:prstGeom prst="rect">
              <a:avLst/>
            </a:prstGeom>
            <a:solidFill>
              <a:srgbClr val="525252"/>
            </a:solidFill>
            <a:ln w="9525" cap="flat" cmpd="sng">
              <a:solidFill>
                <a:srgbClr val="7F7F7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342900">
                <a:buClr>
                  <a:srgbClr val="000000"/>
                </a:buClr>
                <a:buSzPts val="2800"/>
              </a:pPr>
              <a:r>
                <a:rPr lang="en-US" sz="2100" dirty="0">
                  <a:solidFill>
                    <a:prstClr val="white"/>
                  </a:solidFill>
                  <a:latin typeface="Calibri"/>
                  <a:ea typeface="Calibri"/>
                  <a:cs typeface="Calibri"/>
                  <a:sym typeface="Calibri"/>
                </a:rPr>
                <a:t>Information</a:t>
              </a:r>
            </a:p>
            <a:p>
              <a:pPr algn="ctr" defTabSz="342900">
                <a:buClr>
                  <a:srgbClr val="000000"/>
                </a:buClr>
                <a:buSzPts val="2800"/>
              </a:pPr>
              <a:r>
                <a:rPr lang="en-US" sz="2100" dirty="0">
                  <a:solidFill>
                    <a:prstClr val="white"/>
                  </a:solidFill>
                  <a:latin typeface="Calibri"/>
                  <a:ea typeface="Arial"/>
                  <a:cs typeface="Calibri"/>
                  <a:sym typeface="Calibri"/>
                </a:rPr>
                <a:t>Retrieval</a:t>
              </a:r>
              <a:endParaRPr sz="105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B7BFE3-59D3-4333-BB59-569357EF3918}"/>
                </a:ext>
              </a:extLst>
            </p:cNvPr>
            <p:cNvSpPr txBox="1"/>
            <p:nvPr/>
          </p:nvSpPr>
          <p:spPr>
            <a:xfrm>
              <a:off x="1262398" y="2438169"/>
              <a:ext cx="127137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42900"/>
              <a:r>
                <a:rPr lang="en-US" sz="1350" dirty="0">
                  <a:solidFill>
                    <a:prstClr val="black"/>
                  </a:solidFill>
                  <a:latin typeface="Trebuchet MS" panose="020B0603020202020204"/>
                </a:rPr>
                <a:t>Reasoning</a:t>
              </a:r>
            </a:p>
          </p:txBody>
        </p:sp>
      </p:grpSp>
      <p:sp>
        <p:nvSpPr>
          <p:cNvPr id="96" name="Google Shape;96;p2"/>
          <p:cNvSpPr/>
          <p:nvPr/>
        </p:nvSpPr>
        <p:spPr>
          <a:xfrm>
            <a:off x="5280697" y="3749324"/>
            <a:ext cx="875372" cy="363474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42900">
              <a:buClr>
                <a:srgbClr val="000000"/>
              </a:buClr>
              <a:buSzPts val="1800"/>
            </a:pPr>
            <a:endParaRPr sz="135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15782" y="3855464"/>
            <a:ext cx="764321" cy="363474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8DA9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42900">
              <a:buClr>
                <a:srgbClr val="000000"/>
              </a:buClr>
              <a:buSzPts val="1800"/>
            </a:pPr>
            <a:endParaRPr sz="135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1539176" y="4525341"/>
            <a:ext cx="363474" cy="54848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8DA9D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42900">
              <a:buClr>
                <a:srgbClr val="000000"/>
              </a:buClr>
              <a:buSzPts val="1800"/>
            </a:pPr>
            <a:endParaRPr sz="1350">
              <a:solidFill>
                <a:prstClr val="whit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632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96" grpId="0" animBg="1"/>
      <p:bldP spid="97" grpId="0" animBg="1"/>
      <p:bldP spid="9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7C6BA5-813B-4840-8D45-134CD8EC5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6000"/>
          </a:blip>
          <a:srcRect r="2" b="1536"/>
          <a:stretch/>
        </p:blipFill>
        <p:spPr>
          <a:xfrm>
            <a:off x="-1439443" y="0"/>
            <a:ext cx="10907907" cy="685800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A670755-98BF-412F-BFE0-5C38131A492C}"/>
              </a:ext>
            </a:extLst>
          </p:cNvPr>
          <p:cNvSpPr txBox="1">
            <a:spLocks/>
          </p:cNvSpPr>
          <p:nvPr/>
        </p:nvSpPr>
        <p:spPr>
          <a:xfrm>
            <a:off x="443612" y="419367"/>
            <a:ext cx="6976854" cy="1592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b="1" i="1" dirty="0" smtClean="0">
                <a:solidFill>
                  <a:schemeClr val="tx1"/>
                </a:solidFill>
              </a:rPr>
              <a:t>Intelligence Duplication</a:t>
            </a:r>
          </a:p>
          <a:p>
            <a:r>
              <a:rPr lang="en-US" sz="4400" b="1" i="1" dirty="0" smtClean="0">
                <a:solidFill>
                  <a:srgbClr val="FF0000"/>
                </a:solidFill>
              </a:rPr>
              <a:t>Deep Composer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B07970-986E-4FE8-8077-E2E2F6D43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765" y="5229361"/>
            <a:ext cx="1504584" cy="149211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6CE156DA-AFE0-4FD3-A06B-8C8E55788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r="68785"/>
          <a:stretch>
            <a:fillRect/>
          </a:stretch>
        </p:blipFill>
        <p:spPr bwMode="auto">
          <a:xfrm>
            <a:off x="1170377" y="4349372"/>
            <a:ext cx="1617663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CD5CFC-F58A-4260-B167-DB01D4386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2" r="27547"/>
          <a:stretch>
            <a:fillRect/>
          </a:stretch>
        </p:blipFill>
        <p:spPr bwMode="auto">
          <a:xfrm>
            <a:off x="3872302" y="4349372"/>
            <a:ext cx="1008063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BED09B-95FC-4244-9921-4873A3E00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4" r="47369"/>
          <a:stretch>
            <a:fillRect/>
          </a:stretch>
        </p:blipFill>
        <p:spPr bwMode="auto">
          <a:xfrm>
            <a:off x="2788040" y="4349372"/>
            <a:ext cx="1084262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ylinder 98">
            <a:extLst>
              <a:ext uri="{FF2B5EF4-FFF2-40B4-BE49-F238E27FC236}">
                <a16:creationId xmlns:a16="http://schemas.microsoft.com/office/drawing/2014/main" id="{9E526F59-1AF3-4A7D-8CE4-25CA13E4E7C7}"/>
              </a:ext>
            </a:extLst>
          </p:cNvPr>
          <p:cNvSpPr/>
          <p:nvPr/>
        </p:nvSpPr>
        <p:spPr>
          <a:xfrm>
            <a:off x="2613415" y="2272922"/>
            <a:ext cx="1028700" cy="1368425"/>
          </a:xfrm>
          <a:prstGeom prst="ca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A663A20-C060-44CF-8947-C3C0E8CB1D4E}"/>
              </a:ext>
            </a:extLst>
          </p:cNvPr>
          <p:cNvCxnSpPr>
            <a:cxnSpLocks/>
          </p:cNvCxnSpPr>
          <p:nvPr/>
        </p:nvCxnSpPr>
        <p:spPr>
          <a:xfrm flipV="1">
            <a:off x="2216540" y="3608010"/>
            <a:ext cx="568325" cy="84137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1C72E6A-462A-47E2-97CC-B165AA5B8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940" y="3576260"/>
            <a:ext cx="793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Trebuchet MS" panose="020B0603020202020204" pitchFamily="34" charset="0"/>
              </a:rPr>
              <a:t>Query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E8A2947-2165-4546-81BE-3171008AE38C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127765" y="3641347"/>
            <a:ext cx="22225" cy="8016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03A1F95-ECB4-4FA3-BABA-97511BBF3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515" y="3793747"/>
            <a:ext cx="793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Trebuchet MS" panose="020B0603020202020204" pitchFamily="34" charset="0"/>
              </a:rPr>
              <a:t>Retrieve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7EA06AF-7472-4973-94DB-EF5287A9D020}"/>
              </a:ext>
            </a:extLst>
          </p:cNvPr>
          <p:cNvCxnSpPr>
            <a:cxnSpLocks/>
            <a:endCxn id="12" idx="3"/>
          </p:cNvCxnSpPr>
          <p:nvPr/>
        </p:nvCxnSpPr>
        <p:spPr>
          <a:xfrm flipV="1">
            <a:off x="3116652" y="3641347"/>
            <a:ext cx="11113" cy="80962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F6477B6-02C4-4693-8212-4FB90DDE2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8315" y="3777872"/>
            <a:ext cx="7937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Trebuchet MS" panose="020B0603020202020204" pitchFamily="34" charset="0"/>
              </a:rPr>
              <a:t>Query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5DCF8E1-A16E-4643-9AB8-7256F1810717}"/>
              </a:ext>
            </a:extLst>
          </p:cNvPr>
          <p:cNvCxnSpPr>
            <a:cxnSpLocks/>
          </p:cNvCxnSpPr>
          <p:nvPr/>
        </p:nvCxnSpPr>
        <p:spPr>
          <a:xfrm>
            <a:off x="3329377" y="3641347"/>
            <a:ext cx="965200" cy="8270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C7CD09D-AA2A-4779-9C29-5AD6A9E9D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690" y="3677860"/>
            <a:ext cx="7937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  <a:latin typeface="Trebuchet MS" panose="020B0603020202020204" pitchFamily="34" charset="0"/>
              </a:rPr>
              <a:t>Retrieve</a:t>
            </a:r>
          </a:p>
        </p:txBody>
      </p:sp>
      <p:sp>
        <p:nvSpPr>
          <p:cNvPr id="21" name="TextBox 27">
            <a:extLst>
              <a:ext uri="{FF2B5EF4-FFF2-40B4-BE49-F238E27FC236}">
                <a16:creationId xmlns:a16="http://schemas.microsoft.com/office/drawing/2014/main" id="{8EECF532-C758-45F0-84E7-50ABB88F8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6565" y="2528510"/>
            <a:ext cx="169703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Database of</a:t>
            </a:r>
          </a:p>
          <a:p>
            <a:pPr eaLnBrk="1" hangingPunct="1"/>
            <a:r>
              <a:rPr lang="en-US" altLang="en-US" sz="1600" dirty="0">
                <a:solidFill>
                  <a:srgbClr val="000000"/>
                </a:solidFill>
                <a:latin typeface="Trebuchet MS" panose="020B0603020202020204" pitchFamily="34" charset="0"/>
              </a:rPr>
              <a:t>tiny music segments</a:t>
            </a:r>
          </a:p>
        </p:txBody>
      </p:sp>
    </p:spTree>
    <p:extLst>
      <p:ext uri="{BB962C8B-B14F-4D97-AF65-F5344CB8AC3E}">
        <p14:creationId xmlns:p14="http://schemas.microsoft.com/office/powerpoint/2010/main" val="13404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  <p:bldP spid="16" grpId="1"/>
      <p:bldP spid="18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/>
              <a:t>What Is a DBMS?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701A7824-0E0D-4A44-946A-B3059DD899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514600"/>
            <a:ext cx="7772400" cy="38100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latin typeface="Calibri" panose="020F0502020204030204" pitchFamily="34" charset="0"/>
              </a:rPr>
              <a:t>A </a:t>
            </a:r>
            <a:r>
              <a:rPr lang="en-US" altLang="en-US" b="1" dirty="0">
                <a:solidFill>
                  <a:srgbClr val="7030A0"/>
                </a:solidFill>
                <a:latin typeface="Calibri" panose="020F0502020204030204" pitchFamily="34" charset="0"/>
              </a:rPr>
              <a:t>database</a:t>
            </a:r>
            <a:r>
              <a:rPr lang="en-US" altLang="en-US" dirty="0">
                <a:latin typeface="Calibri" panose="020F0502020204030204" pitchFamily="34" charset="0"/>
              </a:rPr>
              <a:t> is a very large, integrated collection of data.  It </a:t>
            </a:r>
            <a:r>
              <a:rPr lang="en-US" altLang="en-US" b="1" dirty="0">
                <a:latin typeface="Calibri" panose="020F0502020204030204" pitchFamily="34" charset="0"/>
              </a:rPr>
              <a:t>models</a:t>
            </a:r>
            <a:r>
              <a:rPr lang="en-US" altLang="en-US" dirty="0">
                <a:latin typeface="Calibri" panose="020F0502020204030204" pitchFamily="34" charset="0"/>
              </a:rPr>
              <a:t> real-world enterprise.</a:t>
            </a:r>
          </a:p>
          <a:p>
            <a:pPr marL="457200" lvl="1" indent="0">
              <a:lnSpc>
                <a:spcPct val="0"/>
              </a:lnSpc>
              <a:buSzPct val="75000"/>
              <a:buFontTx/>
              <a:buNone/>
              <a:defRPr/>
            </a:pPr>
            <a:endParaRPr lang="en-US" altLang="en-US" sz="2800" i="1" u="sng" dirty="0">
              <a:latin typeface="Calibri" panose="020F0502020204030204" pitchFamily="34" charset="0"/>
            </a:endParaRPr>
          </a:p>
          <a:p>
            <a:pPr lvl="1">
              <a:buSzPct val="75000"/>
              <a:defRPr/>
            </a:pPr>
            <a:r>
              <a:rPr lang="en-US" altLang="en-US" dirty="0">
                <a:latin typeface="Calibri" panose="020F0502020204030204" pitchFamily="34" charset="0"/>
              </a:rPr>
              <a:t> Entities (e.g., students, courses)</a:t>
            </a:r>
          </a:p>
          <a:p>
            <a:pPr lvl="1">
              <a:buSzPct val="75000"/>
              <a:defRPr/>
            </a:pPr>
            <a:r>
              <a:rPr lang="en-US" altLang="en-US" dirty="0">
                <a:latin typeface="Calibri" panose="020F0502020204030204" pitchFamily="34" charset="0"/>
              </a:rPr>
              <a:t> Relationships (e.g., Patrick Bauer is taking COP4710)</a:t>
            </a:r>
          </a:p>
          <a:p>
            <a:pPr>
              <a:lnSpc>
                <a:spcPct val="20000"/>
              </a:lnSpc>
              <a:defRPr/>
            </a:pPr>
            <a:endParaRPr lang="en-US" altLang="en-US" dirty="0">
              <a:latin typeface="Calibri" panose="020F0502020204030204" pitchFamily="34" charset="0"/>
            </a:endParaRPr>
          </a:p>
          <a:p>
            <a:pPr>
              <a:defRPr/>
            </a:pPr>
            <a:r>
              <a:rPr lang="en-US" altLang="en-US" dirty="0">
                <a:latin typeface="Calibri" panose="020F0502020204030204" pitchFamily="34" charset="0"/>
              </a:rPr>
              <a:t>A </a:t>
            </a:r>
            <a:r>
              <a:rPr lang="en-US" altLang="en-US" b="1" dirty="0">
                <a:solidFill>
                  <a:srgbClr val="7030A0"/>
                </a:solidFill>
                <a:latin typeface="Calibri" panose="020F0502020204030204" pitchFamily="34" charset="0"/>
              </a:rPr>
              <a:t>Database Management System (DBMS) </a:t>
            </a:r>
            <a:r>
              <a:rPr lang="en-US" altLang="en-US" dirty="0">
                <a:latin typeface="Calibri" panose="020F0502020204030204" pitchFamily="34" charset="0"/>
              </a:rPr>
              <a:t>is a software package designed to store and manage databases.</a:t>
            </a:r>
          </a:p>
        </p:txBody>
      </p:sp>
      <p:pic>
        <p:nvPicPr>
          <p:cNvPr id="19460" name="Picture 4" descr="http://ctoblogdotorg.files.wordpress.com/2012/09/server_farm_1600_clr_139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400050"/>
            <a:ext cx="35941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6975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2629D-1C9D-BF4B-9436-7F454F55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066" y="445317"/>
            <a:ext cx="6447501" cy="990600"/>
          </a:xfrm>
        </p:spPr>
        <p:txBody>
          <a:bodyPr/>
          <a:lstStyle/>
          <a:p>
            <a:r>
              <a:rPr lang="en-US" dirty="0">
                <a:solidFill>
                  <a:srgbClr val="396D87"/>
                </a:solidFill>
              </a:rPr>
              <a:t>A Sample Generated Song</a:t>
            </a:r>
          </a:p>
        </p:txBody>
      </p:sp>
      <p:pic>
        <p:nvPicPr>
          <p:cNvPr id="4" name="New_Song_7">
            <a:hlinkClick r:id="" action="ppaction://media"/>
            <a:extLst>
              <a:ext uri="{FF2B5EF4-FFF2-40B4-BE49-F238E27FC236}">
                <a16:creationId xmlns:a16="http://schemas.microsoft.com/office/drawing/2014/main" id="{E93C2451-D967-454D-A1E3-1D72C028B7B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4195" y="3366441"/>
            <a:ext cx="609600" cy="609600"/>
          </a:xfr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9019C8-4F80-AD4E-B575-71E5A36A0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066" y="1602172"/>
            <a:ext cx="4020239" cy="482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be 5">
            <a:extLst>
              <a:ext uri="{FF2B5EF4-FFF2-40B4-BE49-F238E27FC236}">
                <a16:creationId xmlns:a16="http://schemas.microsoft.com/office/drawing/2014/main" id="{135CAF6C-B2E6-4440-AFD3-B5F5CB056F29}"/>
              </a:ext>
            </a:extLst>
          </p:cNvPr>
          <p:cNvSpPr/>
          <p:nvPr/>
        </p:nvSpPr>
        <p:spPr>
          <a:xfrm>
            <a:off x="589306" y="1432475"/>
            <a:ext cx="4568972" cy="4192010"/>
          </a:xfrm>
          <a:prstGeom prst="cub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636B1D-7E6F-425E-BA46-B1A17D724F7C}"/>
              </a:ext>
            </a:extLst>
          </p:cNvPr>
          <p:cNvCxnSpPr/>
          <p:nvPr/>
        </p:nvCxnSpPr>
        <p:spPr>
          <a:xfrm>
            <a:off x="1638442" y="1432475"/>
            <a:ext cx="0" cy="31655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716FD7-4E6B-4957-8770-2D30C4B3937F}"/>
              </a:ext>
            </a:extLst>
          </p:cNvPr>
          <p:cNvCxnSpPr/>
          <p:nvPr/>
        </p:nvCxnSpPr>
        <p:spPr>
          <a:xfrm flipV="1">
            <a:off x="1624817" y="4570805"/>
            <a:ext cx="3533460" cy="3179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7EB4C0-5CA2-4CD7-853C-0315DED63E1D}"/>
              </a:ext>
            </a:extLst>
          </p:cNvPr>
          <p:cNvCxnSpPr/>
          <p:nvPr/>
        </p:nvCxnSpPr>
        <p:spPr>
          <a:xfrm flipH="1">
            <a:off x="589306" y="4598055"/>
            <a:ext cx="1044595" cy="10264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560637E-4705-4E43-861D-218DCA68839A}"/>
              </a:ext>
            </a:extLst>
          </p:cNvPr>
          <p:cNvSpPr/>
          <p:nvPr/>
        </p:nvSpPr>
        <p:spPr>
          <a:xfrm>
            <a:off x="893594" y="2681449"/>
            <a:ext cx="3020252" cy="2765909"/>
          </a:xfrm>
          <a:custGeom>
            <a:avLst/>
            <a:gdLst>
              <a:gd name="connsiteX0" fmla="*/ 538960 w 4027002"/>
              <a:gd name="connsiteY0" fmla="*/ 0 h 3687878"/>
              <a:gd name="connsiteX1" fmla="*/ 526848 w 4027002"/>
              <a:gd name="connsiteY1" fmla="*/ 30278 h 3687878"/>
              <a:gd name="connsiteX2" fmla="*/ 502626 w 4027002"/>
              <a:gd name="connsiteY2" fmla="*/ 66612 h 3687878"/>
              <a:gd name="connsiteX3" fmla="*/ 248289 w 4027002"/>
              <a:gd name="connsiteY3" fmla="*/ 320948 h 3687878"/>
              <a:gd name="connsiteX4" fmla="*/ 169566 w 4027002"/>
              <a:gd name="connsiteY4" fmla="*/ 399671 h 3687878"/>
              <a:gd name="connsiteX5" fmla="*/ 139288 w 4027002"/>
              <a:gd name="connsiteY5" fmla="*/ 442061 h 3687878"/>
              <a:gd name="connsiteX6" fmla="*/ 127177 w 4027002"/>
              <a:gd name="connsiteY6" fmla="*/ 472339 h 3687878"/>
              <a:gd name="connsiteX7" fmla="*/ 78732 w 4027002"/>
              <a:gd name="connsiteY7" fmla="*/ 526839 h 3687878"/>
              <a:gd name="connsiteX8" fmla="*/ 30287 w 4027002"/>
              <a:gd name="connsiteY8" fmla="*/ 629785 h 3687878"/>
              <a:gd name="connsiteX9" fmla="*/ 9 w 4027002"/>
              <a:gd name="connsiteY9" fmla="*/ 847788 h 3687878"/>
              <a:gd name="connsiteX10" fmla="*/ 30287 w 4027002"/>
              <a:gd name="connsiteY10" fmla="*/ 1132402 h 3687878"/>
              <a:gd name="connsiteX11" fmla="*/ 48454 w 4027002"/>
              <a:gd name="connsiteY11" fmla="*/ 1186903 h 3687878"/>
              <a:gd name="connsiteX12" fmla="*/ 109010 w 4027002"/>
              <a:gd name="connsiteY12" fmla="*/ 1314071 h 3687878"/>
              <a:gd name="connsiteX13" fmla="*/ 121121 w 4027002"/>
              <a:gd name="connsiteY13" fmla="*/ 1344349 h 3687878"/>
              <a:gd name="connsiteX14" fmla="*/ 169566 w 4027002"/>
              <a:gd name="connsiteY14" fmla="*/ 1362516 h 3687878"/>
              <a:gd name="connsiteX15" fmla="*/ 181678 w 4027002"/>
              <a:gd name="connsiteY15" fmla="*/ 1380683 h 3687878"/>
              <a:gd name="connsiteX16" fmla="*/ 405736 w 4027002"/>
              <a:gd name="connsiteY16" fmla="*/ 1441239 h 3687878"/>
              <a:gd name="connsiteX17" fmla="*/ 654017 w 4027002"/>
              <a:gd name="connsiteY17" fmla="*/ 1495740 h 3687878"/>
              <a:gd name="connsiteX18" fmla="*/ 932576 w 4027002"/>
              <a:gd name="connsiteY18" fmla="*/ 1556296 h 3687878"/>
              <a:gd name="connsiteX19" fmla="*/ 1114244 w 4027002"/>
              <a:gd name="connsiteY19" fmla="*/ 1610797 h 3687878"/>
              <a:gd name="connsiteX20" fmla="*/ 1132411 w 4027002"/>
              <a:gd name="connsiteY20" fmla="*/ 1616853 h 3687878"/>
              <a:gd name="connsiteX21" fmla="*/ 1156634 w 4027002"/>
              <a:gd name="connsiteY21" fmla="*/ 1622908 h 3687878"/>
              <a:gd name="connsiteX22" fmla="*/ 1320136 w 4027002"/>
              <a:gd name="connsiteY22" fmla="*/ 1665298 h 3687878"/>
              <a:gd name="connsiteX23" fmla="*/ 1386748 w 4027002"/>
              <a:gd name="connsiteY23" fmla="*/ 1695576 h 3687878"/>
              <a:gd name="connsiteX24" fmla="*/ 1417026 w 4027002"/>
              <a:gd name="connsiteY24" fmla="*/ 1701631 h 3687878"/>
              <a:gd name="connsiteX25" fmla="*/ 1429137 w 4027002"/>
              <a:gd name="connsiteY25" fmla="*/ 1713743 h 3687878"/>
              <a:gd name="connsiteX26" fmla="*/ 1501805 w 4027002"/>
              <a:gd name="connsiteY26" fmla="*/ 1750076 h 3687878"/>
              <a:gd name="connsiteX27" fmla="*/ 1556305 w 4027002"/>
              <a:gd name="connsiteY27" fmla="*/ 1798521 h 3687878"/>
              <a:gd name="connsiteX28" fmla="*/ 1604750 w 4027002"/>
              <a:gd name="connsiteY28" fmla="*/ 1877245 h 3687878"/>
              <a:gd name="connsiteX29" fmla="*/ 1610806 w 4027002"/>
              <a:gd name="connsiteY29" fmla="*/ 1907523 h 3687878"/>
              <a:gd name="connsiteX30" fmla="*/ 1622917 w 4027002"/>
              <a:gd name="connsiteY30" fmla="*/ 2052858 h 3687878"/>
              <a:gd name="connsiteX31" fmla="*/ 1616862 w 4027002"/>
              <a:gd name="connsiteY31" fmla="*/ 2143692 h 3687878"/>
              <a:gd name="connsiteX32" fmla="*/ 1544194 w 4027002"/>
              <a:gd name="connsiteY32" fmla="*/ 2398029 h 3687878"/>
              <a:gd name="connsiteX33" fmla="*/ 1501805 w 4027002"/>
              <a:gd name="connsiteY33" fmla="*/ 2603920 h 3687878"/>
              <a:gd name="connsiteX34" fmla="*/ 1544194 w 4027002"/>
              <a:gd name="connsiteY34" fmla="*/ 2894590 h 3687878"/>
              <a:gd name="connsiteX35" fmla="*/ 1592639 w 4027002"/>
              <a:gd name="connsiteY35" fmla="*/ 2979369 h 3687878"/>
              <a:gd name="connsiteX36" fmla="*/ 1604750 w 4027002"/>
              <a:gd name="connsiteY36" fmla="*/ 3015703 h 3687878"/>
              <a:gd name="connsiteX37" fmla="*/ 1653195 w 4027002"/>
              <a:gd name="connsiteY37" fmla="*/ 3082315 h 3687878"/>
              <a:gd name="connsiteX38" fmla="*/ 1792475 w 4027002"/>
              <a:gd name="connsiteY38" fmla="*/ 3239761 h 3687878"/>
              <a:gd name="connsiteX39" fmla="*/ 1931754 w 4027002"/>
              <a:gd name="connsiteY39" fmla="*/ 3324540 h 3687878"/>
              <a:gd name="connsiteX40" fmla="*/ 2095256 w 4027002"/>
              <a:gd name="connsiteY40" fmla="*/ 3409319 h 3687878"/>
              <a:gd name="connsiteX41" fmla="*/ 2434372 w 4027002"/>
              <a:gd name="connsiteY41" fmla="*/ 3512265 h 3687878"/>
              <a:gd name="connsiteX42" fmla="*/ 2622096 w 4027002"/>
              <a:gd name="connsiteY42" fmla="*/ 3560710 h 3687878"/>
              <a:gd name="connsiteX43" fmla="*/ 2797709 w 4027002"/>
              <a:gd name="connsiteY43" fmla="*/ 3597043 h 3687878"/>
              <a:gd name="connsiteX44" fmla="*/ 3106546 w 4027002"/>
              <a:gd name="connsiteY44" fmla="*/ 3645488 h 3687878"/>
              <a:gd name="connsiteX45" fmla="*/ 3324549 w 4027002"/>
              <a:gd name="connsiteY45" fmla="*/ 3687878 h 3687878"/>
              <a:gd name="connsiteX46" fmla="*/ 3875611 w 4027002"/>
              <a:gd name="connsiteY46" fmla="*/ 3663655 h 3687878"/>
              <a:gd name="connsiteX47" fmla="*/ 3893778 w 4027002"/>
              <a:gd name="connsiteY47" fmla="*/ 3651544 h 3687878"/>
              <a:gd name="connsiteX48" fmla="*/ 4027002 w 4027002"/>
              <a:gd name="connsiteY48" fmla="*/ 3639433 h 3687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027002" h="3687878">
                <a:moveTo>
                  <a:pt x="538960" y="0"/>
                </a:moveTo>
                <a:cubicBezTo>
                  <a:pt x="534923" y="10093"/>
                  <a:pt x="532053" y="20735"/>
                  <a:pt x="526848" y="30278"/>
                </a:cubicBezTo>
                <a:cubicBezTo>
                  <a:pt x="519878" y="43057"/>
                  <a:pt x="512417" y="55842"/>
                  <a:pt x="502626" y="66612"/>
                </a:cubicBezTo>
                <a:cubicBezTo>
                  <a:pt x="179645" y="421887"/>
                  <a:pt x="587418" y="-18181"/>
                  <a:pt x="248289" y="320948"/>
                </a:cubicBezTo>
                <a:cubicBezTo>
                  <a:pt x="222048" y="347189"/>
                  <a:pt x="191136" y="369473"/>
                  <a:pt x="169566" y="399671"/>
                </a:cubicBezTo>
                <a:cubicBezTo>
                  <a:pt x="159473" y="413801"/>
                  <a:pt x="148037" y="427062"/>
                  <a:pt x="139288" y="442061"/>
                </a:cubicBezTo>
                <a:cubicBezTo>
                  <a:pt x="133811" y="451450"/>
                  <a:pt x="133495" y="463494"/>
                  <a:pt x="127177" y="472339"/>
                </a:cubicBezTo>
                <a:cubicBezTo>
                  <a:pt x="113049" y="492118"/>
                  <a:pt x="91471" y="506138"/>
                  <a:pt x="78732" y="526839"/>
                </a:cubicBezTo>
                <a:cubicBezTo>
                  <a:pt x="58856" y="559138"/>
                  <a:pt x="30287" y="629785"/>
                  <a:pt x="30287" y="629785"/>
                </a:cubicBezTo>
                <a:cubicBezTo>
                  <a:pt x="26100" y="656305"/>
                  <a:pt x="-579" y="815439"/>
                  <a:pt x="9" y="847788"/>
                </a:cubicBezTo>
                <a:cubicBezTo>
                  <a:pt x="1387" y="923560"/>
                  <a:pt x="5900" y="1044608"/>
                  <a:pt x="30287" y="1132402"/>
                </a:cubicBezTo>
                <a:cubicBezTo>
                  <a:pt x="35412" y="1150853"/>
                  <a:pt x="42648" y="1168655"/>
                  <a:pt x="48454" y="1186903"/>
                </a:cubicBezTo>
                <a:cubicBezTo>
                  <a:pt x="94543" y="1331756"/>
                  <a:pt x="44490" y="1209226"/>
                  <a:pt x="109010" y="1314071"/>
                </a:cubicBezTo>
                <a:cubicBezTo>
                  <a:pt x="114707" y="1323329"/>
                  <a:pt x="113435" y="1336663"/>
                  <a:pt x="121121" y="1344349"/>
                </a:cubicBezTo>
                <a:cubicBezTo>
                  <a:pt x="124745" y="1347973"/>
                  <a:pt x="160219" y="1359401"/>
                  <a:pt x="169566" y="1362516"/>
                </a:cubicBezTo>
                <a:cubicBezTo>
                  <a:pt x="173603" y="1368572"/>
                  <a:pt x="174838" y="1378196"/>
                  <a:pt x="181678" y="1380683"/>
                </a:cubicBezTo>
                <a:cubicBezTo>
                  <a:pt x="447435" y="1477322"/>
                  <a:pt x="292647" y="1417178"/>
                  <a:pt x="405736" y="1441239"/>
                </a:cubicBezTo>
                <a:lnTo>
                  <a:pt x="654017" y="1495740"/>
                </a:lnTo>
                <a:cubicBezTo>
                  <a:pt x="746851" y="1516014"/>
                  <a:pt x="841562" y="1528991"/>
                  <a:pt x="932576" y="1556296"/>
                </a:cubicBezTo>
                <a:lnTo>
                  <a:pt x="1114244" y="1610797"/>
                </a:lnTo>
                <a:cubicBezTo>
                  <a:pt x="1120353" y="1612648"/>
                  <a:pt x="1126273" y="1615099"/>
                  <a:pt x="1132411" y="1616853"/>
                </a:cubicBezTo>
                <a:cubicBezTo>
                  <a:pt x="1140414" y="1619139"/>
                  <a:pt x="1148672" y="1620485"/>
                  <a:pt x="1156634" y="1622908"/>
                </a:cubicBezTo>
                <a:cubicBezTo>
                  <a:pt x="1295545" y="1665185"/>
                  <a:pt x="1228410" y="1653832"/>
                  <a:pt x="1320136" y="1665298"/>
                </a:cubicBezTo>
                <a:cubicBezTo>
                  <a:pt x="1342340" y="1675391"/>
                  <a:pt x="1363911" y="1687012"/>
                  <a:pt x="1386748" y="1695576"/>
                </a:cubicBezTo>
                <a:cubicBezTo>
                  <a:pt x="1396385" y="1699190"/>
                  <a:pt x="1407566" y="1697577"/>
                  <a:pt x="1417026" y="1701631"/>
                </a:cubicBezTo>
                <a:cubicBezTo>
                  <a:pt x="1422274" y="1703880"/>
                  <a:pt x="1424180" y="1710910"/>
                  <a:pt x="1429137" y="1713743"/>
                </a:cubicBezTo>
                <a:cubicBezTo>
                  <a:pt x="1452650" y="1727179"/>
                  <a:pt x="1478697" y="1735954"/>
                  <a:pt x="1501805" y="1750076"/>
                </a:cubicBezTo>
                <a:cubicBezTo>
                  <a:pt x="1511354" y="1755912"/>
                  <a:pt x="1545113" y="1785463"/>
                  <a:pt x="1556305" y="1798521"/>
                </a:cubicBezTo>
                <a:cubicBezTo>
                  <a:pt x="1578878" y="1824855"/>
                  <a:pt x="1586174" y="1843808"/>
                  <a:pt x="1604750" y="1877245"/>
                </a:cubicBezTo>
                <a:cubicBezTo>
                  <a:pt x="1606769" y="1887338"/>
                  <a:pt x="1609747" y="1897285"/>
                  <a:pt x="1610806" y="1907523"/>
                </a:cubicBezTo>
                <a:cubicBezTo>
                  <a:pt x="1615808" y="1955878"/>
                  <a:pt x="1622917" y="2052858"/>
                  <a:pt x="1622917" y="2052858"/>
                </a:cubicBezTo>
                <a:cubicBezTo>
                  <a:pt x="1620899" y="2083136"/>
                  <a:pt x="1622540" y="2113883"/>
                  <a:pt x="1616862" y="2143692"/>
                </a:cubicBezTo>
                <a:cubicBezTo>
                  <a:pt x="1554763" y="2469711"/>
                  <a:pt x="1598908" y="2179168"/>
                  <a:pt x="1544194" y="2398029"/>
                </a:cubicBezTo>
                <a:cubicBezTo>
                  <a:pt x="1511038" y="2530654"/>
                  <a:pt x="1525445" y="2462081"/>
                  <a:pt x="1501805" y="2603920"/>
                </a:cubicBezTo>
                <a:cubicBezTo>
                  <a:pt x="1509846" y="2732587"/>
                  <a:pt x="1497843" y="2787626"/>
                  <a:pt x="1544194" y="2894590"/>
                </a:cubicBezTo>
                <a:cubicBezTo>
                  <a:pt x="1557135" y="2924455"/>
                  <a:pt x="1578083" y="2950257"/>
                  <a:pt x="1592639" y="2979369"/>
                </a:cubicBezTo>
                <a:cubicBezTo>
                  <a:pt x="1598348" y="2990788"/>
                  <a:pt x="1599467" y="3004081"/>
                  <a:pt x="1604750" y="3015703"/>
                </a:cubicBezTo>
                <a:cubicBezTo>
                  <a:pt x="1619199" y="3047491"/>
                  <a:pt x="1631227" y="3053024"/>
                  <a:pt x="1653195" y="3082315"/>
                </a:cubicBezTo>
                <a:cubicBezTo>
                  <a:pt x="1710061" y="3158136"/>
                  <a:pt x="1713373" y="3182632"/>
                  <a:pt x="1792475" y="3239761"/>
                </a:cubicBezTo>
                <a:cubicBezTo>
                  <a:pt x="1836536" y="3271583"/>
                  <a:pt x="1884333" y="3297984"/>
                  <a:pt x="1931754" y="3324540"/>
                </a:cubicBezTo>
                <a:cubicBezTo>
                  <a:pt x="1985319" y="3354536"/>
                  <a:pt x="2037745" y="3387839"/>
                  <a:pt x="2095256" y="3409319"/>
                </a:cubicBezTo>
                <a:cubicBezTo>
                  <a:pt x="2205922" y="3450652"/>
                  <a:pt x="2322301" y="3474910"/>
                  <a:pt x="2434372" y="3512265"/>
                </a:cubicBezTo>
                <a:cubicBezTo>
                  <a:pt x="2503795" y="3535405"/>
                  <a:pt x="2482972" y="3528980"/>
                  <a:pt x="2622096" y="3560710"/>
                </a:cubicBezTo>
                <a:cubicBezTo>
                  <a:pt x="2680377" y="3574002"/>
                  <a:pt x="2738826" y="3586739"/>
                  <a:pt x="2797709" y="3597043"/>
                </a:cubicBezTo>
                <a:cubicBezTo>
                  <a:pt x="2900354" y="3615006"/>
                  <a:pt x="3004257" y="3625598"/>
                  <a:pt x="3106546" y="3645488"/>
                </a:cubicBezTo>
                <a:lnTo>
                  <a:pt x="3324549" y="3687878"/>
                </a:lnTo>
                <a:lnTo>
                  <a:pt x="3875611" y="3663655"/>
                </a:lnTo>
                <a:cubicBezTo>
                  <a:pt x="3882874" y="3663191"/>
                  <a:pt x="3886629" y="3652906"/>
                  <a:pt x="3893778" y="3651544"/>
                </a:cubicBezTo>
                <a:cubicBezTo>
                  <a:pt x="3962044" y="3638541"/>
                  <a:pt x="3976992" y="3639433"/>
                  <a:pt x="4027002" y="3639433"/>
                </a:cubicBezTo>
              </a:path>
            </a:pathLst>
          </a:cu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C65FAFB-85FD-4B4D-AECF-4CCCB4988C3E}"/>
              </a:ext>
            </a:extLst>
          </p:cNvPr>
          <p:cNvSpPr/>
          <p:nvPr/>
        </p:nvSpPr>
        <p:spPr>
          <a:xfrm>
            <a:off x="870892" y="2631489"/>
            <a:ext cx="2924869" cy="1843940"/>
          </a:xfrm>
          <a:custGeom>
            <a:avLst/>
            <a:gdLst>
              <a:gd name="connsiteX0" fmla="*/ 0 w 3899825"/>
              <a:gd name="connsiteY0" fmla="*/ 0 h 2458586"/>
              <a:gd name="connsiteX1" fmla="*/ 90834 w 3899825"/>
              <a:gd name="connsiteY1" fmla="*/ 12111 h 2458586"/>
              <a:gd name="connsiteX2" fmla="*/ 109001 w 3899825"/>
              <a:gd name="connsiteY2" fmla="*/ 18167 h 2458586"/>
              <a:gd name="connsiteX3" fmla="*/ 205891 w 3899825"/>
              <a:gd name="connsiteY3" fmla="*/ 175613 h 2458586"/>
              <a:gd name="connsiteX4" fmla="*/ 236169 w 3899825"/>
              <a:gd name="connsiteY4" fmla="*/ 218003 h 2458586"/>
              <a:gd name="connsiteX5" fmla="*/ 272503 w 3899825"/>
              <a:gd name="connsiteY5" fmla="*/ 278559 h 2458586"/>
              <a:gd name="connsiteX6" fmla="*/ 290670 w 3899825"/>
              <a:gd name="connsiteY6" fmla="*/ 290670 h 2458586"/>
              <a:gd name="connsiteX7" fmla="*/ 308837 w 3899825"/>
              <a:gd name="connsiteY7" fmla="*/ 308837 h 2458586"/>
              <a:gd name="connsiteX8" fmla="*/ 327004 w 3899825"/>
              <a:gd name="connsiteY8" fmla="*/ 339115 h 2458586"/>
              <a:gd name="connsiteX9" fmla="*/ 363337 w 3899825"/>
              <a:gd name="connsiteY9" fmla="*/ 393616 h 2458586"/>
              <a:gd name="connsiteX10" fmla="*/ 387560 w 3899825"/>
              <a:gd name="connsiteY10" fmla="*/ 423894 h 2458586"/>
              <a:gd name="connsiteX11" fmla="*/ 417838 w 3899825"/>
              <a:gd name="connsiteY11" fmla="*/ 484451 h 2458586"/>
              <a:gd name="connsiteX12" fmla="*/ 466283 w 3899825"/>
              <a:gd name="connsiteY12" fmla="*/ 563174 h 2458586"/>
              <a:gd name="connsiteX13" fmla="*/ 514728 w 3899825"/>
              <a:gd name="connsiteY13" fmla="*/ 690342 h 2458586"/>
              <a:gd name="connsiteX14" fmla="*/ 532895 w 3899825"/>
              <a:gd name="connsiteY14" fmla="*/ 781176 h 2458586"/>
              <a:gd name="connsiteX15" fmla="*/ 538951 w 3899825"/>
              <a:gd name="connsiteY15" fmla="*/ 981012 h 2458586"/>
              <a:gd name="connsiteX16" fmla="*/ 538951 w 3899825"/>
              <a:gd name="connsiteY16" fmla="*/ 1265627 h 2458586"/>
              <a:gd name="connsiteX17" fmla="*/ 551062 w 3899825"/>
              <a:gd name="connsiteY17" fmla="*/ 1314072 h 2458586"/>
              <a:gd name="connsiteX18" fmla="*/ 581340 w 3899825"/>
              <a:gd name="connsiteY18" fmla="*/ 1586575 h 2458586"/>
              <a:gd name="connsiteX19" fmla="*/ 599507 w 3899825"/>
              <a:gd name="connsiteY19" fmla="*/ 1635020 h 2458586"/>
              <a:gd name="connsiteX20" fmla="*/ 635841 w 3899825"/>
              <a:gd name="connsiteY20" fmla="*/ 1792466 h 2458586"/>
              <a:gd name="connsiteX21" fmla="*/ 654008 w 3899825"/>
              <a:gd name="connsiteY21" fmla="*/ 1828800 h 2458586"/>
              <a:gd name="connsiteX22" fmla="*/ 672174 w 3899825"/>
              <a:gd name="connsiteY22" fmla="*/ 1883301 h 2458586"/>
              <a:gd name="connsiteX23" fmla="*/ 708508 w 3899825"/>
              <a:gd name="connsiteY23" fmla="*/ 1931746 h 2458586"/>
              <a:gd name="connsiteX24" fmla="*/ 769065 w 3899825"/>
              <a:gd name="connsiteY24" fmla="*/ 2022580 h 2458586"/>
              <a:gd name="connsiteX25" fmla="*/ 811454 w 3899825"/>
              <a:gd name="connsiteY25" fmla="*/ 2058914 h 2458586"/>
              <a:gd name="connsiteX26" fmla="*/ 968900 w 3899825"/>
              <a:gd name="connsiteY26" fmla="*/ 2240583 h 2458586"/>
              <a:gd name="connsiteX27" fmla="*/ 981012 w 3899825"/>
              <a:gd name="connsiteY27" fmla="*/ 2252694 h 2458586"/>
              <a:gd name="connsiteX28" fmla="*/ 1005234 w 3899825"/>
              <a:gd name="connsiteY28" fmla="*/ 2276917 h 2458586"/>
              <a:gd name="connsiteX29" fmla="*/ 1029457 w 3899825"/>
              <a:gd name="connsiteY29" fmla="*/ 2295084 h 2458586"/>
              <a:gd name="connsiteX30" fmla="*/ 1065790 w 3899825"/>
              <a:gd name="connsiteY30" fmla="*/ 2325362 h 2458586"/>
              <a:gd name="connsiteX31" fmla="*/ 1241404 w 3899825"/>
              <a:gd name="connsiteY31" fmla="*/ 2422252 h 2458586"/>
              <a:gd name="connsiteX32" fmla="*/ 1326182 w 3899825"/>
              <a:gd name="connsiteY32" fmla="*/ 2446474 h 2458586"/>
              <a:gd name="connsiteX33" fmla="*/ 1338294 w 3899825"/>
              <a:gd name="connsiteY33" fmla="*/ 2458586 h 2458586"/>
              <a:gd name="connsiteX34" fmla="*/ 2046802 w 3899825"/>
              <a:gd name="connsiteY34" fmla="*/ 2452530 h 2458586"/>
              <a:gd name="connsiteX35" fmla="*/ 2071025 w 3899825"/>
              <a:gd name="connsiteY35" fmla="*/ 2446474 h 2458586"/>
              <a:gd name="connsiteX36" fmla="*/ 2282972 w 3899825"/>
              <a:gd name="connsiteY36" fmla="*/ 2422252 h 2458586"/>
              <a:gd name="connsiteX37" fmla="*/ 2494919 w 3899825"/>
              <a:gd name="connsiteY37" fmla="*/ 2416196 h 2458586"/>
              <a:gd name="connsiteX38" fmla="*/ 2591809 w 3899825"/>
              <a:gd name="connsiteY38" fmla="*/ 2398029 h 2458586"/>
              <a:gd name="connsiteX39" fmla="*/ 2609976 w 3899825"/>
              <a:gd name="connsiteY39" fmla="*/ 2385918 h 2458586"/>
              <a:gd name="connsiteX40" fmla="*/ 2640254 w 3899825"/>
              <a:gd name="connsiteY40" fmla="*/ 2379862 h 2458586"/>
              <a:gd name="connsiteX41" fmla="*/ 2749255 w 3899825"/>
              <a:gd name="connsiteY41" fmla="*/ 2343529 h 2458586"/>
              <a:gd name="connsiteX42" fmla="*/ 2749255 w 3899825"/>
              <a:gd name="connsiteY42" fmla="*/ 2343529 h 2458586"/>
              <a:gd name="connsiteX43" fmla="*/ 2827978 w 3899825"/>
              <a:gd name="connsiteY43" fmla="*/ 2307195 h 2458586"/>
              <a:gd name="connsiteX44" fmla="*/ 2912757 w 3899825"/>
              <a:gd name="connsiteY44" fmla="*/ 2289028 h 2458586"/>
              <a:gd name="connsiteX45" fmla="*/ 3118649 w 3899825"/>
              <a:gd name="connsiteY45" fmla="*/ 2234527 h 2458586"/>
              <a:gd name="connsiteX46" fmla="*/ 3748434 w 3899825"/>
              <a:gd name="connsiteY46" fmla="*/ 2204249 h 2458586"/>
              <a:gd name="connsiteX47" fmla="*/ 3815046 w 3899825"/>
              <a:gd name="connsiteY47" fmla="*/ 2210305 h 2458586"/>
              <a:gd name="connsiteX48" fmla="*/ 3833213 w 3899825"/>
              <a:gd name="connsiteY48" fmla="*/ 2222416 h 2458586"/>
              <a:gd name="connsiteX49" fmla="*/ 3875602 w 3899825"/>
              <a:gd name="connsiteY49" fmla="*/ 2234527 h 2458586"/>
              <a:gd name="connsiteX50" fmla="*/ 3899825 w 3899825"/>
              <a:gd name="connsiteY50" fmla="*/ 2246639 h 2458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899825" h="2458586">
                <a:moveTo>
                  <a:pt x="0" y="0"/>
                </a:moveTo>
                <a:cubicBezTo>
                  <a:pt x="30278" y="4037"/>
                  <a:pt x="60704" y="7089"/>
                  <a:pt x="90834" y="12111"/>
                </a:cubicBezTo>
                <a:cubicBezTo>
                  <a:pt x="97130" y="13160"/>
                  <a:pt x="104487" y="13653"/>
                  <a:pt x="109001" y="18167"/>
                </a:cubicBezTo>
                <a:cubicBezTo>
                  <a:pt x="175203" y="84370"/>
                  <a:pt x="140662" y="84291"/>
                  <a:pt x="205891" y="175613"/>
                </a:cubicBezTo>
                <a:cubicBezTo>
                  <a:pt x="215984" y="189743"/>
                  <a:pt x="226736" y="203424"/>
                  <a:pt x="236169" y="218003"/>
                </a:cubicBezTo>
                <a:cubicBezTo>
                  <a:pt x="248957" y="237767"/>
                  <a:pt x="258379" y="259727"/>
                  <a:pt x="272503" y="278559"/>
                </a:cubicBezTo>
                <a:cubicBezTo>
                  <a:pt x="276870" y="284381"/>
                  <a:pt x="285079" y="286011"/>
                  <a:pt x="290670" y="290670"/>
                </a:cubicBezTo>
                <a:cubicBezTo>
                  <a:pt x="297249" y="296153"/>
                  <a:pt x="302781" y="302781"/>
                  <a:pt x="308837" y="308837"/>
                </a:cubicBezTo>
                <a:cubicBezTo>
                  <a:pt x="320987" y="345291"/>
                  <a:pt x="306541" y="310979"/>
                  <a:pt x="327004" y="339115"/>
                </a:cubicBezTo>
                <a:cubicBezTo>
                  <a:pt x="339846" y="356773"/>
                  <a:pt x="350646" y="375849"/>
                  <a:pt x="363337" y="393616"/>
                </a:cubicBezTo>
                <a:cubicBezTo>
                  <a:pt x="370849" y="404134"/>
                  <a:pt x="380910" y="412811"/>
                  <a:pt x="387560" y="423894"/>
                </a:cubicBezTo>
                <a:cubicBezTo>
                  <a:pt x="399171" y="443246"/>
                  <a:pt x="406733" y="464804"/>
                  <a:pt x="417838" y="484451"/>
                </a:cubicBezTo>
                <a:cubicBezTo>
                  <a:pt x="432999" y="511275"/>
                  <a:pt x="450135" y="536933"/>
                  <a:pt x="466283" y="563174"/>
                </a:cubicBezTo>
                <a:cubicBezTo>
                  <a:pt x="502150" y="742513"/>
                  <a:pt x="445443" y="490186"/>
                  <a:pt x="514728" y="690342"/>
                </a:cubicBezTo>
                <a:cubicBezTo>
                  <a:pt x="524828" y="719521"/>
                  <a:pt x="526839" y="750898"/>
                  <a:pt x="532895" y="781176"/>
                </a:cubicBezTo>
                <a:cubicBezTo>
                  <a:pt x="534914" y="847788"/>
                  <a:pt x="538951" y="914369"/>
                  <a:pt x="538951" y="981012"/>
                </a:cubicBezTo>
                <a:cubicBezTo>
                  <a:pt x="538951" y="1090462"/>
                  <a:pt x="525207" y="1164840"/>
                  <a:pt x="538951" y="1265627"/>
                </a:cubicBezTo>
                <a:cubicBezTo>
                  <a:pt x="541200" y="1282120"/>
                  <a:pt x="547025" y="1297924"/>
                  <a:pt x="551062" y="1314072"/>
                </a:cubicBezTo>
                <a:cubicBezTo>
                  <a:pt x="556004" y="1383258"/>
                  <a:pt x="565984" y="1545626"/>
                  <a:pt x="581340" y="1586575"/>
                </a:cubicBezTo>
                <a:lnTo>
                  <a:pt x="599507" y="1635020"/>
                </a:lnTo>
                <a:cubicBezTo>
                  <a:pt x="606254" y="1688996"/>
                  <a:pt x="610444" y="1741672"/>
                  <a:pt x="635841" y="1792466"/>
                </a:cubicBezTo>
                <a:cubicBezTo>
                  <a:pt x="641897" y="1804577"/>
                  <a:pt x="648979" y="1816228"/>
                  <a:pt x="654008" y="1828800"/>
                </a:cubicBezTo>
                <a:cubicBezTo>
                  <a:pt x="661120" y="1846580"/>
                  <a:pt x="660684" y="1867981"/>
                  <a:pt x="672174" y="1883301"/>
                </a:cubicBezTo>
                <a:cubicBezTo>
                  <a:pt x="684285" y="1899449"/>
                  <a:pt x="697311" y="1914951"/>
                  <a:pt x="708508" y="1931746"/>
                </a:cubicBezTo>
                <a:cubicBezTo>
                  <a:pt x="740452" y="1979661"/>
                  <a:pt x="725812" y="1976000"/>
                  <a:pt x="769065" y="2022580"/>
                </a:cubicBezTo>
                <a:cubicBezTo>
                  <a:pt x="781728" y="2036217"/>
                  <a:pt x="797324" y="2046803"/>
                  <a:pt x="811454" y="2058914"/>
                </a:cubicBezTo>
                <a:cubicBezTo>
                  <a:pt x="867354" y="2156742"/>
                  <a:pt x="825201" y="2090898"/>
                  <a:pt x="968900" y="2240583"/>
                </a:cubicBezTo>
                <a:cubicBezTo>
                  <a:pt x="972854" y="2244702"/>
                  <a:pt x="976975" y="2248657"/>
                  <a:pt x="981012" y="2252694"/>
                </a:cubicBezTo>
                <a:cubicBezTo>
                  <a:pt x="989086" y="2260768"/>
                  <a:pt x="996099" y="2270066"/>
                  <a:pt x="1005234" y="2276917"/>
                </a:cubicBezTo>
                <a:cubicBezTo>
                  <a:pt x="1013308" y="2282973"/>
                  <a:pt x="1021576" y="2288779"/>
                  <a:pt x="1029457" y="2295084"/>
                </a:cubicBezTo>
                <a:cubicBezTo>
                  <a:pt x="1041767" y="2304932"/>
                  <a:pt x="1052529" y="2316837"/>
                  <a:pt x="1065790" y="2325362"/>
                </a:cubicBezTo>
                <a:cubicBezTo>
                  <a:pt x="1094957" y="2344112"/>
                  <a:pt x="1186560" y="2403971"/>
                  <a:pt x="1241404" y="2422252"/>
                </a:cubicBezTo>
                <a:cubicBezTo>
                  <a:pt x="1269286" y="2431546"/>
                  <a:pt x="1297923" y="2438400"/>
                  <a:pt x="1326182" y="2446474"/>
                </a:cubicBezTo>
                <a:cubicBezTo>
                  <a:pt x="1330219" y="2450511"/>
                  <a:pt x="1332585" y="2458538"/>
                  <a:pt x="1338294" y="2458586"/>
                </a:cubicBezTo>
                <a:lnTo>
                  <a:pt x="2046802" y="2452530"/>
                </a:lnTo>
                <a:cubicBezTo>
                  <a:pt x="2055124" y="2452392"/>
                  <a:pt x="2062770" y="2447532"/>
                  <a:pt x="2071025" y="2446474"/>
                </a:cubicBezTo>
                <a:cubicBezTo>
                  <a:pt x="2141557" y="2437432"/>
                  <a:pt x="2211892" y="2424283"/>
                  <a:pt x="2282972" y="2422252"/>
                </a:cubicBezTo>
                <a:lnTo>
                  <a:pt x="2494919" y="2416196"/>
                </a:lnTo>
                <a:cubicBezTo>
                  <a:pt x="2561873" y="2393880"/>
                  <a:pt x="2408619" y="2443828"/>
                  <a:pt x="2591809" y="2398029"/>
                </a:cubicBezTo>
                <a:cubicBezTo>
                  <a:pt x="2598870" y="2396264"/>
                  <a:pt x="2603161" y="2388473"/>
                  <a:pt x="2609976" y="2385918"/>
                </a:cubicBezTo>
                <a:cubicBezTo>
                  <a:pt x="2619613" y="2382304"/>
                  <a:pt x="2630407" y="2382859"/>
                  <a:pt x="2640254" y="2379862"/>
                </a:cubicBezTo>
                <a:cubicBezTo>
                  <a:pt x="2676894" y="2368711"/>
                  <a:pt x="2712921" y="2355640"/>
                  <a:pt x="2749255" y="2343529"/>
                </a:cubicBezTo>
                <a:lnTo>
                  <a:pt x="2749255" y="2343529"/>
                </a:lnTo>
                <a:cubicBezTo>
                  <a:pt x="2775496" y="2331418"/>
                  <a:pt x="2800560" y="2316334"/>
                  <a:pt x="2827978" y="2307195"/>
                </a:cubicBezTo>
                <a:cubicBezTo>
                  <a:pt x="2855396" y="2298056"/>
                  <a:pt x="2884719" y="2296038"/>
                  <a:pt x="2912757" y="2289028"/>
                </a:cubicBezTo>
                <a:cubicBezTo>
                  <a:pt x="2994533" y="2268584"/>
                  <a:pt x="3015925" y="2247368"/>
                  <a:pt x="3118649" y="2234527"/>
                </a:cubicBezTo>
                <a:cubicBezTo>
                  <a:pt x="3424270" y="2196324"/>
                  <a:pt x="3215177" y="2217580"/>
                  <a:pt x="3748434" y="2204249"/>
                </a:cubicBezTo>
                <a:cubicBezTo>
                  <a:pt x="3770638" y="2206268"/>
                  <a:pt x="3793245" y="2205633"/>
                  <a:pt x="3815046" y="2210305"/>
                </a:cubicBezTo>
                <a:cubicBezTo>
                  <a:pt x="3822162" y="2211830"/>
                  <a:pt x="3826456" y="2219713"/>
                  <a:pt x="3833213" y="2222416"/>
                </a:cubicBezTo>
                <a:cubicBezTo>
                  <a:pt x="3846857" y="2227874"/>
                  <a:pt x="3861792" y="2229505"/>
                  <a:pt x="3875602" y="2234527"/>
                </a:cubicBezTo>
                <a:cubicBezTo>
                  <a:pt x="3884086" y="2237612"/>
                  <a:pt x="3899825" y="2246639"/>
                  <a:pt x="3899825" y="2246639"/>
                </a:cubicBezTo>
              </a:path>
            </a:pathLst>
          </a:cu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6CA3349-A0BB-4355-816C-58A54E191FA5}"/>
              </a:ext>
            </a:extLst>
          </p:cNvPr>
          <p:cNvSpPr/>
          <p:nvPr/>
        </p:nvSpPr>
        <p:spPr>
          <a:xfrm>
            <a:off x="1564939" y="2000190"/>
            <a:ext cx="3275140" cy="2924869"/>
          </a:xfrm>
          <a:custGeom>
            <a:avLst/>
            <a:gdLst>
              <a:gd name="connsiteX0" fmla="*/ 478395 w 4366853"/>
              <a:gd name="connsiteY0" fmla="*/ 0 h 3899825"/>
              <a:gd name="connsiteX1" fmla="*/ 454173 w 4366853"/>
              <a:gd name="connsiteY1" fmla="*/ 30278 h 3899825"/>
              <a:gd name="connsiteX2" fmla="*/ 442061 w 4366853"/>
              <a:gd name="connsiteY2" fmla="*/ 60557 h 3899825"/>
              <a:gd name="connsiteX3" fmla="*/ 363338 w 4366853"/>
              <a:gd name="connsiteY3" fmla="*/ 127169 h 3899825"/>
              <a:gd name="connsiteX4" fmla="*/ 242225 w 4366853"/>
              <a:gd name="connsiteY4" fmla="*/ 254337 h 3899825"/>
              <a:gd name="connsiteX5" fmla="*/ 169558 w 4366853"/>
              <a:gd name="connsiteY5" fmla="*/ 345171 h 3899825"/>
              <a:gd name="connsiteX6" fmla="*/ 157447 w 4366853"/>
              <a:gd name="connsiteY6" fmla="*/ 369394 h 3899825"/>
              <a:gd name="connsiteX7" fmla="*/ 115057 w 4366853"/>
              <a:gd name="connsiteY7" fmla="*/ 411783 h 3899825"/>
              <a:gd name="connsiteX8" fmla="*/ 109002 w 4366853"/>
              <a:gd name="connsiteY8" fmla="*/ 448117 h 3899825"/>
              <a:gd name="connsiteX9" fmla="*/ 54501 w 4366853"/>
              <a:gd name="connsiteY9" fmla="*/ 575285 h 3899825"/>
              <a:gd name="connsiteX10" fmla="*/ 42390 w 4366853"/>
              <a:gd name="connsiteY10" fmla="*/ 635841 h 3899825"/>
              <a:gd name="connsiteX11" fmla="*/ 24223 w 4366853"/>
              <a:gd name="connsiteY11" fmla="*/ 672175 h 3899825"/>
              <a:gd name="connsiteX12" fmla="*/ 12112 w 4366853"/>
              <a:gd name="connsiteY12" fmla="*/ 738787 h 3899825"/>
              <a:gd name="connsiteX13" fmla="*/ 0 w 4366853"/>
              <a:gd name="connsiteY13" fmla="*/ 890178 h 3899825"/>
              <a:gd name="connsiteX14" fmla="*/ 6056 w 4366853"/>
              <a:gd name="connsiteY14" fmla="*/ 1065791 h 3899825"/>
              <a:gd name="connsiteX15" fmla="*/ 18167 w 4366853"/>
              <a:gd name="connsiteY15" fmla="*/ 1126347 h 3899825"/>
              <a:gd name="connsiteX16" fmla="*/ 24223 w 4366853"/>
              <a:gd name="connsiteY16" fmla="*/ 1192959 h 3899825"/>
              <a:gd name="connsiteX17" fmla="*/ 72668 w 4366853"/>
              <a:gd name="connsiteY17" fmla="*/ 1283794 h 3899825"/>
              <a:gd name="connsiteX18" fmla="*/ 78724 w 4366853"/>
              <a:gd name="connsiteY18" fmla="*/ 1301961 h 3899825"/>
              <a:gd name="connsiteX19" fmla="*/ 115057 w 4366853"/>
              <a:gd name="connsiteY19" fmla="*/ 1326183 h 3899825"/>
              <a:gd name="connsiteX20" fmla="*/ 187725 w 4366853"/>
              <a:gd name="connsiteY20" fmla="*/ 1356461 h 3899825"/>
              <a:gd name="connsiteX21" fmla="*/ 242225 w 4366853"/>
              <a:gd name="connsiteY21" fmla="*/ 1374628 h 3899825"/>
              <a:gd name="connsiteX22" fmla="*/ 538951 w 4366853"/>
              <a:gd name="connsiteY22" fmla="*/ 1447296 h 3899825"/>
              <a:gd name="connsiteX23" fmla="*/ 581341 w 4366853"/>
              <a:gd name="connsiteY23" fmla="*/ 1459407 h 3899825"/>
              <a:gd name="connsiteX24" fmla="*/ 1332239 w 4366853"/>
              <a:gd name="connsiteY24" fmla="*/ 1592631 h 3899825"/>
              <a:gd name="connsiteX25" fmla="*/ 1507852 w 4366853"/>
              <a:gd name="connsiteY25" fmla="*/ 1616853 h 3899825"/>
              <a:gd name="connsiteX26" fmla="*/ 1532075 w 4366853"/>
              <a:gd name="connsiteY26" fmla="*/ 1622909 h 3899825"/>
              <a:gd name="connsiteX27" fmla="*/ 1683465 w 4366853"/>
              <a:gd name="connsiteY27" fmla="*/ 1647131 h 3899825"/>
              <a:gd name="connsiteX28" fmla="*/ 1968080 w 4366853"/>
              <a:gd name="connsiteY28" fmla="*/ 1689521 h 3899825"/>
              <a:gd name="connsiteX29" fmla="*/ 2052859 w 4366853"/>
              <a:gd name="connsiteY29" fmla="*/ 1695576 h 3899825"/>
              <a:gd name="connsiteX30" fmla="*/ 2252694 w 4366853"/>
              <a:gd name="connsiteY30" fmla="*/ 1725855 h 3899825"/>
              <a:gd name="connsiteX31" fmla="*/ 2270861 w 4366853"/>
              <a:gd name="connsiteY31" fmla="*/ 1737966 h 3899825"/>
              <a:gd name="connsiteX32" fmla="*/ 2391974 w 4366853"/>
              <a:gd name="connsiteY32" fmla="*/ 1750077 h 3899825"/>
              <a:gd name="connsiteX33" fmla="*/ 2452530 w 4366853"/>
              <a:gd name="connsiteY33" fmla="*/ 1768244 h 3899825"/>
              <a:gd name="connsiteX34" fmla="*/ 2567587 w 4366853"/>
              <a:gd name="connsiteY34" fmla="*/ 1780355 h 3899825"/>
              <a:gd name="connsiteX35" fmla="*/ 2821924 w 4366853"/>
              <a:gd name="connsiteY35" fmla="*/ 1834856 h 3899825"/>
              <a:gd name="connsiteX36" fmla="*/ 3033871 w 4366853"/>
              <a:gd name="connsiteY36" fmla="*/ 1859078 h 3899825"/>
              <a:gd name="connsiteX37" fmla="*/ 3239762 w 4366853"/>
              <a:gd name="connsiteY37" fmla="*/ 1895412 h 3899825"/>
              <a:gd name="connsiteX38" fmla="*/ 3257929 w 4366853"/>
              <a:gd name="connsiteY38" fmla="*/ 1901468 h 3899825"/>
              <a:gd name="connsiteX39" fmla="*/ 3282151 w 4366853"/>
              <a:gd name="connsiteY39" fmla="*/ 1907523 h 3899825"/>
              <a:gd name="connsiteX40" fmla="*/ 3409320 w 4366853"/>
              <a:gd name="connsiteY40" fmla="*/ 1931746 h 3899825"/>
              <a:gd name="connsiteX41" fmla="*/ 3639433 w 4366853"/>
              <a:gd name="connsiteY41" fmla="*/ 1992302 h 3899825"/>
              <a:gd name="connsiteX42" fmla="*/ 3724212 w 4366853"/>
              <a:gd name="connsiteY42" fmla="*/ 2016525 h 3899825"/>
              <a:gd name="connsiteX43" fmla="*/ 3772657 w 4366853"/>
              <a:gd name="connsiteY43" fmla="*/ 2028636 h 3899825"/>
              <a:gd name="connsiteX44" fmla="*/ 3930104 w 4366853"/>
              <a:gd name="connsiteY44" fmla="*/ 2095248 h 3899825"/>
              <a:gd name="connsiteX45" fmla="*/ 4057272 w 4366853"/>
              <a:gd name="connsiteY45" fmla="*/ 2113415 h 3899825"/>
              <a:gd name="connsiteX46" fmla="*/ 4166273 w 4366853"/>
              <a:gd name="connsiteY46" fmla="*/ 2161860 h 3899825"/>
              <a:gd name="connsiteX47" fmla="*/ 4232885 w 4366853"/>
              <a:gd name="connsiteY47" fmla="*/ 2210305 h 3899825"/>
              <a:gd name="connsiteX48" fmla="*/ 4244996 w 4366853"/>
              <a:gd name="connsiteY48" fmla="*/ 2228472 h 3899825"/>
              <a:gd name="connsiteX49" fmla="*/ 4275275 w 4366853"/>
              <a:gd name="connsiteY49" fmla="*/ 2258750 h 3899825"/>
              <a:gd name="connsiteX50" fmla="*/ 4281330 w 4366853"/>
              <a:gd name="connsiteY50" fmla="*/ 2276917 h 3899825"/>
              <a:gd name="connsiteX51" fmla="*/ 4341886 w 4366853"/>
              <a:gd name="connsiteY51" fmla="*/ 2331418 h 3899825"/>
              <a:gd name="connsiteX52" fmla="*/ 4347942 w 4366853"/>
              <a:gd name="connsiteY52" fmla="*/ 2349584 h 3899825"/>
              <a:gd name="connsiteX53" fmla="*/ 4329775 w 4366853"/>
              <a:gd name="connsiteY53" fmla="*/ 2591810 h 3899825"/>
              <a:gd name="connsiteX54" fmla="*/ 4323720 w 4366853"/>
              <a:gd name="connsiteY54" fmla="*/ 2609976 h 3899825"/>
              <a:gd name="connsiteX55" fmla="*/ 4317664 w 4366853"/>
              <a:gd name="connsiteY55" fmla="*/ 2634199 h 3899825"/>
              <a:gd name="connsiteX56" fmla="*/ 4238941 w 4366853"/>
              <a:gd name="connsiteY56" fmla="*/ 2737145 h 3899825"/>
              <a:gd name="connsiteX57" fmla="*/ 4135995 w 4366853"/>
              <a:gd name="connsiteY57" fmla="*/ 2876424 h 3899825"/>
              <a:gd name="connsiteX58" fmla="*/ 4008827 w 4366853"/>
              <a:gd name="connsiteY58" fmla="*/ 3045982 h 3899825"/>
              <a:gd name="connsiteX59" fmla="*/ 3954326 w 4366853"/>
              <a:gd name="connsiteY59" fmla="*/ 3094427 h 3899825"/>
              <a:gd name="connsiteX60" fmla="*/ 3875603 w 4366853"/>
              <a:gd name="connsiteY60" fmla="*/ 3185261 h 3899825"/>
              <a:gd name="connsiteX61" fmla="*/ 3857436 w 4366853"/>
              <a:gd name="connsiteY61" fmla="*/ 3197372 h 3899825"/>
              <a:gd name="connsiteX62" fmla="*/ 3754490 w 4366853"/>
              <a:gd name="connsiteY62" fmla="*/ 3288207 h 3899825"/>
              <a:gd name="connsiteX63" fmla="*/ 3693934 w 4366853"/>
              <a:gd name="connsiteY63" fmla="*/ 3342708 h 3899825"/>
              <a:gd name="connsiteX64" fmla="*/ 3675767 w 4366853"/>
              <a:gd name="connsiteY64" fmla="*/ 3360874 h 3899825"/>
              <a:gd name="connsiteX65" fmla="*/ 3657600 w 4366853"/>
              <a:gd name="connsiteY65" fmla="*/ 3366930 h 3899825"/>
              <a:gd name="connsiteX66" fmla="*/ 3639433 w 4366853"/>
              <a:gd name="connsiteY66" fmla="*/ 3379041 h 3899825"/>
              <a:gd name="connsiteX67" fmla="*/ 3621267 w 4366853"/>
              <a:gd name="connsiteY67" fmla="*/ 3385097 h 3899825"/>
              <a:gd name="connsiteX68" fmla="*/ 3584933 w 4366853"/>
              <a:gd name="connsiteY68" fmla="*/ 3403264 h 3899825"/>
              <a:gd name="connsiteX69" fmla="*/ 3530432 w 4366853"/>
              <a:gd name="connsiteY69" fmla="*/ 3421431 h 3899825"/>
              <a:gd name="connsiteX70" fmla="*/ 3445653 w 4366853"/>
              <a:gd name="connsiteY70" fmla="*/ 3457765 h 3899825"/>
              <a:gd name="connsiteX71" fmla="*/ 3397208 w 4366853"/>
              <a:gd name="connsiteY71" fmla="*/ 3469876 h 3899825"/>
              <a:gd name="connsiteX72" fmla="*/ 3318485 w 4366853"/>
              <a:gd name="connsiteY72" fmla="*/ 3494098 h 3899825"/>
              <a:gd name="connsiteX73" fmla="*/ 3306374 w 4366853"/>
              <a:gd name="connsiteY73" fmla="*/ 3506210 h 3899825"/>
              <a:gd name="connsiteX74" fmla="*/ 3239762 w 4366853"/>
              <a:gd name="connsiteY74" fmla="*/ 3530432 h 3899825"/>
              <a:gd name="connsiteX75" fmla="*/ 3124705 w 4366853"/>
              <a:gd name="connsiteY75" fmla="*/ 3572821 h 3899825"/>
              <a:gd name="connsiteX76" fmla="*/ 3082316 w 4366853"/>
              <a:gd name="connsiteY76" fmla="*/ 3584933 h 3899825"/>
              <a:gd name="connsiteX77" fmla="*/ 3009648 w 4366853"/>
              <a:gd name="connsiteY77" fmla="*/ 3609155 h 3899825"/>
              <a:gd name="connsiteX78" fmla="*/ 2979370 w 4366853"/>
              <a:gd name="connsiteY78" fmla="*/ 3621267 h 3899825"/>
              <a:gd name="connsiteX79" fmla="*/ 2870369 w 4366853"/>
              <a:gd name="connsiteY79" fmla="*/ 3669712 h 3899825"/>
              <a:gd name="connsiteX80" fmla="*/ 2846146 w 4366853"/>
              <a:gd name="connsiteY80" fmla="*/ 3675767 h 3899825"/>
              <a:gd name="connsiteX81" fmla="*/ 2779534 w 4366853"/>
              <a:gd name="connsiteY81" fmla="*/ 3699990 h 3899825"/>
              <a:gd name="connsiteX82" fmla="*/ 2712922 w 4366853"/>
              <a:gd name="connsiteY82" fmla="*/ 3730268 h 3899825"/>
              <a:gd name="connsiteX83" fmla="*/ 2597865 w 4366853"/>
              <a:gd name="connsiteY83" fmla="*/ 3754490 h 3899825"/>
              <a:gd name="connsiteX84" fmla="*/ 2555476 w 4366853"/>
              <a:gd name="connsiteY84" fmla="*/ 3772657 h 3899825"/>
              <a:gd name="connsiteX85" fmla="*/ 2313251 w 4366853"/>
              <a:gd name="connsiteY85" fmla="*/ 3827158 h 3899825"/>
              <a:gd name="connsiteX86" fmla="*/ 2186082 w 4366853"/>
              <a:gd name="connsiteY86" fmla="*/ 3857436 h 3899825"/>
              <a:gd name="connsiteX87" fmla="*/ 2149749 w 4366853"/>
              <a:gd name="connsiteY87" fmla="*/ 3869547 h 3899825"/>
              <a:gd name="connsiteX88" fmla="*/ 2077081 w 4366853"/>
              <a:gd name="connsiteY88" fmla="*/ 3899825 h 389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4366853" h="3899825">
                <a:moveTo>
                  <a:pt x="478395" y="0"/>
                </a:moveTo>
                <a:cubicBezTo>
                  <a:pt x="470321" y="10093"/>
                  <a:pt x="460823" y="19195"/>
                  <a:pt x="454173" y="30278"/>
                </a:cubicBezTo>
                <a:cubicBezTo>
                  <a:pt x="448580" y="39599"/>
                  <a:pt x="449496" y="52627"/>
                  <a:pt x="442061" y="60557"/>
                </a:cubicBezTo>
                <a:cubicBezTo>
                  <a:pt x="418551" y="85635"/>
                  <a:pt x="388016" y="103239"/>
                  <a:pt x="363338" y="127169"/>
                </a:cubicBezTo>
                <a:cubicBezTo>
                  <a:pt x="321314" y="167920"/>
                  <a:pt x="281115" y="210585"/>
                  <a:pt x="242225" y="254337"/>
                </a:cubicBezTo>
                <a:cubicBezTo>
                  <a:pt x="216464" y="283318"/>
                  <a:pt x="192559" y="313955"/>
                  <a:pt x="169558" y="345171"/>
                </a:cubicBezTo>
                <a:cubicBezTo>
                  <a:pt x="164203" y="352439"/>
                  <a:pt x="163163" y="362407"/>
                  <a:pt x="157447" y="369394"/>
                </a:cubicBezTo>
                <a:cubicBezTo>
                  <a:pt x="144793" y="384860"/>
                  <a:pt x="115057" y="411783"/>
                  <a:pt x="115057" y="411783"/>
                </a:cubicBezTo>
                <a:cubicBezTo>
                  <a:pt x="113039" y="423894"/>
                  <a:pt x="112699" y="436409"/>
                  <a:pt x="109002" y="448117"/>
                </a:cubicBezTo>
                <a:cubicBezTo>
                  <a:pt x="90098" y="507982"/>
                  <a:pt x="79832" y="524624"/>
                  <a:pt x="54501" y="575285"/>
                </a:cubicBezTo>
                <a:cubicBezTo>
                  <a:pt x="50464" y="595470"/>
                  <a:pt x="48530" y="616193"/>
                  <a:pt x="42390" y="635841"/>
                </a:cubicBezTo>
                <a:cubicBezTo>
                  <a:pt x="38351" y="648766"/>
                  <a:pt x="28044" y="659184"/>
                  <a:pt x="24223" y="672175"/>
                </a:cubicBezTo>
                <a:cubicBezTo>
                  <a:pt x="17855" y="693826"/>
                  <a:pt x="15304" y="716446"/>
                  <a:pt x="12112" y="738787"/>
                </a:cubicBezTo>
                <a:cubicBezTo>
                  <a:pt x="6439" y="778495"/>
                  <a:pt x="2315" y="855456"/>
                  <a:pt x="0" y="890178"/>
                </a:cubicBezTo>
                <a:cubicBezTo>
                  <a:pt x="2019" y="948716"/>
                  <a:pt x="1564" y="1007391"/>
                  <a:pt x="6056" y="1065791"/>
                </a:cubicBezTo>
                <a:cubicBezTo>
                  <a:pt x="7635" y="1086315"/>
                  <a:pt x="15256" y="1105969"/>
                  <a:pt x="18167" y="1126347"/>
                </a:cubicBezTo>
                <a:cubicBezTo>
                  <a:pt x="21320" y="1148418"/>
                  <a:pt x="16930" y="1171890"/>
                  <a:pt x="24223" y="1192959"/>
                </a:cubicBezTo>
                <a:cubicBezTo>
                  <a:pt x="35448" y="1225387"/>
                  <a:pt x="57322" y="1253101"/>
                  <a:pt x="72668" y="1283794"/>
                </a:cubicBezTo>
                <a:cubicBezTo>
                  <a:pt x="75523" y="1289503"/>
                  <a:pt x="74210" y="1297447"/>
                  <a:pt x="78724" y="1301961"/>
                </a:cubicBezTo>
                <a:cubicBezTo>
                  <a:pt x="89016" y="1312253"/>
                  <a:pt x="102946" y="1318109"/>
                  <a:pt x="115057" y="1326183"/>
                </a:cubicBezTo>
                <a:cubicBezTo>
                  <a:pt x="139810" y="1363311"/>
                  <a:pt x="116575" y="1337737"/>
                  <a:pt x="187725" y="1356461"/>
                </a:cubicBezTo>
                <a:cubicBezTo>
                  <a:pt x="206244" y="1361334"/>
                  <a:pt x="242225" y="1374628"/>
                  <a:pt x="242225" y="1374628"/>
                </a:cubicBezTo>
                <a:cubicBezTo>
                  <a:pt x="323133" y="1455530"/>
                  <a:pt x="245225" y="1382023"/>
                  <a:pt x="538951" y="1447296"/>
                </a:cubicBezTo>
                <a:cubicBezTo>
                  <a:pt x="553296" y="1450484"/>
                  <a:pt x="566917" y="1456597"/>
                  <a:pt x="581341" y="1459407"/>
                </a:cubicBezTo>
                <a:cubicBezTo>
                  <a:pt x="826739" y="1507211"/>
                  <a:pt x="1084268" y="1553792"/>
                  <a:pt x="1332239" y="1592631"/>
                </a:cubicBezTo>
                <a:cubicBezTo>
                  <a:pt x="1390619" y="1601775"/>
                  <a:pt x="1449427" y="1608001"/>
                  <a:pt x="1507852" y="1616853"/>
                </a:cubicBezTo>
                <a:cubicBezTo>
                  <a:pt x="1516081" y="1618100"/>
                  <a:pt x="1523873" y="1621495"/>
                  <a:pt x="1532075" y="1622909"/>
                </a:cubicBezTo>
                <a:cubicBezTo>
                  <a:pt x="1582437" y="1631592"/>
                  <a:pt x="1633002" y="1639057"/>
                  <a:pt x="1683465" y="1647131"/>
                </a:cubicBezTo>
                <a:cubicBezTo>
                  <a:pt x="1785238" y="1681057"/>
                  <a:pt x="1715414" y="1659027"/>
                  <a:pt x="1968080" y="1689521"/>
                </a:cubicBezTo>
                <a:cubicBezTo>
                  <a:pt x="1996208" y="1692916"/>
                  <a:pt x="2024599" y="1693558"/>
                  <a:pt x="2052859" y="1695576"/>
                </a:cubicBezTo>
                <a:cubicBezTo>
                  <a:pt x="2119471" y="1705669"/>
                  <a:pt x="2186561" y="1712996"/>
                  <a:pt x="2252694" y="1725855"/>
                </a:cubicBezTo>
                <a:cubicBezTo>
                  <a:pt x="2259838" y="1727244"/>
                  <a:pt x="2263691" y="1736719"/>
                  <a:pt x="2270861" y="1737966"/>
                </a:cubicBezTo>
                <a:cubicBezTo>
                  <a:pt x="2310833" y="1744918"/>
                  <a:pt x="2351603" y="1746040"/>
                  <a:pt x="2391974" y="1750077"/>
                </a:cubicBezTo>
                <a:cubicBezTo>
                  <a:pt x="2403106" y="1753787"/>
                  <a:pt x="2437500" y="1766283"/>
                  <a:pt x="2452530" y="1768244"/>
                </a:cubicBezTo>
                <a:cubicBezTo>
                  <a:pt x="2490770" y="1773232"/>
                  <a:pt x="2529235" y="1776318"/>
                  <a:pt x="2567587" y="1780355"/>
                </a:cubicBezTo>
                <a:cubicBezTo>
                  <a:pt x="2656940" y="1802695"/>
                  <a:pt x="2713679" y="1817600"/>
                  <a:pt x="2821924" y="1834856"/>
                </a:cubicBezTo>
                <a:cubicBezTo>
                  <a:pt x="2892146" y="1846051"/>
                  <a:pt x="2963222" y="1851004"/>
                  <a:pt x="3033871" y="1859078"/>
                </a:cubicBezTo>
                <a:cubicBezTo>
                  <a:pt x="3105312" y="1906711"/>
                  <a:pt x="3038056" y="1865750"/>
                  <a:pt x="3239762" y="1895412"/>
                </a:cubicBezTo>
                <a:cubicBezTo>
                  <a:pt x="3246077" y="1896341"/>
                  <a:pt x="3251791" y="1899714"/>
                  <a:pt x="3257929" y="1901468"/>
                </a:cubicBezTo>
                <a:cubicBezTo>
                  <a:pt x="3265931" y="1903754"/>
                  <a:pt x="3273990" y="1905891"/>
                  <a:pt x="3282151" y="1907523"/>
                </a:cubicBezTo>
                <a:cubicBezTo>
                  <a:pt x="3324465" y="1915986"/>
                  <a:pt x="3367233" y="1922217"/>
                  <a:pt x="3409320" y="1931746"/>
                </a:cubicBezTo>
                <a:cubicBezTo>
                  <a:pt x="3784450" y="2016681"/>
                  <a:pt x="3507539" y="1952733"/>
                  <a:pt x="3639433" y="1992302"/>
                </a:cubicBezTo>
                <a:cubicBezTo>
                  <a:pt x="3667584" y="2000747"/>
                  <a:pt x="3695857" y="2008792"/>
                  <a:pt x="3724212" y="2016525"/>
                </a:cubicBezTo>
                <a:cubicBezTo>
                  <a:pt x="3740271" y="2020905"/>
                  <a:pt x="3757202" y="2022454"/>
                  <a:pt x="3772657" y="2028636"/>
                </a:cubicBezTo>
                <a:cubicBezTo>
                  <a:pt x="3815919" y="2045941"/>
                  <a:pt x="3878510" y="2084929"/>
                  <a:pt x="3930104" y="2095248"/>
                </a:cubicBezTo>
                <a:cubicBezTo>
                  <a:pt x="3972092" y="2103646"/>
                  <a:pt x="4014883" y="2107359"/>
                  <a:pt x="4057272" y="2113415"/>
                </a:cubicBezTo>
                <a:cubicBezTo>
                  <a:pt x="4098785" y="2127251"/>
                  <a:pt x="4113378" y="2131343"/>
                  <a:pt x="4166273" y="2161860"/>
                </a:cubicBezTo>
                <a:cubicBezTo>
                  <a:pt x="4190054" y="2175580"/>
                  <a:pt x="4210681" y="2194157"/>
                  <a:pt x="4232885" y="2210305"/>
                </a:cubicBezTo>
                <a:cubicBezTo>
                  <a:pt x="4236922" y="2216361"/>
                  <a:pt x="4240203" y="2222995"/>
                  <a:pt x="4244996" y="2228472"/>
                </a:cubicBezTo>
                <a:cubicBezTo>
                  <a:pt x="4254395" y="2239214"/>
                  <a:pt x="4266711" y="2247331"/>
                  <a:pt x="4275275" y="2258750"/>
                </a:cubicBezTo>
                <a:cubicBezTo>
                  <a:pt x="4279105" y="2263857"/>
                  <a:pt x="4277017" y="2272212"/>
                  <a:pt x="4281330" y="2276917"/>
                </a:cubicBezTo>
                <a:cubicBezTo>
                  <a:pt x="4299680" y="2296936"/>
                  <a:pt x="4321701" y="2313251"/>
                  <a:pt x="4341886" y="2331418"/>
                </a:cubicBezTo>
                <a:cubicBezTo>
                  <a:pt x="4343905" y="2337473"/>
                  <a:pt x="4346394" y="2343392"/>
                  <a:pt x="4347942" y="2349584"/>
                </a:cubicBezTo>
                <a:cubicBezTo>
                  <a:pt x="4379373" y="2475306"/>
                  <a:pt x="4370479" y="2417364"/>
                  <a:pt x="4329775" y="2591810"/>
                </a:cubicBezTo>
                <a:cubicBezTo>
                  <a:pt x="4328325" y="2598026"/>
                  <a:pt x="4325473" y="2603839"/>
                  <a:pt x="4323720" y="2609976"/>
                </a:cubicBezTo>
                <a:cubicBezTo>
                  <a:pt x="4321434" y="2617979"/>
                  <a:pt x="4322281" y="2627274"/>
                  <a:pt x="4317664" y="2634199"/>
                </a:cubicBezTo>
                <a:cubicBezTo>
                  <a:pt x="4293702" y="2670143"/>
                  <a:pt x="4261167" y="2700102"/>
                  <a:pt x="4238941" y="2737145"/>
                </a:cubicBezTo>
                <a:cubicBezTo>
                  <a:pt x="4160217" y="2868350"/>
                  <a:pt x="4206644" y="2834034"/>
                  <a:pt x="4135995" y="2876424"/>
                </a:cubicBezTo>
                <a:cubicBezTo>
                  <a:pt x="4097473" y="2953471"/>
                  <a:pt x="4121132" y="2910280"/>
                  <a:pt x="4008827" y="3045982"/>
                </a:cubicBezTo>
                <a:cubicBezTo>
                  <a:pt x="3919435" y="3153997"/>
                  <a:pt x="4026722" y="3017773"/>
                  <a:pt x="3954326" y="3094427"/>
                </a:cubicBezTo>
                <a:cubicBezTo>
                  <a:pt x="3926815" y="3123556"/>
                  <a:pt x="3903063" y="3156084"/>
                  <a:pt x="3875603" y="3185261"/>
                </a:cubicBezTo>
                <a:cubicBezTo>
                  <a:pt x="3870615" y="3190561"/>
                  <a:pt x="3862981" y="3192658"/>
                  <a:pt x="3857436" y="3197372"/>
                </a:cubicBezTo>
                <a:cubicBezTo>
                  <a:pt x="3822567" y="3227011"/>
                  <a:pt x="3786849" y="3255847"/>
                  <a:pt x="3754490" y="3288207"/>
                </a:cubicBezTo>
                <a:cubicBezTo>
                  <a:pt x="3662779" y="3379921"/>
                  <a:pt x="3760286" y="3285837"/>
                  <a:pt x="3693934" y="3342708"/>
                </a:cubicBezTo>
                <a:cubicBezTo>
                  <a:pt x="3687432" y="3348281"/>
                  <a:pt x="3682893" y="3356124"/>
                  <a:pt x="3675767" y="3360874"/>
                </a:cubicBezTo>
                <a:cubicBezTo>
                  <a:pt x="3670456" y="3364415"/>
                  <a:pt x="3663309" y="3364075"/>
                  <a:pt x="3657600" y="3366930"/>
                </a:cubicBezTo>
                <a:cubicBezTo>
                  <a:pt x="3651090" y="3370185"/>
                  <a:pt x="3645943" y="3375786"/>
                  <a:pt x="3639433" y="3379041"/>
                </a:cubicBezTo>
                <a:cubicBezTo>
                  <a:pt x="3633724" y="3381896"/>
                  <a:pt x="3627100" y="3382505"/>
                  <a:pt x="3621267" y="3385097"/>
                </a:cubicBezTo>
                <a:cubicBezTo>
                  <a:pt x="3608893" y="3390597"/>
                  <a:pt x="3597505" y="3398235"/>
                  <a:pt x="3584933" y="3403264"/>
                </a:cubicBezTo>
                <a:cubicBezTo>
                  <a:pt x="3567153" y="3410376"/>
                  <a:pt x="3548265" y="3414453"/>
                  <a:pt x="3530432" y="3421431"/>
                </a:cubicBezTo>
                <a:cubicBezTo>
                  <a:pt x="3501800" y="3432635"/>
                  <a:pt x="3475481" y="3450308"/>
                  <a:pt x="3445653" y="3457765"/>
                </a:cubicBezTo>
                <a:cubicBezTo>
                  <a:pt x="3429505" y="3461802"/>
                  <a:pt x="3412999" y="3464612"/>
                  <a:pt x="3397208" y="3469876"/>
                </a:cubicBezTo>
                <a:cubicBezTo>
                  <a:pt x="3312863" y="3497991"/>
                  <a:pt x="3394479" y="3481434"/>
                  <a:pt x="3318485" y="3494098"/>
                </a:cubicBezTo>
                <a:cubicBezTo>
                  <a:pt x="3314448" y="3498135"/>
                  <a:pt x="3311125" y="3503043"/>
                  <a:pt x="3306374" y="3506210"/>
                </a:cubicBezTo>
                <a:cubicBezTo>
                  <a:pt x="3282525" y="3522110"/>
                  <a:pt x="3268826" y="3520371"/>
                  <a:pt x="3239762" y="3530432"/>
                </a:cubicBezTo>
                <a:cubicBezTo>
                  <a:pt x="3201138" y="3543802"/>
                  <a:pt x="3163329" y="3559451"/>
                  <a:pt x="3124705" y="3572821"/>
                </a:cubicBezTo>
                <a:cubicBezTo>
                  <a:pt x="3110818" y="3577628"/>
                  <a:pt x="3096329" y="3580508"/>
                  <a:pt x="3082316" y="3584933"/>
                </a:cubicBezTo>
                <a:cubicBezTo>
                  <a:pt x="3057968" y="3592622"/>
                  <a:pt x="3033725" y="3600657"/>
                  <a:pt x="3009648" y="3609155"/>
                </a:cubicBezTo>
                <a:cubicBezTo>
                  <a:pt x="2999397" y="3612773"/>
                  <a:pt x="2989339" y="3616933"/>
                  <a:pt x="2979370" y="3621267"/>
                </a:cubicBezTo>
                <a:cubicBezTo>
                  <a:pt x="2942907" y="3637121"/>
                  <a:pt x="2907169" y="3654658"/>
                  <a:pt x="2870369" y="3669712"/>
                </a:cubicBezTo>
                <a:cubicBezTo>
                  <a:pt x="2862666" y="3672863"/>
                  <a:pt x="2854042" y="3673135"/>
                  <a:pt x="2846146" y="3675767"/>
                </a:cubicBezTo>
                <a:cubicBezTo>
                  <a:pt x="2823732" y="3683238"/>
                  <a:pt x="2801381" y="3690994"/>
                  <a:pt x="2779534" y="3699990"/>
                </a:cubicBezTo>
                <a:cubicBezTo>
                  <a:pt x="2757852" y="3708918"/>
                  <a:pt x="2736206" y="3724447"/>
                  <a:pt x="2712922" y="3730268"/>
                </a:cubicBezTo>
                <a:cubicBezTo>
                  <a:pt x="2657406" y="3744147"/>
                  <a:pt x="2647942" y="3737798"/>
                  <a:pt x="2597865" y="3754490"/>
                </a:cubicBezTo>
                <a:cubicBezTo>
                  <a:pt x="2583281" y="3759351"/>
                  <a:pt x="2570211" y="3768276"/>
                  <a:pt x="2555476" y="3772657"/>
                </a:cubicBezTo>
                <a:cubicBezTo>
                  <a:pt x="2385455" y="3823204"/>
                  <a:pt x="2426053" y="3815877"/>
                  <a:pt x="2313251" y="3827158"/>
                </a:cubicBezTo>
                <a:cubicBezTo>
                  <a:pt x="2246587" y="3841443"/>
                  <a:pt x="2239744" y="3840925"/>
                  <a:pt x="2186082" y="3857436"/>
                </a:cubicBezTo>
                <a:cubicBezTo>
                  <a:pt x="2173880" y="3861190"/>
                  <a:pt x="2161647" y="3864920"/>
                  <a:pt x="2149749" y="3869547"/>
                </a:cubicBezTo>
                <a:cubicBezTo>
                  <a:pt x="2125292" y="3879058"/>
                  <a:pt x="2077081" y="3899825"/>
                  <a:pt x="2077081" y="3899825"/>
                </a:cubicBezTo>
              </a:path>
            </a:pathLst>
          </a:cu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1E494BB-CCE4-4542-A983-48A24CFD433C}"/>
              </a:ext>
            </a:extLst>
          </p:cNvPr>
          <p:cNvSpPr/>
          <p:nvPr/>
        </p:nvSpPr>
        <p:spPr>
          <a:xfrm>
            <a:off x="2142512" y="2309028"/>
            <a:ext cx="1798584" cy="2643314"/>
          </a:xfrm>
          <a:custGeom>
            <a:avLst/>
            <a:gdLst>
              <a:gd name="connsiteX0" fmla="*/ 551145 w 2398112"/>
              <a:gd name="connsiteY0" fmla="*/ 0 h 3524419"/>
              <a:gd name="connsiteX1" fmla="*/ 635924 w 2398112"/>
              <a:gd name="connsiteY1" fmla="*/ 18166 h 3524419"/>
              <a:gd name="connsiteX2" fmla="*/ 654091 w 2398112"/>
              <a:gd name="connsiteY2" fmla="*/ 24222 h 3524419"/>
              <a:gd name="connsiteX3" fmla="*/ 732814 w 2398112"/>
              <a:gd name="connsiteY3" fmla="*/ 72667 h 3524419"/>
              <a:gd name="connsiteX4" fmla="*/ 763092 w 2398112"/>
              <a:gd name="connsiteY4" fmla="*/ 84778 h 3524419"/>
              <a:gd name="connsiteX5" fmla="*/ 799426 w 2398112"/>
              <a:gd name="connsiteY5" fmla="*/ 102945 h 3524419"/>
              <a:gd name="connsiteX6" fmla="*/ 853927 w 2398112"/>
              <a:gd name="connsiteY6" fmla="*/ 145335 h 3524419"/>
              <a:gd name="connsiteX7" fmla="*/ 902372 w 2398112"/>
              <a:gd name="connsiteY7" fmla="*/ 181668 h 3524419"/>
              <a:gd name="connsiteX8" fmla="*/ 962928 w 2398112"/>
              <a:gd name="connsiteY8" fmla="*/ 230113 h 3524419"/>
              <a:gd name="connsiteX9" fmla="*/ 987150 w 2398112"/>
              <a:gd name="connsiteY9" fmla="*/ 260392 h 3524419"/>
              <a:gd name="connsiteX10" fmla="*/ 1005317 w 2398112"/>
              <a:gd name="connsiteY10" fmla="*/ 266447 h 3524419"/>
              <a:gd name="connsiteX11" fmla="*/ 1059818 w 2398112"/>
              <a:gd name="connsiteY11" fmla="*/ 320948 h 3524419"/>
              <a:gd name="connsiteX12" fmla="*/ 1096152 w 2398112"/>
              <a:gd name="connsiteY12" fmla="*/ 381504 h 3524419"/>
              <a:gd name="connsiteX13" fmla="*/ 1102207 w 2398112"/>
              <a:gd name="connsiteY13" fmla="*/ 417838 h 3524419"/>
              <a:gd name="connsiteX14" fmla="*/ 1108263 w 2398112"/>
              <a:gd name="connsiteY14" fmla="*/ 436005 h 3524419"/>
              <a:gd name="connsiteX15" fmla="*/ 1114319 w 2398112"/>
              <a:gd name="connsiteY15" fmla="*/ 484450 h 3524419"/>
              <a:gd name="connsiteX16" fmla="*/ 1096152 w 2398112"/>
              <a:gd name="connsiteY16" fmla="*/ 678230 h 3524419"/>
              <a:gd name="connsiteX17" fmla="*/ 1077985 w 2398112"/>
              <a:gd name="connsiteY17" fmla="*/ 720619 h 3524419"/>
              <a:gd name="connsiteX18" fmla="*/ 1029540 w 2398112"/>
              <a:gd name="connsiteY18" fmla="*/ 781176 h 3524419"/>
              <a:gd name="connsiteX19" fmla="*/ 1005317 w 2398112"/>
              <a:gd name="connsiteY19" fmla="*/ 811454 h 3524419"/>
              <a:gd name="connsiteX20" fmla="*/ 999262 w 2398112"/>
              <a:gd name="connsiteY20" fmla="*/ 829621 h 3524419"/>
              <a:gd name="connsiteX21" fmla="*/ 926594 w 2398112"/>
              <a:gd name="connsiteY21" fmla="*/ 890177 h 3524419"/>
              <a:gd name="connsiteX22" fmla="*/ 902372 w 2398112"/>
              <a:gd name="connsiteY22" fmla="*/ 908344 h 3524419"/>
              <a:gd name="connsiteX23" fmla="*/ 872093 w 2398112"/>
              <a:gd name="connsiteY23" fmla="*/ 920455 h 3524419"/>
              <a:gd name="connsiteX24" fmla="*/ 853927 w 2398112"/>
              <a:gd name="connsiteY24" fmla="*/ 926511 h 3524419"/>
              <a:gd name="connsiteX25" fmla="*/ 817593 w 2398112"/>
              <a:gd name="connsiteY25" fmla="*/ 950733 h 3524419"/>
              <a:gd name="connsiteX26" fmla="*/ 763092 w 2398112"/>
              <a:gd name="connsiteY26" fmla="*/ 974956 h 3524419"/>
              <a:gd name="connsiteX27" fmla="*/ 738870 w 2398112"/>
              <a:gd name="connsiteY27" fmla="*/ 987067 h 3524419"/>
              <a:gd name="connsiteX28" fmla="*/ 708591 w 2398112"/>
              <a:gd name="connsiteY28" fmla="*/ 993123 h 3524419"/>
              <a:gd name="connsiteX29" fmla="*/ 617757 w 2398112"/>
              <a:gd name="connsiteY29" fmla="*/ 1017345 h 3524419"/>
              <a:gd name="connsiteX30" fmla="*/ 581423 w 2398112"/>
              <a:gd name="connsiteY30" fmla="*/ 1029456 h 3524419"/>
              <a:gd name="connsiteX31" fmla="*/ 539034 w 2398112"/>
              <a:gd name="connsiteY31" fmla="*/ 1035512 h 3524419"/>
              <a:gd name="connsiteX32" fmla="*/ 508756 w 2398112"/>
              <a:gd name="connsiteY32" fmla="*/ 1053679 h 3524419"/>
              <a:gd name="connsiteX33" fmla="*/ 460311 w 2398112"/>
              <a:gd name="connsiteY33" fmla="*/ 1065790 h 3524419"/>
              <a:gd name="connsiteX34" fmla="*/ 417921 w 2398112"/>
              <a:gd name="connsiteY34" fmla="*/ 1077902 h 3524419"/>
              <a:gd name="connsiteX35" fmla="*/ 399754 w 2398112"/>
              <a:gd name="connsiteY35" fmla="*/ 1090013 h 3524419"/>
              <a:gd name="connsiteX36" fmla="*/ 314976 w 2398112"/>
              <a:gd name="connsiteY36" fmla="*/ 1114235 h 3524419"/>
              <a:gd name="connsiteX37" fmla="*/ 296809 w 2398112"/>
              <a:gd name="connsiteY37" fmla="*/ 1120291 h 3524419"/>
              <a:gd name="connsiteX38" fmla="*/ 266531 w 2398112"/>
              <a:gd name="connsiteY38" fmla="*/ 1138458 h 3524419"/>
              <a:gd name="connsiteX39" fmla="*/ 224141 w 2398112"/>
              <a:gd name="connsiteY39" fmla="*/ 1156625 h 3524419"/>
              <a:gd name="connsiteX40" fmla="*/ 187807 w 2398112"/>
              <a:gd name="connsiteY40" fmla="*/ 1192958 h 3524419"/>
              <a:gd name="connsiteX41" fmla="*/ 163585 w 2398112"/>
              <a:gd name="connsiteY41" fmla="*/ 1205070 h 3524419"/>
              <a:gd name="connsiteX42" fmla="*/ 145418 w 2398112"/>
              <a:gd name="connsiteY42" fmla="*/ 1217181 h 3524419"/>
              <a:gd name="connsiteX43" fmla="*/ 133307 w 2398112"/>
              <a:gd name="connsiteY43" fmla="*/ 1235348 h 3524419"/>
              <a:gd name="connsiteX44" fmla="*/ 109084 w 2398112"/>
              <a:gd name="connsiteY44" fmla="*/ 1253515 h 3524419"/>
              <a:gd name="connsiteX45" fmla="*/ 72750 w 2398112"/>
              <a:gd name="connsiteY45" fmla="*/ 1308015 h 3524419"/>
              <a:gd name="connsiteX46" fmla="*/ 60639 w 2398112"/>
              <a:gd name="connsiteY46" fmla="*/ 1320127 h 3524419"/>
              <a:gd name="connsiteX47" fmla="*/ 42472 w 2398112"/>
              <a:gd name="connsiteY47" fmla="*/ 1362516 h 3524419"/>
              <a:gd name="connsiteX48" fmla="*/ 30361 w 2398112"/>
              <a:gd name="connsiteY48" fmla="*/ 1410961 h 3524419"/>
              <a:gd name="connsiteX49" fmla="*/ 6138 w 2398112"/>
              <a:gd name="connsiteY49" fmla="*/ 1471517 h 3524419"/>
              <a:gd name="connsiteX50" fmla="*/ 12194 w 2398112"/>
              <a:gd name="connsiteY50" fmla="*/ 1647131 h 3524419"/>
              <a:gd name="connsiteX51" fmla="*/ 30361 w 2398112"/>
              <a:gd name="connsiteY51" fmla="*/ 1719798 h 3524419"/>
              <a:gd name="connsiteX52" fmla="*/ 66695 w 2398112"/>
              <a:gd name="connsiteY52" fmla="*/ 1737965 h 3524419"/>
              <a:gd name="connsiteX53" fmla="*/ 90917 w 2398112"/>
              <a:gd name="connsiteY53" fmla="*/ 1762188 h 3524419"/>
              <a:gd name="connsiteX54" fmla="*/ 139362 w 2398112"/>
              <a:gd name="connsiteY54" fmla="*/ 1834855 h 3524419"/>
              <a:gd name="connsiteX55" fmla="*/ 145418 w 2398112"/>
              <a:gd name="connsiteY55" fmla="*/ 1865133 h 3524419"/>
              <a:gd name="connsiteX56" fmla="*/ 157529 w 2398112"/>
              <a:gd name="connsiteY56" fmla="*/ 1877245 h 3524419"/>
              <a:gd name="connsiteX57" fmla="*/ 175696 w 2398112"/>
              <a:gd name="connsiteY57" fmla="*/ 1901467 h 3524419"/>
              <a:gd name="connsiteX58" fmla="*/ 205974 w 2398112"/>
              <a:gd name="connsiteY58" fmla="*/ 1919634 h 3524419"/>
              <a:gd name="connsiteX59" fmla="*/ 224141 w 2398112"/>
              <a:gd name="connsiteY59" fmla="*/ 1937801 h 3524419"/>
              <a:gd name="connsiteX60" fmla="*/ 236252 w 2398112"/>
              <a:gd name="connsiteY60" fmla="*/ 1968079 h 3524419"/>
              <a:gd name="connsiteX61" fmla="*/ 248364 w 2398112"/>
              <a:gd name="connsiteY61" fmla="*/ 1980190 h 3524419"/>
              <a:gd name="connsiteX62" fmla="*/ 272586 w 2398112"/>
              <a:gd name="connsiteY62" fmla="*/ 2022580 h 3524419"/>
              <a:gd name="connsiteX63" fmla="*/ 284697 w 2398112"/>
              <a:gd name="connsiteY63" fmla="*/ 2040747 h 3524419"/>
              <a:gd name="connsiteX64" fmla="*/ 302864 w 2398112"/>
              <a:gd name="connsiteY64" fmla="*/ 2071025 h 3524419"/>
              <a:gd name="connsiteX65" fmla="*/ 321031 w 2398112"/>
              <a:gd name="connsiteY65" fmla="*/ 2083136 h 3524419"/>
              <a:gd name="connsiteX66" fmla="*/ 333142 w 2398112"/>
              <a:gd name="connsiteY66" fmla="*/ 2119470 h 3524419"/>
              <a:gd name="connsiteX67" fmla="*/ 345254 w 2398112"/>
              <a:gd name="connsiteY67" fmla="*/ 2137637 h 3524419"/>
              <a:gd name="connsiteX68" fmla="*/ 381587 w 2398112"/>
              <a:gd name="connsiteY68" fmla="*/ 2198193 h 3524419"/>
              <a:gd name="connsiteX69" fmla="*/ 399754 w 2398112"/>
              <a:gd name="connsiteY69" fmla="*/ 2234527 h 3524419"/>
              <a:gd name="connsiteX70" fmla="*/ 442144 w 2398112"/>
              <a:gd name="connsiteY70" fmla="*/ 2282972 h 3524419"/>
              <a:gd name="connsiteX71" fmla="*/ 484533 w 2398112"/>
              <a:gd name="connsiteY71" fmla="*/ 2337472 h 3524419"/>
              <a:gd name="connsiteX72" fmla="*/ 508756 w 2398112"/>
              <a:gd name="connsiteY72" fmla="*/ 2367751 h 3524419"/>
              <a:gd name="connsiteX73" fmla="*/ 526923 w 2398112"/>
              <a:gd name="connsiteY73" fmla="*/ 2385917 h 3524419"/>
              <a:gd name="connsiteX74" fmla="*/ 563256 w 2398112"/>
              <a:gd name="connsiteY74" fmla="*/ 2404084 h 3524419"/>
              <a:gd name="connsiteX75" fmla="*/ 605646 w 2398112"/>
              <a:gd name="connsiteY75" fmla="*/ 2434362 h 3524419"/>
              <a:gd name="connsiteX76" fmla="*/ 654091 w 2398112"/>
              <a:gd name="connsiteY76" fmla="*/ 2488863 h 3524419"/>
              <a:gd name="connsiteX77" fmla="*/ 744925 w 2398112"/>
              <a:gd name="connsiteY77" fmla="*/ 2555475 h 3524419"/>
              <a:gd name="connsiteX78" fmla="*/ 817593 w 2398112"/>
              <a:gd name="connsiteY78" fmla="*/ 2609976 h 3524419"/>
              <a:gd name="connsiteX79" fmla="*/ 866038 w 2398112"/>
              <a:gd name="connsiteY79" fmla="*/ 2658421 h 3524419"/>
              <a:gd name="connsiteX80" fmla="*/ 884205 w 2398112"/>
              <a:gd name="connsiteY80" fmla="*/ 2676588 h 3524419"/>
              <a:gd name="connsiteX81" fmla="*/ 938705 w 2398112"/>
              <a:gd name="connsiteY81" fmla="*/ 2706866 h 3524419"/>
              <a:gd name="connsiteX82" fmla="*/ 968983 w 2398112"/>
              <a:gd name="connsiteY82" fmla="*/ 2743200 h 3524419"/>
              <a:gd name="connsiteX83" fmla="*/ 1005317 w 2398112"/>
              <a:gd name="connsiteY83" fmla="*/ 2755311 h 3524419"/>
              <a:gd name="connsiteX84" fmla="*/ 1023484 w 2398112"/>
              <a:gd name="connsiteY84" fmla="*/ 2767422 h 3524419"/>
              <a:gd name="connsiteX85" fmla="*/ 1077985 w 2398112"/>
              <a:gd name="connsiteY85" fmla="*/ 2797700 h 3524419"/>
              <a:gd name="connsiteX86" fmla="*/ 1114319 w 2398112"/>
              <a:gd name="connsiteY86" fmla="*/ 2821923 h 3524419"/>
              <a:gd name="connsiteX87" fmla="*/ 1229376 w 2398112"/>
              <a:gd name="connsiteY87" fmla="*/ 2834034 h 3524419"/>
              <a:gd name="connsiteX88" fmla="*/ 1302043 w 2398112"/>
              <a:gd name="connsiteY88" fmla="*/ 2864312 h 3524419"/>
              <a:gd name="connsiteX89" fmla="*/ 1356544 w 2398112"/>
              <a:gd name="connsiteY89" fmla="*/ 2882479 h 3524419"/>
              <a:gd name="connsiteX90" fmla="*/ 1411044 w 2398112"/>
              <a:gd name="connsiteY90" fmla="*/ 2924868 h 3524419"/>
              <a:gd name="connsiteX91" fmla="*/ 1429211 w 2398112"/>
              <a:gd name="connsiteY91" fmla="*/ 2930924 h 3524419"/>
              <a:gd name="connsiteX92" fmla="*/ 1483712 w 2398112"/>
              <a:gd name="connsiteY92" fmla="*/ 2943035 h 3524419"/>
              <a:gd name="connsiteX93" fmla="*/ 1550324 w 2398112"/>
              <a:gd name="connsiteY93" fmla="*/ 2961202 h 3524419"/>
              <a:gd name="connsiteX94" fmla="*/ 1610880 w 2398112"/>
              <a:gd name="connsiteY94" fmla="*/ 2991480 h 3524419"/>
              <a:gd name="connsiteX95" fmla="*/ 1683548 w 2398112"/>
              <a:gd name="connsiteY95" fmla="*/ 3015703 h 3524419"/>
              <a:gd name="connsiteX96" fmla="*/ 1731993 w 2398112"/>
              <a:gd name="connsiteY96" fmla="*/ 3052037 h 3524419"/>
              <a:gd name="connsiteX97" fmla="*/ 1762271 w 2398112"/>
              <a:gd name="connsiteY97" fmla="*/ 3064148 h 3524419"/>
              <a:gd name="connsiteX98" fmla="*/ 1780438 w 2398112"/>
              <a:gd name="connsiteY98" fmla="*/ 3070204 h 3524419"/>
              <a:gd name="connsiteX99" fmla="*/ 1834938 w 2398112"/>
              <a:gd name="connsiteY99" fmla="*/ 3094426 h 3524419"/>
              <a:gd name="connsiteX100" fmla="*/ 1871272 w 2398112"/>
              <a:gd name="connsiteY100" fmla="*/ 3124704 h 3524419"/>
              <a:gd name="connsiteX101" fmla="*/ 1925773 w 2398112"/>
              <a:gd name="connsiteY101" fmla="*/ 3148927 h 3524419"/>
              <a:gd name="connsiteX102" fmla="*/ 2016607 w 2398112"/>
              <a:gd name="connsiteY102" fmla="*/ 3154982 h 3524419"/>
              <a:gd name="connsiteX103" fmla="*/ 2040830 w 2398112"/>
              <a:gd name="connsiteY103" fmla="*/ 3161038 h 3524419"/>
              <a:gd name="connsiteX104" fmla="*/ 2095331 w 2398112"/>
              <a:gd name="connsiteY104" fmla="*/ 3197372 h 3524419"/>
              <a:gd name="connsiteX105" fmla="*/ 2119553 w 2398112"/>
              <a:gd name="connsiteY105" fmla="*/ 3215539 h 3524419"/>
              <a:gd name="connsiteX106" fmla="*/ 2137720 w 2398112"/>
              <a:gd name="connsiteY106" fmla="*/ 3221594 h 3524419"/>
              <a:gd name="connsiteX107" fmla="*/ 2210387 w 2398112"/>
              <a:gd name="connsiteY107" fmla="*/ 3239761 h 3524419"/>
              <a:gd name="connsiteX108" fmla="*/ 2240666 w 2398112"/>
              <a:gd name="connsiteY108" fmla="*/ 3263984 h 3524419"/>
              <a:gd name="connsiteX109" fmla="*/ 2270944 w 2398112"/>
              <a:gd name="connsiteY109" fmla="*/ 3288206 h 3524419"/>
              <a:gd name="connsiteX110" fmla="*/ 2313333 w 2398112"/>
              <a:gd name="connsiteY110" fmla="*/ 3342707 h 3524419"/>
              <a:gd name="connsiteX111" fmla="*/ 2331500 w 2398112"/>
              <a:gd name="connsiteY111" fmla="*/ 3360874 h 3524419"/>
              <a:gd name="connsiteX112" fmla="*/ 2361778 w 2398112"/>
              <a:gd name="connsiteY112" fmla="*/ 3415374 h 3524419"/>
              <a:gd name="connsiteX113" fmla="*/ 2373889 w 2398112"/>
              <a:gd name="connsiteY113" fmla="*/ 3463819 h 3524419"/>
              <a:gd name="connsiteX114" fmla="*/ 2398112 w 2398112"/>
              <a:gd name="connsiteY114" fmla="*/ 3512264 h 3524419"/>
              <a:gd name="connsiteX115" fmla="*/ 2379945 w 2398112"/>
              <a:gd name="connsiteY115" fmla="*/ 3524376 h 352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2398112" h="3524419">
                <a:moveTo>
                  <a:pt x="551145" y="0"/>
                </a:moveTo>
                <a:cubicBezTo>
                  <a:pt x="574288" y="4628"/>
                  <a:pt x="610157" y="10804"/>
                  <a:pt x="635924" y="18166"/>
                </a:cubicBezTo>
                <a:cubicBezTo>
                  <a:pt x="642062" y="19920"/>
                  <a:pt x="648511" y="21122"/>
                  <a:pt x="654091" y="24222"/>
                </a:cubicBezTo>
                <a:cubicBezTo>
                  <a:pt x="740418" y="72182"/>
                  <a:pt x="637033" y="24777"/>
                  <a:pt x="732814" y="72667"/>
                </a:cubicBezTo>
                <a:cubicBezTo>
                  <a:pt x="742537" y="77528"/>
                  <a:pt x="753370" y="79917"/>
                  <a:pt x="763092" y="84778"/>
                </a:cubicBezTo>
                <a:cubicBezTo>
                  <a:pt x="810045" y="108255"/>
                  <a:pt x="753766" y="87727"/>
                  <a:pt x="799426" y="102945"/>
                </a:cubicBezTo>
                <a:cubicBezTo>
                  <a:pt x="812197" y="141263"/>
                  <a:pt x="796922" y="109707"/>
                  <a:pt x="853927" y="145335"/>
                </a:cubicBezTo>
                <a:cubicBezTo>
                  <a:pt x="871044" y="156033"/>
                  <a:pt x="888099" y="167395"/>
                  <a:pt x="902372" y="181668"/>
                </a:cubicBezTo>
                <a:cubicBezTo>
                  <a:pt x="949275" y="228572"/>
                  <a:pt x="925804" y="217740"/>
                  <a:pt x="962928" y="230113"/>
                </a:cubicBezTo>
                <a:cubicBezTo>
                  <a:pt x="968428" y="238363"/>
                  <a:pt x="977564" y="254640"/>
                  <a:pt x="987150" y="260392"/>
                </a:cubicBezTo>
                <a:cubicBezTo>
                  <a:pt x="992624" y="263676"/>
                  <a:pt x="999261" y="264429"/>
                  <a:pt x="1005317" y="266447"/>
                </a:cubicBezTo>
                <a:cubicBezTo>
                  <a:pt x="1060368" y="376548"/>
                  <a:pt x="980545" y="235069"/>
                  <a:pt x="1059818" y="320948"/>
                </a:cubicBezTo>
                <a:cubicBezTo>
                  <a:pt x="1075785" y="338245"/>
                  <a:pt x="1096152" y="381504"/>
                  <a:pt x="1096152" y="381504"/>
                </a:cubicBezTo>
                <a:cubicBezTo>
                  <a:pt x="1098170" y="393615"/>
                  <a:pt x="1099544" y="405852"/>
                  <a:pt x="1102207" y="417838"/>
                </a:cubicBezTo>
                <a:cubicBezTo>
                  <a:pt x="1103592" y="424069"/>
                  <a:pt x="1107121" y="429725"/>
                  <a:pt x="1108263" y="436005"/>
                </a:cubicBezTo>
                <a:cubicBezTo>
                  <a:pt x="1111174" y="452016"/>
                  <a:pt x="1112300" y="468302"/>
                  <a:pt x="1114319" y="484450"/>
                </a:cubicBezTo>
                <a:cubicBezTo>
                  <a:pt x="1111199" y="529681"/>
                  <a:pt x="1119734" y="619273"/>
                  <a:pt x="1096152" y="678230"/>
                </a:cubicBezTo>
                <a:cubicBezTo>
                  <a:pt x="1090443" y="692503"/>
                  <a:pt x="1085894" y="707437"/>
                  <a:pt x="1077985" y="720619"/>
                </a:cubicBezTo>
                <a:cubicBezTo>
                  <a:pt x="1058108" y="753748"/>
                  <a:pt x="1050300" y="760414"/>
                  <a:pt x="1029540" y="781176"/>
                </a:cubicBezTo>
                <a:cubicBezTo>
                  <a:pt x="1014383" y="841798"/>
                  <a:pt x="1037172" y="779598"/>
                  <a:pt x="1005317" y="811454"/>
                </a:cubicBezTo>
                <a:cubicBezTo>
                  <a:pt x="1000804" y="815968"/>
                  <a:pt x="1003348" y="824717"/>
                  <a:pt x="999262" y="829621"/>
                </a:cubicBezTo>
                <a:cubicBezTo>
                  <a:pt x="953867" y="884094"/>
                  <a:pt x="965750" y="877124"/>
                  <a:pt x="926594" y="890177"/>
                </a:cubicBezTo>
                <a:cubicBezTo>
                  <a:pt x="918520" y="896233"/>
                  <a:pt x="911195" y="903443"/>
                  <a:pt x="902372" y="908344"/>
                </a:cubicBezTo>
                <a:cubicBezTo>
                  <a:pt x="892870" y="913623"/>
                  <a:pt x="882271" y="916638"/>
                  <a:pt x="872093" y="920455"/>
                </a:cubicBezTo>
                <a:cubicBezTo>
                  <a:pt x="866116" y="922696"/>
                  <a:pt x="859507" y="923411"/>
                  <a:pt x="853927" y="926511"/>
                </a:cubicBezTo>
                <a:cubicBezTo>
                  <a:pt x="841203" y="933580"/>
                  <a:pt x="830075" y="943244"/>
                  <a:pt x="817593" y="950733"/>
                </a:cubicBezTo>
                <a:cubicBezTo>
                  <a:pt x="796291" y="963514"/>
                  <a:pt x="786528" y="964540"/>
                  <a:pt x="763092" y="974956"/>
                </a:cubicBezTo>
                <a:cubicBezTo>
                  <a:pt x="754843" y="978622"/>
                  <a:pt x="747434" y="984212"/>
                  <a:pt x="738870" y="987067"/>
                </a:cubicBezTo>
                <a:cubicBezTo>
                  <a:pt x="729105" y="990322"/>
                  <a:pt x="718488" y="990295"/>
                  <a:pt x="708591" y="993123"/>
                </a:cubicBezTo>
                <a:cubicBezTo>
                  <a:pt x="615988" y="1019581"/>
                  <a:pt x="689942" y="1005315"/>
                  <a:pt x="617757" y="1017345"/>
                </a:cubicBezTo>
                <a:cubicBezTo>
                  <a:pt x="605646" y="1021382"/>
                  <a:pt x="593862" y="1026585"/>
                  <a:pt x="581423" y="1029456"/>
                </a:cubicBezTo>
                <a:cubicBezTo>
                  <a:pt x="567515" y="1032665"/>
                  <a:pt x="552575" y="1030998"/>
                  <a:pt x="539034" y="1035512"/>
                </a:cubicBezTo>
                <a:cubicBezTo>
                  <a:pt x="527868" y="1039234"/>
                  <a:pt x="519741" y="1049454"/>
                  <a:pt x="508756" y="1053679"/>
                </a:cubicBezTo>
                <a:cubicBezTo>
                  <a:pt x="493220" y="1059654"/>
                  <a:pt x="476394" y="1061501"/>
                  <a:pt x="460311" y="1065790"/>
                </a:cubicBezTo>
                <a:cubicBezTo>
                  <a:pt x="446112" y="1069577"/>
                  <a:pt x="432051" y="1073865"/>
                  <a:pt x="417921" y="1077902"/>
                </a:cubicBezTo>
                <a:cubicBezTo>
                  <a:pt x="411865" y="1081939"/>
                  <a:pt x="406405" y="1087057"/>
                  <a:pt x="399754" y="1090013"/>
                </a:cubicBezTo>
                <a:cubicBezTo>
                  <a:pt x="375180" y="1100935"/>
                  <a:pt x="339884" y="1107442"/>
                  <a:pt x="314976" y="1114235"/>
                </a:cubicBezTo>
                <a:cubicBezTo>
                  <a:pt x="308818" y="1115915"/>
                  <a:pt x="302865" y="1118272"/>
                  <a:pt x="296809" y="1120291"/>
                </a:cubicBezTo>
                <a:cubicBezTo>
                  <a:pt x="273152" y="1143946"/>
                  <a:pt x="297975" y="1122736"/>
                  <a:pt x="266531" y="1138458"/>
                </a:cubicBezTo>
                <a:cubicBezTo>
                  <a:pt x="224714" y="1159367"/>
                  <a:pt x="274550" y="1144022"/>
                  <a:pt x="224141" y="1156625"/>
                </a:cubicBezTo>
                <a:cubicBezTo>
                  <a:pt x="212030" y="1168736"/>
                  <a:pt x="201182" y="1182258"/>
                  <a:pt x="187807" y="1192958"/>
                </a:cubicBezTo>
                <a:cubicBezTo>
                  <a:pt x="180758" y="1198597"/>
                  <a:pt x="171423" y="1200591"/>
                  <a:pt x="163585" y="1205070"/>
                </a:cubicBezTo>
                <a:cubicBezTo>
                  <a:pt x="157266" y="1208681"/>
                  <a:pt x="151474" y="1213144"/>
                  <a:pt x="145418" y="1217181"/>
                </a:cubicBezTo>
                <a:cubicBezTo>
                  <a:pt x="141381" y="1223237"/>
                  <a:pt x="138453" y="1230202"/>
                  <a:pt x="133307" y="1235348"/>
                </a:cubicBezTo>
                <a:cubicBezTo>
                  <a:pt x="126170" y="1242485"/>
                  <a:pt x="115545" y="1245762"/>
                  <a:pt x="109084" y="1253515"/>
                </a:cubicBezTo>
                <a:cubicBezTo>
                  <a:pt x="95106" y="1270288"/>
                  <a:pt x="88188" y="1292576"/>
                  <a:pt x="72750" y="1308015"/>
                </a:cubicBezTo>
                <a:lnTo>
                  <a:pt x="60639" y="1320127"/>
                </a:lnTo>
                <a:cubicBezTo>
                  <a:pt x="54583" y="1334257"/>
                  <a:pt x="47333" y="1347932"/>
                  <a:pt x="42472" y="1362516"/>
                </a:cubicBezTo>
                <a:cubicBezTo>
                  <a:pt x="13640" y="1449014"/>
                  <a:pt x="53022" y="1352045"/>
                  <a:pt x="30361" y="1410961"/>
                </a:cubicBezTo>
                <a:cubicBezTo>
                  <a:pt x="22556" y="1431252"/>
                  <a:pt x="6138" y="1471517"/>
                  <a:pt x="6138" y="1471517"/>
                </a:cubicBezTo>
                <a:cubicBezTo>
                  <a:pt x="-1547" y="1586809"/>
                  <a:pt x="-4461" y="1536099"/>
                  <a:pt x="12194" y="1647131"/>
                </a:cubicBezTo>
                <a:cubicBezTo>
                  <a:pt x="13013" y="1652592"/>
                  <a:pt x="21995" y="1717009"/>
                  <a:pt x="30361" y="1719798"/>
                </a:cubicBezTo>
                <a:cubicBezTo>
                  <a:pt x="55432" y="1728156"/>
                  <a:pt x="43217" y="1722313"/>
                  <a:pt x="66695" y="1737965"/>
                </a:cubicBezTo>
                <a:cubicBezTo>
                  <a:pt x="82841" y="1786408"/>
                  <a:pt x="58622" y="1729893"/>
                  <a:pt x="90917" y="1762188"/>
                </a:cubicBezTo>
                <a:cubicBezTo>
                  <a:pt x="118751" y="1790022"/>
                  <a:pt x="124447" y="1805025"/>
                  <a:pt x="139362" y="1834855"/>
                </a:cubicBezTo>
                <a:cubicBezTo>
                  <a:pt x="141381" y="1844948"/>
                  <a:pt x="141364" y="1855673"/>
                  <a:pt x="145418" y="1865133"/>
                </a:cubicBezTo>
                <a:cubicBezTo>
                  <a:pt x="147667" y="1870381"/>
                  <a:pt x="153874" y="1872859"/>
                  <a:pt x="157529" y="1877245"/>
                </a:cubicBezTo>
                <a:cubicBezTo>
                  <a:pt x="163990" y="1884998"/>
                  <a:pt x="168101" y="1894821"/>
                  <a:pt x="175696" y="1901467"/>
                </a:cubicBezTo>
                <a:cubicBezTo>
                  <a:pt x="184554" y="1909218"/>
                  <a:pt x="196558" y="1912572"/>
                  <a:pt x="205974" y="1919634"/>
                </a:cubicBezTo>
                <a:cubicBezTo>
                  <a:pt x="212825" y="1924772"/>
                  <a:pt x="218085" y="1931745"/>
                  <a:pt x="224141" y="1937801"/>
                </a:cubicBezTo>
                <a:cubicBezTo>
                  <a:pt x="228178" y="1947894"/>
                  <a:pt x="230859" y="1958641"/>
                  <a:pt x="236252" y="1968079"/>
                </a:cubicBezTo>
                <a:cubicBezTo>
                  <a:pt x="239085" y="1973036"/>
                  <a:pt x="245811" y="1975083"/>
                  <a:pt x="248364" y="1980190"/>
                </a:cubicBezTo>
                <a:cubicBezTo>
                  <a:pt x="282675" y="2048812"/>
                  <a:pt x="221596" y="1961391"/>
                  <a:pt x="272586" y="2022580"/>
                </a:cubicBezTo>
                <a:cubicBezTo>
                  <a:pt x="277245" y="2028171"/>
                  <a:pt x="280840" y="2034575"/>
                  <a:pt x="284697" y="2040747"/>
                </a:cubicBezTo>
                <a:cubicBezTo>
                  <a:pt x="290935" y="2050728"/>
                  <a:pt x="295204" y="2062089"/>
                  <a:pt x="302864" y="2071025"/>
                </a:cubicBezTo>
                <a:cubicBezTo>
                  <a:pt x="307600" y="2076551"/>
                  <a:pt x="314975" y="2079099"/>
                  <a:pt x="321031" y="2083136"/>
                </a:cubicBezTo>
                <a:cubicBezTo>
                  <a:pt x="325068" y="2095247"/>
                  <a:pt x="327957" y="2107804"/>
                  <a:pt x="333142" y="2119470"/>
                </a:cubicBezTo>
                <a:cubicBezTo>
                  <a:pt x="336098" y="2126121"/>
                  <a:pt x="341440" y="2131439"/>
                  <a:pt x="345254" y="2137637"/>
                </a:cubicBezTo>
                <a:cubicBezTo>
                  <a:pt x="357591" y="2157685"/>
                  <a:pt x="371060" y="2177138"/>
                  <a:pt x="381587" y="2198193"/>
                </a:cubicBezTo>
                <a:cubicBezTo>
                  <a:pt x="387643" y="2210304"/>
                  <a:pt x="392484" y="2223103"/>
                  <a:pt x="399754" y="2234527"/>
                </a:cubicBezTo>
                <a:cubicBezTo>
                  <a:pt x="447098" y="2308923"/>
                  <a:pt x="403063" y="2230864"/>
                  <a:pt x="442144" y="2282972"/>
                </a:cubicBezTo>
                <a:cubicBezTo>
                  <a:pt x="490227" y="2347083"/>
                  <a:pt x="428665" y="2281604"/>
                  <a:pt x="484533" y="2337472"/>
                </a:cubicBezTo>
                <a:cubicBezTo>
                  <a:pt x="494474" y="2367294"/>
                  <a:pt x="483472" y="2346681"/>
                  <a:pt x="508756" y="2367751"/>
                </a:cubicBezTo>
                <a:cubicBezTo>
                  <a:pt x="515335" y="2373233"/>
                  <a:pt x="520344" y="2380435"/>
                  <a:pt x="526923" y="2385917"/>
                </a:cubicBezTo>
                <a:cubicBezTo>
                  <a:pt x="542578" y="2398963"/>
                  <a:pt x="545045" y="2398014"/>
                  <a:pt x="563256" y="2404084"/>
                </a:cubicBezTo>
                <a:cubicBezTo>
                  <a:pt x="573566" y="2410957"/>
                  <a:pt x="598141" y="2426857"/>
                  <a:pt x="605646" y="2434362"/>
                </a:cubicBezTo>
                <a:cubicBezTo>
                  <a:pt x="633949" y="2462665"/>
                  <a:pt x="596863" y="2457069"/>
                  <a:pt x="654091" y="2488863"/>
                </a:cubicBezTo>
                <a:cubicBezTo>
                  <a:pt x="803170" y="2571686"/>
                  <a:pt x="628286" y="2467996"/>
                  <a:pt x="744925" y="2555475"/>
                </a:cubicBezTo>
                <a:cubicBezTo>
                  <a:pt x="769148" y="2573642"/>
                  <a:pt x="796183" y="2588566"/>
                  <a:pt x="817593" y="2609976"/>
                </a:cubicBezTo>
                <a:lnTo>
                  <a:pt x="866038" y="2658421"/>
                </a:lnTo>
                <a:cubicBezTo>
                  <a:pt x="872094" y="2664477"/>
                  <a:pt x="876719" y="2672429"/>
                  <a:pt x="884205" y="2676588"/>
                </a:cubicBezTo>
                <a:cubicBezTo>
                  <a:pt x="902372" y="2686681"/>
                  <a:pt x="921172" y="2695709"/>
                  <a:pt x="938705" y="2706866"/>
                </a:cubicBezTo>
                <a:cubicBezTo>
                  <a:pt x="995738" y="2743159"/>
                  <a:pt x="880599" y="2684276"/>
                  <a:pt x="968983" y="2743200"/>
                </a:cubicBezTo>
                <a:cubicBezTo>
                  <a:pt x="979605" y="2750282"/>
                  <a:pt x="994695" y="2748230"/>
                  <a:pt x="1005317" y="2755311"/>
                </a:cubicBezTo>
                <a:cubicBezTo>
                  <a:pt x="1011373" y="2759348"/>
                  <a:pt x="1017165" y="2763811"/>
                  <a:pt x="1023484" y="2767422"/>
                </a:cubicBezTo>
                <a:cubicBezTo>
                  <a:pt x="1080121" y="2799785"/>
                  <a:pt x="1011430" y="2755347"/>
                  <a:pt x="1077985" y="2797700"/>
                </a:cubicBezTo>
                <a:cubicBezTo>
                  <a:pt x="1090265" y="2805515"/>
                  <a:pt x="1100197" y="2818393"/>
                  <a:pt x="1114319" y="2821923"/>
                </a:cubicBezTo>
                <a:cubicBezTo>
                  <a:pt x="1167981" y="2835337"/>
                  <a:pt x="1130237" y="2827424"/>
                  <a:pt x="1229376" y="2834034"/>
                </a:cubicBezTo>
                <a:cubicBezTo>
                  <a:pt x="1269308" y="2860656"/>
                  <a:pt x="1225289" y="2833611"/>
                  <a:pt x="1302043" y="2864312"/>
                </a:cubicBezTo>
                <a:cubicBezTo>
                  <a:pt x="1340049" y="2879514"/>
                  <a:pt x="1321775" y="2873787"/>
                  <a:pt x="1356544" y="2882479"/>
                </a:cubicBezTo>
                <a:cubicBezTo>
                  <a:pt x="1364581" y="2889177"/>
                  <a:pt x="1395404" y="2917048"/>
                  <a:pt x="1411044" y="2924868"/>
                </a:cubicBezTo>
                <a:cubicBezTo>
                  <a:pt x="1416753" y="2927723"/>
                  <a:pt x="1423018" y="2929376"/>
                  <a:pt x="1429211" y="2930924"/>
                </a:cubicBezTo>
                <a:cubicBezTo>
                  <a:pt x="1447265" y="2935438"/>
                  <a:pt x="1465730" y="2938240"/>
                  <a:pt x="1483712" y="2943035"/>
                </a:cubicBezTo>
                <a:cubicBezTo>
                  <a:pt x="1575902" y="2967619"/>
                  <a:pt x="1470367" y="2945212"/>
                  <a:pt x="1550324" y="2961202"/>
                </a:cubicBezTo>
                <a:cubicBezTo>
                  <a:pt x="1570509" y="2971295"/>
                  <a:pt x="1589470" y="2984343"/>
                  <a:pt x="1610880" y="2991480"/>
                </a:cubicBezTo>
                <a:lnTo>
                  <a:pt x="1683548" y="3015703"/>
                </a:lnTo>
                <a:cubicBezTo>
                  <a:pt x="1699696" y="3027814"/>
                  <a:pt x="1713251" y="3044540"/>
                  <a:pt x="1731993" y="3052037"/>
                </a:cubicBezTo>
                <a:cubicBezTo>
                  <a:pt x="1742086" y="3056074"/>
                  <a:pt x="1752093" y="3060331"/>
                  <a:pt x="1762271" y="3064148"/>
                </a:cubicBezTo>
                <a:cubicBezTo>
                  <a:pt x="1768248" y="3066389"/>
                  <a:pt x="1774729" y="3067349"/>
                  <a:pt x="1780438" y="3070204"/>
                </a:cubicBezTo>
                <a:cubicBezTo>
                  <a:pt x="1832818" y="3096393"/>
                  <a:pt x="1788716" y="3082869"/>
                  <a:pt x="1834938" y="3094426"/>
                </a:cubicBezTo>
                <a:cubicBezTo>
                  <a:pt x="1852149" y="3111636"/>
                  <a:pt x="1846084" y="3106713"/>
                  <a:pt x="1871272" y="3124704"/>
                </a:cubicBezTo>
                <a:cubicBezTo>
                  <a:pt x="1887793" y="3136505"/>
                  <a:pt x="1904055" y="3147479"/>
                  <a:pt x="1925773" y="3148927"/>
                </a:cubicBezTo>
                <a:lnTo>
                  <a:pt x="2016607" y="3154982"/>
                </a:lnTo>
                <a:cubicBezTo>
                  <a:pt x="2024681" y="3157001"/>
                  <a:pt x="2033502" y="3157092"/>
                  <a:pt x="2040830" y="3161038"/>
                </a:cubicBezTo>
                <a:cubicBezTo>
                  <a:pt x="2060054" y="3171390"/>
                  <a:pt x="2077379" y="3184944"/>
                  <a:pt x="2095331" y="3197372"/>
                </a:cubicBezTo>
                <a:cubicBezTo>
                  <a:pt x="2103629" y="3203117"/>
                  <a:pt x="2110790" y="3210532"/>
                  <a:pt x="2119553" y="3215539"/>
                </a:cubicBezTo>
                <a:cubicBezTo>
                  <a:pt x="2125095" y="3218706"/>
                  <a:pt x="2131743" y="3219353"/>
                  <a:pt x="2137720" y="3221594"/>
                </a:cubicBezTo>
                <a:cubicBezTo>
                  <a:pt x="2185941" y="3239676"/>
                  <a:pt x="2151078" y="3231288"/>
                  <a:pt x="2210387" y="3239761"/>
                </a:cubicBezTo>
                <a:cubicBezTo>
                  <a:pt x="2245100" y="3291828"/>
                  <a:pt x="2198878" y="3230552"/>
                  <a:pt x="2240666" y="3263984"/>
                </a:cubicBezTo>
                <a:cubicBezTo>
                  <a:pt x="2279793" y="3295286"/>
                  <a:pt x="2225283" y="3272987"/>
                  <a:pt x="2270944" y="3288206"/>
                </a:cubicBezTo>
                <a:cubicBezTo>
                  <a:pt x="2298021" y="3342360"/>
                  <a:pt x="2278038" y="3330941"/>
                  <a:pt x="2313333" y="3342707"/>
                </a:cubicBezTo>
                <a:cubicBezTo>
                  <a:pt x="2319389" y="3348763"/>
                  <a:pt x="2326362" y="3354023"/>
                  <a:pt x="2331500" y="3360874"/>
                </a:cubicBezTo>
                <a:cubicBezTo>
                  <a:pt x="2339157" y="3371083"/>
                  <a:pt x="2356026" y="3401953"/>
                  <a:pt x="2361778" y="3415374"/>
                </a:cubicBezTo>
                <a:cubicBezTo>
                  <a:pt x="2388605" y="3477970"/>
                  <a:pt x="2338338" y="3371387"/>
                  <a:pt x="2373889" y="3463819"/>
                </a:cubicBezTo>
                <a:cubicBezTo>
                  <a:pt x="2380370" y="3480670"/>
                  <a:pt x="2390038" y="3496116"/>
                  <a:pt x="2398112" y="3512264"/>
                </a:cubicBezTo>
                <a:cubicBezTo>
                  <a:pt x="2384574" y="3525803"/>
                  <a:pt x="2391710" y="3524376"/>
                  <a:pt x="2379945" y="3524376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167B298-2BEB-4C2B-AC3E-7F8F0229FF40}"/>
              </a:ext>
            </a:extLst>
          </p:cNvPr>
          <p:cNvSpPr/>
          <p:nvPr/>
        </p:nvSpPr>
        <p:spPr>
          <a:xfrm>
            <a:off x="2575472" y="4101439"/>
            <a:ext cx="172585" cy="15441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35B9F02-62B1-4E93-83E3-FE28E76A1957}"/>
              </a:ext>
            </a:extLst>
          </p:cNvPr>
          <p:cNvSpPr/>
          <p:nvPr/>
        </p:nvSpPr>
        <p:spPr>
          <a:xfrm>
            <a:off x="3294657" y="4475429"/>
            <a:ext cx="172585" cy="154418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A85A845-F140-4F55-AC15-25B9B0F4B192}"/>
              </a:ext>
            </a:extLst>
          </p:cNvPr>
          <p:cNvSpPr/>
          <p:nvPr/>
        </p:nvSpPr>
        <p:spPr>
          <a:xfrm>
            <a:off x="3872133" y="4875133"/>
            <a:ext cx="172585" cy="15441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36748E-6FF8-4017-A4B8-66DF8F03BE3D}"/>
              </a:ext>
            </a:extLst>
          </p:cNvPr>
          <p:cNvSpPr/>
          <p:nvPr/>
        </p:nvSpPr>
        <p:spPr>
          <a:xfrm>
            <a:off x="3695844" y="4643473"/>
            <a:ext cx="172585" cy="15441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08D1F0D-E6CA-48B6-B2E9-63083E3A91DA}"/>
              </a:ext>
            </a:extLst>
          </p:cNvPr>
          <p:cNvSpPr/>
          <p:nvPr/>
        </p:nvSpPr>
        <p:spPr>
          <a:xfrm>
            <a:off x="2875646" y="4305116"/>
            <a:ext cx="172585" cy="15441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B7DF87A-3711-484F-9395-DF07E65EFDA1}"/>
              </a:ext>
            </a:extLst>
          </p:cNvPr>
          <p:cNvSpPr/>
          <p:nvPr/>
        </p:nvSpPr>
        <p:spPr>
          <a:xfrm>
            <a:off x="2262584" y="3085662"/>
            <a:ext cx="172585" cy="15441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F82FE8B-78B4-4B68-9904-994193F2F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877" y="2212026"/>
            <a:ext cx="265199" cy="242337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A89B45D4-03A9-4AB0-B75C-FBE5AA839EE2}"/>
              </a:ext>
            </a:extLst>
          </p:cNvPr>
          <p:cNvSpPr/>
          <p:nvPr/>
        </p:nvSpPr>
        <p:spPr>
          <a:xfrm>
            <a:off x="2714832" y="2931244"/>
            <a:ext cx="172585" cy="154418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68E213E-F4B4-4537-B515-E8E850F071BF}"/>
              </a:ext>
            </a:extLst>
          </p:cNvPr>
          <p:cNvSpPr/>
          <p:nvPr/>
        </p:nvSpPr>
        <p:spPr>
          <a:xfrm>
            <a:off x="2887416" y="2690534"/>
            <a:ext cx="172585" cy="154418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37F2181-27CB-4091-96E9-ED4FC51925DA}"/>
              </a:ext>
            </a:extLst>
          </p:cNvPr>
          <p:cNvSpPr/>
          <p:nvPr/>
        </p:nvSpPr>
        <p:spPr>
          <a:xfrm>
            <a:off x="2748057" y="2381696"/>
            <a:ext cx="172585" cy="15441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C52CC61-81A4-4770-935E-684AC2A564F3}"/>
              </a:ext>
            </a:extLst>
          </p:cNvPr>
          <p:cNvSpPr/>
          <p:nvPr/>
        </p:nvSpPr>
        <p:spPr>
          <a:xfrm>
            <a:off x="2360497" y="3871379"/>
            <a:ext cx="172585" cy="154418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D1FF10C-CCB4-4B2F-9EE4-B8992E565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912" y="3270303"/>
            <a:ext cx="265199" cy="24233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1B036B13-A5DF-49C1-A378-B362D38C41EE}"/>
              </a:ext>
            </a:extLst>
          </p:cNvPr>
          <p:cNvSpPr/>
          <p:nvPr/>
        </p:nvSpPr>
        <p:spPr>
          <a:xfrm>
            <a:off x="2142511" y="3596662"/>
            <a:ext cx="172585" cy="15441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9FD06F-60A3-49ED-9418-6AE3E2736AFE}"/>
              </a:ext>
            </a:extLst>
          </p:cNvPr>
          <p:cNvSpPr txBox="1"/>
          <p:nvPr/>
        </p:nvSpPr>
        <p:spPr>
          <a:xfrm>
            <a:off x="525020" y="5605879"/>
            <a:ext cx="20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Mozart music mind</a:t>
            </a:r>
            <a:endParaRPr lang="en-US" b="1" dirty="0"/>
          </a:p>
        </p:txBody>
      </p:sp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8F10F1D0-4611-4AD3-BD8E-47753C56D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241" y="3031978"/>
            <a:ext cx="3571875" cy="3486150"/>
          </a:xfrm>
          <a:prstGeom prst="rect">
            <a:avLst/>
          </a:prstGeom>
        </p:spPr>
      </p:pic>
      <p:sp>
        <p:nvSpPr>
          <p:cNvPr id="31" name="Title 30">
            <a:extLst>
              <a:ext uri="{FF2B5EF4-FFF2-40B4-BE49-F238E27FC236}">
                <a16:creationId xmlns:a16="http://schemas.microsoft.com/office/drawing/2014/main" id="{0AC0643D-B2BA-4B63-A8B5-2C20A4133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00" y="193149"/>
            <a:ext cx="7915322" cy="8731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44A1C"/>
                </a:solidFill>
              </a:rPr>
              <a:t>Bring Back </a:t>
            </a:r>
            <a:r>
              <a:rPr lang="en-US" sz="3600" b="1" dirty="0" smtClean="0">
                <a:solidFill>
                  <a:srgbClr val="F44A1C"/>
                </a:solidFill>
              </a:rPr>
              <a:t>Great </a:t>
            </a:r>
            <a:r>
              <a:rPr lang="en-US" sz="3600" b="1" dirty="0">
                <a:solidFill>
                  <a:srgbClr val="F44A1C"/>
                </a:solidFill>
              </a:rPr>
              <a:t>Composers</a:t>
            </a:r>
          </a:p>
        </p:txBody>
      </p:sp>
      <p:pic>
        <p:nvPicPr>
          <p:cNvPr id="1026" name="Picture 2" descr="Wolfgang Amadeus Mozart clipart">
            <a:extLst>
              <a:ext uri="{FF2B5EF4-FFF2-40B4-BE49-F238E27FC236}">
                <a16:creationId xmlns:a16="http://schemas.microsoft.com/office/drawing/2014/main" id="{F11B5439-6260-438A-A441-B20DF0138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27" y="4727240"/>
            <a:ext cx="681751" cy="78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2D364DD-1953-41FF-93C1-1C1FEF3413AD}"/>
              </a:ext>
            </a:extLst>
          </p:cNvPr>
          <p:cNvSpPr/>
          <p:nvPr/>
        </p:nvSpPr>
        <p:spPr>
          <a:xfrm>
            <a:off x="4375847" y="2548604"/>
            <a:ext cx="1135577" cy="765279"/>
          </a:xfrm>
          <a:prstGeom prst="wedgeRoundRectCallout">
            <a:avLst>
              <a:gd name="adj1" fmla="val -37053"/>
              <a:gd name="adj2" fmla="val 7810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275"/>
              </a:lnSpc>
            </a:pPr>
            <a:r>
              <a:rPr lang="en-US" sz="1350" dirty="0">
                <a:solidFill>
                  <a:schemeClr val="tx1"/>
                </a:solidFill>
              </a:rPr>
              <a:t>An existing “blue” song composed by Mozart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A29A3A7-CF3C-4DD2-BB7B-94FFCD5F7E07}"/>
              </a:ext>
            </a:extLst>
          </p:cNvPr>
          <p:cNvSpPr/>
          <p:nvPr/>
        </p:nvSpPr>
        <p:spPr>
          <a:xfrm>
            <a:off x="2981872" y="1588152"/>
            <a:ext cx="1215674" cy="751656"/>
          </a:xfrm>
          <a:prstGeom prst="wedgeRoundRectCallout">
            <a:avLst>
              <a:gd name="adj1" fmla="val -47178"/>
              <a:gd name="adj2" fmla="val 8818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75"/>
              </a:lnSpc>
            </a:pPr>
            <a:r>
              <a:rPr lang="en-US" sz="1350" dirty="0">
                <a:solidFill>
                  <a:schemeClr val="tx1"/>
                </a:solidFill>
              </a:rPr>
              <a:t>A new “green” song generated by Deep Mozart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EB00F261-277B-4ED8-B7C3-44260B5546D7}"/>
              </a:ext>
            </a:extLst>
          </p:cNvPr>
          <p:cNvSpPr/>
          <p:nvPr/>
        </p:nvSpPr>
        <p:spPr>
          <a:xfrm>
            <a:off x="2006239" y="1509831"/>
            <a:ext cx="821408" cy="572624"/>
          </a:xfrm>
          <a:prstGeom prst="wedgeRoundRectCallout">
            <a:avLst>
              <a:gd name="adj1" fmla="val 8671"/>
              <a:gd name="adj2" fmla="val 851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275"/>
              </a:lnSpc>
            </a:pPr>
            <a:r>
              <a:rPr lang="en-US" sz="1350" dirty="0">
                <a:solidFill>
                  <a:schemeClr val="tx1"/>
                </a:solidFill>
              </a:rPr>
              <a:t>A music building block</a:t>
            </a:r>
          </a:p>
        </p:txBody>
      </p:sp>
      <p:pic>
        <p:nvPicPr>
          <p:cNvPr id="32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182" y="1169580"/>
            <a:ext cx="2899148" cy="1630771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32242321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85800"/>
            <a:ext cx="7772400" cy="1104900"/>
          </a:xfrm>
          <a:noFill/>
        </p:spPr>
        <p:txBody>
          <a:bodyPr>
            <a:normAutofit fontScale="90000"/>
          </a:bodyPr>
          <a:lstStyle/>
          <a:p>
            <a:r>
              <a:rPr lang="en-US" altLang="en-US" dirty="0"/>
              <a:t>Advanced Database Courses at UCF 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COP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5711, COP6731)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7912" y="2344189"/>
            <a:ext cx="7210001" cy="4063237"/>
          </a:xfrm>
          <a:noFill/>
        </p:spPr>
        <p:txBody>
          <a:bodyPr>
            <a:normAutofit fontScale="92500" lnSpcReduction="10000"/>
          </a:bodyPr>
          <a:lstStyle/>
          <a:p>
            <a:pPr marL="341313" indent="-341313">
              <a:spcAft>
                <a:spcPts val="1800"/>
              </a:spcAft>
            </a:pPr>
            <a:r>
              <a:rPr lang="en-US" altLang="en-US" sz="36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Parallel and Distributed Database Systems</a:t>
            </a:r>
          </a:p>
          <a:p>
            <a:pPr marL="341313" indent="-341313">
              <a:spcAft>
                <a:spcPts val="1800"/>
              </a:spcAft>
            </a:pPr>
            <a:r>
              <a:rPr lang="en-US" altLang="en-US" sz="36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 </a:t>
            </a:r>
            <a:r>
              <a:rPr lang="en-US" altLang="en-US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Aided Diagnosis of Medical Images</a:t>
            </a:r>
          </a:p>
          <a:p>
            <a:pPr marL="341313" indent="-341313">
              <a:spcAft>
                <a:spcPts val="1800"/>
              </a:spcAft>
            </a:pPr>
            <a:r>
              <a:rPr lang="en-US" altLang="en-US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Database Approach to the Internet of Things</a:t>
            </a:r>
          </a:p>
          <a:p>
            <a:pPr marL="341313" indent="-341313">
              <a:spcAft>
                <a:spcPts val="1800"/>
              </a:spcAft>
            </a:pPr>
            <a:r>
              <a:rPr lang="en-US" altLang="en-US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Music Generation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6981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 descr="http://www.expertsmind.com/CMSImages/828_Secondary%20Index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49650"/>
            <a:ext cx="2401888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1509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/>
              <a:t>Why Use a DBMS?</a:t>
            </a:r>
          </a:p>
        </p:txBody>
      </p:sp>
      <p:sp>
        <p:nvSpPr>
          <p:cNvPr id="819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6400800" cy="4229100"/>
          </a:xfrm>
          <a:noFill/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>
                <a:latin typeface="Calibri" panose="020F0502020204030204" pitchFamily="34" charset="0"/>
              </a:rPr>
              <a:t>Data independence </a:t>
            </a:r>
          </a:p>
          <a:p>
            <a:pPr lvl="1">
              <a:spcAft>
                <a:spcPts val="600"/>
              </a:spcAft>
            </a:pPr>
            <a:r>
              <a:rPr lang="en-US" altLang="en-US">
                <a:solidFill>
                  <a:srgbClr val="7030A0"/>
                </a:solidFill>
                <a:latin typeface="Calibri" panose="020F0502020204030204" pitchFamily="34" charset="0"/>
              </a:rPr>
              <a:t>Applications are insulated from changes in the way the data are structured and stored</a:t>
            </a:r>
          </a:p>
          <a:p>
            <a:pPr>
              <a:spcAft>
                <a:spcPts val="600"/>
              </a:spcAft>
            </a:pPr>
            <a:r>
              <a:rPr lang="en-US" altLang="en-US">
                <a:latin typeface="Calibri" panose="020F0502020204030204" pitchFamily="34" charset="0"/>
              </a:rPr>
              <a:t>Efficient data access</a:t>
            </a:r>
          </a:p>
          <a:p>
            <a:pPr lvl="1">
              <a:spcAft>
                <a:spcPts val="600"/>
              </a:spcAft>
            </a:pPr>
            <a:r>
              <a:rPr lang="en-US" altLang="en-US">
                <a:solidFill>
                  <a:srgbClr val="7030A0"/>
                </a:solidFill>
                <a:latin typeface="Calibri" panose="020F0502020204030204" pitchFamily="34" charset="0"/>
              </a:rPr>
              <a:t>Sophisticated techniques to store and retrieve data efficiently</a:t>
            </a:r>
          </a:p>
          <a:p>
            <a:pPr>
              <a:spcAft>
                <a:spcPts val="600"/>
              </a:spcAft>
            </a:pPr>
            <a:r>
              <a:rPr lang="en-US" altLang="en-US">
                <a:latin typeface="Calibri" panose="020F0502020204030204" pitchFamily="34" charset="0"/>
              </a:rPr>
              <a:t>Reduced application development time</a:t>
            </a:r>
          </a:p>
          <a:p>
            <a:pPr lvl="1">
              <a:spcAft>
                <a:spcPts val="600"/>
              </a:spcAft>
            </a:pPr>
            <a:r>
              <a:rPr lang="en-US" altLang="en-US">
                <a:solidFill>
                  <a:srgbClr val="7030A0"/>
                </a:solidFill>
                <a:latin typeface="Calibri" panose="020F0502020204030204" pitchFamily="34" charset="0"/>
              </a:rPr>
              <a:t>Supports functions common to many applications</a:t>
            </a:r>
          </a:p>
        </p:txBody>
      </p:sp>
      <p:sp>
        <p:nvSpPr>
          <p:cNvPr id="21511" name="Rectangle 6"/>
          <p:cNvSpPr>
            <a:spLocks noChangeArrowheads="1"/>
          </p:cNvSpPr>
          <p:nvPr/>
        </p:nvSpPr>
        <p:spPr bwMode="auto">
          <a:xfrm>
            <a:off x="406400" y="4835525"/>
            <a:ext cx="203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18378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1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/>
              <a:t>Why Use a DBMS?</a:t>
            </a:r>
          </a:p>
        </p:txBody>
      </p:sp>
      <p:sp>
        <p:nvSpPr>
          <p:cNvPr id="410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81000" y="1866900"/>
            <a:ext cx="7924800" cy="1943100"/>
          </a:xfrm>
          <a:noFill/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>
                <a:latin typeface="Calibri" panose="020F0502020204030204" pitchFamily="34" charset="0"/>
              </a:rPr>
              <a:t>Data integrity and security</a:t>
            </a:r>
          </a:p>
          <a:p>
            <a:pPr lvl="1">
              <a:spcAft>
                <a:spcPts val="600"/>
              </a:spcAft>
            </a:pPr>
            <a:r>
              <a:rPr lang="en-US" altLang="en-US">
                <a:solidFill>
                  <a:srgbClr val="7030A0"/>
                </a:solidFill>
                <a:latin typeface="Calibri" panose="020F0502020204030204" pitchFamily="34" charset="0"/>
              </a:rPr>
              <a:t>Enforces integrity constraints (e.g., the department budget is not exceeded when a new salary is inserted)</a:t>
            </a:r>
          </a:p>
          <a:p>
            <a:pPr lvl="1">
              <a:spcAft>
                <a:spcPts val="600"/>
              </a:spcAft>
            </a:pPr>
            <a:r>
              <a:rPr lang="en-US" altLang="en-US">
                <a:solidFill>
                  <a:srgbClr val="7030A0"/>
                </a:solidFill>
                <a:latin typeface="Calibri" panose="020F0502020204030204" pitchFamily="34" charset="0"/>
              </a:rPr>
              <a:t>Enforces access controls for different classes of users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406400" y="4835525"/>
            <a:ext cx="203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23559" name="Picture 9" descr="C:\Users\Kien\AppData\Local\Microsoft\Windows\Temporary Internet Files\Content.IE5\43IRJAP4\MC900365798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762000"/>
            <a:ext cx="2355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5CB8FEB9-C8F5-4A47-95DB-7951B92CF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037013"/>
            <a:ext cx="54102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defRPr/>
            </a:pPr>
            <a:r>
              <a:rPr lang="en-US" altLang="en-US" kern="0" dirty="0">
                <a:latin typeface="Calibri" panose="020F0502020204030204" pitchFamily="34" charset="0"/>
              </a:rPr>
              <a:t>Uniform data administration</a:t>
            </a:r>
          </a:p>
          <a:p>
            <a:pPr lvl="1">
              <a:spcAft>
                <a:spcPts val="600"/>
              </a:spcAft>
              <a:defRPr/>
            </a:pPr>
            <a:r>
              <a:rPr lang="en-US" altLang="en-US" kern="0" dirty="0">
                <a:solidFill>
                  <a:srgbClr val="7030A0"/>
                </a:solidFill>
                <a:latin typeface="Calibri" panose="020F0502020204030204" pitchFamily="34" charset="0"/>
              </a:rPr>
              <a:t>Database administrators have the knowledge to minimize data redundancy and fine tune the database to make retrieval efficient</a:t>
            </a:r>
          </a:p>
        </p:txBody>
      </p:sp>
      <p:pic>
        <p:nvPicPr>
          <p:cNvPr id="10252" name="Picture 12" descr="http://mattharrisedd.com/wp-content/uploads/2015/05/databaseManageme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4332288"/>
            <a:ext cx="257492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3569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utoUpdateAnimBg="0"/>
      <p:bldP spid="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/>
              <a:t>Why Use a DBMS?</a:t>
            </a:r>
          </a:p>
        </p:txBody>
      </p:sp>
      <p:sp>
        <p:nvSpPr>
          <p:cNvPr id="512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838200" y="2166938"/>
            <a:ext cx="4267200" cy="1447800"/>
          </a:xfrm>
          <a:noFill/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</a:rPr>
              <a:t>Concurrent access</a:t>
            </a:r>
          </a:p>
          <a:p>
            <a:pPr lvl="1">
              <a:spcAft>
                <a:spcPts val="600"/>
              </a:spcAft>
            </a:pPr>
            <a:r>
              <a:rPr lang="en-US" altLang="en-US">
                <a:solidFill>
                  <a:srgbClr val="7030A0"/>
                </a:solidFill>
                <a:latin typeface="Calibri" panose="020F0502020204030204" pitchFamily="34" charset="0"/>
              </a:rPr>
              <a:t>Multiple users can access the database concurrently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406400" y="4835525"/>
            <a:ext cx="203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pic>
        <p:nvPicPr>
          <p:cNvPr id="12295" name="Picture 8" descr="C:\Users\Kien\AppData\Local\Microsoft\Windows\Temporary Internet Files\Content.IE5\YDNNHWKG\MC900231763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08150"/>
            <a:ext cx="22860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C:\Users\Kien\AppData\Local\Microsoft\Windows\Temporary Internet Files\Content.IE5\WXCV1DUG\MC900366102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56075"/>
            <a:ext cx="23050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9197CB09-E91F-41ED-BFD5-D477CA8EE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4384675"/>
            <a:ext cx="426720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altLang="en-US" kern="0" dirty="0">
                <a:latin typeface="Calibri" panose="020F0502020204030204" pitchFamily="34" charset="0"/>
              </a:rPr>
              <a:t>Recovery from crashes</a:t>
            </a:r>
          </a:p>
          <a:p>
            <a:pPr lvl="1">
              <a:defRPr/>
            </a:pPr>
            <a:r>
              <a:rPr lang="en-US" altLang="en-US" kern="0" dirty="0">
                <a:solidFill>
                  <a:srgbClr val="7030A0"/>
                </a:solidFill>
                <a:latin typeface="Calibri" panose="020F0502020204030204" pitchFamily="34" charset="0"/>
              </a:rPr>
              <a:t>Protect the users from the effects of system failures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9699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633050" y="284172"/>
            <a:ext cx="7886700" cy="756538"/>
          </a:xfrm>
          <a:noFill/>
        </p:spPr>
        <p:txBody>
          <a:bodyPr>
            <a:normAutofit/>
          </a:bodyPr>
          <a:lstStyle/>
          <a:p>
            <a:r>
              <a:rPr lang="en-US" altLang="en-US" sz="4800" b="1" dirty="0">
                <a:solidFill>
                  <a:srgbClr val="0070C0"/>
                </a:solidFill>
              </a:rPr>
              <a:t>Data Models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22039" y="1462224"/>
            <a:ext cx="7893311" cy="3804680"/>
          </a:xfrm>
          <a:noFill/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altLang="en-US" sz="3600" dirty="0">
                <a:latin typeface="Calibri" panose="020F0502020204030204" pitchFamily="34" charset="0"/>
              </a:rPr>
              <a:t>A </a:t>
            </a:r>
            <a:r>
              <a:rPr lang="en-US" altLang="en-US" sz="3600" i="1" u="sng" dirty="0">
                <a:solidFill>
                  <a:schemeClr val="accent2"/>
                </a:solidFill>
                <a:latin typeface="Calibri" panose="020F0502020204030204" pitchFamily="34" charset="0"/>
              </a:rPr>
              <a:t>data model</a:t>
            </a:r>
            <a:r>
              <a:rPr lang="en-US" altLang="en-US" sz="3600" i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6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600" dirty="0">
                <a:latin typeface="Calibri" panose="020F0502020204030204" pitchFamily="34" charset="0"/>
              </a:rPr>
              <a:t>is a collection of concepts for describing data</a:t>
            </a:r>
          </a:p>
          <a:p>
            <a:pPr lvl="1">
              <a:spcAft>
                <a:spcPts val="1200"/>
              </a:spcAft>
            </a:pPr>
            <a:r>
              <a:rPr lang="en-US" altLang="en-US" sz="3200" b="1" dirty="0">
                <a:latin typeface="Calibri" panose="020F0502020204030204" pitchFamily="34" charset="0"/>
              </a:rPr>
              <a:t>Example</a:t>
            </a:r>
            <a:r>
              <a:rPr lang="en-US" altLang="en-US" sz="3200" dirty="0">
                <a:latin typeface="Calibri" panose="020F0502020204030204" pitchFamily="34" charset="0"/>
              </a:rPr>
              <a:t>:  Relational model uses tables with rows and columns</a:t>
            </a:r>
          </a:p>
          <a:p>
            <a:pPr>
              <a:lnSpc>
                <a:spcPct val="0"/>
              </a:lnSpc>
            </a:pPr>
            <a:endParaRPr lang="en-US" altLang="en-US" sz="3600" dirty="0">
              <a:latin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3600" dirty="0">
                <a:latin typeface="Calibri" panose="020F0502020204030204" pitchFamily="34" charset="0"/>
              </a:rPr>
              <a:t>A</a:t>
            </a:r>
            <a:r>
              <a:rPr lang="en-US" altLang="en-US" sz="3600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600" i="1" u="sng" dirty="0">
                <a:solidFill>
                  <a:schemeClr val="accent2"/>
                </a:solidFill>
                <a:latin typeface="Calibri" panose="020F0502020204030204" pitchFamily="34" charset="0"/>
              </a:rPr>
              <a:t>schema</a:t>
            </a:r>
            <a:r>
              <a:rPr lang="en-US" altLang="en-US" sz="3600" i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3600" dirty="0">
                <a:latin typeface="Calibri" panose="020F0502020204030204" pitchFamily="34" charset="0"/>
              </a:rPr>
              <a:t>is a description of a particular collection of data, using a given data model</a:t>
            </a:r>
          </a:p>
          <a:p>
            <a:pPr lvl="1"/>
            <a:r>
              <a:rPr lang="en-US" altLang="en-US" sz="3200" b="1" dirty="0">
                <a:latin typeface="Calibri" panose="020F0502020204030204" pitchFamily="34" charset="0"/>
              </a:rPr>
              <a:t>Example</a:t>
            </a:r>
            <a:r>
              <a:rPr lang="en-US" altLang="en-US" sz="3200" dirty="0">
                <a:latin typeface="Calibri" panose="020F0502020204030204" pitchFamily="34" charset="0"/>
              </a:rPr>
              <a:t>:  Description for a </a:t>
            </a:r>
            <a:r>
              <a:rPr lang="en-US" altLang="en-US" sz="3200" i="1" dirty="0">
                <a:latin typeface="Calibri" panose="020F0502020204030204" pitchFamily="34" charset="0"/>
              </a:rPr>
              <a:t>student</a:t>
            </a:r>
            <a:r>
              <a:rPr lang="en-US" altLang="en-US" sz="3200" dirty="0">
                <a:latin typeface="Calibri" panose="020F0502020204030204" pitchFamily="34" charset="0"/>
              </a:rPr>
              <a:t> table</a:t>
            </a:r>
          </a:p>
          <a:p>
            <a:pPr>
              <a:lnSpc>
                <a:spcPct val="0"/>
              </a:lnSpc>
            </a:pPr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72966"/>
      </p:ext>
    </p:extLst>
  </p:cSld>
  <p:clrMapOvr>
    <a:masterClrMapping/>
  </p:clrMapOvr>
  <p:transition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Monotype Sorts" pitchFamily="2" charset="2"/>
              <a:buChar char="v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62000"/>
              <a:buFont typeface="Monotype Sorts" pitchFamily="2" charset="2"/>
              <a:buChar char="u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 b="1" dirty="0"/>
              <a:t>Relational Data Model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6A245EC3-CB93-4B4D-A7A4-8A1245F2E8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7038" y="1471613"/>
            <a:ext cx="7924800" cy="2743200"/>
          </a:xfrm>
        </p:spPr>
        <p:txBody>
          <a:bodyPr/>
          <a:lstStyle/>
          <a:p>
            <a:pPr>
              <a:lnSpc>
                <a:spcPct val="0"/>
              </a:lnSpc>
              <a:defRPr/>
            </a:pPr>
            <a:endParaRPr lang="en-US" altLang="en-US" dirty="0">
              <a:latin typeface="Calibri" panose="020F0502020204030204" pitchFamily="34" charset="0"/>
            </a:endParaRPr>
          </a:p>
          <a:p>
            <a:pPr marL="0" indent="0">
              <a:spcAft>
                <a:spcPts val="600"/>
              </a:spcAft>
              <a:buFont typeface="Monotype Sorts" pitchFamily="2" charset="2"/>
              <a:buNone/>
              <a:defRPr/>
            </a:pPr>
            <a:r>
              <a:rPr lang="en-US" altLang="en-US" sz="3200" dirty="0">
                <a:latin typeface="Calibri" panose="020F0502020204030204" pitchFamily="34" charset="0"/>
              </a:rPr>
              <a:t>The most widely used model today.</a:t>
            </a:r>
          </a:p>
          <a:p>
            <a:pPr lvl="1">
              <a:spcAft>
                <a:spcPts val="600"/>
              </a:spcAft>
              <a:buSzPct val="75000"/>
              <a:defRPr/>
            </a:pPr>
            <a:r>
              <a:rPr lang="en-US" altLang="en-US" sz="2800" dirty="0">
                <a:latin typeface="Calibri" panose="020F0502020204030204" pitchFamily="34" charset="0"/>
              </a:rPr>
              <a:t>Main concept:  </a:t>
            </a:r>
            <a:r>
              <a:rPr lang="en-US" altLang="en-US" sz="2800" i="1" u="sng" dirty="0">
                <a:solidFill>
                  <a:schemeClr val="accent2"/>
                </a:solidFill>
                <a:latin typeface="Calibri" panose="020F0502020204030204" pitchFamily="34" charset="0"/>
              </a:rPr>
              <a:t>relation</a:t>
            </a:r>
            <a:r>
              <a:rPr lang="en-US" altLang="en-US" sz="2800" dirty="0">
                <a:latin typeface="Calibri" panose="020F0502020204030204" pitchFamily="34" charset="0"/>
              </a:rPr>
              <a:t>, basically a table with rows and columns.</a:t>
            </a:r>
          </a:p>
          <a:p>
            <a:pPr lvl="1">
              <a:lnSpc>
                <a:spcPct val="0"/>
              </a:lnSpc>
              <a:buSzPct val="75000"/>
              <a:defRPr/>
            </a:pPr>
            <a:endParaRPr lang="en-US" altLang="en-US" sz="2800" dirty="0">
              <a:latin typeface="Calibri" panose="020F0502020204030204" pitchFamily="34" charset="0"/>
            </a:endParaRPr>
          </a:p>
          <a:p>
            <a:pPr lvl="1">
              <a:spcBef>
                <a:spcPts val="0"/>
              </a:spcBef>
              <a:buSzPct val="75000"/>
              <a:defRPr/>
            </a:pPr>
            <a:r>
              <a:rPr lang="en-US" altLang="en-US" sz="2800" dirty="0">
                <a:latin typeface="Calibri" panose="020F0502020204030204" pitchFamily="34" charset="0"/>
              </a:rPr>
              <a:t>Every relation has a </a:t>
            </a:r>
            <a:r>
              <a:rPr lang="en-US" altLang="en-US" sz="2800" i="1" u="sng" dirty="0">
                <a:solidFill>
                  <a:srgbClr val="FC0128"/>
                </a:solidFill>
                <a:latin typeface="Calibri" panose="020F0502020204030204" pitchFamily="34" charset="0"/>
              </a:rPr>
              <a:t>schema</a:t>
            </a:r>
            <a:r>
              <a:rPr lang="en-US" altLang="en-US" sz="2800" dirty="0">
                <a:latin typeface="Calibri" panose="020F0502020204030204" pitchFamily="34" charset="0"/>
              </a:rPr>
              <a:t>, which describes the columns, or fields.</a:t>
            </a:r>
          </a:p>
          <a:p>
            <a:pPr>
              <a:defRPr/>
            </a:pPr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5823A-6504-438E-9617-3AC6D8654A38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94" y="3983912"/>
            <a:ext cx="6329357" cy="253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13092"/>
      </p:ext>
    </p:extLst>
  </p:cSld>
  <p:clrMapOvr>
    <a:masterClrMapping/>
  </p:clrMapOvr>
  <p:transition>
    <p:cut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6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341</TotalTime>
  <Words>1884</Words>
  <Application>Microsoft Office PowerPoint</Application>
  <PresentationFormat>On-screen Show (4:3)</PresentationFormat>
  <Paragraphs>538</Paragraphs>
  <Slides>42</Slides>
  <Notes>34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42</vt:i4>
      </vt:variant>
    </vt:vector>
  </HeadingPairs>
  <TitlesOfParts>
    <vt:vector size="64" baseType="lpstr">
      <vt:lpstr>Apple Chancery</vt:lpstr>
      <vt:lpstr>Arial</vt:lpstr>
      <vt:lpstr>Avenir Black Oblique</vt:lpstr>
      <vt:lpstr>Book Antiqua</vt:lpstr>
      <vt:lpstr>Calibri</vt:lpstr>
      <vt:lpstr>Calibri Light</vt:lpstr>
      <vt:lpstr>Comic Sans MS</vt:lpstr>
      <vt:lpstr>Forte</vt:lpstr>
      <vt:lpstr>Franklin Gothic Book</vt:lpstr>
      <vt:lpstr>Monotype Sorts</vt:lpstr>
      <vt:lpstr>黑体</vt:lpstr>
      <vt:lpstr>Times New Roman</vt:lpstr>
      <vt:lpstr>Trebuchet MS</vt:lpstr>
      <vt:lpstr>Wingdings</vt:lpstr>
      <vt:lpstr>Wingdings 2</vt:lpstr>
      <vt:lpstr>Wingdings 3</vt:lpstr>
      <vt:lpstr>Office Theme</vt:lpstr>
      <vt:lpstr>Technic</vt:lpstr>
      <vt:lpstr>1_Office Theme</vt:lpstr>
      <vt:lpstr>2_Office Theme</vt:lpstr>
      <vt:lpstr>Facet</vt:lpstr>
      <vt:lpstr>1_Facet</vt:lpstr>
      <vt:lpstr>Important</vt:lpstr>
      <vt:lpstr>COP4710:  Three parts</vt:lpstr>
      <vt:lpstr>Chapter 1 Introduction to Database Systems </vt:lpstr>
      <vt:lpstr>What Is a DBMS?</vt:lpstr>
      <vt:lpstr>Why Use a DBMS?</vt:lpstr>
      <vt:lpstr>Why Use a DBMS?</vt:lpstr>
      <vt:lpstr>Why Use a DBMS?</vt:lpstr>
      <vt:lpstr>Data Models</vt:lpstr>
      <vt:lpstr>Relational Data Model</vt:lpstr>
      <vt:lpstr>Levels of Abstraction</vt:lpstr>
      <vt:lpstr>Example: University Database</vt:lpstr>
      <vt:lpstr>Data Independence</vt:lpstr>
      <vt:lpstr>Logical Data Independence</vt:lpstr>
      <vt:lpstr>Concurrency Control</vt:lpstr>
      <vt:lpstr>Transaction: An Execution of a DB Program</vt:lpstr>
      <vt:lpstr>Scheduling Concurrent Transactions</vt:lpstr>
      <vt:lpstr>2-Phase Locking (2PL) Protocol</vt:lpstr>
      <vt:lpstr>Deadlock</vt:lpstr>
      <vt:lpstr>Ensuring Atomicity</vt:lpstr>
      <vt:lpstr>DBMS  simplifies application development</vt:lpstr>
      <vt:lpstr>Summary</vt:lpstr>
      <vt:lpstr>DBMS Is a Very Advanced System</vt:lpstr>
      <vt:lpstr>PowerPoint Presentation</vt:lpstr>
      <vt:lpstr>Matching Images</vt:lpstr>
      <vt:lpstr>Database Approach to Computer-Aided Diagnosis</vt:lpstr>
      <vt:lpstr>A Mammography CAD System [Giger et al.]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Tabletop</vt:lpstr>
      <vt:lpstr>PowerPoint Presentation</vt:lpstr>
      <vt:lpstr>PowerPoint Presentation</vt:lpstr>
      <vt:lpstr>Reasoning and Invention</vt:lpstr>
      <vt:lpstr>Reasoning &amp; Invention Music Composition</vt:lpstr>
      <vt:lpstr>PowerPoint Presentation</vt:lpstr>
      <vt:lpstr>A Sample Generated Song</vt:lpstr>
      <vt:lpstr>Bring Back Great Composers</vt:lpstr>
      <vt:lpstr>Advanced Database Courses at UCF  (COP5711, COP6731)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Kien Hua</dc:creator>
  <cp:lastModifiedBy>Kien Hua</cp:lastModifiedBy>
  <cp:revision>39</cp:revision>
  <dcterms:created xsi:type="dcterms:W3CDTF">2019-01-08T19:34:19Z</dcterms:created>
  <dcterms:modified xsi:type="dcterms:W3CDTF">2022-08-25T04:10:54Z</dcterms:modified>
</cp:coreProperties>
</file>