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257" r:id="rId2"/>
    <p:sldId id="258" r:id="rId3"/>
    <p:sldId id="259" r:id="rId4"/>
    <p:sldId id="535" r:id="rId5"/>
    <p:sldId id="317" r:id="rId6"/>
    <p:sldId id="316" r:id="rId7"/>
    <p:sldId id="260" r:id="rId8"/>
    <p:sldId id="332" r:id="rId9"/>
    <p:sldId id="315" r:id="rId10"/>
    <p:sldId id="536" r:id="rId11"/>
    <p:sldId id="281" r:id="rId12"/>
    <p:sldId id="537" r:id="rId13"/>
    <p:sldId id="262" r:id="rId14"/>
    <p:sldId id="327" r:id="rId15"/>
    <p:sldId id="318" r:id="rId16"/>
    <p:sldId id="309" r:id="rId17"/>
    <p:sldId id="296" r:id="rId18"/>
    <p:sldId id="282" r:id="rId19"/>
    <p:sldId id="265" r:id="rId20"/>
    <p:sldId id="334" r:id="rId21"/>
    <p:sldId id="333" r:id="rId22"/>
    <p:sldId id="538" r:id="rId23"/>
    <p:sldId id="335" r:id="rId24"/>
    <p:sldId id="314" r:id="rId25"/>
    <p:sldId id="528" r:id="rId26"/>
    <p:sldId id="532" r:id="rId27"/>
    <p:sldId id="541" r:id="rId28"/>
    <p:sldId id="529" r:id="rId29"/>
    <p:sldId id="531" r:id="rId30"/>
    <p:sldId id="290" r:id="rId31"/>
    <p:sldId id="331" r:id="rId32"/>
    <p:sldId id="325" r:id="rId33"/>
    <p:sldId id="323" r:id="rId34"/>
    <p:sldId id="288" r:id="rId35"/>
    <p:sldId id="289" r:id="rId36"/>
    <p:sldId id="286" r:id="rId37"/>
    <p:sldId id="285" r:id="rId38"/>
    <p:sldId id="269" r:id="rId39"/>
    <p:sldId id="297" r:id="rId40"/>
    <p:sldId id="270" r:id="rId41"/>
    <p:sldId id="291" r:id="rId42"/>
    <p:sldId id="534" r:id="rId43"/>
    <p:sldId id="298" r:id="rId44"/>
    <p:sldId id="527" r:id="rId45"/>
    <p:sldId id="271" r:id="rId46"/>
    <p:sldId id="542" r:id="rId47"/>
    <p:sldId id="273" r:id="rId48"/>
    <p:sldId id="292" r:id="rId49"/>
    <p:sldId id="274" r:id="rId50"/>
    <p:sldId id="310" r:id="rId51"/>
    <p:sldId id="293" r:id="rId52"/>
    <p:sldId id="539" r:id="rId53"/>
    <p:sldId id="544" r:id="rId54"/>
    <p:sldId id="545" r:id="rId55"/>
    <p:sldId id="543" r:id="rId56"/>
    <p:sldId id="275" r:id="rId57"/>
    <p:sldId id="337" r:id="rId58"/>
    <p:sldId id="294" r:id="rId59"/>
    <p:sldId id="546" r:id="rId60"/>
    <p:sldId id="276" r:id="rId61"/>
    <p:sldId id="300" r:id="rId62"/>
    <p:sldId id="299" r:id="rId63"/>
    <p:sldId id="301" r:id="rId64"/>
    <p:sldId id="279" r:id="rId65"/>
    <p:sldId id="549" r:id="rId66"/>
    <p:sldId id="302" r:id="rId67"/>
    <p:sldId id="341" r:id="rId68"/>
    <p:sldId id="340" r:id="rId69"/>
    <p:sldId id="339" r:id="rId70"/>
    <p:sldId id="303" r:id="rId71"/>
    <p:sldId id="548" r:id="rId72"/>
    <p:sldId id="304" r:id="rId73"/>
    <p:sldId id="526" r:id="rId74"/>
    <p:sldId id="278" r:id="rId75"/>
    <p:sldId id="313" r:id="rId76"/>
    <p:sldId id="547" r:id="rId77"/>
    <p:sldId id="306" r:id="rId78"/>
    <p:sldId id="280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640"/>
    <a:srgbClr val="AA2C53"/>
    <a:srgbClr val="75A3FF"/>
    <a:srgbClr val="7A7AA6"/>
    <a:srgbClr val="C7DDF1"/>
    <a:srgbClr val="003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5025" autoAdjust="0"/>
  </p:normalViewPr>
  <p:slideViewPr>
    <p:cSldViewPr snapToGrid="0">
      <p:cViewPr varScale="1">
        <p:scale>
          <a:sx n="113" d="100"/>
          <a:sy n="113" d="100"/>
        </p:scale>
        <p:origin x="408" y="75"/>
      </p:cViewPr>
      <p:guideLst/>
    </p:cSldViewPr>
  </p:slideViewPr>
  <p:outlineViewPr>
    <p:cViewPr>
      <p:scale>
        <a:sx n="33" d="100"/>
        <a:sy n="33" d="100"/>
      </p:scale>
      <p:origin x="0" y="-31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8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7AD7E-AE67-4246-8BBF-5CD28174842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6828D-AD12-4060-9897-89C7EE4D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6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1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45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19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88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20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22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20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45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19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2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21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45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21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38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21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38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64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21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5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55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78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22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7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14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92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22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66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22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14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22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40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22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85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23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5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72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22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3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22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97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22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24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22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38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22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1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15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30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24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8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24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111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24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492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419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006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399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954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24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We also have multi8valued dependencies (MVDs) that lead to 4</a:t>
            </a:r>
            <a:r>
              <a:rPr lang="en-US" baseline="30000" dirty="0"/>
              <a:t>th</a:t>
            </a:r>
            <a:r>
              <a:rPr lang="en-US" dirty="0"/>
              <a:t> Normal Form -  </a:t>
            </a:r>
            <a:r>
              <a:rPr lang="en-US"/>
              <a:t>See text</a:t>
            </a:r>
          </a:p>
        </p:txBody>
      </p:sp>
    </p:spTree>
    <p:extLst>
      <p:ext uri="{BB962C8B-B14F-4D97-AF65-F5344CB8AC3E}">
        <p14:creationId xmlns:p14="http://schemas.microsoft.com/office/powerpoint/2010/main" val="16685385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26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290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26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2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15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586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27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47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848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29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68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64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29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68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390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29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425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26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682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28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769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28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55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30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88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342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374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3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8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80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16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985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3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8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529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3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0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122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3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0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472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9558E-B3D9-896D-3C4E-E855BA44B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6E3B22F6-98A6-23E1-D405-7DAEF35FC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387A340-F76D-A377-052F-47B75C84B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3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EB6D1D21-7261-AD38-371C-B239365EB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9E755CB7-E6A7-AEC6-0DC6-DED56C581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98D27A60-92BF-9C66-993A-DC48C6FA23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FFFCD520-E372-6ABA-5BCC-FDFAA7996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151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35310-30DD-8C51-63B6-9AD6F5A30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19A0F125-8A54-3A2F-9818-07A2F87C8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31C80F0-9858-1F1B-DA4A-425163BD7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4</a:t>
            </a: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199A9FEA-4792-745F-C6E8-7D6F8A344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98E6966F-17A4-5537-BA64-A49F56379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EEA666FA-298B-E4B7-5E40-5B32F4C66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A0837412-12E9-589E-4886-CF944866D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750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66E0F-5EDE-F5CA-B8AE-EB8AAA148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097A15C2-04A2-FD90-89B2-D28606070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CB8D248-27A5-6A81-F7C3-DE0CFC5B4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3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4AE3F29F-6D9B-308E-A28D-810909AE7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AC3A424C-F53B-C0B3-5E3C-41971007B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BE55ED87-64B5-52CB-CBBC-42513B33B4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0DC2CDA0-97B4-6F15-EB05-83EDC5FA2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669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4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701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4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79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4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39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07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9CA1E-1826-3EA5-E522-E55D1BB69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3478ECA7-D6C6-AAA1-29D7-9D193C00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6499258-F0AC-FB55-CF11-F53EF5241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4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D839BA91-9996-5241-9AFF-CE20ECD0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36B12D1C-5A60-4C4B-D3C1-0D1EC1ECE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840F66B8-0941-7710-9557-0B7D02E4B7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4D5814A9-CE02-E7A2-58B2-9024E0427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91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15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306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5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49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186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5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60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793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6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861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7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074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8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1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3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D4B46-3899-6BED-A5F0-E59818505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0E0F2EF-74C3-3C80-6B35-F66FA4AF0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D6251B5-AB9B-55F7-B6FD-B01E147D4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7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E6DB8E6F-5E6E-AF8C-D356-ECF3F7E05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A0DF16C2-8B9D-534D-EFAD-86D0FA733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71EDB520-630C-6605-030A-5D9924017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0119" name="Rectangle 7">
            <a:extLst>
              <a:ext uri="{FF2B5EF4-FFF2-40B4-BE49-F238E27FC236}">
                <a16:creationId xmlns:a16="http://schemas.microsoft.com/office/drawing/2014/main" id="{6AEA502E-9369-442B-0BAF-1BAC31C7B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3005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8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518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8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7560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8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3784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8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1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17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4143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407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D7515-D782-2B49-2353-3B1613BC5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BAE171-4001-45B8-439A-F810655AD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DD3B0-0892-D6EA-7AD4-ACC40BFCE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790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9793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166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7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324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18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834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AFE3C-3541-87FD-442B-1A8C6AED0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BE53CCE6-D58E-09D7-CD6A-D1DC806B7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085DC65-6DD3-4753-130D-63A532560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18</a:t>
            </a:r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2A6C2BCA-049A-FCD9-6223-2C53F0A16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B05EDE66-CA94-2AC9-3560-66DAA27E6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A23B31FF-3944-18DA-DD3D-356DEE4C2F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403CF421-F2D1-EDDF-1F44-D03A6A5AA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7529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3956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9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42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42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00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17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1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1863" eaLnBrk="0" hangingPunct="0"/>
            <a:r>
              <a:rPr lang="en-US" sz="1000" i="1"/>
              <a:t>19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5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7C3-A025-4E3D-B56B-3AE51B261E0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31DA-DAB2-46B7-A2D8-D5D918425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0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7C3-A025-4E3D-B56B-3AE51B261E0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31DA-DAB2-46B7-A2D8-D5D918425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5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7C3-A025-4E3D-B56B-3AE51B261E0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31DA-DAB2-46B7-A2D8-D5D918425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9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7985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7C3-A025-4E3D-B56B-3AE51B261E0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31DA-DAB2-46B7-A2D8-D5D918425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4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7C3-A025-4E3D-B56B-3AE51B261E0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31DA-DAB2-46B7-A2D8-D5D918425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7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7C3-A025-4E3D-B56B-3AE51B261E0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31DA-DAB2-46B7-A2D8-D5D918425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1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7C3-A025-4E3D-B56B-3AE51B261E0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31DA-DAB2-46B7-A2D8-D5D918425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9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7C3-A025-4E3D-B56B-3AE51B261E0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31DA-DAB2-46B7-A2D8-D5D918425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6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7C3-A025-4E3D-B56B-3AE51B261E0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31DA-DAB2-46B7-A2D8-D5D918425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0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7C3-A025-4E3D-B56B-3AE51B261E0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31DA-DAB2-46B7-A2D8-D5D918425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7C3-A025-4E3D-B56B-3AE51B261E0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31DA-DAB2-46B7-A2D8-D5D918425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2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B7C3-A025-4E3D-B56B-3AE51B261E0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31DA-DAB2-46B7-A2D8-D5D918425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4" Type="http://schemas.openxmlformats.org/officeDocument/2006/relationships/image" Target="../media/image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png"/><Relationship Id="rId4" Type="http://schemas.openxmlformats.org/officeDocument/2006/relationships/image" Target="../media/image4.w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7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6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5.wmf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7.png"/><Relationship Id="rId10" Type="http://schemas.openxmlformats.org/officeDocument/2006/relationships/image" Target="../media/image2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6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28200" y="3133406"/>
            <a:ext cx="2739887" cy="671788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600" dirty="0"/>
              <a:t>Chapter 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F79BE9-D3DB-48B7-8C89-A125522F566E}"/>
              </a:ext>
            </a:extLst>
          </p:cNvPr>
          <p:cNvGrpSpPr/>
          <p:nvPr/>
        </p:nvGrpSpPr>
        <p:grpSpPr>
          <a:xfrm>
            <a:off x="5119066" y="3349804"/>
            <a:ext cx="3396734" cy="3023994"/>
            <a:chOff x="2895977" y="1531393"/>
            <a:chExt cx="3396734" cy="30239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295AEE-B5D5-4D2D-93B2-66A324D9B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2825" y="1531393"/>
              <a:ext cx="2739886" cy="302155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E110D9-FE2D-4AB6-B873-21FB9FB80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977" y="2557574"/>
              <a:ext cx="2638829" cy="199781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4ECEA52-7058-4C44-B9AB-2B88F3C1F22A}"/>
              </a:ext>
            </a:extLst>
          </p:cNvPr>
          <p:cNvSpPr/>
          <p:nvPr/>
        </p:nvSpPr>
        <p:spPr>
          <a:xfrm>
            <a:off x="772017" y="808289"/>
            <a:ext cx="73300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Schema Refinement and </a:t>
            </a:r>
            <a:br>
              <a:rPr lang="en-US" sz="54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54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Normal Forms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1D40D4-6447-0C89-BA66-17A7C796F755}"/>
              </a:ext>
            </a:extLst>
          </p:cNvPr>
          <p:cNvSpPr/>
          <p:nvPr/>
        </p:nvSpPr>
        <p:spPr>
          <a:xfrm>
            <a:off x="315883" y="1156854"/>
            <a:ext cx="8466512" cy="31823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122238"/>
            <a:ext cx="7886700" cy="96673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Armstrong’s Axiom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1602" y="1215044"/>
            <a:ext cx="8420793" cy="4876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Calibri" pitchFamily="34" charset="0"/>
              </a:rPr>
              <a:t>Armstrong’s Axioms (X, Y, Z are sets of attributes):</a:t>
            </a:r>
          </a:p>
          <a:p>
            <a:pPr lvl="1">
              <a:spcAft>
                <a:spcPts val="600"/>
              </a:spcAft>
              <a:buSzPct val="100000"/>
            </a:pPr>
            <a:r>
              <a:rPr lang="en-US" sz="2800" i="1" u="sng" dirty="0">
                <a:solidFill>
                  <a:schemeClr val="accent1"/>
                </a:solidFill>
                <a:latin typeface="Calibri" pitchFamily="34" charset="0"/>
              </a:rPr>
              <a:t>Reflexivity</a:t>
            </a:r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:  </a:t>
            </a:r>
            <a:r>
              <a:rPr lang="en-US" sz="2800" dirty="0">
                <a:latin typeface="Calibri" pitchFamily="34" charset="0"/>
              </a:rPr>
              <a:t>If  X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</a:t>
            </a:r>
            <a:r>
              <a:rPr lang="en-US" sz="2800" dirty="0">
                <a:latin typeface="Calibri" pitchFamily="34" charset="0"/>
              </a:rPr>
              <a:t> Y,  then   Y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latin typeface="Calibri" pitchFamily="34" charset="0"/>
              </a:rPr>
              <a:t> X </a:t>
            </a:r>
          </a:p>
          <a:p>
            <a:pPr lvl="1">
              <a:spcAft>
                <a:spcPts val="600"/>
              </a:spcAft>
              <a:buSzPct val="100000"/>
            </a:pPr>
            <a:r>
              <a:rPr lang="en-US" sz="2800" i="1" u="sng" dirty="0">
                <a:solidFill>
                  <a:schemeClr val="accent1"/>
                </a:solidFill>
                <a:latin typeface="Calibri" pitchFamily="34" charset="0"/>
              </a:rPr>
              <a:t>Augmentation</a:t>
            </a:r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:  </a:t>
            </a:r>
            <a:r>
              <a:rPr lang="en-US" sz="2800" dirty="0">
                <a:latin typeface="Calibri" pitchFamily="34" charset="0"/>
              </a:rPr>
              <a:t>If  X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latin typeface="Calibri" pitchFamily="34" charset="0"/>
              </a:rPr>
              <a:t> Y,  then   X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Z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latin typeface="Calibri" pitchFamily="34" charset="0"/>
              </a:rPr>
              <a:t> Y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Z</a:t>
            </a:r>
            <a:r>
              <a:rPr lang="en-US" sz="2800" dirty="0">
                <a:latin typeface="Calibri" pitchFamily="34" charset="0"/>
              </a:rPr>
              <a:t>   for any Z</a:t>
            </a:r>
          </a:p>
          <a:p>
            <a:pPr lvl="1">
              <a:spcAft>
                <a:spcPts val="1200"/>
              </a:spcAft>
              <a:buSzPct val="100000"/>
            </a:pPr>
            <a:r>
              <a:rPr lang="en-US" sz="2800" i="1" u="sng" dirty="0">
                <a:solidFill>
                  <a:schemeClr val="accent1"/>
                </a:solidFill>
                <a:latin typeface="Calibri" pitchFamily="34" charset="0"/>
              </a:rPr>
              <a:t>Transitivity</a:t>
            </a:r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:  </a:t>
            </a:r>
            <a:r>
              <a:rPr lang="en-US" sz="2800" dirty="0">
                <a:latin typeface="Calibri" pitchFamily="34" charset="0"/>
              </a:rPr>
              <a:t>If  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X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latin typeface="Calibri" pitchFamily="34" charset="0"/>
              </a:rPr>
              <a:t> Y  and  Y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Z</a:t>
            </a:r>
            <a:r>
              <a:rPr lang="en-US" sz="2800" dirty="0">
                <a:latin typeface="Calibri" pitchFamily="34" charset="0"/>
              </a:rPr>
              <a:t>,  then   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X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Z</a:t>
            </a:r>
          </a:p>
          <a:p>
            <a:pPr marL="0" indent="0">
              <a:buNone/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15883" y="4953000"/>
            <a:ext cx="851223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200" kern="0" dirty="0">
                <a:latin typeface="Calibri" pitchFamily="34" charset="0"/>
              </a:rPr>
              <a:t>Couple of additional rules (that follow from AA):</a:t>
            </a:r>
          </a:p>
          <a:p>
            <a:pPr lvl="1">
              <a:buSzPct val="75000"/>
            </a:pPr>
            <a:r>
              <a:rPr lang="en-US" sz="2800" i="1" u="sng" kern="0" dirty="0">
                <a:solidFill>
                  <a:schemeClr val="accent1"/>
                </a:solidFill>
                <a:latin typeface="Calibri" pitchFamily="34" charset="0"/>
              </a:rPr>
              <a:t>Union</a:t>
            </a:r>
            <a:r>
              <a:rPr lang="en-US" sz="2800" kern="0" dirty="0">
                <a:solidFill>
                  <a:schemeClr val="accent1"/>
                </a:solidFill>
                <a:latin typeface="Calibri" pitchFamily="34" charset="0"/>
              </a:rPr>
              <a:t>:   </a:t>
            </a:r>
            <a:r>
              <a:rPr lang="en-US" sz="2800" kern="0" dirty="0">
                <a:latin typeface="Calibri" pitchFamily="34" charset="0"/>
              </a:rPr>
              <a:t>If X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kern="0" dirty="0"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 pitchFamily="34" charset="0"/>
              </a:rPr>
              <a:t>Y</a:t>
            </a:r>
            <a:r>
              <a:rPr lang="en-US" sz="2800" kern="0" dirty="0">
                <a:latin typeface="Calibri" pitchFamily="34" charset="0"/>
              </a:rPr>
              <a:t>  and  X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kern="0" dirty="0"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 pitchFamily="34" charset="0"/>
              </a:rPr>
              <a:t>Z</a:t>
            </a:r>
            <a:r>
              <a:rPr lang="en-US" sz="2800" kern="0" dirty="0">
                <a:latin typeface="Calibri" pitchFamily="34" charset="0"/>
              </a:rPr>
              <a:t>,   then  X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kern="0" dirty="0"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 pitchFamily="34" charset="0"/>
              </a:rPr>
              <a:t>YZ</a:t>
            </a:r>
          </a:p>
          <a:p>
            <a:pPr lvl="1">
              <a:buSzPct val="75000"/>
            </a:pPr>
            <a:r>
              <a:rPr lang="en-US" sz="2800" i="1" u="sng" kern="0" dirty="0">
                <a:solidFill>
                  <a:schemeClr val="accent1"/>
                </a:solidFill>
                <a:latin typeface="Calibri" pitchFamily="34" charset="0"/>
              </a:rPr>
              <a:t>Decomposition</a:t>
            </a:r>
            <a:r>
              <a:rPr lang="en-US" sz="2800" kern="0" dirty="0">
                <a:solidFill>
                  <a:schemeClr val="accent1"/>
                </a:solidFill>
                <a:latin typeface="Calibri" pitchFamily="34" charset="0"/>
              </a:rPr>
              <a:t>:   </a:t>
            </a:r>
            <a:r>
              <a:rPr lang="en-US" sz="2800" kern="0" dirty="0">
                <a:latin typeface="Calibri" pitchFamily="34" charset="0"/>
              </a:rPr>
              <a:t>If X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kern="0" dirty="0"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 pitchFamily="34" charset="0"/>
              </a:rPr>
              <a:t>YZ</a:t>
            </a:r>
            <a:r>
              <a:rPr lang="en-US" sz="2800" kern="0" dirty="0">
                <a:latin typeface="Calibri" pitchFamily="34" charset="0"/>
              </a:rPr>
              <a:t>,   then  X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kern="0" dirty="0"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 pitchFamily="34" charset="0"/>
              </a:rPr>
              <a:t>Y</a:t>
            </a:r>
            <a:r>
              <a:rPr lang="en-US" sz="2800" kern="0" dirty="0">
                <a:latin typeface="Calibri" pitchFamily="34" charset="0"/>
              </a:rPr>
              <a:t>  and  X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kern="0" dirty="0"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 pitchFamily="34" charset="0"/>
              </a:rPr>
              <a:t>Z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69CC85-3FA5-DBCE-B841-CE410F8D54D0}"/>
              </a:ext>
            </a:extLst>
          </p:cNvPr>
          <p:cNvSpPr/>
          <p:nvPr/>
        </p:nvSpPr>
        <p:spPr>
          <a:xfrm>
            <a:off x="2840182" y="3787140"/>
            <a:ext cx="6132367" cy="95111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These are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sound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complete</a:t>
            </a:r>
            <a:r>
              <a:rPr lang="en-US" sz="2800" dirty="0"/>
              <a:t> inference rules for FDs!</a:t>
            </a:r>
          </a:p>
        </p:txBody>
      </p:sp>
    </p:spTree>
    <p:extLst>
      <p:ext uri="{BB962C8B-B14F-4D97-AF65-F5344CB8AC3E}">
        <p14:creationId xmlns:p14="http://schemas.microsoft.com/office/powerpoint/2010/main" val="16987681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63765" y="241151"/>
            <a:ext cx="7886700" cy="987604"/>
          </a:xfrm>
        </p:spPr>
        <p:txBody>
          <a:bodyPr>
            <a:normAutofit/>
          </a:bodyPr>
          <a:lstStyle/>
          <a:p>
            <a:r>
              <a:rPr lang="en-US" sz="4800" b="1" dirty="0"/>
              <a:t>Reasoning About FDs - Example 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2852146"/>
            <a:ext cx="8305800" cy="36407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Example: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Contracts(</a:t>
            </a:r>
            <a:r>
              <a:rPr lang="en-US" i="1" dirty="0" err="1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id,</a:t>
            </a:r>
            <a:r>
              <a:rPr lang="en-US" i="1" dirty="0" err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id,</a:t>
            </a:r>
            <a:r>
              <a:rPr lang="en-US" i="1" dirty="0" err="1">
                <a:solidFill>
                  <a:schemeClr val="accent2"/>
                </a:solidFill>
                <a:latin typeface="Calibri" pitchFamily="34" charset="0"/>
              </a:rPr>
              <a:t>j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id,</a:t>
            </a:r>
            <a:r>
              <a:rPr lang="en-US" i="1" dirty="0" err="1">
                <a:solidFill>
                  <a:schemeClr val="accent2"/>
                </a:solidFill>
                <a:latin typeface="Calibri" pitchFamily="34" charset="0"/>
              </a:rPr>
              <a:t>d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id,</a:t>
            </a:r>
            <a:r>
              <a:rPr lang="en-US" i="1" dirty="0" err="1">
                <a:solidFill>
                  <a:schemeClr val="accent2"/>
                </a:solidFill>
                <a:latin typeface="Calibri" pitchFamily="34" charset="0"/>
              </a:rPr>
              <a:t>p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id,</a:t>
            </a:r>
            <a:r>
              <a:rPr lang="en-US" i="1" dirty="0" err="1">
                <a:solidFill>
                  <a:schemeClr val="accent2"/>
                </a:solidFill>
                <a:latin typeface="Calibri" pitchFamily="34" charset="0"/>
              </a:rPr>
              <a:t>q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ty,</a:t>
            </a:r>
            <a:r>
              <a:rPr lang="en-US" i="1" dirty="0" err="1">
                <a:solidFill>
                  <a:schemeClr val="accent2"/>
                </a:solidFill>
                <a:latin typeface="Calibri" pitchFamily="34" charset="0"/>
              </a:rPr>
              <a:t>v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alue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                </a:t>
            </a:r>
            <a:r>
              <a:rPr lang="en-US" sz="3200" dirty="0">
                <a:latin typeface="Calibri" pitchFamily="34" charset="0"/>
              </a:rPr>
              <a:t>Shorthand:   Contracts(CSJDPQV)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9223" name="Group 9222"/>
          <p:cNvGrpSpPr/>
          <p:nvPr/>
        </p:nvGrpSpPr>
        <p:grpSpPr>
          <a:xfrm>
            <a:off x="1219200" y="1295400"/>
            <a:ext cx="5965757" cy="1709146"/>
            <a:chOff x="1219200" y="1415054"/>
            <a:chExt cx="5965757" cy="1709146"/>
          </a:xfrm>
        </p:grpSpPr>
        <p:sp>
          <p:nvSpPr>
            <p:cNvPr id="3" name="TextBox 2"/>
            <p:cNvSpPr txBox="1"/>
            <p:nvPr/>
          </p:nvSpPr>
          <p:spPr>
            <a:xfrm>
              <a:off x="1219200" y="2438400"/>
              <a:ext cx="1749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Segoe Script" panose="020B0504020000000003" pitchFamily="34" charset="0"/>
                </a:rPr>
                <a:t>Contract ID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1881809"/>
              <a:ext cx="17892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Segoe Script" panose="020B0504020000000003" pitchFamily="34" charset="0"/>
                </a:rPr>
                <a:t>Supplier ID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41194" y="1419195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Segoe Script" panose="020B0504020000000003" pitchFamily="34" charset="0"/>
                </a:rPr>
                <a:t>Project ID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61152" y="1415054"/>
              <a:ext cx="220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Segoe Script" panose="020B0504020000000003" pitchFamily="34" charset="0"/>
                </a:rPr>
                <a:t>Department ID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3000" y="1881809"/>
              <a:ext cx="1186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Segoe Script" panose="020B0504020000000003" pitchFamily="34" charset="0"/>
                </a:rPr>
                <a:t>Part ID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54757" y="2369271"/>
              <a:ext cx="1430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Segoe Script" panose="020B0504020000000003" pitchFamily="34" charset="0"/>
                </a:rPr>
                <a:t>Quantity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 bwMode="auto">
            <a:xfrm>
              <a:off x="2968397" y="2638455"/>
              <a:ext cx="765403" cy="48574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3429000" y="2133600"/>
              <a:ext cx="762000" cy="990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1" name="Straight Arrow Connector 10"/>
            <p:cNvCxnSpPr>
              <a:cxnSpLocks/>
              <a:endCxn id="15365" idx="0"/>
            </p:cNvCxnSpPr>
            <p:nvPr/>
          </p:nvCxnSpPr>
          <p:spPr bwMode="auto">
            <a:xfrm>
              <a:off x="3733800" y="1674803"/>
              <a:ext cx="952500" cy="129699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4686300" y="1752600"/>
              <a:ext cx="495300" cy="1219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" name="Straight Arrow Connector 24"/>
            <p:cNvCxnSpPr>
              <a:stCxn id="15" idx="2"/>
            </p:cNvCxnSpPr>
            <p:nvPr/>
          </p:nvCxnSpPr>
          <p:spPr bwMode="auto">
            <a:xfrm>
              <a:off x="5546272" y="2281919"/>
              <a:ext cx="138566" cy="8422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6361043" y="2667000"/>
              <a:ext cx="108814" cy="4075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" name="Rectangle: Rounded Corners 9215">
            <a:extLst>
              <a:ext uri="{FF2B5EF4-FFF2-40B4-BE49-F238E27FC236}">
                <a16:creationId xmlns:a16="http://schemas.microsoft.com/office/drawing/2014/main" id="{97685357-B2A6-AF25-FE1D-C593A64E0566}"/>
              </a:ext>
            </a:extLst>
          </p:cNvPr>
          <p:cNvSpPr/>
          <p:nvPr/>
        </p:nvSpPr>
        <p:spPr>
          <a:xfrm>
            <a:off x="685799" y="3311235"/>
            <a:ext cx="8091055" cy="1215471"/>
          </a:xfrm>
          <a:prstGeom prst="roundRect">
            <a:avLst>
              <a:gd name="adj" fmla="val 10968"/>
            </a:avLst>
          </a:prstGeom>
          <a:solidFill>
            <a:srgbClr val="C7DD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63765" y="241151"/>
            <a:ext cx="7886700" cy="987604"/>
          </a:xfrm>
        </p:spPr>
        <p:txBody>
          <a:bodyPr>
            <a:normAutofit/>
          </a:bodyPr>
          <a:lstStyle/>
          <a:p>
            <a:r>
              <a:rPr lang="en-US" sz="4800" b="1" dirty="0"/>
              <a:t>Reasoning About FDs - Example 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2852146"/>
            <a:ext cx="8305800" cy="36407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Example: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Contracts(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CSJDPQV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, and:</a:t>
            </a:r>
          </a:p>
          <a:p>
            <a:pPr lvl="1">
              <a:buSzPct val="75000"/>
              <a:defRPr/>
            </a:pPr>
            <a:r>
              <a:rPr lang="en-US" dirty="0">
                <a:latin typeface="Calibri" pitchFamily="34" charset="0"/>
              </a:rPr>
              <a:t>C is the key: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CSJDPQV   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(C is a candidate key)</a:t>
            </a:r>
          </a:p>
          <a:p>
            <a:pPr lvl="1">
              <a:buSzPct val="75000"/>
              <a:defRPr/>
            </a:pPr>
            <a:r>
              <a:rPr lang="en-US" dirty="0">
                <a:latin typeface="Calibri" pitchFamily="34" charset="0"/>
              </a:rPr>
              <a:t>Project purchases each part using </a:t>
            </a:r>
            <a:r>
              <a:rPr lang="en-US" u="sng" dirty="0">
                <a:latin typeface="Calibri" pitchFamily="34" charset="0"/>
              </a:rPr>
              <a:t>single</a:t>
            </a:r>
            <a:r>
              <a:rPr lang="en-US" dirty="0">
                <a:latin typeface="Calibri" pitchFamily="34" charset="0"/>
              </a:rPr>
              <a:t> contract: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JP </a:t>
            </a:r>
            <a:r>
              <a:rPr lang="en-US" dirty="0">
                <a:solidFill>
                  <a:srgbClr val="0070C0"/>
                </a:solidFill>
                <a:latin typeface="Times New Roman"/>
                <a:cs typeface="Times New Roman"/>
              </a:rPr>
              <a:t>→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C</a:t>
            </a:r>
          </a:p>
          <a:p>
            <a:pPr lvl="1">
              <a:buSzPct val="75000"/>
              <a:defRPr/>
            </a:pPr>
            <a:r>
              <a:rPr lang="en-US" dirty="0">
                <a:latin typeface="Calibri" pitchFamily="34" charset="0"/>
              </a:rPr>
              <a:t>Dept purchases </a:t>
            </a:r>
            <a:r>
              <a:rPr lang="en-US" u="sng" dirty="0">
                <a:latin typeface="Calibri" pitchFamily="34" charset="0"/>
              </a:rPr>
              <a:t>at most</a:t>
            </a:r>
            <a:r>
              <a:rPr lang="en-US" dirty="0">
                <a:latin typeface="Calibri" pitchFamily="34" charset="0"/>
              </a:rPr>
              <a:t> one part from a supplier: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SD </a:t>
            </a:r>
            <a:r>
              <a:rPr lang="en-US" dirty="0">
                <a:solidFill>
                  <a:srgbClr val="00B050"/>
                </a:solidFill>
                <a:latin typeface="Times New Roman"/>
                <a:cs typeface="Times New Roman"/>
              </a:rPr>
              <a:t>→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 P</a:t>
            </a:r>
          </a:p>
          <a:p>
            <a:pPr>
              <a:spcBef>
                <a:spcPts val="1800"/>
              </a:spcBef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JP </a:t>
            </a:r>
            <a:r>
              <a:rPr lang="en-US" dirty="0">
                <a:solidFill>
                  <a:srgbClr val="0070C0"/>
                </a:solidFill>
                <a:latin typeface="Times New Roman"/>
                <a:cs typeface="Times New Roman"/>
              </a:rPr>
              <a:t>→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C</a:t>
            </a:r>
            <a:r>
              <a:rPr lang="en-US" dirty="0">
                <a:latin typeface="Calibri" pitchFamily="34" charset="0"/>
              </a:rPr>
              <a:t>,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CSJDPQV   </a:t>
            </a:r>
            <a:r>
              <a:rPr lang="en-US" dirty="0">
                <a:latin typeface="Calibri" pitchFamily="34" charset="0"/>
              </a:rPr>
              <a:t>imply 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JP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CSJDPQV</a:t>
            </a:r>
          </a:p>
          <a:p>
            <a:pPr>
              <a:spcBef>
                <a:spcPts val="1800"/>
              </a:spcBef>
              <a:defRPr/>
            </a:pP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SD </a:t>
            </a:r>
            <a:r>
              <a:rPr lang="en-US" dirty="0">
                <a:solidFill>
                  <a:srgbClr val="00B050"/>
                </a:solidFill>
                <a:latin typeface="Times New Roman"/>
                <a:cs typeface="Times New Roman"/>
              </a:rPr>
              <a:t>→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 P   </a:t>
            </a:r>
            <a:r>
              <a:rPr lang="en-US" dirty="0">
                <a:latin typeface="Calibri" pitchFamily="34" charset="0"/>
              </a:rPr>
              <a:t>implies  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SDJ </a:t>
            </a:r>
            <a:r>
              <a:rPr lang="en-US" dirty="0">
                <a:solidFill>
                  <a:srgbClr val="7030A0"/>
                </a:solidFill>
                <a:latin typeface="Times New Roman"/>
                <a:cs typeface="Times New Roman"/>
              </a:rPr>
              <a:t>→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 JP</a:t>
            </a:r>
          </a:p>
          <a:p>
            <a:pPr>
              <a:spcBef>
                <a:spcPts val="1800"/>
              </a:spcBef>
              <a:defRPr/>
            </a:pP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SDJ </a:t>
            </a:r>
            <a:r>
              <a:rPr lang="en-US" dirty="0">
                <a:solidFill>
                  <a:srgbClr val="7030A0"/>
                </a:solidFill>
                <a:latin typeface="Times New Roman"/>
                <a:cs typeface="Times New Roman"/>
              </a:rPr>
              <a:t>→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 JP</a:t>
            </a:r>
            <a:r>
              <a:rPr lang="en-US" dirty="0">
                <a:latin typeface="Calibri" pitchFamily="34" charset="0"/>
              </a:rPr>
              <a:t>, 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JP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CSJDPQV  </a:t>
            </a:r>
            <a:r>
              <a:rPr lang="en-US" dirty="0">
                <a:latin typeface="Calibri" pitchFamily="34" charset="0"/>
              </a:rPr>
              <a:t>imply  SDJ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>
                <a:latin typeface="Calibri" pitchFamily="34" charset="0"/>
              </a:rPr>
              <a:t> CSJDPQV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615555" y="5098287"/>
            <a:ext cx="2834910" cy="722312"/>
            <a:chOff x="5684108" y="5202195"/>
            <a:chExt cx="2835775" cy="722870"/>
          </a:xfrm>
        </p:grpSpPr>
        <p:sp>
          <p:nvSpPr>
            <p:cNvPr id="2" name="Rectangle 1"/>
            <p:cNvSpPr/>
            <p:nvPr/>
          </p:nvSpPr>
          <p:spPr bwMode="auto">
            <a:xfrm>
              <a:off x="6453888" y="5332441"/>
              <a:ext cx="2065995" cy="533400"/>
            </a:xfrm>
            <a:prstGeom prst="rect">
              <a:avLst/>
            </a:prstGeom>
            <a:solidFill>
              <a:srgbClr val="54547E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rIns="0" anchor="ctr"/>
            <a:lstStyle/>
            <a:p>
              <a:pPr algn="ctr" eaLnBrk="0" hangingPunct="0">
                <a:lnSpc>
                  <a:spcPts val="1800"/>
                </a:lnSpc>
                <a:defRPr/>
              </a:pPr>
              <a:r>
                <a:rPr lang="en-US" dirty="0">
                  <a:solidFill>
                    <a:srgbClr val="F8F8F8"/>
                  </a:solidFill>
                  <a:latin typeface="Calibri" pitchFamily="34" charset="0"/>
                  <a:cs typeface="Calibri" pitchFamily="34" charset="0"/>
                </a:rPr>
                <a:t>Implicitly, t</a:t>
              </a:r>
              <a:r>
                <a:rPr lang="en-US" sz="1800" dirty="0">
                  <a:solidFill>
                    <a:srgbClr val="F8F8F8"/>
                  </a:solidFill>
                  <a:latin typeface="Calibri" pitchFamily="34" charset="0"/>
                  <a:cs typeface="Calibri" pitchFamily="34" charset="0"/>
                </a:rPr>
                <a:t>hese are also candidate keys</a:t>
              </a:r>
            </a:p>
          </p:txBody>
        </p:sp>
        <p:sp>
          <p:nvSpPr>
            <p:cNvPr id="9248" name="Freeform 6"/>
            <p:cNvSpPr>
              <a:spLocks/>
            </p:cNvSpPr>
            <p:nvPr/>
          </p:nvSpPr>
          <p:spPr bwMode="auto">
            <a:xfrm>
              <a:off x="5684108" y="5202195"/>
              <a:ext cx="759941" cy="260491"/>
            </a:xfrm>
            <a:custGeom>
              <a:avLst/>
              <a:gdLst>
                <a:gd name="T0" fmla="*/ 759941 w 759941"/>
                <a:gd name="T1" fmla="*/ 253313 h 260491"/>
                <a:gd name="T2" fmla="*/ 574589 w 759941"/>
                <a:gd name="T3" fmla="*/ 259491 h 260491"/>
                <a:gd name="T4" fmla="*/ 407773 w 759941"/>
                <a:gd name="T5" fmla="*/ 234778 h 260491"/>
                <a:gd name="T6" fmla="*/ 172995 w 759941"/>
                <a:gd name="T7" fmla="*/ 160637 h 260491"/>
                <a:gd name="T8" fmla="*/ 0 w 759941"/>
                <a:gd name="T9" fmla="*/ 0 h 260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9941" h="260491">
                  <a:moveTo>
                    <a:pt x="759941" y="253313"/>
                  </a:moveTo>
                  <a:cubicBezTo>
                    <a:pt x="696612" y="257946"/>
                    <a:pt x="633284" y="262580"/>
                    <a:pt x="574589" y="259491"/>
                  </a:cubicBezTo>
                  <a:cubicBezTo>
                    <a:pt x="515894" y="256402"/>
                    <a:pt x="474705" y="251254"/>
                    <a:pt x="407773" y="234778"/>
                  </a:cubicBezTo>
                  <a:cubicBezTo>
                    <a:pt x="340841" y="218302"/>
                    <a:pt x="240957" y="199767"/>
                    <a:pt x="172995" y="160637"/>
                  </a:cubicBezTo>
                  <a:cubicBezTo>
                    <a:pt x="105033" y="121507"/>
                    <a:pt x="52516" y="60753"/>
                    <a:pt x="0" y="0"/>
                  </a:cubicBezTo>
                </a:path>
              </a:pathLst>
            </a:custGeom>
            <a:noFill/>
            <a:ln w="28575">
              <a:solidFill>
                <a:srgbClr val="54547E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7"/>
            <p:cNvSpPr>
              <a:spLocks/>
            </p:cNvSpPr>
            <p:nvPr/>
          </p:nvSpPr>
          <p:spPr bwMode="auto">
            <a:xfrm>
              <a:off x="6067168" y="5653216"/>
              <a:ext cx="376881" cy="271849"/>
            </a:xfrm>
            <a:custGeom>
              <a:avLst/>
              <a:gdLst>
                <a:gd name="T0" fmla="*/ 376881 w 376881"/>
                <a:gd name="T1" fmla="*/ 0 h 271849"/>
                <a:gd name="T2" fmla="*/ 216243 w 376881"/>
                <a:gd name="T3" fmla="*/ 18535 h 271849"/>
                <a:gd name="T4" fmla="*/ 86497 w 376881"/>
                <a:gd name="T5" fmla="*/ 98854 h 271849"/>
                <a:gd name="T6" fmla="*/ 49427 w 376881"/>
                <a:gd name="T7" fmla="*/ 179173 h 271849"/>
                <a:gd name="T8" fmla="*/ 0 w 376881"/>
                <a:gd name="T9" fmla="*/ 271849 h 271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6881" h="271849">
                  <a:moveTo>
                    <a:pt x="376881" y="0"/>
                  </a:moveTo>
                  <a:cubicBezTo>
                    <a:pt x="320760" y="1029"/>
                    <a:pt x="264640" y="2059"/>
                    <a:pt x="216243" y="18535"/>
                  </a:cubicBezTo>
                  <a:cubicBezTo>
                    <a:pt x="167846" y="35011"/>
                    <a:pt x="114300" y="72081"/>
                    <a:pt x="86497" y="98854"/>
                  </a:cubicBezTo>
                  <a:cubicBezTo>
                    <a:pt x="58694" y="125627"/>
                    <a:pt x="63843" y="150341"/>
                    <a:pt x="49427" y="179173"/>
                  </a:cubicBezTo>
                  <a:cubicBezTo>
                    <a:pt x="35011" y="208005"/>
                    <a:pt x="17505" y="239927"/>
                    <a:pt x="0" y="271849"/>
                  </a:cubicBezTo>
                </a:path>
              </a:pathLst>
            </a:custGeom>
            <a:noFill/>
            <a:ln w="28575">
              <a:solidFill>
                <a:srgbClr val="54547E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3" name="Group 9222"/>
          <p:cNvGrpSpPr/>
          <p:nvPr/>
        </p:nvGrpSpPr>
        <p:grpSpPr>
          <a:xfrm>
            <a:off x="1429464" y="1299512"/>
            <a:ext cx="5074118" cy="1648329"/>
            <a:chOff x="1429464" y="1419195"/>
            <a:chExt cx="5074118" cy="1659948"/>
          </a:xfrm>
        </p:grpSpPr>
        <p:sp>
          <p:nvSpPr>
            <p:cNvPr id="3" name="TextBox 2"/>
            <p:cNvSpPr txBox="1"/>
            <p:nvPr/>
          </p:nvSpPr>
          <p:spPr>
            <a:xfrm>
              <a:off x="1429464" y="2382880"/>
              <a:ext cx="1749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Segoe Script" panose="020B0504020000000003" pitchFamily="34" charset="0"/>
                </a:rPr>
                <a:t>Contract ID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1881809"/>
              <a:ext cx="17892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Segoe Script" panose="020B0504020000000003" pitchFamily="34" charset="0"/>
                </a:rPr>
                <a:t>Supplier ID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41194" y="1419195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Segoe Script" panose="020B0504020000000003" pitchFamily="34" charset="0"/>
                </a:rPr>
                <a:t>Project ID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07560" y="1432476"/>
              <a:ext cx="220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Segoe Script" panose="020B0504020000000003" pitchFamily="34" charset="0"/>
                </a:rPr>
                <a:t>Department ID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20997" y="1931308"/>
              <a:ext cx="1186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Segoe Script" panose="020B0504020000000003" pitchFamily="34" charset="0"/>
                </a:rPr>
                <a:t>Part ID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73382" y="2391330"/>
              <a:ext cx="1430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Segoe Script" panose="020B0504020000000003" pitchFamily="34" charset="0"/>
                </a:rPr>
                <a:t>Quantity</a:t>
              </a:r>
            </a:p>
          </p:txBody>
        </p:sp>
        <p:cxnSp>
          <p:nvCxnSpPr>
            <p:cNvPr id="5" name="Straight Arrow Connector 4"/>
            <p:cNvCxnSpPr>
              <a:cxnSpLocks/>
            </p:cNvCxnSpPr>
            <p:nvPr/>
          </p:nvCxnSpPr>
          <p:spPr bwMode="auto">
            <a:xfrm>
              <a:off x="3021936" y="2645360"/>
              <a:ext cx="617359" cy="41707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8" name="Straight Arrow Connector 7"/>
            <p:cNvCxnSpPr>
              <a:cxnSpLocks/>
            </p:cNvCxnSpPr>
            <p:nvPr/>
          </p:nvCxnSpPr>
          <p:spPr bwMode="auto">
            <a:xfrm>
              <a:off x="3386106" y="2181994"/>
              <a:ext cx="444676" cy="85231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1" name="Straight Arrow Connector 10"/>
            <p:cNvCxnSpPr>
              <a:cxnSpLocks/>
            </p:cNvCxnSpPr>
            <p:nvPr/>
          </p:nvCxnSpPr>
          <p:spPr bwMode="auto">
            <a:xfrm>
              <a:off x="3742450" y="1719218"/>
              <a:ext cx="240732" cy="131508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" name="Straight Arrow Connector 22"/>
            <p:cNvCxnSpPr>
              <a:cxnSpLocks/>
            </p:cNvCxnSpPr>
            <p:nvPr/>
          </p:nvCxnSpPr>
          <p:spPr bwMode="auto">
            <a:xfrm flipH="1">
              <a:off x="4187126" y="1752600"/>
              <a:ext cx="499174" cy="130983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" name="Straight Arrow Connector 24"/>
            <p:cNvCxnSpPr>
              <a:cxnSpLocks/>
            </p:cNvCxnSpPr>
            <p:nvPr/>
          </p:nvCxnSpPr>
          <p:spPr bwMode="auto">
            <a:xfrm flipH="1">
              <a:off x="4379917" y="2251489"/>
              <a:ext cx="709409" cy="81094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7" name="Straight Arrow Connector 26"/>
            <p:cNvCxnSpPr>
              <a:cxnSpLocks/>
            </p:cNvCxnSpPr>
            <p:nvPr/>
          </p:nvCxnSpPr>
          <p:spPr bwMode="auto">
            <a:xfrm flipH="1">
              <a:off x="4608355" y="2714085"/>
              <a:ext cx="576083" cy="36505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cxnSp>
        <p:nvCxnSpPr>
          <p:cNvPr id="6" name="Straight Arrow Connector 5"/>
          <p:cNvCxnSpPr/>
          <p:nvPr/>
        </p:nvCxnSpPr>
        <p:spPr>
          <a:xfrm flipH="1">
            <a:off x="4458489" y="5038659"/>
            <a:ext cx="1681054" cy="870257"/>
          </a:xfrm>
          <a:prstGeom prst="straightConnector1">
            <a:avLst/>
          </a:prstGeom>
          <a:ln w="76200">
            <a:solidFill>
              <a:srgbClr val="EE86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9146D16-77A6-36E4-C272-13968F442046}"/>
              </a:ext>
            </a:extLst>
          </p:cNvPr>
          <p:cNvCxnSpPr>
            <a:cxnSpLocks/>
          </p:cNvCxnSpPr>
          <p:nvPr/>
        </p:nvCxnSpPr>
        <p:spPr>
          <a:xfrm flipH="1">
            <a:off x="2160894" y="5606743"/>
            <a:ext cx="1280270" cy="355967"/>
          </a:xfrm>
          <a:prstGeom prst="straightConnector1">
            <a:avLst/>
          </a:prstGeom>
          <a:ln w="76200">
            <a:solidFill>
              <a:srgbClr val="EE86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" name="Oval Callout 24">
            <a:extLst>
              <a:ext uri="{FF2B5EF4-FFF2-40B4-BE49-F238E27FC236}">
                <a16:creationId xmlns:a16="http://schemas.microsoft.com/office/drawing/2014/main" id="{C7EC5A10-1D76-E638-4578-E4F20FE34600}"/>
              </a:ext>
            </a:extLst>
          </p:cNvPr>
          <p:cNvSpPr/>
          <p:nvPr/>
        </p:nvSpPr>
        <p:spPr>
          <a:xfrm>
            <a:off x="7668844" y="2653761"/>
            <a:ext cx="1260409" cy="724727"/>
          </a:xfrm>
          <a:prstGeom prst="wedgeEllipseCallout">
            <a:avLst>
              <a:gd name="adj1" fmla="val -36754"/>
              <a:gd name="adj2" fmla="val 78931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Explicit Set</a:t>
            </a:r>
          </a:p>
        </p:txBody>
      </p:sp>
    </p:spTree>
    <p:extLst>
      <p:ext uri="{BB962C8B-B14F-4D97-AF65-F5344CB8AC3E}">
        <p14:creationId xmlns:p14="http://schemas.microsoft.com/office/powerpoint/2010/main" val="15751434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" grpId="0" animBg="1"/>
      <p:bldP spid="92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21360" y="4395446"/>
            <a:ext cx="5105400" cy="1981200"/>
            <a:chOff x="1981200" y="4191000"/>
            <a:chExt cx="5105400" cy="19812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" name="Oval 1"/>
            <p:cNvSpPr/>
            <p:nvPr/>
          </p:nvSpPr>
          <p:spPr bwMode="auto">
            <a:xfrm>
              <a:off x="1981200" y="4191000"/>
              <a:ext cx="5105400" cy="19812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0" rIns="91440" bIns="18288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2590800" y="4572000"/>
              <a:ext cx="1981200" cy="1371600"/>
            </a:xfrm>
            <a:prstGeom prst="ellipse">
              <a:avLst/>
            </a:prstGeom>
            <a:solidFill>
              <a:srgbClr val="A3A3C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0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F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29000" y="4650432"/>
              <a:ext cx="533400" cy="46166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tx2"/>
                  </a:solidFill>
                  <a:latin typeface="Calibri" panose="020F0502020204030204" pitchFamily="34" charset="0"/>
                </a:rPr>
                <a:t>f</a:t>
              </a:r>
              <a:r>
                <a:rPr lang="en-US" baseline="-25000" dirty="0">
                  <a:solidFill>
                    <a:schemeClr val="tx2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98693" y="5420513"/>
              <a:ext cx="533400" cy="46166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tx2"/>
                  </a:solidFill>
                  <a:latin typeface="Calibri" panose="020F0502020204030204" pitchFamily="34" charset="0"/>
                </a:rPr>
                <a:t>f</a:t>
              </a:r>
              <a:r>
                <a:rPr lang="en-US" baseline="-25000" dirty="0">
                  <a:solidFill>
                    <a:schemeClr val="tx2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3800" y="5181600"/>
              <a:ext cx="533400" cy="46166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tx2"/>
                  </a:solidFill>
                  <a:latin typeface="Calibri" panose="020F0502020204030204" pitchFamily="34" charset="0"/>
                </a:rPr>
                <a:t>f</a:t>
              </a:r>
              <a:r>
                <a:rPr lang="en-US" baseline="-25000" dirty="0">
                  <a:solidFill>
                    <a:schemeClr val="tx2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76250" y="-4297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Reasoning About FDs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4322" y="1256600"/>
            <a:ext cx="8610600" cy="2514600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Given some FDs, we can usually infer additional FDs: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{ </a:t>
            </a:r>
            <a:r>
              <a:rPr lang="en-US" sz="2800" i="1" dirty="0" err="1">
                <a:latin typeface="Calibri" pitchFamily="34" charset="0"/>
              </a:rPr>
              <a:t>ssn</a:t>
            </a:r>
            <a:r>
              <a:rPr lang="en-US" sz="2800" i="1" dirty="0">
                <a:latin typeface="Calibri" pitchFamily="34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i="1" dirty="0">
                <a:latin typeface="Calibri" pitchFamily="34" charset="0"/>
              </a:rPr>
              <a:t> did</a:t>
            </a:r>
            <a:r>
              <a:rPr lang="en-US" sz="2800" dirty="0">
                <a:latin typeface="Calibri" pitchFamily="34" charset="0"/>
              </a:rPr>
              <a:t>,  </a:t>
            </a:r>
            <a:r>
              <a:rPr lang="en-US" sz="2800" i="1" dirty="0">
                <a:latin typeface="Calibri" pitchFamily="34" charset="0"/>
              </a:rPr>
              <a:t>did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i="1" dirty="0">
                <a:latin typeface="Calibri" pitchFamily="34" charset="0"/>
              </a:rPr>
              <a:t>lot </a:t>
            </a:r>
            <a:r>
              <a:rPr lang="en-US" sz="2800" dirty="0">
                <a:latin typeface="Calibri" pitchFamily="34" charset="0"/>
              </a:rPr>
              <a:t>}</a:t>
            </a:r>
            <a:r>
              <a:rPr lang="en-US" sz="2800" i="1" dirty="0">
                <a:latin typeface="Calibri" pitchFamily="34" charset="0"/>
              </a:rPr>
              <a:t>  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implies</a:t>
            </a:r>
            <a:r>
              <a:rPr lang="en-US" sz="2800" dirty="0">
                <a:latin typeface="Calibri" pitchFamily="34" charset="0"/>
              </a:rPr>
              <a:t>    </a:t>
            </a:r>
            <a:r>
              <a:rPr lang="en-US" sz="2800" i="1" dirty="0" err="1">
                <a:latin typeface="Calibri" pitchFamily="34" charset="0"/>
              </a:rPr>
              <a:t>ssn</a:t>
            </a:r>
            <a:r>
              <a:rPr lang="en-US" sz="2800" i="1" dirty="0">
                <a:latin typeface="Calibri" pitchFamily="34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i="1" dirty="0">
                <a:latin typeface="Calibri" pitchFamily="34" charset="0"/>
              </a:rPr>
              <a:t> lot</a:t>
            </a:r>
          </a:p>
          <a:p>
            <a:r>
              <a:rPr lang="en-US" dirty="0">
                <a:latin typeface="Calibri" pitchFamily="34" charset="0"/>
              </a:rPr>
              <a:t>An FD </a:t>
            </a:r>
            <a:r>
              <a:rPr lang="en-US" i="1" dirty="0">
                <a:latin typeface="Calibri" pitchFamily="34" charset="0"/>
              </a:rPr>
              <a:t>f </a:t>
            </a:r>
            <a:r>
              <a:rPr lang="en-US" dirty="0">
                <a:latin typeface="Calibri" pitchFamily="34" charset="0"/>
              </a:rPr>
              <a:t> is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implied by </a:t>
            </a:r>
            <a:r>
              <a:rPr lang="en-US" dirty="0">
                <a:latin typeface="Calibri" pitchFamily="34" charset="0"/>
              </a:rPr>
              <a:t>a set of FDs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dirty="0">
                <a:latin typeface="Calibri" pitchFamily="34" charset="0"/>
              </a:rPr>
              <a:t> if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dirty="0">
                <a:latin typeface="Calibri" pitchFamily="34" charset="0"/>
              </a:rPr>
              <a:t>  holds whenever all FDs in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dirty="0">
                <a:latin typeface="Calibri" pitchFamily="34" charset="0"/>
              </a:rPr>
              <a:t> hold.</a:t>
            </a:r>
          </a:p>
          <a:p>
            <a:pPr lvl="1">
              <a:buSzPct val="75000"/>
            </a:pPr>
            <a:r>
              <a:rPr lang="en-US" i="1" dirty="0">
                <a:latin typeface="Calibri" pitchFamily="34" charset="0"/>
              </a:rPr>
              <a:t>F</a:t>
            </a:r>
            <a:r>
              <a:rPr lang="en-US" baseline="30000" dirty="0">
                <a:latin typeface="Calibri" pitchFamily="34" charset="0"/>
              </a:rPr>
              <a:t>+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sz="2800" b="1" i="1" dirty="0">
                <a:solidFill>
                  <a:srgbClr val="EE8640"/>
                </a:solidFill>
                <a:latin typeface="Calibri" pitchFamily="34" charset="0"/>
              </a:rPr>
              <a:t>closure of F </a:t>
            </a:r>
            <a:r>
              <a:rPr lang="en-US" dirty="0">
                <a:latin typeface="Calibri" pitchFamily="34" charset="0"/>
              </a:rPr>
              <a:t>is the set of all FDs that are implied by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6426" y="4159883"/>
            <a:ext cx="671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4800" i="1" dirty="0">
                <a:latin typeface="Calibri" panose="020F0502020204030204" pitchFamily="34" charset="0"/>
              </a:rPr>
              <a:t>F</a:t>
            </a:r>
            <a:r>
              <a:rPr lang="en-US" sz="4800" i="1" baseline="30000" dirty="0">
                <a:latin typeface="Calibri" panose="020F0502020204030204" pitchFamily="34" charset="0"/>
              </a:rPr>
              <a:t>+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68371" y="5081246"/>
            <a:ext cx="1917607" cy="461665"/>
            <a:chOff x="4228211" y="4824901"/>
            <a:chExt cx="1917607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5612418" y="4824901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tx2"/>
                  </a:solidFill>
                  <a:latin typeface="Calibri" panose="020F0502020204030204" pitchFamily="34" charset="0"/>
                </a:rPr>
                <a:t>f’</a:t>
              </a:r>
              <a:endParaRPr lang="en-US" baseline="-25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4228211" y="4925568"/>
              <a:ext cx="1384207" cy="332232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Implies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20851785">
            <a:off x="3212275" y="4506218"/>
            <a:ext cx="1713732" cy="461665"/>
            <a:chOff x="4228211" y="4827538"/>
            <a:chExt cx="1713732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08543" y="4827538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tx2"/>
                  </a:solidFill>
                  <a:latin typeface="Calibri" panose="020F0502020204030204" pitchFamily="34" charset="0"/>
                </a:rPr>
                <a:t>f</a:t>
              </a:r>
              <a:endParaRPr lang="en-US" baseline="-25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ight Arrow 18"/>
            <p:cNvSpPr/>
            <p:nvPr/>
          </p:nvSpPr>
          <p:spPr bwMode="auto">
            <a:xfrm>
              <a:off x="4228211" y="4925568"/>
              <a:ext cx="1180331" cy="332232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Implies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 rot="348452">
            <a:off x="3513240" y="5648543"/>
            <a:ext cx="2034305" cy="461665"/>
            <a:chOff x="4228211" y="4812050"/>
            <a:chExt cx="2034305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5729116" y="481205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tx2"/>
                  </a:solidFill>
                  <a:latin typeface="Calibri" panose="020F0502020204030204" pitchFamily="34" charset="0"/>
                </a:rPr>
                <a:t>f”</a:t>
              </a:r>
              <a:endParaRPr lang="en-US" baseline="-250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>
              <a:off x="4228211" y="4925568"/>
              <a:ext cx="1480398" cy="332232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Implies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645DDB-E0C8-4429-8EC2-A4F4DE37A364}"/>
              </a:ext>
            </a:extLst>
          </p:cNvPr>
          <p:cNvSpPr txBox="1"/>
          <p:nvPr/>
        </p:nvSpPr>
        <p:spPr>
          <a:xfrm>
            <a:off x="4990209" y="5018625"/>
            <a:ext cx="314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92D050"/>
                </a:solidFill>
              </a:rPr>
              <a:t>f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0CE66EA-6F8C-4D83-89DE-EC58F3880D8A}"/>
              </a:ext>
            </a:extLst>
          </p:cNvPr>
          <p:cNvSpPr/>
          <p:nvPr/>
        </p:nvSpPr>
        <p:spPr>
          <a:xfrm>
            <a:off x="6898153" y="3964274"/>
            <a:ext cx="1319849" cy="841336"/>
          </a:xfrm>
          <a:prstGeom prst="wedgeRoundRectCallout">
            <a:avLst>
              <a:gd name="adj1" fmla="val -75158"/>
              <a:gd name="adj2" fmla="val 2524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400" dirty="0">
                <a:solidFill>
                  <a:schemeClr val="tx1"/>
                </a:solidFill>
              </a:rPr>
              <a:t>Closure of </a:t>
            </a:r>
            <a:r>
              <a:rPr lang="en-US" sz="2400" i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1066723" y="4175169"/>
            <a:ext cx="1260409" cy="724727"/>
          </a:xfrm>
          <a:prstGeom prst="wedgeEllipseCallout">
            <a:avLst>
              <a:gd name="adj1" fmla="val 49500"/>
              <a:gd name="adj2" fmla="val 77910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Explicit Set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4476706" y="3964274"/>
            <a:ext cx="1260409" cy="724727"/>
          </a:xfrm>
          <a:prstGeom prst="wedgeEllipseCallout">
            <a:avLst>
              <a:gd name="adj1" fmla="val -18617"/>
              <a:gd name="adj2" fmla="val 86578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Implicit Set</a:t>
            </a:r>
          </a:p>
        </p:txBody>
      </p:sp>
      <p:sp>
        <p:nvSpPr>
          <p:cNvPr id="15" name="Oval Callout 24">
            <a:extLst>
              <a:ext uri="{FF2B5EF4-FFF2-40B4-BE49-F238E27FC236}">
                <a16:creationId xmlns:a16="http://schemas.microsoft.com/office/drawing/2014/main" id="{C2CBA293-DD8E-D53D-9F37-040D8D41BC37}"/>
              </a:ext>
            </a:extLst>
          </p:cNvPr>
          <p:cNvSpPr/>
          <p:nvPr/>
        </p:nvSpPr>
        <p:spPr>
          <a:xfrm>
            <a:off x="5523609" y="5116801"/>
            <a:ext cx="1632264" cy="923889"/>
          </a:xfrm>
          <a:prstGeom prst="wedgeEllipseCallout">
            <a:avLst>
              <a:gd name="adj1" fmla="val -61481"/>
              <a:gd name="adj2" fmla="val -24392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 additional FD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25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762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Closure of a FD set</a:t>
            </a:r>
          </a:p>
        </p:txBody>
      </p:sp>
      <p:sp>
        <p:nvSpPr>
          <p:cNvPr id="7" name="Flowchart: Document 6"/>
          <p:cNvSpPr/>
          <p:nvPr/>
        </p:nvSpPr>
        <p:spPr bwMode="auto">
          <a:xfrm>
            <a:off x="1042850" y="1763481"/>
            <a:ext cx="1447800" cy="612775"/>
          </a:xfrm>
          <a:prstGeom prst="flowChartDocumen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>
                <a:latin typeface="Calibri" pitchFamily="34" charset="0"/>
                <a:cs typeface="Times New Roman"/>
              </a:rPr>
              <a:t>AB</a:t>
            </a:r>
          </a:p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Times New Roman"/>
              </a:rPr>
              <a:t>…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5050" y="1687281"/>
            <a:ext cx="4572000" cy="830263"/>
          </a:xfrm>
          <a:prstGeom prst="rect">
            <a:avLst/>
          </a:prstGeo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69913" indent="-569913">
              <a:defRPr/>
            </a:pPr>
            <a:r>
              <a:rPr lang="en-US" sz="2400" i="1" dirty="0">
                <a:latin typeface="Calibri" pitchFamily="34" charset="0"/>
              </a:rPr>
              <a:t>F</a:t>
            </a:r>
            <a:r>
              <a:rPr lang="en-US" sz="2400" i="1" baseline="30000" dirty="0">
                <a:latin typeface="Calibri" pitchFamily="34" charset="0"/>
              </a:rPr>
              <a:t>+</a:t>
            </a:r>
            <a:r>
              <a:rPr lang="en-US" sz="2400" i="1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closure of F </a:t>
            </a:r>
            <a:r>
              <a:rPr lang="en-US" sz="2400" dirty="0">
                <a:latin typeface="Calibri" pitchFamily="34" charset="0"/>
              </a:rPr>
              <a:t>is the set of all FDs that are implied by </a:t>
            </a:r>
            <a:r>
              <a:rPr lang="en-US" sz="2400" i="1" dirty="0">
                <a:latin typeface="Calibri" pitchFamily="34" charset="0"/>
              </a:rPr>
              <a:t>F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2643050" y="1839681"/>
            <a:ext cx="685800" cy="407988"/>
          </a:xfrm>
          <a:prstGeom prst="rightArrow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738050" y="1611081"/>
            <a:ext cx="325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latin typeface="Calibri" pitchFamily="34" charset="0"/>
              </a:rPr>
              <a:t>F</a:t>
            </a: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1500050" y="2677881"/>
            <a:ext cx="1371600" cy="765175"/>
          </a:xfrm>
          <a:prstGeom prst="wedgeRoundRectCallout">
            <a:avLst>
              <a:gd name="adj1" fmla="val -39918"/>
              <a:gd name="adj2" fmla="val -108288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eaLnBrk="0" hangingPunct="0">
              <a:lnSpc>
                <a:spcPts val="2500"/>
              </a:lnSpc>
              <a:defRPr/>
            </a:pPr>
            <a:r>
              <a:rPr lang="en-US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Explicit set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ADA11CD-F458-4EF2-A9A9-3F61F8BD2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71" y="3559629"/>
            <a:ext cx="4498330" cy="2475853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FE632F86-311A-5B5D-EA70-0F7EC441D8EF}"/>
              </a:ext>
            </a:extLst>
          </p:cNvPr>
          <p:cNvSpPr/>
          <p:nvPr/>
        </p:nvSpPr>
        <p:spPr>
          <a:xfrm>
            <a:off x="3276599" y="4232366"/>
            <a:ext cx="2055223" cy="1293009"/>
          </a:xfrm>
          <a:prstGeom prst="cloudCallout">
            <a:avLst>
              <a:gd name="adj1" fmla="val 59229"/>
              <a:gd name="adj2" fmla="val -32530"/>
            </a:avLst>
          </a:prstGeom>
          <a:solidFill>
            <a:srgbClr val="00B0F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ctr" anchorCtr="1"/>
          <a:lstStyle/>
          <a:p>
            <a:pPr algn="ctr"/>
            <a:r>
              <a:rPr lang="en-US" sz="2000" dirty="0"/>
              <a:t>Analysis is based on F</a:t>
            </a:r>
            <a:r>
              <a:rPr lang="en-US" sz="2000" baseline="30000" dirty="0"/>
              <a:t>+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056544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67852" y="6019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762000"/>
          </a:xfrm>
        </p:spPr>
        <p:txBody>
          <a:bodyPr/>
          <a:lstStyle/>
          <a:p>
            <a:r>
              <a:rPr lang="en-US" sz="4800" b="1" dirty="0">
                <a:solidFill>
                  <a:srgbClr val="7030A0"/>
                </a:solidFill>
              </a:rPr>
              <a:t>Attribute Closure </a:t>
            </a:r>
            <a:r>
              <a:rPr lang="en-US" sz="3000" i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(≠ closure of a FD set)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616183"/>
              </p:ext>
            </p:extLst>
          </p:nvPr>
        </p:nvGraphicFramePr>
        <p:xfrm>
          <a:off x="862027" y="1228139"/>
          <a:ext cx="1524000" cy="13208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itchFamily="34" charset="0"/>
                      </a:endParaRPr>
                    </a:p>
                  </a:txBody>
                  <a:tcPr marT="45715" marB="4571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itchFamily="34" charset="0"/>
                      </a:endParaRPr>
                    </a:p>
                  </a:txBody>
                  <a:tcPr marT="45715" marB="4571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298">
                <a:tc>
                  <a:txBody>
                    <a:bodyPr/>
                    <a:lstStyle/>
                    <a:p>
                      <a:endParaRPr lang="en-US" sz="400" dirty="0">
                        <a:latin typeface="Calibri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Calibri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Calibri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Calibri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298">
                <a:tc>
                  <a:txBody>
                    <a:bodyPr/>
                    <a:lstStyle/>
                    <a:p>
                      <a:endParaRPr lang="en-US" sz="400">
                        <a:latin typeface="Calibri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Calibri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Calibri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400">
                        <a:latin typeface="Calibri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298">
                <a:tc>
                  <a:txBody>
                    <a:bodyPr/>
                    <a:lstStyle/>
                    <a:p>
                      <a:endParaRPr lang="en-US" sz="400">
                        <a:latin typeface="Calibri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400">
                        <a:latin typeface="Calibri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Calibri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400">
                        <a:latin typeface="Calibri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298">
                <a:tc>
                  <a:txBody>
                    <a:bodyPr/>
                    <a:lstStyle/>
                    <a:p>
                      <a:endParaRPr lang="en-US" sz="400" dirty="0">
                        <a:latin typeface="Calibri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400">
                        <a:latin typeface="Calibri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Calibri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Calibri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298">
                <a:tc>
                  <a:txBody>
                    <a:bodyPr/>
                    <a:lstStyle/>
                    <a:p>
                      <a:endParaRPr lang="en-US" sz="400">
                        <a:latin typeface="Calibri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400">
                        <a:latin typeface="Calibri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400">
                        <a:latin typeface="Calibri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Calibri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DC84593D-2F06-41EA-BEFD-A83ED70736D5}"/>
              </a:ext>
            </a:extLst>
          </p:cNvPr>
          <p:cNvGrpSpPr/>
          <p:nvPr/>
        </p:nvGrpSpPr>
        <p:grpSpPr>
          <a:xfrm>
            <a:off x="3467641" y="1498919"/>
            <a:ext cx="1834464" cy="725574"/>
            <a:chOff x="3467641" y="1705645"/>
            <a:chExt cx="1834464" cy="725574"/>
          </a:xfrm>
        </p:grpSpPr>
        <p:sp>
          <p:nvSpPr>
            <p:cNvPr id="7" name="Flowchart: Document 6"/>
            <p:cNvSpPr/>
            <p:nvPr/>
          </p:nvSpPr>
          <p:spPr bwMode="auto">
            <a:xfrm>
              <a:off x="3854305" y="1818444"/>
              <a:ext cx="1447800" cy="612775"/>
            </a:xfrm>
            <a:prstGeom prst="flowChartDocumen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</a:rPr>
                <a:t>X</a:t>
              </a:r>
              <a:r>
                <a:rPr lang="en-US" sz="1800" dirty="0">
                  <a:latin typeface="Times New Roman"/>
                  <a:cs typeface="Times New Roman"/>
                </a:rPr>
                <a:t>→</a:t>
              </a:r>
              <a:r>
                <a:rPr lang="en-US" sz="1800" dirty="0">
                  <a:latin typeface="Calibri" pitchFamily="34" charset="0"/>
                  <a:cs typeface="Times New Roman"/>
                </a:rPr>
                <a:t>AB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Times New Roman"/>
                </a:rPr>
                <a:t>…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308" name="TextBox 12"/>
            <p:cNvSpPr txBox="1">
              <a:spLocks noChangeArrowheads="1"/>
            </p:cNvSpPr>
            <p:nvPr/>
          </p:nvSpPr>
          <p:spPr bwMode="auto">
            <a:xfrm>
              <a:off x="3467641" y="1705645"/>
              <a:ext cx="3254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 dirty="0">
                  <a:latin typeface="Calibri" pitchFamily="34" charset="0"/>
                </a:rPr>
                <a:t>F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775855" y="5956259"/>
            <a:ext cx="7843360" cy="527196"/>
          </a:xfrm>
          <a:prstGeom prst="rect">
            <a:avLst/>
          </a:prstGeom>
          <a:solidFill>
            <a:srgbClr val="C1C1D5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 anchorCtr="1">
            <a:spAutoFit/>
          </a:bodyPr>
          <a:lstStyle/>
          <a:p>
            <a:pPr marL="569913" lvl="1" indent="-569913">
              <a:lnSpc>
                <a:spcPts val="2600"/>
              </a:lnSpc>
              <a:spcAft>
                <a:spcPts val="300"/>
              </a:spcAft>
              <a:buSzPct val="75000"/>
              <a:buFont typeface="Wingdings" pitchFamily="2" charset="2"/>
              <a:buNone/>
              <a:defRPr/>
            </a:pPr>
            <a:r>
              <a:rPr lang="en-US" sz="2800" i="1" dirty="0">
                <a:latin typeface="Calibri" pitchFamily="34" charset="0"/>
              </a:rPr>
              <a:t>X</a:t>
            </a:r>
            <a:r>
              <a:rPr lang="en-US" sz="2800" i="1" baseline="30000" dirty="0">
                <a:latin typeface="Calibri" pitchFamily="34" charset="0"/>
              </a:rPr>
              <a:t>+</a:t>
            </a:r>
            <a:r>
              <a:rPr lang="en-US" sz="2800" dirty="0">
                <a:latin typeface="Calibri" pitchFamily="34" charset="0"/>
              </a:rPr>
              <a:t> = </a:t>
            </a:r>
            <a:r>
              <a:rPr lang="en-US" sz="2800" i="1" dirty="0">
                <a:latin typeface="Calibri" pitchFamily="34" charset="0"/>
              </a:rPr>
              <a:t>the set of </a:t>
            </a:r>
            <a:r>
              <a:rPr lang="en-US" sz="2800" dirty="0">
                <a:latin typeface="Calibri" pitchFamily="34" charset="0"/>
              </a:rPr>
              <a:t>all attributes A such that X </a:t>
            </a:r>
            <a:r>
              <a:rPr lang="en-US" sz="2800" dirty="0">
                <a:latin typeface="Times New Roman"/>
                <a:cs typeface="Times New Roman"/>
              </a:rPr>
              <a:t>→</a:t>
            </a:r>
            <a:r>
              <a:rPr lang="en-US" sz="2800" dirty="0">
                <a:latin typeface="Calibri" pitchFamily="34" charset="0"/>
              </a:rPr>
              <a:t> A is in </a:t>
            </a:r>
            <a:r>
              <a:rPr lang="en-US" sz="2800" i="1" dirty="0">
                <a:latin typeface="Calibri" pitchFamily="34" charset="0"/>
              </a:rPr>
              <a:t>F</a:t>
            </a:r>
            <a:r>
              <a:rPr lang="en-US" sz="2800" i="1" baseline="30000" dirty="0">
                <a:latin typeface="Calibri" pitchFamily="34" charset="0"/>
              </a:rPr>
              <a:t>+</a:t>
            </a:r>
          </a:p>
        </p:txBody>
      </p:sp>
      <p:sp>
        <p:nvSpPr>
          <p:cNvPr id="9" name="Down Arrow 8"/>
          <p:cNvSpPr/>
          <p:nvPr/>
        </p:nvSpPr>
        <p:spPr bwMode="auto">
          <a:xfrm>
            <a:off x="1471627" y="2831651"/>
            <a:ext cx="304800" cy="74757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147951" y="3146247"/>
            <a:ext cx="4520330" cy="2120653"/>
          </a:xfrm>
          <a:prstGeom prst="wedgeRoundRectCallout">
            <a:avLst>
              <a:gd name="adj1" fmla="val -65885"/>
              <a:gd name="adj2" fmla="val -15430"/>
              <a:gd name="adj3" fmla="val 16667"/>
            </a:avLst>
          </a:prstGeom>
          <a:solidFill>
            <a:srgbClr val="002060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Segoe Print" panose="02000600000000000000" pitchFamily="2" charset="0"/>
              </a:rPr>
              <a:t>Attribute closure of X is the set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8F8F8"/>
                </a:solidFill>
                <a:effectLst/>
                <a:latin typeface="Segoe Print" panose="02000600000000000000" pitchFamily="2" charset="0"/>
              </a:rPr>
              <a:t> of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Segoe Print" panose="02000600000000000000" pitchFamily="2" charset="0"/>
              </a:rPr>
              <a:t> attributes whose value can be determined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8F8F8"/>
                </a:solidFill>
                <a:effectLst/>
                <a:latin typeface="Segoe Print" panose="02000600000000000000" pitchFamily="2" charset="0"/>
              </a:rPr>
              <a:t> from the value of X (according to 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accent2"/>
                </a:solidFill>
                <a:effectLst/>
                <a:latin typeface="Segoe Print" panose="02000600000000000000" pitchFamily="2" charset="0"/>
              </a:rPr>
              <a:t>F</a:t>
            </a:r>
            <a:r>
              <a:rPr kumimoji="0" lang="en-US" sz="2400" b="1" i="0" u="none" strike="noStrike" cap="none" normalizeH="0" baseline="30000" dirty="0">
                <a:ln>
                  <a:noFill/>
                </a:ln>
                <a:solidFill>
                  <a:schemeClr val="accent2"/>
                </a:solidFill>
                <a:effectLst/>
                <a:latin typeface="Segoe Print" panose="02000600000000000000" pitchFamily="2" charset="0"/>
              </a:rPr>
              <a:t>+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F8F8F8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US" sz="2400" dirty="0">
                <a:solidFill>
                  <a:srgbClr val="F8F8F8"/>
                </a:solidFill>
                <a:latin typeface="Segoe Print" panose="02000600000000000000" pitchFamily="2" charset="0"/>
              </a:rPr>
              <a:t>)</a:t>
            </a:r>
            <a:endParaRPr kumimoji="0" lang="en-US" sz="2400" b="0" i="0" u="none" strike="noStrike" cap="none" normalizeH="0" baseline="30000" dirty="0">
              <a:ln>
                <a:noFill/>
              </a:ln>
              <a:solidFill>
                <a:srgbClr val="F8F8F8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8D038B55-9243-4166-84BF-AEA834FD5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62" y="113268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latin typeface="Calibri" pitchFamily="34" charset="0"/>
              </a:rPr>
              <a:t>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953EBB-2711-4121-9D99-5FF37FCAE1B3}"/>
              </a:ext>
            </a:extLst>
          </p:cNvPr>
          <p:cNvGrpSpPr/>
          <p:nvPr/>
        </p:nvGrpSpPr>
        <p:grpSpPr>
          <a:xfrm>
            <a:off x="1377687" y="3599070"/>
            <a:ext cx="2089954" cy="707886"/>
            <a:chOff x="1377687" y="3805796"/>
            <a:chExt cx="2089954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2874209" y="3836573"/>
              <a:ext cx="5934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3600" b="1" baseline="30000" dirty="0">
                  <a:latin typeface="Calibri" pitchFamily="34" charset="0"/>
                  <a:cs typeface="Calibri" pitchFamily="34" charset="0"/>
                </a:rPr>
                <a:t>+</a:t>
              </a:r>
              <a:endParaRPr lang="en-US" sz="36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9A8321-E72F-4923-A2B8-3D20066C9D2A}"/>
                </a:ext>
              </a:extLst>
            </p:cNvPr>
            <p:cNvSpPr/>
            <p:nvPr/>
          </p:nvSpPr>
          <p:spPr>
            <a:xfrm>
              <a:off x="1377687" y="3805796"/>
              <a:ext cx="46679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0000"/>
                  </a:solidFill>
                  <a:latin typeface="Calibri" pitchFamily="34" charset="0"/>
                </a:rPr>
                <a:t>X</a:t>
              </a:r>
            </a:p>
          </p:txBody>
        </p:sp>
        <p:sp>
          <p:nvSpPr>
            <p:cNvPr id="33" name="Down Arrow 8">
              <a:extLst>
                <a:ext uri="{FF2B5EF4-FFF2-40B4-BE49-F238E27FC236}">
                  <a16:creationId xmlns:a16="http://schemas.microsoft.com/office/drawing/2014/main" id="{FA0000E7-C53A-41A7-B20D-B9CE287A5362}"/>
                </a:ext>
              </a:extLst>
            </p:cNvPr>
            <p:cNvSpPr/>
            <p:nvPr/>
          </p:nvSpPr>
          <p:spPr bwMode="auto">
            <a:xfrm rot="16200000">
              <a:off x="2233627" y="3793829"/>
              <a:ext cx="304800" cy="747575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4" name="Down Arrow 8">
            <a:extLst>
              <a:ext uri="{FF2B5EF4-FFF2-40B4-BE49-F238E27FC236}">
                <a16:creationId xmlns:a16="http://schemas.microsoft.com/office/drawing/2014/main" id="{9B78926F-823E-45E1-83C7-EBF67C8DD507}"/>
              </a:ext>
            </a:extLst>
          </p:cNvPr>
          <p:cNvSpPr/>
          <p:nvPr/>
        </p:nvSpPr>
        <p:spPr bwMode="auto">
          <a:xfrm rot="16200000">
            <a:off x="2850471" y="1575653"/>
            <a:ext cx="304800" cy="74757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BAEB8-8346-465A-A2B1-AA4C1F25CADD}"/>
              </a:ext>
            </a:extLst>
          </p:cNvPr>
          <p:cNvGrpSpPr/>
          <p:nvPr/>
        </p:nvGrpSpPr>
        <p:grpSpPr>
          <a:xfrm>
            <a:off x="6408116" y="1289170"/>
            <a:ext cx="1876122" cy="1083915"/>
            <a:chOff x="6408116" y="1495896"/>
            <a:chExt cx="1876122" cy="1083915"/>
          </a:xfrm>
        </p:grpSpPr>
        <p:sp>
          <p:nvSpPr>
            <p:cNvPr id="36" name="Flowchart: Document 35">
              <a:extLst>
                <a:ext uri="{FF2B5EF4-FFF2-40B4-BE49-F238E27FC236}">
                  <a16:creationId xmlns:a16="http://schemas.microsoft.com/office/drawing/2014/main" id="{27746F89-4CC5-4793-BA94-E4403DF3421F}"/>
                </a:ext>
              </a:extLst>
            </p:cNvPr>
            <p:cNvSpPr/>
            <p:nvPr/>
          </p:nvSpPr>
          <p:spPr bwMode="auto">
            <a:xfrm>
              <a:off x="6836438" y="1495896"/>
              <a:ext cx="1447800" cy="1083915"/>
            </a:xfrm>
            <a:prstGeom prst="flowChartDocumen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</a:rPr>
                <a:t>X</a:t>
              </a:r>
              <a:r>
                <a:rPr lang="en-US" sz="1800" dirty="0">
                  <a:latin typeface="Times New Roman"/>
                  <a:cs typeface="Times New Roman"/>
                </a:rPr>
                <a:t>→</a:t>
              </a:r>
              <a:r>
                <a:rPr lang="en-US" sz="1800" dirty="0">
                  <a:latin typeface="Calibri" pitchFamily="34" charset="0"/>
                  <a:cs typeface="Times New Roman"/>
                </a:rPr>
                <a:t>AB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Times New Roman"/>
                </a:rPr>
                <a:t>…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</a:rPr>
                <a:t>X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  <a:r>
                <a:rPr lang="en-US" sz="1800" dirty="0">
                  <a:latin typeface="Calibri" pitchFamily="34" charset="0"/>
                </a:rPr>
                <a:t>C</a:t>
              </a: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382F1E70-540B-4815-8629-0E2F64964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8116" y="1672367"/>
              <a:ext cx="4283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 dirty="0">
                  <a:latin typeface="Calibri" pitchFamily="34" charset="0"/>
                </a:rPr>
                <a:t>F</a:t>
              </a:r>
              <a:r>
                <a:rPr lang="en-US" i="1" baseline="30000" dirty="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38" name="Down Arrow 8">
            <a:extLst>
              <a:ext uri="{FF2B5EF4-FFF2-40B4-BE49-F238E27FC236}">
                <a16:creationId xmlns:a16="http://schemas.microsoft.com/office/drawing/2014/main" id="{45823DBE-52B1-477B-8142-B9A1CE5927CE}"/>
              </a:ext>
            </a:extLst>
          </p:cNvPr>
          <p:cNvSpPr/>
          <p:nvPr/>
        </p:nvSpPr>
        <p:spPr bwMode="auto">
          <a:xfrm rot="16200000">
            <a:off x="5790946" y="1542375"/>
            <a:ext cx="304800" cy="74757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E611892-5A87-4F29-AD9F-09B14B732A2F}"/>
              </a:ext>
            </a:extLst>
          </p:cNvPr>
          <p:cNvSpPr/>
          <p:nvPr/>
        </p:nvSpPr>
        <p:spPr>
          <a:xfrm>
            <a:off x="571111" y="4629347"/>
            <a:ext cx="2098482" cy="971670"/>
          </a:xfrm>
          <a:prstGeom prst="wedgeRoundRectCallout">
            <a:avLst>
              <a:gd name="adj1" fmla="val -1130"/>
              <a:gd name="adj2" fmla="val -99526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X can be a set of attributes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903F8-3C5D-378E-0CA3-CB1C6A3BBAC0}"/>
              </a:ext>
            </a:extLst>
          </p:cNvPr>
          <p:cNvSpPr txBox="1"/>
          <p:nvPr/>
        </p:nvSpPr>
        <p:spPr>
          <a:xfrm>
            <a:off x="5943346" y="2127357"/>
            <a:ext cx="29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600" b="1" baseline="300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US" sz="36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= {A,B,C, …} </a:t>
            </a:r>
          </a:p>
        </p:txBody>
      </p:sp>
    </p:spTree>
    <p:extLst>
      <p:ext uri="{BB962C8B-B14F-4D97-AF65-F5344CB8AC3E}">
        <p14:creationId xmlns:p14="http://schemas.microsoft.com/office/powerpoint/2010/main" val="151040656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8" grpId="0" animBg="1"/>
      <p:bldP spid="32" grpId="0"/>
      <p:bldP spid="34" grpId="0" animBg="1"/>
      <p:bldP spid="3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72788" y="314110"/>
            <a:ext cx="8305800" cy="762000"/>
          </a:xfrm>
        </p:spPr>
        <p:txBody>
          <a:bodyPr>
            <a:noAutofit/>
          </a:bodyPr>
          <a:lstStyle/>
          <a:p>
            <a:r>
              <a:rPr lang="en-US" sz="5400" b="1" dirty="0"/>
              <a:t>Computing Attribute Closure</a:t>
            </a:r>
            <a:endParaRPr lang="en-US" sz="5400" i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5839" y="1422903"/>
            <a:ext cx="8305800" cy="1600200"/>
          </a:xfrm>
          <a:solidFill>
            <a:srgbClr val="ABE9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pPr marL="457200" lvl="1" indent="-288925">
              <a:lnSpc>
                <a:spcPts val="2800"/>
              </a:lnSpc>
              <a:spcBef>
                <a:spcPts val="300"/>
              </a:spcBef>
              <a:buSzPct val="75000"/>
              <a:buFont typeface="Wingdings" pitchFamily="2" charset="2"/>
              <a:buNone/>
            </a:pPr>
            <a:r>
              <a:rPr lang="en-US" sz="11200" i="1" dirty="0">
                <a:solidFill>
                  <a:srgbClr val="00518E"/>
                </a:solidFill>
                <a:latin typeface="Calibri" pitchFamily="34" charset="0"/>
              </a:rPr>
              <a:t>Closure = X;</a:t>
            </a:r>
          </a:p>
          <a:p>
            <a:pPr marL="457200" lvl="1" indent="-288925">
              <a:lnSpc>
                <a:spcPts val="2800"/>
              </a:lnSpc>
              <a:spcBef>
                <a:spcPts val="300"/>
              </a:spcBef>
              <a:buSzPct val="75000"/>
              <a:buFont typeface="Wingdings" pitchFamily="2" charset="2"/>
              <a:buNone/>
            </a:pPr>
            <a:r>
              <a:rPr lang="en-US" sz="11200" dirty="0">
                <a:solidFill>
                  <a:srgbClr val="00518E"/>
                </a:solidFill>
                <a:latin typeface="Calibri" pitchFamily="34" charset="0"/>
              </a:rPr>
              <a:t>Repeat until there is no change  {</a:t>
            </a:r>
          </a:p>
          <a:p>
            <a:pPr marL="457200" lvl="1" indent="-288925">
              <a:lnSpc>
                <a:spcPts val="2800"/>
              </a:lnSpc>
              <a:spcBef>
                <a:spcPts val="300"/>
              </a:spcBef>
              <a:buSzPct val="75000"/>
              <a:buFont typeface="Wingdings" pitchFamily="2" charset="2"/>
              <a:buNone/>
            </a:pPr>
            <a:r>
              <a:rPr lang="en-US" sz="11200" dirty="0">
                <a:solidFill>
                  <a:srgbClr val="00518E"/>
                </a:solidFill>
                <a:latin typeface="Calibri" pitchFamily="34" charset="0"/>
              </a:rPr>
              <a:t>		if there is an FD </a:t>
            </a:r>
            <a:r>
              <a:rPr lang="en-US" sz="11200" i="1" dirty="0">
                <a:solidFill>
                  <a:srgbClr val="00518E"/>
                </a:solidFill>
                <a:latin typeface="Calibri" pitchFamily="34" charset="0"/>
              </a:rPr>
              <a:t>U</a:t>
            </a:r>
            <a:r>
              <a:rPr lang="en-US" sz="11200" i="1" dirty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11200" i="1" dirty="0">
                <a:solidFill>
                  <a:srgbClr val="00518E"/>
                </a:solidFill>
                <a:latin typeface="Calibri" pitchFamily="34" charset="0"/>
                <a:cs typeface="Times New Roman" pitchFamily="18" charset="0"/>
              </a:rPr>
              <a:t>V</a:t>
            </a:r>
            <a:r>
              <a:rPr lang="en-US" sz="11200" dirty="0">
                <a:solidFill>
                  <a:srgbClr val="00518E"/>
                </a:solidFill>
                <a:latin typeface="Calibri" pitchFamily="34" charset="0"/>
                <a:cs typeface="Times New Roman" pitchFamily="18" charset="0"/>
              </a:rPr>
              <a:t> in </a:t>
            </a:r>
            <a:r>
              <a:rPr lang="en-US" sz="11200" b="1" i="1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F</a:t>
            </a:r>
            <a:r>
              <a:rPr lang="en-US" sz="11200" b="1" i="1" baseline="30000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en-US" sz="11200" dirty="0">
                <a:solidFill>
                  <a:srgbClr val="00518E"/>
                </a:solidFill>
                <a:latin typeface="Calibri" pitchFamily="34" charset="0"/>
                <a:cs typeface="Times New Roman" pitchFamily="18" charset="0"/>
              </a:rPr>
              <a:t> such that </a:t>
            </a:r>
            <a:r>
              <a:rPr lang="en-US" sz="11200" i="1" dirty="0">
                <a:solidFill>
                  <a:srgbClr val="00518E"/>
                </a:solidFill>
                <a:latin typeface="Calibri" pitchFamily="34" charset="0"/>
                <a:cs typeface="Times New Roman" pitchFamily="18" charset="0"/>
              </a:rPr>
              <a:t>U</a:t>
            </a:r>
            <a:r>
              <a:rPr lang="en-US" sz="11200" dirty="0">
                <a:solidFill>
                  <a:srgbClr val="00518E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1200" dirty="0">
                <a:solidFill>
                  <a:srgbClr val="00518E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 </a:t>
            </a:r>
            <a:r>
              <a:rPr lang="en-US" sz="11200" i="1" dirty="0">
                <a:solidFill>
                  <a:srgbClr val="00518E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closure</a:t>
            </a:r>
            <a:r>
              <a:rPr lang="en-US" sz="11200" dirty="0">
                <a:solidFill>
                  <a:srgbClr val="00518E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,</a:t>
            </a:r>
          </a:p>
          <a:p>
            <a:pPr marL="457200" lvl="1" indent="-288925">
              <a:lnSpc>
                <a:spcPts val="2800"/>
              </a:lnSpc>
              <a:spcBef>
                <a:spcPts val="300"/>
              </a:spcBef>
              <a:buSzPct val="75000"/>
              <a:buFont typeface="Wingdings" pitchFamily="2" charset="2"/>
              <a:buNone/>
            </a:pPr>
            <a:r>
              <a:rPr lang="en-US" sz="11200" dirty="0">
                <a:solidFill>
                  <a:srgbClr val="00518E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		      		then set  </a:t>
            </a:r>
            <a:r>
              <a:rPr lang="en-US" sz="11200" i="1" dirty="0">
                <a:solidFill>
                  <a:srgbClr val="00518E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closure = closure </a:t>
            </a:r>
            <a:r>
              <a:rPr lang="en-US" sz="11200" dirty="0">
                <a:solidFill>
                  <a:srgbClr val="00518E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 </a:t>
            </a:r>
            <a:r>
              <a:rPr lang="en-US" sz="11200" i="1" dirty="0">
                <a:solidFill>
                  <a:srgbClr val="00518E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11200" dirty="0">
                <a:solidFill>
                  <a:srgbClr val="00518E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     }</a:t>
            </a:r>
            <a:endParaRPr lang="en-US" sz="11200" dirty="0">
              <a:solidFill>
                <a:srgbClr val="00518E"/>
              </a:solidFill>
              <a:latin typeface="Calibri" pitchFamily="34" charset="0"/>
            </a:endParaRPr>
          </a:p>
          <a:p>
            <a:pPr lvl="2">
              <a:buSzPct val="75000"/>
              <a:buFontTx/>
              <a:buNone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4847378" y="5002685"/>
            <a:ext cx="3080051" cy="1139819"/>
          </a:xfrm>
          <a:prstGeom prst="wedgeRoundRectCallout">
            <a:avLst>
              <a:gd name="adj1" fmla="val -73193"/>
              <a:gd name="adj2" fmla="val -49305"/>
              <a:gd name="adj3" fmla="val 16667"/>
            </a:avLst>
          </a:prstGeom>
          <a:solidFill>
            <a:srgbClr val="0070C0"/>
          </a:solidFill>
          <a:ln>
            <a:noFill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91440" rIns="91440" bIns="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rgbClr val="F8F8F8"/>
                </a:solidFill>
                <a:latin typeface="Segoe Print" panose="02000600000000000000" pitchFamily="2" charset="0"/>
              </a:rPr>
              <a:t>If left side is in the closure, add the right side to the closure</a:t>
            </a:r>
            <a:endParaRPr kumimoji="0" lang="en-US" sz="2000" b="0" i="0" u="none" strike="noStrike" cap="none" normalizeH="0" baseline="30000" dirty="0">
              <a:ln>
                <a:noFill/>
              </a:ln>
              <a:solidFill>
                <a:srgbClr val="F8F8F8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EA016C-FA8D-4F6A-B913-85992339F814}"/>
              </a:ext>
            </a:extLst>
          </p:cNvPr>
          <p:cNvSpPr/>
          <p:nvPr/>
        </p:nvSpPr>
        <p:spPr>
          <a:xfrm>
            <a:off x="990026" y="3989723"/>
            <a:ext cx="2248187" cy="12088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678DA7-0BCD-407D-9597-1AE293BD4774}"/>
              </a:ext>
            </a:extLst>
          </p:cNvPr>
          <p:cNvSpPr txBox="1"/>
          <p:nvPr/>
        </p:nvSpPr>
        <p:spPr>
          <a:xfrm>
            <a:off x="1163832" y="4251426"/>
            <a:ext cx="708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X</a:t>
            </a:r>
            <a:r>
              <a:rPr lang="en-US" sz="4800" baseline="30000" dirty="0"/>
              <a:t>+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CAB38D-F9E4-464B-AEC5-001977286751}"/>
              </a:ext>
            </a:extLst>
          </p:cNvPr>
          <p:cNvGrpSpPr/>
          <p:nvPr/>
        </p:nvGrpSpPr>
        <p:grpSpPr>
          <a:xfrm>
            <a:off x="3691976" y="3233186"/>
            <a:ext cx="1957876" cy="1203424"/>
            <a:chOff x="6836438" y="1511345"/>
            <a:chExt cx="1957876" cy="1203424"/>
          </a:xfrm>
        </p:grpSpPr>
        <p:sp>
          <p:nvSpPr>
            <p:cNvPr id="23" name="Flowchart: Document 22">
              <a:extLst>
                <a:ext uri="{FF2B5EF4-FFF2-40B4-BE49-F238E27FC236}">
                  <a16:creationId xmlns:a16="http://schemas.microsoft.com/office/drawing/2014/main" id="{C2CA0DB5-FD30-47FC-B73E-A074A202364B}"/>
                </a:ext>
              </a:extLst>
            </p:cNvPr>
            <p:cNvSpPr/>
            <p:nvPr/>
          </p:nvSpPr>
          <p:spPr bwMode="auto">
            <a:xfrm>
              <a:off x="6836438" y="1803733"/>
              <a:ext cx="1447800" cy="911036"/>
            </a:xfrm>
            <a:prstGeom prst="flowChartDocumen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n-US" sz="2400" dirty="0">
                  <a:latin typeface="Calibri" pitchFamily="34" charset="0"/>
                  <a:cs typeface="Times New Roman"/>
                </a:rPr>
                <a:t>U</a:t>
              </a:r>
              <a:r>
                <a:rPr lang="en-US" sz="2400" dirty="0">
                  <a:latin typeface="Times New Roman"/>
                  <a:cs typeface="Times New Roman"/>
                </a:rPr>
                <a:t>→</a:t>
              </a:r>
              <a:r>
                <a:rPr lang="en-US" sz="2400" dirty="0">
                  <a:latin typeface="Calibri" pitchFamily="34" charset="0"/>
                  <a:cs typeface="Times New Roman"/>
                </a:rPr>
                <a:t>V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Times New Roman"/>
                </a:rPr>
                <a:t>…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BEA3FE14-5839-4E98-A76B-4ABBBB7CF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4238" y="1511345"/>
              <a:ext cx="51007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i="1" dirty="0">
                  <a:latin typeface="Calibri" pitchFamily="34" charset="0"/>
                </a:rPr>
                <a:t>F</a:t>
              </a:r>
              <a:r>
                <a:rPr lang="en-US" sz="3200" i="1" baseline="30000" dirty="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C3EFDAA-CA6D-4FF9-A1B2-C8B024195559}"/>
              </a:ext>
            </a:extLst>
          </p:cNvPr>
          <p:cNvSpPr txBox="1"/>
          <p:nvPr/>
        </p:nvSpPr>
        <p:spPr>
          <a:xfrm>
            <a:off x="1825418" y="4053356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</a:t>
            </a:r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784E8133-AC42-4DF8-9F43-160209179813}"/>
              </a:ext>
            </a:extLst>
          </p:cNvPr>
          <p:cNvSpPr/>
          <p:nvPr/>
        </p:nvSpPr>
        <p:spPr>
          <a:xfrm rot="3714972">
            <a:off x="3271333" y="3552210"/>
            <a:ext cx="834764" cy="2395866"/>
          </a:xfrm>
          <a:prstGeom prst="curvedLeftArrow">
            <a:avLst>
              <a:gd name="adj1" fmla="val 1662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15091C-7448-4CBA-A3C3-B096FA9DDD0C}"/>
              </a:ext>
            </a:extLst>
          </p:cNvPr>
          <p:cNvSpPr txBox="1"/>
          <p:nvPr/>
        </p:nvSpPr>
        <p:spPr>
          <a:xfrm>
            <a:off x="2282395" y="4509105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62966" y="126205"/>
            <a:ext cx="7886700" cy="1042815"/>
          </a:xfrm>
        </p:spPr>
        <p:txBody>
          <a:bodyPr>
            <a:normAutofit/>
          </a:bodyPr>
          <a:lstStyle/>
          <a:p>
            <a:r>
              <a:rPr lang="en-US" sz="5400" dirty="0"/>
              <a:t>Attribute Closure -  Example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62966" y="1325632"/>
            <a:ext cx="8077200" cy="1158950"/>
          </a:xfrm>
          <a:solidFill>
            <a:srgbClr val="ABE9FF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600" dirty="0">
                <a:latin typeface="Calibri" pitchFamily="34" charset="0"/>
              </a:rPr>
              <a:t>Relation  </a:t>
            </a:r>
            <a:r>
              <a:rPr lang="en-US" sz="2600" i="1" dirty="0">
                <a:latin typeface="Calibri" pitchFamily="34" charset="0"/>
              </a:rPr>
              <a:t>ABCDEF</a:t>
            </a:r>
            <a:r>
              <a:rPr lang="en-US" sz="2600" dirty="0">
                <a:latin typeface="Calibri" pitchFamily="34" charset="0"/>
              </a:rPr>
              <a:t> with F</a:t>
            </a:r>
            <a:r>
              <a:rPr lang="en-US" sz="2600" baseline="30000" dirty="0">
                <a:latin typeface="Calibri" pitchFamily="34" charset="0"/>
              </a:rPr>
              <a:t>+</a:t>
            </a:r>
            <a:r>
              <a:rPr lang="en-US" sz="2600" dirty="0">
                <a:latin typeface="Calibri" pitchFamily="34" charset="0"/>
              </a:rPr>
              <a:t>= {</a:t>
            </a:r>
            <a:r>
              <a:rPr lang="en-US" sz="2600" i="1" dirty="0">
                <a:latin typeface="Calibri" pitchFamily="34" charset="0"/>
              </a:rPr>
              <a:t>AB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600" i="1" dirty="0">
                <a:latin typeface="Calibri" pitchFamily="34" charset="0"/>
              </a:rPr>
              <a:t>C, BC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600" i="1" dirty="0">
                <a:latin typeface="Calibri" pitchFamily="34" charset="0"/>
              </a:rPr>
              <a:t>AD, D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600" i="1" dirty="0">
                <a:latin typeface="Calibri" pitchFamily="34" charset="0"/>
              </a:rPr>
              <a:t>E, CF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600" i="1" dirty="0">
                <a:latin typeface="Calibri" pitchFamily="34" charset="0"/>
              </a:rPr>
              <a:t>B</a:t>
            </a:r>
            <a:r>
              <a:rPr lang="en-US" sz="2600" dirty="0">
                <a:latin typeface="Calibri" pitchFamily="34" charset="0"/>
              </a:rPr>
              <a:t>}</a:t>
            </a:r>
          </a:p>
          <a:p>
            <a:pPr>
              <a:buFont typeface="Wingdings" pitchFamily="2" charset="2"/>
              <a:buNone/>
            </a:pPr>
            <a:r>
              <a:rPr lang="en-US" sz="2600" dirty="0">
                <a:latin typeface="Calibri" pitchFamily="34" charset="0"/>
              </a:rPr>
              <a:t>What is {</a:t>
            </a:r>
            <a:r>
              <a:rPr lang="en-US" sz="2600" i="1" dirty="0">
                <a:latin typeface="Calibri" pitchFamily="34" charset="0"/>
              </a:rPr>
              <a:t>A, B</a:t>
            </a:r>
            <a:r>
              <a:rPr lang="en-US" sz="2600" dirty="0">
                <a:latin typeface="Calibri" pitchFamily="34" charset="0"/>
              </a:rPr>
              <a:t>}</a:t>
            </a:r>
            <a:r>
              <a:rPr lang="en-US" sz="2600" baseline="30000" dirty="0">
                <a:latin typeface="Calibri" pitchFamily="34" charset="0"/>
              </a:rPr>
              <a:t>+ </a:t>
            </a:r>
            <a:r>
              <a:rPr lang="en-US" sz="2600" dirty="0">
                <a:latin typeface="Calibri" pitchFamily="34" charset="0"/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en-US" sz="2600" dirty="0">
                <a:latin typeface="Calibri" pitchFamily="34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28194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600" i="1" dirty="0">
                <a:latin typeface="Calibri" pitchFamily="34" charset="0"/>
              </a:rPr>
              <a:t>Initially,         </a:t>
            </a:r>
            <a:r>
              <a:rPr lang="en-US" sz="2600" kern="0" dirty="0">
                <a:latin typeface="Calibri" pitchFamily="34" charset="0"/>
              </a:rPr>
              <a:t>{</a:t>
            </a:r>
            <a:r>
              <a:rPr lang="en-US" sz="2600" i="1" kern="0" dirty="0">
                <a:latin typeface="Calibri" pitchFamily="34" charset="0"/>
              </a:rPr>
              <a:t>A, B</a:t>
            </a:r>
            <a:r>
              <a:rPr lang="en-US" sz="2600" kern="0" dirty="0">
                <a:latin typeface="Calibri" pitchFamily="34" charset="0"/>
              </a:rPr>
              <a:t>}</a:t>
            </a:r>
            <a:r>
              <a:rPr lang="en-US" sz="2600" kern="0" baseline="30000" dirty="0">
                <a:latin typeface="Calibri" pitchFamily="34" charset="0"/>
              </a:rPr>
              <a:t>+ </a:t>
            </a:r>
            <a:r>
              <a:rPr lang="en-US" sz="2600" kern="0" dirty="0">
                <a:latin typeface="Calibri" pitchFamily="34" charset="0"/>
              </a:rPr>
              <a:t> =  {</a:t>
            </a:r>
            <a:r>
              <a:rPr lang="en-US" sz="2600" kern="0" dirty="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600" kern="0" dirty="0">
                <a:latin typeface="Calibri" pitchFamily="34" charset="0"/>
              </a:rPr>
              <a:t>, </a:t>
            </a:r>
            <a:r>
              <a:rPr lang="en-US" sz="2600" kern="0" dirty="0">
                <a:solidFill>
                  <a:srgbClr val="7030A0"/>
                </a:solidFill>
                <a:latin typeface="Calibri" pitchFamily="34" charset="0"/>
              </a:rPr>
              <a:t>B</a:t>
            </a:r>
            <a:r>
              <a:rPr lang="en-US" sz="2600" kern="0" dirty="0">
                <a:latin typeface="Calibri" pitchFamily="34" charset="0"/>
              </a:rPr>
              <a:t>} </a:t>
            </a:r>
            <a:r>
              <a:rPr lang="en-US" sz="2600" i="1" dirty="0">
                <a:latin typeface="Calibri" pitchFamily="34" charset="0"/>
              </a:rPr>
              <a:t>	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600" i="1" dirty="0">
                <a:latin typeface="Calibri" pitchFamily="34" charset="0"/>
              </a:rPr>
              <a:t>AB</a:t>
            </a:r>
            <a:r>
              <a:rPr lang="en-US" sz="2600" i="1" dirty="0">
                <a:latin typeface="Times New Roman"/>
                <a:cs typeface="Times New Roman"/>
              </a:rPr>
              <a:t>→</a:t>
            </a:r>
            <a:r>
              <a:rPr lang="en-US" sz="2600" i="1" dirty="0">
                <a:solidFill>
                  <a:srgbClr val="7030A0"/>
                </a:solidFill>
                <a:latin typeface="Calibri" pitchFamily="34" charset="0"/>
              </a:rPr>
              <a:t>C</a:t>
            </a:r>
            <a:r>
              <a:rPr lang="en-US" sz="2600" i="1" dirty="0">
                <a:latin typeface="Calibri" pitchFamily="34" charset="0"/>
              </a:rPr>
              <a:t>    </a:t>
            </a:r>
            <a:r>
              <a:rPr lang="en-US" sz="2600" dirty="0">
                <a:latin typeface="Calibri" pitchFamily="34" charset="0"/>
                <a:sym typeface="Symbol"/>
              </a:rPr>
              <a:t></a:t>
            </a:r>
            <a:r>
              <a:rPr lang="en-US" sz="2600" i="1" dirty="0">
                <a:latin typeface="Calibri" pitchFamily="34" charset="0"/>
                <a:sym typeface="Symbol"/>
              </a:rPr>
              <a:t>  </a:t>
            </a:r>
            <a:r>
              <a:rPr lang="en-US" sz="2600" kern="0" dirty="0">
                <a:latin typeface="Calibri" pitchFamily="34" charset="0"/>
                <a:cs typeface="+mn-cs"/>
              </a:rPr>
              <a:t> {</a:t>
            </a:r>
            <a:r>
              <a:rPr lang="en-US" sz="2600" i="1" kern="0" dirty="0">
                <a:latin typeface="Calibri" pitchFamily="34" charset="0"/>
                <a:cs typeface="+mn-cs"/>
              </a:rPr>
              <a:t>A, B</a:t>
            </a:r>
            <a:r>
              <a:rPr lang="en-US" sz="2600" kern="0" dirty="0">
                <a:latin typeface="Calibri" pitchFamily="34" charset="0"/>
                <a:cs typeface="+mn-cs"/>
              </a:rPr>
              <a:t>}</a:t>
            </a:r>
            <a:r>
              <a:rPr lang="en-US" sz="2600" kern="0" baseline="30000" dirty="0">
                <a:latin typeface="Calibri" pitchFamily="34" charset="0"/>
                <a:cs typeface="+mn-cs"/>
              </a:rPr>
              <a:t>+ </a:t>
            </a:r>
            <a:r>
              <a:rPr lang="en-US" sz="2600" kern="0" dirty="0">
                <a:latin typeface="Calibri" pitchFamily="34" charset="0"/>
                <a:cs typeface="+mn-cs"/>
              </a:rPr>
              <a:t> =  {A, B, </a:t>
            </a:r>
            <a:r>
              <a:rPr lang="en-US" sz="2600" kern="0" dirty="0">
                <a:solidFill>
                  <a:srgbClr val="7030A0"/>
                </a:solidFill>
                <a:latin typeface="Calibri" pitchFamily="34" charset="0"/>
                <a:cs typeface="+mn-cs"/>
              </a:rPr>
              <a:t>C</a:t>
            </a:r>
            <a:r>
              <a:rPr lang="en-US" sz="2600" kern="0" dirty="0">
                <a:latin typeface="Calibri" pitchFamily="34" charset="0"/>
                <a:cs typeface="+mn-cs"/>
              </a:rPr>
              <a:t>}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600" i="1" dirty="0">
                <a:latin typeface="Calibri" pitchFamily="34" charset="0"/>
              </a:rPr>
              <a:t>BC</a:t>
            </a:r>
            <a:r>
              <a:rPr lang="en-US" sz="2600" i="1" dirty="0">
                <a:latin typeface="Times New Roman"/>
                <a:cs typeface="Times New Roman"/>
              </a:rPr>
              <a:t>→</a:t>
            </a:r>
            <a:r>
              <a:rPr lang="en-US" sz="2600" i="1" dirty="0">
                <a:latin typeface="Calibri" pitchFamily="34" charset="0"/>
              </a:rPr>
              <a:t>A</a:t>
            </a:r>
            <a:r>
              <a:rPr lang="en-US" sz="2600" i="1" dirty="0">
                <a:solidFill>
                  <a:srgbClr val="7030A0"/>
                </a:solidFill>
                <a:latin typeface="Calibri" pitchFamily="34" charset="0"/>
              </a:rPr>
              <a:t>D</a:t>
            </a:r>
            <a:r>
              <a:rPr lang="en-US" sz="2600" i="1" dirty="0">
                <a:latin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  <a:sym typeface="Symbol"/>
              </a:rPr>
              <a:t></a:t>
            </a:r>
            <a:r>
              <a:rPr lang="en-US" sz="2600" i="1" dirty="0">
                <a:latin typeface="Calibri" pitchFamily="34" charset="0"/>
                <a:sym typeface="Symbol"/>
              </a:rPr>
              <a:t>  </a:t>
            </a:r>
            <a:r>
              <a:rPr lang="en-US" sz="2600" kern="0" dirty="0">
                <a:latin typeface="Calibri" pitchFamily="34" charset="0"/>
              </a:rPr>
              <a:t> {</a:t>
            </a:r>
            <a:r>
              <a:rPr lang="en-US" sz="2600" i="1" kern="0" dirty="0">
                <a:latin typeface="Calibri" pitchFamily="34" charset="0"/>
              </a:rPr>
              <a:t>A, B</a:t>
            </a:r>
            <a:r>
              <a:rPr lang="en-US" sz="2600" kern="0" dirty="0">
                <a:latin typeface="Calibri" pitchFamily="34" charset="0"/>
              </a:rPr>
              <a:t>}</a:t>
            </a:r>
            <a:r>
              <a:rPr lang="en-US" sz="2600" kern="0" baseline="30000" dirty="0">
                <a:latin typeface="Calibri" pitchFamily="34" charset="0"/>
              </a:rPr>
              <a:t>+ </a:t>
            </a:r>
            <a:r>
              <a:rPr lang="en-US" sz="2600" kern="0" dirty="0">
                <a:latin typeface="Calibri" pitchFamily="34" charset="0"/>
              </a:rPr>
              <a:t> =  {A, B, C, </a:t>
            </a:r>
            <a:r>
              <a:rPr lang="en-US" sz="2600" kern="0" dirty="0">
                <a:solidFill>
                  <a:srgbClr val="7030A0"/>
                </a:solidFill>
                <a:latin typeface="Calibri" pitchFamily="34" charset="0"/>
              </a:rPr>
              <a:t>D</a:t>
            </a:r>
            <a:r>
              <a:rPr lang="en-US" sz="2600" kern="0" dirty="0">
                <a:latin typeface="Calibri" pitchFamily="34" charset="0"/>
              </a:rPr>
              <a:t>}</a:t>
            </a:r>
            <a:r>
              <a:rPr lang="en-US" sz="2600" i="1" dirty="0">
                <a:latin typeface="Calibri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600" i="1" dirty="0">
                <a:latin typeface="Calibri" pitchFamily="34" charset="0"/>
              </a:rPr>
              <a:t>D</a:t>
            </a:r>
            <a:r>
              <a:rPr lang="en-US" sz="2600" i="1" dirty="0">
                <a:latin typeface="Times New Roman"/>
                <a:cs typeface="Times New Roman"/>
              </a:rPr>
              <a:t>→</a:t>
            </a:r>
            <a:r>
              <a:rPr lang="en-US" sz="2600" i="1" dirty="0">
                <a:solidFill>
                  <a:srgbClr val="7030A0"/>
                </a:solidFill>
                <a:latin typeface="Calibri" pitchFamily="34" charset="0"/>
              </a:rPr>
              <a:t>E</a:t>
            </a:r>
            <a:r>
              <a:rPr lang="en-US" sz="2600" i="1" dirty="0">
                <a:latin typeface="Calibri" pitchFamily="34" charset="0"/>
              </a:rPr>
              <a:t>      </a:t>
            </a:r>
            <a:r>
              <a:rPr lang="en-US" sz="2600" dirty="0">
                <a:latin typeface="Calibri" pitchFamily="34" charset="0"/>
                <a:sym typeface="Symbol"/>
              </a:rPr>
              <a:t></a:t>
            </a:r>
            <a:r>
              <a:rPr lang="en-US" sz="2600" i="1" dirty="0">
                <a:latin typeface="Calibri" pitchFamily="34" charset="0"/>
                <a:sym typeface="Symbol"/>
              </a:rPr>
              <a:t>  </a:t>
            </a:r>
            <a:r>
              <a:rPr lang="en-US" sz="2600" kern="0" dirty="0">
                <a:latin typeface="Calibri" pitchFamily="34" charset="0"/>
              </a:rPr>
              <a:t> {</a:t>
            </a:r>
            <a:r>
              <a:rPr lang="en-US" sz="2600" i="1" kern="0" dirty="0">
                <a:latin typeface="Calibri" pitchFamily="34" charset="0"/>
              </a:rPr>
              <a:t>A, B</a:t>
            </a:r>
            <a:r>
              <a:rPr lang="en-US" sz="2600" kern="0" dirty="0">
                <a:latin typeface="Calibri" pitchFamily="34" charset="0"/>
              </a:rPr>
              <a:t>}</a:t>
            </a:r>
            <a:r>
              <a:rPr lang="en-US" sz="2600" kern="0" baseline="30000" dirty="0">
                <a:latin typeface="Calibri" pitchFamily="34" charset="0"/>
              </a:rPr>
              <a:t>+ </a:t>
            </a:r>
            <a:r>
              <a:rPr lang="en-US" sz="2600" kern="0" dirty="0">
                <a:latin typeface="Calibri" pitchFamily="34" charset="0"/>
              </a:rPr>
              <a:t> =  {A, B, C, D, </a:t>
            </a:r>
            <a:r>
              <a:rPr lang="en-US" sz="2600" kern="0" dirty="0">
                <a:solidFill>
                  <a:srgbClr val="7030A0"/>
                </a:solidFill>
                <a:latin typeface="Calibri" pitchFamily="34" charset="0"/>
              </a:rPr>
              <a:t>E</a:t>
            </a:r>
            <a:r>
              <a:rPr lang="en-US" sz="2600" kern="0" dirty="0">
                <a:latin typeface="Calibri" pitchFamily="34" charset="0"/>
              </a:rPr>
              <a:t>}</a:t>
            </a:r>
            <a:r>
              <a:rPr lang="en-US" sz="2600" i="1" dirty="0">
                <a:latin typeface="Calibri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600" i="1" dirty="0">
                <a:latin typeface="Calibri" pitchFamily="34" charset="0"/>
              </a:rPr>
              <a:t>CF</a:t>
            </a:r>
            <a:r>
              <a:rPr lang="en-US" sz="2600" i="1" dirty="0">
                <a:latin typeface="Times New Roman"/>
                <a:cs typeface="Times New Roman"/>
              </a:rPr>
              <a:t>→</a:t>
            </a:r>
            <a:r>
              <a:rPr lang="en-US" sz="2600" i="1" dirty="0">
                <a:latin typeface="Calibri" pitchFamily="34" charset="0"/>
              </a:rPr>
              <a:t>B  </a:t>
            </a:r>
            <a:r>
              <a:rPr lang="en-US" sz="2600" dirty="0">
                <a:latin typeface="Calibri" pitchFamily="34" charset="0"/>
                <a:sym typeface="Symbol"/>
              </a:rPr>
              <a:t> 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i="1" dirty="0">
                <a:latin typeface="Calibri" pitchFamily="34" charset="0"/>
              </a:rPr>
              <a:t>F</a:t>
            </a:r>
            <a:r>
              <a:rPr lang="en-US" sz="2600" dirty="0">
                <a:latin typeface="Calibri" pitchFamily="34" charset="0"/>
              </a:rPr>
              <a:t> is on the left-hand side, we cannot include </a:t>
            </a:r>
            <a:r>
              <a:rPr lang="en-US" sz="2600" i="1" dirty="0">
                <a:latin typeface="Calibri" pitchFamily="34" charset="0"/>
              </a:rPr>
              <a:t>F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kern="0" dirty="0">
                <a:latin typeface="Calibri" pitchFamily="34" charset="0"/>
              </a:rPr>
              <a:t>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kern="0" dirty="0">
                <a:latin typeface="Calibri" pitchFamily="34" charset="0"/>
              </a:rPr>
              <a:t>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kern="0" dirty="0">
                <a:latin typeface="Calibri" pitchFamily="34" charset="0"/>
              </a:rPr>
              <a:t>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kern="0" dirty="0">
                <a:latin typeface="Calibri" pitchFamily="34" charset="0"/>
              </a:rPr>
              <a:t> </a:t>
            </a:r>
            <a:endParaRPr lang="en-US" kern="0" dirty="0"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en-US" kern="0" dirty="0"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en-US" kern="0" dirty="0">
              <a:latin typeface="Calibri" pitchFamily="34" charset="0"/>
              <a:cs typeface="+mn-cs"/>
            </a:endParaRPr>
          </a:p>
        </p:txBody>
      </p:sp>
      <p:sp>
        <p:nvSpPr>
          <p:cNvPr id="5" name="Can 4"/>
          <p:cNvSpPr/>
          <p:nvPr/>
        </p:nvSpPr>
        <p:spPr bwMode="auto">
          <a:xfrm>
            <a:off x="6553200" y="3175066"/>
            <a:ext cx="1219200" cy="1216152"/>
          </a:xfrm>
          <a:prstGeom prst="can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4700" y="3927668"/>
            <a:ext cx="407484" cy="584775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0" y="3049372"/>
            <a:ext cx="941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{A,B}</a:t>
            </a:r>
            <a:r>
              <a:rPr lang="en-US" b="1" baseline="30000" dirty="0">
                <a:latin typeface="Calibri" pitchFamily="34" charset="0"/>
                <a:cs typeface="Calibri" pitchFamily="34" charset="0"/>
              </a:rPr>
              <a:t>+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888" y="3717440"/>
            <a:ext cx="421910" cy="584775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21542" y="2435584"/>
            <a:ext cx="348172" cy="947037"/>
            <a:chOff x="7021542" y="2615537"/>
            <a:chExt cx="348172" cy="947037"/>
          </a:xfrm>
        </p:grpSpPr>
        <p:sp>
          <p:nvSpPr>
            <p:cNvPr id="8" name="Down Arrow 7"/>
            <p:cNvSpPr/>
            <p:nvPr/>
          </p:nvSpPr>
          <p:spPr bwMode="auto">
            <a:xfrm>
              <a:off x="7043228" y="3030524"/>
              <a:ext cx="304800" cy="532050"/>
            </a:xfrm>
            <a:prstGeom prst="downArrow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1542" y="2615537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libri" panose="020F0502020204030204" pitchFamily="34" charset="0"/>
                </a:rPr>
                <a:t>C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80999" y="3244596"/>
            <a:ext cx="1617133" cy="2116943"/>
          </a:xfrm>
          <a:prstGeom prst="ellipse">
            <a:avLst/>
          </a:pr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1638300" y="5518150"/>
            <a:ext cx="2858073" cy="1044435"/>
          </a:xfrm>
          <a:prstGeom prst="wedgeRoundRectCallout">
            <a:avLst>
              <a:gd name="adj1" fmla="val -61612"/>
              <a:gd name="adj2" fmla="val -76606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Make sure to consider the closure of the FD set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718437" y="5363899"/>
            <a:ext cx="1474787" cy="1174750"/>
            <a:chOff x="658813" y="5073650"/>
            <a:chExt cx="1474787" cy="1174750"/>
          </a:xfrm>
        </p:grpSpPr>
        <p:sp>
          <p:nvSpPr>
            <p:cNvPr id="15" name="Oval 2"/>
            <p:cNvSpPr>
              <a:spLocks noChangeArrowheads="1"/>
            </p:cNvSpPr>
            <p:nvPr/>
          </p:nvSpPr>
          <p:spPr bwMode="auto">
            <a:xfrm>
              <a:off x="658813" y="5073650"/>
              <a:ext cx="1474787" cy="1174750"/>
            </a:xfrm>
            <a:prstGeom prst="ellipse">
              <a:avLst/>
            </a:prstGeom>
            <a:solidFill>
              <a:srgbClr val="7A7AA6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" name="Oval 1"/>
            <p:cNvSpPr>
              <a:spLocks noChangeArrowheads="1"/>
            </p:cNvSpPr>
            <p:nvPr/>
          </p:nvSpPr>
          <p:spPr bwMode="auto">
            <a:xfrm>
              <a:off x="762000" y="5257800"/>
              <a:ext cx="685800" cy="762000"/>
            </a:xfrm>
            <a:prstGeom prst="ellipse">
              <a:avLst/>
            </a:prstGeom>
            <a:solidFill>
              <a:srgbClr val="ABE9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" name="TextBox 3"/>
            <p:cNvSpPr txBox="1">
              <a:spLocks noChangeArrowheads="1"/>
            </p:cNvSpPr>
            <p:nvPr/>
          </p:nvSpPr>
          <p:spPr bwMode="auto">
            <a:xfrm>
              <a:off x="887413" y="5441603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i="1" dirty="0">
                  <a:latin typeface="Calibri" pitchFamily="34" charset="0"/>
                  <a:cs typeface="Calibri" pitchFamily="34" charset="0"/>
                </a:rPr>
                <a:t>F</a:t>
              </a:r>
            </a:p>
          </p:txBody>
        </p:sp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1611086" y="5501065"/>
              <a:ext cx="4286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i="1" baseline="30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+</a:t>
              </a:r>
              <a:endParaRPr lang="en-US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4236341" y="1690227"/>
            <a:ext cx="335659" cy="32792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289106" y="3353469"/>
            <a:ext cx="335659" cy="32792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5272767" y="1692903"/>
            <a:ext cx="335659" cy="32792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273941" y="3845865"/>
            <a:ext cx="335659" cy="32792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6240965" y="1690227"/>
            <a:ext cx="335659" cy="32792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276575" y="4307695"/>
            <a:ext cx="335659" cy="32792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7156583" y="1690227"/>
            <a:ext cx="335659" cy="32792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273941" y="4780512"/>
            <a:ext cx="335659" cy="32792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 animBg="1"/>
      <p:bldP spid="12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81263" y="6905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Reasoning About FDs  (Contd.)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" y="1699419"/>
            <a:ext cx="8458200" cy="3068474"/>
          </a:xfrm>
        </p:spPr>
        <p:txBody>
          <a:bodyPr/>
          <a:lstStyle/>
          <a:p>
            <a:pPr marL="0" indent="0">
              <a:lnSpc>
                <a:spcPts val="3100"/>
              </a:lnSpc>
              <a:buNone/>
              <a:defRPr/>
            </a:pPr>
            <a:r>
              <a:rPr lang="en-US" sz="3600" dirty="0">
                <a:latin typeface="Calibri" pitchFamily="34" charset="0"/>
              </a:rPr>
              <a:t>Check if </a:t>
            </a:r>
            <a:r>
              <a:rPr lang="en-US" sz="3600" i="1" dirty="0">
                <a:latin typeface="Calibri" pitchFamily="34" charset="0"/>
              </a:rPr>
              <a:t>X </a:t>
            </a:r>
            <a:r>
              <a:rPr lang="en-US" sz="3600" i="1" dirty="0">
                <a:latin typeface="Calibri" pitchFamily="34" charset="0"/>
                <a:cs typeface="Times New Roman"/>
              </a:rPr>
              <a:t>→</a:t>
            </a:r>
            <a:r>
              <a:rPr lang="en-US" sz="3600" i="1" dirty="0">
                <a:latin typeface="Calibri" pitchFamily="34" charset="0"/>
              </a:rPr>
              <a:t> Y </a:t>
            </a:r>
            <a:r>
              <a:rPr lang="en-US" sz="3600" dirty="0">
                <a:latin typeface="Calibri" pitchFamily="34" charset="0"/>
              </a:rPr>
              <a:t>is true: </a:t>
            </a:r>
          </a:p>
          <a:p>
            <a:pPr marL="803275" indent="-461963">
              <a:lnSpc>
                <a:spcPts val="31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Compute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X</a:t>
            </a:r>
            <a:r>
              <a:rPr lang="en-US" i="1" baseline="30000" dirty="0">
                <a:solidFill>
                  <a:srgbClr val="7030A0"/>
                </a:solidFill>
                <a:latin typeface="Calibri" pitchFamily="34" charset="0"/>
              </a:rPr>
              <a:t>+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libri" pitchFamily="34" charset="0"/>
              </a:rPr>
              <a:t>wrt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 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F</a:t>
            </a:r>
            <a:r>
              <a:rPr lang="en-US" i="1" baseline="30000" dirty="0">
                <a:solidFill>
                  <a:srgbClr val="7030A0"/>
                </a:solidFill>
                <a:latin typeface="Calibri" pitchFamily="34" charset="0"/>
              </a:rPr>
              <a:t>+</a:t>
            </a:r>
          </a:p>
          <a:p>
            <a:pPr marL="803275" indent="-461963">
              <a:lnSpc>
                <a:spcPts val="31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Check if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Y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 is in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X</a:t>
            </a:r>
            <a:r>
              <a:rPr lang="en-US" i="1" baseline="30000" dirty="0">
                <a:solidFill>
                  <a:srgbClr val="7030A0"/>
                </a:solidFill>
                <a:latin typeface="Calibri" pitchFamily="34" charset="0"/>
              </a:rPr>
              <a:t>+</a:t>
            </a:r>
            <a:r>
              <a:rPr lang="en-US" baseline="300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(i.e., Do we have </a:t>
            </a:r>
            <a:r>
              <a:rPr lang="en-US" sz="3200" i="1" dirty="0">
                <a:solidFill>
                  <a:srgbClr val="7030A0"/>
                </a:solidFill>
                <a:latin typeface="Calibri" pitchFamily="34" charset="0"/>
              </a:rPr>
              <a:t>X </a:t>
            </a:r>
            <a:r>
              <a:rPr lang="en-US" sz="3200" i="1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3200" i="1" dirty="0">
                <a:solidFill>
                  <a:srgbClr val="7030A0"/>
                </a:solidFill>
                <a:latin typeface="Calibri" pitchFamily="34" charset="0"/>
              </a:rPr>
              <a:t> Y ?)</a:t>
            </a:r>
            <a:endParaRPr lang="en-US" baseline="30000" dirty="0">
              <a:solidFill>
                <a:srgbClr val="7030A0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8813" y="4517061"/>
            <a:ext cx="1474787" cy="1174750"/>
            <a:chOff x="658813" y="5073650"/>
            <a:chExt cx="1474787" cy="1174750"/>
          </a:xfrm>
        </p:grpSpPr>
        <p:sp>
          <p:nvSpPr>
            <p:cNvPr id="13314" name="Oval 2"/>
            <p:cNvSpPr>
              <a:spLocks noChangeArrowheads="1"/>
            </p:cNvSpPr>
            <p:nvPr/>
          </p:nvSpPr>
          <p:spPr bwMode="auto">
            <a:xfrm>
              <a:off x="658813" y="5073650"/>
              <a:ext cx="1474787" cy="1174750"/>
            </a:xfrm>
            <a:prstGeom prst="ellipse">
              <a:avLst/>
            </a:prstGeom>
            <a:solidFill>
              <a:srgbClr val="A3A3C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318" name="Oval 1"/>
            <p:cNvSpPr>
              <a:spLocks noChangeArrowheads="1"/>
            </p:cNvSpPr>
            <p:nvPr/>
          </p:nvSpPr>
          <p:spPr bwMode="auto">
            <a:xfrm>
              <a:off x="762000" y="5257800"/>
              <a:ext cx="685800" cy="762000"/>
            </a:xfrm>
            <a:prstGeom prst="ellipse">
              <a:avLst/>
            </a:prstGeom>
            <a:solidFill>
              <a:srgbClr val="ABE9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3319" name="TextBox 3"/>
            <p:cNvSpPr txBox="1">
              <a:spLocks noChangeArrowheads="1"/>
            </p:cNvSpPr>
            <p:nvPr/>
          </p:nvSpPr>
          <p:spPr bwMode="auto">
            <a:xfrm>
              <a:off x="900907" y="5391150"/>
              <a:ext cx="304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2000" i="1" dirty="0">
                  <a:latin typeface="Calibri" pitchFamily="34" charset="0"/>
                  <a:cs typeface="Calibri" pitchFamily="34" charset="0"/>
                </a:rPr>
                <a:t>F</a:t>
              </a:r>
            </a:p>
          </p:txBody>
        </p:sp>
        <p:sp>
          <p:nvSpPr>
            <p:cNvPr id="13320" name="TextBox 8"/>
            <p:cNvSpPr txBox="1">
              <a:spLocks noChangeArrowheads="1"/>
            </p:cNvSpPr>
            <p:nvPr/>
          </p:nvSpPr>
          <p:spPr bwMode="auto">
            <a:xfrm>
              <a:off x="1465273" y="5744039"/>
              <a:ext cx="4286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i="1" baseline="30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+</a:t>
              </a:r>
              <a:endParaRPr lang="en-US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38800" y="4238715"/>
            <a:ext cx="3048000" cy="1834096"/>
            <a:chOff x="5638800" y="4795304"/>
            <a:chExt cx="3048000" cy="1834096"/>
          </a:xfrm>
        </p:grpSpPr>
        <p:pic>
          <p:nvPicPr>
            <p:cNvPr id="13328" name="Picture 6" descr="C:\Users\Kien\AppData\Local\Microsoft\Windows\Temporary Internet Files\Content.IE5\I1T14QCH\MC900448746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105400"/>
              <a:ext cx="2286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ight Arrow 5"/>
            <p:cNvSpPr/>
            <p:nvPr/>
          </p:nvSpPr>
          <p:spPr bwMode="auto">
            <a:xfrm>
              <a:off x="5638800" y="5339394"/>
              <a:ext cx="838200" cy="68040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tIns="27432" rIns="0" anchor="ctr"/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If Yes</a:t>
              </a:r>
            </a:p>
          </p:txBody>
        </p:sp>
        <p:sp>
          <p:nvSpPr>
            <p:cNvPr id="13332" name="Rectangle 6"/>
            <p:cNvSpPr>
              <a:spLocks noChangeArrowheads="1"/>
            </p:cNvSpPr>
            <p:nvPr/>
          </p:nvSpPr>
          <p:spPr bwMode="auto">
            <a:xfrm>
              <a:off x="6851698" y="4795304"/>
              <a:ext cx="143981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7030A0"/>
                  </a:solidFill>
                  <a:latin typeface="Calibri" pitchFamily="34" charset="0"/>
                </a:rPr>
                <a:t>X </a:t>
              </a:r>
              <a:r>
                <a:rPr lang="en-US" sz="3200" i="1" dirty="0">
                  <a:solidFill>
                    <a:srgbClr val="7030A0"/>
                  </a:solidFill>
                  <a:latin typeface="Calibri" pitchFamily="34" charset="0"/>
                  <a:cs typeface="Times New Roman" pitchFamily="18" charset="0"/>
                </a:rPr>
                <a:t>→</a:t>
              </a:r>
              <a:r>
                <a:rPr lang="en-US" sz="3200" i="1" dirty="0">
                  <a:solidFill>
                    <a:srgbClr val="7030A0"/>
                  </a:solidFill>
                  <a:latin typeface="Calibri" pitchFamily="34" charset="0"/>
                </a:rPr>
                <a:t> Y ?</a:t>
              </a:r>
              <a:endParaRPr lang="en-US" sz="3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97213" y="4531103"/>
            <a:ext cx="2312987" cy="1192458"/>
            <a:chOff x="3097213" y="5087692"/>
            <a:chExt cx="2312987" cy="1192458"/>
          </a:xfrm>
        </p:grpSpPr>
        <p:grpSp>
          <p:nvGrpSpPr>
            <p:cNvPr id="4" name="Group 3"/>
            <p:cNvGrpSpPr/>
            <p:nvPr/>
          </p:nvGrpSpPr>
          <p:grpSpPr>
            <a:xfrm>
              <a:off x="3097213" y="5087692"/>
              <a:ext cx="2312987" cy="1192458"/>
              <a:chOff x="3097213" y="5087692"/>
              <a:chExt cx="2312987" cy="1192458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3097213" y="5105400"/>
                <a:ext cx="2312987" cy="117475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324" name="TextBox 12"/>
              <p:cNvSpPr txBox="1">
                <a:spLocks noChangeArrowheads="1"/>
              </p:cNvSpPr>
              <p:nvPr/>
            </p:nvSpPr>
            <p:spPr bwMode="auto">
              <a:xfrm>
                <a:off x="4043362" y="5087692"/>
                <a:ext cx="44767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X</a:t>
                </a:r>
                <a:r>
                  <a:rPr lang="en-US" i="1" baseline="30000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endParaRPr lang="en-US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 bwMode="auto">
            <a:xfrm>
              <a:off x="3505200" y="5410200"/>
              <a:ext cx="685800" cy="7620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323" name="TextBox 11"/>
            <p:cNvSpPr txBox="1">
              <a:spLocks noChangeArrowheads="1"/>
            </p:cNvSpPr>
            <p:nvPr/>
          </p:nvSpPr>
          <p:spPr bwMode="auto">
            <a:xfrm>
              <a:off x="3619848" y="5499784"/>
              <a:ext cx="4235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3600" i="1" dirty="0">
                  <a:latin typeface="Calibri" pitchFamily="34" charset="0"/>
                  <a:cs typeface="Calibri" pitchFamily="34" charset="0"/>
                </a:rPr>
                <a:t>X</a:t>
              </a:r>
            </a:p>
          </p:txBody>
        </p:sp>
      </p:grpSp>
      <p:sp>
        <p:nvSpPr>
          <p:cNvPr id="15" name="Oval 14"/>
          <p:cNvSpPr/>
          <p:nvPr/>
        </p:nvSpPr>
        <p:spPr bwMode="auto">
          <a:xfrm>
            <a:off x="4384544" y="4979023"/>
            <a:ext cx="685800" cy="609600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dirty="0">
                <a:latin typeface="Calibri" pitchFamily="34" charset="0"/>
                <a:cs typeface="Calibri" pitchFamily="34" charset="0"/>
              </a:rPr>
              <a:t>Y</a:t>
            </a:r>
          </a:p>
        </p:txBody>
      </p:sp>
      <p:sp>
        <p:nvSpPr>
          <p:cNvPr id="5" name="Curved Down Arrow 4"/>
          <p:cNvSpPr/>
          <p:nvPr/>
        </p:nvSpPr>
        <p:spPr bwMode="auto">
          <a:xfrm>
            <a:off x="1752600" y="4605961"/>
            <a:ext cx="1752600" cy="522288"/>
          </a:xfrm>
          <a:prstGeom prst="curvedDownArrow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2938E-31F1-4782-BF69-BB885055977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81" y="4689093"/>
            <a:ext cx="524930" cy="52493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096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Normal Forms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1" y="1007165"/>
            <a:ext cx="8305800" cy="2202694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dirty="0">
                <a:latin typeface="Calibri" pitchFamily="34" charset="0"/>
              </a:rPr>
              <a:t>Role of FDs in detecting redundancy:</a:t>
            </a:r>
          </a:p>
          <a:p>
            <a:pPr marL="457200" lvl="1" indent="0">
              <a:spcAft>
                <a:spcPts val="600"/>
              </a:spcAft>
              <a:buSzPct val="75000"/>
              <a:buNone/>
            </a:pPr>
            <a:r>
              <a:rPr lang="en-US" sz="2600" dirty="0">
                <a:latin typeface="Calibri" pitchFamily="34" charset="0"/>
              </a:rPr>
              <a:t>Consider a relation </a:t>
            </a:r>
            <a:r>
              <a:rPr lang="en-US" sz="2600" i="1" dirty="0">
                <a:latin typeface="Calibri" pitchFamily="34" charset="0"/>
              </a:rPr>
              <a:t>R</a:t>
            </a:r>
            <a:r>
              <a:rPr lang="en-US" sz="2600" dirty="0">
                <a:latin typeface="Calibri" pitchFamily="34" charset="0"/>
              </a:rPr>
              <a:t> with 3 attributes, </a:t>
            </a:r>
            <a:r>
              <a:rPr lang="en-US" sz="2600" i="1" dirty="0">
                <a:latin typeface="Calibri" pitchFamily="34" charset="0"/>
              </a:rPr>
              <a:t>ABC</a:t>
            </a:r>
            <a:r>
              <a:rPr lang="en-US" sz="2600" dirty="0">
                <a:latin typeface="Calibri" pitchFamily="34" charset="0"/>
              </a:rPr>
              <a:t>.  </a:t>
            </a:r>
          </a:p>
          <a:p>
            <a:pPr marL="1027113" lvl="2">
              <a:lnSpc>
                <a:spcPts val="25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Given A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 B:   </a:t>
            </a:r>
            <a:r>
              <a:rPr lang="en-US" sz="2400" dirty="0">
                <a:latin typeface="Calibri" pitchFamily="34" charset="0"/>
              </a:rPr>
              <a:t>Several tuples could have the same A value, and if so, they’ll all have the same B value -  redundancy 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1F2AFD-670B-471B-9209-5EDE3ADF8FB2}"/>
              </a:ext>
            </a:extLst>
          </p:cNvPr>
          <p:cNvGrpSpPr/>
          <p:nvPr/>
        </p:nvGrpSpPr>
        <p:grpSpPr>
          <a:xfrm>
            <a:off x="1209478" y="3273681"/>
            <a:ext cx="6859205" cy="3303573"/>
            <a:chOff x="1354520" y="3040352"/>
            <a:chExt cx="6859205" cy="3303573"/>
          </a:xfrm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371A4651-6292-4A3D-8B55-AD737AAF5B89}"/>
                </a:ext>
              </a:extLst>
            </p:cNvPr>
            <p:cNvSpPr/>
            <p:nvPr/>
          </p:nvSpPr>
          <p:spPr>
            <a:xfrm>
              <a:off x="6521681" y="5719837"/>
              <a:ext cx="1146313" cy="30175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8A128B04-6FA6-44B3-84E3-C2189C5A64D5}"/>
                </a:ext>
              </a:extLst>
            </p:cNvPr>
            <p:cNvSpPr/>
            <p:nvPr/>
          </p:nvSpPr>
          <p:spPr>
            <a:xfrm>
              <a:off x="6521681" y="4490962"/>
              <a:ext cx="1146313" cy="30175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F85FB01C-4A18-4874-B2A6-12750A85F98D}"/>
                </a:ext>
              </a:extLst>
            </p:cNvPr>
            <p:cNvSpPr/>
            <p:nvPr/>
          </p:nvSpPr>
          <p:spPr>
            <a:xfrm>
              <a:off x="6521681" y="4094921"/>
              <a:ext cx="1146313" cy="30175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7">
              <a:hlinkClick r:id="" action="ppaction://ole?verb=0"/>
              <a:extLst>
                <a:ext uri="{FF2B5EF4-FFF2-40B4-BE49-F238E27FC236}">
                  <a16:creationId xmlns:a16="http://schemas.microsoft.com/office/drawing/2014/main" id="{C00DAD74-DBB2-4BE2-9B5E-75421B90EEC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83885884"/>
                </p:ext>
              </p:extLst>
            </p:nvPr>
          </p:nvGraphicFramePr>
          <p:xfrm>
            <a:off x="3124200" y="3664225"/>
            <a:ext cx="5089525" cy="267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5091113" imgH="2681288" progId="Word.Document.8">
                    <p:embed/>
                  </p:oleObj>
                </mc:Choice>
                <mc:Fallback>
                  <p:oleObj name="Document" r:id="rId3" imgW="5091113" imgH="2681288" progId="Word.Document.8">
                    <p:embed/>
                    <p:pic>
                      <p:nvPicPr>
                        <p:cNvPr id="6150" name="Object 7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3664225"/>
                          <a:ext cx="5089525" cy="2679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E6E394D-BE6F-4BF7-A239-A9D7F3A65F1E}"/>
                </a:ext>
              </a:extLst>
            </p:cNvPr>
            <p:cNvSpPr/>
            <p:nvPr/>
          </p:nvSpPr>
          <p:spPr>
            <a:xfrm>
              <a:off x="1354520" y="3040352"/>
              <a:ext cx="1712328" cy="1092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200" u="sng" dirty="0">
                  <a:latin typeface="Calibri" pitchFamily="34" charset="0"/>
                </a:rPr>
                <a:t>Example</a:t>
              </a:r>
              <a:r>
                <a:rPr lang="en-US" sz="3200" dirty="0">
                  <a:latin typeface="Calibri" pitchFamily="34" charset="0"/>
                </a:rPr>
                <a:t>:</a:t>
              </a:r>
            </a:p>
            <a:p>
              <a:r>
                <a:rPr lang="en-US" sz="2800" dirty="0">
                  <a:latin typeface="Calibri" pitchFamily="34" charset="0"/>
                </a:rPr>
                <a:t>     R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→</a:t>
              </a:r>
              <a:r>
                <a:rPr lang="en-US" sz="2800" dirty="0">
                  <a:latin typeface="Calibri" pitchFamily="34" charset="0"/>
                </a:rPr>
                <a:t> W </a:t>
              </a:r>
              <a:endParaRPr lang="en-US" sz="2800" dirty="0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66750" y="152401"/>
            <a:ext cx="7886700" cy="769088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The Evils of Redundancy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7412" y="1027814"/>
            <a:ext cx="8365375" cy="567778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ts val="3000"/>
              </a:lnSpc>
            </a:pP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Redundancy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is at the root of several problems associated with relational schemas:</a:t>
            </a:r>
          </a:p>
          <a:p>
            <a:pPr lvl="1">
              <a:lnSpc>
                <a:spcPts val="3000"/>
              </a:lnSpc>
              <a:spcAft>
                <a:spcPts val="600"/>
              </a:spcAft>
              <a:buSzPct val="75000"/>
            </a:pPr>
            <a:r>
              <a:rPr lang="en-US" sz="2600" dirty="0">
                <a:solidFill>
                  <a:schemeClr val="accent2"/>
                </a:solidFill>
                <a:latin typeface="Calibri" pitchFamily="34" charset="0"/>
              </a:rPr>
              <a:t>redundant storage, insert/delete/update anomalies </a:t>
            </a:r>
            <a:r>
              <a:rPr lang="en-US" sz="2600" dirty="0">
                <a:latin typeface="Calibri" pitchFamily="34" charset="0"/>
              </a:rPr>
              <a:t>(more on this later)</a:t>
            </a:r>
          </a:p>
          <a:p>
            <a:pPr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Integrity constraints, in particular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functional dependencies</a:t>
            </a:r>
            <a:r>
              <a:rPr lang="en-US" dirty="0">
                <a:latin typeface="Calibri" pitchFamily="34" charset="0"/>
              </a:rPr>
              <a:t>, can be used to identify schemas with such problems and to suggest refinements.</a:t>
            </a:r>
          </a:p>
          <a:p>
            <a:pPr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Main refinement technique: 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decomposition</a:t>
            </a:r>
            <a:r>
              <a:rPr lang="en-US" dirty="0">
                <a:latin typeface="Calibri" pitchFamily="34" charset="0"/>
              </a:rPr>
              <a:t> -  replacing Table(ABCD) with, say, T1(AB) and T2(BCD), or T1(ACD) and T2(ABD).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dirty="0">
                <a:latin typeface="Calibri" pitchFamily="34" charset="0"/>
              </a:rPr>
              <a:t>Decomposition should be used judiciously:</a:t>
            </a:r>
          </a:p>
          <a:p>
            <a:pPr lvl="1">
              <a:buSzPct val="75000"/>
            </a:pPr>
            <a:r>
              <a:rPr lang="en-US" dirty="0">
                <a:latin typeface="Calibri" pitchFamily="34" charset="0"/>
              </a:rPr>
              <a:t>Is there reason to decompose a relation?</a:t>
            </a:r>
          </a:p>
          <a:p>
            <a:pPr lvl="1">
              <a:buSzPct val="75000"/>
            </a:pPr>
            <a:r>
              <a:rPr lang="en-US" dirty="0">
                <a:latin typeface="Calibri" pitchFamily="34" charset="0"/>
              </a:rPr>
              <a:t>What problems (if any) does the decomposition cause?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096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Normal Forms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1" y="1007164"/>
            <a:ext cx="8305800" cy="2690193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dirty="0">
                <a:latin typeface="Calibri" pitchFamily="34" charset="0"/>
              </a:rPr>
              <a:t>Role of FDs in detecting redundancy: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sz="2600" dirty="0">
                <a:latin typeface="Calibri" pitchFamily="34" charset="0"/>
              </a:rPr>
              <a:t>Consider a relation </a:t>
            </a:r>
            <a:r>
              <a:rPr lang="en-US" sz="2600" i="1" dirty="0">
                <a:latin typeface="Calibri" pitchFamily="34" charset="0"/>
              </a:rPr>
              <a:t>R</a:t>
            </a:r>
            <a:r>
              <a:rPr lang="en-US" sz="2600" dirty="0">
                <a:latin typeface="Calibri" pitchFamily="34" charset="0"/>
              </a:rPr>
              <a:t> with 3 attributes, </a:t>
            </a:r>
            <a:r>
              <a:rPr lang="en-US" sz="2600" i="1" dirty="0">
                <a:latin typeface="Calibri" pitchFamily="34" charset="0"/>
              </a:rPr>
              <a:t>ABC</a:t>
            </a:r>
            <a:r>
              <a:rPr lang="en-US" sz="2600" dirty="0">
                <a:latin typeface="Calibri" pitchFamily="34" charset="0"/>
              </a:rPr>
              <a:t>.  </a:t>
            </a:r>
          </a:p>
          <a:p>
            <a:pPr marL="1027113" lvl="2">
              <a:lnSpc>
                <a:spcPts val="25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Given A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 B:   </a:t>
            </a:r>
            <a:r>
              <a:rPr lang="en-US" sz="2400" dirty="0">
                <a:latin typeface="Calibri" pitchFamily="34" charset="0"/>
              </a:rPr>
              <a:t>Several tuples could have the same A value, and if so, they’ll all have the same B value -  redundancy !</a:t>
            </a:r>
          </a:p>
          <a:p>
            <a:pPr marL="1027113" lvl="2">
              <a:lnSpc>
                <a:spcPts val="25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No FDs hold:   </a:t>
            </a:r>
            <a:r>
              <a:rPr lang="en-US" sz="2400" dirty="0">
                <a:latin typeface="Calibri" pitchFamily="34" charset="0"/>
              </a:rPr>
              <a:t>There is no redundancy here</a:t>
            </a:r>
          </a:p>
          <a:p>
            <a:pPr marL="914400" lvl="2" indent="0">
              <a:lnSpc>
                <a:spcPts val="2500"/>
              </a:lnSpc>
              <a:buNone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15CC9C-018B-468A-83A9-526B261D2FD2}"/>
              </a:ext>
            </a:extLst>
          </p:cNvPr>
          <p:cNvGrpSpPr/>
          <p:nvPr/>
        </p:nvGrpSpPr>
        <p:grpSpPr>
          <a:xfrm>
            <a:off x="3181528" y="4026174"/>
            <a:ext cx="5410881" cy="2679426"/>
            <a:chOff x="3376238" y="3827345"/>
            <a:chExt cx="5410881" cy="2679426"/>
          </a:xfrm>
        </p:grpSpPr>
        <p:graphicFrame>
          <p:nvGraphicFramePr>
            <p:cNvPr id="8" name="Object 8">
              <a:hlinkClick r:id="" action="ppaction://ole?verb=0"/>
              <a:extLst>
                <a:ext uri="{FF2B5EF4-FFF2-40B4-BE49-F238E27FC236}">
                  <a16:creationId xmlns:a16="http://schemas.microsoft.com/office/drawing/2014/main" id="{8BB21E43-0B73-4087-9214-2AB4D9C6AFA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80501640"/>
                </p:ext>
              </p:extLst>
            </p:nvPr>
          </p:nvGraphicFramePr>
          <p:xfrm>
            <a:off x="4394385" y="3827345"/>
            <a:ext cx="4392734" cy="2679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4394200" imgH="2681288" progId="Word.Document.8">
                    <p:embed/>
                  </p:oleObj>
                </mc:Choice>
                <mc:Fallback>
                  <p:oleObj name="Document" r:id="rId3" imgW="4394200" imgH="2681288" progId="Word.Document.8">
                    <p:embed/>
                    <p:pic>
                      <p:nvPicPr>
                        <p:cNvPr id="6156" name="Object 8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4385" y="3827345"/>
                          <a:ext cx="4392734" cy="2679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9">
              <a:hlinkClick r:id="" action="ppaction://ole?verb=0"/>
              <a:extLst>
                <a:ext uri="{FF2B5EF4-FFF2-40B4-BE49-F238E27FC236}">
                  <a16:creationId xmlns:a16="http://schemas.microsoft.com/office/drawing/2014/main" id="{85340B06-3B64-4EEA-B29C-2CC0F5041AD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48497950"/>
                </p:ext>
              </p:extLst>
            </p:nvPr>
          </p:nvGraphicFramePr>
          <p:xfrm>
            <a:off x="3376238" y="5051183"/>
            <a:ext cx="1127156" cy="14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1126756" imgH="1454799" progId="Word.Document.8">
                    <p:embed/>
                  </p:oleObj>
                </mc:Choice>
                <mc:Fallback>
                  <p:oleObj name="Document" r:id="rId5" imgW="1126756" imgH="1454799" progId="Word.Document.8">
                    <p:embed/>
                    <p:pic>
                      <p:nvPicPr>
                        <p:cNvPr id="6157" name="Object 9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6238" y="5051183"/>
                          <a:ext cx="1127156" cy="1455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peech Bubble: Rectangle with Corners Rounded 12">
            <a:extLst>
              <a:ext uri="{FF2B5EF4-FFF2-40B4-BE49-F238E27FC236}">
                <a16:creationId xmlns:a16="http://schemas.microsoft.com/office/drawing/2014/main" id="{80CE66EA-6F8C-4D83-89DE-EC58F3880D8A}"/>
              </a:ext>
            </a:extLst>
          </p:cNvPr>
          <p:cNvSpPr/>
          <p:nvPr/>
        </p:nvSpPr>
        <p:spPr>
          <a:xfrm>
            <a:off x="2031381" y="3830404"/>
            <a:ext cx="1773058" cy="841336"/>
          </a:xfrm>
          <a:prstGeom prst="wedgeRoundRectCallout">
            <a:avLst>
              <a:gd name="adj1" fmla="val 72535"/>
              <a:gd name="adj2" fmla="val 3498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400" dirty="0">
                <a:solidFill>
                  <a:schemeClr val="tx1"/>
                </a:solidFill>
              </a:rPr>
              <a:t>No FD, no redundancy</a:t>
            </a:r>
            <a:endParaRPr lang="en-US" sz="24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2">
                <a:extLst>
                  <a:ext uri="{FF2B5EF4-FFF2-40B4-BE49-F238E27FC236}">
                    <a16:creationId xmlns:a16="http://schemas.microsoft.com/office/drawing/2014/main" id="{80CE66EA-6F8C-4D83-89DE-EC58F3880D8A}"/>
                  </a:ext>
                </a:extLst>
              </p:cNvPr>
              <p:cNvSpPr/>
              <p:nvPr/>
            </p:nvSpPr>
            <p:spPr>
              <a:xfrm>
                <a:off x="576492" y="5046594"/>
                <a:ext cx="2152067" cy="1134669"/>
              </a:xfrm>
              <a:prstGeom prst="wedgeRoundRectCallout">
                <a:avLst>
                  <a:gd name="adj1" fmla="val 70680"/>
                  <a:gd name="adj2" fmla="val -8705"/>
                  <a:gd name="adj3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ts val="21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Still have R→W;</a:t>
                </a:r>
              </a:p>
              <a:p>
                <a:pPr algn="ctr">
                  <a:lnSpc>
                    <a:spcPts val="21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but R is a key</a:t>
                </a:r>
              </a:p>
              <a:p>
                <a:pPr algn="ctr">
                  <a:lnSpc>
                    <a:spcPts val="21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</a:rPr>
                  <a:t> No redundancy</a:t>
                </a:r>
              </a:p>
            </p:txBody>
          </p:sp>
        </mc:Choice>
        <mc:Fallback xmlns="">
          <p:sp>
            <p:nvSpPr>
              <p:cNvPr id="11" name="Speech Bubble: Rectangle with Corners Rounded 12">
                <a:extLst>
                  <a:ext uri="{FF2B5EF4-FFF2-40B4-BE49-F238E27FC236}">
                    <a16:creationId xmlns:a16="http://schemas.microsoft.com/office/drawing/2014/main" id="{80CE66EA-6F8C-4D83-89DE-EC58F3880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92" y="5046594"/>
                <a:ext cx="2152067" cy="1134669"/>
              </a:xfrm>
              <a:prstGeom prst="wedgeRoundRectCallout">
                <a:avLst>
                  <a:gd name="adj1" fmla="val 70680"/>
                  <a:gd name="adj2" fmla="val -8705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2119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086363" y="5188957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096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Normal Forms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81969" y="1254935"/>
            <a:ext cx="7904831" cy="3542352"/>
          </a:xfrm>
        </p:spPr>
        <p:txBody>
          <a:bodyPr>
            <a:normAutofit/>
          </a:bodyPr>
          <a:lstStyle/>
          <a:p>
            <a:pPr marL="0" lvl="2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r>
              <a:rPr lang="en-US" sz="3200" dirty="0">
                <a:latin typeface="Calibri" pitchFamily="34" charset="0"/>
              </a:rPr>
              <a:t> potentially causes problems.  However, if we know that no two tuples share the same value for A, then such problems cannot occur  (a 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</a:rPr>
              <a:t>normal form</a:t>
            </a:r>
            <a:r>
              <a:rPr lang="en-US" sz="3200" dirty="0">
                <a:latin typeface="Calibri" pitchFamily="34" charset="0"/>
              </a:rPr>
              <a:t>)</a:t>
            </a:r>
          </a:p>
          <a:p>
            <a:pPr marL="0" indent="0">
              <a:lnSpc>
                <a:spcPts val="2500"/>
              </a:lnSpc>
              <a:buNone/>
            </a:pPr>
            <a:endParaRPr lang="en-US" dirty="0">
              <a:latin typeface="Calibri" pitchFamily="34" charset="0"/>
            </a:endParaRPr>
          </a:p>
          <a:p>
            <a:pPr marL="914400" lvl="2" indent="0">
              <a:lnSpc>
                <a:spcPts val="2500"/>
              </a:lnSpc>
              <a:buNone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DD3746-6842-43FF-8DEF-E52CFB9A1433}"/>
              </a:ext>
            </a:extLst>
          </p:cNvPr>
          <p:cNvGrpSpPr/>
          <p:nvPr/>
        </p:nvGrpSpPr>
        <p:grpSpPr>
          <a:xfrm>
            <a:off x="1452638" y="3710135"/>
            <a:ext cx="6441442" cy="2049373"/>
            <a:chOff x="1468173" y="4777012"/>
            <a:chExt cx="6441442" cy="2049373"/>
          </a:xfrm>
        </p:grpSpPr>
        <p:pic>
          <p:nvPicPr>
            <p:cNvPr id="5" name="Picture 4" descr="A picture containing green&#10;&#10;Description automatically generated">
              <a:extLst>
                <a:ext uri="{FF2B5EF4-FFF2-40B4-BE49-F238E27FC236}">
                  <a16:creationId xmlns:a16="http://schemas.microsoft.com/office/drawing/2014/main" id="{BCDCF786-D010-4F74-814E-67ABD3522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632" y="4875284"/>
              <a:ext cx="3199983" cy="195110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9EC264-1DF4-4106-A74D-274CEA83FCA4}"/>
                </a:ext>
              </a:extLst>
            </p:cNvPr>
            <p:cNvSpPr/>
            <p:nvPr/>
          </p:nvSpPr>
          <p:spPr>
            <a:xfrm>
              <a:off x="2822202" y="4777012"/>
              <a:ext cx="17572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S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→</a:t>
              </a:r>
              <a:r>
                <a:rPr lang="en-US" sz="2800" dirty="0">
                  <a:latin typeface="Calibri" pitchFamily="34" charset="0"/>
                </a:rPr>
                <a:t> NLRH </a:t>
              </a:r>
              <a:endParaRPr lang="en-US" sz="2800" dirty="0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38519BD9-A03E-46CF-B271-D48851C03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173" y="5647183"/>
              <a:ext cx="2708059" cy="86600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lnSpc>
                  <a:spcPts val="2000"/>
                </a:lnSpc>
                <a:defRPr/>
              </a:pPr>
              <a:r>
                <a:rPr lang="en-US" sz="2000" dirty="0">
                  <a:solidFill>
                    <a:srgbClr val="002060"/>
                  </a:solidFill>
                  <a:latin typeface="Calibri" pitchFamily="34" charset="0"/>
                  <a:cs typeface="+mn-cs"/>
                </a:rPr>
                <a:t>No redundancy because no two tuples have the same value for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93317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096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Redundancy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1F2AFD-670B-471B-9209-5EDE3ADF8FB2}"/>
              </a:ext>
            </a:extLst>
          </p:cNvPr>
          <p:cNvGrpSpPr/>
          <p:nvPr/>
        </p:nvGrpSpPr>
        <p:grpSpPr>
          <a:xfrm>
            <a:off x="2017566" y="1203220"/>
            <a:ext cx="6393087" cy="2764759"/>
            <a:chOff x="1820638" y="3579166"/>
            <a:chExt cx="6393087" cy="2764759"/>
          </a:xfrm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371A4651-6292-4A3D-8B55-AD737AAF5B89}"/>
                </a:ext>
              </a:extLst>
            </p:cNvPr>
            <p:cNvSpPr/>
            <p:nvPr/>
          </p:nvSpPr>
          <p:spPr>
            <a:xfrm>
              <a:off x="6521681" y="5719837"/>
              <a:ext cx="1146313" cy="30175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8A128B04-6FA6-44B3-84E3-C2189C5A64D5}"/>
                </a:ext>
              </a:extLst>
            </p:cNvPr>
            <p:cNvSpPr/>
            <p:nvPr/>
          </p:nvSpPr>
          <p:spPr>
            <a:xfrm>
              <a:off x="6521681" y="4490962"/>
              <a:ext cx="1146313" cy="30175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F85FB01C-4A18-4874-B2A6-12750A85F98D}"/>
                </a:ext>
              </a:extLst>
            </p:cNvPr>
            <p:cNvSpPr/>
            <p:nvPr/>
          </p:nvSpPr>
          <p:spPr>
            <a:xfrm>
              <a:off x="6521681" y="4094921"/>
              <a:ext cx="1146313" cy="30175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7">
              <a:hlinkClick r:id="" action="ppaction://ole?verb=0"/>
              <a:extLst>
                <a:ext uri="{FF2B5EF4-FFF2-40B4-BE49-F238E27FC236}">
                  <a16:creationId xmlns:a16="http://schemas.microsoft.com/office/drawing/2014/main" id="{C00DAD74-DBB2-4BE2-9B5E-75421B90EEC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90692060"/>
                </p:ext>
              </p:extLst>
            </p:nvPr>
          </p:nvGraphicFramePr>
          <p:xfrm>
            <a:off x="3124200" y="3664225"/>
            <a:ext cx="5089525" cy="267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5091113" imgH="2681288" progId="Word.Document.8">
                    <p:embed/>
                  </p:oleObj>
                </mc:Choice>
                <mc:Fallback>
                  <p:oleObj name="Document" r:id="rId3" imgW="5091113" imgH="2681288" progId="Word.Document.8">
                    <p:embed/>
                    <p:pic>
                      <p:nvPicPr>
                        <p:cNvPr id="6" name="Object 7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C00DAD74-DBB2-4BE2-9B5E-75421B90EEC7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3664225"/>
                          <a:ext cx="5089525" cy="2679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E6E394D-BE6F-4BF7-A239-A9D7F3A65F1E}"/>
                </a:ext>
              </a:extLst>
            </p:cNvPr>
            <p:cNvSpPr/>
            <p:nvPr/>
          </p:nvSpPr>
          <p:spPr>
            <a:xfrm>
              <a:off x="1820638" y="3579166"/>
              <a:ext cx="13035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dirty="0">
                  <a:latin typeface="Calibri" pitchFamily="34" charset="0"/>
                </a:rPr>
                <a:t>R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→</a:t>
              </a:r>
              <a:r>
                <a:rPr lang="en-US" sz="2800" dirty="0">
                  <a:latin typeface="Calibri" pitchFamily="34" charset="0"/>
                </a:rPr>
                <a:t> W </a:t>
              </a:r>
              <a:endParaRPr lang="en-US" sz="28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18BA16A-BD23-A190-7FF4-CA38223C74FA}"/>
              </a:ext>
            </a:extLst>
          </p:cNvPr>
          <p:cNvGrpSpPr/>
          <p:nvPr/>
        </p:nvGrpSpPr>
        <p:grpSpPr>
          <a:xfrm>
            <a:off x="842180" y="4155689"/>
            <a:ext cx="5655264" cy="2428974"/>
            <a:chOff x="1289044" y="4801702"/>
            <a:chExt cx="5336568" cy="2132345"/>
          </a:xfrm>
        </p:grpSpPr>
        <p:pic>
          <p:nvPicPr>
            <p:cNvPr id="7" name="Picture 6" descr="A picture containing green&#10;&#10;Description automatically generated">
              <a:extLst>
                <a:ext uri="{FF2B5EF4-FFF2-40B4-BE49-F238E27FC236}">
                  <a16:creationId xmlns:a16="http://schemas.microsoft.com/office/drawing/2014/main" id="{142EEA88-EDF0-5E57-94E5-7B35D171B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044" y="4801702"/>
              <a:ext cx="3497240" cy="213234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DD405-17BE-844F-0BEB-BE80BDA815E9}"/>
                </a:ext>
              </a:extLst>
            </p:cNvPr>
            <p:cNvSpPr/>
            <p:nvPr/>
          </p:nvSpPr>
          <p:spPr>
            <a:xfrm>
              <a:off x="4868400" y="4808997"/>
              <a:ext cx="17572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S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→</a:t>
              </a:r>
              <a:r>
                <a:rPr lang="en-US" sz="2800" dirty="0">
                  <a:latin typeface="Calibri" pitchFamily="34" charset="0"/>
                </a:rPr>
                <a:t> NLRH </a:t>
              </a:r>
              <a:endParaRPr lang="en-US" sz="2800" dirty="0"/>
            </a:p>
          </p:txBody>
        </p:sp>
      </p:grpSp>
      <p:sp>
        <p:nvSpPr>
          <p:cNvPr id="12" name="Oval Callout 24">
            <a:extLst>
              <a:ext uri="{FF2B5EF4-FFF2-40B4-BE49-F238E27FC236}">
                <a16:creationId xmlns:a16="http://schemas.microsoft.com/office/drawing/2014/main" id="{F912CED2-5237-9486-6335-17262F8D254B}"/>
              </a:ext>
            </a:extLst>
          </p:cNvPr>
          <p:cNvSpPr/>
          <p:nvPr/>
        </p:nvSpPr>
        <p:spPr>
          <a:xfrm>
            <a:off x="5380347" y="429488"/>
            <a:ext cx="1637488" cy="724727"/>
          </a:xfrm>
          <a:prstGeom prst="wedgeEllipseCallout">
            <a:avLst>
              <a:gd name="adj1" fmla="val -36754"/>
              <a:gd name="adj2" fmla="val 78931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/>
              <a:t>Redundancy</a:t>
            </a:r>
          </a:p>
        </p:txBody>
      </p:sp>
      <p:sp>
        <p:nvSpPr>
          <p:cNvPr id="13" name="Oval Callout 24">
            <a:extLst>
              <a:ext uri="{FF2B5EF4-FFF2-40B4-BE49-F238E27FC236}">
                <a16:creationId xmlns:a16="http://schemas.microsoft.com/office/drawing/2014/main" id="{98A687EF-4244-C788-939A-84CF2D54872F}"/>
              </a:ext>
            </a:extLst>
          </p:cNvPr>
          <p:cNvSpPr/>
          <p:nvPr/>
        </p:nvSpPr>
        <p:spPr>
          <a:xfrm>
            <a:off x="603908" y="3134404"/>
            <a:ext cx="1637488" cy="724727"/>
          </a:xfrm>
          <a:prstGeom prst="wedgeEllipseCallout">
            <a:avLst>
              <a:gd name="adj1" fmla="val 29076"/>
              <a:gd name="adj2" fmla="val 109705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1900"/>
              </a:lnSpc>
            </a:pPr>
            <a:r>
              <a:rPr lang="en-US" dirty="0"/>
              <a:t>No redundancy</a:t>
            </a:r>
          </a:p>
        </p:txBody>
      </p:sp>
      <p:pic>
        <p:nvPicPr>
          <p:cNvPr id="1026" name="Picture 2" descr="Why Vectors, Clipart &amp; Illustrations for Free Download - illustAC">
            <a:extLst>
              <a:ext uri="{FF2B5EF4-FFF2-40B4-BE49-F238E27FC236}">
                <a16:creationId xmlns:a16="http://schemas.microsoft.com/office/drawing/2014/main" id="{1B83621A-0DEB-C969-62EA-DB054A8F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44" y="4559756"/>
            <a:ext cx="1555958" cy="15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077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096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Normal Forms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799" y="1809881"/>
            <a:ext cx="7796049" cy="27368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alibri" pitchFamily="34" charset="0"/>
              </a:rPr>
              <a:t>If a </a:t>
            </a:r>
            <a:r>
              <a:rPr lang="en-US" sz="3200" dirty="0">
                <a:latin typeface="Calibri" pitchFamily="34" charset="0"/>
              </a:rPr>
              <a:t>relation</a:t>
            </a:r>
            <a:r>
              <a:rPr lang="en-US" dirty="0">
                <a:latin typeface="Calibri" pitchFamily="34" charset="0"/>
              </a:rPr>
              <a:t> is in a certain </a:t>
            </a:r>
            <a:r>
              <a:rPr lang="en-US" b="1" i="1" dirty="0">
                <a:solidFill>
                  <a:schemeClr val="accent2"/>
                </a:solidFill>
                <a:latin typeface="Calibri" pitchFamily="34" charset="0"/>
              </a:rPr>
              <a:t>normal form</a:t>
            </a: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(BCNF, 3NF, etc.), it is known that certain kinds of </a:t>
            </a: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problems are avoided/minimized</a:t>
            </a:r>
            <a:r>
              <a:rPr lang="en-US" dirty="0">
                <a:latin typeface="Calibri" pitchFamily="34" charset="0"/>
              </a:rPr>
              <a:t>.  This can be used to help us decide whether decomposing the relation will help.</a:t>
            </a:r>
          </a:p>
          <a:p>
            <a:pPr>
              <a:lnSpc>
                <a:spcPts val="2500"/>
              </a:lnSpc>
            </a:pPr>
            <a:endParaRPr lang="en-US" dirty="0">
              <a:latin typeface="Calibri" pitchFamily="34" charset="0"/>
            </a:endParaRPr>
          </a:p>
          <a:p>
            <a:pPr lvl="2">
              <a:lnSpc>
                <a:spcPts val="2500"/>
              </a:lnSpc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3940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43031" y="266700"/>
            <a:ext cx="8524873" cy="8382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Boyce-</a:t>
            </a:r>
            <a:r>
              <a:rPr lang="en-US" sz="4800" b="1" dirty="0" err="1">
                <a:solidFill>
                  <a:srgbClr val="7030A0"/>
                </a:solidFill>
              </a:rPr>
              <a:t>Codd</a:t>
            </a:r>
            <a:r>
              <a:rPr lang="en-US" sz="4800" b="1" dirty="0">
                <a:solidFill>
                  <a:srgbClr val="7030A0"/>
                </a:solidFill>
              </a:rPr>
              <a:t> Normal Form  (BCNF)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3673" y="1453357"/>
            <a:ext cx="4572000" cy="29718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Calibri" pitchFamily="34" charset="0"/>
              </a:rPr>
              <a:t>Relation </a:t>
            </a:r>
            <a:r>
              <a:rPr lang="en-US" i="1" dirty="0">
                <a:latin typeface="Calibri" pitchFamily="34" charset="0"/>
              </a:rPr>
              <a:t>R</a:t>
            </a:r>
            <a:r>
              <a:rPr lang="en-US" dirty="0">
                <a:latin typeface="Calibri" pitchFamily="34" charset="0"/>
              </a:rPr>
              <a:t> is in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BCNF</a:t>
            </a:r>
            <a:r>
              <a:rPr lang="en-US" dirty="0">
                <a:latin typeface="Calibri" pitchFamily="34" charset="0"/>
              </a:rPr>
              <a:t> if, for all </a:t>
            </a:r>
            <a:r>
              <a:rPr lang="en-US" i="1" dirty="0">
                <a:latin typeface="Calibri" pitchFamily="34" charset="0"/>
              </a:rPr>
              <a:t>X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→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  in </a:t>
            </a:r>
            <a:r>
              <a:rPr lang="en-US" i="1" dirty="0">
                <a:latin typeface="Calibri" pitchFamily="34" charset="0"/>
              </a:rPr>
              <a:t>F,</a:t>
            </a:r>
          </a:p>
          <a:p>
            <a:pPr marL="398463" lvl="1" indent="-279400">
              <a:spcAft>
                <a:spcPts val="600"/>
              </a:spcAft>
              <a:buSzPct val="75000"/>
              <a:tabLst>
                <a:tab pos="398463" algn="l"/>
              </a:tabLst>
              <a:defRPr/>
            </a:pPr>
            <a:r>
              <a:rPr lang="en-US" sz="2800" i="1" dirty="0">
                <a:latin typeface="Calibri" pitchFamily="34" charset="0"/>
              </a:rPr>
              <a:t>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 </a:t>
            </a:r>
            <a:r>
              <a:rPr lang="en-US" sz="2800" i="1" dirty="0">
                <a:latin typeface="Calibri" pitchFamily="34" charset="0"/>
              </a:rPr>
              <a:t>X</a:t>
            </a:r>
            <a:r>
              <a:rPr lang="en-US" sz="2800" dirty="0">
                <a:latin typeface="Calibri" pitchFamily="34" charset="0"/>
              </a:rPr>
              <a:t>  (called a </a:t>
            </a:r>
            <a:r>
              <a:rPr lang="en-US" sz="2800" i="1" dirty="0">
                <a:solidFill>
                  <a:schemeClr val="accent2"/>
                </a:solidFill>
                <a:latin typeface="Calibri" pitchFamily="34" charset="0"/>
              </a:rPr>
              <a:t>trivial</a:t>
            </a:r>
            <a:r>
              <a:rPr lang="en-US" sz="2800" dirty="0">
                <a:latin typeface="Calibri" pitchFamily="34" charset="0"/>
              </a:rPr>
              <a:t> FD), or</a:t>
            </a:r>
          </a:p>
          <a:p>
            <a:pPr marL="398463" lvl="1" indent="-279400">
              <a:spcBef>
                <a:spcPts val="0"/>
              </a:spcBef>
              <a:spcAft>
                <a:spcPts val="1200"/>
              </a:spcAft>
              <a:buSzPct val="75000"/>
              <a:tabLst>
                <a:tab pos="398463" algn="l"/>
              </a:tabLst>
              <a:defRPr/>
            </a:pPr>
            <a:r>
              <a:rPr lang="en-US" sz="2800" i="1" dirty="0">
                <a:latin typeface="Calibri" pitchFamily="34" charset="0"/>
              </a:rPr>
              <a:t>X</a:t>
            </a:r>
            <a:r>
              <a:rPr lang="en-US" sz="2800" dirty="0">
                <a:latin typeface="Calibri" pitchFamily="34" charset="0"/>
              </a:rPr>
              <a:t> is a </a:t>
            </a:r>
            <a:r>
              <a:rPr lang="en-US" sz="2800" dirty="0" err="1">
                <a:latin typeface="Calibri" pitchFamily="34" charset="0"/>
              </a:rPr>
              <a:t>superkey</a:t>
            </a:r>
            <a:r>
              <a:rPr lang="en-US" sz="2800" dirty="0">
                <a:latin typeface="Calibri" pitchFamily="34" charset="0"/>
              </a:rPr>
              <a:t> (i.e., contains a key of </a:t>
            </a:r>
            <a:r>
              <a:rPr lang="en-US" sz="2800" i="1" dirty="0">
                <a:latin typeface="Calibri" pitchFamily="34" charset="0"/>
              </a:rPr>
              <a:t>R</a:t>
            </a:r>
            <a:r>
              <a:rPr lang="en-US" sz="2800" dirty="0">
                <a:latin typeface="Calibri" pitchFamily="34" charset="0"/>
              </a:rPr>
              <a:t>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7948" y="5114925"/>
          <a:ext cx="3651252" cy="411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8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X1</a:t>
                      </a:r>
                    </a:p>
                  </a:txBody>
                  <a:tcPr marL="91441" marR="91441" marT="45646" marB="45646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.</a:t>
                      </a:r>
                      <a:r>
                        <a:rPr lang="en-US" sz="1800" b="1" baseline="0" dirty="0"/>
                        <a:t> . .</a:t>
                      </a:r>
                      <a:endParaRPr lang="en-US" sz="1800" b="1" dirty="0"/>
                    </a:p>
                  </a:txBody>
                  <a:tcPr marL="91441" marR="91441" marT="0" marB="136937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X7</a:t>
                      </a:r>
                    </a:p>
                  </a:txBody>
                  <a:tcPr marL="91441" marR="91441" marT="45646" marB="45646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91441" marR="91441" marT="45646" marB="4564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L="91441" marR="91441" marT="45646" marB="45646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91441" marR="91441" marT="45646" marB="45646" anchor="ctr">
                    <a:solidFill>
                      <a:srgbClr val="AB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187948" y="3886200"/>
          <a:ext cx="3651252" cy="411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8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X1</a:t>
                      </a:r>
                    </a:p>
                  </a:txBody>
                  <a:tcPr marL="91441" marR="91441" marT="45646" marB="45646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.</a:t>
                      </a:r>
                      <a:r>
                        <a:rPr lang="en-US" sz="1800" b="1" baseline="0" dirty="0"/>
                        <a:t> . .</a:t>
                      </a:r>
                      <a:endParaRPr lang="en-US" sz="1800" b="1" dirty="0"/>
                    </a:p>
                  </a:txBody>
                  <a:tcPr marL="91441" marR="91441" marT="0" marB="136937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X6</a:t>
                      </a:r>
                    </a:p>
                  </a:txBody>
                  <a:tcPr marL="91441" marR="91441" marT="45646" marB="45646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91441" marR="91441" marT="45646" marB="4564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X7</a:t>
                      </a:r>
                    </a:p>
                  </a:txBody>
                  <a:tcPr marL="91441" marR="91441" marT="45646" marB="45646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91441" marR="91441" marT="45646" marB="45646" anchor="ctr">
                    <a:solidFill>
                      <a:srgbClr val="AB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779960" y="3810000"/>
            <a:ext cx="3581400" cy="1133475"/>
            <a:chOff x="4779960" y="3810000"/>
            <a:chExt cx="3581400" cy="1133475"/>
          </a:xfrm>
        </p:grpSpPr>
        <p:sp>
          <p:nvSpPr>
            <p:cNvPr id="15422" name="Left Brace 22"/>
            <p:cNvSpPr>
              <a:spLocks/>
            </p:cNvSpPr>
            <p:nvPr/>
          </p:nvSpPr>
          <p:spPr bwMode="auto">
            <a:xfrm rot="-5400000">
              <a:off x="6620666" y="2910682"/>
              <a:ext cx="155575" cy="3021012"/>
            </a:xfrm>
            <a:prstGeom prst="leftBrace">
              <a:avLst>
                <a:gd name="adj1" fmla="val 8361"/>
                <a:gd name="adj2" fmla="val 50000"/>
              </a:avLst>
            </a:prstGeom>
            <a:noFill/>
            <a:ln w="19050" algn="ctr">
              <a:solidFill>
                <a:srgbClr val="7030A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5423" name="Rectangle 23"/>
            <p:cNvSpPr>
              <a:spLocks noChangeArrowheads="1"/>
            </p:cNvSpPr>
            <p:nvPr/>
          </p:nvSpPr>
          <p:spPr bwMode="auto">
            <a:xfrm>
              <a:off x="6499223" y="4419600"/>
              <a:ext cx="369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7030A0"/>
                  </a:solidFill>
                  <a:latin typeface="Calibri" pitchFamily="34" charset="0"/>
                </a:rPr>
                <a:t>X</a:t>
              </a:r>
            </a:p>
          </p:txBody>
        </p:sp>
        <p:cxnSp>
          <p:nvCxnSpPr>
            <p:cNvPr id="15424" name="Straight Connector 24"/>
            <p:cNvCxnSpPr>
              <a:cxnSpLocks noChangeShapeType="1"/>
            </p:cNvCxnSpPr>
            <p:nvPr/>
          </p:nvCxnSpPr>
          <p:spPr bwMode="auto">
            <a:xfrm>
              <a:off x="6823073" y="4679950"/>
              <a:ext cx="525462" cy="4763"/>
            </a:xfrm>
            <a:prstGeom prst="line">
              <a:avLst/>
            </a:prstGeom>
            <a:noFill/>
            <a:ln w="28575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25" name="Rectangle 26"/>
            <p:cNvSpPr>
              <a:spLocks noChangeArrowheads="1"/>
            </p:cNvSpPr>
            <p:nvPr/>
          </p:nvSpPr>
          <p:spPr bwMode="auto">
            <a:xfrm>
              <a:off x="4779960" y="3810000"/>
              <a:ext cx="4079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i="1">
                  <a:latin typeface="Calibri" pitchFamily="34" charset="0"/>
                </a:rPr>
                <a:t>R</a:t>
              </a:r>
            </a:p>
          </p:txBody>
        </p:sp>
        <p:cxnSp>
          <p:nvCxnSpPr>
            <p:cNvPr id="15426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7146923" y="4489450"/>
              <a:ext cx="379412" cy="1588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27" name="TextBox 30"/>
            <p:cNvSpPr txBox="1">
              <a:spLocks noChangeArrowheads="1"/>
            </p:cNvSpPr>
            <p:nvPr/>
          </p:nvSpPr>
          <p:spPr bwMode="auto">
            <a:xfrm>
              <a:off x="7323135" y="4491038"/>
              <a:ext cx="1038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Trivial FD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79960" y="5038725"/>
            <a:ext cx="3760788" cy="1133475"/>
            <a:chOff x="4779960" y="5038725"/>
            <a:chExt cx="3760788" cy="1133475"/>
          </a:xfrm>
        </p:grpSpPr>
        <p:sp>
          <p:nvSpPr>
            <p:cNvPr id="15399" name="Left Brace 7"/>
            <p:cNvSpPr>
              <a:spLocks/>
            </p:cNvSpPr>
            <p:nvPr/>
          </p:nvSpPr>
          <p:spPr bwMode="auto">
            <a:xfrm rot="-5400000">
              <a:off x="6024560" y="4735513"/>
              <a:ext cx="155575" cy="1828800"/>
            </a:xfrm>
            <a:prstGeom prst="leftBrace">
              <a:avLst>
                <a:gd name="adj1" fmla="val 8327"/>
                <a:gd name="adj2" fmla="val 50000"/>
              </a:avLst>
            </a:prstGeom>
            <a:noFill/>
            <a:ln w="19050" algn="ctr">
              <a:solidFill>
                <a:srgbClr val="7030A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5400" name="Rectangle 8"/>
            <p:cNvSpPr>
              <a:spLocks noChangeArrowheads="1"/>
            </p:cNvSpPr>
            <p:nvPr/>
          </p:nvSpPr>
          <p:spPr bwMode="auto">
            <a:xfrm>
              <a:off x="5883273" y="5648325"/>
              <a:ext cx="3714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7030A0"/>
                  </a:solidFill>
                  <a:latin typeface="Calibri" pitchFamily="34" charset="0"/>
                </a:rPr>
                <a:t>X</a:t>
              </a:r>
            </a:p>
          </p:txBody>
        </p:sp>
        <p:cxnSp>
          <p:nvCxnSpPr>
            <p:cNvPr id="15401" name="Straight Connector 10"/>
            <p:cNvCxnSpPr>
              <a:cxnSpLocks noChangeShapeType="1"/>
              <a:stCxn id="15400" idx="3"/>
            </p:cNvCxnSpPr>
            <p:nvPr/>
          </p:nvCxnSpPr>
          <p:spPr bwMode="auto">
            <a:xfrm>
              <a:off x="6254748" y="5910263"/>
              <a:ext cx="2286000" cy="1587"/>
            </a:xfrm>
            <a:prstGeom prst="line">
              <a:avLst/>
            </a:prstGeom>
            <a:noFill/>
            <a:ln w="28575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2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8343898" y="5715000"/>
              <a:ext cx="377825" cy="3175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03" name="Rectangle 14"/>
            <p:cNvSpPr>
              <a:spLocks noChangeArrowheads="1"/>
            </p:cNvSpPr>
            <p:nvPr/>
          </p:nvSpPr>
          <p:spPr bwMode="auto">
            <a:xfrm>
              <a:off x="4779960" y="5038725"/>
              <a:ext cx="407988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i="1">
                  <a:latin typeface="Calibri" pitchFamily="34" charset="0"/>
                </a:rPr>
                <a:t>R</a:t>
              </a:r>
            </a:p>
          </p:txBody>
        </p:sp>
        <p:cxnSp>
          <p:nvCxnSpPr>
            <p:cNvPr id="15404" name="Straight Arrow Connector 19"/>
            <p:cNvCxnSpPr>
              <a:cxnSpLocks noChangeShapeType="1"/>
            </p:cNvCxnSpPr>
            <p:nvPr/>
          </p:nvCxnSpPr>
          <p:spPr bwMode="auto">
            <a:xfrm rot="5400000" flipH="1" flipV="1">
              <a:off x="7745410" y="5711825"/>
              <a:ext cx="377825" cy="3175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5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7127079" y="5709444"/>
              <a:ext cx="379413" cy="3175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Right Arrow 1"/>
          <p:cNvSpPr/>
          <p:nvPr/>
        </p:nvSpPr>
        <p:spPr bwMode="auto">
          <a:xfrm rot="2363051">
            <a:off x="4099324" y="3237298"/>
            <a:ext cx="1269215" cy="332232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2520297">
            <a:off x="3543411" y="4463503"/>
            <a:ext cx="1525317" cy="332232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43031" y="4643074"/>
            <a:ext cx="3604815" cy="1769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600"/>
              </a:lnSpc>
              <a:buNone/>
              <a:defRPr/>
            </a:pPr>
            <a:r>
              <a:rPr lang="en-US" sz="2400" kern="0" dirty="0">
                <a:solidFill>
                  <a:srgbClr val="00518E"/>
                </a:solidFill>
                <a:latin typeface="Calibri" pitchFamily="34" charset="0"/>
              </a:rPr>
              <a:t>In other words, </a:t>
            </a:r>
            <a:r>
              <a:rPr lang="en-US" sz="2400" i="1" kern="0" dirty="0">
                <a:solidFill>
                  <a:srgbClr val="00518E"/>
                </a:solidFill>
                <a:latin typeface="Calibri" pitchFamily="34" charset="0"/>
              </a:rPr>
              <a:t>R</a:t>
            </a:r>
            <a:r>
              <a:rPr lang="en-US" sz="2400" kern="0" dirty="0">
                <a:solidFill>
                  <a:srgbClr val="00518E"/>
                </a:solidFill>
                <a:latin typeface="Calibri" pitchFamily="34" charset="0"/>
              </a:rPr>
              <a:t> is in BCNF if the only non-trivial FDs that hold over </a:t>
            </a:r>
            <a:r>
              <a:rPr lang="en-US" sz="2400" i="1" kern="0" dirty="0">
                <a:solidFill>
                  <a:srgbClr val="00518E"/>
                </a:solidFill>
                <a:latin typeface="Calibri" pitchFamily="34" charset="0"/>
              </a:rPr>
              <a:t>R</a:t>
            </a:r>
            <a:r>
              <a:rPr lang="en-US" sz="2400" kern="0" dirty="0">
                <a:solidFill>
                  <a:srgbClr val="00518E"/>
                </a:solidFill>
                <a:latin typeface="Calibri" pitchFamily="34" charset="0"/>
              </a:rPr>
              <a:t> are key constraints (i.e., </a:t>
            </a:r>
            <a:r>
              <a:rPr lang="en-US" sz="2400" i="1" kern="0" dirty="0">
                <a:solidFill>
                  <a:srgbClr val="00518E"/>
                </a:solidFill>
                <a:latin typeface="Calibri" pitchFamily="34" charset="0"/>
              </a:rPr>
              <a:t>X</a:t>
            </a:r>
            <a:r>
              <a:rPr lang="en-US" sz="2400" kern="0" dirty="0">
                <a:solidFill>
                  <a:srgbClr val="00518E"/>
                </a:solidFill>
                <a:latin typeface="Calibri" pitchFamily="34" charset="0"/>
              </a:rPr>
              <a:t> must be a </a:t>
            </a:r>
            <a:r>
              <a:rPr lang="en-US" sz="2400" kern="0" dirty="0" err="1">
                <a:solidFill>
                  <a:srgbClr val="00518E"/>
                </a:solidFill>
                <a:latin typeface="Calibri" pitchFamily="34" charset="0"/>
              </a:rPr>
              <a:t>superkey</a:t>
            </a:r>
            <a:r>
              <a:rPr lang="en-US" sz="2400" kern="0" dirty="0">
                <a:solidFill>
                  <a:srgbClr val="00518E"/>
                </a:solidFill>
                <a:latin typeface="Calibri" pitchFamily="34" charset="0"/>
              </a:rPr>
              <a:t>!)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187947" y="1523435"/>
          <a:ext cx="3581400" cy="14827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70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Calibri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itchFamily="34" charset="0"/>
                        </a:rPr>
                        <a:t>A relation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Calibri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itchFamily="34" charset="0"/>
                        </a:rPr>
                        <a:t>The set of FD hold over </a:t>
                      </a:r>
                      <a:r>
                        <a:rPr lang="en-US" sz="2000" i="1" dirty="0">
                          <a:latin typeface="Calibri" pitchFamily="34" charset="0"/>
                        </a:rPr>
                        <a:t>R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Calibri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itchFamily="34" charset="0"/>
                        </a:rPr>
                        <a:t>A subset</a:t>
                      </a:r>
                      <a:r>
                        <a:rPr lang="en-US" sz="2000" baseline="0" dirty="0">
                          <a:latin typeface="Calibri" pitchFamily="34" charset="0"/>
                        </a:rPr>
                        <a:t> of the attributes of </a:t>
                      </a:r>
                      <a:r>
                        <a:rPr lang="en-US" sz="2000" i="1" baseline="0" dirty="0">
                          <a:latin typeface="Calibri" pitchFamily="34" charset="0"/>
                        </a:rPr>
                        <a:t>R</a:t>
                      </a:r>
                      <a:endParaRPr lang="en-US" sz="2000" i="1" dirty="0">
                        <a:latin typeface="Calibri" pitchFamily="34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Calibri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itchFamily="34" charset="0"/>
                        </a:rPr>
                        <a:t>An attribute of </a:t>
                      </a:r>
                      <a:r>
                        <a:rPr lang="en-US" sz="2000" i="1" dirty="0">
                          <a:latin typeface="Calibri" pitchFamily="34" charset="0"/>
                        </a:rPr>
                        <a:t>R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F5CA8544-1076-47D0-88FC-F009EDA6F4B8}"/>
              </a:ext>
            </a:extLst>
          </p:cNvPr>
          <p:cNvGrpSpPr/>
          <p:nvPr/>
        </p:nvGrpSpPr>
        <p:grpSpPr>
          <a:xfrm>
            <a:off x="6380005" y="5945165"/>
            <a:ext cx="2109873" cy="679621"/>
            <a:chOff x="6380005" y="5945165"/>
            <a:chExt cx="2109873" cy="6796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B872724-B41D-40C0-AF8B-FDF1CDBE5657}"/>
                </a:ext>
              </a:extLst>
            </p:cNvPr>
            <p:cNvSpPr txBox="1"/>
            <p:nvPr/>
          </p:nvSpPr>
          <p:spPr>
            <a:xfrm>
              <a:off x="6380005" y="5945165"/>
              <a:ext cx="21098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X1 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∙∙∙ X7 → ABC</a:t>
              </a:r>
              <a:endParaRPr lang="en-US" sz="2400" dirty="0"/>
            </a:p>
          </p:txBody>
        </p:sp>
        <p:sp>
          <p:nvSpPr>
            <p:cNvPr id="29" name="TextBox 31">
              <a:extLst>
                <a:ext uri="{FF2B5EF4-FFF2-40B4-BE49-F238E27FC236}">
                  <a16:creationId xmlns:a16="http://schemas.microsoft.com/office/drawing/2014/main" id="{3E92E62A-F670-4FEE-AFD3-1B173A168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0005" y="6255454"/>
              <a:ext cx="11920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a </a:t>
              </a:r>
              <a:r>
                <a:rPr lang="en-US" sz="1800" dirty="0" err="1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superkey</a:t>
              </a:r>
              <a:endParaRPr lang="en-US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Left Bracket 5">
              <a:extLst>
                <a:ext uri="{FF2B5EF4-FFF2-40B4-BE49-F238E27FC236}">
                  <a16:creationId xmlns:a16="http://schemas.microsoft.com/office/drawing/2014/main" id="{C7499890-524F-4F7C-A6B1-A3E24C9E3CB8}"/>
                </a:ext>
              </a:extLst>
            </p:cNvPr>
            <p:cNvSpPr/>
            <p:nvPr/>
          </p:nvSpPr>
          <p:spPr>
            <a:xfrm rot="16200000">
              <a:off x="6922758" y="5759777"/>
              <a:ext cx="73152" cy="1050398"/>
            </a:xfrm>
            <a:prstGeom prst="leftBracke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with Corners Rounded 12">
                <a:extLst>
                  <a:ext uri="{FF2B5EF4-FFF2-40B4-BE49-F238E27FC236}">
                    <a16:creationId xmlns:a16="http://schemas.microsoft.com/office/drawing/2014/main" id="{80CE66EA-6F8C-4D83-89DE-EC58F3880D8A}"/>
                  </a:ext>
                </a:extLst>
              </p:cNvPr>
              <p:cNvSpPr/>
              <p:nvPr/>
            </p:nvSpPr>
            <p:spPr>
              <a:xfrm>
                <a:off x="2850142" y="5637616"/>
                <a:ext cx="2152067" cy="1053291"/>
              </a:xfrm>
              <a:prstGeom prst="wedgeRoundRectCallout">
                <a:avLst>
                  <a:gd name="adj1" fmla="val 94122"/>
                  <a:gd name="adj2" fmla="val -24271"/>
                  <a:gd name="adj3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ts val="21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Duplication not allowed</a:t>
                </a:r>
              </a:p>
              <a:p>
                <a:pPr algn="ctr">
                  <a:lnSpc>
                    <a:spcPts val="21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</a:rPr>
                  <a:t> No redundancy</a:t>
                </a:r>
              </a:p>
            </p:txBody>
          </p:sp>
        </mc:Choice>
        <mc:Fallback xmlns="">
          <p:sp>
            <p:nvSpPr>
              <p:cNvPr id="31" name="Speech Bubble: Rectangle with Corners Rounded 12">
                <a:extLst>
                  <a:ext uri="{FF2B5EF4-FFF2-40B4-BE49-F238E27FC236}">
                    <a16:creationId xmlns:a16="http://schemas.microsoft.com/office/drawing/2014/main" id="{80CE66EA-6F8C-4D83-89DE-EC58F3880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142" y="5637616"/>
                <a:ext cx="2152067" cy="1053291"/>
              </a:xfrm>
              <a:prstGeom prst="wedgeRoundRectCallout">
                <a:avLst>
                  <a:gd name="adj1" fmla="val 94122"/>
                  <a:gd name="adj2" fmla="val -24271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4298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uiExpand="1" build="p" animBg="1"/>
      <p:bldP spid="2" grpId="0" animBg="1"/>
      <p:bldP spid="25" grpId="0" animBg="1"/>
      <p:bldP spid="26" grpId="0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599"/>
            <a:ext cx="7772400" cy="91194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Not BCNF Example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4113" y="1571104"/>
            <a:ext cx="8062687" cy="1638754"/>
          </a:xfrm>
        </p:spPr>
        <p:txBody>
          <a:bodyPr>
            <a:normAutofit/>
          </a:bodyPr>
          <a:lstStyle/>
          <a:p>
            <a:pPr marL="0" indent="0">
              <a:lnSpc>
                <a:spcPts val="3200"/>
              </a:lnSpc>
              <a:spcAft>
                <a:spcPts val="600"/>
              </a:spcAft>
              <a:buNone/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Given R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W:   </a:t>
            </a:r>
            <a:r>
              <a:rPr lang="en-US" sz="3200" dirty="0">
                <a:latin typeface="Calibri" pitchFamily="34" charset="0"/>
              </a:rPr>
              <a:t>Several tuples could have the same A value, and if so, they’ll all have the same B value -  </a:t>
            </a:r>
            <a:r>
              <a:rPr lang="en-US" sz="3600" dirty="0">
                <a:solidFill>
                  <a:srgbClr val="FF0000"/>
                </a:solidFill>
                <a:latin typeface="Calibri" pitchFamily="34" charset="0"/>
              </a:rPr>
              <a:t>redundancy !</a:t>
            </a:r>
            <a:endParaRPr 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1F2AFD-670B-471B-9209-5EDE3ADF8FB2}"/>
              </a:ext>
            </a:extLst>
          </p:cNvPr>
          <p:cNvGrpSpPr/>
          <p:nvPr/>
        </p:nvGrpSpPr>
        <p:grpSpPr>
          <a:xfrm>
            <a:off x="1579592" y="3648142"/>
            <a:ext cx="6489091" cy="2929112"/>
            <a:chOff x="1724634" y="3414813"/>
            <a:chExt cx="6489091" cy="2929112"/>
          </a:xfrm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371A4651-6292-4A3D-8B55-AD737AAF5B89}"/>
                </a:ext>
              </a:extLst>
            </p:cNvPr>
            <p:cNvSpPr/>
            <p:nvPr/>
          </p:nvSpPr>
          <p:spPr>
            <a:xfrm>
              <a:off x="6521681" y="5719837"/>
              <a:ext cx="1146313" cy="30175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8A128B04-6FA6-44B3-84E3-C2189C5A64D5}"/>
                </a:ext>
              </a:extLst>
            </p:cNvPr>
            <p:cNvSpPr/>
            <p:nvPr/>
          </p:nvSpPr>
          <p:spPr>
            <a:xfrm>
              <a:off x="6521681" y="4490962"/>
              <a:ext cx="1146313" cy="30175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F85FB01C-4A18-4874-B2A6-12750A85F98D}"/>
                </a:ext>
              </a:extLst>
            </p:cNvPr>
            <p:cNvSpPr/>
            <p:nvPr/>
          </p:nvSpPr>
          <p:spPr>
            <a:xfrm>
              <a:off x="6521681" y="4094921"/>
              <a:ext cx="1146313" cy="30175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7">
              <a:hlinkClick r:id="" action="ppaction://ole?verb=0"/>
              <a:extLst>
                <a:ext uri="{FF2B5EF4-FFF2-40B4-BE49-F238E27FC236}">
                  <a16:creationId xmlns:a16="http://schemas.microsoft.com/office/drawing/2014/main" id="{C00DAD74-DBB2-4BE2-9B5E-75421B90EEC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124200" y="3664225"/>
            <a:ext cx="5089525" cy="267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5091113" imgH="2681288" progId="Word.Document.8">
                    <p:embed/>
                  </p:oleObj>
                </mc:Choice>
                <mc:Fallback>
                  <p:oleObj name="Document" r:id="rId3" imgW="5091113" imgH="2681288" progId="Word.Document.8">
                    <p:embed/>
                    <p:pic>
                      <p:nvPicPr>
                        <p:cNvPr id="6" name="Object 7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C00DAD74-DBB2-4BE2-9B5E-75421B90EEC7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3664225"/>
                          <a:ext cx="5089525" cy="2679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E6E394D-BE6F-4BF7-A239-A9D7F3A65F1E}"/>
                </a:ext>
              </a:extLst>
            </p:cNvPr>
            <p:cNvSpPr/>
            <p:nvPr/>
          </p:nvSpPr>
          <p:spPr>
            <a:xfrm>
              <a:off x="1724634" y="3414813"/>
              <a:ext cx="14622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200" dirty="0">
                  <a:solidFill>
                    <a:srgbClr val="EE8640"/>
                  </a:solidFill>
                  <a:latin typeface="Calibri" pitchFamily="34" charset="0"/>
                </a:rPr>
                <a:t>R </a:t>
              </a:r>
              <a:r>
                <a:rPr lang="en-US" sz="3200" dirty="0">
                  <a:solidFill>
                    <a:srgbClr val="EE8640"/>
                  </a:solidFill>
                  <a:latin typeface="Times New Roman" pitchFamily="18" charset="0"/>
                  <a:cs typeface="Times New Roman" pitchFamily="18" charset="0"/>
                </a:rPr>
                <a:t>→</a:t>
              </a:r>
              <a:r>
                <a:rPr lang="en-US" sz="3200" dirty="0">
                  <a:solidFill>
                    <a:srgbClr val="EE8640"/>
                  </a:solidFill>
                  <a:latin typeface="Calibri" pitchFamily="34" charset="0"/>
                </a:rPr>
                <a:t> W </a:t>
              </a:r>
              <a:endParaRPr lang="en-US" sz="3200" dirty="0">
                <a:solidFill>
                  <a:srgbClr val="EE8640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D227B2D-B021-8145-FF42-7337F5A8F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399" y="2401130"/>
            <a:ext cx="914479" cy="914479"/>
          </a:xfrm>
          <a:prstGeom prst="rect">
            <a:avLst/>
          </a:prstGeom>
        </p:spPr>
      </p:pic>
      <p:sp>
        <p:nvSpPr>
          <p:cNvPr id="7" name="Speech Bubble: Rectangle with Corners Rounded 12">
            <a:extLst>
              <a:ext uri="{FF2B5EF4-FFF2-40B4-BE49-F238E27FC236}">
                <a16:creationId xmlns:a16="http://schemas.microsoft.com/office/drawing/2014/main" id="{70F4D640-84B5-6E32-979C-2B32A15CEA89}"/>
              </a:ext>
            </a:extLst>
          </p:cNvPr>
          <p:cNvSpPr/>
          <p:nvPr/>
        </p:nvSpPr>
        <p:spPr>
          <a:xfrm>
            <a:off x="685800" y="4501366"/>
            <a:ext cx="1773058" cy="841336"/>
          </a:xfrm>
          <a:prstGeom prst="wedgeRoundRectCallout">
            <a:avLst>
              <a:gd name="adj1" fmla="val 11549"/>
              <a:gd name="adj2" fmla="val -89224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400" dirty="0">
                <a:solidFill>
                  <a:schemeClr val="tx1"/>
                </a:solidFill>
              </a:rPr>
              <a:t>R is not a super key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DBDDC-D412-7390-03EC-7B49A9CD3A04}"/>
              </a:ext>
            </a:extLst>
          </p:cNvPr>
          <p:cNvSpPr txBox="1"/>
          <p:nvPr/>
        </p:nvSpPr>
        <p:spPr>
          <a:xfrm>
            <a:off x="381000" y="5524425"/>
            <a:ext cx="2329732" cy="900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i="1" dirty="0">
                <a:solidFill>
                  <a:srgbClr val="FF0000"/>
                </a:solidFill>
              </a:rPr>
              <a:t>Wage information is stored redundantly for each rating level</a:t>
            </a:r>
          </a:p>
        </p:txBody>
      </p:sp>
    </p:spTree>
    <p:extLst>
      <p:ext uri="{BB962C8B-B14F-4D97-AF65-F5344CB8AC3E}">
        <p14:creationId xmlns:p14="http://schemas.microsoft.com/office/powerpoint/2010/main" val="35771360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599"/>
            <a:ext cx="7772400" cy="91194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Not BCNF Example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4113" y="1571104"/>
            <a:ext cx="8062687" cy="1638754"/>
          </a:xfrm>
        </p:spPr>
        <p:txBody>
          <a:bodyPr>
            <a:normAutofit/>
          </a:bodyPr>
          <a:lstStyle/>
          <a:p>
            <a:pPr marL="0" indent="0">
              <a:lnSpc>
                <a:spcPts val="3200"/>
              </a:lnSpc>
              <a:spcAft>
                <a:spcPts val="600"/>
              </a:spcAft>
              <a:buNone/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Given R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W:   </a:t>
            </a:r>
            <a:r>
              <a:rPr lang="en-US" sz="3200" dirty="0">
                <a:latin typeface="Calibri" pitchFamily="34" charset="0"/>
              </a:rPr>
              <a:t>Several tuples could have the same A value, and if so, they’ll all have the same B value -  </a:t>
            </a:r>
            <a:r>
              <a:rPr lang="en-US" sz="3600" dirty="0">
                <a:solidFill>
                  <a:srgbClr val="FF0000"/>
                </a:solidFill>
                <a:latin typeface="Calibri" pitchFamily="34" charset="0"/>
              </a:rPr>
              <a:t>redundancy !</a:t>
            </a:r>
            <a:endParaRPr 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1F2AFD-670B-471B-9209-5EDE3ADF8FB2}"/>
              </a:ext>
            </a:extLst>
          </p:cNvPr>
          <p:cNvGrpSpPr/>
          <p:nvPr/>
        </p:nvGrpSpPr>
        <p:grpSpPr>
          <a:xfrm>
            <a:off x="1579592" y="3648142"/>
            <a:ext cx="6489091" cy="2929112"/>
            <a:chOff x="1724634" y="3414813"/>
            <a:chExt cx="6489091" cy="2929112"/>
          </a:xfrm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371A4651-6292-4A3D-8B55-AD737AAF5B89}"/>
                </a:ext>
              </a:extLst>
            </p:cNvPr>
            <p:cNvSpPr/>
            <p:nvPr/>
          </p:nvSpPr>
          <p:spPr>
            <a:xfrm>
              <a:off x="6521681" y="5719837"/>
              <a:ext cx="1146313" cy="30175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8A128B04-6FA6-44B3-84E3-C2189C5A64D5}"/>
                </a:ext>
              </a:extLst>
            </p:cNvPr>
            <p:cNvSpPr/>
            <p:nvPr/>
          </p:nvSpPr>
          <p:spPr>
            <a:xfrm>
              <a:off x="6521681" y="4490962"/>
              <a:ext cx="1146313" cy="30175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F85FB01C-4A18-4874-B2A6-12750A85F98D}"/>
                </a:ext>
              </a:extLst>
            </p:cNvPr>
            <p:cNvSpPr/>
            <p:nvPr/>
          </p:nvSpPr>
          <p:spPr>
            <a:xfrm>
              <a:off x="6521681" y="4094921"/>
              <a:ext cx="1146313" cy="301752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7">
              <a:hlinkClick r:id="" action="ppaction://ole?verb=0"/>
              <a:extLst>
                <a:ext uri="{FF2B5EF4-FFF2-40B4-BE49-F238E27FC236}">
                  <a16:creationId xmlns:a16="http://schemas.microsoft.com/office/drawing/2014/main" id="{C00DAD74-DBB2-4BE2-9B5E-75421B90EEC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124200" y="3664225"/>
            <a:ext cx="5089525" cy="267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5091113" imgH="2681288" progId="Word.Document.8">
                    <p:embed/>
                  </p:oleObj>
                </mc:Choice>
                <mc:Fallback>
                  <p:oleObj name="Document" r:id="rId3" imgW="5091113" imgH="2681288" progId="Word.Document.8">
                    <p:embed/>
                    <p:pic>
                      <p:nvPicPr>
                        <p:cNvPr id="6" name="Object 7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C00DAD74-DBB2-4BE2-9B5E-75421B90EEC7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3664225"/>
                          <a:ext cx="5089525" cy="2679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E6E394D-BE6F-4BF7-A239-A9D7F3A65F1E}"/>
                </a:ext>
              </a:extLst>
            </p:cNvPr>
            <p:cNvSpPr/>
            <p:nvPr/>
          </p:nvSpPr>
          <p:spPr>
            <a:xfrm>
              <a:off x="1724634" y="3414813"/>
              <a:ext cx="14622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200" dirty="0">
                  <a:solidFill>
                    <a:srgbClr val="EE8640"/>
                  </a:solidFill>
                  <a:latin typeface="Calibri" pitchFamily="34" charset="0"/>
                </a:rPr>
                <a:t>R </a:t>
              </a:r>
              <a:r>
                <a:rPr lang="en-US" sz="3200" dirty="0">
                  <a:solidFill>
                    <a:srgbClr val="EE8640"/>
                  </a:solidFill>
                  <a:latin typeface="Times New Roman" pitchFamily="18" charset="0"/>
                  <a:cs typeface="Times New Roman" pitchFamily="18" charset="0"/>
                </a:rPr>
                <a:t>→</a:t>
              </a:r>
              <a:r>
                <a:rPr lang="en-US" sz="3200" dirty="0">
                  <a:solidFill>
                    <a:srgbClr val="EE8640"/>
                  </a:solidFill>
                  <a:latin typeface="Calibri" pitchFamily="34" charset="0"/>
                </a:rPr>
                <a:t> W </a:t>
              </a:r>
              <a:endParaRPr lang="en-US" sz="3200" dirty="0">
                <a:solidFill>
                  <a:srgbClr val="EE864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385A82E3-0992-B995-696D-985E3AF5A2D4}"/>
                  </a:ext>
                </a:extLst>
              </p:cNvPr>
              <p:cNvSpPr/>
              <p:nvPr/>
            </p:nvSpPr>
            <p:spPr>
              <a:xfrm>
                <a:off x="2485822" y="3105580"/>
                <a:ext cx="2486451" cy="2747091"/>
              </a:xfrm>
              <a:prstGeom prst="wedgeRoundRectCallout">
                <a:avLst>
                  <a:gd name="adj1" fmla="val 110040"/>
                  <a:gd name="adj2" fmla="val 15120"/>
                  <a:gd name="adj3" fmla="val 1666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>
                  <a:spcAft>
                    <a:spcPts val="600"/>
                  </a:spcAft>
                </a:pPr>
                <a:r>
                  <a:rPr lang="en-US" sz="2400" dirty="0"/>
                  <a:t>R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→W and R is not a 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superkey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⟹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redundancy.</a:t>
                </a:r>
              </a:p>
              <a:p>
                <a:pPr algn="ctr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This cannot happen in a BCNF relation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385A82E3-0992-B995-696D-985E3AF5A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822" y="3105580"/>
                <a:ext cx="2486451" cy="2747091"/>
              </a:xfrm>
              <a:prstGeom prst="wedgeRoundRectCallout">
                <a:avLst>
                  <a:gd name="adj1" fmla="val 110040"/>
                  <a:gd name="adj2" fmla="val 15120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145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31370" y="228599"/>
            <a:ext cx="7522029" cy="74385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BCNF Example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6491" y="1213054"/>
            <a:ext cx="8110309" cy="2484303"/>
          </a:xfrm>
        </p:spPr>
        <p:txBody>
          <a:bodyPr>
            <a:normAutofit/>
          </a:bodyPr>
          <a:lstStyle/>
          <a:p>
            <a:pPr marL="0" indent="0">
              <a:lnSpc>
                <a:spcPts val="3200"/>
              </a:lnSpc>
              <a:spcAft>
                <a:spcPts val="1200"/>
              </a:spcAft>
              <a:buNone/>
            </a:pPr>
            <a:r>
              <a:rPr lang="en-US" sz="3200" dirty="0">
                <a:latin typeface="Calibri" pitchFamily="34" charset="0"/>
              </a:rPr>
              <a:t>Given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R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W</a:t>
            </a:r>
            <a:r>
              <a:rPr lang="en-US" sz="3200" dirty="0">
                <a:latin typeface="Calibri" pitchFamily="34" charset="0"/>
              </a:rPr>
              <a:t>: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  </a:t>
            </a:r>
            <a:r>
              <a:rPr lang="en-US" sz="3200" kern="0" dirty="0">
                <a:latin typeface="Calibri" pitchFamily="34" charset="0"/>
                <a:cs typeface="Times New Roman"/>
              </a:rPr>
              <a:t>Although the value of </a:t>
            </a:r>
            <a:r>
              <a:rPr lang="en-US" sz="3200" i="1" kern="0" dirty="0">
                <a:latin typeface="Calibri" pitchFamily="34" charset="0"/>
                <a:cs typeface="Times New Roman"/>
              </a:rPr>
              <a:t>R</a:t>
            </a:r>
            <a:r>
              <a:rPr lang="en-US" sz="3200" kern="0" dirty="0">
                <a:latin typeface="Calibri" pitchFamily="34" charset="0"/>
                <a:cs typeface="Times New Roman"/>
              </a:rPr>
              <a:t> determines the values of </a:t>
            </a:r>
            <a:r>
              <a:rPr lang="en-US" sz="3200" i="1" kern="0" dirty="0">
                <a:latin typeface="Calibri" pitchFamily="34" charset="0"/>
                <a:cs typeface="Times New Roman"/>
              </a:rPr>
              <a:t>W</a:t>
            </a:r>
            <a:r>
              <a:rPr lang="en-US" sz="3200" kern="0" dirty="0">
                <a:latin typeface="Calibri" pitchFamily="34" charset="0"/>
                <a:cs typeface="Times New Roman"/>
              </a:rPr>
              <a:t>, we cannot infer their values from other tuples because no two tuples in </a:t>
            </a:r>
            <a:r>
              <a:rPr lang="en-US" sz="3200" i="1" kern="0" dirty="0">
                <a:latin typeface="Calibri" pitchFamily="34" charset="0"/>
                <a:cs typeface="Times New Roman"/>
              </a:rPr>
              <a:t>R </a:t>
            </a:r>
            <a:r>
              <a:rPr lang="en-US" sz="3200" kern="0" dirty="0">
                <a:latin typeface="Calibri" pitchFamily="34" charset="0"/>
                <a:cs typeface="Times New Roman"/>
              </a:rPr>
              <a:t>have the same value for </a:t>
            </a:r>
            <a:r>
              <a:rPr lang="en-US" sz="3200" i="1" kern="0" dirty="0">
                <a:latin typeface="Calibri" pitchFamily="34" charset="0"/>
                <a:cs typeface="Times New Roman"/>
              </a:rPr>
              <a:t>R</a:t>
            </a:r>
            <a:r>
              <a:rPr lang="en-US" sz="3200" kern="0" dirty="0">
                <a:latin typeface="Calibri" pitchFamily="34" charset="0"/>
                <a:cs typeface="Times New Roman"/>
              </a:rPr>
              <a:t>        </a:t>
            </a:r>
          </a:p>
          <a:p>
            <a:pPr marL="457200" lvl="1" indent="0">
              <a:lnSpc>
                <a:spcPts val="3200"/>
              </a:lnSpc>
              <a:spcAft>
                <a:spcPts val="600"/>
              </a:spcAft>
              <a:buNone/>
            </a:pPr>
            <a:r>
              <a:rPr lang="en-US" sz="4000" kern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  <a:sym typeface="Symbol"/>
              </a:rPr>
              <a:t> no redundancy !   (BCNF)</a:t>
            </a:r>
            <a:endParaRPr lang="en-US" sz="3600" dirty="0">
              <a:latin typeface="Calibri" pitchFamily="34" charset="0"/>
            </a:endParaRPr>
          </a:p>
          <a:p>
            <a:pPr marL="914400" lvl="2" indent="0">
              <a:lnSpc>
                <a:spcPts val="2500"/>
              </a:lnSpc>
              <a:buNone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15CC9C-018B-468A-83A9-526B261D2FD2}"/>
              </a:ext>
            </a:extLst>
          </p:cNvPr>
          <p:cNvGrpSpPr/>
          <p:nvPr/>
        </p:nvGrpSpPr>
        <p:grpSpPr>
          <a:xfrm>
            <a:off x="3181528" y="4026174"/>
            <a:ext cx="5410881" cy="2679426"/>
            <a:chOff x="3376238" y="3827345"/>
            <a:chExt cx="5410881" cy="2679426"/>
          </a:xfrm>
        </p:grpSpPr>
        <p:graphicFrame>
          <p:nvGraphicFramePr>
            <p:cNvPr id="8" name="Object 8">
              <a:hlinkClick r:id="" action="ppaction://ole?verb=0"/>
              <a:extLst>
                <a:ext uri="{FF2B5EF4-FFF2-40B4-BE49-F238E27FC236}">
                  <a16:creationId xmlns:a16="http://schemas.microsoft.com/office/drawing/2014/main" id="{8BB21E43-0B73-4087-9214-2AB4D9C6AFA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394385" y="3827345"/>
            <a:ext cx="4392734" cy="2679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4394200" imgH="2681288" progId="Word.Document.8">
                    <p:embed/>
                  </p:oleObj>
                </mc:Choice>
                <mc:Fallback>
                  <p:oleObj name="Document" r:id="rId3" imgW="4394200" imgH="2681288" progId="Word.Document.8">
                    <p:embed/>
                    <p:pic>
                      <p:nvPicPr>
                        <p:cNvPr id="8" name="Object 8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8BB21E43-0B73-4087-9214-2AB4D9C6AFA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4385" y="3827345"/>
                          <a:ext cx="4392734" cy="2679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9">
              <a:hlinkClick r:id="" action="ppaction://ole?verb=0"/>
              <a:extLst>
                <a:ext uri="{FF2B5EF4-FFF2-40B4-BE49-F238E27FC236}">
                  <a16:creationId xmlns:a16="http://schemas.microsoft.com/office/drawing/2014/main" id="{85340B06-3B64-4EEA-B29C-2CC0F5041AD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376238" y="5051183"/>
            <a:ext cx="1127156" cy="14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1126756" imgH="1454799" progId="Word.Document.8">
                    <p:embed/>
                  </p:oleObj>
                </mc:Choice>
                <mc:Fallback>
                  <p:oleObj name="Document" r:id="rId5" imgW="1126756" imgH="1454799" progId="Word.Document.8">
                    <p:embed/>
                    <p:pic>
                      <p:nvPicPr>
                        <p:cNvPr id="9" name="Object 9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85340B06-3B64-4EEA-B29C-2CC0F5041AD5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6238" y="5051183"/>
                          <a:ext cx="1127156" cy="1455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peech Bubble: Rectangle with Corners Rounded 12">
            <a:extLst>
              <a:ext uri="{FF2B5EF4-FFF2-40B4-BE49-F238E27FC236}">
                <a16:creationId xmlns:a16="http://schemas.microsoft.com/office/drawing/2014/main" id="{80CE66EA-6F8C-4D83-89DE-EC58F3880D8A}"/>
              </a:ext>
            </a:extLst>
          </p:cNvPr>
          <p:cNvSpPr/>
          <p:nvPr/>
        </p:nvSpPr>
        <p:spPr>
          <a:xfrm>
            <a:off x="2031381" y="3830404"/>
            <a:ext cx="1773058" cy="841336"/>
          </a:xfrm>
          <a:prstGeom prst="wedgeRoundRectCallout">
            <a:avLst>
              <a:gd name="adj1" fmla="val 72535"/>
              <a:gd name="adj2" fmla="val 3498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400" dirty="0">
                <a:solidFill>
                  <a:schemeClr val="tx1"/>
                </a:solidFill>
              </a:rPr>
              <a:t>No FD, no redundancy</a:t>
            </a:r>
            <a:endParaRPr lang="en-US" sz="24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2">
                <a:extLst>
                  <a:ext uri="{FF2B5EF4-FFF2-40B4-BE49-F238E27FC236}">
                    <a16:creationId xmlns:a16="http://schemas.microsoft.com/office/drawing/2014/main" id="{80CE66EA-6F8C-4D83-89DE-EC58F3880D8A}"/>
                  </a:ext>
                </a:extLst>
              </p:cNvPr>
              <p:cNvSpPr/>
              <p:nvPr/>
            </p:nvSpPr>
            <p:spPr>
              <a:xfrm>
                <a:off x="377372" y="4978378"/>
                <a:ext cx="2351188" cy="1320822"/>
              </a:xfrm>
              <a:prstGeom prst="wedgeRoundRectCallout">
                <a:avLst>
                  <a:gd name="adj1" fmla="val 70680"/>
                  <a:gd name="adj2" fmla="val -8705"/>
                  <a:gd name="adj3" fmla="val 16667"/>
                </a:avLst>
              </a:prstGeom>
              <a:solidFill>
                <a:srgbClr val="00B05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>
                  <a:lnSpc>
                    <a:spcPts val="21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</a:rPr>
                  <a:t>R is a key</a:t>
                </a:r>
              </a:p>
              <a:p>
                <a:pPr marL="631825" lvl="1" indent="-400050">
                  <a:lnSpc>
                    <a:spcPts val="21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i="1" dirty="0">
                    <a:solidFill>
                      <a:schemeClr val="bg1"/>
                    </a:solidFill>
                  </a:rPr>
                  <a:t> BCNF, No redundancy</a:t>
                </a:r>
              </a:p>
            </p:txBody>
          </p:sp>
        </mc:Choice>
        <mc:Fallback xmlns="">
          <p:sp>
            <p:nvSpPr>
              <p:cNvPr id="11" name="Speech Bubble: Rectangle with Corners Rounded 12">
                <a:extLst>
                  <a:ext uri="{FF2B5EF4-FFF2-40B4-BE49-F238E27FC236}">
                    <a16:creationId xmlns:a16="http://schemas.microsoft.com/office/drawing/2014/main" id="{80CE66EA-6F8C-4D83-89DE-EC58F3880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2" y="4978378"/>
                <a:ext cx="2351188" cy="1320822"/>
              </a:xfrm>
              <a:prstGeom prst="wedgeRoundRectCallout">
                <a:avLst>
                  <a:gd name="adj1" fmla="val 70680"/>
                  <a:gd name="adj2" fmla="val -8705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1B5330F-3F21-8F3C-F6BA-A32624DE3C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562" y="5941762"/>
            <a:ext cx="714875" cy="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551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FB869A53-EBD6-8119-185B-EE604D1D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5" y="2016496"/>
            <a:ext cx="8077199" cy="2423160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31370" y="228599"/>
            <a:ext cx="7522029" cy="74385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BCNF Example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15CC9C-018B-468A-83A9-526B261D2FD2}"/>
              </a:ext>
            </a:extLst>
          </p:cNvPr>
          <p:cNvGrpSpPr/>
          <p:nvPr/>
        </p:nvGrpSpPr>
        <p:grpSpPr>
          <a:xfrm>
            <a:off x="3181528" y="4026174"/>
            <a:ext cx="5410881" cy="2679426"/>
            <a:chOff x="3376238" y="3827345"/>
            <a:chExt cx="5410881" cy="2679426"/>
          </a:xfrm>
        </p:grpSpPr>
        <p:graphicFrame>
          <p:nvGraphicFramePr>
            <p:cNvPr id="8" name="Object 8">
              <a:hlinkClick r:id="" action="ppaction://ole?verb=0"/>
              <a:extLst>
                <a:ext uri="{FF2B5EF4-FFF2-40B4-BE49-F238E27FC236}">
                  <a16:creationId xmlns:a16="http://schemas.microsoft.com/office/drawing/2014/main" id="{8BB21E43-0B73-4087-9214-2AB4D9C6AFA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394385" y="3827345"/>
            <a:ext cx="4392734" cy="2679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4" imgW="4394200" imgH="2681288" progId="Word.Document.8">
                    <p:embed/>
                  </p:oleObj>
                </mc:Choice>
                <mc:Fallback>
                  <p:oleObj name="Document" r:id="rId4" imgW="4394200" imgH="2681288" progId="Word.Document.8">
                    <p:embed/>
                    <p:pic>
                      <p:nvPicPr>
                        <p:cNvPr id="8" name="Object 8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8BB21E43-0B73-4087-9214-2AB4D9C6AFA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4385" y="3827345"/>
                          <a:ext cx="4392734" cy="2679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9">
              <a:hlinkClick r:id="" action="ppaction://ole?verb=0"/>
              <a:extLst>
                <a:ext uri="{FF2B5EF4-FFF2-40B4-BE49-F238E27FC236}">
                  <a16:creationId xmlns:a16="http://schemas.microsoft.com/office/drawing/2014/main" id="{85340B06-3B64-4EEA-B29C-2CC0F5041AD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376238" y="5051183"/>
            <a:ext cx="1127156" cy="14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6" imgW="1126756" imgH="1454799" progId="Word.Document.8">
                    <p:embed/>
                  </p:oleObj>
                </mc:Choice>
                <mc:Fallback>
                  <p:oleObj name="Document" r:id="rId6" imgW="1126756" imgH="1454799" progId="Word.Document.8">
                    <p:embed/>
                    <p:pic>
                      <p:nvPicPr>
                        <p:cNvPr id="9" name="Object 9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85340B06-3B64-4EEA-B29C-2CC0F5041AD5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6238" y="5051183"/>
                          <a:ext cx="1127156" cy="1455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3AD0690-2A39-88EC-045E-C6A5EC0479C3}"/>
              </a:ext>
            </a:extLst>
          </p:cNvPr>
          <p:cNvSpPr txBox="1"/>
          <p:nvPr/>
        </p:nvSpPr>
        <p:spPr>
          <a:xfrm>
            <a:off x="3847011" y="1410789"/>
            <a:ext cx="4025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This is a good design</a:t>
            </a:r>
          </a:p>
        </p:txBody>
      </p:sp>
    </p:spTree>
    <p:extLst>
      <p:ext uri="{BB962C8B-B14F-4D97-AF65-F5344CB8AC3E}">
        <p14:creationId xmlns:p14="http://schemas.microsoft.com/office/powerpoint/2010/main" val="337232267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31370" y="228599"/>
            <a:ext cx="7522029" cy="74385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BCNF Example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15CC9C-018B-468A-83A9-526B261D2FD2}"/>
              </a:ext>
            </a:extLst>
          </p:cNvPr>
          <p:cNvGrpSpPr/>
          <p:nvPr/>
        </p:nvGrpSpPr>
        <p:grpSpPr>
          <a:xfrm>
            <a:off x="3181528" y="4026174"/>
            <a:ext cx="5410881" cy="2679426"/>
            <a:chOff x="3376238" y="3827345"/>
            <a:chExt cx="5410881" cy="2679426"/>
          </a:xfrm>
        </p:grpSpPr>
        <p:graphicFrame>
          <p:nvGraphicFramePr>
            <p:cNvPr id="8" name="Object 8">
              <a:hlinkClick r:id="" action="ppaction://ole?verb=0"/>
              <a:extLst>
                <a:ext uri="{FF2B5EF4-FFF2-40B4-BE49-F238E27FC236}">
                  <a16:creationId xmlns:a16="http://schemas.microsoft.com/office/drawing/2014/main" id="{8BB21E43-0B73-4087-9214-2AB4D9C6AFA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394385" y="3827345"/>
            <a:ext cx="4392734" cy="2679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4394200" imgH="2681288" progId="Word.Document.8">
                    <p:embed/>
                  </p:oleObj>
                </mc:Choice>
                <mc:Fallback>
                  <p:oleObj name="Document" r:id="rId3" imgW="4394200" imgH="2681288" progId="Word.Document.8">
                    <p:embed/>
                    <p:pic>
                      <p:nvPicPr>
                        <p:cNvPr id="8" name="Object 8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8BB21E43-0B73-4087-9214-2AB4D9C6AFA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4385" y="3827345"/>
                          <a:ext cx="4392734" cy="2679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9">
              <a:hlinkClick r:id="" action="ppaction://ole?verb=0"/>
              <a:extLst>
                <a:ext uri="{FF2B5EF4-FFF2-40B4-BE49-F238E27FC236}">
                  <a16:creationId xmlns:a16="http://schemas.microsoft.com/office/drawing/2014/main" id="{85340B06-3B64-4EEA-B29C-2CC0F5041AD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376238" y="5051183"/>
            <a:ext cx="1127156" cy="14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1126756" imgH="1454799" progId="Word.Document.8">
                    <p:embed/>
                  </p:oleObj>
                </mc:Choice>
                <mc:Fallback>
                  <p:oleObj name="Document" r:id="rId5" imgW="1126756" imgH="1454799" progId="Word.Document.8">
                    <p:embed/>
                    <p:pic>
                      <p:nvPicPr>
                        <p:cNvPr id="9" name="Object 9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85340B06-3B64-4EEA-B29C-2CC0F5041AD5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6238" y="5051183"/>
                          <a:ext cx="1127156" cy="1455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peech Bubble: Rectangle with Corners Rounded 12">
            <a:extLst>
              <a:ext uri="{FF2B5EF4-FFF2-40B4-BE49-F238E27FC236}">
                <a16:creationId xmlns:a16="http://schemas.microsoft.com/office/drawing/2014/main" id="{80CE66EA-6F8C-4D83-89DE-EC58F3880D8A}"/>
              </a:ext>
            </a:extLst>
          </p:cNvPr>
          <p:cNvSpPr/>
          <p:nvPr/>
        </p:nvSpPr>
        <p:spPr>
          <a:xfrm>
            <a:off x="2031381" y="3830404"/>
            <a:ext cx="1773058" cy="841336"/>
          </a:xfrm>
          <a:prstGeom prst="wedgeRoundRectCallout">
            <a:avLst>
              <a:gd name="adj1" fmla="val 72535"/>
              <a:gd name="adj2" fmla="val 3498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2400" dirty="0">
                <a:solidFill>
                  <a:schemeClr val="tx1"/>
                </a:solidFill>
              </a:rPr>
              <a:t>No FD, no redundancy</a:t>
            </a:r>
            <a:endParaRPr lang="en-US" sz="24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2">
                <a:extLst>
                  <a:ext uri="{FF2B5EF4-FFF2-40B4-BE49-F238E27FC236}">
                    <a16:creationId xmlns:a16="http://schemas.microsoft.com/office/drawing/2014/main" id="{80CE66EA-6F8C-4D83-89DE-EC58F3880D8A}"/>
                  </a:ext>
                </a:extLst>
              </p:cNvPr>
              <p:cNvSpPr/>
              <p:nvPr/>
            </p:nvSpPr>
            <p:spPr>
              <a:xfrm>
                <a:off x="377372" y="4978378"/>
                <a:ext cx="2351188" cy="1320822"/>
              </a:xfrm>
              <a:prstGeom prst="wedgeRoundRectCallout">
                <a:avLst>
                  <a:gd name="adj1" fmla="val 70680"/>
                  <a:gd name="adj2" fmla="val -8705"/>
                  <a:gd name="adj3" fmla="val 16667"/>
                </a:avLst>
              </a:prstGeom>
              <a:solidFill>
                <a:srgbClr val="00B05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>
                  <a:lnSpc>
                    <a:spcPts val="21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</a:rPr>
                  <a:t>R is a key</a:t>
                </a:r>
              </a:p>
              <a:p>
                <a:pPr marL="631825" lvl="1" indent="-400050">
                  <a:lnSpc>
                    <a:spcPts val="21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i="1" dirty="0">
                    <a:solidFill>
                      <a:schemeClr val="bg1"/>
                    </a:solidFill>
                  </a:rPr>
                  <a:t> BCNF, No redundancy</a:t>
                </a:r>
              </a:p>
            </p:txBody>
          </p:sp>
        </mc:Choice>
        <mc:Fallback xmlns="">
          <p:sp>
            <p:nvSpPr>
              <p:cNvPr id="11" name="Speech Bubble: Rectangle with Corners Rounded 12">
                <a:extLst>
                  <a:ext uri="{FF2B5EF4-FFF2-40B4-BE49-F238E27FC236}">
                    <a16:creationId xmlns:a16="http://schemas.microsoft.com/office/drawing/2014/main" id="{80CE66EA-6F8C-4D83-89DE-EC58F3880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2" y="4978378"/>
                <a:ext cx="2351188" cy="1320822"/>
              </a:xfrm>
              <a:prstGeom prst="wedgeRoundRectCallout">
                <a:avLst>
                  <a:gd name="adj1" fmla="val 70680"/>
                  <a:gd name="adj2" fmla="val -8705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1B5330F-3F21-8F3C-F6BA-A32624DE3C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562" y="5941762"/>
            <a:ext cx="714875" cy="7148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FE6DB69-45BA-14EC-B85C-9349C18EE5EE}"/>
              </a:ext>
            </a:extLst>
          </p:cNvPr>
          <p:cNvGrpSpPr/>
          <p:nvPr/>
        </p:nvGrpSpPr>
        <p:grpSpPr>
          <a:xfrm>
            <a:off x="4572000" y="1211941"/>
            <a:ext cx="4261411" cy="4824452"/>
            <a:chOff x="4703920" y="1309913"/>
            <a:chExt cx="4261411" cy="48244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FA213D-A586-8B9E-EBF1-35F6175E0792}"/>
                </a:ext>
              </a:extLst>
            </p:cNvPr>
            <p:cNvGrpSpPr/>
            <p:nvPr/>
          </p:nvGrpSpPr>
          <p:grpSpPr>
            <a:xfrm>
              <a:off x="4703920" y="1309913"/>
              <a:ext cx="4261411" cy="4824452"/>
              <a:chOff x="2857499" y="1628775"/>
              <a:chExt cx="4261411" cy="482445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7A0A4E9-39D7-6ED4-23F0-73C574D15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57499" y="1628775"/>
                <a:ext cx="4261411" cy="4801054"/>
              </a:xfrm>
              <a:prstGeom prst="rect">
                <a:avLst/>
              </a:prstGeom>
            </p:spPr>
          </p:pic>
          <p:sp>
            <p:nvSpPr>
              <p:cNvPr id="12" name="Rounded Rectangle 4">
                <a:extLst>
                  <a:ext uri="{FF2B5EF4-FFF2-40B4-BE49-F238E27FC236}">
                    <a16:creationId xmlns:a16="http://schemas.microsoft.com/office/drawing/2014/main" id="{9BBEDF81-26E5-5B13-433B-14286944DEEE}"/>
                  </a:ext>
                </a:extLst>
              </p:cNvPr>
              <p:cNvSpPr/>
              <p:nvPr/>
            </p:nvSpPr>
            <p:spPr bwMode="auto">
              <a:xfrm>
                <a:off x="2968904" y="5538827"/>
                <a:ext cx="4038600" cy="9144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lIns="45720" rIns="45720" anchor="ctr"/>
              <a:lstStyle/>
              <a:p>
                <a:pPr eaLnBrk="0" hangingPunct="0">
                  <a:defRPr/>
                </a:pPr>
                <a:r>
                  <a:rPr lang="en-US" sz="2600" dirty="0">
                    <a:latin typeface="Calibri" pitchFamily="34" charset="0"/>
                    <a:ea typeface="NSimSun" pitchFamily="49" charset="-122"/>
                  </a:rPr>
                  <a:t>Key constraint is the only form of FDs allowed in BCNF</a:t>
                </a:r>
              </a:p>
            </p:txBody>
          </p:sp>
        </p:grpSp>
        <p:pic>
          <p:nvPicPr>
            <p:cNvPr id="1026" name="Picture 2" descr="UCF's Logos and Identity System | UCF Brand &amp; Style Guide">
              <a:extLst>
                <a:ext uri="{FF2B5EF4-FFF2-40B4-BE49-F238E27FC236}">
                  <a16:creationId xmlns:a16="http://schemas.microsoft.com/office/drawing/2014/main" id="{186696B0-B01C-F814-1D29-0275FA244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4237" y="3554252"/>
              <a:ext cx="115981" cy="156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73322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674" y="402492"/>
            <a:ext cx="8444948" cy="762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Functional Dependencies (FDs)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" y="1268766"/>
                <a:ext cx="8305800" cy="505584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3100"/>
                  </a:lnSpc>
                  <a:buNone/>
                </a:pPr>
                <a:r>
                  <a:rPr lang="en-US" dirty="0">
                    <a:latin typeface="Calibri" pitchFamily="34" charset="0"/>
                  </a:rPr>
                  <a:t>A </a:t>
                </a:r>
                <a:r>
                  <a:rPr lang="en-US" u="sng" dirty="0">
                    <a:latin typeface="Calibri" pitchFamily="34" charset="0"/>
                  </a:rPr>
                  <a:t>functional dependency</a:t>
                </a:r>
                <a:r>
                  <a:rPr lang="en-US" dirty="0">
                    <a:latin typeface="Calibri" pitchFamily="34" charset="0"/>
                  </a:rPr>
                  <a:t> </a:t>
                </a:r>
                <a:r>
                  <a:rPr lang="en-US" sz="3200" b="1" dirty="0">
                    <a:solidFill>
                      <a:srgbClr val="0032D2"/>
                    </a:solidFill>
                    <a:latin typeface="Calibri" pitchFamily="34" charset="0"/>
                  </a:rPr>
                  <a:t>X </a:t>
                </a:r>
                <a:r>
                  <a:rPr lang="en-US" sz="3200" b="1" dirty="0">
                    <a:solidFill>
                      <a:srgbClr val="0032D2"/>
                    </a:solidFill>
                    <a:latin typeface="Times New Roman" pitchFamily="18" charset="0"/>
                    <a:cs typeface="Times New Roman" pitchFamily="18" charset="0"/>
                  </a:rPr>
                  <a:t>→</a:t>
                </a:r>
                <a:r>
                  <a:rPr lang="en-US" sz="3200" b="1" dirty="0">
                    <a:solidFill>
                      <a:srgbClr val="0032D2"/>
                    </a:solidFill>
                    <a:latin typeface="Calibri" pitchFamily="34" charset="0"/>
                  </a:rPr>
                  <a:t> Y </a:t>
                </a:r>
                <a:r>
                  <a:rPr lang="en-US" sz="3200" dirty="0">
                    <a:latin typeface="Calibri" pitchFamily="34" charset="0"/>
                  </a:rPr>
                  <a:t>(read “X determines Y”) </a:t>
                </a:r>
                <a:r>
                  <a:rPr lang="en-US" dirty="0">
                    <a:latin typeface="Calibri" pitchFamily="34" charset="0"/>
                  </a:rPr>
                  <a:t>holds over relation R if, for every allowable instance </a:t>
                </a:r>
                <a:r>
                  <a:rPr lang="en-US" i="1" dirty="0">
                    <a:latin typeface="Calibri" pitchFamily="34" charset="0"/>
                  </a:rPr>
                  <a:t>r</a:t>
                </a:r>
                <a:r>
                  <a:rPr lang="en-US" dirty="0">
                    <a:latin typeface="Calibri" pitchFamily="34" charset="0"/>
                  </a:rPr>
                  <a:t> of R:</a:t>
                </a:r>
              </a:p>
              <a:p>
                <a:pPr marL="857250" lvl="2" indent="0">
                  <a:spcBef>
                    <a:spcPts val="500"/>
                  </a:spcBef>
                  <a:buSzPct val="75000"/>
                  <a:buNone/>
                </a:pPr>
                <a:r>
                  <a:rPr lang="en-US" sz="2400" i="1" dirty="0">
                    <a:solidFill>
                      <a:srgbClr val="002060"/>
                    </a:solidFill>
                    <a:latin typeface="Calibri" pitchFamily="34" charset="0"/>
                  </a:rPr>
                  <a:t>t1 </a:t>
                </a:r>
                <a:r>
                  <a:rPr lang="en-US" sz="2400" dirty="0">
                    <a:solidFill>
                      <a:srgbClr val="002060"/>
                    </a:solidFill>
                    <a:latin typeface="Calibri" pitchFamily="34" charset="0"/>
                    <a:sym typeface="Symbol" pitchFamily="18" charset="2"/>
                  </a:rPr>
                  <a:t></a:t>
                </a:r>
                <a:r>
                  <a:rPr lang="en-US" sz="2400" i="1" dirty="0">
                    <a:solidFill>
                      <a:srgbClr val="002060"/>
                    </a:solidFill>
                    <a:latin typeface="Calibri" pitchFamily="34" charset="0"/>
                  </a:rPr>
                  <a:t> r, t2 </a:t>
                </a:r>
                <a:r>
                  <a:rPr lang="en-US" sz="2400" dirty="0">
                    <a:solidFill>
                      <a:srgbClr val="002060"/>
                    </a:solidFill>
                    <a:latin typeface="Calibri" pitchFamily="34" charset="0"/>
                    <a:sym typeface="Symbol" pitchFamily="18" charset="2"/>
                  </a:rPr>
                  <a:t></a:t>
                </a:r>
                <a:r>
                  <a:rPr lang="en-US" sz="2400" i="1" dirty="0">
                    <a:solidFill>
                      <a:srgbClr val="002060"/>
                    </a:solidFill>
                    <a:latin typeface="Calibri" pitchFamily="34" charset="0"/>
                  </a:rPr>
                  <a:t> r, </a:t>
                </a:r>
                <a:r>
                  <a:rPr lang="en-US" sz="2400" dirty="0">
                    <a:solidFill>
                      <a:srgbClr val="002060"/>
                    </a:solidFill>
                    <a:latin typeface="Calibri" pitchFamily="34" charset="0"/>
                    <a:sym typeface="Symbol" pitchFamily="18" charset="2"/>
                  </a:rPr>
                  <a:t></a:t>
                </a:r>
                <a:r>
                  <a:rPr lang="en-US" sz="2400" baseline="-25000" dirty="0">
                    <a:solidFill>
                      <a:srgbClr val="002060"/>
                    </a:solidFill>
                    <a:latin typeface="Calibri" pitchFamily="34" charset="0"/>
                    <a:cs typeface="Times New Roman" pitchFamily="18" charset="0"/>
                  </a:rPr>
                  <a:t>X</a:t>
                </a:r>
                <a:r>
                  <a:rPr lang="en-US" sz="2400" dirty="0">
                    <a:solidFill>
                      <a:srgbClr val="002060"/>
                    </a:solidFill>
                    <a:latin typeface="Calibri" pitchFamily="34" charset="0"/>
                  </a:rPr>
                  <a:t>(</a:t>
                </a:r>
                <a:r>
                  <a:rPr lang="en-US" sz="2400" i="1" dirty="0">
                    <a:solidFill>
                      <a:srgbClr val="002060"/>
                    </a:solidFill>
                    <a:latin typeface="Calibri" pitchFamily="34" charset="0"/>
                  </a:rPr>
                  <a:t>t1</a:t>
                </a:r>
                <a:r>
                  <a:rPr lang="en-US" sz="2400" dirty="0">
                    <a:solidFill>
                      <a:srgbClr val="002060"/>
                    </a:solidFill>
                    <a:latin typeface="Calibri" pitchFamily="34" charset="0"/>
                  </a:rPr>
                  <a:t>) = </a:t>
                </a:r>
                <a:r>
                  <a:rPr lang="en-US" sz="2400" dirty="0">
                    <a:solidFill>
                      <a:srgbClr val="002060"/>
                    </a:solidFill>
                    <a:latin typeface="Calibri" pitchFamily="34" charset="0"/>
                    <a:sym typeface="Symbol" pitchFamily="18" charset="2"/>
                  </a:rPr>
                  <a:t></a:t>
                </a:r>
                <a:r>
                  <a:rPr lang="en-US" sz="2400" baseline="-25000" dirty="0">
                    <a:solidFill>
                      <a:srgbClr val="002060"/>
                    </a:solidFill>
                    <a:latin typeface="Calibri" pitchFamily="34" charset="0"/>
                    <a:cs typeface="Times New Roman" pitchFamily="18" charset="0"/>
                  </a:rPr>
                  <a:t>X</a:t>
                </a:r>
                <a:r>
                  <a:rPr lang="en-US" sz="2400" dirty="0">
                    <a:solidFill>
                      <a:srgbClr val="002060"/>
                    </a:solidFill>
                    <a:latin typeface="Calibri" pitchFamily="34" charset="0"/>
                  </a:rPr>
                  <a:t>(</a:t>
                </a:r>
                <a:r>
                  <a:rPr lang="en-US" sz="2400" i="1" dirty="0">
                    <a:solidFill>
                      <a:srgbClr val="002060"/>
                    </a:solidFill>
                    <a:latin typeface="Calibri" pitchFamily="34" charset="0"/>
                  </a:rPr>
                  <a:t>t2</a:t>
                </a:r>
                <a:r>
                  <a:rPr lang="en-US" sz="2400" dirty="0">
                    <a:solidFill>
                      <a:srgbClr val="002060"/>
                    </a:solidFill>
                    <a:latin typeface="Calibri" pitchFamily="34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libri" pitchFamily="34" charset="0"/>
                  </a:rPr>
                  <a:t>  </a:t>
                </a:r>
                <a:r>
                  <a:rPr lang="en-US" sz="2400" dirty="0">
                    <a:solidFill>
                      <a:srgbClr val="002060"/>
                    </a:solidFill>
                    <a:latin typeface="Calibri" pitchFamily="34" charset="0"/>
                    <a:sym typeface="Symbol" pitchFamily="18" charset="2"/>
                  </a:rPr>
                  <a:t></a:t>
                </a:r>
                <a:r>
                  <a:rPr lang="en-US" sz="2400" baseline="-25000" dirty="0">
                    <a:solidFill>
                      <a:srgbClr val="002060"/>
                    </a:solidFill>
                    <a:latin typeface="Calibri" pitchFamily="34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solidFill>
                      <a:srgbClr val="002060"/>
                    </a:solidFill>
                    <a:latin typeface="Calibri" pitchFamily="34" charset="0"/>
                  </a:rPr>
                  <a:t>(</a:t>
                </a:r>
                <a:r>
                  <a:rPr lang="en-US" sz="2400" i="1" dirty="0">
                    <a:solidFill>
                      <a:srgbClr val="002060"/>
                    </a:solidFill>
                    <a:latin typeface="Calibri" pitchFamily="34" charset="0"/>
                  </a:rPr>
                  <a:t>t1</a:t>
                </a:r>
                <a:r>
                  <a:rPr lang="en-US" sz="2400" dirty="0">
                    <a:solidFill>
                      <a:srgbClr val="002060"/>
                    </a:solidFill>
                    <a:latin typeface="Calibri" pitchFamily="34" charset="0"/>
                  </a:rPr>
                  <a:t>) = </a:t>
                </a:r>
                <a:r>
                  <a:rPr lang="en-US" sz="2400" dirty="0">
                    <a:solidFill>
                      <a:srgbClr val="002060"/>
                    </a:solidFill>
                    <a:latin typeface="Calibri" pitchFamily="34" charset="0"/>
                    <a:sym typeface="Symbol" pitchFamily="18" charset="2"/>
                  </a:rPr>
                  <a:t></a:t>
                </a:r>
                <a:r>
                  <a:rPr lang="en-US" sz="2400" baseline="-25000" dirty="0">
                    <a:solidFill>
                      <a:srgbClr val="002060"/>
                    </a:solidFill>
                    <a:latin typeface="Calibri" pitchFamily="34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solidFill>
                      <a:srgbClr val="002060"/>
                    </a:solidFill>
                    <a:latin typeface="Calibri" pitchFamily="34" charset="0"/>
                  </a:rPr>
                  <a:t>(</a:t>
                </a:r>
                <a:r>
                  <a:rPr lang="en-US" sz="2400" i="1" dirty="0">
                    <a:solidFill>
                      <a:srgbClr val="002060"/>
                    </a:solidFill>
                    <a:latin typeface="Calibri" pitchFamily="34" charset="0"/>
                  </a:rPr>
                  <a:t>t2</a:t>
                </a:r>
                <a:r>
                  <a:rPr lang="en-US" sz="2400" dirty="0">
                    <a:solidFill>
                      <a:srgbClr val="002060"/>
                    </a:solidFill>
                    <a:latin typeface="Calibri" pitchFamily="34" charset="0"/>
                  </a:rPr>
                  <a:t>)</a:t>
                </a:r>
              </a:p>
              <a:p>
                <a:pPr lvl="1">
                  <a:spcBef>
                    <a:spcPts val="500"/>
                  </a:spcBef>
                  <a:buSzPct val="75000"/>
                </a:pPr>
                <a:endParaRPr lang="en-US" dirty="0">
                  <a:solidFill>
                    <a:srgbClr val="002060"/>
                  </a:solidFill>
                  <a:latin typeface="Calibri" pitchFamily="34" charset="0"/>
                </a:endParaRPr>
              </a:p>
              <a:p>
                <a:pPr lvl="1">
                  <a:spcBef>
                    <a:spcPts val="500"/>
                  </a:spcBef>
                  <a:buSzPct val="75000"/>
                </a:pPr>
                <a:endParaRPr lang="en-US" dirty="0">
                  <a:solidFill>
                    <a:srgbClr val="002060"/>
                  </a:solidFill>
                  <a:latin typeface="Calibri" pitchFamily="34" charset="0"/>
                </a:endParaRPr>
              </a:p>
              <a:p>
                <a:pPr lvl="1">
                  <a:spcBef>
                    <a:spcPts val="500"/>
                  </a:spcBef>
                  <a:buSzPct val="75000"/>
                </a:pPr>
                <a:endParaRPr lang="en-US" dirty="0">
                  <a:solidFill>
                    <a:srgbClr val="002060"/>
                  </a:solidFill>
                  <a:latin typeface="Calibri" pitchFamily="34" charset="0"/>
                </a:endParaRPr>
              </a:p>
              <a:p>
                <a:pPr lvl="1">
                  <a:spcBef>
                    <a:spcPts val="500"/>
                  </a:spcBef>
                  <a:buSzPct val="75000"/>
                </a:pPr>
                <a:endParaRPr lang="en-US" dirty="0">
                  <a:solidFill>
                    <a:srgbClr val="002060"/>
                  </a:solidFill>
                  <a:latin typeface="Calibri" pitchFamily="34" charset="0"/>
                </a:endParaRPr>
              </a:p>
              <a:p>
                <a:pPr marL="0" indent="0">
                  <a:lnSpc>
                    <a:spcPts val="2600"/>
                  </a:lnSpc>
                  <a:spcBef>
                    <a:spcPts val="1800"/>
                  </a:spcBef>
                  <a:buNone/>
                </a:pPr>
                <a:endParaRPr lang="en-US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19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" y="1268766"/>
                <a:ext cx="8305800" cy="5055843"/>
              </a:xfrm>
              <a:blipFill>
                <a:blip r:embed="rId3"/>
                <a:stretch>
                  <a:fillRect l="-1909" t="-3614" r="-2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1"/>
          <p:cNvSpPr/>
          <p:nvPr/>
        </p:nvSpPr>
        <p:spPr bwMode="auto">
          <a:xfrm>
            <a:off x="468674" y="3178136"/>
            <a:ext cx="1981200" cy="990600"/>
          </a:xfrm>
          <a:prstGeom prst="wedgeEllipseCallout">
            <a:avLst>
              <a:gd name="adj1" fmla="val 24806"/>
              <a:gd name="adj2" fmla="val -70226"/>
            </a:avLst>
          </a:prstGeom>
          <a:solidFill>
            <a:srgbClr val="0000FF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rPr>
              <a:t>Given tw</a:t>
            </a:r>
            <a:r>
              <a:rPr lang="en-US" sz="2000" dirty="0">
                <a:solidFill>
                  <a:srgbClr val="FFFFFF"/>
                </a:solidFill>
              </a:rPr>
              <a:t>o tuples in </a:t>
            </a:r>
            <a:r>
              <a:rPr lang="en-US" sz="2000" i="1" dirty="0">
                <a:solidFill>
                  <a:srgbClr val="FFFFFF"/>
                </a:solidFill>
              </a:rPr>
              <a:t>r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2848476" y="3463912"/>
            <a:ext cx="1981200" cy="990600"/>
          </a:xfrm>
          <a:prstGeom prst="wedgeEllipseCallout">
            <a:avLst>
              <a:gd name="adj1" fmla="val 8150"/>
              <a:gd name="adj2" fmla="val -105909"/>
            </a:avLst>
          </a:prstGeom>
          <a:solidFill>
            <a:srgbClr val="0000FF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if their 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</a:rPr>
              <a:t>X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values agree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5685981" y="3300007"/>
            <a:ext cx="2057400" cy="1223665"/>
          </a:xfrm>
          <a:prstGeom prst="wedgeEllipseCallout">
            <a:avLst>
              <a:gd name="adj1" fmla="val -12574"/>
              <a:gd name="adj2" fmla="val -77910"/>
            </a:avLst>
          </a:prstGeom>
          <a:solidFill>
            <a:srgbClr val="0000FF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then their 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</a:rPr>
              <a:t>Y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values must also agree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7C9A7C-37D2-3B24-C5C0-27450E592735}"/>
              </a:ext>
            </a:extLst>
          </p:cNvPr>
          <p:cNvGrpSpPr/>
          <p:nvPr/>
        </p:nvGrpSpPr>
        <p:grpSpPr>
          <a:xfrm>
            <a:off x="3882245" y="5816496"/>
            <a:ext cx="5031377" cy="889104"/>
            <a:chOff x="3882245" y="5816496"/>
            <a:chExt cx="5031377" cy="889104"/>
          </a:xfrm>
        </p:grpSpPr>
        <p:sp>
          <p:nvSpPr>
            <p:cNvPr id="3" name="TextBox 2"/>
            <p:cNvSpPr txBox="1"/>
            <p:nvPr/>
          </p:nvSpPr>
          <p:spPr>
            <a:xfrm>
              <a:off x="4463260" y="5816496"/>
              <a:ext cx="43560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rgbClr val="0000FF"/>
                  </a:solidFill>
                  <a:latin typeface="Calibri"/>
                  <a:cs typeface="Calibri"/>
                </a:rPr>
                <a:t>X</a:t>
              </a: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 and </a:t>
              </a:r>
              <a:r>
                <a:rPr lang="en-US" sz="2800" i="1" dirty="0">
                  <a:solidFill>
                    <a:srgbClr val="0000FF"/>
                  </a:solidFill>
                  <a:latin typeface="Calibri"/>
                  <a:cs typeface="Calibri"/>
                </a:rPr>
                <a:t>Y</a:t>
              </a: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 are sets of attributes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6CA892-B6DA-4BCC-B1EE-56561A6E23F1}"/>
                </a:ext>
              </a:extLst>
            </p:cNvPr>
            <p:cNvSpPr txBox="1"/>
            <p:nvPr/>
          </p:nvSpPr>
          <p:spPr>
            <a:xfrm>
              <a:off x="3882245" y="6182380"/>
              <a:ext cx="5031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32D2"/>
                  </a:solidFill>
                </a:rPr>
                <a:t>∏:  </a:t>
              </a:r>
              <a:r>
                <a:rPr lang="en-US" sz="2800" dirty="0">
                  <a:solidFill>
                    <a:srgbClr val="0032D2"/>
                  </a:solidFill>
                </a:rPr>
                <a:t>Relational projection operator</a:t>
              </a:r>
              <a:endParaRPr lang="en-US" sz="2400" dirty="0">
                <a:solidFill>
                  <a:srgbClr val="0032D2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CAE4149-C35A-9309-B5B0-A36AD5375F58}"/>
              </a:ext>
            </a:extLst>
          </p:cNvPr>
          <p:cNvSpPr/>
          <p:nvPr/>
        </p:nvSpPr>
        <p:spPr>
          <a:xfrm>
            <a:off x="2984205" y="2459665"/>
            <a:ext cx="1981200" cy="6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EC01C-2116-ADCF-3112-BA2699892F0D}"/>
              </a:ext>
            </a:extLst>
          </p:cNvPr>
          <p:cNvSpPr/>
          <p:nvPr/>
        </p:nvSpPr>
        <p:spPr>
          <a:xfrm>
            <a:off x="4965405" y="2444558"/>
            <a:ext cx="2441943" cy="6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44D601-9C9D-56E4-E3C4-4847E542E821}"/>
              </a:ext>
            </a:extLst>
          </p:cNvPr>
          <p:cNvGrpSpPr/>
          <p:nvPr/>
        </p:nvGrpSpPr>
        <p:grpSpPr>
          <a:xfrm>
            <a:off x="2590800" y="4627946"/>
            <a:ext cx="5306291" cy="683069"/>
            <a:chOff x="2590800" y="4627946"/>
            <a:chExt cx="5306291" cy="683069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BC70ECEF-261F-7E0F-023C-354427A7360E}"/>
                </a:ext>
              </a:extLst>
            </p:cNvPr>
            <p:cNvSpPr/>
            <p:nvPr/>
          </p:nvSpPr>
          <p:spPr>
            <a:xfrm rot="16200000">
              <a:off x="5112170" y="2106576"/>
              <a:ext cx="263552" cy="5306291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404CEF-3AD2-123C-86FB-619FA8D22B63}"/>
                </a:ext>
              </a:extLst>
            </p:cNvPr>
            <p:cNvSpPr txBox="1"/>
            <p:nvPr/>
          </p:nvSpPr>
          <p:spPr>
            <a:xfrm>
              <a:off x="2848476" y="4849350"/>
              <a:ext cx="5017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X and Y values are stored redundantly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59589" y="2882402"/>
            <a:ext cx="6526272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640412" cy="11049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Third Normal Form (3NF)</a:t>
            </a:r>
          </a:p>
        </p:txBody>
      </p:sp>
      <p:sp>
        <p:nvSpPr>
          <p:cNvPr id="184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9100" y="2305455"/>
            <a:ext cx="8305800" cy="4048962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3200" dirty="0">
                <a:latin typeface="Calibri" pitchFamily="34" charset="0"/>
              </a:rPr>
              <a:t>Relation </a:t>
            </a:r>
            <a:r>
              <a:rPr lang="en-US" sz="3200" i="1" dirty="0">
                <a:latin typeface="Calibri" pitchFamily="34" charset="0"/>
              </a:rPr>
              <a:t>R</a:t>
            </a:r>
            <a:r>
              <a:rPr lang="en-US" sz="3200" dirty="0">
                <a:latin typeface="Calibri" pitchFamily="34" charset="0"/>
              </a:rPr>
              <a:t> is in 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3NF</a:t>
            </a:r>
            <a:r>
              <a:rPr lang="en-US" sz="3200" dirty="0">
                <a:latin typeface="Calibri" pitchFamily="34" charset="0"/>
              </a:rPr>
              <a:t> if, for all </a:t>
            </a:r>
            <a:r>
              <a:rPr lang="en-US" sz="3200" i="1" dirty="0">
                <a:latin typeface="Calibri" pitchFamily="34" charset="0"/>
              </a:rPr>
              <a:t>X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i="1" dirty="0">
                <a:latin typeface="Calibri" pitchFamily="34" charset="0"/>
              </a:rPr>
              <a:t>A</a:t>
            </a:r>
            <a:r>
              <a:rPr lang="en-US" sz="3200" dirty="0">
                <a:latin typeface="Calibri" pitchFamily="34" charset="0"/>
              </a:rPr>
              <a:t>  in </a:t>
            </a:r>
            <a:r>
              <a:rPr lang="en-US" sz="3200" i="1" dirty="0">
                <a:latin typeface="Calibri" pitchFamily="34" charset="0"/>
              </a:rPr>
              <a:t>F</a:t>
            </a:r>
            <a:endParaRPr lang="en-US" sz="3200" i="1" baseline="30000" dirty="0">
              <a:latin typeface="Calibri" pitchFamily="34" charset="0"/>
            </a:endParaRPr>
          </a:p>
          <a:p>
            <a:pPr lvl="1">
              <a:spcAft>
                <a:spcPts val="300"/>
              </a:spcAft>
              <a:buSzPct val="75000"/>
            </a:pPr>
            <a:r>
              <a:rPr lang="en-US" sz="2800" i="1" dirty="0">
                <a:latin typeface="Calibri" pitchFamily="34" charset="0"/>
              </a:rPr>
              <a:t>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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i="1" dirty="0">
                <a:latin typeface="Calibri" pitchFamily="34" charset="0"/>
              </a:rPr>
              <a:t>X</a:t>
            </a:r>
            <a:r>
              <a:rPr lang="en-US" sz="2800" dirty="0">
                <a:latin typeface="Calibri" pitchFamily="34" charset="0"/>
              </a:rPr>
              <a:t>   (called a </a:t>
            </a:r>
            <a:r>
              <a:rPr lang="en-US" sz="2800" i="1" dirty="0">
                <a:latin typeface="Calibri" pitchFamily="34" charset="0"/>
              </a:rPr>
              <a:t>trivial</a:t>
            </a:r>
            <a:r>
              <a:rPr lang="en-US" sz="2800" dirty="0">
                <a:latin typeface="Calibri" pitchFamily="34" charset="0"/>
              </a:rPr>
              <a:t> FD), or</a:t>
            </a:r>
          </a:p>
          <a:p>
            <a:pPr lvl="1">
              <a:spcAft>
                <a:spcPts val="300"/>
              </a:spcAft>
              <a:buSzPct val="75000"/>
            </a:pPr>
            <a:r>
              <a:rPr lang="en-US" sz="2800" i="1" dirty="0">
                <a:latin typeface="Calibri" pitchFamily="34" charset="0"/>
              </a:rPr>
              <a:t>X</a:t>
            </a:r>
            <a:r>
              <a:rPr lang="en-US" sz="2800" dirty="0">
                <a:latin typeface="Calibri" pitchFamily="34" charset="0"/>
              </a:rPr>
              <a:t> is a </a:t>
            </a:r>
            <a:r>
              <a:rPr lang="en-US" sz="2800" dirty="0" err="1">
                <a:latin typeface="Calibri" pitchFamily="34" charset="0"/>
              </a:rPr>
              <a:t>superkey</a:t>
            </a:r>
            <a:r>
              <a:rPr lang="en-US" sz="2800" dirty="0">
                <a:latin typeface="Calibri" pitchFamily="34" charset="0"/>
              </a:rPr>
              <a:t> (containing some key), or</a:t>
            </a:r>
          </a:p>
          <a:p>
            <a:pPr lvl="1">
              <a:spcAft>
                <a:spcPts val="1800"/>
              </a:spcAft>
              <a:buSzPct val="75000"/>
            </a:pPr>
            <a:r>
              <a:rPr lang="en-US" sz="2800" i="1" dirty="0">
                <a:latin typeface="Calibri" pitchFamily="34" charset="0"/>
              </a:rPr>
              <a:t>A</a:t>
            </a:r>
            <a:r>
              <a:rPr lang="en-US" sz="2800" dirty="0">
                <a:latin typeface="Calibri" pitchFamily="34" charset="0"/>
              </a:rPr>
              <a:t> is part of some key for </a:t>
            </a:r>
            <a:r>
              <a:rPr lang="en-US" sz="2800" i="1" dirty="0">
                <a:latin typeface="Calibri" pitchFamily="34" charset="0"/>
              </a:rPr>
              <a:t>R</a:t>
            </a:r>
            <a:r>
              <a:rPr lang="en-US" sz="2800" dirty="0">
                <a:latin typeface="Calibri" pitchFamily="34" charset="0"/>
              </a:rPr>
              <a:t>. </a:t>
            </a:r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endParaRPr lang="en-US" sz="2800" b="1" dirty="0">
              <a:latin typeface="Calibri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sz="2800" b="1" dirty="0">
                <a:latin typeface="Calibri" pitchFamily="34" charset="0"/>
              </a:rPr>
              <a:t>Example</a:t>
            </a:r>
            <a:r>
              <a:rPr lang="en-US" sz="2800" dirty="0">
                <a:latin typeface="Calibri" pitchFamily="34" charset="0"/>
              </a:rPr>
              <a:t>:   </a:t>
            </a:r>
            <a:r>
              <a:rPr lang="en-US" dirty="0">
                <a:latin typeface="Calibri" pitchFamily="34" charset="0"/>
              </a:rPr>
              <a:t>Relation </a:t>
            </a:r>
            <a:r>
              <a:rPr lang="en-US" i="1" dirty="0">
                <a:latin typeface="Calibri" pitchFamily="34" charset="0"/>
              </a:rPr>
              <a:t>Reserves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i="1" u="sng" dirty="0">
                <a:latin typeface="Calibri" pitchFamily="34" charset="0"/>
              </a:rPr>
              <a:t>SBD</a:t>
            </a:r>
            <a:r>
              <a:rPr lang="en-US" i="1" dirty="0">
                <a:latin typeface="Calibri" pitchFamily="34" charset="0"/>
              </a:rPr>
              <a:t>C</a:t>
            </a:r>
            <a:r>
              <a:rPr lang="en-US" dirty="0">
                <a:latin typeface="Calibri" pitchFamily="34" charset="0"/>
              </a:rPr>
              <a:t>) with the FD  </a:t>
            </a: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S</a:t>
            </a:r>
            <a:endParaRPr lang="en-US" i="1" dirty="0">
              <a:latin typeface="Calibri" pitchFamily="34" charset="0"/>
            </a:endParaRPr>
          </a:p>
          <a:p>
            <a:pPr marL="457200" lvl="1" indent="0">
              <a:spcAft>
                <a:spcPts val="1200"/>
              </a:spcAft>
              <a:buSzPct val="75000"/>
              <a:buNone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7426350" y="2842100"/>
            <a:ext cx="1447800" cy="818720"/>
          </a:xfrm>
          <a:prstGeom prst="wedgeRoundRectCallout">
            <a:avLst>
              <a:gd name="adj1" fmla="val -79337"/>
              <a:gd name="adj2" fmla="val -5348"/>
              <a:gd name="adj3" fmla="val 16667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3000"/>
              </a:lnSpc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Same as in BCNF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425373"/>
              </p:ext>
            </p:extLst>
          </p:nvPr>
        </p:nvGraphicFramePr>
        <p:xfrm>
          <a:off x="4572000" y="390740"/>
          <a:ext cx="3581400" cy="14827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70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Calibri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itchFamily="34" charset="0"/>
                        </a:rPr>
                        <a:t>A relation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Calibri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itchFamily="34" charset="0"/>
                        </a:rPr>
                        <a:t>The set of FD hold over </a:t>
                      </a:r>
                      <a:r>
                        <a:rPr lang="en-US" sz="2000" i="1" dirty="0">
                          <a:latin typeface="Calibri" pitchFamily="34" charset="0"/>
                        </a:rPr>
                        <a:t>R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Calibri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itchFamily="34" charset="0"/>
                        </a:rPr>
                        <a:t>A subset</a:t>
                      </a:r>
                      <a:r>
                        <a:rPr lang="en-US" sz="2000" baseline="0" dirty="0">
                          <a:latin typeface="Calibri" pitchFamily="34" charset="0"/>
                        </a:rPr>
                        <a:t> of the attributes of </a:t>
                      </a:r>
                      <a:r>
                        <a:rPr lang="en-US" sz="2000" i="1" baseline="0" dirty="0">
                          <a:latin typeface="Calibri" pitchFamily="34" charset="0"/>
                        </a:rPr>
                        <a:t>R</a:t>
                      </a:r>
                      <a:endParaRPr lang="en-US" sz="2000" i="1" dirty="0">
                        <a:latin typeface="Calibri" pitchFamily="34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Calibri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itchFamily="34" charset="0"/>
                        </a:rPr>
                        <a:t>An attribute of </a:t>
                      </a:r>
                      <a:r>
                        <a:rPr lang="en-US" sz="2000" i="1" dirty="0">
                          <a:latin typeface="Calibri" pitchFamily="34" charset="0"/>
                        </a:rPr>
                        <a:t>R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58FCC0DA-AA4B-4CC9-840C-CB2E91962F8E}"/>
              </a:ext>
            </a:extLst>
          </p:cNvPr>
          <p:cNvGrpSpPr/>
          <p:nvPr/>
        </p:nvGrpSpPr>
        <p:grpSpPr>
          <a:xfrm>
            <a:off x="4798837" y="5566249"/>
            <a:ext cx="603115" cy="272374"/>
            <a:chOff x="4798838" y="5734951"/>
            <a:chExt cx="603115" cy="27237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679C3F-5EEE-466A-9785-505BBAFE22A4}"/>
                </a:ext>
              </a:extLst>
            </p:cNvPr>
            <p:cNvCxnSpPr>
              <a:cxnSpLocks/>
            </p:cNvCxnSpPr>
            <p:nvPr/>
          </p:nvCxnSpPr>
          <p:spPr>
            <a:xfrm>
              <a:off x="5401953" y="5734951"/>
              <a:ext cx="0" cy="27237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E8D078-3F24-401E-8D21-182E563E7C0F}"/>
                </a:ext>
              </a:extLst>
            </p:cNvPr>
            <p:cNvCxnSpPr/>
            <p:nvPr/>
          </p:nvCxnSpPr>
          <p:spPr>
            <a:xfrm flipH="1">
              <a:off x="4798838" y="6007325"/>
              <a:ext cx="60311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86D638D-B4D9-4093-B091-A370FDB936A1}"/>
                </a:ext>
              </a:extLst>
            </p:cNvPr>
            <p:cNvCxnSpPr/>
            <p:nvPr/>
          </p:nvCxnSpPr>
          <p:spPr>
            <a:xfrm flipV="1">
              <a:off x="4808565" y="5734951"/>
              <a:ext cx="0" cy="2723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Line Callout 2 (Accent Bar) 7">
            <a:extLst>
              <a:ext uri="{FF2B5EF4-FFF2-40B4-BE49-F238E27FC236}">
                <a16:creationId xmlns:a16="http://schemas.microsoft.com/office/drawing/2014/main" id="{139F5EB6-BCF4-4942-B92B-D4C192C1FF19}"/>
              </a:ext>
            </a:extLst>
          </p:cNvPr>
          <p:cNvSpPr/>
          <p:nvPr/>
        </p:nvSpPr>
        <p:spPr bwMode="auto">
          <a:xfrm>
            <a:off x="2758190" y="4806517"/>
            <a:ext cx="1143000" cy="307975"/>
          </a:xfrm>
          <a:prstGeom prst="accentCallout2">
            <a:avLst>
              <a:gd name="adj1" fmla="val 38349"/>
              <a:gd name="adj2" fmla="val 108839"/>
              <a:gd name="adj3" fmla="val 39857"/>
              <a:gd name="adj4" fmla="val 131818"/>
              <a:gd name="adj5" fmla="val 134965"/>
              <a:gd name="adj6" fmla="val 180808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</a:rPr>
              <a:t>Sailor</a:t>
            </a:r>
          </a:p>
        </p:txBody>
      </p:sp>
      <p:sp>
        <p:nvSpPr>
          <p:cNvPr id="14" name="Line Callout 2 (Accent Bar) 8">
            <a:extLst>
              <a:ext uri="{FF2B5EF4-FFF2-40B4-BE49-F238E27FC236}">
                <a16:creationId xmlns:a16="http://schemas.microsoft.com/office/drawing/2014/main" id="{281AABD9-F754-4FB6-8B31-4C3A2DC320DA}"/>
              </a:ext>
            </a:extLst>
          </p:cNvPr>
          <p:cNvSpPr/>
          <p:nvPr/>
        </p:nvSpPr>
        <p:spPr bwMode="auto">
          <a:xfrm>
            <a:off x="3062990" y="4422342"/>
            <a:ext cx="1143000" cy="307975"/>
          </a:xfrm>
          <a:prstGeom prst="accentCallout2">
            <a:avLst>
              <a:gd name="adj1" fmla="val 38349"/>
              <a:gd name="adj2" fmla="val 108839"/>
              <a:gd name="adj3" fmla="val 39857"/>
              <a:gd name="adj4" fmla="val 131818"/>
              <a:gd name="adj5" fmla="val 261328"/>
              <a:gd name="adj6" fmla="val 16950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</a:rPr>
              <a:t>Boat</a:t>
            </a:r>
          </a:p>
        </p:txBody>
      </p:sp>
      <p:sp>
        <p:nvSpPr>
          <p:cNvPr id="15" name="Line Callout 2 (Accent Bar) 9">
            <a:extLst>
              <a:ext uri="{FF2B5EF4-FFF2-40B4-BE49-F238E27FC236}">
                <a16:creationId xmlns:a16="http://schemas.microsoft.com/office/drawing/2014/main" id="{5232FAEC-EFAD-48AA-AD24-7C2F34DB6E0C}"/>
              </a:ext>
            </a:extLst>
          </p:cNvPr>
          <p:cNvSpPr/>
          <p:nvPr/>
        </p:nvSpPr>
        <p:spPr bwMode="auto">
          <a:xfrm>
            <a:off x="5806190" y="4501717"/>
            <a:ext cx="1143000" cy="307975"/>
          </a:xfrm>
          <a:prstGeom prst="accentCallout2">
            <a:avLst>
              <a:gd name="adj1" fmla="val 38349"/>
              <a:gd name="adj2" fmla="val -9141"/>
              <a:gd name="adj3" fmla="val 36857"/>
              <a:gd name="adj4" fmla="val -28990"/>
              <a:gd name="adj5" fmla="val 236663"/>
              <a:gd name="adj6" fmla="val -53536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US" dirty="0">
                <a:latin typeface="Calibri" pitchFamily="34" charset="0"/>
              </a:rPr>
              <a:t>Date</a:t>
            </a:r>
          </a:p>
        </p:txBody>
      </p:sp>
      <p:sp>
        <p:nvSpPr>
          <p:cNvPr id="16" name="Line Callout 2 (Accent Bar) 10">
            <a:extLst>
              <a:ext uri="{FF2B5EF4-FFF2-40B4-BE49-F238E27FC236}">
                <a16:creationId xmlns:a16="http://schemas.microsoft.com/office/drawing/2014/main" id="{E70EA171-CA17-45D4-A970-F6F11A501BBE}"/>
              </a:ext>
            </a:extLst>
          </p:cNvPr>
          <p:cNvSpPr/>
          <p:nvPr/>
        </p:nvSpPr>
        <p:spPr bwMode="auto">
          <a:xfrm>
            <a:off x="6110990" y="4882717"/>
            <a:ext cx="1676400" cy="307975"/>
          </a:xfrm>
          <a:prstGeom prst="accentCallout2">
            <a:avLst>
              <a:gd name="adj1" fmla="val 38349"/>
              <a:gd name="adj2" fmla="val -9141"/>
              <a:gd name="adj3" fmla="val 36857"/>
              <a:gd name="adj4" fmla="val -28990"/>
              <a:gd name="adj5" fmla="val 110963"/>
              <a:gd name="adj6" fmla="val -40943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US" dirty="0">
                <a:latin typeface="Calibri" pitchFamily="34" charset="0"/>
              </a:rPr>
              <a:t>Credit Card</a:t>
            </a:r>
          </a:p>
        </p:txBody>
      </p:sp>
      <p:pic>
        <p:nvPicPr>
          <p:cNvPr id="8194" name="Picture 2" descr="Download HD Red Circle With Line Png Clipart Library Library - Red Circle  Png Marker Transparent PNG Image - NicePNG.com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62" y="5093120"/>
            <a:ext cx="1223404" cy="57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59589" y="2882402"/>
            <a:ext cx="6526272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640412" cy="11049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Third Normal Form (3NF)</a:t>
            </a:r>
          </a:p>
        </p:txBody>
      </p:sp>
      <p:sp>
        <p:nvSpPr>
          <p:cNvPr id="184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9100" y="2305456"/>
            <a:ext cx="8305800" cy="2996118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3200" dirty="0">
                <a:latin typeface="Calibri" pitchFamily="34" charset="0"/>
              </a:rPr>
              <a:t>Relation </a:t>
            </a:r>
            <a:r>
              <a:rPr lang="en-US" sz="3200" i="1" dirty="0">
                <a:latin typeface="Calibri" pitchFamily="34" charset="0"/>
              </a:rPr>
              <a:t>R</a:t>
            </a:r>
            <a:r>
              <a:rPr lang="en-US" sz="3200" dirty="0">
                <a:latin typeface="Calibri" pitchFamily="34" charset="0"/>
              </a:rPr>
              <a:t> is in 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3NF</a:t>
            </a:r>
            <a:r>
              <a:rPr lang="en-US" sz="3200" dirty="0">
                <a:latin typeface="Calibri" pitchFamily="34" charset="0"/>
              </a:rPr>
              <a:t> if, for all </a:t>
            </a:r>
            <a:r>
              <a:rPr lang="en-US" sz="3200" i="1" dirty="0">
                <a:latin typeface="Calibri" pitchFamily="34" charset="0"/>
              </a:rPr>
              <a:t>X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i="1" dirty="0">
                <a:latin typeface="Calibri" pitchFamily="34" charset="0"/>
              </a:rPr>
              <a:t>A</a:t>
            </a:r>
            <a:r>
              <a:rPr lang="en-US" sz="3200" dirty="0">
                <a:latin typeface="Calibri" pitchFamily="34" charset="0"/>
              </a:rPr>
              <a:t>  in </a:t>
            </a:r>
            <a:r>
              <a:rPr lang="en-US" sz="3200" i="1" dirty="0">
                <a:latin typeface="Calibri" pitchFamily="34" charset="0"/>
              </a:rPr>
              <a:t>F</a:t>
            </a:r>
            <a:endParaRPr lang="en-US" sz="3200" i="1" baseline="30000" dirty="0">
              <a:latin typeface="Calibri" pitchFamily="34" charset="0"/>
            </a:endParaRPr>
          </a:p>
          <a:p>
            <a:pPr lvl="1">
              <a:spcAft>
                <a:spcPts val="300"/>
              </a:spcAft>
              <a:buSzPct val="75000"/>
            </a:pPr>
            <a:r>
              <a:rPr lang="en-US" sz="2800" i="1" dirty="0">
                <a:latin typeface="Calibri" pitchFamily="34" charset="0"/>
              </a:rPr>
              <a:t>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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i="1" dirty="0">
                <a:latin typeface="Calibri" pitchFamily="34" charset="0"/>
              </a:rPr>
              <a:t>X</a:t>
            </a:r>
            <a:r>
              <a:rPr lang="en-US" sz="2800" dirty="0">
                <a:latin typeface="Calibri" pitchFamily="34" charset="0"/>
              </a:rPr>
              <a:t>   (called a </a:t>
            </a:r>
            <a:r>
              <a:rPr lang="en-US" sz="2800" i="1" dirty="0">
                <a:latin typeface="Calibri" pitchFamily="34" charset="0"/>
              </a:rPr>
              <a:t>trivial</a:t>
            </a:r>
            <a:r>
              <a:rPr lang="en-US" sz="2800" dirty="0">
                <a:latin typeface="Calibri" pitchFamily="34" charset="0"/>
              </a:rPr>
              <a:t> FD), or</a:t>
            </a:r>
          </a:p>
          <a:p>
            <a:pPr lvl="1">
              <a:spcAft>
                <a:spcPts val="300"/>
              </a:spcAft>
              <a:buSzPct val="75000"/>
            </a:pPr>
            <a:r>
              <a:rPr lang="en-US" sz="2800" i="1" dirty="0">
                <a:latin typeface="Calibri" pitchFamily="34" charset="0"/>
              </a:rPr>
              <a:t>X</a:t>
            </a:r>
            <a:r>
              <a:rPr lang="en-US" sz="2800" dirty="0">
                <a:latin typeface="Calibri" pitchFamily="34" charset="0"/>
              </a:rPr>
              <a:t> is a </a:t>
            </a:r>
            <a:r>
              <a:rPr lang="en-US" sz="2800" dirty="0" err="1">
                <a:latin typeface="Calibri" pitchFamily="34" charset="0"/>
              </a:rPr>
              <a:t>superkey</a:t>
            </a:r>
            <a:r>
              <a:rPr lang="en-US" sz="2800" dirty="0">
                <a:latin typeface="Calibri" pitchFamily="34" charset="0"/>
              </a:rPr>
              <a:t> (containing some key), or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sz="2800" i="1" dirty="0">
                <a:latin typeface="Calibri" pitchFamily="34" charset="0"/>
              </a:rPr>
              <a:t>A</a:t>
            </a:r>
            <a:r>
              <a:rPr lang="en-US" sz="2800" dirty="0">
                <a:latin typeface="Calibri" pitchFamily="34" charset="0"/>
              </a:rPr>
              <a:t> is part of some key for </a:t>
            </a:r>
            <a:r>
              <a:rPr lang="en-US" sz="2800" i="1" dirty="0">
                <a:latin typeface="Calibri" pitchFamily="34" charset="0"/>
              </a:rPr>
              <a:t>R</a:t>
            </a:r>
            <a:r>
              <a:rPr lang="en-US" sz="2800" dirty="0">
                <a:latin typeface="Calibri" pitchFamily="34" charset="0"/>
              </a:rPr>
              <a:t>. </a:t>
            </a:r>
          </a:p>
          <a:p>
            <a:pPr marL="457200" lvl="1" indent="0">
              <a:spcAft>
                <a:spcPts val="1200"/>
              </a:spcAft>
              <a:buSzPct val="75000"/>
              <a:buNone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7426350" y="2842100"/>
            <a:ext cx="1447800" cy="818720"/>
          </a:xfrm>
          <a:prstGeom prst="wedgeRoundRectCallout">
            <a:avLst>
              <a:gd name="adj1" fmla="val -79337"/>
              <a:gd name="adj2" fmla="val -5348"/>
              <a:gd name="adj3" fmla="val 16667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3000"/>
              </a:lnSpc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Same as in BCNF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425373"/>
              </p:ext>
            </p:extLst>
          </p:nvPr>
        </p:nvGraphicFramePr>
        <p:xfrm>
          <a:off x="4572000" y="390740"/>
          <a:ext cx="3581400" cy="14827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70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Calibri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itchFamily="34" charset="0"/>
                        </a:rPr>
                        <a:t>A relation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Calibri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itchFamily="34" charset="0"/>
                        </a:rPr>
                        <a:t>The set of FD hold over </a:t>
                      </a:r>
                      <a:r>
                        <a:rPr lang="en-US" sz="2000" i="1" dirty="0">
                          <a:latin typeface="Calibri" pitchFamily="34" charset="0"/>
                        </a:rPr>
                        <a:t>R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Calibri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itchFamily="34" charset="0"/>
                        </a:rPr>
                        <a:t>A subset</a:t>
                      </a:r>
                      <a:r>
                        <a:rPr lang="en-US" sz="2000" baseline="0" dirty="0">
                          <a:latin typeface="Calibri" pitchFamily="34" charset="0"/>
                        </a:rPr>
                        <a:t> of the attributes of </a:t>
                      </a:r>
                      <a:r>
                        <a:rPr lang="en-US" sz="2000" i="1" baseline="0" dirty="0">
                          <a:latin typeface="Calibri" pitchFamily="34" charset="0"/>
                        </a:rPr>
                        <a:t>R</a:t>
                      </a:r>
                      <a:endParaRPr lang="en-US" sz="2000" i="1" dirty="0">
                        <a:latin typeface="Calibri" pitchFamily="34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Calibri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itchFamily="34" charset="0"/>
                        </a:rPr>
                        <a:t>An attribute of </a:t>
                      </a:r>
                      <a:r>
                        <a:rPr lang="en-US" sz="2000" i="1" dirty="0">
                          <a:latin typeface="Calibri" pitchFamily="34" charset="0"/>
                        </a:rPr>
                        <a:t>R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19" y="3749286"/>
            <a:ext cx="845032" cy="624462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 bwMode="auto">
          <a:xfrm>
            <a:off x="976567" y="4597060"/>
            <a:ext cx="2126502" cy="1456900"/>
          </a:xfrm>
          <a:prstGeom prst="wedgeRoundRectCallout">
            <a:avLst>
              <a:gd name="adj1" fmla="val 80664"/>
              <a:gd name="adj2" fmla="val -74418"/>
              <a:gd name="adj3" fmla="val 16667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3000"/>
              </a:lnSpc>
              <a:defRPr/>
            </a:pPr>
            <a:r>
              <a:rPr lang="en-US" sz="2800" dirty="0" err="1">
                <a:solidFill>
                  <a:schemeClr val="bg1"/>
                </a:solidFill>
                <a:latin typeface="Calibri" pitchFamily="34" charset="0"/>
              </a:rPr>
              <a:t>Minimality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of a key is crucial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8659" y="4438971"/>
            <a:ext cx="554005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2600" dirty="0">
                <a:latin typeface="Calibri" pitchFamily="34" charset="0"/>
              </a:rPr>
              <a:t>If </a:t>
            </a:r>
            <a:r>
              <a:rPr lang="en-US" sz="2600" i="1" dirty="0">
                <a:latin typeface="Calibri" pitchFamily="34" charset="0"/>
              </a:rPr>
              <a:t>A</a:t>
            </a:r>
            <a:r>
              <a:rPr lang="en-US" sz="2600" dirty="0">
                <a:latin typeface="Calibri" pitchFamily="34" charset="0"/>
              </a:rPr>
              <a:t> is part of some </a:t>
            </a:r>
            <a:r>
              <a:rPr lang="en-US" sz="2600" b="1" dirty="0" err="1">
                <a:solidFill>
                  <a:srgbClr val="FF0000"/>
                </a:solidFill>
                <a:latin typeface="Calibri" pitchFamily="34" charset="0"/>
              </a:rPr>
              <a:t>superkey</a:t>
            </a:r>
            <a:r>
              <a:rPr lang="en-US" sz="2600" dirty="0">
                <a:latin typeface="Calibri" pitchFamily="34" charset="0"/>
              </a:rPr>
              <a:t>, then this condition would be true for any relation (because we can add any additional attribute to the </a:t>
            </a:r>
            <a:r>
              <a:rPr lang="en-US" sz="2600" dirty="0" err="1">
                <a:latin typeface="Calibri" pitchFamily="34" charset="0"/>
              </a:rPr>
              <a:t>superkey</a:t>
            </a:r>
            <a:r>
              <a:rPr lang="en-US" sz="2600" dirty="0">
                <a:latin typeface="Calibri" pitchFamily="34" charset="0"/>
              </a:rPr>
              <a:t> to make a bigger </a:t>
            </a:r>
            <a:r>
              <a:rPr lang="en-US" sz="2600" dirty="0" err="1">
                <a:latin typeface="Calibri" pitchFamily="34" charset="0"/>
              </a:rPr>
              <a:t>superkey</a:t>
            </a:r>
            <a:r>
              <a:rPr lang="en-US" sz="2600" dirty="0">
                <a:latin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2088451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85800" y="2870629"/>
            <a:ext cx="58674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489158" cy="11049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Third Normal Form (3NF)</a:t>
            </a:r>
          </a:p>
        </p:txBody>
      </p:sp>
      <p:sp>
        <p:nvSpPr>
          <p:cNvPr id="184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985576"/>
            <a:ext cx="8305800" cy="1963695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Relation </a:t>
            </a:r>
            <a:r>
              <a:rPr lang="en-US" i="1" dirty="0">
                <a:latin typeface="Calibri" pitchFamily="34" charset="0"/>
              </a:rPr>
              <a:t>R</a:t>
            </a:r>
            <a:r>
              <a:rPr lang="en-US" dirty="0">
                <a:latin typeface="Calibri" pitchFamily="34" charset="0"/>
              </a:rPr>
              <a:t> is in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3NF</a:t>
            </a:r>
            <a:r>
              <a:rPr lang="en-US" dirty="0">
                <a:latin typeface="Calibri" pitchFamily="34" charset="0"/>
              </a:rPr>
              <a:t> if, for all </a:t>
            </a:r>
            <a:r>
              <a:rPr lang="en-US" i="1" dirty="0">
                <a:latin typeface="Calibri" pitchFamily="34" charset="0"/>
              </a:rPr>
              <a:t>X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  in </a:t>
            </a:r>
            <a:r>
              <a:rPr lang="en-US" i="1" dirty="0">
                <a:latin typeface="Calibri" pitchFamily="34" charset="0"/>
              </a:rPr>
              <a:t>F</a:t>
            </a:r>
            <a:endParaRPr lang="en-US" i="1" baseline="30000" dirty="0">
              <a:latin typeface="Calibri" pitchFamily="34" charset="0"/>
            </a:endParaRPr>
          </a:p>
          <a:p>
            <a:pPr lvl="1">
              <a:buSzPct val="75000"/>
            </a:pPr>
            <a:r>
              <a:rPr lang="en-US" i="1" dirty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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X</a:t>
            </a:r>
            <a:r>
              <a:rPr lang="en-US" dirty="0">
                <a:latin typeface="Calibri" pitchFamily="34" charset="0"/>
              </a:rPr>
              <a:t>   (called a </a:t>
            </a:r>
            <a:r>
              <a:rPr lang="en-US" i="1" dirty="0">
                <a:latin typeface="Calibri" pitchFamily="34" charset="0"/>
              </a:rPr>
              <a:t>trivial</a:t>
            </a:r>
            <a:r>
              <a:rPr lang="en-US" dirty="0">
                <a:latin typeface="Calibri" pitchFamily="34" charset="0"/>
              </a:rPr>
              <a:t> FD), or</a:t>
            </a:r>
          </a:p>
          <a:p>
            <a:pPr lvl="1">
              <a:buSzPct val="75000"/>
            </a:pPr>
            <a:r>
              <a:rPr lang="en-US" i="1" dirty="0">
                <a:latin typeface="Calibri" pitchFamily="34" charset="0"/>
              </a:rPr>
              <a:t>X</a:t>
            </a:r>
            <a:r>
              <a:rPr lang="en-US" dirty="0">
                <a:latin typeface="Calibri" pitchFamily="34" charset="0"/>
              </a:rPr>
              <a:t> is a </a:t>
            </a:r>
            <a:r>
              <a:rPr lang="en-US" dirty="0" err="1">
                <a:latin typeface="Calibri" pitchFamily="34" charset="0"/>
              </a:rPr>
              <a:t>superkey</a:t>
            </a:r>
            <a:r>
              <a:rPr lang="en-US" dirty="0">
                <a:latin typeface="Calibri" pitchFamily="34" charset="0"/>
              </a:rPr>
              <a:t> (containing some key), or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i="1" dirty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 is part of some key for </a:t>
            </a:r>
            <a:r>
              <a:rPr lang="en-US" i="1" dirty="0">
                <a:latin typeface="Calibri" pitchFamily="34" charset="0"/>
              </a:rPr>
              <a:t>R</a:t>
            </a:r>
            <a:r>
              <a:rPr lang="en-US" dirty="0">
                <a:latin typeface="Calibri" pitchFamily="34" charset="0"/>
              </a:rPr>
              <a:t>.  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896100" y="2766627"/>
            <a:ext cx="1447800" cy="762000"/>
          </a:xfrm>
          <a:prstGeom prst="wedgeRoundRectCallout">
            <a:avLst>
              <a:gd name="adj1" fmla="val -83136"/>
              <a:gd name="adj2" fmla="val 29840"/>
              <a:gd name="adj3" fmla="val 16667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3000"/>
              </a:lnSpc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Same as in BCNF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293487"/>
              </p:ext>
            </p:extLst>
          </p:nvPr>
        </p:nvGraphicFramePr>
        <p:xfrm>
          <a:off x="4648200" y="327637"/>
          <a:ext cx="3581400" cy="14827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70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Calibri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itchFamily="34" charset="0"/>
                        </a:rPr>
                        <a:t>A relation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Calibri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itchFamily="34" charset="0"/>
                        </a:rPr>
                        <a:t>The set of FD hold over </a:t>
                      </a:r>
                      <a:r>
                        <a:rPr lang="en-US" sz="2000" i="1" dirty="0">
                          <a:latin typeface="Calibri" pitchFamily="34" charset="0"/>
                        </a:rPr>
                        <a:t>R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Calibri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itchFamily="34" charset="0"/>
                        </a:rPr>
                        <a:t>A subset</a:t>
                      </a:r>
                      <a:r>
                        <a:rPr lang="en-US" sz="2000" baseline="0" dirty="0">
                          <a:latin typeface="Calibri" pitchFamily="34" charset="0"/>
                        </a:rPr>
                        <a:t> of the attributes of </a:t>
                      </a:r>
                      <a:r>
                        <a:rPr lang="en-US" sz="2000" i="1" baseline="0" dirty="0">
                          <a:latin typeface="Calibri" pitchFamily="34" charset="0"/>
                        </a:rPr>
                        <a:t>R</a:t>
                      </a:r>
                      <a:endParaRPr lang="en-US" sz="2000" i="1" dirty="0">
                        <a:latin typeface="Calibri" pitchFamily="34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Calibri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itchFamily="34" charset="0"/>
                        </a:rPr>
                        <a:t>An attribute of </a:t>
                      </a:r>
                      <a:r>
                        <a:rPr lang="en-US" sz="2000" i="1" dirty="0">
                          <a:latin typeface="Calibri" pitchFamily="34" charset="0"/>
                        </a:rPr>
                        <a:t>R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81000" y="3962400"/>
            <a:ext cx="8305800" cy="2514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800" u="sng" kern="0" dirty="0">
                <a:solidFill>
                  <a:srgbClr val="7030A0"/>
                </a:solidFill>
                <a:latin typeface="Calibri" pitchFamily="34" charset="0"/>
                <a:cs typeface="+mn-cs"/>
              </a:rPr>
              <a:t>Observation</a:t>
            </a:r>
            <a:r>
              <a:rPr lang="en-US" sz="2800" kern="0" dirty="0">
                <a:solidFill>
                  <a:srgbClr val="7030A0"/>
                </a:solidFill>
                <a:latin typeface="Calibri" pitchFamily="34" charset="0"/>
                <a:cs typeface="+mn-cs"/>
              </a:rPr>
              <a:t>: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kern="0" dirty="0">
                <a:solidFill>
                  <a:srgbClr val="7030A0"/>
                </a:solidFill>
                <a:latin typeface="Calibri" pitchFamily="34" charset="0"/>
                <a:cs typeface="+mn-cs"/>
              </a:rPr>
              <a:t>If </a:t>
            </a:r>
            <a:r>
              <a:rPr lang="en-US" sz="2800" i="1" kern="0" dirty="0">
                <a:solidFill>
                  <a:srgbClr val="7030A0"/>
                </a:solidFill>
                <a:latin typeface="Calibri" pitchFamily="34" charset="0"/>
                <a:cs typeface="+mn-cs"/>
              </a:rPr>
              <a:t>R</a:t>
            </a:r>
            <a:r>
              <a:rPr lang="en-US" sz="2800" kern="0" dirty="0">
                <a:solidFill>
                  <a:srgbClr val="7030A0"/>
                </a:solidFill>
                <a:latin typeface="Calibri" pitchFamily="34" charset="0"/>
                <a:cs typeface="+mn-cs"/>
              </a:rPr>
              <a:t> is in BCNF, obviously in 3NF.</a:t>
            </a:r>
          </a:p>
          <a:p>
            <a:pPr marL="342900" indent="-342900" eaLnBrk="0" hangingPunct="0">
              <a:lnSpc>
                <a:spcPts val="31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kern="0" dirty="0">
                <a:solidFill>
                  <a:srgbClr val="7030A0"/>
                </a:solidFill>
                <a:latin typeface="Calibri" pitchFamily="34" charset="0"/>
                <a:cs typeface="+mn-cs"/>
              </a:rPr>
              <a:t>If </a:t>
            </a:r>
            <a:r>
              <a:rPr lang="en-US" sz="2800" i="1" kern="0" dirty="0">
                <a:solidFill>
                  <a:srgbClr val="7030A0"/>
                </a:solidFill>
                <a:latin typeface="Calibri" pitchFamily="34" charset="0"/>
                <a:cs typeface="+mn-cs"/>
              </a:rPr>
              <a:t>R</a:t>
            </a:r>
            <a:r>
              <a:rPr lang="en-US" sz="2800" kern="0" dirty="0">
                <a:solidFill>
                  <a:srgbClr val="7030A0"/>
                </a:solidFill>
                <a:latin typeface="Calibri" pitchFamily="34" charset="0"/>
                <a:cs typeface="+mn-cs"/>
              </a:rPr>
              <a:t> is in 3NF, some redundancy is possible.  </a:t>
            </a:r>
            <a:r>
              <a:rPr lang="en-US" sz="2800" kern="0" dirty="0">
                <a:solidFill>
                  <a:srgbClr val="9751CB"/>
                </a:solidFill>
                <a:latin typeface="Calibri" pitchFamily="34" charset="0"/>
                <a:cs typeface="+mn-cs"/>
              </a:rPr>
              <a:t>It is a compromise, used when BCNF not achievable (e.g., no ``good’’ </a:t>
            </a:r>
            <a:r>
              <a:rPr lang="en-US" sz="2800" kern="0" dirty="0" err="1">
                <a:solidFill>
                  <a:srgbClr val="9751CB"/>
                </a:solidFill>
                <a:latin typeface="Calibri" pitchFamily="34" charset="0"/>
                <a:cs typeface="+mn-cs"/>
              </a:rPr>
              <a:t>decomp</a:t>
            </a:r>
            <a:r>
              <a:rPr lang="en-US" sz="2800" kern="0" dirty="0">
                <a:solidFill>
                  <a:srgbClr val="9751CB"/>
                </a:solidFill>
                <a:latin typeface="Calibri" pitchFamily="34" charset="0"/>
                <a:cs typeface="+mn-cs"/>
              </a:rPr>
              <a:t>, or performance considerations).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096000" y="4067947"/>
            <a:ext cx="2133600" cy="762000"/>
          </a:xfrm>
          <a:prstGeom prst="wedgeRoundRectCallout">
            <a:avLst>
              <a:gd name="adj1" fmla="val -32113"/>
              <a:gd name="adj2" fmla="val 95976"/>
              <a:gd name="adj3" fmla="val 16667"/>
            </a:avLst>
          </a:prstGeom>
          <a:solidFill>
            <a:schemeClr val="bg2">
              <a:lumMod val="2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45720" rIns="45720" anchor="ctr"/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Discussed in next few pages</a:t>
            </a:r>
          </a:p>
        </p:txBody>
      </p:sp>
    </p:spTree>
    <p:extLst>
      <p:ext uri="{BB962C8B-B14F-4D97-AF65-F5344CB8AC3E}">
        <p14:creationId xmlns:p14="http://schemas.microsoft.com/office/powerpoint/2010/main" val="21554631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857432"/>
          </a:xfrm>
        </p:spPr>
        <p:txBody>
          <a:bodyPr/>
          <a:lstStyle/>
          <a:p>
            <a:r>
              <a:rPr lang="en-US" i="0" dirty="0">
                <a:latin typeface="Calibri"/>
                <a:cs typeface="Calibri"/>
              </a:rPr>
              <a:t>Compromise -  Two Cases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E22E2B-3D9F-454A-855D-C5C445863D01}"/>
              </a:ext>
            </a:extLst>
          </p:cNvPr>
          <p:cNvSpPr/>
          <p:nvPr/>
        </p:nvSpPr>
        <p:spPr>
          <a:xfrm>
            <a:off x="3126987" y="3218510"/>
            <a:ext cx="2569573" cy="328992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9E6C3D-45BB-480B-B96A-7BD235CB73C8}"/>
              </a:ext>
            </a:extLst>
          </p:cNvPr>
          <p:cNvSpPr txBox="1"/>
          <p:nvPr/>
        </p:nvSpPr>
        <p:spPr>
          <a:xfrm>
            <a:off x="3342113" y="3218510"/>
            <a:ext cx="2079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 is not a key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BA5B33F-77E3-4CDF-BBFE-B2155052AF00}"/>
              </a:ext>
            </a:extLst>
          </p:cNvPr>
          <p:cNvSpPr/>
          <p:nvPr/>
        </p:nvSpPr>
        <p:spPr>
          <a:xfrm>
            <a:off x="5984249" y="3218510"/>
            <a:ext cx="2398362" cy="328992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1C1F07-BBFC-4DBF-A326-B35EA3CEBEEB}"/>
              </a:ext>
            </a:extLst>
          </p:cNvPr>
          <p:cNvSpPr txBox="1"/>
          <p:nvPr/>
        </p:nvSpPr>
        <p:spPr>
          <a:xfrm>
            <a:off x="6285055" y="3282792"/>
            <a:ext cx="1975469" cy="83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en-US" sz="2800" dirty="0"/>
              <a:t>A is not part of a key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C2551A8-0EC6-412C-AE85-4DD9DCF8C6F7}"/>
              </a:ext>
            </a:extLst>
          </p:cNvPr>
          <p:cNvSpPr txBox="1">
            <a:spLocks/>
          </p:cNvSpPr>
          <p:nvPr/>
        </p:nvSpPr>
        <p:spPr>
          <a:xfrm>
            <a:off x="935626" y="1302338"/>
            <a:ext cx="5625389" cy="1425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58838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500" dirty="0">
                <a:solidFill>
                  <a:srgbClr val="000000"/>
                </a:solidFill>
                <a:latin typeface="Calibri" pitchFamily="34" charset="0"/>
              </a:rPr>
              <a:t>Suppose 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  <a:cs typeface="Times New Roman"/>
              </a:rPr>
              <a:t>A</a:t>
            </a:r>
            <a:r>
              <a:rPr lang="en-US" sz="2500" i="1" dirty="0">
                <a:solidFill>
                  <a:srgbClr val="000000"/>
                </a:solidFill>
                <a:latin typeface="Calibri" pitchFamily="34" charset="0"/>
                <a:cs typeface="Times New Roman"/>
              </a:rPr>
              <a:t>  </a:t>
            </a:r>
            <a:r>
              <a:rPr lang="en-US" sz="2500" dirty="0">
                <a:solidFill>
                  <a:srgbClr val="000000"/>
                </a:solidFill>
                <a:latin typeface="Calibri" pitchFamily="34" charset="0"/>
                <a:cs typeface="Times New Roman"/>
              </a:rPr>
              <a:t>causes a violation of 3NF </a:t>
            </a:r>
            <a:r>
              <a:rPr lang="en-US" sz="2500" dirty="0">
                <a:solidFill>
                  <a:srgbClr val="000000"/>
                </a:solidFill>
                <a:latin typeface="Calibri" pitchFamily="34" charset="0"/>
                <a:cs typeface="Times New Roman"/>
                <a:sym typeface="Symbol"/>
              </a:rPr>
              <a:t>  </a:t>
            </a:r>
          </a:p>
          <a:p>
            <a:pPr marL="460375" indent="-287338"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2500" dirty="0">
                <a:solidFill>
                  <a:srgbClr val="000000"/>
                </a:solidFill>
                <a:latin typeface="Calibri" pitchFamily="34" charset="0"/>
                <a:cs typeface="Times New Roman"/>
                <a:sym typeface="Symbol"/>
              </a:rPr>
              <a:t>X is not a </a:t>
            </a:r>
            <a:r>
              <a:rPr lang="en-US" sz="2500" dirty="0" err="1">
                <a:solidFill>
                  <a:srgbClr val="000000"/>
                </a:solidFill>
                <a:latin typeface="Calibri" pitchFamily="34" charset="0"/>
                <a:cs typeface="Times New Roman"/>
                <a:sym typeface="Symbol"/>
              </a:rPr>
              <a:t>superkey</a:t>
            </a:r>
            <a:r>
              <a:rPr lang="en-US" sz="2500" dirty="0">
                <a:solidFill>
                  <a:srgbClr val="000000"/>
                </a:solidFill>
                <a:latin typeface="Calibri" pitchFamily="34" charset="0"/>
                <a:cs typeface="Times New Roman"/>
                <a:sym typeface="Symbol"/>
              </a:rPr>
              <a:t> (not in BCNF), and</a:t>
            </a:r>
          </a:p>
          <a:p>
            <a:pPr marL="460375" indent="-287338"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2500" dirty="0">
                <a:solidFill>
                  <a:srgbClr val="000000"/>
                </a:solidFill>
                <a:latin typeface="Calibri" pitchFamily="34" charset="0"/>
                <a:cs typeface="Times New Roman"/>
                <a:sym typeface="Symbol"/>
              </a:rPr>
              <a:t>A is not part of a key (not in 3NF)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EBFA61-4406-4CB2-AD63-0699A2984C12}"/>
              </a:ext>
            </a:extLst>
          </p:cNvPr>
          <p:cNvGrpSpPr/>
          <p:nvPr/>
        </p:nvGrpSpPr>
        <p:grpSpPr>
          <a:xfrm>
            <a:off x="543776" y="4022359"/>
            <a:ext cx="7686434" cy="2329909"/>
            <a:chOff x="543776" y="4022359"/>
            <a:chExt cx="7686434" cy="2329909"/>
          </a:xfrm>
        </p:grpSpPr>
        <p:grpSp>
          <p:nvGrpSpPr>
            <p:cNvPr id="20484" name="Group 17"/>
            <p:cNvGrpSpPr>
              <a:grpSpLocks/>
            </p:cNvGrpSpPr>
            <p:nvPr/>
          </p:nvGrpSpPr>
          <p:grpSpPr bwMode="auto">
            <a:xfrm>
              <a:off x="1372210" y="4022359"/>
              <a:ext cx="6705600" cy="762000"/>
              <a:chOff x="1143000" y="2590800"/>
              <a:chExt cx="6705600" cy="762000"/>
            </a:xfrm>
          </p:grpSpPr>
          <p:sp>
            <p:nvSpPr>
              <p:cNvPr id="20493" name="Oval 3"/>
              <p:cNvSpPr>
                <a:spLocks noChangeArrowheads="1"/>
              </p:cNvSpPr>
              <p:nvPr/>
            </p:nvSpPr>
            <p:spPr bwMode="auto">
              <a:xfrm>
                <a:off x="1143000" y="2667000"/>
                <a:ext cx="4114800" cy="685800"/>
              </a:xfrm>
              <a:prstGeom prst="ellipse">
                <a:avLst/>
              </a:prstGeom>
              <a:solidFill>
                <a:schemeClr val="bg2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r>
                  <a:rPr lang="en-US" sz="24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5" name="Oval 4"/>
              <p:cNvSpPr/>
              <p:nvPr/>
            </p:nvSpPr>
            <p:spPr bwMode="auto">
              <a:xfrm>
                <a:off x="3048000" y="2819400"/>
                <a:ext cx="1905000" cy="457200"/>
              </a:xfrm>
              <a:prstGeom prst="ellipse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Calibri" pitchFamily="34" charset="0"/>
                    <a:cs typeface="+mn-cs"/>
                  </a:rPr>
                  <a:t>X</a:t>
                </a: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5943600" y="2819400"/>
                <a:ext cx="1905000" cy="457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Calibri" pitchFamily="34" charset="0"/>
                    <a:cs typeface="+mn-cs"/>
                  </a:rPr>
                  <a:t>A</a:t>
                </a:r>
              </a:p>
            </p:txBody>
          </p:sp>
          <p:sp>
            <p:nvSpPr>
              <p:cNvPr id="20496" name="Curved Down Arrow 6"/>
              <p:cNvSpPr>
                <a:spLocks noChangeArrowheads="1"/>
              </p:cNvSpPr>
              <p:nvPr/>
            </p:nvSpPr>
            <p:spPr bwMode="auto">
              <a:xfrm>
                <a:off x="4648200" y="2590800"/>
                <a:ext cx="1905000" cy="503238"/>
              </a:xfrm>
              <a:prstGeom prst="curvedDownArrow">
                <a:avLst>
                  <a:gd name="adj1" fmla="val 24974"/>
                  <a:gd name="adj2" fmla="val 49965"/>
                  <a:gd name="adj3" fmla="val 25000"/>
                </a:avLst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0485" name="Group 18"/>
            <p:cNvGrpSpPr>
              <a:grpSpLocks/>
            </p:cNvGrpSpPr>
            <p:nvPr/>
          </p:nvGrpSpPr>
          <p:grpSpPr bwMode="auto">
            <a:xfrm>
              <a:off x="1524610" y="5514068"/>
              <a:ext cx="6705600" cy="838200"/>
              <a:chOff x="1143000" y="4267200"/>
              <a:chExt cx="6705600" cy="838200"/>
            </a:xfrm>
          </p:grpSpPr>
          <p:sp>
            <p:nvSpPr>
              <p:cNvPr id="20488" name="Oval 7"/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2438400" cy="609600"/>
              </a:xfrm>
              <a:prstGeom prst="ellipse">
                <a:avLst/>
              </a:prstGeom>
              <a:solidFill>
                <a:schemeClr val="bg2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eaLnBrk="0" hangingPunct="0"/>
                <a:r>
                  <a:rPr lang="en-US" sz="24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3048000" y="4572000"/>
                <a:ext cx="1905000" cy="457200"/>
              </a:xfrm>
              <a:prstGeom prst="ellipse">
                <a:avLst/>
              </a:prstGeom>
              <a:solidFill>
                <a:srgbClr val="0070C0">
                  <a:alpha val="59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Calibri" pitchFamily="34" charset="0"/>
                    <a:cs typeface="+mn-cs"/>
                  </a:rPr>
                  <a:t>X</a:t>
                </a: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5943600" y="4572000"/>
                <a:ext cx="1905000" cy="457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Calibri" pitchFamily="34" charset="0"/>
                    <a:cs typeface="+mn-cs"/>
                  </a:rPr>
                  <a:t>A</a:t>
                </a:r>
              </a:p>
            </p:txBody>
          </p:sp>
          <p:sp>
            <p:nvSpPr>
              <p:cNvPr id="20491" name="Curved Down Arrow 10"/>
              <p:cNvSpPr>
                <a:spLocks noChangeArrowheads="1"/>
              </p:cNvSpPr>
              <p:nvPr/>
            </p:nvSpPr>
            <p:spPr bwMode="auto">
              <a:xfrm>
                <a:off x="4648200" y="4343400"/>
                <a:ext cx="1905000" cy="503238"/>
              </a:xfrm>
              <a:prstGeom prst="curvedDownArrow">
                <a:avLst>
                  <a:gd name="adj1" fmla="val 24974"/>
                  <a:gd name="adj2" fmla="val 49965"/>
                  <a:gd name="adj3" fmla="val 25000"/>
                </a:avLst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492" name="Curved Down Arrow 15"/>
              <p:cNvSpPr>
                <a:spLocks noChangeArrowheads="1"/>
              </p:cNvSpPr>
              <p:nvPr/>
            </p:nvSpPr>
            <p:spPr bwMode="auto">
              <a:xfrm rot="327589">
                <a:off x="2362200" y="4267200"/>
                <a:ext cx="1447800" cy="381000"/>
              </a:xfrm>
              <a:prstGeom prst="curvedDownArrow">
                <a:avLst>
                  <a:gd name="adj1" fmla="val 25017"/>
                  <a:gd name="adj2" fmla="val 49998"/>
                  <a:gd name="adj3" fmla="val 25000"/>
                </a:avLst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11B3671-7297-4997-A348-4ABB42558E04}"/>
                </a:ext>
              </a:extLst>
            </p:cNvPr>
            <p:cNvSpPr/>
            <p:nvPr/>
          </p:nvSpPr>
          <p:spPr>
            <a:xfrm>
              <a:off x="546811" y="4203715"/>
              <a:ext cx="519379" cy="475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CEC32A7-0E09-489E-84DE-13FD972A1F2F}"/>
                </a:ext>
              </a:extLst>
            </p:cNvPr>
            <p:cNvSpPr/>
            <p:nvPr/>
          </p:nvSpPr>
          <p:spPr>
            <a:xfrm>
              <a:off x="543776" y="5725338"/>
              <a:ext cx="519379" cy="475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2800" dirty="0"/>
                <a:t>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71BCE4B-318B-4477-AF52-1FD877259492}"/>
              </a:ext>
            </a:extLst>
          </p:cNvPr>
          <p:cNvSpPr txBox="1"/>
          <p:nvPr/>
        </p:nvSpPr>
        <p:spPr>
          <a:xfrm>
            <a:off x="4593945" y="3696969"/>
            <a:ext cx="201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P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artial dependency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149AAC-791D-4DB9-BCA0-01B9E275FE86}"/>
              </a:ext>
            </a:extLst>
          </p:cNvPr>
          <p:cNvSpPr txBox="1"/>
          <p:nvPr/>
        </p:nvSpPr>
        <p:spPr>
          <a:xfrm>
            <a:off x="3460470" y="5204000"/>
            <a:ext cx="2266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T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ransitive dependency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ED918-E8D2-4E7B-120D-98DCC4F9596F}"/>
              </a:ext>
            </a:extLst>
          </p:cNvPr>
          <p:cNvSpPr txBox="1"/>
          <p:nvPr/>
        </p:nvSpPr>
        <p:spPr>
          <a:xfrm>
            <a:off x="6840468" y="1520356"/>
            <a:ext cx="19648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u="sng" dirty="0">
                <a:latin typeface="Calibri" pitchFamily="34" charset="0"/>
              </a:rPr>
              <a:t>3</a:t>
            </a:r>
            <a:r>
              <a:rPr lang="en-US" b="1" i="1" u="sng" baseline="30000" dirty="0">
                <a:latin typeface="Calibri" pitchFamily="34" charset="0"/>
              </a:rPr>
              <a:t>RD</a:t>
            </a:r>
            <a:r>
              <a:rPr lang="en-US" b="1" i="1" u="sng" dirty="0">
                <a:latin typeface="Calibri" pitchFamily="34" charset="0"/>
              </a:rPr>
              <a:t> Normal Form</a:t>
            </a:r>
            <a:r>
              <a:rPr lang="en-US" i="1" dirty="0">
                <a:latin typeface="Calibri" pitchFamily="34" charset="0"/>
              </a:rPr>
              <a:t>:  A must be</a:t>
            </a:r>
            <a:r>
              <a:rPr lang="en-US" dirty="0">
                <a:latin typeface="Calibri" pitchFamily="34" charset="0"/>
              </a:rPr>
              <a:t> part of some key for </a:t>
            </a:r>
            <a:r>
              <a:rPr lang="en-US" i="1" dirty="0">
                <a:latin typeface="Calibri" pitchFamily="34" charset="0"/>
              </a:rPr>
              <a:t>R unless X is a </a:t>
            </a:r>
            <a:r>
              <a:rPr lang="en-US" i="1" dirty="0" err="1">
                <a:latin typeface="Calibri" pitchFamily="34" charset="0"/>
              </a:rPr>
              <a:t>superkey</a:t>
            </a:r>
            <a:r>
              <a:rPr lang="en-US" i="1" dirty="0">
                <a:latin typeface="Calibri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4" grpId="0" animBg="1"/>
      <p:bldP spid="26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28650" y="123824"/>
            <a:ext cx="7886700" cy="1325563"/>
          </a:xfrm>
        </p:spPr>
        <p:txBody>
          <a:bodyPr/>
          <a:lstStyle/>
          <a:p>
            <a:r>
              <a:rPr lang="en-US" i="0" dirty="0">
                <a:latin typeface="Calibri"/>
                <a:cs typeface="Calibri"/>
              </a:rPr>
              <a:t>Compromise – Case 1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lang="en-US" sz="2400" b="1" u="sng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CASE 1</a:t>
            </a:r>
            <a:r>
              <a:rPr lang="en-US" sz="2400" dirty="0">
                <a:latin typeface="Calibri" pitchFamily="34" charset="0"/>
                <a:cs typeface="Times New Roman"/>
              </a:rPr>
              <a:t>:  </a:t>
            </a:r>
            <a:r>
              <a:rPr lang="en-US" sz="2400" i="1" dirty="0">
                <a:latin typeface="Calibri" pitchFamily="34" charset="0"/>
                <a:cs typeface="Times New Roman"/>
              </a:rPr>
              <a:t>X</a:t>
            </a:r>
            <a:r>
              <a:rPr lang="en-US" sz="2400" dirty="0">
                <a:latin typeface="Calibri" pitchFamily="34" charset="0"/>
                <a:cs typeface="Times New Roman"/>
              </a:rPr>
              <a:t> is a proper subset of some key </a:t>
            </a:r>
            <a:r>
              <a:rPr lang="en-US" sz="2400" i="1" dirty="0">
                <a:latin typeface="Calibri" pitchFamily="34" charset="0"/>
                <a:cs typeface="Times New Roman"/>
              </a:rPr>
              <a:t>K</a:t>
            </a:r>
            <a:r>
              <a:rPr lang="en-US" sz="2400" dirty="0">
                <a:latin typeface="Calibri" pitchFamily="34" charset="0"/>
                <a:cs typeface="Times New Roman"/>
              </a:rPr>
              <a:t> 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partial dependency</a:t>
            </a:r>
            <a:r>
              <a:rPr lang="en-US" sz="2400" dirty="0">
                <a:latin typeface="Calibri" pitchFamily="34" charset="0"/>
                <a:cs typeface="Times New Roman"/>
              </a:rPr>
              <a:t>)</a:t>
            </a:r>
          </a:p>
          <a:p>
            <a:pPr marL="457200" indent="-457200">
              <a:buFont typeface="+mj-lt"/>
              <a:buAutoNum type="arabicParenR"/>
              <a:defRPr/>
            </a:pPr>
            <a:endParaRPr lang="en-US" sz="2400" dirty="0">
              <a:latin typeface="Calibri" pitchFamily="34" charset="0"/>
              <a:cs typeface="Times New Roman"/>
            </a:endParaRPr>
          </a:p>
          <a:p>
            <a:pPr marL="457200" indent="-457200">
              <a:buFont typeface="+mj-lt"/>
              <a:buAutoNum type="arabicParenR"/>
              <a:defRPr/>
            </a:pPr>
            <a:endParaRPr lang="en-US" sz="2400" dirty="0">
              <a:latin typeface="Calibri" pitchFamily="34" charset="0"/>
              <a:cs typeface="Times New Roman"/>
            </a:endParaRPr>
          </a:p>
          <a:p>
            <a:pPr marL="457200" indent="-457200">
              <a:buFont typeface="+mj-lt"/>
              <a:buAutoNum type="arabicParenR"/>
              <a:defRPr/>
            </a:pPr>
            <a:endParaRPr lang="en-US" sz="2400" dirty="0">
              <a:latin typeface="Calibri" pitchFamily="34" charset="0"/>
              <a:cs typeface="Times New Roman"/>
            </a:endParaRPr>
          </a:p>
          <a:p>
            <a:pPr marL="457200" indent="-45720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54547E"/>
                </a:solidFill>
                <a:latin typeface="Calibri" pitchFamily="34" charset="0"/>
                <a:cs typeface="Times New Roman"/>
              </a:rPr>
              <a:t>In this case we store (X,A) pairs redundantly</a:t>
            </a:r>
          </a:p>
          <a:p>
            <a:pPr marL="457200" indent="-457200">
              <a:buFont typeface="Wingdings" pitchFamily="2" charset="2"/>
              <a:buNone/>
              <a:defRPr/>
            </a:pPr>
            <a:endParaRPr lang="en-US" sz="2400" dirty="0">
              <a:latin typeface="Calibri" pitchFamily="34" charset="0"/>
              <a:cs typeface="Times New Roman"/>
            </a:endParaRPr>
          </a:p>
          <a:p>
            <a:pPr marL="457200" indent="-457200">
              <a:buFont typeface="Wingdings" pitchFamily="2" charset="2"/>
              <a:buNone/>
              <a:defRPr/>
            </a:pPr>
            <a:endParaRPr lang="en-US" sz="2400" dirty="0">
              <a:latin typeface="Calibri" pitchFamily="34" charset="0"/>
              <a:cs typeface="Times New Roman"/>
            </a:endParaRPr>
          </a:p>
          <a:p>
            <a:pPr marL="457200" indent="-457200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n-US" sz="2400" u="sng" dirty="0">
                <a:latin typeface="Calibri" pitchFamily="34" charset="0"/>
              </a:rPr>
              <a:t>EXAMPLE</a:t>
            </a:r>
            <a:r>
              <a:rPr lang="en-US" sz="2400" dirty="0">
                <a:latin typeface="Calibri" pitchFamily="34" charset="0"/>
              </a:rPr>
              <a:t>:   Relation </a:t>
            </a:r>
            <a:r>
              <a:rPr lang="en-US" sz="2400" b="1" i="1" dirty="0">
                <a:latin typeface="Calibri" pitchFamily="34" charset="0"/>
              </a:rPr>
              <a:t>Reserves</a:t>
            </a:r>
            <a:r>
              <a:rPr lang="en-US" sz="2400" b="1" dirty="0">
                <a:latin typeface="Calibri" pitchFamily="34" charset="0"/>
              </a:rPr>
              <a:t>(</a:t>
            </a:r>
            <a:r>
              <a:rPr lang="en-US" sz="2400" b="1" i="1" u="sng" dirty="0">
                <a:latin typeface="Calibri" pitchFamily="34" charset="0"/>
              </a:rPr>
              <a:t>SBD</a:t>
            </a:r>
            <a:r>
              <a:rPr lang="en-US" sz="2400" b="1" i="1" dirty="0">
                <a:latin typeface="Calibri" pitchFamily="34" charset="0"/>
              </a:rPr>
              <a:t>C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dirty="0">
                <a:latin typeface="Calibri" pitchFamily="34" charset="0"/>
              </a:rPr>
              <a:t> with FD </a:t>
            </a:r>
            <a:r>
              <a:rPr lang="en-US" sz="2400" i="1" dirty="0">
                <a:latin typeface="Calibri" pitchFamily="34" charset="0"/>
              </a:rPr>
              <a:t>S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→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i="1" dirty="0">
                <a:latin typeface="Calibri" pitchFamily="34" charset="0"/>
              </a:rPr>
              <a:t>C</a:t>
            </a:r>
          </a:p>
          <a:p>
            <a:pPr marL="1828800" indent="-1828800">
              <a:lnSpc>
                <a:spcPts val="26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  <a:cs typeface="Times New Roman"/>
              </a:rPr>
              <a:t>	</a:t>
            </a:r>
            <a:r>
              <a:rPr lang="en-US" sz="2400" dirty="0">
                <a:solidFill>
                  <a:srgbClr val="54547E"/>
                </a:solidFill>
                <a:latin typeface="Calibri" pitchFamily="34" charset="0"/>
                <a:cs typeface="Times New Roman"/>
              </a:rPr>
              <a:t>We store the credit card number for a sailor as many times as there are reservations for that sailor.</a:t>
            </a:r>
          </a:p>
        </p:txBody>
      </p:sp>
      <p:sp>
        <p:nvSpPr>
          <p:cNvPr id="21508" name="Oval 3"/>
          <p:cNvSpPr>
            <a:spLocks noChangeArrowheads="1"/>
          </p:cNvSpPr>
          <p:nvPr/>
        </p:nvSpPr>
        <p:spPr bwMode="auto">
          <a:xfrm>
            <a:off x="1143000" y="2133600"/>
            <a:ext cx="4114800" cy="685800"/>
          </a:xfrm>
          <a:prstGeom prst="ellipse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r>
              <a:rPr lang="en-US" sz="2400" dirty="0">
                <a:latin typeface="Calibri" pitchFamily="34" charset="0"/>
              </a:rPr>
              <a:t>KEY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048000" y="2286000"/>
            <a:ext cx="1905000" cy="457200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X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943600" y="2286000"/>
            <a:ext cx="19050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1511" name="Curved Down Arrow 6"/>
          <p:cNvSpPr>
            <a:spLocks noChangeArrowheads="1"/>
          </p:cNvSpPr>
          <p:nvPr/>
        </p:nvSpPr>
        <p:spPr bwMode="auto">
          <a:xfrm>
            <a:off x="4648200" y="2057400"/>
            <a:ext cx="1905000" cy="503238"/>
          </a:xfrm>
          <a:prstGeom prst="curvedDownArrow">
            <a:avLst>
              <a:gd name="adj1" fmla="val 24974"/>
              <a:gd name="adj2" fmla="val 49965"/>
              <a:gd name="adj3" fmla="val 25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Line Callout 2 (Accent Bar) 7"/>
          <p:cNvSpPr/>
          <p:nvPr/>
        </p:nvSpPr>
        <p:spPr bwMode="auto">
          <a:xfrm>
            <a:off x="2133600" y="4187825"/>
            <a:ext cx="1143000" cy="307975"/>
          </a:xfrm>
          <a:prstGeom prst="accentCallout2">
            <a:avLst>
              <a:gd name="adj1" fmla="val 38349"/>
              <a:gd name="adj2" fmla="val 108839"/>
              <a:gd name="adj3" fmla="val 39857"/>
              <a:gd name="adj4" fmla="val 131818"/>
              <a:gd name="adj5" fmla="val 134965"/>
              <a:gd name="adj6" fmla="val 180808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</a:rPr>
              <a:t>Sailor</a:t>
            </a:r>
          </a:p>
        </p:txBody>
      </p:sp>
      <p:sp>
        <p:nvSpPr>
          <p:cNvPr id="9" name="Line Callout 2 (Accent Bar) 8"/>
          <p:cNvSpPr/>
          <p:nvPr/>
        </p:nvSpPr>
        <p:spPr bwMode="auto">
          <a:xfrm>
            <a:off x="2438400" y="3803650"/>
            <a:ext cx="1143000" cy="307975"/>
          </a:xfrm>
          <a:prstGeom prst="accentCallout2">
            <a:avLst>
              <a:gd name="adj1" fmla="val 38349"/>
              <a:gd name="adj2" fmla="val 108839"/>
              <a:gd name="adj3" fmla="val 39857"/>
              <a:gd name="adj4" fmla="val 131818"/>
              <a:gd name="adj5" fmla="val 261328"/>
              <a:gd name="adj6" fmla="val 16950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</a:rPr>
              <a:t>Boat</a:t>
            </a:r>
          </a:p>
        </p:txBody>
      </p:sp>
      <p:sp>
        <p:nvSpPr>
          <p:cNvPr id="10" name="Line Callout 2 (Accent Bar) 9"/>
          <p:cNvSpPr/>
          <p:nvPr/>
        </p:nvSpPr>
        <p:spPr bwMode="auto">
          <a:xfrm>
            <a:off x="5181600" y="3883025"/>
            <a:ext cx="1143000" cy="307975"/>
          </a:xfrm>
          <a:prstGeom prst="accentCallout2">
            <a:avLst>
              <a:gd name="adj1" fmla="val 38349"/>
              <a:gd name="adj2" fmla="val -9141"/>
              <a:gd name="adj3" fmla="val 36857"/>
              <a:gd name="adj4" fmla="val -28990"/>
              <a:gd name="adj5" fmla="val 236663"/>
              <a:gd name="adj6" fmla="val -53536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US" dirty="0">
                <a:latin typeface="Calibri" pitchFamily="34" charset="0"/>
              </a:rPr>
              <a:t>Date</a:t>
            </a:r>
          </a:p>
        </p:txBody>
      </p:sp>
      <p:sp>
        <p:nvSpPr>
          <p:cNvPr id="11" name="Line Callout 2 (Accent Bar) 10"/>
          <p:cNvSpPr/>
          <p:nvPr/>
        </p:nvSpPr>
        <p:spPr bwMode="auto">
          <a:xfrm>
            <a:off x="5486400" y="4264025"/>
            <a:ext cx="1676400" cy="307975"/>
          </a:xfrm>
          <a:prstGeom prst="accentCallout2">
            <a:avLst>
              <a:gd name="adj1" fmla="val 38349"/>
              <a:gd name="adj2" fmla="val -9141"/>
              <a:gd name="adj3" fmla="val 36857"/>
              <a:gd name="adj4" fmla="val -28990"/>
              <a:gd name="adj5" fmla="val 110963"/>
              <a:gd name="adj6" fmla="val -40943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US" dirty="0">
                <a:latin typeface="Calibri" pitchFamily="34" charset="0"/>
              </a:rPr>
              <a:t>Credit Card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0" dirty="0">
                <a:solidFill>
                  <a:srgbClr val="7030A0"/>
                </a:solidFill>
                <a:latin typeface="Calibri"/>
                <a:cs typeface="Calibri"/>
              </a:rPr>
              <a:t>Compromise -  Case 2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18487"/>
            <a:ext cx="8534400" cy="2971800"/>
          </a:xfrm>
        </p:spPr>
        <p:txBody>
          <a:bodyPr>
            <a:noAutofit/>
          </a:bodyPr>
          <a:lstStyle/>
          <a:p>
            <a:pPr marL="457200" indent="-457200"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en-US" sz="2400" b="1" u="sng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CASE 2</a:t>
            </a:r>
            <a:r>
              <a:rPr lang="en-US" sz="2400" dirty="0">
                <a:latin typeface="Calibri" pitchFamily="34" charset="0"/>
                <a:cs typeface="Times New Roman"/>
              </a:rPr>
              <a:t>:  </a:t>
            </a:r>
            <a:r>
              <a:rPr lang="en-US" sz="2400" i="1" dirty="0">
                <a:latin typeface="Calibri" pitchFamily="34" charset="0"/>
                <a:cs typeface="Times New Roman"/>
              </a:rPr>
              <a:t>X</a:t>
            </a:r>
            <a:r>
              <a:rPr lang="en-US" sz="2400" dirty="0">
                <a:latin typeface="Calibri" pitchFamily="34" charset="0"/>
                <a:cs typeface="Times New Roman"/>
              </a:rPr>
              <a:t> is not a proper subset of any key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transitive dependency</a:t>
            </a:r>
            <a:r>
              <a:rPr lang="en-US" sz="2400" dirty="0">
                <a:latin typeface="Calibri" pitchFamily="34" charset="0"/>
                <a:cs typeface="Times New Roman"/>
              </a:rPr>
              <a:t>)</a:t>
            </a:r>
          </a:p>
          <a:p>
            <a:pPr marL="1487488" indent="-1487488"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  <a:cs typeface="Times New Roman"/>
              </a:rPr>
              <a:t>EXAMPLE:   </a:t>
            </a:r>
            <a:r>
              <a:rPr lang="en-US" sz="2400" b="1" i="1" dirty="0" err="1">
                <a:latin typeface="Calibri" pitchFamily="34" charset="0"/>
                <a:cs typeface="Times New Roman"/>
              </a:rPr>
              <a:t>Hourly_Emps</a:t>
            </a:r>
            <a:r>
              <a:rPr lang="en-US" sz="2400" b="1" dirty="0">
                <a:latin typeface="Calibri" pitchFamily="34" charset="0"/>
                <a:cs typeface="Times New Roman"/>
              </a:rPr>
              <a:t>(</a:t>
            </a:r>
            <a:r>
              <a:rPr lang="en-US" sz="2400" b="1" i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S</a:t>
            </a:r>
            <a:r>
              <a:rPr lang="en-US" sz="2400" b="1" i="1" dirty="0">
                <a:latin typeface="Calibri" pitchFamily="34" charset="0"/>
                <a:cs typeface="Times New Roman"/>
              </a:rPr>
              <a:t>NLRWH</a:t>
            </a:r>
            <a:r>
              <a:rPr lang="en-US" sz="2400" b="1" dirty="0">
                <a:latin typeface="Calibri" pitchFamily="34" charset="0"/>
                <a:cs typeface="Times New Roman"/>
              </a:rPr>
              <a:t>)</a:t>
            </a:r>
            <a:r>
              <a:rPr lang="en-US" sz="2400" dirty="0">
                <a:latin typeface="Calibri" pitchFamily="34" charset="0"/>
                <a:cs typeface="Times New Roman"/>
              </a:rPr>
              <a:t> with FD </a:t>
            </a:r>
            <a:r>
              <a:rPr lang="en-US" sz="2400" i="1" dirty="0">
                <a:latin typeface="Calibri" pitchFamily="34" charset="0"/>
                <a:cs typeface="Times New Roman"/>
              </a:rPr>
              <a:t>R</a:t>
            </a:r>
            <a:r>
              <a:rPr lang="en-US" sz="2400" dirty="0">
                <a:latin typeface="Calibri" pitchFamily="34" charset="0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→</a:t>
            </a:r>
            <a:r>
              <a:rPr lang="en-US" sz="2400" i="1" dirty="0">
                <a:latin typeface="Calibri" pitchFamily="34" charset="0"/>
                <a:cs typeface="Times New Roman"/>
              </a:rPr>
              <a:t>W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Calibri" pitchFamily="34" charset="0"/>
                <a:cs typeface="Times New Roman"/>
              </a:rPr>
              <a:t>(i.e., rating determines wage)</a:t>
            </a:r>
          </a:p>
          <a:p>
            <a:pPr marL="457200" indent="-457200">
              <a:buFont typeface="Wingdings" pitchFamily="2" charset="2"/>
              <a:buNone/>
              <a:defRPr/>
            </a:pPr>
            <a:endParaRPr lang="en-US" sz="2400" dirty="0">
              <a:latin typeface="Calibri" pitchFamily="34" charset="0"/>
              <a:cs typeface="Times New Roman"/>
            </a:endParaRPr>
          </a:p>
          <a:p>
            <a:pPr marL="457200" indent="-457200">
              <a:buFont typeface="Wingdings" pitchFamily="2" charset="2"/>
              <a:buNone/>
              <a:defRPr/>
            </a:pPr>
            <a:endParaRPr lang="en-US" sz="2400" dirty="0">
              <a:latin typeface="Calibri" pitchFamily="34" charset="0"/>
              <a:cs typeface="Times New Roman"/>
            </a:endParaRPr>
          </a:p>
          <a:p>
            <a:pPr marL="457200" indent="-457200">
              <a:spcBef>
                <a:spcPts val="18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We have </a:t>
            </a:r>
            <a:r>
              <a:rPr lang="en-US" sz="2400" i="1" dirty="0">
                <a:latin typeface="Calibri" pitchFamily="34" charset="0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 → </a:t>
            </a:r>
            <a:r>
              <a:rPr lang="en-US" sz="2400" i="1" dirty="0">
                <a:latin typeface="Calibri" pitchFamily="34" charset="0"/>
                <a:cs typeface="Times New Roman"/>
              </a:rPr>
              <a:t>R </a:t>
            </a:r>
            <a:r>
              <a:rPr lang="en-US" sz="2400" dirty="0">
                <a:latin typeface="Times New Roman"/>
                <a:cs typeface="Times New Roman"/>
              </a:rPr>
              <a:t>→ </a:t>
            </a:r>
            <a:r>
              <a:rPr lang="en-US" sz="2400" i="1" dirty="0">
                <a:latin typeface="Calibri" pitchFamily="34" charset="0"/>
                <a:cs typeface="Times New Roman"/>
              </a:rPr>
              <a:t>W </a:t>
            </a:r>
            <a:r>
              <a:rPr lang="en-US" sz="2400" dirty="0">
                <a:latin typeface="Calibri" pitchFamily="34" charset="0"/>
                <a:cs typeface="Times New Roman"/>
              </a:rPr>
              <a:t>(transitive dependency)</a:t>
            </a:r>
          </a:p>
          <a:p>
            <a:pPr marL="457200" indent="-457200">
              <a:lnSpc>
                <a:spcPts val="2600"/>
              </a:lnSpc>
              <a:spcAft>
                <a:spcPts val="300"/>
              </a:spcAft>
              <a:buFont typeface="Symbol" pitchFamily="18" charset="2"/>
              <a:buChar char="Þ"/>
              <a:defRPr/>
            </a:pPr>
            <a:r>
              <a:rPr lang="en-US" sz="2400" i="1" dirty="0">
                <a:latin typeface="Calibri" pitchFamily="34" charset="0"/>
                <a:cs typeface="Times New Roman"/>
              </a:rPr>
              <a:t>We cannot record a rating without knowing the hourly wage for that rating</a:t>
            </a:r>
          </a:p>
          <a:p>
            <a:pPr marL="457200" indent="-457200">
              <a:lnSpc>
                <a:spcPts val="2600"/>
              </a:lnSpc>
              <a:buFont typeface="Symbol" pitchFamily="18" charset="2"/>
              <a:buChar char="Þ"/>
              <a:defRPr/>
            </a:pPr>
            <a:r>
              <a:rPr lang="en-US" sz="2400" i="1" dirty="0">
                <a:latin typeface="Calibri" pitchFamily="34" charset="0"/>
                <a:cs typeface="Times New Roman"/>
              </a:rPr>
              <a:t>This condition leads to insertion, deletion, and update anomalies (see page 6)</a:t>
            </a:r>
          </a:p>
        </p:txBody>
      </p:sp>
      <p:sp>
        <p:nvSpPr>
          <p:cNvPr id="29700" name="Oval 11"/>
          <p:cNvSpPr>
            <a:spLocks noChangeArrowheads="1"/>
          </p:cNvSpPr>
          <p:nvPr/>
        </p:nvSpPr>
        <p:spPr bwMode="auto">
          <a:xfrm>
            <a:off x="533400" y="3513937"/>
            <a:ext cx="2895600" cy="685800"/>
          </a:xfrm>
          <a:prstGeom prst="ellipse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400" dirty="0">
                <a:latin typeface="Calibri" pitchFamily="34" charset="0"/>
              </a:rPr>
              <a:t>KEY (i.e.,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</a:t>
            </a:r>
            <a:r>
              <a:rPr lang="en-US" sz="2400" dirty="0">
                <a:latin typeface="Calibri" pitchFamily="34" charset="0"/>
              </a:rPr>
              <a:t>)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400800" y="3609187"/>
            <a:ext cx="1905000" cy="457200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W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886200" y="3666337"/>
            <a:ext cx="19050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R</a:t>
            </a:r>
          </a:p>
        </p:txBody>
      </p:sp>
      <p:sp>
        <p:nvSpPr>
          <p:cNvPr id="22535" name="Curved Down Arrow 14"/>
          <p:cNvSpPr>
            <a:spLocks noChangeArrowheads="1"/>
          </p:cNvSpPr>
          <p:nvPr/>
        </p:nvSpPr>
        <p:spPr bwMode="auto">
          <a:xfrm>
            <a:off x="5334000" y="3342487"/>
            <a:ext cx="1685925" cy="503238"/>
          </a:xfrm>
          <a:prstGeom prst="curvedDownArrow">
            <a:avLst>
              <a:gd name="adj1" fmla="val 24971"/>
              <a:gd name="adj2" fmla="val 49973"/>
              <a:gd name="adj3" fmla="val 25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536" name="Curved Down Arrow 17"/>
          <p:cNvSpPr>
            <a:spLocks noChangeArrowheads="1"/>
          </p:cNvSpPr>
          <p:nvPr/>
        </p:nvSpPr>
        <p:spPr bwMode="auto">
          <a:xfrm>
            <a:off x="2819400" y="3380587"/>
            <a:ext cx="1685925" cy="501650"/>
          </a:xfrm>
          <a:prstGeom prst="curvedDownArrow">
            <a:avLst>
              <a:gd name="adj1" fmla="val 25050"/>
              <a:gd name="adj2" fmla="val 50131"/>
              <a:gd name="adj3" fmla="val 25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ounded Rectangle 3"/>
          <p:cNvSpPr>
            <a:spLocks noChangeArrowheads="1"/>
          </p:cNvSpPr>
          <p:nvPr/>
        </p:nvSpPr>
        <p:spPr bwMode="auto">
          <a:xfrm>
            <a:off x="533400" y="1066800"/>
            <a:ext cx="8077200" cy="9906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8382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Redundancy in 3NF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1050000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u="sng" dirty="0">
                <a:latin typeface="Calibri" pitchFamily="34" charset="0"/>
              </a:rPr>
              <a:t>EXAMPLE</a:t>
            </a:r>
            <a:r>
              <a:rPr lang="en-US" dirty="0">
                <a:latin typeface="Calibri" pitchFamily="34" charset="0"/>
              </a:rPr>
              <a:t>:   Relation </a:t>
            </a:r>
            <a:r>
              <a:rPr lang="en-US" i="1" dirty="0">
                <a:latin typeface="Calibri" pitchFamily="34" charset="0"/>
              </a:rPr>
              <a:t>Reserves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i="1" u="sng" dirty="0">
                <a:latin typeface="Calibri" pitchFamily="34" charset="0"/>
              </a:rPr>
              <a:t>SBD</a:t>
            </a:r>
            <a:r>
              <a:rPr lang="en-US" i="1" dirty="0">
                <a:latin typeface="Calibri" pitchFamily="34" charset="0"/>
              </a:rPr>
              <a:t>C</a:t>
            </a:r>
            <a:r>
              <a:rPr lang="en-US" dirty="0">
                <a:latin typeface="Calibri" pitchFamily="34" charset="0"/>
              </a:rPr>
              <a:t>) with the FD’s          </a:t>
            </a:r>
          </a:p>
          <a:p>
            <a:pPr>
              <a:spcBef>
                <a:spcPct val="0"/>
              </a:spcBef>
              <a:spcAft>
                <a:spcPts val="1800"/>
              </a:spcAft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                     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 </a:t>
            </a:r>
            <a:r>
              <a:rPr lang="en-US" dirty="0">
                <a:latin typeface="Calibri" pitchFamily="34" charset="0"/>
              </a:rPr>
              <a:t>and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S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C 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200" y="4104324"/>
            <a:ext cx="3002400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  <a:buNone/>
            </a:pPr>
            <a:r>
              <a:rPr lang="en-US" sz="2400" i="1" dirty="0">
                <a:solidFill>
                  <a:srgbClr val="002060"/>
                </a:solidFill>
                <a:latin typeface="Calibri" pitchFamily="34" charset="0"/>
              </a:rPr>
              <a:t>Reserves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relation is in 3NF.  Nonetheless,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Times New Roman"/>
              </a:rPr>
              <a:t>we store the credit card number for a sailor as many times as there are reservations for that sailor.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5416" y="2269200"/>
            <a:ext cx="2692200" cy="1542705"/>
            <a:chOff x="565416" y="2269200"/>
            <a:chExt cx="2692200" cy="1542705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65416" y="2269200"/>
              <a:ext cx="2692200" cy="1479324"/>
            </a:xfrm>
            <a:prstGeom prst="wedgeRoundRectCallout">
              <a:avLst>
                <a:gd name="adj1" fmla="val 48211"/>
                <a:gd name="adj2" fmla="val -75820"/>
                <a:gd name="adj3" fmla="val 16667"/>
              </a:avLst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0"/>
                </a:spcBef>
                <a:buFont typeface="Wingdings" pitchFamily="2" charset="2"/>
                <a:buNone/>
              </a:pPr>
              <a:r>
                <a:rPr lang="en-US" sz="2400" b="1" i="1" dirty="0">
                  <a:solidFill>
                    <a:schemeClr val="bg1"/>
                  </a:solidFill>
                  <a:latin typeface="Calibri" pitchFamily="34" charset="0"/>
                </a:rPr>
                <a:t>S</a:t>
              </a:r>
              <a:r>
                <a:rPr lang="en-US" sz="2400" i="1" dirty="0">
                  <a:solidFill>
                    <a:schemeClr val="bg1"/>
                  </a:solidFill>
                  <a:latin typeface="Calibri" pitchFamily="34" charset="0"/>
                </a:rPr>
                <a:t> is part of the key </a:t>
              </a: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  <a:sym typeface="Symbol" pitchFamily="18" charset="2"/>
                </a:rPr>
                <a:t></a:t>
              </a:r>
              <a:r>
                <a:rPr lang="en-US" sz="2400" i="1" dirty="0">
                  <a:solidFill>
                    <a:schemeClr val="bg1"/>
                  </a:solidFill>
                  <a:latin typeface="Calibri" pitchFamily="34" charset="0"/>
                  <a:sym typeface="Symbol" pitchFamily="18" charset="2"/>
                </a:rPr>
                <a:t> </a:t>
              </a:r>
              <a:r>
                <a:rPr lang="en-US" sz="2400" b="1" i="1" dirty="0">
                  <a:solidFill>
                    <a:schemeClr val="bg1"/>
                  </a:solidFill>
                  <a:latin typeface="Calibri" pitchFamily="34" charset="0"/>
                </a:rPr>
                <a:t>“C</a:t>
              </a:r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→</a:t>
              </a:r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2400" b="1" i="1" dirty="0">
                  <a:solidFill>
                    <a:schemeClr val="bg1"/>
                  </a:solidFill>
                  <a:latin typeface="Calibri" pitchFamily="34" charset="0"/>
                </a:rPr>
                <a:t>S” </a:t>
              </a:r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does    </a:t>
              </a:r>
            </a:p>
            <a:p>
              <a:pPr>
                <a:spcBef>
                  <a:spcPct val="0"/>
                </a:spcBef>
                <a:buFont typeface="Wingding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     not violate 3NF</a:t>
              </a: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        </a:t>
              </a:r>
              <a:endParaRPr lang="en-US" sz="24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559" y="3319695"/>
              <a:ext cx="392114" cy="49221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434400" y="2522676"/>
            <a:ext cx="5472000" cy="3460524"/>
            <a:chOff x="3240000" y="2508276"/>
            <a:chExt cx="5472000" cy="3460524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3240000" y="2508276"/>
              <a:ext cx="5472000" cy="3460524"/>
            </a:xfrm>
            <a:prstGeom prst="wedgeRoundRectCallout">
              <a:avLst>
                <a:gd name="adj1" fmla="val -32096"/>
                <a:gd name="adj2" fmla="val -68891"/>
                <a:gd name="adj3" fmla="val 16667"/>
              </a:avLst>
            </a:prstGeom>
            <a:solidFill>
              <a:srgbClr val="0070C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600"/>
                </a:lnSpc>
                <a:buFont typeface="Wingdings" pitchFamily="2" charset="2"/>
                <a:buNone/>
              </a:pPr>
              <a:r>
                <a:rPr lang="en-US" sz="2800" i="1" dirty="0">
                  <a:solidFill>
                    <a:schemeClr val="bg1"/>
                  </a:solidFill>
                  <a:latin typeface="Calibri" pitchFamily="34" charset="0"/>
                </a:rPr>
                <a:t>C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→</a:t>
              </a:r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2800" i="1" dirty="0">
                  <a:solidFill>
                    <a:schemeClr val="bg1"/>
                  </a:solidFill>
                  <a:latin typeface="Calibri" pitchFamily="34" charset="0"/>
                </a:rPr>
                <a:t>S </a:t>
              </a:r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(</a:t>
              </a:r>
              <a:r>
                <a:rPr lang="en-US" sz="2800" i="1" dirty="0">
                  <a:solidFill>
                    <a:schemeClr val="bg1"/>
                  </a:solidFill>
                  <a:latin typeface="Calibri" pitchFamily="34" charset="0"/>
                </a:rPr>
                <a:t>i.e., </a:t>
              </a:r>
              <a:r>
                <a:rPr lang="en-US" sz="2800" b="1" dirty="0">
                  <a:solidFill>
                    <a:schemeClr val="bg1"/>
                  </a:solidFill>
                  <a:latin typeface="Calibri" pitchFamily="34" charset="0"/>
                </a:rPr>
                <a:t>C</a:t>
              </a:r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redit card uniquely    </a:t>
              </a:r>
            </a:p>
            <a:p>
              <a:pPr>
                <a:lnSpc>
                  <a:spcPts val="2600"/>
                </a:lnSpc>
                <a:spcAft>
                  <a:spcPts val="1200"/>
                </a:spcAft>
                <a:buFont typeface="Wingdings" pitchFamily="2" charset="2"/>
                <a:buNone/>
              </a:pPr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                       identifies the </a:t>
              </a:r>
              <a:r>
                <a:rPr lang="en-US" sz="2800" b="1" dirty="0">
                  <a:solidFill>
                    <a:schemeClr val="bg1"/>
                  </a:solidFill>
                  <a:latin typeface="Calibri" pitchFamily="34" charset="0"/>
                </a:rPr>
                <a:t>s</a:t>
              </a:r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ailor)  </a:t>
              </a:r>
              <a:endParaRPr lang="en-US" sz="2800" i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lnSpc>
                  <a:spcPts val="2600"/>
                </a:lnSpc>
                <a:spcAft>
                  <a:spcPts val="600"/>
                </a:spcAft>
                <a:buFont typeface="Symbol" pitchFamily="18" charset="2"/>
                <a:buChar char="Þ"/>
              </a:pPr>
              <a:r>
                <a:rPr lang="en-US" sz="2400" i="1" dirty="0">
                  <a:solidFill>
                    <a:schemeClr val="bg1"/>
                  </a:solidFill>
                  <a:latin typeface="Calibri" pitchFamily="34" charset="0"/>
                </a:rPr>
                <a:t> CBD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→</a:t>
              </a: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2400" i="1" dirty="0">
                  <a:solidFill>
                    <a:schemeClr val="bg1"/>
                  </a:solidFill>
                  <a:latin typeface="Calibri" pitchFamily="34" charset="0"/>
                </a:rPr>
                <a:t>SBD    </a:t>
              </a: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(Augmentation axiom)</a:t>
              </a:r>
            </a:p>
            <a:p>
              <a:pPr>
                <a:lnSpc>
                  <a:spcPts val="2600"/>
                </a:lnSpc>
                <a:spcAft>
                  <a:spcPts val="600"/>
                </a:spcAft>
                <a:buFont typeface="Symbol" pitchFamily="18" charset="2"/>
                <a:buChar char="Þ"/>
              </a:pPr>
              <a:r>
                <a:rPr lang="en-US" sz="2400" i="1" dirty="0">
                  <a:solidFill>
                    <a:schemeClr val="bg1"/>
                  </a:solidFill>
                  <a:latin typeface="Calibri" pitchFamily="34" charset="0"/>
                </a:rPr>
                <a:t> CBD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→</a:t>
              </a: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2400" i="1" dirty="0">
                  <a:solidFill>
                    <a:schemeClr val="bg1"/>
                  </a:solidFill>
                  <a:latin typeface="Calibri" pitchFamily="34" charset="0"/>
                </a:rPr>
                <a:t>SBD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→</a:t>
              </a: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2400" i="1" dirty="0">
                  <a:solidFill>
                    <a:schemeClr val="bg1"/>
                  </a:solidFill>
                  <a:latin typeface="Calibri" pitchFamily="34" charset="0"/>
                </a:rPr>
                <a:t>SBDC    </a:t>
              </a: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chemeClr val="bg1"/>
                  </a:solidFill>
                  <a:latin typeface="Calibri" pitchFamily="34" charset="0"/>
                </a:rPr>
                <a:t>SBD </a:t>
              </a: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is a key)</a:t>
              </a:r>
            </a:p>
            <a:p>
              <a:pPr>
                <a:lnSpc>
                  <a:spcPts val="2600"/>
                </a:lnSpc>
                <a:buFont typeface="Symbol" pitchFamily="18" charset="2"/>
                <a:buChar char="Þ"/>
              </a:pPr>
              <a:r>
                <a:rPr lang="en-US" sz="2400" i="1" dirty="0">
                  <a:solidFill>
                    <a:schemeClr val="bg1"/>
                  </a:solidFill>
                  <a:latin typeface="Calibri" pitchFamily="34" charset="0"/>
                </a:rPr>
                <a:t> CBD </a:t>
              </a: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is also a key of </a:t>
              </a:r>
              <a:r>
                <a:rPr lang="en-US" sz="2400" i="1" dirty="0">
                  <a:solidFill>
                    <a:schemeClr val="bg1"/>
                  </a:solidFill>
                  <a:latin typeface="Calibri" pitchFamily="34" charset="0"/>
                </a:rPr>
                <a:t>Reserves     </a:t>
              </a:r>
            </a:p>
            <a:p>
              <a:pPr>
                <a:lnSpc>
                  <a:spcPts val="2600"/>
                </a:lnSpc>
                <a:spcAft>
                  <a:spcPts val="600"/>
                </a:spcAft>
              </a:pPr>
              <a:r>
                <a:rPr lang="en-US" sz="2400" i="1" dirty="0">
                  <a:solidFill>
                    <a:schemeClr val="bg1"/>
                  </a:solidFill>
                  <a:latin typeface="Calibri" pitchFamily="34" charset="0"/>
                </a:rPr>
                <a:t>                                     </a:t>
              </a: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(Transitivity axiom)</a:t>
              </a:r>
            </a:p>
            <a:p>
              <a:pPr>
                <a:lnSpc>
                  <a:spcPts val="2600"/>
                </a:lnSpc>
                <a:buFont typeface="Symbol" pitchFamily="18" charset="2"/>
                <a:buChar char="Þ"/>
              </a:pPr>
              <a:r>
                <a:rPr lang="en-US" sz="2400" b="1" i="1" dirty="0">
                  <a:solidFill>
                    <a:schemeClr val="bg1"/>
                  </a:solidFill>
                  <a:latin typeface="Calibri" pitchFamily="34" charset="0"/>
                </a:rPr>
                <a:t> “S</a:t>
              </a:r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→</a:t>
              </a:r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2400" b="1" i="1" dirty="0">
                  <a:solidFill>
                    <a:schemeClr val="bg1"/>
                  </a:solidFill>
                  <a:latin typeface="Calibri" pitchFamily="34" charset="0"/>
                </a:rPr>
                <a:t>C” </a:t>
              </a:r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does not violate 3NF </a:t>
              </a:r>
            </a:p>
            <a:p>
              <a:pPr>
                <a:lnSpc>
                  <a:spcPts val="26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                      </a:t>
              </a: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because </a:t>
              </a:r>
              <a:r>
                <a:rPr lang="en-US" sz="2400" i="1" dirty="0">
                  <a:solidFill>
                    <a:schemeClr val="bg1"/>
                  </a:solidFill>
                  <a:latin typeface="Calibri" pitchFamily="34" charset="0"/>
                </a:rPr>
                <a:t>C </a:t>
              </a: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is part of the key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6743" y="4991501"/>
              <a:ext cx="392114" cy="492210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2581800" y="6202254"/>
            <a:ext cx="6324600" cy="492443"/>
          </a:xfrm>
          <a:prstGeom prst="rect">
            <a:avLst/>
          </a:prstGeom>
          <a:solidFill>
            <a:srgbClr val="ABE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600" dirty="0">
                <a:latin typeface="Calibri" pitchFamily="34" charset="0"/>
                <a:cs typeface="+mn-cs"/>
              </a:rPr>
              <a:t>3NF is indeed a compromise relative to BCNF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Calibri"/>
                <a:cs typeface="Calibri"/>
              </a:rPr>
              <a:t>Motivation for 3NF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1500" y="1809206"/>
            <a:ext cx="8001000" cy="445008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defRPr/>
            </a:pPr>
            <a:r>
              <a:rPr lang="en-US" sz="3200" dirty="0">
                <a:latin typeface="Calibri" pitchFamily="34" charset="0"/>
              </a:rPr>
              <a:t>3NF weakens the BCNF requirements just enough to ensure that  </a:t>
            </a:r>
            <a:r>
              <a:rPr lang="en-US" sz="3200" b="1" i="1" dirty="0">
                <a:solidFill>
                  <a:srgbClr val="7030A0"/>
                </a:solidFill>
                <a:latin typeface="Calibri" pitchFamily="34" charset="0"/>
              </a:rPr>
              <a:t>Lossless-join</a:t>
            </a:r>
            <a:r>
              <a:rPr lang="en-US" sz="3200" i="1" dirty="0">
                <a:solidFill>
                  <a:srgbClr val="002060"/>
                </a:solidFill>
                <a:latin typeface="Calibri" pitchFamily="34" charset="0"/>
              </a:rPr>
              <a:t> &amp; </a:t>
            </a:r>
            <a:r>
              <a:rPr lang="en-US" sz="3200" b="1" i="1" dirty="0">
                <a:solidFill>
                  <a:srgbClr val="7030A0"/>
                </a:solidFill>
                <a:latin typeface="Calibri" pitchFamily="34" charset="0"/>
              </a:rPr>
              <a:t>dependency-preserving</a:t>
            </a:r>
            <a:r>
              <a:rPr lang="en-US" sz="3200" i="1" dirty="0">
                <a:solidFill>
                  <a:srgbClr val="002060"/>
                </a:solidFill>
                <a:latin typeface="Calibri" pitchFamily="34" charset="0"/>
              </a:rPr>
              <a:t> decomposition of a relation into a collection of 3NF relations always possible.</a:t>
            </a:r>
          </a:p>
          <a:p>
            <a:pPr marL="342900" indent="-342900">
              <a:spcAft>
                <a:spcPts val="120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This is not guaranteed for BCNF </a:t>
            </a:r>
            <a:r>
              <a:rPr lang="en-US" sz="3200" dirty="0">
                <a:solidFill>
                  <a:srgbClr val="75A3FF"/>
                </a:solidFill>
                <a:latin typeface="Calibri" pitchFamily="34" charset="0"/>
              </a:rPr>
              <a:t>(more later)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71734" cy="11049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Decomposition of a Relation Scheme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810" y="1307028"/>
            <a:ext cx="7928113" cy="3345417"/>
          </a:xfrm>
        </p:spPr>
        <p:txBody>
          <a:bodyPr>
            <a:normAutofit/>
          </a:bodyPr>
          <a:lstStyle/>
          <a:p>
            <a:pPr marL="112713" indent="0">
              <a:spcAft>
                <a:spcPts val="600"/>
              </a:spcAft>
              <a:buNone/>
            </a:pPr>
            <a:r>
              <a:rPr lang="en-US" dirty="0">
                <a:latin typeface="Calibri" pitchFamily="34" charset="0"/>
              </a:rPr>
              <a:t>Suppose that relation </a:t>
            </a:r>
            <a:r>
              <a:rPr lang="en-US" i="1" dirty="0">
                <a:latin typeface="Calibri" pitchFamily="34" charset="0"/>
              </a:rPr>
              <a:t>R</a:t>
            </a:r>
            <a:r>
              <a:rPr lang="en-US" dirty="0">
                <a:latin typeface="Calibri" pitchFamily="34" charset="0"/>
              </a:rPr>
              <a:t> contains attributes </a:t>
            </a:r>
            <a:r>
              <a:rPr lang="en-US" i="1" dirty="0">
                <a:latin typeface="Calibri" pitchFamily="34" charset="0"/>
              </a:rPr>
              <a:t>A1 ... An.  </a:t>
            </a:r>
            <a:r>
              <a:rPr lang="en-US" dirty="0">
                <a:latin typeface="Calibri" pitchFamily="34" charset="0"/>
              </a:rPr>
              <a:t>A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decomposition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of </a:t>
            </a:r>
            <a:r>
              <a:rPr lang="en-US" i="1" dirty="0">
                <a:latin typeface="Calibri" pitchFamily="34" charset="0"/>
              </a:rPr>
              <a:t>R</a:t>
            </a:r>
            <a:r>
              <a:rPr lang="en-US" dirty="0">
                <a:latin typeface="Calibri" pitchFamily="34" charset="0"/>
              </a:rPr>
              <a:t> consists of replacing </a:t>
            </a:r>
            <a:r>
              <a:rPr lang="en-US" i="1" dirty="0">
                <a:latin typeface="Calibri" pitchFamily="34" charset="0"/>
              </a:rPr>
              <a:t>R</a:t>
            </a:r>
            <a:r>
              <a:rPr lang="en-US" dirty="0">
                <a:latin typeface="Calibri" pitchFamily="34" charset="0"/>
              </a:rPr>
              <a:t> by two or more relations such that: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sz="2600" dirty="0">
                <a:latin typeface="Calibri" pitchFamily="34" charset="0"/>
              </a:rPr>
              <a:t>Each new relation scheme contains a subset of the attributes of </a:t>
            </a:r>
            <a:r>
              <a:rPr lang="en-US" sz="2600" i="1" dirty="0">
                <a:latin typeface="Calibri" pitchFamily="34" charset="0"/>
              </a:rPr>
              <a:t>R</a:t>
            </a:r>
            <a:r>
              <a:rPr lang="en-US" sz="2600" dirty="0">
                <a:latin typeface="Calibri" pitchFamily="34" charset="0"/>
              </a:rPr>
              <a:t> (and no attributes that do not appear in </a:t>
            </a:r>
            <a:r>
              <a:rPr lang="en-US" sz="2600" i="1" dirty="0">
                <a:latin typeface="Calibri" pitchFamily="34" charset="0"/>
              </a:rPr>
              <a:t>R</a:t>
            </a:r>
            <a:r>
              <a:rPr lang="en-US" sz="2600" dirty="0">
                <a:latin typeface="Calibri" pitchFamily="34" charset="0"/>
              </a:rPr>
              <a:t>), and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sz="2600" dirty="0">
                <a:latin typeface="Calibri" pitchFamily="34" charset="0"/>
              </a:rPr>
              <a:t>Every attribute of </a:t>
            </a:r>
            <a:r>
              <a:rPr lang="en-US" sz="2600" i="1" dirty="0">
                <a:latin typeface="Calibri" pitchFamily="34" charset="0"/>
              </a:rPr>
              <a:t>R</a:t>
            </a:r>
            <a:r>
              <a:rPr lang="en-US" sz="2600" dirty="0">
                <a:latin typeface="Calibri" pitchFamily="34" charset="0"/>
              </a:rPr>
              <a:t> appears as an attribute in at least one of the new relations.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78886"/>
              </p:ext>
            </p:extLst>
          </p:nvPr>
        </p:nvGraphicFramePr>
        <p:xfrm>
          <a:off x="5440018" y="5008562"/>
          <a:ext cx="1600200" cy="162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81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B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C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51"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51">
                <a:tc>
                  <a:txBody>
                    <a:bodyPr/>
                    <a:lstStyle/>
                    <a:p>
                      <a:endParaRPr lang="en-US" sz="500" baseline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51">
                <a:tc>
                  <a:txBody>
                    <a:bodyPr/>
                    <a:lstStyle/>
                    <a:p>
                      <a:endParaRPr lang="en-US" sz="500" baseline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551">
                <a:tc>
                  <a:txBody>
                    <a:bodyPr/>
                    <a:lstStyle/>
                    <a:p>
                      <a:endParaRPr lang="en-US" sz="500" baseline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551">
                <a:tc>
                  <a:txBody>
                    <a:bodyPr/>
                    <a:lstStyle/>
                    <a:p>
                      <a:endParaRPr lang="en-US" sz="500" baseline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551">
                <a:tc>
                  <a:txBody>
                    <a:bodyPr/>
                    <a:lstStyle/>
                    <a:p>
                      <a:endParaRPr lang="en-US" sz="500" baseline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551"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216864"/>
              </p:ext>
            </p:extLst>
          </p:nvPr>
        </p:nvGraphicFramePr>
        <p:xfrm>
          <a:off x="6506818" y="5008562"/>
          <a:ext cx="1600200" cy="162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81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C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D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E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51"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51"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51"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551"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551"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551"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551"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500" baseline="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88983" y="4470400"/>
            <a:ext cx="206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Decomposition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A5A466-1386-4C43-993C-659D4BEAADF2}"/>
              </a:ext>
            </a:extLst>
          </p:cNvPr>
          <p:cNvGrpSpPr/>
          <p:nvPr/>
        </p:nvGrpSpPr>
        <p:grpSpPr>
          <a:xfrm>
            <a:off x="1340538" y="4873340"/>
            <a:ext cx="2701005" cy="1605892"/>
            <a:chOff x="1340538" y="4873340"/>
            <a:chExt cx="2701005" cy="160589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8EA7A4-2AF4-4105-B59B-53B44A5F8088}"/>
                </a:ext>
              </a:extLst>
            </p:cNvPr>
            <p:cNvSpPr txBox="1"/>
            <p:nvPr/>
          </p:nvSpPr>
          <p:spPr>
            <a:xfrm>
              <a:off x="1929169" y="4873340"/>
              <a:ext cx="15840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  B  C  D  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D1EAA0-3909-44D8-97D1-7BC0D89AD6C3}"/>
                </a:ext>
              </a:extLst>
            </p:cNvPr>
            <p:cNvSpPr txBox="1"/>
            <p:nvPr/>
          </p:nvSpPr>
          <p:spPr>
            <a:xfrm>
              <a:off x="1340538" y="6017567"/>
              <a:ext cx="968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  B  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B8FAAE-5B3F-45B6-A2C9-9078B9460EF9}"/>
                </a:ext>
              </a:extLst>
            </p:cNvPr>
            <p:cNvSpPr txBox="1"/>
            <p:nvPr/>
          </p:nvSpPr>
          <p:spPr>
            <a:xfrm>
              <a:off x="3077818" y="6017567"/>
              <a:ext cx="96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  D  E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EF3FB9E-4241-47CE-AD2B-95C5A9A929F5}"/>
                </a:ext>
              </a:extLst>
            </p:cNvPr>
            <p:cNvCxnSpPr/>
            <p:nvPr/>
          </p:nvCxnSpPr>
          <p:spPr>
            <a:xfrm flipH="1">
              <a:off x="1550504" y="5254487"/>
              <a:ext cx="536713" cy="854765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2570F22-45AE-4859-B09F-264292D52E2A}"/>
                </a:ext>
              </a:extLst>
            </p:cNvPr>
            <p:cNvCxnSpPr>
              <a:endCxn id="10" idx="0"/>
            </p:cNvCxnSpPr>
            <p:nvPr/>
          </p:nvCxnSpPr>
          <p:spPr>
            <a:xfrm flipH="1">
              <a:off x="1868557" y="5248904"/>
              <a:ext cx="556532" cy="866974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E84CB20-9F06-4A63-9D6D-8764477748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6487" y="5254487"/>
              <a:ext cx="483704" cy="861391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CA93B50-D32A-4081-9C4B-34B6353C11BB}"/>
                </a:ext>
              </a:extLst>
            </p:cNvPr>
            <p:cNvCxnSpPr>
              <a:cxnSpLocks/>
            </p:cNvCxnSpPr>
            <p:nvPr/>
          </p:nvCxnSpPr>
          <p:spPr>
            <a:xfrm>
              <a:off x="2782957" y="5254487"/>
              <a:ext cx="410817" cy="874643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67408D5-6F9E-438D-9146-2F4B7F8F58ED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5254487"/>
              <a:ext cx="437322" cy="861391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B9224D2-D7CD-46AE-AD09-CC52950DC9F4}"/>
                </a:ext>
              </a:extLst>
            </p:cNvPr>
            <p:cNvCxnSpPr>
              <a:cxnSpLocks/>
            </p:cNvCxnSpPr>
            <p:nvPr/>
          </p:nvCxnSpPr>
          <p:spPr>
            <a:xfrm>
              <a:off x="3356419" y="5254487"/>
              <a:ext cx="480085" cy="854765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3461E-7 L -0.04583 -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3461E-7 L 0.04166 -0.0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EECFD9-2B40-4359-B2CB-5C0EAD778653}"/>
              </a:ext>
            </a:extLst>
          </p:cNvPr>
          <p:cNvSpPr/>
          <p:nvPr/>
        </p:nvSpPr>
        <p:spPr>
          <a:xfrm>
            <a:off x="5276136" y="3751962"/>
            <a:ext cx="3436790" cy="2496438"/>
          </a:xfrm>
          <a:prstGeom prst="roundRect">
            <a:avLst>
              <a:gd name="adj" fmla="val 11173"/>
            </a:avLst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9455" y="517358"/>
            <a:ext cx="4242690" cy="11049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Decomposition of a Relation Scheme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21794" y="1931928"/>
            <a:ext cx="4387092" cy="4554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>
                <a:latin typeface="Calibri" pitchFamily="34" charset="0"/>
              </a:rPr>
              <a:t>Example</a:t>
            </a:r>
            <a:r>
              <a:rPr lang="en-US" sz="3200" dirty="0">
                <a:latin typeface="Calibri" pitchFamily="34" charset="0"/>
              </a:rPr>
              <a:t>:   We can decompose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SNLRWH</a:t>
            </a:r>
            <a:r>
              <a:rPr lang="en-US" sz="3200" dirty="0">
                <a:latin typeface="Calibri" pitchFamily="34" charset="0"/>
              </a:rPr>
              <a:t> into 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         SNLRH</a:t>
            </a:r>
            <a:r>
              <a:rPr lang="en-US" sz="3200" dirty="0">
                <a:latin typeface="Calibri" pitchFamily="34" charset="0"/>
              </a:rPr>
              <a:t> and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RW</a:t>
            </a:r>
            <a:endParaRPr lang="en-US" sz="3200" dirty="0">
              <a:latin typeface="Calibri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1D0553-9F26-4774-8EBA-B4999B6D5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573216"/>
              </p:ext>
            </p:extLst>
          </p:nvPr>
        </p:nvGraphicFramePr>
        <p:xfrm>
          <a:off x="6129803" y="601235"/>
          <a:ext cx="19050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7500">
                  <a:extLst>
                    <a:ext uri="{9D8B030D-6E8A-4147-A177-3AD203B41FA5}">
                      <a16:colId xmlns:a16="http://schemas.microsoft.com/office/drawing/2014/main" val="374577659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48228807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1765741939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158708182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364849436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1712632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35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60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70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39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999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6048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9450E6-CF77-4A5E-9B47-5109A2926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564185"/>
              </p:ext>
            </p:extLst>
          </p:nvPr>
        </p:nvGraphicFramePr>
        <p:xfrm>
          <a:off x="5501297" y="3881120"/>
          <a:ext cx="16489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9780">
                  <a:extLst>
                    <a:ext uri="{9D8B030D-6E8A-4147-A177-3AD203B41FA5}">
                      <a16:colId xmlns:a16="http://schemas.microsoft.com/office/drawing/2014/main" val="2674224784"/>
                    </a:ext>
                  </a:extLst>
                </a:gridCol>
                <a:gridCol w="329780">
                  <a:extLst>
                    <a:ext uri="{9D8B030D-6E8A-4147-A177-3AD203B41FA5}">
                      <a16:colId xmlns:a16="http://schemas.microsoft.com/office/drawing/2014/main" val="4051569321"/>
                    </a:ext>
                  </a:extLst>
                </a:gridCol>
                <a:gridCol w="329780">
                  <a:extLst>
                    <a:ext uri="{9D8B030D-6E8A-4147-A177-3AD203B41FA5}">
                      <a16:colId xmlns:a16="http://schemas.microsoft.com/office/drawing/2014/main" val="3726804240"/>
                    </a:ext>
                  </a:extLst>
                </a:gridCol>
                <a:gridCol w="329780">
                  <a:extLst>
                    <a:ext uri="{9D8B030D-6E8A-4147-A177-3AD203B41FA5}">
                      <a16:colId xmlns:a16="http://schemas.microsoft.com/office/drawing/2014/main" val="1354786849"/>
                    </a:ext>
                  </a:extLst>
                </a:gridCol>
                <a:gridCol w="329780">
                  <a:extLst>
                    <a:ext uri="{9D8B030D-6E8A-4147-A177-3AD203B41FA5}">
                      <a16:colId xmlns:a16="http://schemas.microsoft.com/office/drawing/2014/main" val="668498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905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66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92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379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31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97289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896613-5CAD-4396-A69D-2609E4F8E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39961"/>
              </p:ext>
            </p:extLst>
          </p:nvPr>
        </p:nvGraphicFramePr>
        <p:xfrm>
          <a:off x="7856047" y="3881120"/>
          <a:ext cx="655436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7718">
                  <a:extLst>
                    <a:ext uri="{9D8B030D-6E8A-4147-A177-3AD203B41FA5}">
                      <a16:colId xmlns:a16="http://schemas.microsoft.com/office/drawing/2014/main" val="200093453"/>
                    </a:ext>
                  </a:extLst>
                </a:gridCol>
                <a:gridCol w="327718">
                  <a:extLst>
                    <a:ext uri="{9D8B030D-6E8A-4147-A177-3AD203B41FA5}">
                      <a16:colId xmlns:a16="http://schemas.microsoft.com/office/drawing/2014/main" val="471814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75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35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86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08566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FFAA192-4B0F-4EDE-AAA7-0507F62B11B1}"/>
              </a:ext>
            </a:extLst>
          </p:cNvPr>
          <p:cNvSpPr/>
          <p:nvPr/>
        </p:nvSpPr>
        <p:spPr>
          <a:xfrm>
            <a:off x="6129803" y="601235"/>
            <a:ext cx="1905000" cy="222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2BFA08-102B-49BD-8B25-9EECE8E08D84}"/>
              </a:ext>
            </a:extLst>
          </p:cNvPr>
          <p:cNvSpPr/>
          <p:nvPr/>
        </p:nvSpPr>
        <p:spPr>
          <a:xfrm>
            <a:off x="5501297" y="3881120"/>
            <a:ext cx="1648900" cy="222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232A4-A4E9-4B66-B5AD-45DE5388BABA}"/>
              </a:ext>
            </a:extLst>
          </p:cNvPr>
          <p:cNvSpPr/>
          <p:nvPr/>
        </p:nvSpPr>
        <p:spPr>
          <a:xfrm>
            <a:off x="7856045" y="3881120"/>
            <a:ext cx="655437" cy="1483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32427F5D-A69A-4DBB-8BB5-4E66A1F7E48F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rot="5400000">
            <a:off x="6176603" y="2975419"/>
            <a:ext cx="1054845" cy="756556"/>
          </a:xfrm>
          <a:prstGeom prst="bentConnector3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4949D47-3D8A-4051-88EC-34CF13ACE919}"/>
              </a:ext>
            </a:extLst>
          </p:cNvPr>
          <p:cNvCxnSpPr>
            <a:endCxn id="4" idx="0"/>
          </p:cNvCxnSpPr>
          <p:nvPr/>
        </p:nvCxnSpPr>
        <p:spPr>
          <a:xfrm>
            <a:off x="7074568" y="3348217"/>
            <a:ext cx="1109197" cy="532903"/>
          </a:xfrm>
          <a:prstGeom prst="bentConnector2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A87B25-BA5B-3784-3E97-EFCFCDD937A4}"/>
              </a:ext>
            </a:extLst>
          </p:cNvPr>
          <p:cNvSpPr txBox="1"/>
          <p:nvPr/>
        </p:nvSpPr>
        <p:spPr>
          <a:xfrm>
            <a:off x="5753365" y="49023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657D703-3780-D05C-E35F-4EEFB35947A9}"/>
              </a:ext>
            </a:extLst>
          </p:cNvPr>
          <p:cNvSpPr/>
          <p:nvPr/>
        </p:nvSpPr>
        <p:spPr>
          <a:xfrm>
            <a:off x="1361808" y="3881120"/>
            <a:ext cx="2895599" cy="1840410"/>
          </a:xfrm>
          <a:prstGeom prst="wedgeRoundRectCallout">
            <a:avLst>
              <a:gd name="adj1" fmla="val 88340"/>
              <a:gd name="adj2" fmla="val -10962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Relation R is now stored as two relations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674" y="402492"/>
            <a:ext cx="8444948" cy="762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Functional Dependencies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4964" y="1524000"/>
                <a:ext cx="8149936" cy="480060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3400"/>
                  </a:lnSpc>
                  <a:buNone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A </a:t>
                </a:r>
                <a:r>
                  <a:rPr lang="en-US" u="sng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functional dependency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 </a:t>
                </a:r>
                <a:r>
                  <a:rPr lang="en-US" sz="3200" b="1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X </a:t>
                </a:r>
                <a:r>
                  <a:rPr lang="en-US" sz="3200" b="1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→</a:t>
                </a:r>
                <a:r>
                  <a:rPr lang="en-US" sz="3200" b="1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 Y </a:t>
                </a:r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(read “X determines Y”)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holds over relation R if, for every allowable instance </a:t>
                </a:r>
                <a:r>
                  <a:rPr lang="en-US" i="1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r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 of R:</a:t>
                </a:r>
              </a:p>
              <a:p>
                <a:pPr marL="857250" lvl="2" indent="0">
                  <a:spcBef>
                    <a:spcPts val="500"/>
                  </a:spcBef>
                  <a:buSzPct val="75000"/>
                  <a:buNone/>
                </a:pPr>
                <a:r>
                  <a:rPr lang="en-US" sz="2400" i="1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t1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  <a:sym typeface="Symbol" pitchFamily="18" charset="2"/>
                  </a:rPr>
                  <a:t></a:t>
                </a:r>
                <a:r>
                  <a:rPr lang="en-US" sz="2400" i="1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 r, t2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  <a:sym typeface="Symbol" pitchFamily="18" charset="2"/>
                  </a:rPr>
                  <a:t></a:t>
                </a:r>
                <a:r>
                  <a:rPr lang="en-US" sz="2400" i="1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 r,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  <a:sym typeface="Symbol" pitchFamily="18" charset="2"/>
                  </a:rPr>
                  <a:t></a:t>
                </a:r>
                <a:r>
                  <a:rPr lang="en-US" sz="2400" baseline="-250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  <a:cs typeface="Times New Roman" pitchFamily="18" charset="0"/>
                  </a:rPr>
                  <a:t>X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(</a:t>
                </a:r>
                <a:r>
                  <a:rPr lang="en-US" sz="2400" i="1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t1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) =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  <a:sym typeface="Symbol" pitchFamily="18" charset="2"/>
                  </a:rPr>
                  <a:t></a:t>
                </a:r>
                <a:r>
                  <a:rPr lang="en-US" sz="2400" baseline="-250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  <a:cs typeface="Times New Roman" pitchFamily="18" charset="0"/>
                  </a:rPr>
                  <a:t>X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(</a:t>
                </a:r>
                <a:r>
                  <a:rPr lang="en-US" sz="2400" i="1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t2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 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  <a:sym typeface="Symbol" pitchFamily="18" charset="2"/>
                  </a:rPr>
                  <a:t></a:t>
                </a:r>
                <a:r>
                  <a:rPr lang="en-US" sz="2400" baseline="-250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(</a:t>
                </a:r>
                <a:r>
                  <a:rPr lang="en-US" sz="2400" i="1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t1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) =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  <a:sym typeface="Symbol" pitchFamily="18" charset="2"/>
                  </a:rPr>
                  <a:t></a:t>
                </a:r>
                <a:r>
                  <a:rPr lang="en-US" sz="2400" baseline="-250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(</a:t>
                </a:r>
                <a:r>
                  <a:rPr lang="en-US" sz="2400" i="1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t2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pitchFamily="34" charset="0"/>
                  </a:rPr>
                  <a:t>)</a:t>
                </a:r>
              </a:p>
              <a:p>
                <a:pPr marL="457200" indent="0">
                  <a:lnSpc>
                    <a:spcPts val="3600"/>
                  </a:lnSpc>
                  <a:spcBef>
                    <a:spcPts val="6000"/>
                  </a:spcBef>
                  <a:buNone/>
                </a:pPr>
                <a:r>
                  <a:rPr lang="en-US" sz="3600" b="1" dirty="0">
                    <a:solidFill>
                      <a:srgbClr val="002060"/>
                    </a:solidFill>
                    <a:latin typeface="Calibri" pitchFamily="34" charset="0"/>
                  </a:rPr>
                  <a:t>Example</a:t>
                </a:r>
                <a:r>
                  <a:rPr lang="en-US" sz="3600" dirty="0">
                    <a:solidFill>
                      <a:srgbClr val="002060"/>
                    </a:solidFill>
                    <a:latin typeface="Calibri" pitchFamily="34" charset="0"/>
                  </a:rPr>
                  <a:t>:    </a:t>
                </a:r>
                <a:r>
                  <a:rPr lang="en-US" sz="3600" b="1" dirty="0">
                    <a:solidFill>
                      <a:srgbClr val="0032D2"/>
                    </a:solidFill>
                    <a:latin typeface="Calibri" pitchFamily="34" charset="0"/>
                  </a:rPr>
                  <a:t>SSN </a:t>
                </a:r>
                <a:r>
                  <a:rPr lang="en-US" sz="3600" b="1" dirty="0">
                    <a:solidFill>
                      <a:srgbClr val="0032D2"/>
                    </a:solidFill>
                    <a:latin typeface="Segoe Script" panose="020B0504020000000003" pitchFamily="34" charset="0"/>
                  </a:rPr>
                  <a:t>→ </a:t>
                </a:r>
                <a:r>
                  <a:rPr lang="en-US" sz="3600" b="1" dirty="0">
                    <a:solidFill>
                      <a:srgbClr val="0032D2"/>
                    </a:solidFill>
                    <a:latin typeface="Calibri" panose="020F0502020204030204" pitchFamily="34" charset="0"/>
                  </a:rPr>
                  <a:t>Name</a:t>
                </a:r>
                <a:r>
                  <a:rPr lang="en-US" sz="36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  (If two tuples have the same SSN, they must also have the same name)</a:t>
                </a:r>
              </a:p>
            </p:txBody>
          </p:sp>
        </mc:Choice>
        <mc:Fallback xmlns="">
          <p:sp>
            <p:nvSpPr>
              <p:cNvPr id="819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4964" y="1524000"/>
                <a:ext cx="8149936" cy="4800609"/>
              </a:xfrm>
              <a:blipFill>
                <a:blip r:embed="rId3"/>
                <a:stretch>
                  <a:fillRect l="-1870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00716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08500" y="221152"/>
            <a:ext cx="7772400" cy="914400"/>
          </a:xfrm>
        </p:spPr>
        <p:txBody>
          <a:bodyPr>
            <a:normAutofit/>
          </a:bodyPr>
          <a:lstStyle/>
          <a:p>
            <a:r>
              <a:rPr lang="en-US" sz="5400" b="1" dirty="0"/>
              <a:t>Decomposition Example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9509" y="1317171"/>
            <a:ext cx="8534400" cy="290202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dirty="0">
                <a:latin typeface="Calibri" pitchFamily="34" charset="0"/>
              </a:rPr>
              <a:t>Decompositions should be used only when needed.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buSzPct val="75000"/>
              <a:defRPr/>
            </a:pPr>
            <a:r>
              <a:rPr lang="en-US" sz="2600" i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</a:t>
            </a:r>
            <a:r>
              <a:rPr lang="en-US" sz="2600" i="1" dirty="0">
                <a:latin typeface="Calibri" pitchFamily="34" charset="0"/>
              </a:rPr>
              <a:t>NLRWH</a:t>
            </a:r>
            <a:r>
              <a:rPr lang="en-US" sz="2600" dirty="0">
                <a:latin typeface="Calibri" pitchFamily="34" charset="0"/>
              </a:rPr>
              <a:t> has FDs  </a:t>
            </a:r>
            <a:r>
              <a:rPr lang="en-US" sz="2600" i="1" dirty="0">
                <a:latin typeface="Calibri" pitchFamily="34" charset="0"/>
              </a:rPr>
              <a:t>S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→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i="1" dirty="0">
                <a:latin typeface="Calibri" pitchFamily="34" charset="0"/>
              </a:rPr>
              <a:t>SNLRWH</a:t>
            </a:r>
            <a:r>
              <a:rPr lang="en-US" sz="2600" dirty="0">
                <a:latin typeface="Calibri" pitchFamily="34" charset="0"/>
              </a:rPr>
              <a:t>  and  </a:t>
            </a:r>
            <a:r>
              <a:rPr lang="en-US" sz="2600" i="1" dirty="0">
                <a:latin typeface="Calibri" pitchFamily="34" charset="0"/>
              </a:rPr>
              <a:t>R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→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i="1" dirty="0">
                <a:latin typeface="Calibri" pitchFamily="34" charset="0"/>
              </a:rPr>
              <a:t>W</a:t>
            </a:r>
          </a:p>
          <a:p>
            <a:pPr lvl="1">
              <a:spcAft>
                <a:spcPts val="1200"/>
              </a:spcAft>
              <a:buSzPct val="75000"/>
              <a:defRPr/>
            </a:pPr>
            <a:r>
              <a:rPr lang="en-US" sz="2600" i="1" dirty="0">
                <a:latin typeface="Calibri" pitchFamily="34" charset="0"/>
              </a:rPr>
              <a:t>R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→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i="1" dirty="0">
                <a:latin typeface="Calibri" pitchFamily="34" charset="0"/>
              </a:rPr>
              <a:t>W </a:t>
            </a:r>
            <a:r>
              <a:rPr lang="en-US" sz="2600" dirty="0">
                <a:latin typeface="Calibri" pitchFamily="34" charset="0"/>
              </a:rPr>
              <a:t> causes violation of 3NF; W values repeatedly associated with R values. </a:t>
            </a:r>
          </a:p>
          <a:p>
            <a:pPr marL="914400" lvl="2" indent="0">
              <a:spcAft>
                <a:spcPts val="1200"/>
              </a:spcAft>
              <a:buNone/>
              <a:defRPr/>
            </a:pPr>
            <a:r>
              <a:rPr lang="en-US" sz="2400" u="sng" dirty="0">
                <a:solidFill>
                  <a:srgbClr val="002060"/>
                </a:solidFill>
                <a:latin typeface="Calibri" pitchFamily="34" charset="0"/>
              </a:rPr>
              <a:t>Solution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:  Decompose SNL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RW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H into SNL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R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H and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RW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626F16B-D9D4-4CEC-BC81-B4D18C6F4792}"/>
              </a:ext>
            </a:extLst>
          </p:cNvPr>
          <p:cNvSpPr/>
          <p:nvPr/>
        </p:nvSpPr>
        <p:spPr>
          <a:xfrm>
            <a:off x="1815377" y="1897552"/>
            <a:ext cx="51564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990A42-0DEC-445C-996D-B827AB0DB53A}"/>
              </a:ext>
            </a:extLst>
          </p:cNvPr>
          <p:cNvSpPr/>
          <p:nvPr/>
        </p:nvSpPr>
        <p:spPr>
          <a:xfrm>
            <a:off x="7454177" y="3376863"/>
            <a:ext cx="51564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21CE2F-5120-44B9-A873-AD0124E0AD8E}"/>
              </a:ext>
            </a:extLst>
          </p:cNvPr>
          <p:cNvSpPr/>
          <p:nvPr/>
        </p:nvSpPr>
        <p:spPr>
          <a:xfrm>
            <a:off x="1258486" y="2476214"/>
            <a:ext cx="1141281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ket 2"/>
          <p:cNvSpPr/>
          <p:nvPr/>
        </p:nvSpPr>
        <p:spPr>
          <a:xfrm rot="16200000">
            <a:off x="6913095" y="2845676"/>
            <a:ext cx="188397" cy="1925049"/>
          </a:xfrm>
          <a:prstGeom prst="lef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2251868" y="4509668"/>
            <a:ext cx="4947600" cy="1445150"/>
          </a:xfrm>
          <a:prstGeom prst="wedgeRoundRectCallout">
            <a:avLst>
              <a:gd name="adj1" fmla="val 34283"/>
              <a:gd name="adj2" fmla="val -86545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If we just store the projections of SNLRWH tuples onto SNLRH and RW, we might have duplicates in RW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74388" y="365126"/>
            <a:ext cx="8040962" cy="8207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Lossless Join Decompositions</a:t>
            </a:r>
          </a:p>
        </p:txBody>
      </p:sp>
      <p:sp>
        <p:nvSpPr>
          <p:cNvPr id="20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74388" y="1371600"/>
            <a:ext cx="4621314" cy="239875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>
                <a:latin typeface="Calibri" pitchFamily="34" charset="0"/>
              </a:rPr>
              <a:t>Decomposition of </a:t>
            </a:r>
            <a:r>
              <a:rPr lang="en-US" i="1" dirty="0">
                <a:latin typeface="Calibri" pitchFamily="34" charset="0"/>
              </a:rPr>
              <a:t>R</a:t>
            </a:r>
            <a:r>
              <a:rPr lang="en-US" dirty="0">
                <a:latin typeface="Calibri" pitchFamily="34" charset="0"/>
              </a:rPr>
              <a:t> into </a:t>
            </a:r>
            <a:r>
              <a:rPr lang="en-US" i="1" dirty="0">
                <a:latin typeface="Calibri" pitchFamily="34" charset="0"/>
              </a:rPr>
              <a:t>X </a:t>
            </a:r>
            <a:r>
              <a:rPr lang="en-US" dirty="0">
                <a:latin typeface="Calibri" pitchFamily="34" charset="0"/>
              </a:rPr>
              <a:t>and </a:t>
            </a:r>
            <a:r>
              <a:rPr lang="en-US" i="1" dirty="0">
                <a:latin typeface="Calibri" pitchFamily="34" charset="0"/>
              </a:rPr>
              <a:t>Y</a:t>
            </a:r>
            <a:r>
              <a:rPr lang="en-US" dirty="0">
                <a:latin typeface="Calibri" pitchFamily="34" charset="0"/>
              </a:rPr>
              <a:t> is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lossless-join</a:t>
            </a:r>
            <a:r>
              <a:rPr lang="en-US" dirty="0">
                <a:latin typeface="Calibri" pitchFamily="34" charset="0"/>
              </a:rPr>
              <a:t>  </a:t>
            </a:r>
            <a:r>
              <a:rPr lang="en-US" dirty="0" err="1">
                <a:latin typeface="Calibri" pitchFamily="34" charset="0"/>
              </a:rPr>
              <a:t>w.r.t</a:t>
            </a:r>
            <a:r>
              <a:rPr lang="en-US" dirty="0">
                <a:latin typeface="Calibri" pitchFamily="34" charset="0"/>
              </a:rPr>
              <a:t>. a set of FDs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dirty="0">
                <a:latin typeface="Calibri" pitchFamily="34" charset="0"/>
              </a:rPr>
              <a:t> if, for every instance </a:t>
            </a:r>
            <a:r>
              <a:rPr lang="en-US" i="1" dirty="0">
                <a:latin typeface="Calibri" pitchFamily="34" charset="0"/>
              </a:rPr>
              <a:t>r</a:t>
            </a:r>
            <a:r>
              <a:rPr lang="en-US" dirty="0">
                <a:latin typeface="Calibri" pitchFamily="34" charset="0"/>
              </a:rPr>
              <a:t> that satisfies F, we have 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</a:t>
            </a:r>
            <a:r>
              <a:rPr lang="en-US" i="1" baseline="-25000" dirty="0">
                <a:latin typeface="Calibri" pitchFamily="34" charset="0"/>
                <a:sym typeface="Symbol" pitchFamily="18" charset="2"/>
              </a:rPr>
              <a:t>X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(r)       </a:t>
            </a:r>
            <a:r>
              <a:rPr lang="en-US" i="1" baseline="-25000" dirty="0">
                <a:latin typeface="Calibri" pitchFamily="34" charset="0"/>
                <a:sym typeface="Symbol" pitchFamily="18" charset="2"/>
              </a:rPr>
              <a:t>Y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(r) = r </a:t>
            </a:r>
            <a:endParaRPr lang="en-US" i="1" dirty="0">
              <a:latin typeface="Calibri" pitchFamily="34" charset="0"/>
            </a:endParaRPr>
          </a:p>
        </p:txBody>
      </p:sp>
      <p:graphicFrame>
        <p:nvGraphicFramePr>
          <p:cNvPr id="2050" name="Object 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087781"/>
              </p:ext>
            </p:extLst>
          </p:nvPr>
        </p:nvGraphicFramePr>
        <p:xfrm>
          <a:off x="2319093" y="3040063"/>
          <a:ext cx="47466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6941" imgH="312696" progId="Equation.3">
                  <p:embed/>
                </p:oleObj>
              </mc:Choice>
              <mc:Fallback>
                <p:oleObj name="Equation" r:id="rId3" imgW="476941" imgH="312696" progId="Equation.3">
                  <p:embed/>
                  <p:pic>
                    <p:nvPicPr>
                      <p:cNvPr id="2050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093" y="3040063"/>
                        <a:ext cx="474663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67400" y="457200"/>
            <a:ext cx="3231780" cy="6324600"/>
            <a:chOff x="5867400" y="457200"/>
            <a:chExt cx="3231780" cy="6324600"/>
          </a:xfrm>
        </p:grpSpPr>
        <p:graphicFrame>
          <p:nvGraphicFramePr>
            <p:cNvPr id="29708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867400" y="3905250"/>
            <a:ext cx="1981200" cy="287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1941513" imgH="2776538" progId="Word.Document.8">
                    <p:embed/>
                  </p:oleObj>
                </mc:Choice>
                <mc:Fallback>
                  <p:oleObj name="Document" r:id="rId5" imgW="1941513" imgH="2776538" progId="Word.Document.8">
                    <p:embed/>
                    <p:pic>
                      <p:nvPicPr>
                        <p:cNvPr id="29708" name="Object 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3905250"/>
                          <a:ext cx="1981200" cy="287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9" name="Object 1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867400" y="1371600"/>
            <a:ext cx="1676400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7" imgW="1938148" imgH="1938148" progId="Word.Document.8">
                    <p:embed/>
                  </p:oleObj>
                </mc:Choice>
                <mc:Fallback>
                  <p:oleObj name="Document" r:id="rId7" imgW="1938148" imgH="1938148" progId="Word.Document.8">
                    <p:embed/>
                    <p:pic>
                      <p:nvPicPr>
                        <p:cNvPr id="29709" name="Object 12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1371600"/>
                          <a:ext cx="1676400" cy="198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10" name="Object 1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077200" y="457200"/>
            <a:ext cx="990600" cy="195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9" imgW="1329604" imgH="1938148" progId="Word.Document.8">
                    <p:embed/>
                  </p:oleObj>
                </mc:Choice>
                <mc:Fallback>
                  <p:oleObj name="Document" r:id="rId9" imgW="1329604" imgH="1938148" progId="Word.Document.8">
                    <p:embed/>
                    <p:pic>
                      <p:nvPicPr>
                        <p:cNvPr id="29710" name="Object 13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457200"/>
                          <a:ext cx="990600" cy="1958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11" name="Object 1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077200" y="2457450"/>
            <a:ext cx="990600" cy="1962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11" imgW="1347036" imgH="2011046" progId="Word.Document.8">
                    <p:embed/>
                  </p:oleObj>
                </mc:Choice>
                <mc:Fallback>
                  <p:oleObj name="Document" r:id="rId11" imgW="1347036" imgH="2011046" progId="Word.Document.8">
                    <p:embed/>
                    <p:pic>
                      <p:nvPicPr>
                        <p:cNvPr id="29711" name="Object 1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2457450"/>
                          <a:ext cx="990600" cy="1962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>
              <a:off x="7473950" y="2063750"/>
              <a:ext cx="444500" cy="596900"/>
            </a:xfrm>
            <a:prstGeom prst="rightArrow">
              <a:avLst>
                <a:gd name="adj1" fmla="val 50000"/>
                <a:gd name="adj2" fmla="val 50051"/>
              </a:avLst>
            </a:prstGeom>
            <a:solidFill>
              <a:schemeClr val="bg2">
                <a:lumMod val="9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Bent Arrow 12"/>
            <p:cNvSpPr/>
            <p:nvPr/>
          </p:nvSpPr>
          <p:spPr bwMode="auto">
            <a:xfrm rot="10800000">
              <a:off x="7772400" y="4267200"/>
              <a:ext cx="990600" cy="868363"/>
            </a:xfrm>
            <a:prstGeom prst="bentArrow">
              <a:avLst/>
            </a:pr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9714" name="TextBox 17"/>
            <p:cNvSpPr txBox="1">
              <a:spLocks noChangeArrowheads="1"/>
            </p:cNvSpPr>
            <p:nvPr/>
          </p:nvSpPr>
          <p:spPr bwMode="auto">
            <a:xfrm>
              <a:off x="7957457" y="5115152"/>
              <a:ext cx="1141723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lnSpc>
                  <a:spcPts val="2200"/>
                </a:lnSpc>
              </a:pPr>
              <a:r>
                <a:rPr lang="en-US" sz="2000" dirty="0">
                  <a:latin typeface="Calibri" pitchFamily="34" charset="0"/>
                </a:rPr>
                <a:t>Join two</a:t>
              </a:r>
            </a:p>
            <a:p>
              <a:pPr eaLnBrk="1" hangingPunct="1">
                <a:lnSpc>
                  <a:spcPts val="2200"/>
                </a:lnSpc>
              </a:pPr>
              <a:r>
                <a:rPr lang="en-US" sz="2000" dirty="0">
                  <a:latin typeface="Calibri" pitchFamily="34" charset="0"/>
                </a:rPr>
                <a:t>tables on</a:t>
              </a:r>
            </a:p>
            <a:p>
              <a:pPr eaLnBrk="1" hangingPunct="1">
                <a:lnSpc>
                  <a:spcPts val="2200"/>
                </a:lnSpc>
              </a:pPr>
              <a:r>
                <a:rPr lang="en-US" sz="2000" i="1" dirty="0">
                  <a:latin typeface="Calibri" pitchFamily="34" charset="0"/>
                </a:rPr>
                <a:t>B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768975" y="2846388"/>
            <a:ext cx="2514600" cy="1295400"/>
            <a:chOff x="5715000" y="2819400"/>
            <a:chExt cx="2514600" cy="1295400"/>
          </a:xfrm>
        </p:grpSpPr>
        <p:sp>
          <p:nvSpPr>
            <p:cNvPr id="29706" name="Explosion 2 15"/>
            <p:cNvSpPr>
              <a:spLocks noChangeArrowheads="1"/>
            </p:cNvSpPr>
            <p:nvPr/>
          </p:nvSpPr>
          <p:spPr bwMode="auto">
            <a:xfrm>
              <a:off x="5715000" y="2819400"/>
              <a:ext cx="2514600" cy="1295400"/>
            </a:xfrm>
            <a:prstGeom prst="irregularSeal2">
              <a:avLst/>
            </a:prstGeom>
            <a:solidFill>
              <a:srgbClr val="FFC000"/>
            </a:solidFill>
            <a:ln w="12700" algn="ctr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20811585">
              <a:off x="6129338" y="3211512"/>
              <a:ext cx="1524000" cy="5857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NOT</a:t>
              </a:r>
            </a:p>
            <a:p>
              <a:pPr algn="ctr">
                <a:defRPr/>
              </a:pP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LOSSLESS JOIN</a:t>
              </a:r>
            </a:p>
          </p:txBody>
        </p:sp>
      </p:grpSp>
      <p:sp>
        <p:nvSpPr>
          <p:cNvPr id="4" name="Rounded Rectangle 3"/>
          <p:cNvSpPr/>
          <p:nvPr/>
        </p:nvSpPr>
        <p:spPr bwMode="auto">
          <a:xfrm>
            <a:off x="5843847" y="5682342"/>
            <a:ext cx="1547554" cy="794657"/>
          </a:xfrm>
          <a:prstGeom prst="roundRect">
            <a:avLst>
              <a:gd name="adj" fmla="val 11667"/>
            </a:avLst>
          </a:prstGeom>
          <a:noFill/>
          <a:ln w="28575" cap="flat" cmpd="sng" algn="ctr">
            <a:solidFill>
              <a:srgbClr val="7030A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128" name="Picture 432" descr="https://upload.wikimedia.org/wikipedia/en/thumb/6/64/Purple_question_mark.svg/450px-Purple_question_mark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04" y="5967875"/>
            <a:ext cx="564696" cy="5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1745" y="4487601"/>
            <a:ext cx="2555310" cy="1943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i="1" dirty="0"/>
              <a:t>R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1541745" y="4487601"/>
            <a:ext cx="1582455" cy="194362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9007" y="4487601"/>
            <a:ext cx="1348048" cy="19436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747381" y="3352800"/>
            <a:ext cx="219205" cy="6370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97584" y="3386555"/>
            <a:ext cx="248651" cy="7552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84129" y="3352800"/>
            <a:ext cx="3870541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09" y="2755811"/>
            <a:ext cx="3153103" cy="90809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F6D5DCC-272F-47DC-9A8C-8A7D6393B32C}"/>
              </a:ext>
            </a:extLst>
          </p:cNvPr>
          <p:cNvSpPr/>
          <p:nvPr/>
        </p:nvSpPr>
        <p:spPr>
          <a:xfrm>
            <a:off x="4117933" y="3203172"/>
            <a:ext cx="1384342" cy="656444"/>
          </a:xfrm>
          <a:prstGeom prst="wedgeRoundRectCallout">
            <a:avLst>
              <a:gd name="adj1" fmla="val -64719"/>
              <a:gd name="adj2" fmla="val -41523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/>
              <a:t>We can reconstruct </a:t>
            </a:r>
            <a:r>
              <a:rPr lang="en-US" i="1" dirty="0"/>
              <a:t>r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4.81481E-6 L -0.05972 -0.0692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069 L 0.03784 -0.0509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8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74388" y="365126"/>
            <a:ext cx="8040962" cy="8207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Lossless Join Decompositions</a:t>
            </a:r>
          </a:p>
        </p:txBody>
      </p:sp>
      <p:sp>
        <p:nvSpPr>
          <p:cNvPr id="20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74388" y="1371600"/>
            <a:ext cx="4636232" cy="53340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>
                <a:latin typeface="Calibri" pitchFamily="34" charset="0"/>
              </a:rPr>
              <a:t>Decomposition of </a:t>
            </a:r>
            <a:r>
              <a:rPr lang="en-US" i="1" dirty="0">
                <a:latin typeface="Calibri" pitchFamily="34" charset="0"/>
              </a:rPr>
              <a:t>R</a:t>
            </a:r>
            <a:r>
              <a:rPr lang="en-US" dirty="0">
                <a:latin typeface="Calibri" pitchFamily="34" charset="0"/>
              </a:rPr>
              <a:t> into </a:t>
            </a:r>
            <a:r>
              <a:rPr lang="en-US" i="1" dirty="0">
                <a:latin typeface="Calibri" pitchFamily="34" charset="0"/>
              </a:rPr>
              <a:t>X </a:t>
            </a:r>
            <a:r>
              <a:rPr lang="en-US" dirty="0">
                <a:latin typeface="Calibri" pitchFamily="34" charset="0"/>
              </a:rPr>
              <a:t>and </a:t>
            </a:r>
            <a:r>
              <a:rPr lang="en-US" i="1" dirty="0">
                <a:latin typeface="Calibri" pitchFamily="34" charset="0"/>
              </a:rPr>
              <a:t>Y</a:t>
            </a:r>
            <a:r>
              <a:rPr lang="en-US" dirty="0">
                <a:latin typeface="Calibri" pitchFamily="34" charset="0"/>
              </a:rPr>
              <a:t> is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lossless-join</a:t>
            </a:r>
            <a:r>
              <a:rPr lang="en-US" dirty="0">
                <a:latin typeface="Calibri" pitchFamily="34" charset="0"/>
              </a:rPr>
              <a:t>  </a:t>
            </a:r>
            <a:r>
              <a:rPr lang="en-US" dirty="0" err="1">
                <a:latin typeface="Calibri" pitchFamily="34" charset="0"/>
              </a:rPr>
              <a:t>w.r.t</a:t>
            </a:r>
            <a:r>
              <a:rPr lang="en-US" dirty="0">
                <a:latin typeface="Calibri" pitchFamily="34" charset="0"/>
              </a:rPr>
              <a:t>. a set of FDs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dirty="0">
                <a:latin typeface="Calibri" pitchFamily="34" charset="0"/>
              </a:rPr>
              <a:t> if, for every instance </a:t>
            </a:r>
            <a:r>
              <a:rPr lang="en-US" i="1" dirty="0">
                <a:latin typeface="Calibri" pitchFamily="34" charset="0"/>
              </a:rPr>
              <a:t>r</a:t>
            </a:r>
            <a:r>
              <a:rPr lang="en-US" dirty="0">
                <a:latin typeface="Calibri" pitchFamily="34" charset="0"/>
              </a:rPr>
              <a:t> that satisfies F, we have 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</a:t>
            </a:r>
            <a:r>
              <a:rPr lang="en-US" i="1" baseline="-25000" dirty="0">
                <a:latin typeface="Calibri" pitchFamily="34" charset="0"/>
                <a:sym typeface="Symbol" pitchFamily="18" charset="2"/>
              </a:rPr>
              <a:t>X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(r)       </a:t>
            </a:r>
            <a:r>
              <a:rPr lang="en-US" i="1" baseline="-25000" dirty="0">
                <a:latin typeface="Calibri" pitchFamily="34" charset="0"/>
                <a:sym typeface="Symbol" pitchFamily="18" charset="2"/>
              </a:rPr>
              <a:t>Y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(r) = r </a:t>
            </a:r>
            <a:endParaRPr lang="en-US" i="1" dirty="0">
              <a:latin typeface="Calibri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It is always true that   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i="1" dirty="0">
                <a:latin typeface="Calibri" pitchFamily="34" charset="0"/>
              </a:rPr>
              <a:t>	r 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 </a:t>
            </a:r>
            <a:r>
              <a:rPr lang="en-US" i="1" baseline="-25000" dirty="0">
                <a:latin typeface="Calibri" pitchFamily="34" charset="0"/>
                <a:sym typeface="Symbol" pitchFamily="18" charset="2"/>
              </a:rPr>
              <a:t>X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(r)       </a:t>
            </a:r>
            <a:r>
              <a:rPr lang="en-US" i="1" baseline="-25000" dirty="0">
                <a:latin typeface="Calibri" pitchFamily="34" charset="0"/>
                <a:sym typeface="Symbol" pitchFamily="18" charset="2"/>
              </a:rPr>
              <a:t>Y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(r)</a:t>
            </a:r>
            <a:r>
              <a:rPr lang="en-US" i="1" dirty="0">
                <a:latin typeface="Calibri" pitchFamily="34" charset="0"/>
              </a:rPr>
              <a:t>     </a:t>
            </a:r>
            <a:endParaRPr lang="en-US" dirty="0">
              <a:latin typeface="Calibri" pitchFamily="34" charset="0"/>
            </a:endParaRP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SzPct val="75000"/>
              <a:buNone/>
            </a:pPr>
            <a:r>
              <a:rPr lang="en-US" sz="2800" dirty="0">
                <a:latin typeface="Calibri" pitchFamily="34" charset="0"/>
              </a:rPr>
              <a:t>However, the other direction might not hold!  If it does, the decomposition is lossless-join. </a:t>
            </a:r>
          </a:p>
        </p:txBody>
      </p:sp>
      <p:graphicFrame>
        <p:nvGraphicFramePr>
          <p:cNvPr id="2050" name="Object 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087781"/>
              </p:ext>
            </p:extLst>
          </p:nvPr>
        </p:nvGraphicFramePr>
        <p:xfrm>
          <a:off x="2319093" y="3040063"/>
          <a:ext cx="47466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6941" imgH="312696" progId="Equation.3">
                  <p:embed/>
                </p:oleObj>
              </mc:Choice>
              <mc:Fallback>
                <p:oleObj name="Equation" r:id="rId3" imgW="476941" imgH="312696" progId="Equation.3">
                  <p:embed/>
                  <p:pic>
                    <p:nvPicPr>
                      <p:cNvPr id="2050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093" y="3040063"/>
                        <a:ext cx="474663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035074"/>
              </p:ext>
            </p:extLst>
          </p:nvPr>
        </p:nvGraphicFramePr>
        <p:xfrm>
          <a:off x="2983414" y="4354400"/>
          <a:ext cx="477837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6941" imgH="312696" progId="Equation.3">
                  <p:embed/>
                </p:oleObj>
              </mc:Choice>
              <mc:Fallback>
                <p:oleObj name="Equation" r:id="rId5" imgW="476941" imgH="312696" progId="Equation.3">
                  <p:embed/>
                  <p:pic>
                    <p:nvPicPr>
                      <p:cNvPr id="2051" name="Object 11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414" y="4354400"/>
                        <a:ext cx="477837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67400" y="457200"/>
            <a:ext cx="3231780" cy="6324600"/>
            <a:chOff x="5867400" y="457200"/>
            <a:chExt cx="3231780" cy="6324600"/>
          </a:xfrm>
        </p:grpSpPr>
        <p:graphicFrame>
          <p:nvGraphicFramePr>
            <p:cNvPr id="29708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867400" y="3905250"/>
            <a:ext cx="1981200" cy="287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7" imgW="1941513" imgH="2776538" progId="Word.Document.8">
                    <p:embed/>
                  </p:oleObj>
                </mc:Choice>
                <mc:Fallback>
                  <p:oleObj name="Document" r:id="rId7" imgW="1941513" imgH="2776538" progId="Word.Document.8">
                    <p:embed/>
                    <p:pic>
                      <p:nvPicPr>
                        <p:cNvPr id="29708" name="Object 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3905250"/>
                          <a:ext cx="1981200" cy="287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9" name="Object 1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867400" y="1371600"/>
            <a:ext cx="1676400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9" imgW="1938148" imgH="1938148" progId="Word.Document.8">
                    <p:embed/>
                  </p:oleObj>
                </mc:Choice>
                <mc:Fallback>
                  <p:oleObj name="Document" r:id="rId9" imgW="1938148" imgH="1938148" progId="Word.Document.8">
                    <p:embed/>
                    <p:pic>
                      <p:nvPicPr>
                        <p:cNvPr id="29709" name="Object 12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1371600"/>
                          <a:ext cx="1676400" cy="198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10" name="Object 1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077200" y="457200"/>
            <a:ext cx="990600" cy="195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11" imgW="1329604" imgH="1938148" progId="Word.Document.8">
                    <p:embed/>
                  </p:oleObj>
                </mc:Choice>
                <mc:Fallback>
                  <p:oleObj name="Document" r:id="rId11" imgW="1329604" imgH="1938148" progId="Word.Document.8">
                    <p:embed/>
                    <p:pic>
                      <p:nvPicPr>
                        <p:cNvPr id="29710" name="Object 13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457200"/>
                          <a:ext cx="990600" cy="1958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11" name="Object 1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077200" y="2457450"/>
            <a:ext cx="990600" cy="1962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13" imgW="1347036" imgH="2011046" progId="Word.Document.8">
                    <p:embed/>
                  </p:oleObj>
                </mc:Choice>
                <mc:Fallback>
                  <p:oleObj name="Document" r:id="rId13" imgW="1347036" imgH="2011046" progId="Word.Document.8">
                    <p:embed/>
                    <p:pic>
                      <p:nvPicPr>
                        <p:cNvPr id="29711" name="Object 1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2457450"/>
                          <a:ext cx="990600" cy="1962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>
              <a:off x="7473950" y="2063750"/>
              <a:ext cx="444500" cy="596900"/>
            </a:xfrm>
            <a:prstGeom prst="rightArrow">
              <a:avLst>
                <a:gd name="adj1" fmla="val 50000"/>
                <a:gd name="adj2" fmla="val 50051"/>
              </a:avLst>
            </a:prstGeom>
            <a:solidFill>
              <a:schemeClr val="bg2">
                <a:lumMod val="9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Bent Arrow 12"/>
            <p:cNvSpPr/>
            <p:nvPr/>
          </p:nvSpPr>
          <p:spPr bwMode="auto">
            <a:xfrm rot="10800000">
              <a:off x="7772400" y="4267200"/>
              <a:ext cx="990600" cy="868363"/>
            </a:xfrm>
            <a:prstGeom prst="bentArrow">
              <a:avLst/>
            </a:pr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9714" name="TextBox 17"/>
            <p:cNvSpPr txBox="1">
              <a:spLocks noChangeArrowheads="1"/>
            </p:cNvSpPr>
            <p:nvPr/>
          </p:nvSpPr>
          <p:spPr bwMode="auto">
            <a:xfrm>
              <a:off x="7957457" y="5115152"/>
              <a:ext cx="1141723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lnSpc>
                  <a:spcPts val="2200"/>
                </a:lnSpc>
              </a:pPr>
              <a:r>
                <a:rPr lang="en-US" sz="2000" dirty="0">
                  <a:latin typeface="Calibri" pitchFamily="34" charset="0"/>
                </a:rPr>
                <a:t>Join two</a:t>
              </a:r>
            </a:p>
            <a:p>
              <a:pPr eaLnBrk="1" hangingPunct="1">
                <a:lnSpc>
                  <a:spcPts val="2200"/>
                </a:lnSpc>
              </a:pPr>
              <a:r>
                <a:rPr lang="en-US" sz="2000" dirty="0">
                  <a:latin typeface="Calibri" pitchFamily="34" charset="0"/>
                </a:rPr>
                <a:t>tables on</a:t>
              </a:r>
            </a:p>
            <a:p>
              <a:pPr eaLnBrk="1" hangingPunct="1">
                <a:lnSpc>
                  <a:spcPts val="2200"/>
                </a:lnSpc>
              </a:pPr>
              <a:r>
                <a:rPr lang="en-US" sz="2000" i="1" dirty="0">
                  <a:latin typeface="Calibri" pitchFamily="34" charset="0"/>
                </a:rPr>
                <a:t>B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768975" y="2846388"/>
            <a:ext cx="2514600" cy="1295400"/>
            <a:chOff x="5715000" y="2819400"/>
            <a:chExt cx="2514600" cy="1295400"/>
          </a:xfrm>
        </p:grpSpPr>
        <p:sp>
          <p:nvSpPr>
            <p:cNvPr id="29706" name="Explosion 2 15"/>
            <p:cNvSpPr>
              <a:spLocks noChangeArrowheads="1"/>
            </p:cNvSpPr>
            <p:nvPr/>
          </p:nvSpPr>
          <p:spPr bwMode="auto">
            <a:xfrm>
              <a:off x="5715000" y="2819400"/>
              <a:ext cx="2514600" cy="1295400"/>
            </a:xfrm>
            <a:prstGeom prst="irregularSeal2">
              <a:avLst/>
            </a:prstGeom>
            <a:solidFill>
              <a:srgbClr val="FFC000"/>
            </a:solidFill>
            <a:ln w="12700" algn="ctr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20811585">
              <a:off x="6129338" y="3211512"/>
              <a:ext cx="1524000" cy="5857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NOT</a:t>
              </a:r>
            </a:p>
            <a:p>
              <a:pPr algn="ctr">
                <a:defRPr/>
              </a:pPr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LOSSLESS JOIN</a:t>
              </a:r>
            </a:p>
          </p:txBody>
        </p:sp>
      </p:grpSp>
      <p:sp>
        <p:nvSpPr>
          <p:cNvPr id="4" name="Rounded Rectangle 3"/>
          <p:cNvSpPr/>
          <p:nvPr/>
        </p:nvSpPr>
        <p:spPr bwMode="auto">
          <a:xfrm>
            <a:off x="5843847" y="5682342"/>
            <a:ext cx="1547554" cy="794657"/>
          </a:xfrm>
          <a:prstGeom prst="roundRect">
            <a:avLst>
              <a:gd name="adj" fmla="val 11667"/>
            </a:avLst>
          </a:prstGeom>
          <a:noFill/>
          <a:ln w="28575" cap="flat" cmpd="sng" algn="ctr">
            <a:solidFill>
              <a:srgbClr val="7030A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128" name="Picture 432" descr="https://upload.wikimedia.org/wikipedia/en/thumb/6/64/Purple_question_mark.svg/450px-Purple_question_mark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04" y="5967875"/>
            <a:ext cx="564696" cy="5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09" y="2755811"/>
            <a:ext cx="3153103" cy="90809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F6D5DCC-272F-47DC-9A8C-8A7D6393B32C}"/>
              </a:ext>
            </a:extLst>
          </p:cNvPr>
          <p:cNvSpPr/>
          <p:nvPr/>
        </p:nvSpPr>
        <p:spPr>
          <a:xfrm>
            <a:off x="4117933" y="3203172"/>
            <a:ext cx="1384342" cy="656444"/>
          </a:xfrm>
          <a:prstGeom prst="wedgeRoundRectCallout">
            <a:avLst>
              <a:gd name="adj1" fmla="val -64719"/>
              <a:gd name="adj2" fmla="val -41523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/>
              <a:t>We can reconstruct </a:t>
            </a:r>
            <a:r>
              <a:rPr lang="en-US" i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550160244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Lossless Join Decompositions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828799"/>
            <a:ext cx="8077200" cy="341653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Calibri" pitchFamily="34" charset="0"/>
              </a:rPr>
              <a:t>Definition extended to decomposition into 3 or more relations in a straightforward way.</a:t>
            </a:r>
          </a:p>
          <a:p>
            <a:r>
              <a:rPr lang="en-US" sz="3200" dirty="0">
                <a:latin typeface="Calibri" pitchFamily="34" charset="0"/>
              </a:rPr>
              <a:t>It is </a:t>
            </a:r>
            <a:r>
              <a:rPr lang="en-US" sz="3200" b="1" u="sng" dirty="0">
                <a:latin typeface="Calibri" pitchFamily="34" charset="0"/>
              </a:rPr>
              <a:t>essential</a:t>
            </a:r>
            <a:r>
              <a:rPr lang="en-US" sz="3200" dirty="0">
                <a:latin typeface="Calibri" pitchFamily="34" charset="0"/>
              </a:rPr>
              <a:t> that all decompositions used to deal with redundancy be 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</a:rPr>
              <a:t>lossless</a:t>
            </a:r>
            <a:r>
              <a:rPr lang="en-US" sz="3200" dirty="0">
                <a:latin typeface="Calibri" pitchFamily="34" charset="0"/>
              </a:rPr>
              <a:t>!  (Avoids Problem in the last page)</a:t>
            </a:r>
            <a:r>
              <a:rPr lang="en-US" sz="3200" u="sng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876BB34-8E70-4EC9-BE72-5E8C5861AC0F}"/>
              </a:ext>
            </a:extLst>
          </p:cNvPr>
          <p:cNvSpPr/>
          <p:nvPr/>
        </p:nvSpPr>
        <p:spPr>
          <a:xfrm>
            <a:off x="738834" y="2750514"/>
            <a:ext cx="4492749" cy="3628339"/>
          </a:xfrm>
          <a:prstGeom prst="rect">
            <a:avLst/>
          </a:prstGeom>
          <a:solidFill>
            <a:srgbClr val="00B0F0"/>
          </a:solidFill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15758" y="899770"/>
            <a:ext cx="5280293" cy="11049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Dependency Preserving Decomposition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42524" y="2826274"/>
            <a:ext cx="4492750" cy="198241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Calibri" pitchFamily="34" charset="0"/>
              </a:rPr>
              <a:t>Need to reconstruct the original relation to verify D </a:t>
            </a:r>
            <a:r>
              <a:rPr lang="en-US" sz="3200" dirty="0">
                <a:latin typeface="Calibri" pitchFamily="34" charset="0"/>
                <a:cs typeface="Arial" panose="020B0604020202020204" pitchFamily="34" charset="0"/>
              </a:rPr>
              <a:t>→ F</a:t>
            </a:r>
            <a:endParaRPr lang="en-US" sz="3200" dirty="0">
              <a:latin typeface="Calibri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1D0553-9F26-4774-8EBA-B4999B6D5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0522"/>
              </p:ext>
            </p:extLst>
          </p:nvPr>
        </p:nvGraphicFramePr>
        <p:xfrm>
          <a:off x="6129803" y="601235"/>
          <a:ext cx="19050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7500">
                  <a:extLst>
                    <a:ext uri="{9D8B030D-6E8A-4147-A177-3AD203B41FA5}">
                      <a16:colId xmlns:a16="http://schemas.microsoft.com/office/drawing/2014/main" val="374577659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48228807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1765741939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158708182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364849436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1712632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35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60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70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39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999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6048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9450E6-CF77-4A5E-9B47-5109A2926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46003"/>
              </p:ext>
            </p:extLst>
          </p:nvPr>
        </p:nvGraphicFramePr>
        <p:xfrm>
          <a:off x="5501297" y="3881120"/>
          <a:ext cx="16489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9780">
                  <a:extLst>
                    <a:ext uri="{9D8B030D-6E8A-4147-A177-3AD203B41FA5}">
                      <a16:colId xmlns:a16="http://schemas.microsoft.com/office/drawing/2014/main" val="2674224784"/>
                    </a:ext>
                  </a:extLst>
                </a:gridCol>
                <a:gridCol w="329780">
                  <a:extLst>
                    <a:ext uri="{9D8B030D-6E8A-4147-A177-3AD203B41FA5}">
                      <a16:colId xmlns:a16="http://schemas.microsoft.com/office/drawing/2014/main" val="4051569321"/>
                    </a:ext>
                  </a:extLst>
                </a:gridCol>
                <a:gridCol w="329780">
                  <a:extLst>
                    <a:ext uri="{9D8B030D-6E8A-4147-A177-3AD203B41FA5}">
                      <a16:colId xmlns:a16="http://schemas.microsoft.com/office/drawing/2014/main" val="3726804240"/>
                    </a:ext>
                  </a:extLst>
                </a:gridCol>
                <a:gridCol w="329780">
                  <a:extLst>
                    <a:ext uri="{9D8B030D-6E8A-4147-A177-3AD203B41FA5}">
                      <a16:colId xmlns:a16="http://schemas.microsoft.com/office/drawing/2014/main" val="1354786849"/>
                    </a:ext>
                  </a:extLst>
                </a:gridCol>
                <a:gridCol w="329780">
                  <a:extLst>
                    <a:ext uri="{9D8B030D-6E8A-4147-A177-3AD203B41FA5}">
                      <a16:colId xmlns:a16="http://schemas.microsoft.com/office/drawing/2014/main" val="668498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905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66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92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379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31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97289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896613-5CAD-4396-A69D-2609E4F8E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745284"/>
              </p:ext>
            </p:extLst>
          </p:nvPr>
        </p:nvGraphicFramePr>
        <p:xfrm>
          <a:off x="7856047" y="3881120"/>
          <a:ext cx="655436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7718">
                  <a:extLst>
                    <a:ext uri="{9D8B030D-6E8A-4147-A177-3AD203B41FA5}">
                      <a16:colId xmlns:a16="http://schemas.microsoft.com/office/drawing/2014/main" val="200093453"/>
                    </a:ext>
                  </a:extLst>
                </a:gridCol>
                <a:gridCol w="327718">
                  <a:extLst>
                    <a:ext uri="{9D8B030D-6E8A-4147-A177-3AD203B41FA5}">
                      <a16:colId xmlns:a16="http://schemas.microsoft.com/office/drawing/2014/main" val="471814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75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35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86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08566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FFAA192-4B0F-4EDE-AAA7-0507F62B11B1}"/>
              </a:ext>
            </a:extLst>
          </p:cNvPr>
          <p:cNvSpPr/>
          <p:nvPr/>
        </p:nvSpPr>
        <p:spPr>
          <a:xfrm>
            <a:off x="6129803" y="601235"/>
            <a:ext cx="1905000" cy="222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2BFA08-102B-49BD-8B25-9EECE8E08D84}"/>
              </a:ext>
            </a:extLst>
          </p:cNvPr>
          <p:cNvSpPr/>
          <p:nvPr/>
        </p:nvSpPr>
        <p:spPr>
          <a:xfrm>
            <a:off x="5501297" y="3881120"/>
            <a:ext cx="1648900" cy="222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232A4-A4E9-4B66-B5AD-45DE5388BABA}"/>
              </a:ext>
            </a:extLst>
          </p:cNvPr>
          <p:cNvSpPr/>
          <p:nvPr/>
        </p:nvSpPr>
        <p:spPr>
          <a:xfrm>
            <a:off x="7856045" y="3881120"/>
            <a:ext cx="655437" cy="1483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32427F5D-A69A-4DBB-8BB5-4E66A1F7E48F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rot="5400000">
            <a:off x="6176603" y="2975419"/>
            <a:ext cx="1054845" cy="756556"/>
          </a:xfrm>
          <a:prstGeom prst="bentConnector3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4949D47-3D8A-4051-88EC-34CF13ACE919}"/>
              </a:ext>
            </a:extLst>
          </p:cNvPr>
          <p:cNvCxnSpPr>
            <a:endCxn id="4" idx="0"/>
          </p:cNvCxnSpPr>
          <p:nvPr/>
        </p:nvCxnSpPr>
        <p:spPr>
          <a:xfrm>
            <a:off x="7074568" y="3348217"/>
            <a:ext cx="1109197" cy="532903"/>
          </a:xfrm>
          <a:prstGeom prst="bentConnector2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E62AE6-AA63-41B2-946E-071C65CD525C}"/>
              </a:ext>
            </a:extLst>
          </p:cNvPr>
          <p:cNvCxnSpPr>
            <a:cxnSpLocks/>
          </p:cNvCxnSpPr>
          <p:nvPr/>
        </p:nvCxnSpPr>
        <p:spPr>
          <a:xfrm>
            <a:off x="7234733" y="899770"/>
            <a:ext cx="0" cy="182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774429-BBDA-4755-88E8-05F77726C826}"/>
              </a:ext>
            </a:extLst>
          </p:cNvPr>
          <p:cNvCxnSpPr>
            <a:cxnSpLocks/>
          </p:cNvCxnSpPr>
          <p:nvPr/>
        </p:nvCxnSpPr>
        <p:spPr>
          <a:xfrm>
            <a:off x="7234733" y="1082650"/>
            <a:ext cx="6213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AD7A15-5706-4484-B14E-3800A2C849C0}"/>
              </a:ext>
            </a:extLst>
          </p:cNvPr>
          <p:cNvCxnSpPr/>
          <p:nvPr/>
        </p:nvCxnSpPr>
        <p:spPr>
          <a:xfrm flipV="1">
            <a:off x="7856045" y="899770"/>
            <a:ext cx="0" cy="1828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4597494-5176-4F2A-9212-5C3A2949F42C}"/>
              </a:ext>
            </a:extLst>
          </p:cNvPr>
          <p:cNvCxnSpPr>
            <a:cxnSpLocks/>
          </p:cNvCxnSpPr>
          <p:nvPr/>
        </p:nvCxnSpPr>
        <p:spPr>
          <a:xfrm>
            <a:off x="6663443" y="4197706"/>
            <a:ext cx="0" cy="182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2AF2C8-AAB6-48F1-A09F-2E23476C95AB}"/>
              </a:ext>
            </a:extLst>
          </p:cNvPr>
          <p:cNvCxnSpPr>
            <a:cxnSpLocks/>
          </p:cNvCxnSpPr>
          <p:nvPr/>
        </p:nvCxnSpPr>
        <p:spPr>
          <a:xfrm>
            <a:off x="6663443" y="4380586"/>
            <a:ext cx="1682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01A08D4-AD63-4E6A-B9DA-B345479DDC01}"/>
              </a:ext>
            </a:extLst>
          </p:cNvPr>
          <p:cNvCxnSpPr/>
          <p:nvPr/>
        </p:nvCxnSpPr>
        <p:spPr>
          <a:xfrm flipV="1">
            <a:off x="8345459" y="4197706"/>
            <a:ext cx="0" cy="1828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Business Man, A Lot of Work, Working Hard Clipart Images">
            <a:extLst>
              <a:ext uri="{FF2B5EF4-FFF2-40B4-BE49-F238E27FC236}">
                <a16:creationId xmlns:a16="http://schemas.microsoft.com/office/drawing/2014/main" id="{144D3A4A-6AAF-4623-924A-7BC2BFBDD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04" y="399843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Man Gesturing No Icon - Male And Female Emoji, HD Png Download - kind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801" y="3881120"/>
            <a:ext cx="447460" cy="46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3564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62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9144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Problems with Decompositions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10600" cy="4876800"/>
          </a:xfrm>
        </p:spPr>
        <p:txBody>
          <a:bodyPr>
            <a:normAutofit/>
          </a:bodyPr>
          <a:lstStyle/>
          <a:p>
            <a:pPr marL="344488" indent="-344488">
              <a:spcAft>
                <a:spcPts val="900"/>
              </a:spcAft>
              <a:defRPr/>
            </a:pPr>
            <a:r>
              <a:rPr lang="en-US" dirty="0">
                <a:latin typeface="Calibri" pitchFamily="34" charset="0"/>
              </a:rPr>
              <a:t>There are three potential problems to consider:</a:t>
            </a:r>
          </a:p>
          <a:p>
            <a:pPr marL="912813" lvl="1" indent="-223838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Some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queries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become more expensive.  </a:t>
            </a:r>
          </a:p>
          <a:p>
            <a:pPr marL="1371600" lvl="2" indent="-342900">
              <a:spcAft>
                <a:spcPts val="900"/>
              </a:spcAft>
              <a:defRPr/>
            </a:pPr>
            <a:r>
              <a:rPr lang="en-US" sz="2400" dirty="0">
                <a:latin typeface="Calibri" pitchFamily="34" charset="0"/>
              </a:rPr>
              <a:t>e.g.,  How much did sailor Joe earn?  (salary = 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∙</a:t>
            </a:r>
            <a:r>
              <a:rPr lang="en-US" sz="2400" dirty="0">
                <a:latin typeface="Calibri" pitchFamily="34" charset="0"/>
              </a:rPr>
              <a:t>H)</a:t>
            </a:r>
          </a:p>
          <a:p>
            <a:pPr marL="969963" lvl="1" indent="-280988">
              <a:buSzPct val="110000"/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Given instances of the decomposed relations, we may not be able to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reconstruct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the corresponding instance of the original relation!  </a:t>
            </a:r>
          </a:p>
          <a:p>
            <a:pPr marL="1371600" lvl="2" indent="-342900">
              <a:spcAft>
                <a:spcPts val="900"/>
              </a:spcAft>
              <a:defRPr/>
            </a:pPr>
            <a:r>
              <a:rPr lang="en-US" sz="2400" dirty="0">
                <a:latin typeface="Calibri" pitchFamily="34" charset="0"/>
              </a:rPr>
              <a:t>Fortunately, not in the SNLRWH example.</a:t>
            </a:r>
          </a:p>
          <a:p>
            <a:pPr marL="969963" lvl="1" indent="-280988">
              <a:buSzPct val="110000"/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Checking some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dependencies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may require joining the instances of the decomposed relations.</a:t>
            </a:r>
          </a:p>
          <a:p>
            <a:pPr marL="1371600" lvl="2" indent="-342900">
              <a:spcAft>
                <a:spcPts val="900"/>
              </a:spcAft>
              <a:defRPr/>
            </a:pPr>
            <a:r>
              <a:rPr lang="en-US" sz="2400" dirty="0">
                <a:latin typeface="Calibri" pitchFamily="34" charset="0"/>
              </a:rPr>
              <a:t>Fortunately, not in the SNLRWH example.</a:t>
            </a:r>
          </a:p>
          <a:p>
            <a:pPr marL="288925" indent="-288925">
              <a:buClr>
                <a:schemeClr val="tx1"/>
              </a:buClr>
              <a:defRPr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Tradeoff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: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  </a:t>
            </a:r>
            <a:r>
              <a:rPr lang="en-US" dirty="0">
                <a:latin typeface="Calibri" pitchFamily="34" charset="0"/>
              </a:rPr>
              <a:t>Must consider these issues vs. redundancy.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1062335"/>
            <a:ext cx="533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decompose SNLRWH into SNLRH and RW </a:t>
            </a:r>
            <a:endParaRPr lang="en-US" sz="2400" dirty="0"/>
          </a:p>
        </p:txBody>
      </p:sp>
      <p:sp>
        <p:nvSpPr>
          <p:cNvPr id="2" name="Oval Callout 1"/>
          <p:cNvSpPr/>
          <p:nvPr/>
        </p:nvSpPr>
        <p:spPr bwMode="auto">
          <a:xfrm>
            <a:off x="7162800" y="3962400"/>
            <a:ext cx="1371600" cy="612648"/>
          </a:xfrm>
          <a:prstGeom prst="wedgeEllipseCallout">
            <a:avLst>
              <a:gd name="adj1" fmla="val -70433"/>
              <a:gd name="adj2" fmla="val 25485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Lossless Join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7162800" y="5181600"/>
            <a:ext cx="1752600" cy="612648"/>
          </a:xfrm>
          <a:prstGeom prst="wedgeEllipseCallout">
            <a:avLst>
              <a:gd name="adj1" fmla="val -70433"/>
              <a:gd name="adj2" fmla="val 27873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Dependency Preserving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9144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Problems with Decompositions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10600" cy="5135880"/>
          </a:xfrm>
        </p:spPr>
        <p:txBody>
          <a:bodyPr>
            <a:normAutofit/>
          </a:bodyPr>
          <a:lstStyle/>
          <a:p>
            <a:pPr marL="344488" indent="-344488">
              <a:spcAft>
                <a:spcPts val="900"/>
              </a:spcAft>
              <a:defRPr/>
            </a:pPr>
            <a:r>
              <a:rPr lang="en-US" dirty="0">
                <a:latin typeface="Calibri" pitchFamily="34" charset="0"/>
              </a:rPr>
              <a:t>There are three potential problems to consider:</a:t>
            </a:r>
          </a:p>
          <a:p>
            <a:pPr marL="912813" lvl="1" indent="-223838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Some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queries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become more expensive.  </a:t>
            </a:r>
          </a:p>
          <a:p>
            <a:pPr marL="1371600" lvl="2" indent="-342900">
              <a:spcAft>
                <a:spcPts val="900"/>
              </a:spcAft>
              <a:defRPr/>
            </a:pPr>
            <a:r>
              <a:rPr lang="en-US" sz="2400" dirty="0">
                <a:latin typeface="Calibri" pitchFamily="34" charset="0"/>
              </a:rPr>
              <a:t>e.g.,  How much did sailor Joe earn?  (salary = 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∙</a:t>
            </a:r>
            <a:r>
              <a:rPr lang="en-US" sz="2400" dirty="0">
                <a:latin typeface="Calibri" pitchFamily="34" charset="0"/>
              </a:rPr>
              <a:t>H)</a:t>
            </a:r>
          </a:p>
          <a:p>
            <a:pPr marL="969963" lvl="1" indent="-280988">
              <a:buSzPct val="110000"/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Given instances of the decomposed relations, we may not be able to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reconstruct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the corresponding instance of the original relation!  </a:t>
            </a:r>
          </a:p>
          <a:p>
            <a:pPr marL="1371600" lvl="2" indent="-342900">
              <a:spcAft>
                <a:spcPts val="900"/>
              </a:spcAft>
              <a:defRPr/>
            </a:pPr>
            <a:r>
              <a:rPr lang="en-US" sz="2400" dirty="0">
                <a:latin typeface="Calibri" pitchFamily="34" charset="0"/>
              </a:rPr>
              <a:t>Fortunately, not in the SNLRWH example.</a:t>
            </a:r>
          </a:p>
          <a:p>
            <a:pPr marL="969963" lvl="1" indent="-280988">
              <a:buSzPct val="110000"/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Checking some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dependencies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may require joining the instances of the decomposed relations.</a:t>
            </a:r>
          </a:p>
          <a:p>
            <a:pPr marL="1371600" lvl="2" indent="-342900">
              <a:defRPr/>
            </a:pPr>
            <a:r>
              <a:rPr lang="en-US" sz="2400" dirty="0">
                <a:latin typeface="Calibri" pitchFamily="34" charset="0"/>
              </a:rPr>
              <a:t>Fortunately, not in the SNLRWH example.</a:t>
            </a:r>
          </a:p>
          <a:p>
            <a:pPr marL="457200" indent="0">
              <a:spcBef>
                <a:spcPts val="2400"/>
              </a:spcBef>
              <a:buClr>
                <a:schemeClr val="tx1"/>
              </a:buClr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Third Normal Form is desirable!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1062335"/>
            <a:ext cx="533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decompose SNLRWH into SNLRH and RW </a:t>
            </a:r>
            <a:endParaRPr lang="en-US" sz="2400" dirty="0"/>
          </a:p>
        </p:txBody>
      </p:sp>
      <p:sp>
        <p:nvSpPr>
          <p:cNvPr id="2" name="Oval Callout 1"/>
          <p:cNvSpPr/>
          <p:nvPr/>
        </p:nvSpPr>
        <p:spPr bwMode="auto">
          <a:xfrm>
            <a:off x="7109008" y="3931807"/>
            <a:ext cx="1371600" cy="612648"/>
          </a:xfrm>
          <a:prstGeom prst="wedgeEllipseCallout">
            <a:avLst>
              <a:gd name="adj1" fmla="val -70433"/>
              <a:gd name="adj2" fmla="val 25485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Lossless Join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7156076" y="5300041"/>
            <a:ext cx="1752600" cy="612648"/>
          </a:xfrm>
          <a:prstGeom prst="wedgeEllipseCallout">
            <a:avLst>
              <a:gd name="adj1" fmla="val -68942"/>
              <a:gd name="adj2" fmla="val 5485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Dependency Preserving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2369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599" y="21263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More on Lossless Join</a:t>
            </a:r>
          </a:p>
        </p:txBody>
      </p:sp>
      <p:sp>
        <p:nvSpPr>
          <p:cNvPr id="30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3665" y="1447800"/>
            <a:ext cx="5030011" cy="3048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</a:rPr>
              <a:t>The decomposition of </a:t>
            </a:r>
            <a:r>
              <a:rPr lang="en-US" i="1" dirty="0">
                <a:latin typeface="Calibri" pitchFamily="34" charset="0"/>
              </a:rPr>
              <a:t>R</a:t>
            </a:r>
            <a:r>
              <a:rPr lang="en-US" dirty="0">
                <a:latin typeface="Calibri" pitchFamily="34" charset="0"/>
              </a:rPr>
              <a:t> into </a:t>
            </a:r>
            <a:r>
              <a:rPr lang="en-US" i="1" dirty="0">
                <a:latin typeface="Calibri" pitchFamily="34" charset="0"/>
              </a:rPr>
              <a:t>X</a:t>
            </a:r>
            <a:r>
              <a:rPr lang="en-US" dirty="0">
                <a:latin typeface="Calibri" pitchFamily="34" charset="0"/>
              </a:rPr>
              <a:t> and </a:t>
            </a:r>
            <a:r>
              <a:rPr lang="en-US" i="1" dirty="0">
                <a:latin typeface="Calibri" pitchFamily="34" charset="0"/>
              </a:rPr>
              <a:t>Y</a:t>
            </a:r>
            <a:r>
              <a:rPr lang="en-US" dirty="0">
                <a:latin typeface="Calibri" pitchFamily="34" charset="0"/>
              </a:rPr>
              <a:t> is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lossless-join </a:t>
            </a:r>
            <a:r>
              <a:rPr lang="en-US" dirty="0" err="1">
                <a:solidFill>
                  <a:schemeClr val="accent2"/>
                </a:solidFill>
                <a:latin typeface="Calibri" pitchFamily="34" charset="0"/>
              </a:rPr>
              <a:t>wrt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 if and only if </a:t>
            </a:r>
            <a:r>
              <a:rPr lang="en-US" dirty="0">
                <a:latin typeface="Calibri" pitchFamily="34" charset="0"/>
              </a:rPr>
              <a:t>the closure of F contains:</a:t>
            </a:r>
          </a:p>
          <a:p>
            <a:pPr lvl="1">
              <a:buSzPct val="75000"/>
            </a:pP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X 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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 Y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→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X,   or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SzPct val="75000"/>
            </a:pP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X 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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 Y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→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Y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618065" y="3007674"/>
            <a:ext cx="3429000" cy="1446213"/>
            <a:chOff x="5257800" y="1981200"/>
            <a:chExt cx="3429000" cy="1446550"/>
          </a:xfrm>
        </p:grpSpPr>
        <p:sp>
          <p:nvSpPr>
            <p:cNvPr id="14" name="Rectangle 13"/>
            <p:cNvSpPr/>
            <p:nvPr/>
          </p:nvSpPr>
          <p:spPr>
            <a:xfrm>
              <a:off x="5257800" y="1981200"/>
              <a:ext cx="3429000" cy="14465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u="sng" dirty="0">
                  <a:solidFill>
                    <a:srgbClr val="7030A0"/>
                  </a:solidFill>
                  <a:latin typeface="Calibri" pitchFamily="34" charset="0"/>
                </a:rPr>
                <a:t>Example</a:t>
              </a:r>
              <a:r>
                <a:rPr lang="en-US" sz="3200" dirty="0">
                  <a:solidFill>
                    <a:srgbClr val="7030A0"/>
                  </a:solidFill>
                  <a:latin typeface="Calibri" pitchFamily="34" charset="0"/>
                </a:rPr>
                <a:t>: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7030A0"/>
                  </a:solidFill>
                  <a:latin typeface="Calibri" pitchFamily="34" charset="0"/>
                </a:rPr>
                <a:t>Decompose </a:t>
              </a:r>
              <a:r>
                <a:rPr lang="en-US" sz="2800" i="1" u="sng" dirty="0">
                  <a:solidFill>
                    <a:schemeClr val="accent2"/>
                  </a:solidFill>
                  <a:latin typeface="Calibri" pitchFamily="34" charset="0"/>
                </a:rPr>
                <a:t>S</a:t>
              </a:r>
              <a:r>
                <a:rPr lang="en-US" sz="2800" i="1" dirty="0">
                  <a:solidFill>
                    <a:schemeClr val="accent2"/>
                  </a:solidFill>
                  <a:latin typeface="Calibri" pitchFamily="34" charset="0"/>
                </a:rPr>
                <a:t>NLRWH</a:t>
              </a:r>
              <a:r>
                <a:rPr lang="en-US" sz="2800" dirty="0">
                  <a:latin typeface="Calibri" pitchFamily="34" charset="0"/>
                </a:rPr>
                <a:t> </a:t>
              </a:r>
              <a:r>
                <a:rPr lang="en-US" sz="2800" dirty="0">
                  <a:solidFill>
                    <a:srgbClr val="7030A0"/>
                  </a:solidFill>
                  <a:latin typeface="Calibri" pitchFamily="34" charset="0"/>
                </a:rPr>
                <a:t>into</a:t>
              </a:r>
              <a:r>
                <a:rPr lang="en-US" sz="2800" dirty="0">
                  <a:latin typeface="Calibri" pitchFamily="34" charset="0"/>
                </a:rPr>
                <a:t> </a:t>
              </a:r>
              <a:r>
                <a:rPr lang="en-US" sz="2800" i="1" u="sng" dirty="0">
                  <a:solidFill>
                    <a:schemeClr val="accent2"/>
                  </a:solidFill>
                  <a:latin typeface="Calibri" pitchFamily="34" charset="0"/>
                </a:rPr>
                <a:t>S</a:t>
              </a:r>
              <a:r>
                <a:rPr lang="en-US" sz="2800" i="1" dirty="0">
                  <a:solidFill>
                    <a:schemeClr val="accent2"/>
                  </a:solidFill>
                  <a:latin typeface="Calibri" pitchFamily="34" charset="0"/>
                </a:rPr>
                <a:t>NL</a:t>
              </a:r>
              <a:r>
                <a:rPr lang="en-US" sz="2800" i="1" dirty="0">
                  <a:solidFill>
                    <a:srgbClr val="00B050"/>
                  </a:solidFill>
                  <a:latin typeface="Calibri" pitchFamily="34" charset="0"/>
                </a:rPr>
                <a:t>R</a:t>
              </a:r>
              <a:r>
                <a:rPr lang="en-US" sz="2800" i="1" dirty="0">
                  <a:solidFill>
                    <a:schemeClr val="accent2"/>
                  </a:solidFill>
                  <a:latin typeface="Calibri" pitchFamily="34" charset="0"/>
                </a:rPr>
                <a:t>H</a:t>
              </a:r>
              <a:r>
                <a:rPr lang="en-US" sz="2800" dirty="0">
                  <a:latin typeface="Calibri" pitchFamily="34" charset="0"/>
                </a:rPr>
                <a:t> </a:t>
              </a:r>
              <a:r>
                <a:rPr lang="en-US" sz="2800" dirty="0">
                  <a:solidFill>
                    <a:srgbClr val="7030A0"/>
                  </a:solidFill>
                  <a:latin typeface="Calibri" pitchFamily="34" charset="0"/>
                </a:rPr>
                <a:t>and</a:t>
              </a:r>
              <a:r>
                <a:rPr lang="en-US" sz="2800" dirty="0">
                  <a:latin typeface="Calibri" pitchFamily="34" charset="0"/>
                </a:rPr>
                <a:t> </a:t>
              </a:r>
              <a:r>
                <a:rPr lang="en-US" sz="2800" i="1" u="sng" dirty="0">
                  <a:solidFill>
                    <a:srgbClr val="00B050"/>
                  </a:solidFill>
                  <a:latin typeface="Calibri" pitchFamily="34" charset="0"/>
                </a:rPr>
                <a:t>R</a:t>
              </a:r>
              <a:r>
                <a:rPr lang="en-US" sz="2800" i="1" dirty="0">
                  <a:solidFill>
                    <a:schemeClr val="accent2"/>
                  </a:solidFill>
                  <a:latin typeface="Calibri" pitchFamily="34" charset="0"/>
                </a:rPr>
                <a:t>W</a:t>
              </a:r>
              <a:endParaRPr lang="en-US" sz="2800" dirty="0"/>
            </a:p>
          </p:txBody>
        </p:sp>
        <p:cxnSp>
          <p:nvCxnSpPr>
            <p:cNvPr id="31757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7886700" y="2476500"/>
              <a:ext cx="228600" cy="1588"/>
            </a:xfrm>
            <a:prstGeom prst="straightConnector1">
              <a:avLst/>
            </a:prstGeom>
            <a:noFill/>
            <a:ln w="19050" algn="ctr">
              <a:solidFill>
                <a:schemeClr val="tx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8" name="Straight Connector 18"/>
            <p:cNvCxnSpPr>
              <a:cxnSpLocks noChangeShapeType="1"/>
            </p:cNvCxnSpPr>
            <p:nvPr/>
          </p:nvCxnSpPr>
          <p:spPr bwMode="auto">
            <a:xfrm rot="10800000">
              <a:off x="7772400" y="2362200"/>
              <a:ext cx="228600" cy="0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9" name="Straight Connector 20"/>
            <p:cNvCxnSpPr>
              <a:cxnSpLocks noChangeShapeType="1"/>
            </p:cNvCxnSpPr>
            <p:nvPr/>
          </p:nvCxnSpPr>
          <p:spPr bwMode="auto">
            <a:xfrm rot="5400000">
              <a:off x="7658100" y="2476500"/>
              <a:ext cx="228600" cy="0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Curved Up Arrow 21"/>
          <p:cNvSpPr/>
          <p:nvPr/>
        </p:nvSpPr>
        <p:spPr bwMode="auto">
          <a:xfrm>
            <a:off x="5929340" y="4390387"/>
            <a:ext cx="1277938" cy="427037"/>
          </a:xfrm>
          <a:prstGeom prst="curvedUp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724940" y="2629545"/>
            <a:ext cx="2743199" cy="1101236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85800" y="4182391"/>
            <a:ext cx="2304011" cy="1391837"/>
          </a:xfrm>
          <a:prstGeom prst="wedgeRoundRectCallout">
            <a:avLst>
              <a:gd name="adj1" fmla="val -8127"/>
              <a:gd name="adj2" fmla="val -94563"/>
              <a:gd name="adj3" fmla="val 16667"/>
            </a:avLst>
          </a:prstGeom>
          <a:solidFill>
            <a:srgbClr val="0000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bIns="0" anchor="ctr" anchorCtr="1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intersection must be the primary key of X or Y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4694265" y="4616097"/>
            <a:ext cx="1028700" cy="685800"/>
          </a:xfrm>
          <a:prstGeom prst="wedgeEllipseCallout">
            <a:avLst>
              <a:gd name="adj1" fmla="val 65923"/>
              <a:gd name="adj2" fmla="val -90033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Foreign key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027766" y="4994226"/>
            <a:ext cx="2171699" cy="1446213"/>
          </a:xfrm>
          <a:prstGeom prst="wedgeRoundRectCallout">
            <a:avLst>
              <a:gd name="adj1" fmla="val 5147"/>
              <a:gd name="adj2" fmla="val -88800"/>
              <a:gd name="adj3" fmla="val 16667"/>
            </a:avLst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The intersection “R” is the primary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key of the 2</a:t>
            </a:r>
            <a:r>
              <a:rPr kumimoji="0" lang="en-US" sz="20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nd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relation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B5330F-3F21-8F3C-F6BA-A32624DE3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471" y="5725564"/>
            <a:ext cx="714875" cy="71487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7772400" cy="3276600"/>
          </a:xfrm>
        </p:spPr>
        <p:txBody>
          <a:bodyPr/>
          <a:lstStyle/>
          <a:p>
            <a:pPr marL="514350" indent="-514350">
              <a:buSzPct val="100000"/>
              <a:buFont typeface="Book Antiqua" pitchFamily="18" charset="0"/>
              <a:buAutoNum type="arabicPeriod"/>
            </a:pPr>
            <a:r>
              <a:rPr lang="en-US" dirty="0">
                <a:latin typeface="Calibri" pitchFamily="34" charset="0"/>
              </a:rPr>
              <a:t>Given </a:t>
            </a:r>
            <a:r>
              <a:rPr lang="en-US" i="1" dirty="0">
                <a:latin typeface="Calibri" pitchFamily="34" charset="0"/>
              </a:rPr>
              <a:t>U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→</a:t>
            </a:r>
            <a:r>
              <a:rPr lang="en-US" i="1" dirty="0">
                <a:latin typeface="Calibri" pitchFamily="34" charset="0"/>
              </a:rPr>
              <a:t>V,  </a:t>
            </a:r>
            <a:r>
              <a:rPr lang="en-US" dirty="0">
                <a:latin typeface="Calibri" pitchFamily="34" charset="0"/>
              </a:rPr>
              <a:t>we create the first table as </a:t>
            </a:r>
            <a:r>
              <a:rPr lang="en-US" b="1" i="1" dirty="0">
                <a:solidFill>
                  <a:srgbClr val="7030A0"/>
                </a:solidFill>
                <a:latin typeface="Calibri" pitchFamily="34" charset="0"/>
              </a:rPr>
              <a:t>UV</a:t>
            </a:r>
          </a:p>
          <a:p>
            <a:pPr marL="514350" indent="-514350">
              <a:lnSpc>
                <a:spcPts val="2900"/>
              </a:lnSpc>
              <a:buSzPct val="100000"/>
              <a:buFont typeface="Book Antiqua" pitchFamily="18" charset="0"/>
              <a:buAutoNum type="arabicPeriod"/>
            </a:pPr>
            <a:r>
              <a:rPr lang="en-US" dirty="0">
                <a:latin typeface="Calibri" pitchFamily="34" charset="0"/>
              </a:rPr>
              <a:t>Remove  </a:t>
            </a:r>
            <a:r>
              <a:rPr lang="en-US" i="1" dirty="0">
                <a:latin typeface="Calibri" pitchFamily="34" charset="0"/>
              </a:rPr>
              <a:t>V </a:t>
            </a:r>
            <a:r>
              <a:rPr lang="en-US" dirty="0">
                <a:latin typeface="Calibri" pitchFamily="34" charset="0"/>
              </a:rPr>
              <a:t> from the original table (i.e., </a:t>
            </a:r>
            <a:r>
              <a:rPr lang="en-US" b="1" i="1" dirty="0">
                <a:solidFill>
                  <a:srgbClr val="7030A0"/>
                </a:solidFill>
                <a:latin typeface="Calibri" pitchFamily="34" charset="0"/>
              </a:rPr>
              <a:t>R</a:t>
            </a:r>
            <a:r>
              <a:rPr lang="en-US" b="1" dirty="0">
                <a:solidFill>
                  <a:srgbClr val="7030A0"/>
                </a:solidFill>
                <a:latin typeface="Calibri" pitchFamily="34" charset="0"/>
              </a:rPr>
              <a:t>-</a:t>
            </a:r>
            <a:r>
              <a:rPr lang="en-US" b="1" i="1" dirty="0">
                <a:solidFill>
                  <a:srgbClr val="7030A0"/>
                </a:solidFill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)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to create the second table</a:t>
            </a: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5875"/>
          </a:xfrm>
        </p:spPr>
        <p:txBody>
          <a:bodyPr>
            <a:normAutofit/>
          </a:bodyPr>
          <a:lstStyle/>
          <a:p>
            <a:r>
              <a:rPr lang="en-US" sz="4800" b="1" dirty="0"/>
              <a:t>Loss-Less Join Decomposition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447800"/>
            <a:ext cx="7010400" cy="107791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Calibri" pitchFamily="34" charset="0"/>
              </a:rPr>
              <a:t>the decomposition of </a:t>
            </a:r>
            <a:r>
              <a:rPr lang="en-US" sz="3200" i="1" dirty="0">
                <a:latin typeface="Calibri" pitchFamily="34" charset="0"/>
              </a:rPr>
              <a:t>R</a:t>
            </a:r>
            <a:r>
              <a:rPr lang="en-US" sz="3200" dirty="0">
                <a:latin typeface="Calibri" pitchFamily="34" charset="0"/>
              </a:rPr>
              <a:t> into </a:t>
            </a:r>
            <a:r>
              <a:rPr lang="en-US" sz="3200" b="1" i="1" dirty="0">
                <a:solidFill>
                  <a:srgbClr val="7030A0"/>
                </a:solidFill>
                <a:latin typeface="Calibri" pitchFamily="34" charset="0"/>
              </a:rPr>
              <a:t>UV</a:t>
            </a:r>
            <a:r>
              <a:rPr lang="en-US" sz="3200" dirty="0">
                <a:latin typeface="Calibri" pitchFamily="34" charset="0"/>
              </a:rPr>
              <a:t>  and  </a:t>
            </a:r>
            <a:r>
              <a:rPr lang="en-US" sz="3200" b="1" i="1" dirty="0">
                <a:solidFill>
                  <a:srgbClr val="7030A0"/>
                </a:solidFill>
                <a:latin typeface="Calibri" pitchFamily="34" charset="0"/>
              </a:rPr>
              <a:t>R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</a:rPr>
              <a:t>-</a:t>
            </a:r>
            <a:r>
              <a:rPr lang="en-US" sz="3200" b="1" i="1" dirty="0">
                <a:solidFill>
                  <a:srgbClr val="7030A0"/>
                </a:solidFill>
                <a:latin typeface="Calibri" pitchFamily="34" charset="0"/>
              </a:rPr>
              <a:t>V</a:t>
            </a:r>
            <a:r>
              <a:rPr lang="en-US" sz="3200" dirty="0">
                <a:latin typeface="Calibri" pitchFamily="34" charset="0"/>
              </a:rPr>
              <a:t>  is lossless-join if  </a:t>
            </a:r>
            <a:r>
              <a:rPr lang="en-US" sz="3200" i="1" dirty="0">
                <a:latin typeface="Calibri" pitchFamily="34" charset="0"/>
              </a:rPr>
              <a:t>U</a:t>
            </a:r>
            <a:r>
              <a:rPr lang="en-US" sz="3200" dirty="0">
                <a:latin typeface="Calibri" pitchFamily="34" charset="0"/>
                <a:cs typeface="Times New Roman"/>
              </a:rPr>
              <a:t>→</a:t>
            </a:r>
            <a:r>
              <a:rPr lang="en-US" sz="3200" i="1" dirty="0">
                <a:latin typeface="Calibri" pitchFamily="34" charset="0"/>
              </a:rPr>
              <a:t>V</a:t>
            </a:r>
            <a:r>
              <a:rPr lang="en-US" sz="3200" dirty="0">
                <a:latin typeface="Calibri" pitchFamily="34" charset="0"/>
              </a:rPr>
              <a:t>  holds over </a:t>
            </a:r>
            <a:r>
              <a:rPr lang="en-US" sz="3200" i="1" dirty="0">
                <a:latin typeface="Calibri" pitchFamily="34" charset="0"/>
              </a:rPr>
              <a:t>R</a:t>
            </a:r>
            <a:r>
              <a:rPr lang="en-US" sz="3200" dirty="0">
                <a:latin typeface="Calibri" pitchFamily="34" charset="0"/>
              </a:rPr>
              <a:t>.</a:t>
            </a:r>
            <a:endParaRPr lang="en-US" sz="3200" dirty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876800" y="4178535"/>
            <a:ext cx="1905000" cy="1223963"/>
            <a:chOff x="5105400" y="4038600"/>
            <a:chExt cx="1905000" cy="122366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9" name="Rectangle 18"/>
            <p:cNvSpPr/>
            <p:nvPr/>
          </p:nvSpPr>
          <p:spPr bwMode="auto">
            <a:xfrm>
              <a:off x="5105400" y="4043362"/>
              <a:ext cx="914400" cy="121890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019800" y="4043362"/>
              <a:ext cx="990600" cy="12189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32800" name="Straight Connector 20"/>
            <p:cNvCxnSpPr>
              <a:cxnSpLocks noChangeShapeType="1"/>
            </p:cNvCxnSpPr>
            <p:nvPr/>
          </p:nvCxnSpPr>
          <p:spPr bwMode="auto">
            <a:xfrm>
              <a:off x="5105400" y="4424065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1" name="Straight Connector 21"/>
            <p:cNvCxnSpPr>
              <a:cxnSpLocks noChangeShapeType="1"/>
            </p:cNvCxnSpPr>
            <p:nvPr/>
          </p:nvCxnSpPr>
          <p:spPr bwMode="auto">
            <a:xfrm>
              <a:off x="6019800" y="4424065"/>
              <a:ext cx="990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2" name="TextBox 22"/>
            <p:cNvSpPr txBox="1">
              <a:spLocks noChangeArrowheads="1"/>
            </p:cNvSpPr>
            <p:nvPr/>
          </p:nvSpPr>
          <p:spPr bwMode="auto">
            <a:xfrm>
              <a:off x="5410200" y="4038600"/>
              <a:ext cx="381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  <a:latin typeface="Calibri" pitchFamily="34" charset="0"/>
                </a:rPr>
                <a:t>U</a:t>
              </a:r>
            </a:p>
          </p:txBody>
        </p:sp>
        <p:sp>
          <p:nvSpPr>
            <p:cNvPr id="32803" name="TextBox 23"/>
            <p:cNvSpPr txBox="1">
              <a:spLocks noChangeArrowheads="1"/>
            </p:cNvSpPr>
            <p:nvPr/>
          </p:nvSpPr>
          <p:spPr bwMode="auto">
            <a:xfrm>
              <a:off x="6346206" y="4043065"/>
              <a:ext cx="3593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V</a:t>
              </a:r>
            </a:p>
          </p:txBody>
        </p:sp>
        <p:cxnSp>
          <p:nvCxnSpPr>
            <p:cNvPr id="25" name="Elbow Connector 24"/>
            <p:cNvCxnSpPr>
              <a:stCxn id="32802" idx="2"/>
              <a:endCxn id="32803" idx="2"/>
            </p:cNvCxnSpPr>
            <p:nvPr/>
          </p:nvCxnSpPr>
          <p:spPr bwMode="auto">
            <a:xfrm rot="16200000" flipH="1">
              <a:off x="6061077" y="4040074"/>
              <a:ext cx="4761" cy="925513"/>
            </a:xfrm>
            <a:prstGeom prst="bentConnector3">
              <a:avLst>
                <a:gd name="adj1" fmla="val 5219821"/>
              </a:avLst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2774" name="Group 37"/>
          <p:cNvGrpSpPr>
            <a:grpSpLocks/>
          </p:cNvGrpSpPr>
          <p:nvPr/>
        </p:nvGrpSpPr>
        <p:grpSpPr bwMode="auto">
          <a:xfrm>
            <a:off x="762000" y="5083410"/>
            <a:ext cx="3352800" cy="1228725"/>
            <a:chOff x="990600" y="4944070"/>
            <a:chExt cx="3352800" cy="122813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32787" name="Group 33"/>
            <p:cNvGrpSpPr>
              <a:grpSpLocks/>
            </p:cNvGrpSpPr>
            <p:nvPr/>
          </p:nvGrpSpPr>
          <p:grpSpPr bwMode="auto">
            <a:xfrm>
              <a:off x="990600" y="4944070"/>
              <a:ext cx="3352800" cy="1228130"/>
              <a:chOff x="685800" y="4796135"/>
              <a:chExt cx="3352800" cy="122813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685800" y="4800896"/>
                <a:ext cx="1447800" cy="121861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2133600" y="4800896"/>
                <a:ext cx="914400" cy="12186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3048000" y="4805655"/>
                <a:ext cx="990600" cy="1218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32792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685800" y="5181600"/>
                <a:ext cx="1447800" cy="15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93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2133600" y="5181600"/>
                <a:ext cx="914400" cy="15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94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3048000" y="5186065"/>
                <a:ext cx="990600" cy="15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795" name="TextBox 13"/>
              <p:cNvSpPr txBox="1">
                <a:spLocks noChangeArrowheads="1"/>
              </p:cNvSpPr>
              <p:nvPr/>
            </p:nvSpPr>
            <p:spPr bwMode="auto">
              <a:xfrm>
                <a:off x="2438400" y="4796135"/>
                <a:ext cx="38183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rgbClr val="FF0000"/>
                    </a:solidFill>
                    <a:latin typeface="Calibri" pitchFamily="34" charset="0"/>
                  </a:rPr>
                  <a:t>U</a:t>
                </a:r>
              </a:p>
            </p:txBody>
          </p:sp>
          <p:sp>
            <p:nvSpPr>
              <p:cNvPr id="32796" name="TextBox 14"/>
              <p:cNvSpPr txBox="1">
                <a:spLocks noChangeArrowheads="1"/>
              </p:cNvSpPr>
              <p:nvPr/>
            </p:nvSpPr>
            <p:spPr bwMode="auto">
              <a:xfrm>
                <a:off x="3374406" y="4805065"/>
                <a:ext cx="35939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pitchFamily="34" charset="0"/>
                  </a:rPr>
                  <a:t>V</a:t>
                </a:r>
              </a:p>
            </p:txBody>
          </p:sp>
          <p:cxnSp>
            <p:nvCxnSpPr>
              <p:cNvPr id="17" name="Elbow Connector 16"/>
              <p:cNvCxnSpPr>
                <a:stCxn id="32795" idx="2"/>
                <a:endCxn id="32796" idx="2"/>
              </p:cNvCxnSpPr>
              <p:nvPr/>
            </p:nvCxnSpPr>
            <p:spPr bwMode="auto">
              <a:xfrm rot="16200000" flipH="1">
                <a:off x="3086896" y="4799878"/>
                <a:ext cx="9520" cy="925513"/>
              </a:xfrm>
              <a:prstGeom prst="bentConnector3">
                <a:avLst>
                  <a:gd name="adj1" fmla="val 2659910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32788" name="TextBox 34"/>
            <p:cNvSpPr txBox="1">
              <a:spLocks noChangeArrowheads="1"/>
            </p:cNvSpPr>
            <p:nvPr/>
          </p:nvSpPr>
          <p:spPr bwMode="auto">
            <a:xfrm>
              <a:off x="1600200" y="4948535"/>
              <a:ext cx="3353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T</a:t>
              </a: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6172200" y="5240573"/>
            <a:ext cx="2362200" cy="1223962"/>
            <a:chOff x="6400800" y="5100935"/>
            <a:chExt cx="2362200" cy="122366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32780" name="Group 32"/>
            <p:cNvGrpSpPr>
              <a:grpSpLocks/>
            </p:cNvGrpSpPr>
            <p:nvPr/>
          </p:nvGrpSpPr>
          <p:grpSpPr bwMode="auto">
            <a:xfrm>
              <a:off x="6400800" y="5100935"/>
              <a:ext cx="2362200" cy="1223665"/>
              <a:chOff x="6400800" y="5029200"/>
              <a:chExt cx="2362200" cy="1223665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6400800" y="5033961"/>
                <a:ext cx="1447800" cy="1218904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848600" y="5033961"/>
                <a:ext cx="914400" cy="121890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32784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6400800" y="5414665"/>
                <a:ext cx="1447800" cy="15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85" name="Straight Connector 30"/>
              <p:cNvCxnSpPr>
                <a:cxnSpLocks noChangeShapeType="1"/>
              </p:cNvCxnSpPr>
              <p:nvPr/>
            </p:nvCxnSpPr>
            <p:spPr bwMode="auto">
              <a:xfrm>
                <a:off x="7848600" y="5414665"/>
                <a:ext cx="914400" cy="15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786" name="TextBox 31"/>
              <p:cNvSpPr txBox="1">
                <a:spLocks noChangeArrowheads="1"/>
              </p:cNvSpPr>
              <p:nvPr/>
            </p:nvSpPr>
            <p:spPr bwMode="auto">
              <a:xfrm>
                <a:off x="8153400" y="5029200"/>
                <a:ext cx="38183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rgbClr val="FF0000"/>
                    </a:solidFill>
                    <a:latin typeface="Calibri" pitchFamily="34" charset="0"/>
                  </a:rPr>
                  <a:t>U</a:t>
                </a:r>
              </a:p>
            </p:txBody>
          </p:sp>
        </p:grpSp>
        <p:sp>
          <p:nvSpPr>
            <p:cNvPr id="32781" name="TextBox 35"/>
            <p:cNvSpPr txBox="1">
              <a:spLocks noChangeArrowheads="1"/>
            </p:cNvSpPr>
            <p:nvPr/>
          </p:nvSpPr>
          <p:spPr bwMode="auto">
            <a:xfrm>
              <a:off x="6933364" y="5105400"/>
              <a:ext cx="3353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39" name="Up Arrow 38"/>
          <p:cNvSpPr>
            <a:spLocks noChangeArrowheads="1"/>
          </p:cNvSpPr>
          <p:nvPr/>
        </p:nvSpPr>
        <p:spPr bwMode="auto">
          <a:xfrm rot="3866221">
            <a:off x="4495006" y="4804804"/>
            <a:ext cx="484188" cy="977900"/>
          </a:xfrm>
          <a:prstGeom prst="upArrow">
            <a:avLst>
              <a:gd name="adj1" fmla="val 50000"/>
              <a:gd name="adj2" fmla="val 50024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0" name="Up Arrow 39"/>
          <p:cNvSpPr>
            <a:spLocks noChangeArrowheads="1"/>
          </p:cNvSpPr>
          <p:nvPr/>
        </p:nvSpPr>
        <p:spPr bwMode="auto">
          <a:xfrm rot="5400000">
            <a:off x="5015706" y="4877829"/>
            <a:ext cx="484188" cy="1981200"/>
          </a:xfrm>
          <a:prstGeom prst="upArrow">
            <a:avLst>
              <a:gd name="adj1" fmla="val 50000"/>
              <a:gd name="adj2" fmla="val 50049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5" name="Oval Callout 34"/>
          <p:cNvSpPr>
            <a:spLocks noChangeArrowheads="1"/>
          </p:cNvSpPr>
          <p:nvPr/>
        </p:nvSpPr>
        <p:spPr bwMode="auto">
          <a:xfrm>
            <a:off x="7543800" y="4483335"/>
            <a:ext cx="990600" cy="536575"/>
          </a:xfrm>
          <a:prstGeom prst="wedgeEllipseCallout">
            <a:avLst>
              <a:gd name="adj1" fmla="val 8796"/>
              <a:gd name="adj2" fmla="val 108796"/>
            </a:avLst>
          </a:prstGeom>
          <a:solidFill>
            <a:srgbClr val="ABE9FF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bIns="0" anchor="ctr"/>
          <a:lstStyle/>
          <a:p>
            <a:pPr algn="ctr" eaLnBrk="0" hangingPunct="0">
              <a:lnSpc>
                <a:spcPts val="13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Foreign key</a:t>
            </a:r>
          </a:p>
        </p:txBody>
      </p:sp>
      <p:sp>
        <p:nvSpPr>
          <p:cNvPr id="36" name="Oval Callout 35"/>
          <p:cNvSpPr>
            <a:spLocks noChangeArrowheads="1"/>
          </p:cNvSpPr>
          <p:nvPr/>
        </p:nvSpPr>
        <p:spPr bwMode="auto">
          <a:xfrm>
            <a:off x="3657600" y="4407135"/>
            <a:ext cx="990600" cy="536575"/>
          </a:xfrm>
          <a:prstGeom prst="wedgeEllipseCallout">
            <a:avLst>
              <a:gd name="adj1" fmla="val 107370"/>
              <a:gd name="adj2" fmla="val -49032"/>
            </a:avLst>
          </a:prstGeom>
          <a:solidFill>
            <a:srgbClr val="ABE9FF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bIns="0" anchor="ctr"/>
          <a:lstStyle/>
          <a:p>
            <a:pPr algn="ctr" eaLnBrk="0" hangingPunct="0">
              <a:lnSpc>
                <a:spcPts val="13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Primary key</a:t>
            </a:r>
          </a:p>
        </p:txBody>
      </p:sp>
      <p:sp>
        <p:nvSpPr>
          <p:cNvPr id="3" name="Oval 2"/>
          <p:cNvSpPr/>
          <p:nvPr/>
        </p:nvSpPr>
        <p:spPr>
          <a:xfrm>
            <a:off x="4444609" y="5003053"/>
            <a:ext cx="353077" cy="32661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5286462" y="5866958"/>
            <a:ext cx="353077" cy="32661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35" grpId="0" animBg="1"/>
      <p:bldP spid="36" grpId="0" animBg="1"/>
      <p:bldP spid="3" grpId="0" animBg="1"/>
      <p:bldP spid="3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rustrated Clipart - Obituary - Free Transparent PNG Download - PNGkey">
            <a:extLst>
              <a:ext uri="{FF2B5EF4-FFF2-40B4-BE49-F238E27FC236}">
                <a16:creationId xmlns:a16="http://schemas.microsoft.com/office/drawing/2014/main" id="{C7C208E2-3AB6-4D94-B1DD-2C56B869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6336" y="4456075"/>
            <a:ext cx="2268709" cy="18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98026" y="226585"/>
            <a:ext cx="8147947" cy="89131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Dependency Preserving Decomposition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3374"/>
            <a:ext cx="88392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Calibri" pitchFamily="34" charset="0"/>
              </a:rPr>
              <a:t>Consider </a:t>
            </a:r>
            <a:r>
              <a:rPr lang="en-US" sz="3200" i="1" u="sng" dirty="0">
                <a:latin typeface="Calibri" pitchFamily="34" charset="0"/>
              </a:rPr>
              <a:t>C</a:t>
            </a:r>
            <a:r>
              <a:rPr lang="en-US" sz="3200" i="1" dirty="0">
                <a:latin typeface="Calibri" pitchFamily="34" charset="0"/>
              </a:rPr>
              <a:t>SJDPQV</a:t>
            </a:r>
            <a:r>
              <a:rPr lang="en-US" sz="3200" dirty="0">
                <a:latin typeface="Calibri" pitchFamily="34" charset="0"/>
              </a:rPr>
              <a:t>,  </a:t>
            </a:r>
            <a:r>
              <a:rPr lang="en-US" sz="3200" i="1" dirty="0">
                <a:latin typeface="Calibri" pitchFamily="34" charset="0"/>
              </a:rPr>
              <a:t>C</a:t>
            </a:r>
            <a:r>
              <a:rPr lang="en-US" sz="3200" dirty="0">
                <a:latin typeface="Calibri" pitchFamily="34" charset="0"/>
              </a:rPr>
              <a:t> is key,  </a:t>
            </a:r>
            <a:r>
              <a:rPr lang="en-US" sz="3200" i="1" dirty="0">
                <a:solidFill>
                  <a:srgbClr val="0070C0"/>
                </a:solidFill>
                <a:latin typeface="Calibri" pitchFamily="34" charset="0"/>
              </a:rPr>
              <a:t>JP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200" i="1" dirty="0">
                <a:solidFill>
                  <a:srgbClr val="0070C0"/>
                </a:solidFill>
                <a:latin typeface="Calibri" pitchFamily="34" charset="0"/>
              </a:rPr>
              <a:t>C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3200" dirty="0">
                <a:latin typeface="Calibri" pitchFamily="34" charset="0"/>
              </a:rPr>
              <a:t>and  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SD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sz="3200" dirty="0">
                <a:latin typeface="Calibri" pitchFamily="34" charset="0"/>
              </a:rPr>
              <a:t>.</a:t>
            </a:r>
          </a:p>
          <a:p>
            <a:pPr lvl="1">
              <a:buSzPct val="75000"/>
            </a:pPr>
            <a:r>
              <a:rPr lang="en-US" sz="2800" dirty="0">
                <a:latin typeface="Calibri" pitchFamily="34" charset="0"/>
              </a:rPr>
              <a:t>BCNF decomposition:   </a:t>
            </a:r>
            <a:r>
              <a:rPr lang="en-US" sz="2800" b="1" i="1" u="sng" dirty="0">
                <a:solidFill>
                  <a:srgbClr val="0070C0"/>
                </a:solidFill>
                <a:latin typeface="Calibri" pitchFamily="34" charset="0"/>
              </a:rPr>
              <a:t>C</a:t>
            </a:r>
            <a:r>
              <a:rPr lang="en-US" sz="2800" i="1" dirty="0">
                <a:latin typeface="Calibri" pitchFamily="34" charset="0"/>
              </a:rPr>
              <a:t>S</a:t>
            </a:r>
            <a:r>
              <a:rPr lang="en-US" sz="2800" b="1" i="1" dirty="0">
                <a:solidFill>
                  <a:srgbClr val="0070C0"/>
                </a:solidFill>
                <a:latin typeface="Calibri" pitchFamily="34" charset="0"/>
              </a:rPr>
              <a:t>J</a:t>
            </a:r>
            <a:r>
              <a:rPr lang="en-US" sz="2800" i="1" dirty="0">
                <a:latin typeface="Calibri" pitchFamily="34" charset="0"/>
              </a:rPr>
              <a:t>DQV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b="1" i="1" u="sng" dirty="0">
                <a:latin typeface="Calibri" pitchFamily="34" charset="0"/>
              </a:rPr>
              <a:t>SD</a:t>
            </a:r>
            <a:r>
              <a:rPr lang="en-US" sz="2800" b="1" i="1" dirty="0">
                <a:solidFill>
                  <a:srgbClr val="0070C0"/>
                </a:solidFill>
                <a:latin typeface="Calibri" pitchFamily="34" charset="0"/>
              </a:rPr>
              <a:t>P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Problem:  Checking  </a:t>
            </a:r>
            <a:r>
              <a:rPr lang="en-US" sz="2800" i="1" dirty="0">
                <a:solidFill>
                  <a:srgbClr val="0070C0"/>
                </a:solidFill>
                <a:latin typeface="Calibri" pitchFamily="34" charset="0"/>
              </a:rPr>
              <a:t>JP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i="1" dirty="0">
                <a:solidFill>
                  <a:srgbClr val="0070C0"/>
                </a:solidFill>
                <a:latin typeface="Calibri" pitchFamily="34" charset="0"/>
              </a:rPr>
              <a:t>C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800" dirty="0">
                <a:latin typeface="Calibri" pitchFamily="34" charset="0"/>
              </a:rPr>
              <a:t>requires a join!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95600" y="3205779"/>
          <a:ext cx="2590798" cy="43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4572000" y="3586779"/>
            <a:ext cx="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3124200" y="3815379"/>
            <a:ext cx="1447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124200" y="3586779"/>
            <a:ext cx="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48100" y="3586779"/>
            <a:ext cx="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3429000" y="3053379"/>
            <a:ext cx="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429000" y="3053379"/>
            <a:ext cx="1143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572000" y="3053379"/>
            <a:ext cx="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186518" y="3048000"/>
            <a:ext cx="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905000" y="4945380"/>
          <a:ext cx="2220684" cy="43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105400" y="4945380"/>
          <a:ext cx="1110342" cy="43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112979" y="5298590"/>
            <a:ext cx="3983021" cy="264011"/>
            <a:chOff x="2112979" y="5298590"/>
            <a:chExt cx="3983021" cy="264011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6096000" y="5326380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9" name="Group 8"/>
            <p:cNvGrpSpPr/>
            <p:nvPr/>
          </p:nvGrpSpPr>
          <p:grpSpPr>
            <a:xfrm>
              <a:off x="2112979" y="5298590"/>
              <a:ext cx="3983021" cy="264011"/>
              <a:chOff x="2112979" y="5298590"/>
              <a:chExt cx="3983021" cy="264011"/>
            </a:xfrm>
          </p:grpSpPr>
          <p:cxnSp>
            <p:nvCxnSpPr>
              <p:cNvPr id="45" name="Straight Arrow Connector 44"/>
              <p:cNvCxnSpPr/>
              <p:nvPr/>
            </p:nvCxnSpPr>
            <p:spPr bwMode="auto">
              <a:xfrm flipV="1">
                <a:off x="2112979" y="5298590"/>
                <a:ext cx="1794" cy="26401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grpSp>
            <p:nvGrpSpPr>
              <p:cNvPr id="6" name="Group 5"/>
              <p:cNvGrpSpPr/>
              <p:nvPr/>
            </p:nvGrpSpPr>
            <p:grpSpPr>
              <a:xfrm>
                <a:off x="2112979" y="5326380"/>
                <a:ext cx="3983021" cy="228600"/>
                <a:chOff x="2112979" y="5326380"/>
                <a:chExt cx="3983021" cy="228600"/>
              </a:xfrm>
            </p:grpSpPr>
            <p:cxnSp>
              <p:nvCxnSpPr>
                <p:cNvPr id="44" name="Straight Connector 43"/>
                <p:cNvCxnSpPr/>
                <p:nvPr/>
              </p:nvCxnSpPr>
              <p:spPr bwMode="auto">
                <a:xfrm flipH="1">
                  <a:off x="2112979" y="5551394"/>
                  <a:ext cx="3983021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46" name="Straight Connector 45"/>
                <p:cNvCxnSpPr/>
                <p:nvPr/>
              </p:nvCxnSpPr>
              <p:spPr bwMode="auto">
                <a:xfrm>
                  <a:off x="2819400" y="5326380"/>
                  <a:ext cx="0" cy="2286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990600" y="3739179"/>
            <a:ext cx="5037268" cy="1509688"/>
            <a:chOff x="990600" y="3739179"/>
            <a:chExt cx="5037268" cy="1509688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5290969" y="4761603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5296348" y="4769671"/>
              <a:ext cx="731520" cy="125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792" name="Straight Arrow Connector 33791"/>
            <p:cNvCxnSpPr/>
            <p:nvPr/>
          </p:nvCxnSpPr>
          <p:spPr bwMode="auto">
            <a:xfrm flipH="1">
              <a:off x="6022489" y="4769672"/>
              <a:ext cx="3586" cy="23308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3799" name="Straight Connector 33798"/>
            <p:cNvCxnSpPr/>
            <p:nvPr/>
          </p:nvCxnSpPr>
          <p:spPr bwMode="auto">
            <a:xfrm>
              <a:off x="5638800" y="4766982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3806" name="Left-Up Arrow 33805"/>
            <p:cNvSpPr/>
            <p:nvPr/>
          </p:nvSpPr>
          <p:spPr bwMode="auto">
            <a:xfrm rot="13275423">
              <a:off x="3672714" y="4017475"/>
              <a:ext cx="1307592" cy="1231392"/>
            </a:xfrm>
            <a:prstGeom prst="leftUpArrow">
              <a:avLst>
                <a:gd name="adj1" fmla="val 16264"/>
                <a:gd name="adj2" fmla="val 16264"/>
                <a:gd name="adj3" fmla="val 25000"/>
              </a:avLst>
            </a:prstGeom>
            <a:solidFill>
              <a:srgbClr val="A3A3C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808" name="Oval Callout 33807"/>
            <p:cNvSpPr/>
            <p:nvPr/>
          </p:nvSpPr>
          <p:spPr bwMode="auto">
            <a:xfrm>
              <a:off x="990600" y="3739179"/>
              <a:ext cx="1981200" cy="685800"/>
            </a:xfrm>
            <a:prstGeom prst="wedgeEllipseCallout">
              <a:avLst>
                <a:gd name="adj1" fmla="val 85049"/>
                <a:gd name="adj2" fmla="val 36029"/>
              </a:avLst>
            </a:prstGeom>
            <a:solidFill>
              <a:schemeClr val="accent3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27432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BCNF 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decomposition</a:t>
              </a:r>
            </a:p>
          </p:txBody>
        </p:sp>
      </p:grpSp>
      <p:sp>
        <p:nvSpPr>
          <p:cNvPr id="55" name="Oval Callout 54"/>
          <p:cNvSpPr/>
          <p:nvPr/>
        </p:nvSpPr>
        <p:spPr bwMode="auto">
          <a:xfrm>
            <a:off x="5684520" y="5650515"/>
            <a:ext cx="2181552" cy="879015"/>
          </a:xfrm>
          <a:prstGeom prst="wedgeEllipseCallout">
            <a:avLst>
              <a:gd name="adj1" fmla="val -49115"/>
              <a:gd name="adj2" fmla="val -56808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27432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Checking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JP→C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requires a join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287232" y="1172903"/>
            <a:ext cx="1447800" cy="609600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 rot="4065496">
            <a:off x="7433154" y="1256154"/>
            <a:ext cx="280112" cy="1372097"/>
          </a:xfrm>
          <a:prstGeom prst="curvedLeftArrow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AE0B4EE-E4B2-4288-9533-7F5F84C1EBC3}"/>
              </a:ext>
            </a:extLst>
          </p:cNvPr>
          <p:cNvSpPr/>
          <p:nvPr/>
        </p:nvSpPr>
        <p:spPr>
          <a:xfrm>
            <a:off x="5721885" y="2950959"/>
            <a:ext cx="2945180" cy="1576438"/>
          </a:xfrm>
          <a:prstGeom prst="cloudCallout">
            <a:avLst>
              <a:gd name="adj1" fmla="val 16561"/>
              <a:gd name="adj2" fmla="val 70785"/>
            </a:avLst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Need dependency preserving decomposition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227AEF-7AF2-0028-1C88-A2B86AC1C5EF}"/>
              </a:ext>
            </a:extLst>
          </p:cNvPr>
          <p:cNvGrpSpPr/>
          <p:nvPr/>
        </p:nvGrpSpPr>
        <p:grpSpPr>
          <a:xfrm>
            <a:off x="2335225" y="4644705"/>
            <a:ext cx="982388" cy="345498"/>
            <a:chOff x="2335225" y="4644705"/>
            <a:chExt cx="982388" cy="345498"/>
          </a:xfrm>
        </p:grpSpPr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3948EF28-A6C0-B2EA-AEE5-23EC3A1E71F8}"/>
                </a:ext>
              </a:extLst>
            </p:cNvPr>
            <p:cNvSpPr/>
            <p:nvPr/>
          </p:nvSpPr>
          <p:spPr>
            <a:xfrm>
              <a:off x="2335225" y="4645600"/>
              <a:ext cx="217394" cy="344603"/>
            </a:xfrm>
            <a:prstGeom prst="downArrow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F636C828-9E6E-2C1A-6C6F-F1BB341B0811}"/>
                </a:ext>
              </a:extLst>
            </p:cNvPr>
            <p:cNvSpPr/>
            <p:nvPr/>
          </p:nvSpPr>
          <p:spPr>
            <a:xfrm>
              <a:off x="3100219" y="4644705"/>
              <a:ext cx="217394" cy="344603"/>
            </a:xfrm>
            <a:prstGeom prst="downArrow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" grpId="0" animBg="1"/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536712" y="99391"/>
            <a:ext cx="8136835" cy="11049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Notations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7930" y="1295400"/>
            <a:ext cx="8335617" cy="52843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Consider relation obtained from </a:t>
            </a:r>
            <a:r>
              <a:rPr lang="en-US" dirty="0" err="1">
                <a:latin typeface="Calibri" pitchFamily="34" charset="0"/>
              </a:rPr>
              <a:t>Hourly_Emps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 marL="457200" lvl="1" indent="0">
              <a:spcAft>
                <a:spcPts val="1200"/>
              </a:spcAft>
              <a:buSzPct val="75000"/>
              <a:buNone/>
            </a:pPr>
            <a:r>
              <a:rPr lang="en-US" dirty="0" err="1">
                <a:solidFill>
                  <a:srgbClr val="002060"/>
                </a:solidFill>
                <a:latin typeface="Calibri" pitchFamily="34" charset="0"/>
              </a:rPr>
              <a:t>Hourly_Emps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en-US" i="1" u="sng" dirty="0" err="1">
                <a:solidFill>
                  <a:srgbClr val="002060"/>
                </a:solidFill>
                <a:latin typeface="Calibri" pitchFamily="34" charset="0"/>
              </a:rPr>
              <a:t>ssn</a:t>
            </a: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, name, lot, rating, </a:t>
            </a:r>
            <a:r>
              <a:rPr lang="en-US" i="1" dirty="0" err="1">
                <a:solidFill>
                  <a:srgbClr val="002060"/>
                </a:solidFill>
                <a:latin typeface="Calibri" pitchFamily="34" charset="0"/>
              </a:rPr>
              <a:t>hrly_wages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i="1" dirty="0" err="1">
                <a:solidFill>
                  <a:srgbClr val="002060"/>
                </a:solidFill>
                <a:latin typeface="Calibri" pitchFamily="34" charset="0"/>
              </a:rPr>
              <a:t>hrs_worked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Notation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:  </a:t>
            </a:r>
            <a:r>
              <a:rPr lang="en-US" dirty="0">
                <a:latin typeface="Calibri" pitchFamily="34" charset="0"/>
              </a:rPr>
              <a:t>We will denote this relation schema by listing the attributes:  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SNLRWH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This is really the </a:t>
            </a: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set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of attributes {S,N,L,R,W,H}.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Sometimes, we will refer to all attributes of a relation by using the relation name.  (e.g., </a:t>
            </a:r>
            <a:r>
              <a:rPr lang="en-US" dirty="0" err="1">
                <a:solidFill>
                  <a:srgbClr val="002060"/>
                </a:solidFill>
                <a:latin typeface="Calibri" pitchFamily="34" charset="0"/>
              </a:rPr>
              <a:t>Hourly_Emps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for SNLRWH)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Some FDs on </a:t>
            </a:r>
            <a:r>
              <a:rPr lang="en-US" dirty="0" err="1">
                <a:latin typeface="Calibri" pitchFamily="34" charset="0"/>
              </a:rPr>
              <a:t>Hourly_Emps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i="1" dirty="0" err="1">
                <a:solidFill>
                  <a:schemeClr val="accent2"/>
                </a:solidFill>
                <a:latin typeface="Calibri" pitchFamily="34" charset="0"/>
              </a:rPr>
              <a:t>ssn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determines the tuple:   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SNLRWH   </a:t>
            </a:r>
            <a:r>
              <a:rPr lang="en-US" dirty="0">
                <a:solidFill>
                  <a:srgbClr val="00B0F0"/>
                </a:solidFill>
                <a:latin typeface="Calibri" pitchFamily="34" charset="0"/>
              </a:rPr>
              <a:t>/* S is a key</a:t>
            </a:r>
          </a:p>
          <a:p>
            <a:pPr lvl="1">
              <a:buSzPct val="75000"/>
            </a:pP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rating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determines </a:t>
            </a:r>
            <a:r>
              <a:rPr lang="en-US" i="1" dirty="0" err="1">
                <a:solidFill>
                  <a:schemeClr val="accent2"/>
                </a:solidFill>
                <a:latin typeface="Calibri" pitchFamily="34" charset="0"/>
              </a:rPr>
              <a:t>hrly_wages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:     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R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057400"/>
            <a:ext cx="5285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S        N       L        R               W                    H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513281" y="267514"/>
            <a:ext cx="8077200" cy="69989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Dependency Preserving Decomposition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20366" y="996840"/>
            <a:ext cx="5880433" cy="216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Aft>
                <a:spcPts val="600"/>
              </a:spcAft>
              <a:buSzPct val="75000"/>
              <a:buFont typeface="Wingdings" pitchFamily="2" charset="2"/>
              <a:buNone/>
            </a:pPr>
            <a:r>
              <a:rPr lang="en-US" sz="3200" kern="0" dirty="0">
                <a:latin typeface="Calibri" pitchFamily="34" charset="0"/>
              </a:rPr>
              <a:t>If </a:t>
            </a:r>
            <a:r>
              <a:rPr lang="en-US" sz="3200" i="1" kern="0" dirty="0">
                <a:latin typeface="Calibri" pitchFamily="34" charset="0"/>
              </a:rPr>
              <a:t>R</a:t>
            </a:r>
            <a:r>
              <a:rPr lang="en-US" sz="3200" kern="0" dirty="0">
                <a:latin typeface="Calibri" pitchFamily="34" charset="0"/>
              </a:rPr>
              <a:t> is decomposed into </a:t>
            </a:r>
            <a:r>
              <a:rPr lang="en-US" sz="3200" i="1" kern="0" dirty="0">
                <a:latin typeface="Calibri" pitchFamily="34" charset="0"/>
              </a:rPr>
              <a:t>X</a:t>
            </a:r>
            <a:r>
              <a:rPr lang="en-US" sz="3200" kern="0" dirty="0">
                <a:latin typeface="Calibri" pitchFamily="34" charset="0"/>
              </a:rPr>
              <a:t>, </a:t>
            </a:r>
            <a:r>
              <a:rPr lang="en-US" sz="3200" i="1" kern="0" dirty="0">
                <a:latin typeface="Calibri" pitchFamily="34" charset="0"/>
              </a:rPr>
              <a:t>Y</a:t>
            </a:r>
            <a:r>
              <a:rPr lang="en-US" sz="3200" kern="0" dirty="0">
                <a:latin typeface="Calibri" pitchFamily="34" charset="0"/>
              </a:rPr>
              <a:t> and </a:t>
            </a:r>
            <a:r>
              <a:rPr lang="en-US" sz="3200" i="1" kern="0" dirty="0">
                <a:latin typeface="Calibri" pitchFamily="34" charset="0"/>
              </a:rPr>
              <a:t>Z</a:t>
            </a:r>
            <a:r>
              <a:rPr lang="en-US" sz="3200" kern="0" dirty="0">
                <a:latin typeface="Calibri" pitchFamily="34" charset="0"/>
              </a:rPr>
              <a:t>, and we enforce the FDs that hold on </a:t>
            </a:r>
            <a:r>
              <a:rPr lang="en-US" sz="3200" i="1" kern="0" dirty="0">
                <a:latin typeface="Calibri" pitchFamily="34" charset="0"/>
              </a:rPr>
              <a:t>X</a:t>
            </a:r>
            <a:r>
              <a:rPr lang="en-US" sz="3200" kern="0" dirty="0">
                <a:latin typeface="Calibri" pitchFamily="34" charset="0"/>
              </a:rPr>
              <a:t>, on </a:t>
            </a:r>
            <a:r>
              <a:rPr lang="en-US" sz="3200" i="1" kern="0" dirty="0">
                <a:latin typeface="Calibri" pitchFamily="34" charset="0"/>
              </a:rPr>
              <a:t>Y</a:t>
            </a:r>
            <a:r>
              <a:rPr lang="en-US" sz="3200" kern="0" dirty="0">
                <a:latin typeface="Calibri" pitchFamily="34" charset="0"/>
              </a:rPr>
              <a:t> and on </a:t>
            </a:r>
            <a:r>
              <a:rPr lang="en-US" sz="3200" i="1" kern="0" dirty="0">
                <a:latin typeface="Calibri" pitchFamily="34" charset="0"/>
              </a:rPr>
              <a:t>Z</a:t>
            </a:r>
            <a:r>
              <a:rPr lang="en-US" sz="3200" kern="0" dirty="0">
                <a:latin typeface="Calibri" pitchFamily="34" charset="0"/>
              </a:rPr>
              <a:t>, then all FDs that were given to hold on </a:t>
            </a:r>
            <a:r>
              <a:rPr lang="en-US" sz="3200" i="1" kern="0" dirty="0">
                <a:latin typeface="Calibri" pitchFamily="34" charset="0"/>
              </a:rPr>
              <a:t>R</a:t>
            </a:r>
            <a:r>
              <a:rPr lang="en-US" sz="3200" kern="0" dirty="0">
                <a:latin typeface="Calibri" pitchFamily="34" charset="0"/>
              </a:rPr>
              <a:t> must also hold.</a:t>
            </a:r>
            <a:endParaRPr lang="en-US" sz="3200" i="1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506907-9E7A-4BF0-BD1B-0D4BCBCC18AB}"/>
              </a:ext>
            </a:extLst>
          </p:cNvPr>
          <p:cNvSpPr/>
          <p:nvPr/>
        </p:nvSpPr>
        <p:spPr>
          <a:xfrm>
            <a:off x="656706" y="4987636"/>
            <a:ext cx="1905000" cy="110559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/>
              <a:t>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CAD71D-5A23-4DE5-B75A-B57A4055AC51}"/>
              </a:ext>
            </a:extLst>
          </p:cNvPr>
          <p:cNvSpPr/>
          <p:nvPr/>
        </p:nvSpPr>
        <p:spPr>
          <a:xfrm>
            <a:off x="3368041" y="4987637"/>
            <a:ext cx="1312025" cy="73983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/>
              <a:t>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505056-35DE-4E0C-84AE-C788B3178869}"/>
              </a:ext>
            </a:extLst>
          </p:cNvPr>
          <p:cNvSpPr/>
          <p:nvPr/>
        </p:nvSpPr>
        <p:spPr>
          <a:xfrm>
            <a:off x="5199860" y="4987636"/>
            <a:ext cx="1312025" cy="73983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/>
              <a:t>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D71320-94A3-4840-970A-2CFA46EA6750}"/>
              </a:ext>
            </a:extLst>
          </p:cNvPr>
          <p:cNvSpPr/>
          <p:nvPr/>
        </p:nvSpPr>
        <p:spPr>
          <a:xfrm>
            <a:off x="7031679" y="4991100"/>
            <a:ext cx="1312025" cy="73983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/>
              <a:t>Z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6F37F5-160F-45F7-8DC3-0B06F6E304DE}"/>
              </a:ext>
            </a:extLst>
          </p:cNvPr>
          <p:cNvGrpSpPr/>
          <p:nvPr/>
        </p:nvGrpSpPr>
        <p:grpSpPr>
          <a:xfrm>
            <a:off x="1870364" y="4748369"/>
            <a:ext cx="6720117" cy="612648"/>
            <a:chOff x="1870364" y="4748369"/>
            <a:chExt cx="6720117" cy="612648"/>
          </a:xfrm>
        </p:grpSpPr>
        <p:sp>
          <p:nvSpPr>
            <p:cNvPr id="3" name="Flowchart: Document 2">
              <a:extLst>
                <a:ext uri="{FF2B5EF4-FFF2-40B4-BE49-F238E27FC236}">
                  <a16:creationId xmlns:a16="http://schemas.microsoft.com/office/drawing/2014/main" id="{9595960D-6C47-4BD6-A956-5BF14D60FE4E}"/>
                </a:ext>
              </a:extLst>
            </p:cNvPr>
            <p:cNvSpPr/>
            <p:nvPr/>
          </p:nvSpPr>
          <p:spPr>
            <a:xfrm>
              <a:off x="1870364" y="4748369"/>
              <a:ext cx="914400" cy="612648"/>
            </a:xfrm>
            <a:prstGeom prst="flowChartDocumen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F</a:t>
              </a:r>
            </a:p>
          </p:txBody>
        </p:sp>
        <p:sp>
          <p:nvSpPr>
            <p:cNvPr id="10" name="Flowchart: Document 9">
              <a:extLst>
                <a:ext uri="{FF2B5EF4-FFF2-40B4-BE49-F238E27FC236}">
                  <a16:creationId xmlns:a16="http://schemas.microsoft.com/office/drawing/2014/main" id="{79EA0C56-2BBD-462E-84B9-515178BCA3EF}"/>
                </a:ext>
              </a:extLst>
            </p:cNvPr>
            <p:cNvSpPr/>
            <p:nvPr/>
          </p:nvSpPr>
          <p:spPr>
            <a:xfrm>
              <a:off x="4297071" y="4795601"/>
              <a:ext cx="629772" cy="409968"/>
            </a:xfrm>
            <a:prstGeom prst="flowChartDocumen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/>
                <a:t>F1</a:t>
              </a:r>
            </a:p>
          </p:txBody>
        </p:sp>
        <p:sp>
          <p:nvSpPr>
            <p:cNvPr id="12" name="Flowchart: Document 11">
              <a:extLst>
                <a:ext uri="{FF2B5EF4-FFF2-40B4-BE49-F238E27FC236}">
                  <a16:creationId xmlns:a16="http://schemas.microsoft.com/office/drawing/2014/main" id="{99DE6C77-8951-4F56-AD0A-54DF104C3F24}"/>
                </a:ext>
              </a:extLst>
            </p:cNvPr>
            <p:cNvSpPr/>
            <p:nvPr/>
          </p:nvSpPr>
          <p:spPr>
            <a:xfrm>
              <a:off x="6128890" y="4795600"/>
              <a:ext cx="629772" cy="409968"/>
            </a:xfrm>
            <a:prstGeom prst="flowChartDocumen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/>
                <a:t>F2</a:t>
              </a:r>
            </a:p>
          </p:txBody>
        </p:sp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id="{447BD422-4CB1-4512-9992-7C5CF5F5D5A9}"/>
                </a:ext>
              </a:extLst>
            </p:cNvPr>
            <p:cNvSpPr/>
            <p:nvPr/>
          </p:nvSpPr>
          <p:spPr>
            <a:xfrm>
              <a:off x="7960709" y="4799064"/>
              <a:ext cx="629772" cy="409968"/>
            </a:xfrm>
            <a:prstGeom prst="flowChartDocumen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/>
                <a:t>F3</a:t>
              </a:r>
            </a:p>
          </p:txBody>
        </p:sp>
      </p:grp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3332AFB4-765B-4E37-B3C5-E02D08C7F2F0}"/>
              </a:ext>
            </a:extLst>
          </p:cNvPr>
          <p:cNvSpPr/>
          <p:nvPr/>
        </p:nvSpPr>
        <p:spPr>
          <a:xfrm rot="20865258">
            <a:off x="2381648" y="5661545"/>
            <a:ext cx="1408867" cy="380984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AF697F26-39B0-492C-B938-77C20AD3F6D8}"/>
              </a:ext>
            </a:extLst>
          </p:cNvPr>
          <p:cNvSpPr/>
          <p:nvPr/>
        </p:nvSpPr>
        <p:spPr>
          <a:xfrm rot="20865258">
            <a:off x="2302529" y="5646367"/>
            <a:ext cx="3385494" cy="59181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BB42C416-96AE-423D-AF34-7AB958A7134D}"/>
              </a:ext>
            </a:extLst>
          </p:cNvPr>
          <p:cNvSpPr/>
          <p:nvPr/>
        </p:nvSpPr>
        <p:spPr>
          <a:xfrm rot="21153454">
            <a:off x="1888168" y="5659609"/>
            <a:ext cx="5686438" cy="83327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116066-B880-4EB4-B2D2-BF1BA690E2D0}"/>
              </a:ext>
            </a:extLst>
          </p:cNvPr>
          <p:cNvGrpSpPr/>
          <p:nvPr/>
        </p:nvGrpSpPr>
        <p:grpSpPr>
          <a:xfrm>
            <a:off x="3823358" y="4263042"/>
            <a:ext cx="4314802" cy="661578"/>
            <a:chOff x="3823358" y="4263042"/>
            <a:chExt cx="4314802" cy="66157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1BCB768-D69D-4E07-8EFA-0B22401A6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6996" y="4273456"/>
              <a:ext cx="651164" cy="6511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54980A-8A5F-4546-BA13-E8AFD0542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177" y="4267787"/>
              <a:ext cx="651164" cy="65116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5483DF-F00F-4DBD-9415-B373A74C1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358" y="4263042"/>
              <a:ext cx="651164" cy="65116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373B95A-291E-431A-9411-C3D2B20E24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39" y="4082459"/>
            <a:ext cx="793231" cy="7932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BCE576-D576-4462-9271-530820EE4681}"/>
              </a:ext>
            </a:extLst>
          </p:cNvPr>
          <p:cNvSpPr/>
          <p:nvPr/>
        </p:nvSpPr>
        <p:spPr>
          <a:xfrm>
            <a:off x="6640759" y="1231231"/>
            <a:ext cx="23436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i="1" kern="0" dirty="0">
                <a:solidFill>
                  <a:srgbClr val="ED7D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en-US" sz="3200" i="1" kern="0" dirty="0">
                <a:solidFill>
                  <a:srgbClr val="ED7D31"/>
                </a:solidFill>
                <a:latin typeface="Calibri" pitchFamily="34" charset="0"/>
              </a:rPr>
              <a:t>Avoids Problem in the last slide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49E838E-43A7-41F2-8673-C2C6E4E1C7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81" y="4174932"/>
            <a:ext cx="651164" cy="651164"/>
          </a:xfrm>
          <a:prstGeom prst="rect">
            <a:avLst/>
          </a:prstGeom>
        </p:spPr>
      </p:pic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5DB8EADD-B510-47A5-8B75-84AB389E944A}"/>
              </a:ext>
            </a:extLst>
          </p:cNvPr>
          <p:cNvSpPr/>
          <p:nvPr/>
        </p:nvSpPr>
        <p:spPr>
          <a:xfrm rot="5400000">
            <a:off x="3088291" y="3389432"/>
            <a:ext cx="534064" cy="1587234"/>
          </a:xfrm>
          <a:prstGeom prst="curvedRightArrow">
            <a:avLst>
              <a:gd name="adj1" fmla="val 15796"/>
              <a:gd name="adj2" fmla="val 39043"/>
              <a:gd name="adj3" fmla="val 25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3AF8F7-AB48-4F39-9B6D-5101AFD94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513" y="3291746"/>
            <a:ext cx="5584784" cy="1100975"/>
          </a:xfrm>
          <a:prstGeom prst="rect">
            <a:avLst/>
          </a:prstGeom>
        </p:spPr>
      </p:pic>
      <p:sp>
        <p:nvSpPr>
          <p:cNvPr id="25" name="Arrow: Curved Right 24">
            <a:extLst>
              <a:ext uri="{FF2B5EF4-FFF2-40B4-BE49-F238E27FC236}">
                <a16:creationId xmlns:a16="http://schemas.microsoft.com/office/drawing/2014/main" id="{8144CE67-D727-48B2-BEB1-E633A7365280}"/>
              </a:ext>
            </a:extLst>
          </p:cNvPr>
          <p:cNvSpPr/>
          <p:nvPr/>
        </p:nvSpPr>
        <p:spPr>
          <a:xfrm rot="5400000">
            <a:off x="3925351" y="2256492"/>
            <a:ext cx="584775" cy="3491473"/>
          </a:xfrm>
          <a:prstGeom prst="curvedRightArrow">
            <a:avLst>
              <a:gd name="adj1" fmla="val 20839"/>
              <a:gd name="adj2" fmla="val 44046"/>
              <a:gd name="adj3" fmla="val 25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2946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222663"/>
            <a:ext cx="7886700" cy="93027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Projection of a Set of FDs 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6895" y="1152937"/>
            <a:ext cx="8230210" cy="1600200"/>
          </a:xfrm>
        </p:spPr>
        <p:txBody>
          <a:bodyPr/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en-US" sz="3200" dirty="0">
                <a:latin typeface="Calibri" pitchFamily="34" charset="0"/>
              </a:rPr>
              <a:t>If </a:t>
            </a:r>
            <a:r>
              <a:rPr lang="en-US" sz="3200" i="1" dirty="0">
                <a:latin typeface="Calibri" pitchFamily="34" charset="0"/>
              </a:rPr>
              <a:t>R</a:t>
            </a:r>
            <a:r>
              <a:rPr lang="en-US" sz="3200" dirty="0">
                <a:latin typeface="Calibri" pitchFamily="34" charset="0"/>
              </a:rPr>
              <a:t> is decomposed into relations </a:t>
            </a:r>
            <a:r>
              <a:rPr lang="en-US" sz="3200" i="1" dirty="0">
                <a:latin typeface="Calibri" pitchFamily="34" charset="0"/>
              </a:rPr>
              <a:t>X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i="1" dirty="0">
                <a:latin typeface="Calibri" pitchFamily="34" charset="0"/>
              </a:rPr>
              <a:t>Y,</a:t>
            </a:r>
            <a:r>
              <a:rPr lang="en-US" sz="3200" dirty="0">
                <a:latin typeface="Calibri" pitchFamily="34" charset="0"/>
              </a:rPr>
              <a:t> ... projection of </a:t>
            </a:r>
            <a:r>
              <a:rPr lang="en-US" sz="3200" i="1" dirty="0">
                <a:latin typeface="Calibri" pitchFamily="34" charset="0"/>
              </a:rPr>
              <a:t>F</a:t>
            </a:r>
            <a:r>
              <a:rPr lang="en-US" sz="3200" dirty="0">
                <a:latin typeface="Calibri" pitchFamily="34" charset="0"/>
              </a:rPr>
              <a:t> onto </a:t>
            </a:r>
            <a:r>
              <a:rPr lang="en-US" sz="3200" i="1" dirty="0">
                <a:latin typeface="Calibri" pitchFamily="34" charset="0"/>
              </a:rPr>
              <a:t>X</a:t>
            </a:r>
            <a:r>
              <a:rPr lang="en-US" sz="3200" dirty="0">
                <a:latin typeface="Calibri" pitchFamily="34" charset="0"/>
              </a:rPr>
              <a:t>  (denoted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3200" i="1" baseline="-25000" dirty="0">
                <a:solidFill>
                  <a:schemeClr val="accent2"/>
                </a:solidFill>
                <a:latin typeface="Calibri" pitchFamily="34" charset="0"/>
              </a:rPr>
              <a:t>X</a:t>
            </a:r>
            <a:r>
              <a:rPr lang="en-US" sz="3200" dirty="0">
                <a:latin typeface="Calibri" pitchFamily="34" charset="0"/>
              </a:rPr>
              <a:t> ) is the set of FDs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U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V  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in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3200" baseline="30000" dirty="0">
                <a:solidFill>
                  <a:schemeClr val="accent2"/>
                </a:solidFill>
                <a:latin typeface="Calibri" pitchFamily="34" charset="0"/>
              </a:rPr>
              <a:t>+</a:t>
            </a:r>
            <a:r>
              <a:rPr lang="en-US" sz="3200" i="1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such that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U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V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are in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X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58E616-3EE3-C8C6-F9EA-B95FAD2FC0DA}"/>
              </a:ext>
            </a:extLst>
          </p:cNvPr>
          <p:cNvSpPr/>
          <p:nvPr/>
        </p:nvSpPr>
        <p:spPr>
          <a:xfrm>
            <a:off x="685802" y="4639642"/>
            <a:ext cx="1905000" cy="110559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/>
              <a:t>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85AF1-6942-81E7-8AA6-9C5E72201568}"/>
              </a:ext>
            </a:extLst>
          </p:cNvPr>
          <p:cNvSpPr/>
          <p:nvPr/>
        </p:nvSpPr>
        <p:spPr>
          <a:xfrm>
            <a:off x="3397137" y="4639643"/>
            <a:ext cx="1312025" cy="7398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/>
              <a:t>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68503B-A2A2-D2B7-4F66-406E1D5845A3}"/>
              </a:ext>
            </a:extLst>
          </p:cNvPr>
          <p:cNvSpPr/>
          <p:nvPr/>
        </p:nvSpPr>
        <p:spPr>
          <a:xfrm>
            <a:off x="5228956" y="4639642"/>
            <a:ext cx="1312025" cy="73983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/>
              <a:t>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BF1BC3-D5D8-488D-EE46-2DAC9AE48FA1}"/>
              </a:ext>
            </a:extLst>
          </p:cNvPr>
          <p:cNvSpPr/>
          <p:nvPr/>
        </p:nvSpPr>
        <p:spPr>
          <a:xfrm>
            <a:off x="7060775" y="4643106"/>
            <a:ext cx="1312025" cy="739834"/>
          </a:xfrm>
          <a:prstGeom prst="rect">
            <a:avLst/>
          </a:prstGeom>
          <a:solidFill>
            <a:srgbClr val="7A7AA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/>
              <a:t>Z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E723AD-E6BE-2379-3CAB-A10D5457141F}"/>
              </a:ext>
            </a:extLst>
          </p:cNvPr>
          <p:cNvGrpSpPr/>
          <p:nvPr/>
        </p:nvGrpSpPr>
        <p:grpSpPr>
          <a:xfrm>
            <a:off x="1899460" y="4400375"/>
            <a:ext cx="6720117" cy="612648"/>
            <a:chOff x="1870364" y="4748369"/>
            <a:chExt cx="6720117" cy="612648"/>
          </a:xfrm>
        </p:grpSpPr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2712A43D-FA67-A37E-A752-4CA846E83F92}"/>
                </a:ext>
              </a:extLst>
            </p:cNvPr>
            <p:cNvSpPr/>
            <p:nvPr/>
          </p:nvSpPr>
          <p:spPr>
            <a:xfrm>
              <a:off x="1870364" y="4748369"/>
              <a:ext cx="914400" cy="612648"/>
            </a:xfrm>
            <a:prstGeom prst="flowChartDocumen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F</a:t>
              </a:r>
              <a:r>
                <a:rPr lang="en-US" sz="3200" i="1" baseline="30000" dirty="0"/>
                <a:t>+</a:t>
              </a:r>
            </a:p>
          </p:txBody>
        </p:sp>
        <p:sp>
          <p:nvSpPr>
            <p:cNvPr id="23" name="Flowchart: Document 22">
              <a:extLst>
                <a:ext uri="{FF2B5EF4-FFF2-40B4-BE49-F238E27FC236}">
                  <a16:creationId xmlns:a16="http://schemas.microsoft.com/office/drawing/2014/main" id="{E30E0A60-397E-ACA5-473E-BAAC5D20CB6E}"/>
                </a:ext>
              </a:extLst>
            </p:cNvPr>
            <p:cNvSpPr/>
            <p:nvPr/>
          </p:nvSpPr>
          <p:spPr>
            <a:xfrm>
              <a:off x="4297071" y="4795601"/>
              <a:ext cx="629772" cy="409968"/>
            </a:xfrm>
            <a:prstGeom prst="flowChartDocumen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/>
                <a:t>F</a:t>
              </a:r>
              <a:r>
                <a:rPr lang="en-US" sz="2400" i="1" baseline="-25000" dirty="0"/>
                <a:t>X</a:t>
              </a:r>
            </a:p>
          </p:txBody>
        </p:sp>
        <p:sp>
          <p:nvSpPr>
            <p:cNvPr id="24" name="Flowchart: Document 23">
              <a:extLst>
                <a:ext uri="{FF2B5EF4-FFF2-40B4-BE49-F238E27FC236}">
                  <a16:creationId xmlns:a16="http://schemas.microsoft.com/office/drawing/2014/main" id="{65D05AAE-631C-4442-EEAB-F06F2497B7BC}"/>
                </a:ext>
              </a:extLst>
            </p:cNvPr>
            <p:cNvSpPr/>
            <p:nvPr/>
          </p:nvSpPr>
          <p:spPr>
            <a:xfrm>
              <a:off x="6128890" y="4795600"/>
              <a:ext cx="629772" cy="409968"/>
            </a:xfrm>
            <a:prstGeom prst="flowChartDocumen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/>
                <a:t>F</a:t>
              </a:r>
              <a:r>
                <a:rPr lang="en-US" sz="2400" i="1" baseline="-25000" dirty="0"/>
                <a:t>Y</a:t>
              </a:r>
            </a:p>
          </p:txBody>
        </p:sp>
        <p:sp>
          <p:nvSpPr>
            <p:cNvPr id="25" name="Flowchart: Document 24">
              <a:extLst>
                <a:ext uri="{FF2B5EF4-FFF2-40B4-BE49-F238E27FC236}">
                  <a16:creationId xmlns:a16="http://schemas.microsoft.com/office/drawing/2014/main" id="{05736CBA-4AC0-37B6-C3B3-A5F2231A9714}"/>
                </a:ext>
              </a:extLst>
            </p:cNvPr>
            <p:cNvSpPr/>
            <p:nvPr/>
          </p:nvSpPr>
          <p:spPr>
            <a:xfrm>
              <a:off x="7960709" y="4799064"/>
              <a:ext cx="629772" cy="409968"/>
            </a:xfrm>
            <a:prstGeom prst="flowChartDocumen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/>
                <a:t>F</a:t>
              </a:r>
              <a:r>
                <a:rPr lang="en-US" sz="2400" i="1" baseline="-25000" dirty="0"/>
                <a:t>Z</a:t>
              </a:r>
            </a:p>
          </p:txBody>
        </p:sp>
      </p:grpSp>
      <p:sp>
        <p:nvSpPr>
          <p:cNvPr id="34825" name="Rectangle 34824">
            <a:extLst>
              <a:ext uri="{FF2B5EF4-FFF2-40B4-BE49-F238E27FC236}">
                <a16:creationId xmlns:a16="http://schemas.microsoft.com/office/drawing/2014/main" id="{A6F94030-1975-CBD9-AD84-E8DC9924CAE7}"/>
              </a:ext>
            </a:extLst>
          </p:cNvPr>
          <p:cNvSpPr/>
          <p:nvPr/>
        </p:nvSpPr>
        <p:spPr>
          <a:xfrm>
            <a:off x="685801" y="4639642"/>
            <a:ext cx="792805" cy="1105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Curved Up 25">
            <a:extLst>
              <a:ext uri="{FF2B5EF4-FFF2-40B4-BE49-F238E27FC236}">
                <a16:creationId xmlns:a16="http://schemas.microsoft.com/office/drawing/2014/main" id="{FE3ED6ED-1483-6D59-EC36-95790E14C315}"/>
              </a:ext>
            </a:extLst>
          </p:cNvPr>
          <p:cNvSpPr/>
          <p:nvPr/>
        </p:nvSpPr>
        <p:spPr>
          <a:xfrm rot="155958">
            <a:off x="917037" y="5070715"/>
            <a:ext cx="2990745" cy="1123848"/>
          </a:xfrm>
          <a:prstGeom prst="curvedUpArrow">
            <a:avLst>
              <a:gd name="adj1" fmla="val 12670"/>
              <a:gd name="adj2" fmla="val 3441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826" name="Left Brace 34825">
            <a:extLst>
              <a:ext uri="{FF2B5EF4-FFF2-40B4-BE49-F238E27FC236}">
                <a16:creationId xmlns:a16="http://schemas.microsoft.com/office/drawing/2014/main" id="{FD05F38F-4490-778A-ADEC-02B8B601C34F}"/>
              </a:ext>
            </a:extLst>
          </p:cNvPr>
          <p:cNvSpPr/>
          <p:nvPr/>
        </p:nvSpPr>
        <p:spPr>
          <a:xfrm rot="5400000">
            <a:off x="1012053" y="4116032"/>
            <a:ext cx="140299" cy="79280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4827" name="TextBox 34826">
            <a:extLst>
              <a:ext uri="{FF2B5EF4-FFF2-40B4-BE49-F238E27FC236}">
                <a16:creationId xmlns:a16="http://schemas.microsoft.com/office/drawing/2014/main" id="{93327F13-95BF-D405-799A-13299AB6D6C9}"/>
              </a:ext>
            </a:extLst>
          </p:cNvPr>
          <p:cNvSpPr txBox="1"/>
          <p:nvPr/>
        </p:nvSpPr>
        <p:spPr>
          <a:xfrm>
            <a:off x="917496" y="4040692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4833" name="Freeform: Shape 34832">
            <a:extLst>
              <a:ext uri="{FF2B5EF4-FFF2-40B4-BE49-F238E27FC236}">
                <a16:creationId xmlns:a16="http://schemas.microsoft.com/office/drawing/2014/main" id="{8CD9B4B8-3B0C-940C-C9E5-FCCCA07E10B1}"/>
              </a:ext>
            </a:extLst>
          </p:cNvPr>
          <p:cNvSpPr/>
          <p:nvPr/>
        </p:nvSpPr>
        <p:spPr>
          <a:xfrm>
            <a:off x="757947" y="4794349"/>
            <a:ext cx="504515" cy="175097"/>
          </a:xfrm>
          <a:custGeom>
            <a:avLst/>
            <a:gdLst>
              <a:gd name="connsiteX0" fmla="*/ 0 w 648510"/>
              <a:gd name="connsiteY0" fmla="*/ 38910 h 175097"/>
              <a:gd name="connsiteX1" fmla="*/ 0 w 648510"/>
              <a:gd name="connsiteY1" fmla="*/ 175097 h 175097"/>
              <a:gd name="connsiteX2" fmla="*/ 648510 w 648510"/>
              <a:gd name="connsiteY2" fmla="*/ 155642 h 175097"/>
              <a:gd name="connsiteX3" fmla="*/ 648510 w 648510"/>
              <a:gd name="connsiteY3" fmla="*/ 0 h 175097"/>
              <a:gd name="connsiteX4" fmla="*/ 648510 w 648510"/>
              <a:gd name="connsiteY4" fmla="*/ 0 h 1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10" h="175097">
                <a:moveTo>
                  <a:pt x="0" y="38910"/>
                </a:moveTo>
                <a:lnTo>
                  <a:pt x="0" y="175097"/>
                </a:lnTo>
                <a:lnTo>
                  <a:pt x="648510" y="155642"/>
                </a:lnTo>
                <a:lnTo>
                  <a:pt x="648510" y="0"/>
                </a:lnTo>
                <a:lnTo>
                  <a:pt x="648510" y="0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5" name="Freeform: Shape 34834">
            <a:extLst>
              <a:ext uri="{FF2B5EF4-FFF2-40B4-BE49-F238E27FC236}">
                <a16:creationId xmlns:a16="http://schemas.microsoft.com/office/drawing/2014/main" id="{84D7142A-600D-9F74-86D8-67E63C99E7A1}"/>
              </a:ext>
            </a:extLst>
          </p:cNvPr>
          <p:cNvSpPr/>
          <p:nvPr/>
        </p:nvSpPr>
        <p:spPr>
          <a:xfrm>
            <a:off x="917037" y="4661875"/>
            <a:ext cx="256974" cy="175097"/>
          </a:xfrm>
          <a:custGeom>
            <a:avLst/>
            <a:gdLst>
              <a:gd name="connsiteX0" fmla="*/ 0 w 648510"/>
              <a:gd name="connsiteY0" fmla="*/ 38910 h 175097"/>
              <a:gd name="connsiteX1" fmla="*/ 0 w 648510"/>
              <a:gd name="connsiteY1" fmla="*/ 175097 h 175097"/>
              <a:gd name="connsiteX2" fmla="*/ 648510 w 648510"/>
              <a:gd name="connsiteY2" fmla="*/ 155642 h 175097"/>
              <a:gd name="connsiteX3" fmla="*/ 648510 w 648510"/>
              <a:gd name="connsiteY3" fmla="*/ 0 h 175097"/>
              <a:gd name="connsiteX4" fmla="*/ 648510 w 648510"/>
              <a:gd name="connsiteY4" fmla="*/ 0 h 1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10" h="175097">
                <a:moveTo>
                  <a:pt x="0" y="38910"/>
                </a:moveTo>
                <a:lnTo>
                  <a:pt x="0" y="175097"/>
                </a:lnTo>
                <a:lnTo>
                  <a:pt x="648510" y="155642"/>
                </a:lnTo>
                <a:lnTo>
                  <a:pt x="648510" y="0"/>
                </a:lnTo>
                <a:lnTo>
                  <a:pt x="648510" y="0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6" name="Freeform: Shape 34835">
            <a:extLst>
              <a:ext uri="{FF2B5EF4-FFF2-40B4-BE49-F238E27FC236}">
                <a16:creationId xmlns:a16="http://schemas.microsoft.com/office/drawing/2014/main" id="{C6A2A08E-D32F-6A7B-2278-8C00ACEE45FE}"/>
              </a:ext>
            </a:extLst>
          </p:cNvPr>
          <p:cNvSpPr/>
          <p:nvPr/>
        </p:nvSpPr>
        <p:spPr>
          <a:xfrm>
            <a:off x="3448853" y="4857574"/>
            <a:ext cx="504515" cy="175097"/>
          </a:xfrm>
          <a:custGeom>
            <a:avLst/>
            <a:gdLst>
              <a:gd name="connsiteX0" fmla="*/ 0 w 648510"/>
              <a:gd name="connsiteY0" fmla="*/ 38910 h 175097"/>
              <a:gd name="connsiteX1" fmla="*/ 0 w 648510"/>
              <a:gd name="connsiteY1" fmla="*/ 175097 h 175097"/>
              <a:gd name="connsiteX2" fmla="*/ 648510 w 648510"/>
              <a:gd name="connsiteY2" fmla="*/ 155642 h 175097"/>
              <a:gd name="connsiteX3" fmla="*/ 648510 w 648510"/>
              <a:gd name="connsiteY3" fmla="*/ 0 h 175097"/>
              <a:gd name="connsiteX4" fmla="*/ 648510 w 648510"/>
              <a:gd name="connsiteY4" fmla="*/ 0 h 1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10" h="175097">
                <a:moveTo>
                  <a:pt x="0" y="38910"/>
                </a:moveTo>
                <a:lnTo>
                  <a:pt x="0" y="175097"/>
                </a:lnTo>
                <a:lnTo>
                  <a:pt x="648510" y="155642"/>
                </a:lnTo>
                <a:lnTo>
                  <a:pt x="648510" y="0"/>
                </a:lnTo>
                <a:lnTo>
                  <a:pt x="648510" y="0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7" name="Freeform: Shape 34836">
            <a:extLst>
              <a:ext uri="{FF2B5EF4-FFF2-40B4-BE49-F238E27FC236}">
                <a16:creationId xmlns:a16="http://schemas.microsoft.com/office/drawing/2014/main" id="{401EDE3D-FCE1-8A89-CC75-67E37F682913}"/>
              </a:ext>
            </a:extLst>
          </p:cNvPr>
          <p:cNvSpPr/>
          <p:nvPr/>
        </p:nvSpPr>
        <p:spPr>
          <a:xfrm>
            <a:off x="3607943" y="4725100"/>
            <a:ext cx="256974" cy="175097"/>
          </a:xfrm>
          <a:custGeom>
            <a:avLst/>
            <a:gdLst>
              <a:gd name="connsiteX0" fmla="*/ 0 w 648510"/>
              <a:gd name="connsiteY0" fmla="*/ 38910 h 175097"/>
              <a:gd name="connsiteX1" fmla="*/ 0 w 648510"/>
              <a:gd name="connsiteY1" fmla="*/ 175097 h 175097"/>
              <a:gd name="connsiteX2" fmla="*/ 648510 w 648510"/>
              <a:gd name="connsiteY2" fmla="*/ 155642 h 175097"/>
              <a:gd name="connsiteX3" fmla="*/ 648510 w 648510"/>
              <a:gd name="connsiteY3" fmla="*/ 0 h 175097"/>
              <a:gd name="connsiteX4" fmla="*/ 648510 w 648510"/>
              <a:gd name="connsiteY4" fmla="*/ 0 h 1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10" h="175097">
                <a:moveTo>
                  <a:pt x="0" y="38910"/>
                </a:moveTo>
                <a:lnTo>
                  <a:pt x="0" y="175097"/>
                </a:lnTo>
                <a:lnTo>
                  <a:pt x="648510" y="155642"/>
                </a:lnTo>
                <a:lnTo>
                  <a:pt x="648510" y="0"/>
                </a:lnTo>
                <a:lnTo>
                  <a:pt x="648510" y="0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2203184" y="3062180"/>
            <a:ext cx="1875905" cy="1143000"/>
          </a:xfrm>
          <a:prstGeom prst="wedgeRoundRectCallout">
            <a:avLst>
              <a:gd name="adj1" fmla="val 32992"/>
              <a:gd name="adj2" fmla="val 98398"/>
              <a:gd name="adj3" fmla="val 16667"/>
            </a:avLst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73152" rIns="45720" anchor="ctr"/>
          <a:lstStyle/>
          <a:p>
            <a:pPr eaLnBrk="0" hangingPunct="0">
              <a:lnSpc>
                <a:spcPts val="2600"/>
              </a:lnSpc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Projection of </a:t>
            </a:r>
            <a:r>
              <a:rPr lang="en-US" sz="2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onto the relation </a:t>
            </a:r>
            <a:r>
              <a:rPr lang="en-US" sz="2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34838" name="Rounded Rectangular Callout 21">
            <a:extLst>
              <a:ext uri="{FF2B5EF4-FFF2-40B4-BE49-F238E27FC236}">
                <a16:creationId xmlns:a16="http://schemas.microsoft.com/office/drawing/2014/main" id="{1F9EA382-5166-18F0-A717-841A35F726BF}"/>
              </a:ext>
            </a:extLst>
          </p:cNvPr>
          <p:cNvSpPr/>
          <p:nvPr/>
        </p:nvSpPr>
        <p:spPr bwMode="auto">
          <a:xfrm>
            <a:off x="4596967" y="2857500"/>
            <a:ext cx="2666352" cy="1143000"/>
          </a:xfrm>
          <a:prstGeom prst="wedgeRoundRectCallout">
            <a:avLst>
              <a:gd name="adj1" fmla="val -41190"/>
              <a:gd name="adj2" fmla="val 98398"/>
              <a:gd name="adj3" fmla="val 16667"/>
            </a:avLst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73152" rIns="45720" anchor="ctr"/>
          <a:lstStyle/>
          <a:p>
            <a:pPr eaLnBrk="0" hangingPunct="0">
              <a:lnSpc>
                <a:spcPts val="2600"/>
              </a:lnSpc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400" baseline="-25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is a subset of F</a:t>
            </a:r>
            <a:r>
              <a:rPr lang="en-US" sz="2400" baseline="30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that involves only attributes in X.</a:t>
            </a:r>
            <a:endParaRPr lang="en-US" sz="24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83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222663"/>
            <a:ext cx="7886700" cy="93027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Projection of a Set of FDs 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6895" y="1152937"/>
            <a:ext cx="8230210" cy="1600200"/>
          </a:xfrm>
        </p:spPr>
        <p:txBody>
          <a:bodyPr/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en-US" sz="3200" dirty="0">
                <a:latin typeface="Calibri" pitchFamily="34" charset="0"/>
              </a:rPr>
              <a:t>If </a:t>
            </a:r>
            <a:r>
              <a:rPr lang="en-US" sz="3200" i="1" dirty="0">
                <a:latin typeface="Calibri" pitchFamily="34" charset="0"/>
              </a:rPr>
              <a:t>R</a:t>
            </a:r>
            <a:r>
              <a:rPr lang="en-US" sz="3200" dirty="0">
                <a:latin typeface="Calibri" pitchFamily="34" charset="0"/>
              </a:rPr>
              <a:t> is decomposed into relations </a:t>
            </a:r>
            <a:r>
              <a:rPr lang="en-US" sz="3200" i="1" dirty="0">
                <a:latin typeface="Calibri" pitchFamily="34" charset="0"/>
              </a:rPr>
              <a:t>X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i="1" dirty="0">
                <a:latin typeface="Calibri" pitchFamily="34" charset="0"/>
              </a:rPr>
              <a:t>Y,</a:t>
            </a:r>
            <a:r>
              <a:rPr lang="en-US" sz="3200" dirty="0">
                <a:latin typeface="Calibri" pitchFamily="34" charset="0"/>
              </a:rPr>
              <a:t> ... projection of </a:t>
            </a:r>
            <a:r>
              <a:rPr lang="en-US" sz="3200" i="1" dirty="0">
                <a:latin typeface="Calibri" pitchFamily="34" charset="0"/>
              </a:rPr>
              <a:t>F</a:t>
            </a:r>
            <a:r>
              <a:rPr lang="en-US" sz="3200" dirty="0">
                <a:latin typeface="Calibri" pitchFamily="34" charset="0"/>
              </a:rPr>
              <a:t> onto </a:t>
            </a:r>
            <a:r>
              <a:rPr lang="en-US" sz="3200" i="1" dirty="0">
                <a:latin typeface="Calibri" pitchFamily="34" charset="0"/>
              </a:rPr>
              <a:t>X</a:t>
            </a:r>
            <a:r>
              <a:rPr lang="en-US" sz="3200" dirty="0">
                <a:latin typeface="Calibri" pitchFamily="34" charset="0"/>
              </a:rPr>
              <a:t>  (denoted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3200" i="1" baseline="-25000" dirty="0">
                <a:solidFill>
                  <a:schemeClr val="accent2"/>
                </a:solidFill>
                <a:latin typeface="Calibri" pitchFamily="34" charset="0"/>
              </a:rPr>
              <a:t>X</a:t>
            </a:r>
            <a:r>
              <a:rPr lang="en-US" sz="3200" dirty="0">
                <a:latin typeface="Calibri" pitchFamily="34" charset="0"/>
              </a:rPr>
              <a:t> ) is the set of FDs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U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V  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in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3200" baseline="30000" dirty="0">
                <a:solidFill>
                  <a:schemeClr val="accent2"/>
                </a:solidFill>
                <a:latin typeface="Calibri" pitchFamily="34" charset="0"/>
              </a:rPr>
              <a:t>+</a:t>
            </a:r>
            <a:r>
              <a:rPr lang="en-US" sz="3200" i="1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such that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U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V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are in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X</a:t>
            </a:r>
            <a:endParaRPr lang="en-US" sz="3200" dirty="0">
              <a:latin typeface="Calibri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D4D611-496B-D484-8E3E-D043BEE49D56}"/>
              </a:ext>
            </a:extLst>
          </p:cNvPr>
          <p:cNvGrpSpPr/>
          <p:nvPr/>
        </p:nvGrpSpPr>
        <p:grpSpPr>
          <a:xfrm>
            <a:off x="1243714" y="2399199"/>
            <a:ext cx="7219626" cy="2079486"/>
            <a:chOff x="1243714" y="2399199"/>
            <a:chExt cx="7219626" cy="2079486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243714" y="3030885"/>
              <a:ext cx="27686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 i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sz="280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(</a:t>
              </a:r>
              <a:r>
                <a:rPr lang="en-US" sz="2800" i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r>
                <a:rPr lang="en-US" sz="280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800" i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r>
                <a:rPr lang="en-US" sz="280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800" i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280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800" i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r>
                <a:rPr lang="en-US" sz="280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800" i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E</a:t>
              </a:r>
              <a:r>
                <a:rPr lang="en-US" sz="280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)     </a:t>
              </a:r>
            </a:p>
            <a:p>
              <a:pPr eaLnBrk="1" hangingPunct="1"/>
              <a:r>
                <a:rPr lang="en-US" sz="2800" b="1" i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sz="280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: Set of FD’s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139314" y="2726085"/>
              <a:ext cx="4267200" cy="1752600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7873114" y="2399199"/>
              <a:ext cx="59022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00" i="1" dirty="0"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sz="4000" i="1" baseline="30000" dirty="0">
                  <a:latin typeface="Calibri" pitchFamily="34" charset="0"/>
                  <a:cs typeface="Calibri" pitchFamily="34" charset="0"/>
                </a:rPr>
                <a:t>+</a:t>
              </a:r>
              <a:endParaRPr lang="en-US" sz="4000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730114" y="3239611"/>
              <a:ext cx="8499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B→CD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520314" y="3030885"/>
              <a:ext cx="2209800" cy="1219200"/>
              <a:chOff x="4191000" y="2971800"/>
              <a:chExt cx="2209800" cy="12192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9" name="Oval 8"/>
              <p:cNvSpPr/>
              <p:nvPr/>
            </p:nvSpPr>
            <p:spPr bwMode="auto">
              <a:xfrm>
                <a:off x="4191000" y="2971800"/>
                <a:ext cx="2209800" cy="1219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06519" y="3590161"/>
                <a:ext cx="373063" cy="5842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200" i="1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5476652" y="3601274"/>
                <a:ext cx="692150" cy="4000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B→C</a:t>
                </a:r>
              </a:p>
            </p:txBody>
          </p:sp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4551149" y="3120935"/>
                <a:ext cx="705642" cy="4001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A→B</a:t>
                </a:r>
              </a:p>
            </p:txBody>
          </p:sp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5566498" y="3219450"/>
                <a:ext cx="713657" cy="4001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B→D</a:t>
                </a:r>
              </a:p>
            </p:txBody>
          </p:sp>
        </p:grp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663314" y="3107085"/>
              <a:ext cx="2209800" cy="1219200"/>
            </a:xfrm>
            <a:prstGeom prst="ellipse">
              <a:avLst/>
            </a:prstGeom>
            <a:solidFill>
              <a:srgbClr val="C1C1D5">
                <a:alpha val="58038"/>
              </a:srgbClr>
            </a:solidFill>
            <a:ln w="12700" algn="ctr">
              <a:noFill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11077" y="3564285"/>
            <a:ext cx="8338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3200" i="1" baseline="-25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BCD</a:t>
            </a:r>
            <a:endParaRPr lang="en-US" sz="3200" i="1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6987504" y="4606260"/>
            <a:ext cx="1875905" cy="1143000"/>
          </a:xfrm>
          <a:prstGeom prst="wedgeRoundRectCallout">
            <a:avLst>
              <a:gd name="adj1" fmla="val -38223"/>
              <a:gd name="adj2" fmla="val -86566"/>
              <a:gd name="adj3" fmla="val 16667"/>
            </a:avLst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73152" rIns="45720" anchor="ctr"/>
          <a:lstStyle/>
          <a:p>
            <a:pPr eaLnBrk="0" hangingPunct="0">
              <a:lnSpc>
                <a:spcPts val="2600"/>
              </a:lnSpc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Projection of </a:t>
            </a:r>
            <a:r>
              <a:rPr lang="en-US" sz="2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onto the relation </a:t>
            </a:r>
            <a:r>
              <a:rPr lang="en-US" sz="2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BCD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9BBF3A-68F7-B42F-0A10-0AEC056E6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918865"/>
              </p:ext>
            </p:extLst>
          </p:nvPr>
        </p:nvGraphicFramePr>
        <p:xfrm>
          <a:off x="1333501" y="4326285"/>
          <a:ext cx="2920113" cy="19991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3371">
                  <a:extLst>
                    <a:ext uri="{9D8B030D-6E8A-4147-A177-3AD203B41FA5}">
                      <a16:colId xmlns:a16="http://schemas.microsoft.com/office/drawing/2014/main" val="3978605970"/>
                    </a:ext>
                  </a:extLst>
                </a:gridCol>
                <a:gridCol w="973371">
                  <a:extLst>
                    <a:ext uri="{9D8B030D-6E8A-4147-A177-3AD203B41FA5}">
                      <a16:colId xmlns:a16="http://schemas.microsoft.com/office/drawing/2014/main" val="4183421531"/>
                    </a:ext>
                  </a:extLst>
                </a:gridCol>
                <a:gridCol w="973371">
                  <a:extLst>
                    <a:ext uri="{9D8B030D-6E8A-4147-A177-3AD203B41FA5}">
                      <a16:colId xmlns:a16="http://schemas.microsoft.com/office/drawing/2014/main" val="2456906941"/>
                    </a:ext>
                  </a:extLst>
                </a:gridCol>
              </a:tblGrid>
              <a:tr h="3801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645546"/>
                  </a:ext>
                </a:extLst>
              </a:tr>
              <a:tr h="30838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92324"/>
                  </a:ext>
                </a:extLst>
              </a:tr>
              <a:tr h="30838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09819"/>
                  </a:ext>
                </a:extLst>
              </a:tr>
              <a:tr h="30838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439809"/>
                  </a:ext>
                </a:extLst>
              </a:tr>
              <a:tr h="30838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30150"/>
                  </a:ext>
                </a:extLst>
              </a:tr>
              <a:tr h="30838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296167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3DA3AF80-10B4-F03A-766C-00B866124D56}"/>
              </a:ext>
            </a:extLst>
          </p:cNvPr>
          <p:cNvGrpSpPr/>
          <p:nvPr/>
        </p:nvGrpSpPr>
        <p:grpSpPr>
          <a:xfrm>
            <a:off x="1788461" y="4755645"/>
            <a:ext cx="1985253" cy="976346"/>
            <a:chOff x="1788461" y="4755645"/>
            <a:chExt cx="1985253" cy="97634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8B3162F-FF60-9D85-7E8E-F7E0AEE60F97}"/>
                </a:ext>
              </a:extLst>
            </p:cNvPr>
            <p:cNvSpPr/>
            <p:nvPr/>
          </p:nvSpPr>
          <p:spPr>
            <a:xfrm>
              <a:off x="1788461" y="4755645"/>
              <a:ext cx="1036987" cy="260919"/>
            </a:xfrm>
            <a:custGeom>
              <a:avLst/>
              <a:gdLst>
                <a:gd name="connsiteX0" fmla="*/ 0 w 648510"/>
                <a:gd name="connsiteY0" fmla="*/ 38910 h 175097"/>
                <a:gd name="connsiteX1" fmla="*/ 0 w 648510"/>
                <a:gd name="connsiteY1" fmla="*/ 175097 h 175097"/>
                <a:gd name="connsiteX2" fmla="*/ 648510 w 648510"/>
                <a:gd name="connsiteY2" fmla="*/ 155642 h 175097"/>
                <a:gd name="connsiteX3" fmla="*/ 648510 w 648510"/>
                <a:gd name="connsiteY3" fmla="*/ 0 h 175097"/>
                <a:gd name="connsiteX4" fmla="*/ 648510 w 648510"/>
                <a:gd name="connsiteY4" fmla="*/ 0 h 17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510" h="175097">
                  <a:moveTo>
                    <a:pt x="0" y="38910"/>
                  </a:moveTo>
                  <a:lnTo>
                    <a:pt x="0" y="175097"/>
                  </a:lnTo>
                  <a:lnTo>
                    <a:pt x="648510" y="155642"/>
                  </a:lnTo>
                  <a:lnTo>
                    <a:pt x="648510" y="0"/>
                  </a:lnTo>
                  <a:lnTo>
                    <a:pt x="648510" y="0"/>
                  </a:ln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47BD6F4-F97C-D523-6813-14BE81A9CF96}"/>
                </a:ext>
              </a:extLst>
            </p:cNvPr>
            <p:cNvSpPr/>
            <p:nvPr/>
          </p:nvSpPr>
          <p:spPr>
            <a:xfrm>
              <a:off x="1788461" y="5041712"/>
              <a:ext cx="1985253" cy="316164"/>
            </a:xfrm>
            <a:custGeom>
              <a:avLst/>
              <a:gdLst>
                <a:gd name="connsiteX0" fmla="*/ 0 w 648510"/>
                <a:gd name="connsiteY0" fmla="*/ 38910 h 175097"/>
                <a:gd name="connsiteX1" fmla="*/ 0 w 648510"/>
                <a:gd name="connsiteY1" fmla="*/ 175097 h 175097"/>
                <a:gd name="connsiteX2" fmla="*/ 648510 w 648510"/>
                <a:gd name="connsiteY2" fmla="*/ 155642 h 175097"/>
                <a:gd name="connsiteX3" fmla="*/ 648510 w 648510"/>
                <a:gd name="connsiteY3" fmla="*/ 0 h 175097"/>
                <a:gd name="connsiteX4" fmla="*/ 648510 w 648510"/>
                <a:gd name="connsiteY4" fmla="*/ 0 h 17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510" h="175097">
                  <a:moveTo>
                    <a:pt x="0" y="38910"/>
                  </a:moveTo>
                  <a:lnTo>
                    <a:pt x="0" y="175097"/>
                  </a:lnTo>
                  <a:lnTo>
                    <a:pt x="648510" y="155642"/>
                  </a:lnTo>
                  <a:lnTo>
                    <a:pt x="648510" y="0"/>
                  </a:lnTo>
                  <a:lnTo>
                    <a:pt x="648510" y="0"/>
                  </a:ln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1F4463F-8815-DCA1-6954-A1CFF78AD8D7}"/>
                </a:ext>
              </a:extLst>
            </p:cNvPr>
            <p:cNvSpPr/>
            <p:nvPr/>
          </p:nvSpPr>
          <p:spPr>
            <a:xfrm>
              <a:off x="1788461" y="5383024"/>
              <a:ext cx="1985253" cy="348967"/>
            </a:xfrm>
            <a:custGeom>
              <a:avLst/>
              <a:gdLst>
                <a:gd name="connsiteX0" fmla="*/ 0 w 648510"/>
                <a:gd name="connsiteY0" fmla="*/ 38910 h 175097"/>
                <a:gd name="connsiteX1" fmla="*/ 0 w 648510"/>
                <a:gd name="connsiteY1" fmla="*/ 175097 h 175097"/>
                <a:gd name="connsiteX2" fmla="*/ 648510 w 648510"/>
                <a:gd name="connsiteY2" fmla="*/ 155642 h 175097"/>
                <a:gd name="connsiteX3" fmla="*/ 648510 w 648510"/>
                <a:gd name="connsiteY3" fmla="*/ 0 h 175097"/>
                <a:gd name="connsiteX4" fmla="*/ 648510 w 648510"/>
                <a:gd name="connsiteY4" fmla="*/ 0 h 17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510" h="175097">
                  <a:moveTo>
                    <a:pt x="0" y="38910"/>
                  </a:moveTo>
                  <a:lnTo>
                    <a:pt x="0" y="175097"/>
                  </a:lnTo>
                  <a:lnTo>
                    <a:pt x="648510" y="155642"/>
                  </a:lnTo>
                  <a:lnTo>
                    <a:pt x="648510" y="0"/>
                  </a:lnTo>
                  <a:lnTo>
                    <a:pt x="648510" y="0"/>
                  </a:ln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FA542C3-10D0-7AD7-0249-D6E8FA35ED3C}"/>
                </a:ext>
              </a:extLst>
            </p:cNvPr>
            <p:cNvCxnSpPr/>
            <p:nvPr/>
          </p:nvCxnSpPr>
          <p:spPr>
            <a:xfrm flipV="1">
              <a:off x="2825448" y="5428343"/>
              <a:ext cx="0" cy="3036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700534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135D4-0E60-2807-EB2A-9D48384C6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53648CE-EBA0-3BEA-E609-E55135233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9204A9A-7BE4-6243-7F59-B8036FAC8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75654097-1F89-454E-F60F-1573CF98A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22663"/>
            <a:ext cx="7886700" cy="93027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Projection of a Set of FDs 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8AC2AEE3-B240-2E4E-EA18-4B4B4CD79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6895" y="1152937"/>
            <a:ext cx="8230210" cy="1600200"/>
          </a:xfrm>
        </p:spPr>
        <p:txBody>
          <a:bodyPr/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en-US" sz="3200" dirty="0">
                <a:latin typeface="Calibri" pitchFamily="34" charset="0"/>
              </a:rPr>
              <a:t>If </a:t>
            </a:r>
            <a:r>
              <a:rPr lang="en-US" sz="3200" i="1" dirty="0">
                <a:latin typeface="Calibri" pitchFamily="34" charset="0"/>
              </a:rPr>
              <a:t>R</a:t>
            </a:r>
            <a:r>
              <a:rPr lang="en-US" sz="3200" dirty="0">
                <a:latin typeface="Calibri" pitchFamily="34" charset="0"/>
              </a:rPr>
              <a:t> is decomposed into relations </a:t>
            </a:r>
            <a:r>
              <a:rPr lang="en-US" sz="3200" i="1" dirty="0">
                <a:latin typeface="Calibri" pitchFamily="34" charset="0"/>
              </a:rPr>
              <a:t>X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i="1" dirty="0">
                <a:latin typeface="Calibri" pitchFamily="34" charset="0"/>
              </a:rPr>
              <a:t>Y,</a:t>
            </a:r>
            <a:r>
              <a:rPr lang="en-US" sz="3200" dirty="0">
                <a:latin typeface="Calibri" pitchFamily="34" charset="0"/>
              </a:rPr>
              <a:t> ... projection of </a:t>
            </a:r>
            <a:r>
              <a:rPr lang="en-US" sz="3200" i="1" dirty="0">
                <a:latin typeface="Calibri" pitchFamily="34" charset="0"/>
              </a:rPr>
              <a:t>F</a:t>
            </a:r>
            <a:r>
              <a:rPr lang="en-US" sz="3200" dirty="0">
                <a:latin typeface="Calibri" pitchFamily="34" charset="0"/>
              </a:rPr>
              <a:t> onto </a:t>
            </a:r>
            <a:r>
              <a:rPr lang="en-US" sz="3200" i="1" dirty="0">
                <a:latin typeface="Calibri" pitchFamily="34" charset="0"/>
              </a:rPr>
              <a:t>X</a:t>
            </a:r>
            <a:r>
              <a:rPr lang="en-US" sz="3200" dirty="0">
                <a:latin typeface="Calibri" pitchFamily="34" charset="0"/>
              </a:rPr>
              <a:t>  (denoted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3200" i="1" baseline="-25000" dirty="0">
                <a:solidFill>
                  <a:schemeClr val="accent2"/>
                </a:solidFill>
                <a:latin typeface="Calibri" pitchFamily="34" charset="0"/>
              </a:rPr>
              <a:t>X</a:t>
            </a:r>
            <a:r>
              <a:rPr lang="en-US" sz="3200" dirty="0">
                <a:latin typeface="Calibri" pitchFamily="34" charset="0"/>
              </a:rPr>
              <a:t> ) is the set of FDs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U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V  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in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3200" baseline="30000" dirty="0">
                <a:solidFill>
                  <a:schemeClr val="accent2"/>
                </a:solidFill>
                <a:latin typeface="Calibri" pitchFamily="34" charset="0"/>
              </a:rPr>
              <a:t>+</a:t>
            </a:r>
            <a:r>
              <a:rPr lang="en-US" sz="3200" i="1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such that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U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V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are in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X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65A1A1-33C0-528D-DC0B-BAF995E91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65" y="4601194"/>
            <a:ext cx="66030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i.e., </a:t>
            </a:r>
            <a:r>
              <a:rPr lang="en-US" sz="2800" i="1" kern="0" dirty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800" i="1" kern="0" baseline="-25000" dirty="0">
                <a:solidFill>
                  <a:schemeClr val="accent2"/>
                </a:solidFill>
                <a:latin typeface="Calibri" pitchFamily="34" charset="0"/>
              </a:rPr>
              <a:t>X  </a:t>
            </a:r>
            <a:r>
              <a:rPr lang="en-US" sz="2800" kern="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is the set of FDs in </a:t>
            </a:r>
            <a:r>
              <a:rPr lang="en-US" sz="2800" i="1" kern="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F</a:t>
            </a:r>
            <a:r>
              <a:rPr lang="en-US" sz="2800" i="1" kern="0" baseline="30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+</a:t>
            </a:r>
            <a:r>
              <a:rPr lang="en-US" sz="2800" i="1" kern="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en-US" sz="2800" kern="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that involve only attributes in </a:t>
            </a:r>
            <a:r>
              <a:rPr lang="en-US" sz="2800" i="1" kern="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X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latin typeface="Calibri" pitchFamily="34" charset="0"/>
              </a:rPr>
              <a:t>Important to consider </a:t>
            </a:r>
            <a:r>
              <a:rPr lang="en-US" sz="2800" i="1" kern="0" dirty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800" kern="0" baseline="30000" dirty="0">
                <a:solidFill>
                  <a:schemeClr val="accent2"/>
                </a:solidFill>
                <a:latin typeface="Calibri" pitchFamily="34" charset="0"/>
              </a:rPr>
              <a:t> +</a:t>
            </a:r>
            <a:r>
              <a:rPr lang="en-US" sz="2800" kern="0" dirty="0">
                <a:latin typeface="Calibri" pitchFamily="34" charset="0"/>
              </a:rPr>
              <a:t>, </a:t>
            </a: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not </a:t>
            </a:r>
            <a:r>
              <a:rPr lang="en-US" sz="2800" i="1" kern="0" dirty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800" kern="0" dirty="0">
                <a:latin typeface="Calibri" pitchFamily="34" charset="0"/>
              </a:rPr>
              <a:t>, in this definition (</a:t>
            </a:r>
            <a:r>
              <a:rPr lang="en-US" sz="2800" i="1" kern="0" dirty="0">
                <a:latin typeface="Calibri" pitchFamily="34" charset="0"/>
              </a:rPr>
              <a:t>e.g</a:t>
            </a:r>
            <a:r>
              <a:rPr lang="en-US" sz="2800" kern="0" dirty="0">
                <a:latin typeface="Calibri" pitchFamily="34" charset="0"/>
              </a:rPr>
              <a:t>., B</a:t>
            </a: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→CD is also in </a:t>
            </a:r>
            <a:r>
              <a:rPr lang="en-US" sz="2800" i="1" kern="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i="1" kern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BCD</a:t>
            </a:r>
            <a:r>
              <a:rPr 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800" kern="0" dirty="0">
                <a:latin typeface="Calibri" pitchFamily="34" charset="0"/>
              </a:rPr>
              <a:t> </a:t>
            </a:r>
            <a:endParaRPr lang="en-US" sz="2800" i="1" kern="0" dirty="0">
              <a:solidFill>
                <a:srgbClr val="7030A0"/>
              </a:solidFill>
              <a:latin typeface="Calibri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51EE59-3EB7-E6B9-F7ED-52F39A2AFF08}"/>
              </a:ext>
            </a:extLst>
          </p:cNvPr>
          <p:cNvGrpSpPr/>
          <p:nvPr/>
        </p:nvGrpSpPr>
        <p:grpSpPr>
          <a:xfrm>
            <a:off x="1243714" y="2399199"/>
            <a:ext cx="7219626" cy="2079486"/>
            <a:chOff x="1243714" y="2399199"/>
            <a:chExt cx="7219626" cy="20794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7D6A93-DFDC-0F28-2C50-E4564AEEB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3714" y="3030885"/>
              <a:ext cx="27686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 i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sz="280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(</a:t>
              </a:r>
              <a:r>
                <a:rPr lang="en-US" sz="2800" i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r>
                <a:rPr lang="en-US" sz="280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800" i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r>
                <a:rPr lang="en-US" sz="280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800" i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280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800" i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r>
                <a:rPr lang="en-US" sz="280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800" i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E</a:t>
              </a:r>
              <a:r>
                <a:rPr lang="en-US" sz="280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)     </a:t>
              </a:r>
            </a:p>
            <a:p>
              <a:pPr eaLnBrk="1" hangingPunct="1"/>
              <a:r>
                <a:rPr lang="en-US" sz="2800" b="1" i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sz="280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: Set of FD’s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F880172-6E36-07F9-7B55-CDECDC0408D8}"/>
                </a:ext>
              </a:extLst>
            </p:cNvPr>
            <p:cNvSpPr/>
            <p:nvPr/>
          </p:nvSpPr>
          <p:spPr bwMode="auto">
            <a:xfrm>
              <a:off x="4139314" y="2726085"/>
              <a:ext cx="4267200" cy="1752600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AD1679-6759-E4D7-81C7-8DA740627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3114" y="2399199"/>
              <a:ext cx="59022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00" i="1" dirty="0"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sz="4000" i="1" baseline="30000" dirty="0">
                  <a:latin typeface="Calibri" pitchFamily="34" charset="0"/>
                  <a:cs typeface="Calibri" pitchFamily="34" charset="0"/>
                </a:rPr>
                <a:t>+</a:t>
              </a:r>
              <a:endParaRPr lang="en-US" sz="4000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4CB259-60B6-C198-5962-6FCE34DD5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0114" y="3239611"/>
              <a:ext cx="8499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B→CD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954FF4-1986-7D6D-7019-7FB9D169A002}"/>
                </a:ext>
              </a:extLst>
            </p:cNvPr>
            <p:cNvGrpSpPr/>
            <p:nvPr/>
          </p:nvGrpSpPr>
          <p:grpSpPr>
            <a:xfrm>
              <a:off x="4520314" y="3030885"/>
              <a:ext cx="2209800" cy="1219200"/>
              <a:chOff x="4191000" y="2971800"/>
              <a:chExt cx="2209800" cy="12192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6375AC8-5E30-4872-484D-AE750B0B404D}"/>
                  </a:ext>
                </a:extLst>
              </p:cNvPr>
              <p:cNvSpPr/>
              <p:nvPr/>
            </p:nvSpPr>
            <p:spPr bwMode="auto">
              <a:xfrm>
                <a:off x="4191000" y="2971800"/>
                <a:ext cx="2209800" cy="1219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67CDEF-683C-A938-C9C2-7CE71D72B047}"/>
                  </a:ext>
                </a:extLst>
              </p:cNvPr>
              <p:cNvSpPr txBox="1"/>
              <p:nvPr/>
            </p:nvSpPr>
            <p:spPr>
              <a:xfrm>
                <a:off x="4806519" y="3590161"/>
                <a:ext cx="373063" cy="5842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200" i="1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5CC2E7-1966-6FCE-6629-2C02534127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6652" y="3601274"/>
                <a:ext cx="692150" cy="4000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B→C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E84C91-E023-DB66-DD7D-4EE0F42C13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1149" y="3120935"/>
                <a:ext cx="705642" cy="4001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A→B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6FF3EA-8F9E-C661-D85B-39D3468580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6498" y="3219450"/>
                <a:ext cx="713657" cy="4001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B→D</a:t>
                </a: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3BBA1E-E5F8-1E94-0FE8-348C5C32A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3314" y="3107085"/>
              <a:ext cx="2209800" cy="1219200"/>
            </a:xfrm>
            <a:prstGeom prst="ellipse">
              <a:avLst/>
            </a:prstGeom>
            <a:solidFill>
              <a:srgbClr val="C1C1D5">
                <a:alpha val="58038"/>
              </a:srgbClr>
            </a:solidFill>
            <a:ln w="12700" algn="ctr">
              <a:noFill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F163A52-490C-7989-3CA1-B50A4DC86E81}"/>
              </a:ext>
            </a:extLst>
          </p:cNvPr>
          <p:cNvSpPr txBox="1"/>
          <p:nvPr/>
        </p:nvSpPr>
        <p:spPr>
          <a:xfrm>
            <a:off x="6811077" y="3564285"/>
            <a:ext cx="8338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3200" i="1" baseline="-25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BCD</a:t>
            </a:r>
            <a:endParaRPr lang="en-US" sz="3200" i="1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545A1787-982B-6214-D534-530C84197C26}"/>
              </a:ext>
            </a:extLst>
          </p:cNvPr>
          <p:cNvSpPr/>
          <p:nvPr/>
        </p:nvSpPr>
        <p:spPr bwMode="auto">
          <a:xfrm>
            <a:off x="6987504" y="4606260"/>
            <a:ext cx="1875905" cy="1143000"/>
          </a:xfrm>
          <a:prstGeom prst="wedgeRoundRectCallout">
            <a:avLst>
              <a:gd name="adj1" fmla="val -38223"/>
              <a:gd name="adj2" fmla="val -86566"/>
              <a:gd name="adj3" fmla="val 16667"/>
            </a:avLst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73152" rIns="45720" anchor="ctr"/>
          <a:lstStyle/>
          <a:p>
            <a:pPr eaLnBrk="0" hangingPunct="0">
              <a:lnSpc>
                <a:spcPts val="2600"/>
              </a:lnSpc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Projection of </a:t>
            </a:r>
            <a:r>
              <a:rPr lang="en-US" sz="2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onto the relation </a:t>
            </a:r>
            <a:r>
              <a:rPr lang="en-US" sz="2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BCD</a:t>
            </a:r>
          </a:p>
        </p:txBody>
      </p:sp>
    </p:spTree>
    <p:extLst>
      <p:ext uri="{BB962C8B-B14F-4D97-AF65-F5344CB8AC3E}">
        <p14:creationId xmlns:p14="http://schemas.microsoft.com/office/powerpoint/2010/main" val="102219591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10853-8572-857C-A2C5-4BBC1CF2E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FA1C7D9-DE8C-BC51-05FB-FDFC008C8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5" name="Rectangle 5">
                <a:extLst>
                  <a:ext uri="{FF2B5EF4-FFF2-40B4-BE49-F238E27FC236}">
                    <a16:creationId xmlns:a16="http://schemas.microsoft.com/office/drawing/2014/main" id="{E4A5FC92-36C5-1445-1F49-92FF95D5B4A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414275"/>
                <a:ext cx="8534400" cy="4876800"/>
              </a:xfrm>
            </p:spPr>
            <p:txBody>
              <a:bodyPr/>
              <a:lstStyle/>
              <a:p>
                <a:pPr marL="0" indent="0">
                  <a:spcAft>
                    <a:spcPts val="1200"/>
                  </a:spcAft>
                  <a:buFont typeface="Wingdings" pitchFamily="2" charset="2"/>
                  <a:buNone/>
                </a:pPr>
                <a:r>
                  <a:rPr lang="en-US" sz="3200" dirty="0">
                    <a:latin typeface="Calibri" pitchFamily="34" charset="0"/>
                  </a:rPr>
                  <a:t>Decomposition of </a:t>
                </a:r>
                <a:r>
                  <a:rPr lang="en-US" sz="3200" i="1" dirty="0">
                    <a:latin typeface="Calibri" pitchFamily="34" charset="0"/>
                  </a:rPr>
                  <a:t>R</a:t>
                </a:r>
                <a:r>
                  <a:rPr lang="en-US" sz="3200" dirty="0">
                    <a:latin typeface="Calibri" pitchFamily="34" charset="0"/>
                  </a:rPr>
                  <a:t> into </a:t>
                </a:r>
                <a:r>
                  <a:rPr lang="en-US" sz="3200" i="1" dirty="0">
                    <a:latin typeface="Calibri" pitchFamily="34" charset="0"/>
                  </a:rPr>
                  <a:t>X </a:t>
                </a:r>
                <a:r>
                  <a:rPr lang="en-US" sz="3200" dirty="0">
                    <a:latin typeface="Calibri" pitchFamily="34" charset="0"/>
                  </a:rPr>
                  <a:t>and </a:t>
                </a:r>
                <a:r>
                  <a:rPr lang="en-US" sz="3200" i="1" dirty="0">
                    <a:latin typeface="Calibri" pitchFamily="34" charset="0"/>
                  </a:rPr>
                  <a:t>Y</a:t>
                </a:r>
                <a:r>
                  <a:rPr lang="en-US" sz="3200" dirty="0">
                    <a:latin typeface="Calibri" pitchFamily="34" charset="0"/>
                  </a:rPr>
                  <a:t> is </a:t>
                </a:r>
                <a:r>
                  <a:rPr lang="en-US" sz="3200" i="1" u="sng" dirty="0">
                    <a:solidFill>
                      <a:schemeClr val="accent2"/>
                    </a:solidFill>
                    <a:latin typeface="Calibri" pitchFamily="34" charset="0"/>
                  </a:rPr>
                  <a:t>dependency</a:t>
                </a:r>
                <a:r>
                  <a:rPr lang="en-US" sz="3200" u="sng" dirty="0">
                    <a:latin typeface="Calibri" pitchFamily="34" charset="0"/>
                  </a:rPr>
                  <a:t> </a:t>
                </a:r>
                <a:r>
                  <a:rPr lang="en-US" sz="3200" i="1" u="sng" dirty="0">
                    <a:solidFill>
                      <a:schemeClr val="accent2"/>
                    </a:solidFill>
                    <a:latin typeface="Calibri" pitchFamily="34" charset="0"/>
                  </a:rPr>
                  <a:t>preserving</a:t>
                </a:r>
                <a:r>
                  <a:rPr lang="en-US" sz="3200" dirty="0">
                    <a:latin typeface="Calibri" pitchFamily="34" charset="0"/>
                  </a:rPr>
                  <a:t>  if  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</a:rPr>
                  <a:t>(</a:t>
                </a:r>
                <a:r>
                  <a:rPr lang="en-US" sz="32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3200" i="1" baseline="-25000" dirty="0">
                    <a:solidFill>
                      <a:schemeClr val="accent2"/>
                    </a:solidFill>
                    <a:latin typeface="Calibri" pitchFamily="34" charset="0"/>
                  </a:rPr>
                  <a:t>X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  <a:sym typeface="Symbol" pitchFamily="18" charset="2"/>
                  </a:rPr>
                  <a:t>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sz="32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3200" i="1" baseline="-25000" dirty="0">
                    <a:solidFill>
                      <a:schemeClr val="accent2"/>
                    </a:solidFill>
                    <a:latin typeface="Calibri" pitchFamily="34" charset="0"/>
                  </a:rPr>
                  <a:t>Y 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</a:rPr>
                  <a:t>)</a:t>
                </a:r>
                <a:r>
                  <a:rPr lang="en-US" sz="3200" baseline="30000" dirty="0">
                    <a:solidFill>
                      <a:schemeClr val="accent2"/>
                    </a:solidFill>
                    <a:latin typeface="Calibri" pitchFamily="34" charset="0"/>
                  </a:rPr>
                  <a:t>+  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</a:rPr>
                  <a:t>=  </a:t>
                </a:r>
                <a:r>
                  <a:rPr lang="en-US" sz="32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3200" i="1" baseline="30000" dirty="0">
                    <a:solidFill>
                      <a:schemeClr val="accent2"/>
                    </a:solidFill>
                    <a:latin typeface="Calibri" pitchFamily="34" charset="0"/>
                  </a:rPr>
                  <a:t>+</a:t>
                </a:r>
              </a:p>
              <a:p>
                <a:pPr marL="0" indent="0">
                  <a:spcAft>
                    <a:spcPts val="1200"/>
                  </a:spcAft>
                  <a:buFont typeface="Wingdings" pitchFamily="2" charset="2"/>
                  <a:buNone/>
                </a:pPr>
                <a:endParaRPr lang="en-US" sz="3200" i="1" baseline="30000" dirty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sz="3200" i="1" baseline="30000" dirty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pPr marL="169863" lvl="1" indent="0">
                  <a:spcBef>
                    <a:spcPts val="1800"/>
                  </a:spcBef>
                  <a:spcAft>
                    <a:spcPts val="600"/>
                  </a:spcAft>
                  <a:buSzPct val="75000"/>
                  <a:buNone/>
                </a:pP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(</a:t>
                </a:r>
                <a:r>
                  <a:rPr lang="en-US" sz="28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2800" i="1" baseline="-25000" dirty="0">
                    <a:solidFill>
                      <a:schemeClr val="accent2"/>
                    </a:solidFill>
                    <a:latin typeface="Calibri" pitchFamily="34" charset="0"/>
                  </a:rPr>
                  <a:t>X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  <a:sym typeface="Symbol" pitchFamily="18" charset="2"/>
                  </a:rPr>
                  <a:t>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sz="28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2800" i="1" baseline="-25000" dirty="0">
                    <a:solidFill>
                      <a:schemeClr val="accent2"/>
                    </a:solidFill>
                    <a:latin typeface="Calibri" pitchFamily="34" charset="0"/>
                  </a:rPr>
                  <a:t>Y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)</a:t>
                </a:r>
                <a:r>
                  <a:rPr lang="en-US" sz="2800" baseline="30000" dirty="0">
                    <a:solidFill>
                      <a:schemeClr val="accent2"/>
                    </a:solidFill>
                    <a:latin typeface="Calibri" pitchFamily="34" charset="0"/>
                  </a:rPr>
                  <a:t>+ 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=  </a:t>
                </a:r>
                <a:r>
                  <a:rPr lang="en-US" sz="28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2800" i="1" baseline="30000" dirty="0">
                    <a:solidFill>
                      <a:schemeClr val="accent2"/>
                    </a:solidFill>
                    <a:latin typeface="Calibri" pitchFamily="34" charset="0"/>
                  </a:rPr>
                  <a:t>+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Need to enforce only  the dependencies in </a:t>
                </a:r>
                <a:r>
                  <a:rPr lang="en-US" sz="2800" i="1" dirty="0">
                    <a:latin typeface="Calibri" pitchFamily="34" charset="0"/>
                  </a:rPr>
                  <a:t>F</a:t>
                </a:r>
                <a:r>
                  <a:rPr lang="en-US" sz="2800" i="1" baseline="-25000" dirty="0">
                    <a:latin typeface="Calibri" pitchFamily="34" charset="0"/>
                  </a:rPr>
                  <a:t>X</a:t>
                </a:r>
                <a:r>
                  <a:rPr lang="en-US" sz="2800" dirty="0">
                    <a:latin typeface="Calibri" pitchFamily="34" charset="0"/>
                  </a:rPr>
                  <a:t> and </a:t>
                </a:r>
                <a:r>
                  <a:rPr lang="en-US" sz="2800" i="1" dirty="0">
                    <a:latin typeface="Calibri" pitchFamily="34" charset="0"/>
                  </a:rPr>
                  <a:t>F</a:t>
                </a:r>
                <a:r>
                  <a:rPr lang="en-US" sz="2800" i="1" baseline="-25000" dirty="0">
                    <a:latin typeface="Calibri" pitchFamily="34" charset="0"/>
                  </a:rPr>
                  <a:t>Y </a:t>
                </a:r>
                <a:r>
                  <a:rPr lang="en-US" sz="2800" dirty="0">
                    <a:latin typeface="Calibri" pitchFamily="34" charset="0"/>
                  </a:rPr>
                  <a:t>; and all FDs in </a:t>
                </a:r>
                <a:r>
                  <a:rPr lang="en-US" sz="2800" i="1" dirty="0">
                    <a:latin typeface="Calibri" pitchFamily="34" charset="0"/>
                  </a:rPr>
                  <a:t>F</a:t>
                </a:r>
                <a:r>
                  <a:rPr lang="en-US" sz="2800" baseline="30000" dirty="0">
                    <a:latin typeface="Calibri" pitchFamily="34" charset="0"/>
                  </a:rPr>
                  <a:t>+</a:t>
                </a:r>
                <a:r>
                  <a:rPr lang="en-US" sz="2800" dirty="0">
                    <a:latin typeface="Calibri" pitchFamily="34" charset="0"/>
                  </a:rPr>
                  <a:t> are then sure to be satisfied</a:t>
                </a:r>
              </a:p>
              <a:p>
                <a:pPr marL="169863" lvl="1" indent="0">
                  <a:spcBef>
                    <a:spcPts val="1800"/>
                  </a:spcBef>
                  <a:spcAft>
                    <a:spcPts val="600"/>
                  </a:spcAft>
                  <a:buSzPct val="75000"/>
                  <a:buNone/>
                </a:pPr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845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414275"/>
                <a:ext cx="8534400" cy="4876800"/>
              </a:xfrm>
              <a:blipFill>
                <a:blip r:embed="rId3"/>
                <a:stretch>
                  <a:fillRect l="-1857" t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8448549-AE9A-8DCE-E5D1-4673416410FA}"/>
              </a:ext>
            </a:extLst>
          </p:cNvPr>
          <p:cNvGrpSpPr/>
          <p:nvPr/>
        </p:nvGrpSpPr>
        <p:grpSpPr>
          <a:xfrm>
            <a:off x="1417638" y="2514600"/>
            <a:ext cx="5821362" cy="1193800"/>
            <a:chOff x="1417638" y="2616200"/>
            <a:chExt cx="5821362" cy="1193800"/>
          </a:xfrm>
        </p:grpSpPr>
        <p:sp>
          <p:nvSpPr>
            <p:cNvPr id="35846" name="TextBox 5">
              <a:extLst>
                <a:ext uri="{FF2B5EF4-FFF2-40B4-BE49-F238E27FC236}">
                  <a16:creationId xmlns:a16="http://schemas.microsoft.com/office/drawing/2014/main" id="{BD6AB202-09D1-18BE-F140-07AC0C769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7638" y="2949575"/>
              <a:ext cx="40798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i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0A0227-3DDE-631B-42E2-461B9B1DB988}"/>
                </a:ext>
              </a:extLst>
            </p:cNvPr>
            <p:cNvSpPr/>
            <p:nvPr/>
          </p:nvSpPr>
          <p:spPr bwMode="auto">
            <a:xfrm>
              <a:off x="1828800" y="3048000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1C7ED5-D7D8-FA70-DEA6-AC17417729CB}"/>
                </a:ext>
              </a:extLst>
            </p:cNvPr>
            <p:cNvSpPr/>
            <p:nvPr/>
          </p:nvSpPr>
          <p:spPr bwMode="auto">
            <a:xfrm>
              <a:off x="2209800" y="3048000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819C7D-3E0B-2AA8-09A7-05B34EA7296F}"/>
                </a:ext>
              </a:extLst>
            </p:cNvPr>
            <p:cNvSpPr/>
            <p:nvPr/>
          </p:nvSpPr>
          <p:spPr bwMode="auto">
            <a:xfrm>
              <a:off x="2590800" y="3048000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63E421-AAA6-EA02-9925-A3384E7EF49F}"/>
                </a:ext>
              </a:extLst>
            </p:cNvPr>
            <p:cNvSpPr/>
            <p:nvPr/>
          </p:nvSpPr>
          <p:spPr bwMode="auto">
            <a:xfrm>
              <a:off x="2971800" y="3048000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E1FDB1-E9FA-EC23-4A4A-DB7F9708BC51}"/>
                </a:ext>
              </a:extLst>
            </p:cNvPr>
            <p:cNvSpPr/>
            <p:nvPr/>
          </p:nvSpPr>
          <p:spPr bwMode="auto">
            <a:xfrm>
              <a:off x="3352800" y="3048000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5852" name="Right Arrow 12">
              <a:extLst>
                <a:ext uri="{FF2B5EF4-FFF2-40B4-BE49-F238E27FC236}">
                  <a16:creationId xmlns:a16="http://schemas.microsoft.com/office/drawing/2014/main" id="{49FA5C3B-680C-6752-8E79-8E98B1F0B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2792413"/>
              <a:ext cx="762000" cy="255587"/>
            </a:xfrm>
            <a:prstGeom prst="rightArrow">
              <a:avLst>
                <a:gd name="adj1" fmla="val 50000"/>
                <a:gd name="adj2" fmla="val 50090"/>
              </a:avLst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5853" name="Right Arrow 13">
              <a:extLst>
                <a:ext uri="{FF2B5EF4-FFF2-40B4-BE49-F238E27FC236}">
                  <a16:creationId xmlns:a16="http://schemas.microsoft.com/office/drawing/2014/main" id="{404BD5E2-B1F4-1ABA-2E5A-5668F207B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3402013"/>
              <a:ext cx="762000" cy="255587"/>
            </a:xfrm>
            <a:prstGeom prst="rightArrow">
              <a:avLst>
                <a:gd name="adj1" fmla="val 50000"/>
                <a:gd name="adj2" fmla="val 50090"/>
              </a:avLst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5854" name="Rectangle 14">
              <a:extLst>
                <a:ext uri="{FF2B5EF4-FFF2-40B4-BE49-F238E27FC236}">
                  <a16:creationId xmlns:a16="http://schemas.microsoft.com/office/drawing/2014/main" id="{AEB69660-5723-E107-C086-FF092150A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5" y="2859088"/>
              <a:ext cx="130175" cy="7302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5855" name="Rectangle 15">
              <a:extLst>
                <a:ext uri="{FF2B5EF4-FFF2-40B4-BE49-F238E27FC236}">
                  <a16:creationId xmlns:a16="http://schemas.microsoft.com/office/drawing/2014/main" id="{E3DEA200-C652-0826-B721-9217F206C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600" y="3186113"/>
              <a:ext cx="787400" cy="1143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5856" name="TextBox 16">
              <a:extLst>
                <a:ext uri="{FF2B5EF4-FFF2-40B4-BE49-F238E27FC236}">
                  <a16:creationId xmlns:a16="http://schemas.microsoft.com/office/drawing/2014/main" id="{20601670-2CDA-BEC8-4E82-134202420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3838" y="2616200"/>
              <a:ext cx="3984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i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X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C0B463-C157-8EF9-4E34-339D1C2BBEB8}"/>
                </a:ext>
              </a:extLst>
            </p:cNvPr>
            <p:cNvSpPr/>
            <p:nvPr/>
          </p:nvSpPr>
          <p:spPr bwMode="auto">
            <a:xfrm>
              <a:off x="5715000" y="27146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EF3A27-A672-26B0-C59E-26E0A93FF91E}"/>
                </a:ext>
              </a:extLst>
            </p:cNvPr>
            <p:cNvSpPr/>
            <p:nvPr/>
          </p:nvSpPr>
          <p:spPr bwMode="auto">
            <a:xfrm>
              <a:off x="6096000" y="27146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5859" name="TextBox 22">
              <a:extLst>
                <a:ext uri="{FF2B5EF4-FFF2-40B4-BE49-F238E27FC236}">
                  <a16:creationId xmlns:a16="http://schemas.microsoft.com/office/drawing/2014/main" id="{A3D8169B-DA01-9D05-9597-8FD16A004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3838" y="3225800"/>
              <a:ext cx="3857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i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704438-EAD7-110A-F14E-E58BCE35C7BF}"/>
                </a:ext>
              </a:extLst>
            </p:cNvPr>
            <p:cNvSpPr/>
            <p:nvPr/>
          </p:nvSpPr>
          <p:spPr bwMode="auto">
            <a:xfrm>
              <a:off x="5715000" y="33242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FC0196-C634-F9E0-AEB5-91BDD6C90591}"/>
                </a:ext>
              </a:extLst>
            </p:cNvPr>
            <p:cNvSpPr/>
            <p:nvPr/>
          </p:nvSpPr>
          <p:spPr bwMode="auto">
            <a:xfrm>
              <a:off x="6096000" y="33242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E86F50-FE39-D272-B0A1-33BDE4802FE7}"/>
                </a:ext>
              </a:extLst>
            </p:cNvPr>
            <p:cNvSpPr/>
            <p:nvPr/>
          </p:nvSpPr>
          <p:spPr bwMode="auto">
            <a:xfrm>
              <a:off x="6477000" y="33242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68C54D-B9E9-D3B2-5FD8-E5896F8EA654}"/>
                </a:ext>
              </a:extLst>
            </p:cNvPr>
            <p:cNvSpPr/>
            <p:nvPr/>
          </p:nvSpPr>
          <p:spPr bwMode="auto">
            <a:xfrm>
              <a:off x="6858000" y="33242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597C81-9BB3-4CDD-E81C-2B8E4F1B67DB}"/>
              </a:ext>
            </a:extLst>
          </p:cNvPr>
          <p:cNvSpPr txBox="1"/>
          <p:nvPr/>
        </p:nvSpPr>
        <p:spPr>
          <a:xfrm>
            <a:off x="949095" y="2792125"/>
            <a:ext cx="41774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45720" rIns="45720" bIns="45720" rtlCol="0" anchor="t" anchorCtr="1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F</a:t>
            </a:r>
            <a:r>
              <a:rPr lang="en-US" sz="3200" b="1" i="1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CE861-EAE8-E7D2-2F5D-D605EEA50AA9}"/>
              </a:ext>
            </a:extLst>
          </p:cNvPr>
          <p:cNvSpPr txBox="1"/>
          <p:nvPr/>
        </p:nvSpPr>
        <p:spPr>
          <a:xfrm>
            <a:off x="6656292" y="2351952"/>
            <a:ext cx="42716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45720" rIns="45720" bIns="45720" rtlCol="0" anchor="t" anchorCtr="1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F</a:t>
            </a:r>
            <a:r>
              <a:rPr lang="en-US" sz="3200" b="1" i="1" baseline="-25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0B8DEF-5799-B99E-256F-3BCD22F69AE0}"/>
              </a:ext>
            </a:extLst>
          </p:cNvPr>
          <p:cNvSpPr txBox="1"/>
          <p:nvPr/>
        </p:nvSpPr>
        <p:spPr>
          <a:xfrm>
            <a:off x="7413625" y="2946804"/>
            <a:ext cx="42415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45720" rIns="45720" bIns="45720" rtlCol="0" anchor="t" anchorCtr="1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F</a:t>
            </a:r>
            <a:r>
              <a:rPr lang="en-US" sz="3200" b="1" i="1" baseline="-25000" dirty="0">
                <a:solidFill>
                  <a:schemeClr val="bg1"/>
                </a:solidFill>
              </a:rPr>
              <a:t>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72AA4D-B3A8-9C14-A4B0-4AB1C5D6C3AD}"/>
              </a:ext>
            </a:extLst>
          </p:cNvPr>
          <p:cNvGrpSpPr/>
          <p:nvPr/>
        </p:nvGrpSpPr>
        <p:grpSpPr>
          <a:xfrm>
            <a:off x="3559490" y="4910138"/>
            <a:ext cx="4738482" cy="1808162"/>
            <a:chOff x="3559490" y="4910138"/>
            <a:chExt cx="4738482" cy="1808162"/>
          </a:xfrm>
        </p:grpSpPr>
        <p:sp>
          <p:nvSpPr>
            <p:cNvPr id="35843" name="Rectangle 3">
              <a:extLst>
                <a:ext uri="{FF2B5EF4-FFF2-40B4-BE49-F238E27FC236}">
                  <a16:creationId xmlns:a16="http://schemas.microsoft.com/office/drawing/2014/main" id="{550F4D9E-F5DF-5FB8-C5F6-08A621A31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253" y="6261100"/>
              <a:ext cx="2895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849DC8E-0846-D323-6968-AF68074C296A}"/>
                </a:ext>
              </a:extLst>
            </p:cNvPr>
            <p:cNvGrpSpPr/>
            <p:nvPr/>
          </p:nvGrpSpPr>
          <p:grpSpPr>
            <a:xfrm>
              <a:off x="3559490" y="4910138"/>
              <a:ext cx="4738482" cy="1645168"/>
              <a:chOff x="656706" y="3709841"/>
              <a:chExt cx="6153586" cy="238338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B0F529F-94BA-1B05-DD40-0ADCDB6CB752}"/>
                  </a:ext>
                </a:extLst>
              </p:cNvPr>
              <p:cNvSpPr/>
              <p:nvPr/>
            </p:nvSpPr>
            <p:spPr>
              <a:xfrm>
                <a:off x="656706" y="4987636"/>
                <a:ext cx="1905000" cy="1105593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i="1" dirty="0"/>
                  <a:t>R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26C7CA2-B05A-9BF4-DB5C-7EF11D18AF58}"/>
                  </a:ext>
                </a:extLst>
              </p:cNvPr>
              <p:cNvSpPr/>
              <p:nvPr/>
            </p:nvSpPr>
            <p:spPr>
              <a:xfrm>
                <a:off x="3368041" y="4987637"/>
                <a:ext cx="1312025" cy="739834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i="1" dirty="0"/>
                  <a:t>X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036299D-C77C-9568-4479-961A55E9616B}"/>
                  </a:ext>
                </a:extLst>
              </p:cNvPr>
              <p:cNvSpPr/>
              <p:nvPr/>
            </p:nvSpPr>
            <p:spPr>
              <a:xfrm>
                <a:off x="5199860" y="4987636"/>
                <a:ext cx="1312025" cy="739834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i="1" dirty="0"/>
                  <a:t>Y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CC82935-3B3A-DE08-A3C5-4054F5112957}"/>
                  </a:ext>
                </a:extLst>
              </p:cNvPr>
              <p:cNvGrpSpPr/>
              <p:nvPr/>
            </p:nvGrpSpPr>
            <p:grpSpPr>
              <a:xfrm>
                <a:off x="1870364" y="4748369"/>
                <a:ext cx="4939928" cy="787065"/>
                <a:chOff x="1870364" y="4748369"/>
                <a:chExt cx="4939928" cy="787065"/>
              </a:xfrm>
            </p:grpSpPr>
            <p:sp>
              <p:nvSpPr>
                <p:cNvPr id="42" name="Flowchart: Document 41">
                  <a:extLst>
                    <a:ext uri="{FF2B5EF4-FFF2-40B4-BE49-F238E27FC236}">
                      <a16:creationId xmlns:a16="http://schemas.microsoft.com/office/drawing/2014/main" id="{30CB6B76-29CE-0C2C-2CD0-1BE2914D8BE3}"/>
                    </a:ext>
                  </a:extLst>
                </p:cNvPr>
                <p:cNvSpPr/>
                <p:nvPr/>
              </p:nvSpPr>
              <p:spPr>
                <a:xfrm>
                  <a:off x="1870364" y="4748369"/>
                  <a:ext cx="914400" cy="787065"/>
                </a:xfrm>
                <a:prstGeom prst="flowChartDocumen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i="1" dirty="0"/>
                    <a:t>F</a:t>
                  </a:r>
                  <a:r>
                    <a:rPr lang="en-US" sz="3200" i="1" baseline="30000" dirty="0"/>
                    <a:t>+</a:t>
                  </a:r>
                </a:p>
              </p:txBody>
            </p:sp>
            <p:sp>
              <p:nvSpPr>
                <p:cNvPr id="43" name="Flowchart: Document 42">
                  <a:extLst>
                    <a:ext uri="{FF2B5EF4-FFF2-40B4-BE49-F238E27FC236}">
                      <a16:creationId xmlns:a16="http://schemas.microsoft.com/office/drawing/2014/main" id="{8508F63F-50D6-4B17-B5AC-A1B30CE21280}"/>
                    </a:ext>
                  </a:extLst>
                </p:cNvPr>
                <p:cNvSpPr/>
                <p:nvPr/>
              </p:nvSpPr>
              <p:spPr>
                <a:xfrm>
                  <a:off x="4331491" y="4795600"/>
                  <a:ext cx="629772" cy="739834"/>
                </a:xfrm>
                <a:prstGeom prst="flowChartDocumen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/>
                    <a:t>F</a:t>
                  </a:r>
                  <a:r>
                    <a:rPr lang="en-US" sz="2400" i="1" baseline="-25000" dirty="0"/>
                    <a:t>X</a:t>
                  </a:r>
                  <a:endParaRPr lang="en-US" sz="2400" i="1" dirty="0"/>
                </a:p>
              </p:txBody>
            </p:sp>
            <p:sp>
              <p:nvSpPr>
                <p:cNvPr id="44" name="Flowchart: Document 43">
                  <a:extLst>
                    <a:ext uri="{FF2B5EF4-FFF2-40B4-BE49-F238E27FC236}">
                      <a16:creationId xmlns:a16="http://schemas.microsoft.com/office/drawing/2014/main" id="{0363A3C6-3380-3598-6E83-ED10CFC84C50}"/>
                    </a:ext>
                  </a:extLst>
                </p:cNvPr>
                <p:cNvSpPr/>
                <p:nvPr/>
              </p:nvSpPr>
              <p:spPr>
                <a:xfrm>
                  <a:off x="6180520" y="4795599"/>
                  <a:ext cx="629772" cy="681297"/>
                </a:xfrm>
                <a:prstGeom prst="flowChartDocumen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/>
                    <a:t>F</a:t>
                  </a:r>
                  <a:r>
                    <a:rPr lang="en-US" sz="2400" i="1" baseline="-25000" dirty="0"/>
                    <a:t>Y</a:t>
                  </a:r>
                  <a:endParaRPr lang="en-US" sz="2400" i="1" dirty="0"/>
                </a:p>
              </p:txBody>
            </p:sp>
          </p:grpSp>
          <p:sp>
            <p:nvSpPr>
              <p:cNvPr id="35" name="Arrow: Curved Up 34">
                <a:extLst>
                  <a:ext uri="{FF2B5EF4-FFF2-40B4-BE49-F238E27FC236}">
                    <a16:creationId xmlns:a16="http://schemas.microsoft.com/office/drawing/2014/main" id="{E747C20F-BEB7-8CFE-575E-00250A602BDB}"/>
                  </a:ext>
                </a:extLst>
              </p:cNvPr>
              <p:cNvSpPr/>
              <p:nvPr/>
            </p:nvSpPr>
            <p:spPr>
              <a:xfrm rot="20865258">
                <a:off x="2381648" y="5661545"/>
                <a:ext cx="1408867" cy="380984"/>
              </a:xfrm>
              <a:prstGeom prst="curved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1BC38A0-36E7-C552-12F2-09C4E7E78600}"/>
                  </a:ext>
                </a:extLst>
              </p:cNvPr>
              <p:cNvGrpSpPr/>
              <p:nvPr/>
            </p:nvGrpSpPr>
            <p:grpSpPr>
              <a:xfrm>
                <a:off x="3823358" y="4263042"/>
                <a:ext cx="2482983" cy="655909"/>
                <a:chOff x="3823358" y="4263042"/>
                <a:chExt cx="2482983" cy="655909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461D6AE6-DBEA-F820-DC39-BF0D560C2B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55177" y="4267787"/>
                  <a:ext cx="651164" cy="651164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D52717F4-EE7D-1A30-7A1F-9305850124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3358" y="4263042"/>
                  <a:ext cx="651164" cy="651164"/>
                </a:xfrm>
                <a:prstGeom prst="rect">
                  <a:avLst/>
                </a:prstGeom>
              </p:spPr>
            </p:pic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894BB2D-3956-4760-E008-418AB5219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9481" y="4174932"/>
                <a:ext cx="651164" cy="651164"/>
              </a:xfrm>
              <a:prstGeom prst="rect">
                <a:avLst/>
              </a:prstGeom>
            </p:spPr>
          </p:pic>
          <p:sp>
            <p:nvSpPr>
              <p:cNvPr id="38" name="Arrow: Curved Right 37">
                <a:extLst>
                  <a:ext uri="{FF2B5EF4-FFF2-40B4-BE49-F238E27FC236}">
                    <a16:creationId xmlns:a16="http://schemas.microsoft.com/office/drawing/2014/main" id="{59FBC81C-13B8-0DD3-BF58-85529438EB97}"/>
                  </a:ext>
                </a:extLst>
              </p:cNvPr>
              <p:cNvSpPr/>
              <p:nvPr/>
            </p:nvSpPr>
            <p:spPr>
              <a:xfrm rot="5400000">
                <a:off x="3088291" y="3389432"/>
                <a:ext cx="534064" cy="1587234"/>
              </a:xfrm>
              <a:prstGeom prst="curvedRightArrow">
                <a:avLst>
                  <a:gd name="adj1" fmla="val 15796"/>
                  <a:gd name="adj2" fmla="val 39043"/>
                  <a:gd name="adj3" fmla="val 25000"/>
                </a:avLst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Arrow: Curved Right 38">
                <a:extLst>
                  <a:ext uri="{FF2B5EF4-FFF2-40B4-BE49-F238E27FC236}">
                    <a16:creationId xmlns:a16="http://schemas.microsoft.com/office/drawing/2014/main" id="{120A3D97-33AD-E3B7-E4DB-F74D1F8B41A3}"/>
                  </a:ext>
                </a:extLst>
              </p:cNvPr>
              <p:cNvSpPr/>
              <p:nvPr/>
            </p:nvSpPr>
            <p:spPr>
              <a:xfrm rot="5400000">
                <a:off x="3925351" y="2256492"/>
                <a:ext cx="584775" cy="3491473"/>
              </a:xfrm>
              <a:prstGeom prst="curvedRightArrow">
                <a:avLst>
                  <a:gd name="adj1" fmla="val 20839"/>
                  <a:gd name="adj2" fmla="val 44046"/>
                  <a:gd name="adj3" fmla="val 25000"/>
                </a:avLst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Arrow: Curved Up 44">
              <a:extLst>
                <a:ext uri="{FF2B5EF4-FFF2-40B4-BE49-F238E27FC236}">
                  <a16:creationId xmlns:a16="http://schemas.microsoft.com/office/drawing/2014/main" id="{A2FB57B1-6EFC-3E5A-E1C0-79C947612C8A}"/>
                </a:ext>
              </a:extLst>
            </p:cNvPr>
            <p:cNvSpPr/>
            <p:nvPr/>
          </p:nvSpPr>
          <p:spPr>
            <a:xfrm rot="21112582">
              <a:off x="4684245" y="6205193"/>
              <a:ext cx="2804620" cy="484879"/>
            </a:xfrm>
            <a:prstGeom prst="curved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Rectangle 4">
            <a:extLst>
              <a:ext uri="{FF2B5EF4-FFF2-40B4-BE49-F238E27FC236}">
                <a16:creationId xmlns:a16="http://schemas.microsoft.com/office/drawing/2014/main" id="{1018E025-9DD8-6BCC-E0C9-079D706EA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78078" cy="11049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Dependency Preserving Decompositions </a:t>
            </a:r>
            <a:br>
              <a:rPr lang="en-US" sz="4000" b="1" dirty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>                                                                    </a:t>
            </a:r>
            <a:r>
              <a:rPr lang="en-US" sz="3600" b="1" dirty="0">
                <a:solidFill>
                  <a:srgbClr val="7030A0"/>
                </a:solidFill>
              </a:rPr>
              <a:t>(Contd.)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262E2-1126-6A22-347B-37DA2B1411E0}"/>
              </a:ext>
            </a:extLst>
          </p:cNvPr>
          <p:cNvSpPr txBox="1"/>
          <p:nvPr/>
        </p:nvSpPr>
        <p:spPr>
          <a:xfrm>
            <a:off x="885298" y="5264415"/>
            <a:ext cx="2131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 JOIN is not needed !!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5CD9A42-4C2F-EF02-8BDF-EC4867357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260" y="5917497"/>
            <a:ext cx="714875" cy="71487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B778BA7-DC1D-B515-F8BE-40173BF8D985}"/>
              </a:ext>
            </a:extLst>
          </p:cNvPr>
          <p:cNvSpPr txBox="1"/>
          <p:nvPr/>
        </p:nvSpPr>
        <p:spPr>
          <a:xfrm>
            <a:off x="7042606" y="2277830"/>
            <a:ext cx="1208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C00000"/>
                </a:solidFill>
              </a:rPr>
              <a:t>Projection of F</a:t>
            </a:r>
            <a:r>
              <a:rPr lang="en-US" sz="1600" baseline="30000" dirty="0">
                <a:solidFill>
                  <a:srgbClr val="C00000"/>
                </a:solidFill>
              </a:rPr>
              <a:t>+</a:t>
            </a:r>
            <a:r>
              <a:rPr lang="en-US" sz="1600" dirty="0">
                <a:solidFill>
                  <a:srgbClr val="C00000"/>
                </a:solidFill>
              </a:rPr>
              <a:t> on 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E58610-3186-C71B-FB86-EA110A04E1A2}"/>
              </a:ext>
            </a:extLst>
          </p:cNvPr>
          <p:cNvSpPr txBox="1"/>
          <p:nvPr/>
        </p:nvSpPr>
        <p:spPr>
          <a:xfrm>
            <a:off x="7803287" y="2865587"/>
            <a:ext cx="1208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C00000"/>
                </a:solidFill>
              </a:rPr>
              <a:t>Projection of F</a:t>
            </a:r>
            <a:r>
              <a:rPr lang="en-US" sz="1600" baseline="30000" dirty="0">
                <a:solidFill>
                  <a:srgbClr val="C00000"/>
                </a:solidFill>
              </a:rPr>
              <a:t>+</a:t>
            </a:r>
            <a:r>
              <a:rPr lang="en-US" sz="1600" dirty="0">
                <a:solidFill>
                  <a:srgbClr val="C00000"/>
                </a:solidFill>
              </a:rPr>
              <a:t> on Y</a:t>
            </a:r>
          </a:p>
        </p:txBody>
      </p:sp>
    </p:spTree>
    <p:extLst>
      <p:ext uri="{BB962C8B-B14F-4D97-AF65-F5344CB8AC3E}">
        <p14:creationId xmlns:p14="http://schemas.microsoft.com/office/powerpoint/2010/main" val="229797872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9A765-86A9-A96A-BE17-D77D8FA09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B4A9BD9-F339-B4C9-12F6-B5A7ABB2C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9C51474-DF44-70DA-5055-326112265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A9098794-91D6-91F1-CA7A-7FD88B0A8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22663"/>
            <a:ext cx="7886700" cy="93027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Not Dependency Preserving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028CF893-FBA3-3520-BEE0-E2241A822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6895" y="1152937"/>
            <a:ext cx="8230210" cy="115816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Calibri" pitchFamily="34" charset="0"/>
              </a:rPr>
              <a:t>Decomposition of </a:t>
            </a:r>
            <a:r>
              <a:rPr lang="en-US" sz="3200" i="1" dirty="0">
                <a:latin typeface="Calibri" pitchFamily="34" charset="0"/>
              </a:rPr>
              <a:t>R</a:t>
            </a:r>
            <a:r>
              <a:rPr lang="en-US" sz="3200" dirty="0">
                <a:latin typeface="Calibri" pitchFamily="34" charset="0"/>
              </a:rPr>
              <a:t> into </a:t>
            </a:r>
            <a:r>
              <a:rPr lang="en-US" sz="3200" i="1" dirty="0">
                <a:latin typeface="Calibri" pitchFamily="34" charset="0"/>
              </a:rPr>
              <a:t>X </a:t>
            </a:r>
            <a:r>
              <a:rPr lang="en-US" sz="3200" dirty="0">
                <a:latin typeface="Calibri" pitchFamily="34" charset="0"/>
              </a:rPr>
              <a:t>and </a:t>
            </a:r>
            <a:r>
              <a:rPr lang="en-US" sz="3200" i="1" dirty="0">
                <a:latin typeface="Calibri" pitchFamily="34" charset="0"/>
              </a:rPr>
              <a:t>Y</a:t>
            </a:r>
            <a:r>
              <a:rPr lang="en-US" sz="3200" dirty="0">
                <a:latin typeface="Calibri" pitchFamily="34" charset="0"/>
              </a:rPr>
              <a:t> is </a:t>
            </a:r>
            <a:r>
              <a:rPr lang="en-US" sz="3200" i="1" u="sng" dirty="0">
                <a:solidFill>
                  <a:schemeClr val="accent2"/>
                </a:solidFill>
                <a:latin typeface="Calibri" pitchFamily="34" charset="0"/>
              </a:rPr>
              <a:t>dependency</a:t>
            </a:r>
            <a:r>
              <a:rPr lang="en-US" sz="3200" u="sng" dirty="0">
                <a:latin typeface="Calibri" pitchFamily="34" charset="0"/>
              </a:rPr>
              <a:t> </a:t>
            </a:r>
            <a:r>
              <a:rPr lang="en-US" sz="3200" i="1" u="sng" dirty="0">
                <a:solidFill>
                  <a:schemeClr val="accent2"/>
                </a:solidFill>
                <a:latin typeface="Calibri" pitchFamily="34" charset="0"/>
              </a:rPr>
              <a:t>preserving</a:t>
            </a:r>
            <a:r>
              <a:rPr lang="en-US" sz="3200" dirty="0">
                <a:latin typeface="Calibri" pitchFamily="34" charset="0"/>
              </a:rPr>
              <a:t>  if  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3200" i="1" baseline="-25000" dirty="0">
                <a:solidFill>
                  <a:schemeClr val="accent2"/>
                </a:solidFill>
                <a:latin typeface="Calibri" pitchFamily="34" charset="0"/>
              </a:rPr>
              <a:t>X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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3200" i="1" baseline="-25000" dirty="0">
                <a:solidFill>
                  <a:schemeClr val="accent2"/>
                </a:solidFill>
                <a:latin typeface="Calibri" pitchFamily="34" charset="0"/>
              </a:rPr>
              <a:t>Y 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)</a:t>
            </a:r>
            <a:r>
              <a:rPr lang="en-US" sz="3200" baseline="30000" dirty="0">
                <a:solidFill>
                  <a:schemeClr val="accent2"/>
                </a:solidFill>
                <a:latin typeface="Calibri" pitchFamily="34" charset="0"/>
              </a:rPr>
              <a:t>+  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= 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3200" i="1" baseline="30000" dirty="0">
                <a:solidFill>
                  <a:schemeClr val="accent2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9A1F31-8811-FF4C-1542-C7BB5FE1850B}"/>
              </a:ext>
            </a:extLst>
          </p:cNvPr>
          <p:cNvSpPr/>
          <p:nvPr/>
        </p:nvSpPr>
        <p:spPr>
          <a:xfrm>
            <a:off x="685802" y="4180025"/>
            <a:ext cx="1905000" cy="110559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/>
              <a:t>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37224B-E280-35C0-3BC1-5F19CC72F43D}"/>
              </a:ext>
            </a:extLst>
          </p:cNvPr>
          <p:cNvSpPr/>
          <p:nvPr/>
        </p:nvSpPr>
        <p:spPr>
          <a:xfrm>
            <a:off x="3397137" y="4180026"/>
            <a:ext cx="1312025" cy="7398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/>
              <a:t>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1C22C8-6216-5200-01E7-8D427FEBFF2A}"/>
              </a:ext>
            </a:extLst>
          </p:cNvPr>
          <p:cNvSpPr/>
          <p:nvPr/>
        </p:nvSpPr>
        <p:spPr>
          <a:xfrm>
            <a:off x="5228956" y="4180025"/>
            <a:ext cx="1312025" cy="73983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/>
              <a:t>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E89479-EA04-B775-1745-A5E10F4DA3FA}"/>
              </a:ext>
            </a:extLst>
          </p:cNvPr>
          <p:cNvSpPr/>
          <p:nvPr/>
        </p:nvSpPr>
        <p:spPr>
          <a:xfrm>
            <a:off x="7060775" y="4183489"/>
            <a:ext cx="1312025" cy="739834"/>
          </a:xfrm>
          <a:prstGeom prst="rect">
            <a:avLst/>
          </a:prstGeom>
          <a:solidFill>
            <a:srgbClr val="7A7AA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/>
              <a:t>Z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C97E57-CB88-C131-E4E5-A297E2C16AB7}"/>
              </a:ext>
            </a:extLst>
          </p:cNvPr>
          <p:cNvGrpSpPr/>
          <p:nvPr/>
        </p:nvGrpSpPr>
        <p:grpSpPr>
          <a:xfrm>
            <a:off x="1899460" y="3940758"/>
            <a:ext cx="6720117" cy="612648"/>
            <a:chOff x="1870364" y="4748369"/>
            <a:chExt cx="6720117" cy="612648"/>
          </a:xfrm>
        </p:grpSpPr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C0881C7E-3AAB-5748-6E18-27EE4899C3B9}"/>
                </a:ext>
              </a:extLst>
            </p:cNvPr>
            <p:cNvSpPr/>
            <p:nvPr/>
          </p:nvSpPr>
          <p:spPr>
            <a:xfrm>
              <a:off x="1870364" y="4748369"/>
              <a:ext cx="914400" cy="612648"/>
            </a:xfrm>
            <a:prstGeom prst="flowChartDocumen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F</a:t>
              </a:r>
              <a:r>
                <a:rPr lang="en-US" sz="3200" i="1" baseline="30000" dirty="0"/>
                <a:t>+</a:t>
              </a:r>
            </a:p>
          </p:txBody>
        </p:sp>
        <p:sp>
          <p:nvSpPr>
            <p:cNvPr id="23" name="Flowchart: Document 22">
              <a:extLst>
                <a:ext uri="{FF2B5EF4-FFF2-40B4-BE49-F238E27FC236}">
                  <a16:creationId xmlns:a16="http://schemas.microsoft.com/office/drawing/2014/main" id="{74926397-5130-0799-342D-3D2BC5B82650}"/>
                </a:ext>
              </a:extLst>
            </p:cNvPr>
            <p:cNvSpPr/>
            <p:nvPr/>
          </p:nvSpPr>
          <p:spPr>
            <a:xfrm>
              <a:off x="4297071" y="4795601"/>
              <a:ext cx="629772" cy="409968"/>
            </a:xfrm>
            <a:prstGeom prst="flowChartDocumen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/>
                <a:t>F</a:t>
              </a:r>
              <a:r>
                <a:rPr lang="en-US" sz="2400" i="1" baseline="-25000" dirty="0"/>
                <a:t>X</a:t>
              </a:r>
            </a:p>
          </p:txBody>
        </p:sp>
        <p:sp>
          <p:nvSpPr>
            <p:cNvPr id="24" name="Flowchart: Document 23">
              <a:extLst>
                <a:ext uri="{FF2B5EF4-FFF2-40B4-BE49-F238E27FC236}">
                  <a16:creationId xmlns:a16="http://schemas.microsoft.com/office/drawing/2014/main" id="{37D3616A-4A01-5197-0020-6AE3482771FB}"/>
                </a:ext>
              </a:extLst>
            </p:cNvPr>
            <p:cNvSpPr/>
            <p:nvPr/>
          </p:nvSpPr>
          <p:spPr>
            <a:xfrm>
              <a:off x="6128890" y="4795600"/>
              <a:ext cx="629772" cy="409968"/>
            </a:xfrm>
            <a:prstGeom prst="flowChartDocumen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/>
                <a:t>F</a:t>
              </a:r>
              <a:r>
                <a:rPr lang="en-US" sz="2400" i="1" baseline="-25000" dirty="0"/>
                <a:t>Y</a:t>
              </a:r>
            </a:p>
          </p:txBody>
        </p:sp>
        <p:sp>
          <p:nvSpPr>
            <p:cNvPr id="25" name="Flowchart: Document 24">
              <a:extLst>
                <a:ext uri="{FF2B5EF4-FFF2-40B4-BE49-F238E27FC236}">
                  <a16:creationId xmlns:a16="http://schemas.microsoft.com/office/drawing/2014/main" id="{584B4AE9-8E47-5B8E-71D2-70D4DE224BCD}"/>
                </a:ext>
              </a:extLst>
            </p:cNvPr>
            <p:cNvSpPr/>
            <p:nvPr/>
          </p:nvSpPr>
          <p:spPr>
            <a:xfrm>
              <a:off x="7960709" y="4799064"/>
              <a:ext cx="629772" cy="409968"/>
            </a:xfrm>
            <a:prstGeom prst="flowChartDocumen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/>
                <a:t>F</a:t>
              </a:r>
              <a:r>
                <a:rPr lang="en-US" sz="2400" i="1" baseline="-25000" dirty="0"/>
                <a:t>Z</a:t>
              </a:r>
            </a:p>
          </p:txBody>
        </p:sp>
      </p:grpSp>
      <p:sp>
        <p:nvSpPr>
          <p:cNvPr id="34825" name="Rectangle 34824">
            <a:extLst>
              <a:ext uri="{FF2B5EF4-FFF2-40B4-BE49-F238E27FC236}">
                <a16:creationId xmlns:a16="http://schemas.microsoft.com/office/drawing/2014/main" id="{E16AF66E-DC53-A3E9-51F0-63144E97C9FA}"/>
              </a:ext>
            </a:extLst>
          </p:cNvPr>
          <p:cNvSpPr/>
          <p:nvPr/>
        </p:nvSpPr>
        <p:spPr>
          <a:xfrm>
            <a:off x="685801" y="4180025"/>
            <a:ext cx="792805" cy="1105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6" name="Left Brace 34825">
            <a:extLst>
              <a:ext uri="{FF2B5EF4-FFF2-40B4-BE49-F238E27FC236}">
                <a16:creationId xmlns:a16="http://schemas.microsoft.com/office/drawing/2014/main" id="{85788CCF-B780-B657-FE84-C8526592E5E4}"/>
              </a:ext>
            </a:extLst>
          </p:cNvPr>
          <p:cNvSpPr/>
          <p:nvPr/>
        </p:nvSpPr>
        <p:spPr>
          <a:xfrm rot="5400000">
            <a:off x="1012053" y="3656415"/>
            <a:ext cx="140299" cy="79280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4827" name="TextBox 34826">
            <a:extLst>
              <a:ext uri="{FF2B5EF4-FFF2-40B4-BE49-F238E27FC236}">
                <a16:creationId xmlns:a16="http://schemas.microsoft.com/office/drawing/2014/main" id="{2669D409-E51C-5716-F5EC-5ACE7AEB3D74}"/>
              </a:ext>
            </a:extLst>
          </p:cNvPr>
          <p:cNvSpPr txBox="1"/>
          <p:nvPr/>
        </p:nvSpPr>
        <p:spPr>
          <a:xfrm>
            <a:off x="917496" y="3581075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4833" name="Freeform: Shape 34832">
            <a:extLst>
              <a:ext uri="{FF2B5EF4-FFF2-40B4-BE49-F238E27FC236}">
                <a16:creationId xmlns:a16="http://schemas.microsoft.com/office/drawing/2014/main" id="{12A32E67-17CA-B925-ED24-31433B782C14}"/>
              </a:ext>
            </a:extLst>
          </p:cNvPr>
          <p:cNvSpPr/>
          <p:nvPr/>
        </p:nvSpPr>
        <p:spPr>
          <a:xfrm>
            <a:off x="757947" y="4334732"/>
            <a:ext cx="504515" cy="175097"/>
          </a:xfrm>
          <a:custGeom>
            <a:avLst/>
            <a:gdLst>
              <a:gd name="connsiteX0" fmla="*/ 0 w 648510"/>
              <a:gd name="connsiteY0" fmla="*/ 38910 h 175097"/>
              <a:gd name="connsiteX1" fmla="*/ 0 w 648510"/>
              <a:gd name="connsiteY1" fmla="*/ 175097 h 175097"/>
              <a:gd name="connsiteX2" fmla="*/ 648510 w 648510"/>
              <a:gd name="connsiteY2" fmla="*/ 155642 h 175097"/>
              <a:gd name="connsiteX3" fmla="*/ 648510 w 648510"/>
              <a:gd name="connsiteY3" fmla="*/ 0 h 175097"/>
              <a:gd name="connsiteX4" fmla="*/ 648510 w 648510"/>
              <a:gd name="connsiteY4" fmla="*/ 0 h 1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10" h="175097">
                <a:moveTo>
                  <a:pt x="0" y="38910"/>
                </a:moveTo>
                <a:lnTo>
                  <a:pt x="0" y="175097"/>
                </a:lnTo>
                <a:lnTo>
                  <a:pt x="648510" y="155642"/>
                </a:lnTo>
                <a:lnTo>
                  <a:pt x="648510" y="0"/>
                </a:lnTo>
                <a:lnTo>
                  <a:pt x="648510" y="0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5" name="Freeform: Shape 34834">
            <a:extLst>
              <a:ext uri="{FF2B5EF4-FFF2-40B4-BE49-F238E27FC236}">
                <a16:creationId xmlns:a16="http://schemas.microsoft.com/office/drawing/2014/main" id="{194849F7-DF5C-6FE4-A417-89808954A87D}"/>
              </a:ext>
            </a:extLst>
          </p:cNvPr>
          <p:cNvSpPr/>
          <p:nvPr/>
        </p:nvSpPr>
        <p:spPr>
          <a:xfrm>
            <a:off x="917037" y="4202258"/>
            <a:ext cx="256974" cy="175097"/>
          </a:xfrm>
          <a:custGeom>
            <a:avLst/>
            <a:gdLst>
              <a:gd name="connsiteX0" fmla="*/ 0 w 648510"/>
              <a:gd name="connsiteY0" fmla="*/ 38910 h 175097"/>
              <a:gd name="connsiteX1" fmla="*/ 0 w 648510"/>
              <a:gd name="connsiteY1" fmla="*/ 175097 h 175097"/>
              <a:gd name="connsiteX2" fmla="*/ 648510 w 648510"/>
              <a:gd name="connsiteY2" fmla="*/ 155642 h 175097"/>
              <a:gd name="connsiteX3" fmla="*/ 648510 w 648510"/>
              <a:gd name="connsiteY3" fmla="*/ 0 h 175097"/>
              <a:gd name="connsiteX4" fmla="*/ 648510 w 648510"/>
              <a:gd name="connsiteY4" fmla="*/ 0 h 1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10" h="175097">
                <a:moveTo>
                  <a:pt x="0" y="38910"/>
                </a:moveTo>
                <a:lnTo>
                  <a:pt x="0" y="175097"/>
                </a:lnTo>
                <a:lnTo>
                  <a:pt x="648510" y="155642"/>
                </a:lnTo>
                <a:lnTo>
                  <a:pt x="648510" y="0"/>
                </a:lnTo>
                <a:lnTo>
                  <a:pt x="648510" y="0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6" name="Freeform: Shape 34835">
            <a:extLst>
              <a:ext uri="{FF2B5EF4-FFF2-40B4-BE49-F238E27FC236}">
                <a16:creationId xmlns:a16="http://schemas.microsoft.com/office/drawing/2014/main" id="{FDCA7D78-4E4B-7236-E89C-87D794D4F077}"/>
              </a:ext>
            </a:extLst>
          </p:cNvPr>
          <p:cNvSpPr/>
          <p:nvPr/>
        </p:nvSpPr>
        <p:spPr>
          <a:xfrm flipH="1">
            <a:off x="1082200" y="4954999"/>
            <a:ext cx="1120983" cy="245494"/>
          </a:xfrm>
          <a:custGeom>
            <a:avLst/>
            <a:gdLst>
              <a:gd name="connsiteX0" fmla="*/ 0 w 648510"/>
              <a:gd name="connsiteY0" fmla="*/ 38910 h 175097"/>
              <a:gd name="connsiteX1" fmla="*/ 0 w 648510"/>
              <a:gd name="connsiteY1" fmla="*/ 175097 h 175097"/>
              <a:gd name="connsiteX2" fmla="*/ 648510 w 648510"/>
              <a:gd name="connsiteY2" fmla="*/ 155642 h 175097"/>
              <a:gd name="connsiteX3" fmla="*/ 648510 w 648510"/>
              <a:gd name="connsiteY3" fmla="*/ 0 h 175097"/>
              <a:gd name="connsiteX4" fmla="*/ 648510 w 648510"/>
              <a:gd name="connsiteY4" fmla="*/ 0 h 1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10" h="175097">
                <a:moveTo>
                  <a:pt x="0" y="38910"/>
                </a:moveTo>
                <a:lnTo>
                  <a:pt x="0" y="175097"/>
                </a:lnTo>
                <a:lnTo>
                  <a:pt x="648510" y="155642"/>
                </a:lnTo>
                <a:lnTo>
                  <a:pt x="648510" y="0"/>
                </a:lnTo>
                <a:lnTo>
                  <a:pt x="648510" y="0"/>
                </a:lnTo>
              </a:path>
            </a:pathLst>
          </a:custGeom>
          <a:noFill/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7" name="Freeform: Shape 34836">
            <a:extLst>
              <a:ext uri="{FF2B5EF4-FFF2-40B4-BE49-F238E27FC236}">
                <a16:creationId xmlns:a16="http://schemas.microsoft.com/office/drawing/2014/main" id="{841F7D30-789A-65E7-AF8A-B6F76AFC6628}"/>
              </a:ext>
            </a:extLst>
          </p:cNvPr>
          <p:cNvSpPr/>
          <p:nvPr/>
        </p:nvSpPr>
        <p:spPr>
          <a:xfrm>
            <a:off x="3607943" y="4265483"/>
            <a:ext cx="256974" cy="175097"/>
          </a:xfrm>
          <a:custGeom>
            <a:avLst/>
            <a:gdLst>
              <a:gd name="connsiteX0" fmla="*/ 0 w 648510"/>
              <a:gd name="connsiteY0" fmla="*/ 38910 h 175097"/>
              <a:gd name="connsiteX1" fmla="*/ 0 w 648510"/>
              <a:gd name="connsiteY1" fmla="*/ 175097 h 175097"/>
              <a:gd name="connsiteX2" fmla="*/ 648510 w 648510"/>
              <a:gd name="connsiteY2" fmla="*/ 155642 h 175097"/>
              <a:gd name="connsiteX3" fmla="*/ 648510 w 648510"/>
              <a:gd name="connsiteY3" fmla="*/ 0 h 175097"/>
              <a:gd name="connsiteX4" fmla="*/ 648510 w 648510"/>
              <a:gd name="connsiteY4" fmla="*/ 0 h 1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10" h="175097">
                <a:moveTo>
                  <a:pt x="0" y="38910"/>
                </a:moveTo>
                <a:lnTo>
                  <a:pt x="0" y="175097"/>
                </a:lnTo>
                <a:lnTo>
                  <a:pt x="648510" y="155642"/>
                </a:lnTo>
                <a:lnTo>
                  <a:pt x="648510" y="0"/>
                </a:lnTo>
                <a:lnTo>
                  <a:pt x="648510" y="0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96C5E9F-F02B-C739-A0CC-FBCC7F76B321}"/>
              </a:ext>
            </a:extLst>
          </p:cNvPr>
          <p:cNvSpPr/>
          <p:nvPr/>
        </p:nvSpPr>
        <p:spPr>
          <a:xfrm flipH="1">
            <a:off x="4239711" y="4771085"/>
            <a:ext cx="1484935" cy="297547"/>
          </a:xfrm>
          <a:custGeom>
            <a:avLst/>
            <a:gdLst>
              <a:gd name="connsiteX0" fmla="*/ 0 w 648510"/>
              <a:gd name="connsiteY0" fmla="*/ 38910 h 175097"/>
              <a:gd name="connsiteX1" fmla="*/ 0 w 648510"/>
              <a:gd name="connsiteY1" fmla="*/ 175097 h 175097"/>
              <a:gd name="connsiteX2" fmla="*/ 648510 w 648510"/>
              <a:gd name="connsiteY2" fmla="*/ 155642 h 175097"/>
              <a:gd name="connsiteX3" fmla="*/ 648510 w 648510"/>
              <a:gd name="connsiteY3" fmla="*/ 0 h 175097"/>
              <a:gd name="connsiteX4" fmla="*/ 648510 w 648510"/>
              <a:gd name="connsiteY4" fmla="*/ 0 h 1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10" h="175097">
                <a:moveTo>
                  <a:pt x="0" y="38910"/>
                </a:moveTo>
                <a:lnTo>
                  <a:pt x="0" y="175097"/>
                </a:lnTo>
                <a:lnTo>
                  <a:pt x="648510" y="155642"/>
                </a:lnTo>
                <a:lnTo>
                  <a:pt x="648510" y="0"/>
                </a:lnTo>
                <a:lnTo>
                  <a:pt x="648510" y="0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F04A0DD-4EFA-CE82-EBBB-D969695A19FD}"/>
              </a:ext>
            </a:extLst>
          </p:cNvPr>
          <p:cNvSpPr/>
          <p:nvPr/>
        </p:nvSpPr>
        <p:spPr>
          <a:xfrm>
            <a:off x="5544788" y="5214434"/>
            <a:ext cx="1992386" cy="890513"/>
          </a:xfrm>
          <a:prstGeom prst="wedgeEllipseCallout">
            <a:avLst>
              <a:gd name="adj1" fmla="val -42930"/>
              <a:gd name="adj2" fmla="val -59741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/>
              <a:t>Do not want this</a:t>
            </a:r>
          </a:p>
        </p:txBody>
      </p:sp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EE14C90A-75E0-9650-885D-2C06947829A4}"/>
              </a:ext>
            </a:extLst>
          </p:cNvPr>
          <p:cNvSpPr/>
          <p:nvPr/>
        </p:nvSpPr>
        <p:spPr>
          <a:xfrm rot="21436082">
            <a:off x="1617501" y="5160781"/>
            <a:ext cx="3375996" cy="666855"/>
          </a:xfrm>
          <a:prstGeom prst="curvedUpArrow">
            <a:avLst>
              <a:gd name="adj1" fmla="val 12670"/>
              <a:gd name="adj2" fmla="val 3441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Alternate Process 8">
                <a:extLst>
                  <a:ext uri="{FF2B5EF4-FFF2-40B4-BE49-F238E27FC236}">
                    <a16:creationId xmlns:a16="http://schemas.microsoft.com/office/drawing/2014/main" id="{A9C8904C-FC3C-7A9D-D9EB-89E31AFA93E9}"/>
                  </a:ext>
                </a:extLst>
              </p:cNvPr>
              <p:cNvSpPr/>
              <p:nvPr/>
            </p:nvSpPr>
            <p:spPr>
              <a:xfrm>
                <a:off x="4204304" y="2579825"/>
                <a:ext cx="3115733" cy="1003599"/>
              </a:xfrm>
              <a:prstGeom prst="flowChartAlternateProcess">
                <a:avLst/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  <a:softEdge rad="635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Need to do </a:t>
                </a:r>
                <a:r>
                  <a:rPr lang="en-US" sz="2400" i="1" dirty="0"/>
                  <a:t>X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R</a:t>
                </a:r>
                <a:r>
                  <a:rPr lang="en-US" sz="2400" dirty="0"/>
                  <a:t> to validate this FD </a:t>
                </a:r>
              </a:p>
            </p:txBody>
          </p:sp>
        </mc:Choice>
        <mc:Fallback xmlns="">
          <p:sp>
            <p:nvSpPr>
              <p:cNvPr id="9" name="Flowchart: Alternate Process 8">
                <a:extLst>
                  <a:ext uri="{FF2B5EF4-FFF2-40B4-BE49-F238E27FC236}">
                    <a16:creationId xmlns:a16="http://schemas.microsoft.com/office/drawing/2014/main" id="{A9C8904C-FC3C-7A9D-D9EB-89E31AFA9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04" y="2579825"/>
                <a:ext cx="3115733" cy="1003599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 Power of Disapproval: Understanding the Thumbs Down Gesture">
            <a:extLst>
              <a:ext uri="{FF2B5EF4-FFF2-40B4-BE49-F238E27FC236}">
                <a16:creationId xmlns:a16="http://schemas.microsoft.com/office/drawing/2014/main" id="{27428E02-21ED-BA56-2D40-D3200856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70" y="2256048"/>
            <a:ext cx="993425" cy="12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7994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6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5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414275"/>
                <a:ext cx="8534400" cy="4876800"/>
              </a:xfrm>
            </p:spPr>
            <p:txBody>
              <a:bodyPr/>
              <a:lstStyle/>
              <a:p>
                <a:pPr marL="0" indent="0">
                  <a:spcAft>
                    <a:spcPts val="1200"/>
                  </a:spcAft>
                  <a:buFont typeface="Wingdings" pitchFamily="2" charset="2"/>
                  <a:buNone/>
                </a:pPr>
                <a:r>
                  <a:rPr lang="en-US" sz="3200" dirty="0">
                    <a:latin typeface="Calibri" pitchFamily="34" charset="0"/>
                  </a:rPr>
                  <a:t>Decomposition of </a:t>
                </a:r>
                <a:r>
                  <a:rPr lang="en-US" sz="3200" i="1" dirty="0">
                    <a:latin typeface="Calibri" pitchFamily="34" charset="0"/>
                  </a:rPr>
                  <a:t>R</a:t>
                </a:r>
                <a:r>
                  <a:rPr lang="en-US" sz="3200" dirty="0">
                    <a:latin typeface="Calibri" pitchFamily="34" charset="0"/>
                  </a:rPr>
                  <a:t> into </a:t>
                </a:r>
                <a:r>
                  <a:rPr lang="en-US" sz="3200" i="1" dirty="0">
                    <a:latin typeface="Calibri" pitchFamily="34" charset="0"/>
                  </a:rPr>
                  <a:t>X </a:t>
                </a:r>
                <a:r>
                  <a:rPr lang="en-US" sz="3200" dirty="0">
                    <a:latin typeface="Calibri" pitchFamily="34" charset="0"/>
                  </a:rPr>
                  <a:t>and </a:t>
                </a:r>
                <a:r>
                  <a:rPr lang="en-US" sz="3200" i="1" dirty="0">
                    <a:latin typeface="Calibri" pitchFamily="34" charset="0"/>
                  </a:rPr>
                  <a:t>Y</a:t>
                </a:r>
                <a:r>
                  <a:rPr lang="en-US" sz="3200" dirty="0">
                    <a:latin typeface="Calibri" pitchFamily="34" charset="0"/>
                  </a:rPr>
                  <a:t> is </a:t>
                </a:r>
                <a:r>
                  <a:rPr lang="en-US" sz="3200" i="1" u="sng" dirty="0">
                    <a:solidFill>
                      <a:schemeClr val="accent2"/>
                    </a:solidFill>
                    <a:latin typeface="Calibri" pitchFamily="34" charset="0"/>
                  </a:rPr>
                  <a:t>dependency</a:t>
                </a:r>
                <a:r>
                  <a:rPr lang="en-US" sz="3200" u="sng" dirty="0">
                    <a:latin typeface="Calibri" pitchFamily="34" charset="0"/>
                  </a:rPr>
                  <a:t> </a:t>
                </a:r>
                <a:r>
                  <a:rPr lang="en-US" sz="3200" i="1" u="sng" dirty="0">
                    <a:solidFill>
                      <a:schemeClr val="accent2"/>
                    </a:solidFill>
                    <a:latin typeface="Calibri" pitchFamily="34" charset="0"/>
                  </a:rPr>
                  <a:t>preserving</a:t>
                </a:r>
                <a:r>
                  <a:rPr lang="en-US" sz="3200" dirty="0">
                    <a:latin typeface="Calibri" pitchFamily="34" charset="0"/>
                  </a:rPr>
                  <a:t>  if  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</a:rPr>
                  <a:t>(</a:t>
                </a:r>
                <a:r>
                  <a:rPr lang="en-US" sz="32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3200" i="1" baseline="-25000" dirty="0">
                    <a:solidFill>
                      <a:schemeClr val="accent2"/>
                    </a:solidFill>
                    <a:latin typeface="Calibri" pitchFamily="34" charset="0"/>
                  </a:rPr>
                  <a:t>X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  <a:sym typeface="Symbol" pitchFamily="18" charset="2"/>
                  </a:rPr>
                  <a:t>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sz="32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3200" i="1" baseline="-25000" dirty="0">
                    <a:solidFill>
                      <a:schemeClr val="accent2"/>
                    </a:solidFill>
                    <a:latin typeface="Calibri" pitchFamily="34" charset="0"/>
                  </a:rPr>
                  <a:t>Y 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</a:rPr>
                  <a:t>)</a:t>
                </a:r>
                <a:r>
                  <a:rPr lang="en-US" sz="3200" baseline="30000" dirty="0">
                    <a:solidFill>
                      <a:schemeClr val="accent2"/>
                    </a:solidFill>
                    <a:latin typeface="Calibri" pitchFamily="34" charset="0"/>
                  </a:rPr>
                  <a:t>+  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</a:rPr>
                  <a:t>=  </a:t>
                </a:r>
                <a:r>
                  <a:rPr lang="en-US" sz="32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3200" i="1" baseline="30000" dirty="0">
                    <a:solidFill>
                      <a:schemeClr val="accent2"/>
                    </a:solidFill>
                    <a:latin typeface="Calibri" pitchFamily="34" charset="0"/>
                  </a:rPr>
                  <a:t>+</a:t>
                </a:r>
              </a:p>
              <a:p>
                <a:pPr marL="0" indent="0">
                  <a:spcAft>
                    <a:spcPts val="1200"/>
                  </a:spcAft>
                  <a:buFont typeface="Wingdings" pitchFamily="2" charset="2"/>
                  <a:buNone/>
                </a:pPr>
                <a:endParaRPr lang="en-US" sz="3200" i="1" baseline="30000" dirty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sz="3200" i="1" baseline="30000" dirty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pPr marL="169863" lvl="1" indent="0">
                  <a:spcBef>
                    <a:spcPts val="1800"/>
                  </a:spcBef>
                  <a:spcAft>
                    <a:spcPts val="600"/>
                  </a:spcAft>
                  <a:buSzPct val="75000"/>
                  <a:buNone/>
                </a:pP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(</a:t>
                </a:r>
                <a:r>
                  <a:rPr lang="en-US" sz="28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2800" i="1" baseline="-25000" dirty="0">
                    <a:solidFill>
                      <a:schemeClr val="accent2"/>
                    </a:solidFill>
                    <a:latin typeface="Calibri" pitchFamily="34" charset="0"/>
                  </a:rPr>
                  <a:t>X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  <a:sym typeface="Symbol" pitchFamily="18" charset="2"/>
                  </a:rPr>
                  <a:t>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sz="28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2800" i="1" baseline="-25000" dirty="0">
                    <a:solidFill>
                      <a:schemeClr val="accent2"/>
                    </a:solidFill>
                    <a:latin typeface="Calibri" pitchFamily="34" charset="0"/>
                  </a:rPr>
                  <a:t>Y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)</a:t>
                </a:r>
                <a:r>
                  <a:rPr lang="en-US" sz="2800" baseline="30000" dirty="0">
                    <a:solidFill>
                      <a:schemeClr val="accent2"/>
                    </a:solidFill>
                    <a:latin typeface="Calibri" pitchFamily="34" charset="0"/>
                  </a:rPr>
                  <a:t>+ 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=  </a:t>
                </a:r>
                <a:r>
                  <a:rPr lang="en-US" sz="28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2800" i="1" baseline="30000" dirty="0">
                    <a:solidFill>
                      <a:schemeClr val="accent2"/>
                    </a:solidFill>
                    <a:latin typeface="Calibri" pitchFamily="34" charset="0"/>
                  </a:rPr>
                  <a:t>+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Need to enforce only  the dependencies in </a:t>
                </a:r>
                <a:r>
                  <a:rPr lang="en-US" sz="2800" i="1" dirty="0">
                    <a:latin typeface="Calibri" pitchFamily="34" charset="0"/>
                  </a:rPr>
                  <a:t>F</a:t>
                </a:r>
                <a:r>
                  <a:rPr lang="en-US" sz="2800" i="1" baseline="-25000" dirty="0">
                    <a:latin typeface="Calibri" pitchFamily="34" charset="0"/>
                  </a:rPr>
                  <a:t>X</a:t>
                </a:r>
                <a:r>
                  <a:rPr lang="en-US" sz="2800" dirty="0">
                    <a:latin typeface="Calibri" pitchFamily="34" charset="0"/>
                  </a:rPr>
                  <a:t> and </a:t>
                </a:r>
                <a:r>
                  <a:rPr lang="en-US" sz="2800" i="1" dirty="0">
                    <a:latin typeface="Calibri" pitchFamily="34" charset="0"/>
                  </a:rPr>
                  <a:t>F</a:t>
                </a:r>
                <a:r>
                  <a:rPr lang="en-US" sz="2800" i="1" baseline="-25000" dirty="0">
                    <a:latin typeface="Calibri" pitchFamily="34" charset="0"/>
                  </a:rPr>
                  <a:t>Y </a:t>
                </a:r>
                <a:r>
                  <a:rPr lang="en-US" sz="2800" dirty="0">
                    <a:latin typeface="Calibri" pitchFamily="34" charset="0"/>
                  </a:rPr>
                  <a:t>; and all FDs in </a:t>
                </a:r>
                <a:r>
                  <a:rPr lang="en-US" sz="2800" i="1" dirty="0">
                    <a:latin typeface="Calibri" pitchFamily="34" charset="0"/>
                  </a:rPr>
                  <a:t>F</a:t>
                </a:r>
                <a:r>
                  <a:rPr lang="en-US" sz="2800" baseline="30000" dirty="0">
                    <a:latin typeface="Calibri" pitchFamily="34" charset="0"/>
                  </a:rPr>
                  <a:t>+</a:t>
                </a:r>
                <a:r>
                  <a:rPr lang="en-US" sz="2800" dirty="0">
                    <a:latin typeface="Calibri" pitchFamily="34" charset="0"/>
                  </a:rPr>
                  <a:t> are then sure to be satisfied</a:t>
                </a:r>
              </a:p>
              <a:p>
                <a:pPr marL="169863" lvl="1" indent="0">
                  <a:spcBef>
                    <a:spcPts val="1800"/>
                  </a:spcBef>
                  <a:spcAft>
                    <a:spcPts val="600"/>
                  </a:spcAft>
                  <a:buSzPct val="75000"/>
                  <a:buNone/>
                </a:pPr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845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414275"/>
                <a:ext cx="8534400" cy="4876800"/>
              </a:xfrm>
              <a:blipFill>
                <a:blip r:embed="rId3"/>
                <a:stretch>
                  <a:fillRect l="-1857" t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417638" y="2514600"/>
            <a:ext cx="5821362" cy="1193800"/>
            <a:chOff x="1417638" y="2616200"/>
            <a:chExt cx="5821362" cy="1193800"/>
          </a:xfrm>
        </p:grpSpPr>
        <p:sp>
          <p:nvSpPr>
            <p:cNvPr id="35846" name="TextBox 5"/>
            <p:cNvSpPr txBox="1">
              <a:spLocks noChangeArrowheads="1"/>
            </p:cNvSpPr>
            <p:nvPr/>
          </p:nvSpPr>
          <p:spPr bwMode="auto">
            <a:xfrm>
              <a:off x="1417638" y="2949575"/>
              <a:ext cx="40798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i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828800" y="3048000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209800" y="3048000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590800" y="3048000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971800" y="3048000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352800" y="3048000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5852" name="Right Arrow 12"/>
            <p:cNvSpPr>
              <a:spLocks noChangeArrowheads="1"/>
            </p:cNvSpPr>
            <p:nvPr/>
          </p:nvSpPr>
          <p:spPr bwMode="auto">
            <a:xfrm>
              <a:off x="4495800" y="2792413"/>
              <a:ext cx="762000" cy="255587"/>
            </a:xfrm>
            <a:prstGeom prst="rightArrow">
              <a:avLst>
                <a:gd name="adj1" fmla="val 50000"/>
                <a:gd name="adj2" fmla="val 50090"/>
              </a:avLst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5853" name="Right Arrow 13"/>
            <p:cNvSpPr>
              <a:spLocks noChangeArrowheads="1"/>
            </p:cNvSpPr>
            <p:nvPr/>
          </p:nvSpPr>
          <p:spPr bwMode="auto">
            <a:xfrm>
              <a:off x="4495800" y="3402013"/>
              <a:ext cx="762000" cy="255587"/>
            </a:xfrm>
            <a:prstGeom prst="rightArrow">
              <a:avLst>
                <a:gd name="adj1" fmla="val 50000"/>
                <a:gd name="adj2" fmla="val 50090"/>
              </a:avLst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4441825" y="2859088"/>
              <a:ext cx="130175" cy="7302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3784600" y="3186113"/>
              <a:ext cx="787400" cy="1143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5856" name="TextBox 16"/>
            <p:cNvSpPr txBox="1">
              <a:spLocks noChangeArrowheads="1"/>
            </p:cNvSpPr>
            <p:nvPr/>
          </p:nvSpPr>
          <p:spPr bwMode="auto">
            <a:xfrm>
              <a:off x="5303838" y="2616200"/>
              <a:ext cx="3984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i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X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715000" y="27146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096000" y="27146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5859" name="TextBox 22"/>
            <p:cNvSpPr txBox="1">
              <a:spLocks noChangeArrowheads="1"/>
            </p:cNvSpPr>
            <p:nvPr/>
          </p:nvSpPr>
          <p:spPr bwMode="auto">
            <a:xfrm>
              <a:off x="5303838" y="3225800"/>
              <a:ext cx="3857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i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Y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715000" y="33242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096000" y="33242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477000" y="33242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858000" y="33242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0D0EE3-47B3-47CE-B52C-5A758EB1EB32}"/>
              </a:ext>
            </a:extLst>
          </p:cNvPr>
          <p:cNvSpPr txBox="1"/>
          <p:nvPr/>
        </p:nvSpPr>
        <p:spPr>
          <a:xfrm>
            <a:off x="949095" y="2792125"/>
            <a:ext cx="41774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45720" rIns="45720" bIns="45720" rtlCol="0" anchor="t" anchorCtr="1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F</a:t>
            </a:r>
            <a:r>
              <a:rPr lang="en-US" sz="3200" b="1" i="1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4270B1-6538-407B-96C2-EB2B482EBDC6}"/>
              </a:ext>
            </a:extLst>
          </p:cNvPr>
          <p:cNvSpPr txBox="1"/>
          <p:nvPr/>
        </p:nvSpPr>
        <p:spPr>
          <a:xfrm>
            <a:off x="6656292" y="2351952"/>
            <a:ext cx="42716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45720" rIns="45720" bIns="45720" rtlCol="0" anchor="t" anchorCtr="1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F</a:t>
            </a:r>
            <a:r>
              <a:rPr lang="en-US" sz="3200" b="1" i="1" baseline="-25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7F9ACB-C0C1-43E8-9788-5AEDC2BFD0EF}"/>
              </a:ext>
            </a:extLst>
          </p:cNvPr>
          <p:cNvSpPr txBox="1"/>
          <p:nvPr/>
        </p:nvSpPr>
        <p:spPr>
          <a:xfrm>
            <a:off x="7413625" y="2946804"/>
            <a:ext cx="42415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45720" rIns="45720" bIns="45720" rtlCol="0" anchor="t" anchorCtr="1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F</a:t>
            </a:r>
            <a:r>
              <a:rPr lang="en-US" sz="3200" b="1" i="1" baseline="-25000" dirty="0">
                <a:solidFill>
                  <a:schemeClr val="bg1"/>
                </a:solidFill>
              </a:rPr>
              <a:t>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2CE43-40E7-4D58-AA61-162E7D2AD101}"/>
              </a:ext>
            </a:extLst>
          </p:cNvPr>
          <p:cNvGrpSpPr/>
          <p:nvPr/>
        </p:nvGrpSpPr>
        <p:grpSpPr>
          <a:xfrm>
            <a:off x="3559490" y="4910138"/>
            <a:ext cx="4738482" cy="1808162"/>
            <a:chOff x="3559490" y="4910138"/>
            <a:chExt cx="4738482" cy="1808162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3775253" y="6261100"/>
              <a:ext cx="2895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365A885-8775-4160-8D9E-341673568D9B}"/>
                </a:ext>
              </a:extLst>
            </p:cNvPr>
            <p:cNvGrpSpPr/>
            <p:nvPr/>
          </p:nvGrpSpPr>
          <p:grpSpPr>
            <a:xfrm>
              <a:off x="3559490" y="4910138"/>
              <a:ext cx="4738482" cy="1645168"/>
              <a:chOff x="656706" y="3709841"/>
              <a:chExt cx="6153586" cy="238338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8179038-59B1-4025-A738-DAF3EC54A2AA}"/>
                  </a:ext>
                </a:extLst>
              </p:cNvPr>
              <p:cNvSpPr/>
              <p:nvPr/>
            </p:nvSpPr>
            <p:spPr>
              <a:xfrm>
                <a:off x="656706" y="4987636"/>
                <a:ext cx="1905000" cy="1105593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i="1" dirty="0"/>
                  <a:t>R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CD2EAFD-D740-4F99-B516-C38663052513}"/>
                  </a:ext>
                </a:extLst>
              </p:cNvPr>
              <p:cNvSpPr/>
              <p:nvPr/>
            </p:nvSpPr>
            <p:spPr>
              <a:xfrm>
                <a:off x="3368041" y="4987637"/>
                <a:ext cx="1312025" cy="739834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i="1" dirty="0"/>
                  <a:t>X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5B40B6A-FD2B-4CE8-9BB7-2E90CA47CFCE}"/>
                  </a:ext>
                </a:extLst>
              </p:cNvPr>
              <p:cNvSpPr/>
              <p:nvPr/>
            </p:nvSpPr>
            <p:spPr>
              <a:xfrm>
                <a:off x="5199860" y="4987636"/>
                <a:ext cx="1312025" cy="739834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i="1" dirty="0"/>
                  <a:t>Y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8949CF4-B088-4CBB-88C5-23F214E21CF8}"/>
                  </a:ext>
                </a:extLst>
              </p:cNvPr>
              <p:cNvGrpSpPr/>
              <p:nvPr/>
            </p:nvGrpSpPr>
            <p:grpSpPr>
              <a:xfrm>
                <a:off x="1870364" y="4748369"/>
                <a:ext cx="4939928" cy="787065"/>
                <a:chOff x="1870364" y="4748369"/>
                <a:chExt cx="4939928" cy="787065"/>
              </a:xfrm>
            </p:grpSpPr>
            <p:sp>
              <p:nvSpPr>
                <p:cNvPr id="42" name="Flowchart: Document 41">
                  <a:extLst>
                    <a:ext uri="{FF2B5EF4-FFF2-40B4-BE49-F238E27FC236}">
                      <a16:creationId xmlns:a16="http://schemas.microsoft.com/office/drawing/2014/main" id="{63DDEEFB-4AC8-4085-A095-3A9B4C1FEE28}"/>
                    </a:ext>
                  </a:extLst>
                </p:cNvPr>
                <p:cNvSpPr/>
                <p:nvPr/>
              </p:nvSpPr>
              <p:spPr>
                <a:xfrm>
                  <a:off x="1870364" y="4748369"/>
                  <a:ext cx="914400" cy="787065"/>
                </a:xfrm>
                <a:prstGeom prst="flowChartDocumen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i="1" dirty="0"/>
                    <a:t>F</a:t>
                  </a:r>
                  <a:r>
                    <a:rPr lang="en-US" sz="3200" i="1" baseline="30000" dirty="0"/>
                    <a:t>+</a:t>
                  </a:r>
                </a:p>
              </p:txBody>
            </p:sp>
            <p:sp>
              <p:nvSpPr>
                <p:cNvPr id="43" name="Flowchart: Document 42">
                  <a:extLst>
                    <a:ext uri="{FF2B5EF4-FFF2-40B4-BE49-F238E27FC236}">
                      <a16:creationId xmlns:a16="http://schemas.microsoft.com/office/drawing/2014/main" id="{D737D572-1B95-45DB-85CE-78294E5F2939}"/>
                    </a:ext>
                  </a:extLst>
                </p:cNvPr>
                <p:cNvSpPr/>
                <p:nvPr/>
              </p:nvSpPr>
              <p:spPr>
                <a:xfrm>
                  <a:off x="4331491" y="4795600"/>
                  <a:ext cx="629772" cy="739834"/>
                </a:xfrm>
                <a:prstGeom prst="flowChartDocumen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/>
                    <a:t>F</a:t>
                  </a:r>
                  <a:r>
                    <a:rPr lang="en-US" sz="2400" i="1" baseline="-25000" dirty="0"/>
                    <a:t>X</a:t>
                  </a:r>
                  <a:endParaRPr lang="en-US" sz="2400" i="1" dirty="0"/>
                </a:p>
              </p:txBody>
            </p:sp>
            <p:sp>
              <p:nvSpPr>
                <p:cNvPr id="44" name="Flowchart: Document 43">
                  <a:extLst>
                    <a:ext uri="{FF2B5EF4-FFF2-40B4-BE49-F238E27FC236}">
                      <a16:creationId xmlns:a16="http://schemas.microsoft.com/office/drawing/2014/main" id="{602D0A8D-5FE9-473C-B589-30C78C812F0C}"/>
                    </a:ext>
                  </a:extLst>
                </p:cNvPr>
                <p:cNvSpPr/>
                <p:nvPr/>
              </p:nvSpPr>
              <p:spPr>
                <a:xfrm>
                  <a:off x="6180520" y="4795599"/>
                  <a:ext cx="629772" cy="681297"/>
                </a:xfrm>
                <a:prstGeom prst="flowChartDocumen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/>
                    <a:t>F</a:t>
                  </a:r>
                  <a:r>
                    <a:rPr lang="en-US" sz="2400" i="1" baseline="-25000" dirty="0"/>
                    <a:t>Y</a:t>
                  </a:r>
                  <a:endParaRPr lang="en-US" sz="2400" i="1" dirty="0"/>
                </a:p>
              </p:txBody>
            </p:sp>
          </p:grpSp>
          <p:sp>
            <p:nvSpPr>
              <p:cNvPr id="35" name="Arrow: Curved Up 34">
                <a:extLst>
                  <a:ext uri="{FF2B5EF4-FFF2-40B4-BE49-F238E27FC236}">
                    <a16:creationId xmlns:a16="http://schemas.microsoft.com/office/drawing/2014/main" id="{FEEBDF79-4F26-4692-B951-CA37B3832437}"/>
                  </a:ext>
                </a:extLst>
              </p:cNvPr>
              <p:cNvSpPr/>
              <p:nvPr/>
            </p:nvSpPr>
            <p:spPr>
              <a:xfrm rot="20865258">
                <a:off x="2381648" y="5661545"/>
                <a:ext cx="1408867" cy="380984"/>
              </a:xfrm>
              <a:prstGeom prst="curved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EEE102B-79A1-4586-8D6F-72F0A17BA0DF}"/>
                  </a:ext>
                </a:extLst>
              </p:cNvPr>
              <p:cNvGrpSpPr/>
              <p:nvPr/>
            </p:nvGrpSpPr>
            <p:grpSpPr>
              <a:xfrm>
                <a:off x="3823358" y="4263042"/>
                <a:ext cx="2482983" cy="655909"/>
                <a:chOff x="3823358" y="4263042"/>
                <a:chExt cx="2482983" cy="655909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7D7FE3D1-D84A-4E55-98CF-19AA46DAA2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55177" y="4267787"/>
                  <a:ext cx="651164" cy="651164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97D92EDB-CF81-4ED0-A327-7987DE3BC0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3358" y="4263042"/>
                  <a:ext cx="651164" cy="651164"/>
                </a:xfrm>
                <a:prstGeom prst="rect">
                  <a:avLst/>
                </a:prstGeom>
              </p:spPr>
            </p:pic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26B184A-6046-443F-9E2D-8F15955A0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9481" y="4174932"/>
                <a:ext cx="651164" cy="651164"/>
              </a:xfrm>
              <a:prstGeom prst="rect">
                <a:avLst/>
              </a:prstGeom>
            </p:spPr>
          </p:pic>
          <p:sp>
            <p:nvSpPr>
              <p:cNvPr id="38" name="Arrow: Curved Right 37">
                <a:extLst>
                  <a:ext uri="{FF2B5EF4-FFF2-40B4-BE49-F238E27FC236}">
                    <a16:creationId xmlns:a16="http://schemas.microsoft.com/office/drawing/2014/main" id="{1439FCA8-237F-4D91-8F81-E77EAD2235CA}"/>
                  </a:ext>
                </a:extLst>
              </p:cNvPr>
              <p:cNvSpPr/>
              <p:nvPr/>
            </p:nvSpPr>
            <p:spPr>
              <a:xfrm rot="5400000">
                <a:off x="3088291" y="3389432"/>
                <a:ext cx="534064" cy="1587234"/>
              </a:xfrm>
              <a:prstGeom prst="curvedRightArrow">
                <a:avLst>
                  <a:gd name="adj1" fmla="val 15796"/>
                  <a:gd name="adj2" fmla="val 39043"/>
                  <a:gd name="adj3" fmla="val 25000"/>
                </a:avLst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Arrow: Curved Right 38">
                <a:extLst>
                  <a:ext uri="{FF2B5EF4-FFF2-40B4-BE49-F238E27FC236}">
                    <a16:creationId xmlns:a16="http://schemas.microsoft.com/office/drawing/2014/main" id="{D4FBCB84-DA14-43BB-9FD6-36A18CE8BC46}"/>
                  </a:ext>
                </a:extLst>
              </p:cNvPr>
              <p:cNvSpPr/>
              <p:nvPr/>
            </p:nvSpPr>
            <p:spPr>
              <a:xfrm rot="5400000">
                <a:off x="3925351" y="2256492"/>
                <a:ext cx="584775" cy="3491473"/>
              </a:xfrm>
              <a:prstGeom prst="curvedRightArrow">
                <a:avLst>
                  <a:gd name="adj1" fmla="val 20839"/>
                  <a:gd name="adj2" fmla="val 44046"/>
                  <a:gd name="adj3" fmla="val 25000"/>
                </a:avLst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Arrow: Curved Up 44">
              <a:extLst>
                <a:ext uri="{FF2B5EF4-FFF2-40B4-BE49-F238E27FC236}">
                  <a16:creationId xmlns:a16="http://schemas.microsoft.com/office/drawing/2014/main" id="{1B82BB20-F470-42E1-BF51-7B5EC8201792}"/>
                </a:ext>
              </a:extLst>
            </p:cNvPr>
            <p:cNvSpPr/>
            <p:nvPr/>
          </p:nvSpPr>
          <p:spPr>
            <a:xfrm rot="21112582">
              <a:off x="4684245" y="6205193"/>
              <a:ext cx="2804620" cy="484879"/>
            </a:xfrm>
            <a:prstGeom prst="curved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Rectangle 4">
            <a:extLst>
              <a:ext uri="{FF2B5EF4-FFF2-40B4-BE49-F238E27FC236}">
                <a16:creationId xmlns:a16="http://schemas.microsoft.com/office/drawing/2014/main" id="{C19638A3-E919-49B3-A8CD-F7A82E2D8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78078" cy="11049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Dependency Preserving Decompositions </a:t>
            </a:r>
            <a:br>
              <a:rPr lang="en-US" sz="4000" b="1" dirty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>                                                                    </a:t>
            </a:r>
            <a:r>
              <a:rPr lang="en-US" sz="3600" b="1" dirty="0">
                <a:solidFill>
                  <a:srgbClr val="7030A0"/>
                </a:solidFill>
              </a:rPr>
              <a:t>(Contd.)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298" y="5264415"/>
            <a:ext cx="2131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 JOIN is not needed !!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1B5330F-3F21-8F3C-F6BA-A32624DE3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260" y="5917497"/>
            <a:ext cx="714875" cy="71487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042606" y="2277830"/>
            <a:ext cx="1208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C00000"/>
                </a:solidFill>
              </a:rPr>
              <a:t>Projection of F</a:t>
            </a:r>
            <a:r>
              <a:rPr lang="en-US" sz="1600" baseline="30000" dirty="0">
                <a:solidFill>
                  <a:srgbClr val="C00000"/>
                </a:solidFill>
              </a:rPr>
              <a:t>+</a:t>
            </a:r>
            <a:r>
              <a:rPr lang="en-US" sz="1600" dirty="0">
                <a:solidFill>
                  <a:srgbClr val="C00000"/>
                </a:solidFill>
              </a:rPr>
              <a:t> on X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03287" y="2865587"/>
            <a:ext cx="1208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C00000"/>
                </a:solidFill>
              </a:rPr>
              <a:t>Projection of F</a:t>
            </a:r>
            <a:r>
              <a:rPr lang="en-US" sz="1600" baseline="30000" dirty="0">
                <a:solidFill>
                  <a:srgbClr val="C00000"/>
                </a:solidFill>
              </a:rPr>
              <a:t>+</a:t>
            </a:r>
            <a:r>
              <a:rPr lang="en-US" sz="1600" dirty="0">
                <a:solidFill>
                  <a:srgbClr val="C00000"/>
                </a:solidFill>
              </a:rPr>
              <a:t> on Y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78078" cy="11049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Dependency Preserving Decompositions </a:t>
            </a:r>
            <a:br>
              <a:rPr lang="en-US" sz="4000" b="1" dirty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>                                                                    </a:t>
            </a:r>
            <a:r>
              <a:rPr lang="en-US" sz="3600" b="1" dirty="0">
                <a:solidFill>
                  <a:srgbClr val="7030A0"/>
                </a:solidFill>
              </a:rPr>
              <a:t>(Contd.)</a:t>
            </a:r>
            <a:endParaRPr lang="en-US" sz="4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5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471969"/>
                <a:ext cx="8077200" cy="5215125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Font typeface="Wingdings" pitchFamily="2" charset="2"/>
                  <a:buNone/>
                </a:pPr>
                <a:r>
                  <a:rPr lang="en-US" sz="3200" dirty="0">
                    <a:latin typeface="Calibri" pitchFamily="34" charset="0"/>
                  </a:rPr>
                  <a:t>Decomposition of </a:t>
                </a:r>
                <a:r>
                  <a:rPr lang="en-US" sz="3200" i="1" dirty="0">
                    <a:latin typeface="Calibri" pitchFamily="34" charset="0"/>
                  </a:rPr>
                  <a:t>R</a:t>
                </a:r>
                <a:r>
                  <a:rPr lang="en-US" sz="3200" dirty="0">
                    <a:latin typeface="Calibri" pitchFamily="34" charset="0"/>
                  </a:rPr>
                  <a:t> into </a:t>
                </a:r>
                <a:r>
                  <a:rPr lang="en-US" sz="3200" i="1" dirty="0">
                    <a:latin typeface="Calibri" pitchFamily="34" charset="0"/>
                  </a:rPr>
                  <a:t>X </a:t>
                </a:r>
                <a:r>
                  <a:rPr lang="en-US" sz="3200" dirty="0">
                    <a:latin typeface="Calibri" pitchFamily="34" charset="0"/>
                  </a:rPr>
                  <a:t>and </a:t>
                </a:r>
                <a:r>
                  <a:rPr lang="en-US" sz="3200" i="1" dirty="0">
                    <a:latin typeface="Calibri" pitchFamily="34" charset="0"/>
                  </a:rPr>
                  <a:t>Y</a:t>
                </a:r>
                <a:r>
                  <a:rPr lang="en-US" sz="3200" dirty="0">
                    <a:latin typeface="Calibri" pitchFamily="34" charset="0"/>
                  </a:rPr>
                  <a:t> is </a:t>
                </a:r>
                <a:r>
                  <a:rPr lang="en-US" sz="3200" i="1" u="sng" dirty="0">
                    <a:solidFill>
                      <a:schemeClr val="accent2"/>
                    </a:solidFill>
                    <a:latin typeface="Calibri" pitchFamily="34" charset="0"/>
                  </a:rPr>
                  <a:t>dependency</a:t>
                </a:r>
                <a:r>
                  <a:rPr lang="en-US" sz="3200" u="sng" dirty="0">
                    <a:latin typeface="Calibri" pitchFamily="34" charset="0"/>
                  </a:rPr>
                  <a:t> </a:t>
                </a:r>
                <a:r>
                  <a:rPr lang="en-US" sz="3200" i="1" u="sng" dirty="0">
                    <a:solidFill>
                      <a:schemeClr val="accent2"/>
                    </a:solidFill>
                    <a:latin typeface="Calibri" pitchFamily="34" charset="0"/>
                  </a:rPr>
                  <a:t>preserving</a:t>
                </a:r>
                <a:r>
                  <a:rPr lang="en-US" sz="3200" dirty="0">
                    <a:latin typeface="Calibri" pitchFamily="34" charset="0"/>
                  </a:rPr>
                  <a:t>  if  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</a:rPr>
                  <a:t>(</a:t>
                </a:r>
                <a:r>
                  <a:rPr lang="en-US" sz="32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3200" i="1" baseline="-25000" dirty="0">
                    <a:solidFill>
                      <a:schemeClr val="accent2"/>
                    </a:solidFill>
                    <a:latin typeface="Calibri" pitchFamily="34" charset="0"/>
                  </a:rPr>
                  <a:t>X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  <a:sym typeface="Symbol" pitchFamily="18" charset="2"/>
                  </a:rPr>
                  <a:t>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sz="32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3200" i="1" baseline="-25000" dirty="0">
                    <a:solidFill>
                      <a:schemeClr val="accent2"/>
                    </a:solidFill>
                    <a:latin typeface="Calibri" pitchFamily="34" charset="0"/>
                  </a:rPr>
                  <a:t>Y 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</a:rPr>
                  <a:t>)</a:t>
                </a:r>
                <a:r>
                  <a:rPr lang="en-US" sz="3200" baseline="30000" dirty="0">
                    <a:solidFill>
                      <a:schemeClr val="accent2"/>
                    </a:solidFill>
                    <a:latin typeface="Calibri" pitchFamily="34" charset="0"/>
                  </a:rPr>
                  <a:t>+  </a:t>
                </a:r>
                <a:r>
                  <a:rPr lang="en-US" sz="3200" dirty="0">
                    <a:solidFill>
                      <a:schemeClr val="accent2"/>
                    </a:solidFill>
                    <a:latin typeface="Calibri" pitchFamily="34" charset="0"/>
                  </a:rPr>
                  <a:t>=  </a:t>
                </a:r>
                <a:r>
                  <a:rPr lang="en-US" sz="32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3200" i="1" baseline="30000" dirty="0">
                    <a:solidFill>
                      <a:schemeClr val="accent2"/>
                    </a:solidFill>
                    <a:latin typeface="Calibri" pitchFamily="34" charset="0"/>
                  </a:rPr>
                  <a:t>+</a:t>
                </a:r>
              </a:p>
              <a:p>
                <a:pPr marL="0" indent="0">
                  <a:spcAft>
                    <a:spcPts val="1200"/>
                  </a:spcAft>
                  <a:buFont typeface="Wingdings" pitchFamily="2" charset="2"/>
                  <a:buNone/>
                </a:pPr>
                <a:endParaRPr lang="en-US" sz="3200" i="1" baseline="30000" dirty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pPr marL="0" indent="0">
                  <a:spcAft>
                    <a:spcPts val="1200"/>
                  </a:spcAft>
                  <a:buFont typeface="Wingdings" pitchFamily="2" charset="2"/>
                  <a:buNone/>
                </a:pPr>
                <a:endParaRPr lang="en-US" sz="3200" i="1" baseline="30000" dirty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pPr marL="169863" lvl="1" indent="0">
                  <a:spcBef>
                    <a:spcPts val="1800"/>
                  </a:spcBef>
                  <a:buSzPct val="75000"/>
                  <a:buNone/>
                </a:pP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(</a:t>
                </a:r>
                <a:r>
                  <a:rPr lang="en-US" sz="28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2800" i="1" baseline="-25000" dirty="0">
                    <a:solidFill>
                      <a:schemeClr val="accent2"/>
                    </a:solidFill>
                    <a:latin typeface="Calibri" pitchFamily="34" charset="0"/>
                  </a:rPr>
                  <a:t>X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  <a:sym typeface="Symbol" pitchFamily="18" charset="2"/>
                  </a:rPr>
                  <a:t>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sz="28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2800" i="1" baseline="-25000" dirty="0">
                    <a:solidFill>
                      <a:schemeClr val="accent2"/>
                    </a:solidFill>
                    <a:latin typeface="Calibri" pitchFamily="34" charset="0"/>
                  </a:rPr>
                  <a:t>Y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)</a:t>
                </a:r>
                <a:r>
                  <a:rPr lang="en-US" sz="2800" baseline="30000" dirty="0">
                    <a:solidFill>
                      <a:schemeClr val="accent2"/>
                    </a:solidFill>
                    <a:latin typeface="Calibri" pitchFamily="34" charset="0"/>
                  </a:rPr>
                  <a:t>+ 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=  </a:t>
                </a:r>
                <a:r>
                  <a:rPr lang="en-US" sz="2800" i="1" dirty="0">
                    <a:solidFill>
                      <a:schemeClr val="accent2"/>
                    </a:solidFill>
                    <a:latin typeface="Calibri" pitchFamily="34" charset="0"/>
                  </a:rPr>
                  <a:t>F</a:t>
                </a:r>
                <a:r>
                  <a:rPr lang="en-US" sz="2800" i="1" baseline="30000" dirty="0">
                    <a:solidFill>
                      <a:schemeClr val="accent2"/>
                    </a:solidFill>
                    <a:latin typeface="Calibri" pitchFamily="34" charset="0"/>
                  </a:rPr>
                  <a:t>+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We need to enforce only  the dependencies in </a:t>
                </a:r>
                <a:r>
                  <a:rPr lang="en-US" sz="2800" i="1" dirty="0">
                    <a:latin typeface="Calibri" pitchFamily="34" charset="0"/>
                  </a:rPr>
                  <a:t>F</a:t>
                </a:r>
                <a:r>
                  <a:rPr lang="en-US" sz="2800" i="1" baseline="-25000" dirty="0">
                    <a:latin typeface="Calibri" pitchFamily="34" charset="0"/>
                  </a:rPr>
                  <a:t>X</a:t>
                </a:r>
                <a:r>
                  <a:rPr lang="en-US" sz="2800" dirty="0">
                    <a:latin typeface="Calibri" pitchFamily="34" charset="0"/>
                  </a:rPr>
                  <a:t> and </a:t>
                </a:r>
                <a:r>
                  <a:rPr lang="en-US" sz="2800" i="1" dirty="0">
                    <a:latin typeface="Calibri" pitchFamily="34" charset="0"/>
                  </a:rPr>
                  <a:t>F</a:t>
                </a:r>
                <a:r>
                  <a:rPr lang="en-US" sz="2800" i="1" baseline="-25000" dirty="0">
                    <a:latin typeface="Calibri" pitchFamily="34" charset="0"/>
                  </a:rPr>
                  <a:t>Y </a:t>
                </a:r>
                <a:r>
                  <a:rPr lang="en-US" sz="2800" dirty="0">
                    <a:latin typeface="Calibri" pitchFamily="34" charset="0"/>
                  </a:rPr>
                  <a:t>; and all FDs in </a:t>
                </a:r>
                <a:r>
                  <a:rPr lang="en-US" sz="2800" i="1" dirty="0">
                    <a:latin typeface="Calibri" pitchFamily="34" charset="0"/>
                  </a:rPr>
                  <a:t>F</a:t>
                </a:r>
                <a:r>
                  <a:rPr lang="en-US" sz="2800" baseline="30000" dirty="0">
                    <a:latin typeface="Calibri" pitchFamily="34" charset="0"/>
                  </a:rPr>
                  <a:t>+</a:t>
                </a:r>
                <a:r>
                  <a:rPr lang="en-US" sz="2800" dirty="0">
                    <a:latin typeface="Calibri" pitchFamily="34" charset="0"/>
                  </a:rPr>
                  <a:t> are then sure to be satisfied</a:t>
                </a:r>
              </a:p>
              <a:p>
                <a:pPr marL="512763" lvl="1">
                  <a:spcBef>
                    <a:spcPts val="1800"/>
                  </a:spcBef>
                  <a:spcAft>
                    <a:spcPts val="600"/>
                  </a:spcAft>
                  <a:buSzPct val="75000"/>
                </a:pPr>
                <a:r>
                  <a:rPr lang="en-US" sz="2800" dirty="0">
                    <a:latin typeface="Calibri" pitchFamily="34" charset="0"/>
                  </a:rPr>
                  <a:t>To enforce </a:t>
                </a:r>
                <a:r>
                  <a:rPr lang="en-US" sz="2800" i="1" dirty="0">
                    <a:latin typeface="Calibri" pitchFamily="34" charset="0"/>
                  </a:rPr>
                  <a:t>F</a:t>
                </a:r>
                <a:r>
                  <a:rPr lang="en-US" sz="2800" i="1" baseline="-25000" dirty="0">
                    <a:latin typeface="Calibri" pitchFamily="34" charset="0"/>
                  </a:rPr>
                  <a:t>X </a:t>
                </a:r>
                <a:r>
                  <a:rPr lang="en-US" sz="2800" dirty="0">
                    <a:latin typeface="Calibri" pitchFamily="34" charset="0"/>
                  </a:rPr>
                  <a:t>, we need to examine only relation </a:t>
                </a:r>
                <a:r>
                  <a:rPr lang="en-US" sz="2800" i="1" dirty="0">
                    <a:latin typeface="Calibri" pitchFamily="34" charset="0"/>
                  </a:rPr>
                  <a:t>X</a:t>
                </a:r>
                <a:r>
                  <a:rPr lang="en-US" sz="2800" dirty="0">
                    <a:latin typeface="Calibri" pitchFamily="34" charset="0"/>
                  </a:rPr>
                  <a:t> on inserts to that relation.</a:t>
                </a:r>
              </a:p>
              <a:p>
                <a:pPr marL="512763" lvl="1">
                  <a:buSzPct val="75000"/>
                </a:pPr>
                <a:r>
                  <a:rPr lang="en-US" sz="2800" dirty="0">
                    <a:latin typeface="Calibri" pitchFamily="34" charset="0"/>
                  </a:rPr>
                  <a:t> To enforce </a:t>
                </a:r>
                <a:r>
                  <a:rPr lang="en-US" sz="2800" i="1" dirty="0">
                    <a:latin typeface="Calibri" pitchFamily="34" charset="0"/>
                  </a:rPr>
                  <a:t>F</a:t>
                </a:r>
                <a:r>
                  <a:rPr lang="en-US" sz="2800" i="1" baseline="-25000" dirty="0">
                    <a:latin typeface="Calibri" pitchFamily="34" charset="0"/>
                  </a:rPr>
                  <a:t>Y </a:t>
                </a:r>
                <a:r>
                  <a:rPr lang="en-US" sz="2800" dirty="0">
                    <a:latin typeface="Calibri" pitchFamily="34" charset="0"/>
                  </a:rPr>
                  <a:t>, we need to examine only relation </a:t>
                </a:r>
                <a:r>
                  <a:rPr lang="en-US" sz="2800" i="1" dirty="0">
                    <a:latin typeface="Calibri" pitchFamily="34" charset="0"/>
                  </a:rPr>
                  <a:t>Y</a:t>
                </a:r>
                <a:r>
                  <a:rPr lang="en-US" sz="28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845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471969"/>
                <a:ext cx="8077200" cy="5215125"/>
              </a:xfrm>
              <a:blipFill>
                <a:blip r:embed="rId3"/>
                <a:stretch>
                  <a:fillRect l="-1962" t="-2453" r="-830" b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417638" y="2529230"/>
            <a:ext cx="5821362" cy="1193800"/>
            <a:chOff x="1417638" y="2616200"/>
            <a:chExt cx="5821362" cy="1193800"/>
          </a:xfrm>
        </p:grpSpPr>
        <p:sp>
          <p:nvSpPr>
            <p:cNvPr id="35846" name="TextBox 5"/>
            <p:cNvSpPr txBox="1">
              <a:spLocks noChangeArrowheads="1"/>
            </p:cNvSpPr>
            <p:nvPr/>
          </p:nvSpPr>
          <p:spPr bwMode="auto">
            <a:xfrm>
              <a:off x="1417638" y="2949575"/>
              <a:ext cx="40798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i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828800" y="3048000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209800" y="3048000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590800" y="3048000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971800" y="3048000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352800" y="3048000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5852" name="Right Arrow 12"/>
            <p:cNvSpPr>
              <a:spLocks noChangeArrowheads="1"/>
            </p:cNvSpPr>
            <p:nvPr/>
          </p:nvSpPr>
          <p:spPr bwMode="auto">
            <a:xfrm>
              <a:off x="4495800" y="2792413"/>
              <a:ext cx="762000" cy="255587"/>
            </a:xfrm>
            <a:prstGeom prst="rightArrow">
              <a:avLst>
                <a:gd name="adj1" fmla="val 50000"/>
                <a:gd name="adj2" fmla="val 50090"/>
              </a:avLst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5853" name="Right Arrow 13"/>
            <p:cNvSpPr>
              <a:spLocks noChangeArrowheads="1"/>
            </p:cNvSpPr>
            <p:nvPr/>
          </p:nvSpPr>
          <p:spPr bwMode="auto">
            <a:xfrm>
              <a:off x="4495800" y="3402013"/>
              <a:ext cx="762000" cy="255587"/>
            </a:xfrm>
            <a:prstGeom prst="rightArrow">
              <a:avLst>
                <a:gd name="adj1" fmla="val 50000"/>
                <a:gd name="adj2" fmla="val 50090"/>
              </a:avLst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4441825" y="2859088"/>
              <a:ext cx="130175" cy="7302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3784600" y="3186113"/>
              <a:ext cx="787400" cy="1143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5856" name="TextBox 16"/>
            <p:cNvSpPr txBox="1">
              <a:spLocks noChangeArrowheads="1"/>
            </p:cNvSpPr>
            <p:nvPr/>
          </p:nvSpPr>
          <p:spPr bwMode="auto">
            <a:xfrm>
              <a:off x="5303838" y="2616200"/>
              <a:ext cx="3984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i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X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715000" y="27146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096000" y="27146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5859" name="TextBox 22"/>
            <p:cNvSpPr txBox="1">
              <a:spLocks noChangeArrowheads="1"/>
            </p:cNvSpPr>
            <p:nvPr/>
          </p:nvSpPr>
          <p:spPr bwMode="auto">
            <a:xfrm>
              <a:off x="5303838" y="3225800"/>
              <a:ext cx="3857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i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Y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715000" y="33242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096000" y="33242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477000" y="33242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858000" y="3324225"/>
              <a:ext cx="381000" cy="381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0D0EE3-47B3-47CE-B52C-5A758EB1EB32}"/>
              </a:ext>
            </a:extLst>
          </p:cNvPr>
          <p:cNvSpPr txBox="1"/>
          <p:nvPr/>
        </p:nvSpPr>
        <p:spPr>
          <a:xfrm>
            <a:off x="949095" y="2806755"/>
            <a:ext cx="41774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45720" rIns="45720" bIns="45720" rtlCol="0" anchor="t" anchorCtr="1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F</a:t>
            </a:r>
            <a:r>
              <a:rPr lang="en-US" sz="3200" b="1" i="1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4270B1-6538-407B-96C2-EB2B482EBDC6}"/>
              </a:ext>
            </a:extLst>
          </p:cNvPr>
          <p:cNvSpPr txBox="1"/>
          <p:nvPr/>
        </p:nvSpPr>
        <p:spPr>
          <a:xfrm>
            <a:off x="6592878" y="2358944"/>
            <a:ext cx="42716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45720" rIns="45720" bIns="45720" rtlCol="0" anchor="t" anchorCtr="1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F</a:t>
            </a:r>
            <a:r>
              <a:rPr lang="en-US" sz="3200" b="1" i="1" baseline="-25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7F9ACB-C0C1-43E8-9788-5AEDC2BFD0EF}"/>
              </a:ext>
            </a:extLst>
          </p:cNvPr>
          <p:cNvSpPr txBox="1"/>
          <p:nvPr/>
        </p:nvSpPr>
        <p:spPr>
          <a:xfrm>
            <a:off x="7370470" y="2943719"/>
            <a:ext cx="42415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45720" rIns="45720" bIns="45720" rtlCol="0" anchor="t" anchorCtr="1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F</a:t>
            </a:r>
            <a:r>
              <a:rPr lang="en-US" sz="3200" b="1" i="1" baseline="-25000" dirty="0">
                <a:solidFill>
                  <a:schemeClr val="bg1"/>
                </a:solidFill>
              </a:rPr>
              <a:t>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65B9609-5F5A-4CE7-B071-DEF0CE64529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04" y="5327153"/>
            <a:ext cx="793231" cy="793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42606" y="2277830"/>
            <a:ext cx="1208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C00000"/>
                </a:solidFill>
              </a:rPr>
              <a:t>Projection of F</a:t>
            </a:r>
            <a:r>
              <a:rPr lang="en-US" sz="1600" baseline="30000" dirty="0">
                <a:solidFill>
                  <a:srgbClr val="C00000"/>
                </a:solidFill>
              </a:rPr>
              <a:t>+</a:t>
            </a:r>
            <a:r>
              <a:rPr lang="en-US" sz="1600" dirty="0">
                <a:solidFill>
                  <a:srgbClr val="C00000"/>
                </a:solidFill>
              </a:rPr>
              <a:t> on 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03287" y="2865587"/>
            <a:ext cx="1208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C00000"/>
                </a:solidFill>
              </a:rPr>
              <a:t>Projection of F</a:t>
            </a:r>
            <a:r>
              <a:rPr lang="en-US" sz="1600" baseline="30000" dirty="0">
                <a:solidFill>
                  <a:srgbClr val="C00000"/>
                </a:solidFill>
              </a:rPr>
              <a:t>+</a:t>
            </a:r>
            <a:r>
              <a:rPr lang="en-US" sz="1600" dirty="0">
                <a:solidFill>
                  <a:srgbClr val="C00000"/>
                </a:solidFill>
              </a:rPr>
              <a:t> on Y</a:t>
            </a:r>
          </a:p>
        </p:txBody>
      </p:sp>
    </p:spTree>
    <p:extLst>
      <p:ext uri="{BB962C8B-B14F-4D97-AF65-F5344CB8AC3E}">
        <p14:creationId xmlns:p14="http://schemas.microsoft.com/office/powerpoint/2010/main" val="311997260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305800" cy="11049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Dependency Preserving Decomposition </a:t>
            </a:r>
            <a:br>
              <a:rPr lang="en-US" sz="4000" b="1" dirty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>vs. Lossless Join Decomposition</a:t>
            </a:r>
          </a:p>
        </p:txBody>
      </p:sp>
      <p:sp>
        <p:nvSpPr>
          <p:cNvPr id="717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191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latin typeface="Calibri" pitchFamily="34" charset="0"/>
              </a:rPr>
              <a:t>Dependency preserving does not imply lossless join:</a:t>
            </a:r>
          </a:p>
          <a:p>
            <a:pPr lvl="1">
              <a:spcAft>
                <a:spcPts val="600"/>
              </a:spcAft>
              <a:buSzPct val="75000"/>
              <a:defRPr/>
            </a:pP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ABC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,  with </a:t>
            </a:r>
            <a:r>
              <a:rPr lang="en-US" i="1" dirty="0">
                <a:solidFill>
                  <a:srgbClr val="AA2C53"/>
                </a:solidFill>
                <a:latin typeface="Calibri" pitchFamily="34" charset="0"/>
              </a:rPr>
              <a:t>F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= {</a:t>
            </a: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→</a:t>
            </a: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},  decomposed into </a:t>
            </a:r>
            <a:r>
              <a:rPr lang="en-US" i="1" u="sng" dirty="0">
                <a:solidFill>
                  <a:srgbClr val="002060"/>
                </a:solidFill>
                <a:latin typeface="Calibri" pitchFamily="34" charset="0"/>
              </a:rPr>
              <a:t>A</a:t>
            </a:r>
            <a:r>
              <a:rPr lang="en-US" i="1" dirty="0">
                <a:solidFill>
                  <a:srgbClr val="00B05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and </a:t>
            </a:r>
            <a:r>
              <a:rPr lang="en-US" i="1" dirty="0">
                <a:solidFill>
                  <a:srgbClr val="00B050"/>
                </a:solidFill>
                <a:latin typeface="Calibri" pitchFamily="34" charset="0"/>
              </a:rPr>
              <a:t>B</a:t>
            </a: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lvl="1">
              <a:spcAft>
                <a:spcPts val="600"/>
              </a:spcAft>
              <a:buSzPct val="75000"/>
              <a:defRPr/>
            </a:pP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F</a:t>
            </a:r>
            <a:r>
              <a:rPr lang="en-US" i="1" baseline="-25000" dirty="0">
                <a:solidFill>
                  <a:srgbClr val="002060"/>
                </a:solidFill>
                <a:latin typeface="Calibri" pitchFamily="34" charset="0"/>
              </a:rPr>
              <a:t>AB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= {</a:t>
            </a: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→</a:t>
            </a: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}   and  </a:t>
            </a: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F</a:t>
            </a:r>
            <a:r>
              <a:rPr lang="en-US" i="1" baseline="-25000" dirty="0">
                <a:solidFill>
                  <a:srgbClr val="002060"/>
                </a:solidFill>
                <a:latin typeface="Calibri" pitchFamily="34" charset="0"/>
              </a:rPr>
              <a:t>BC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=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sym typeface="Symbol"/>
              </a:rPr>
              <a:t>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lvl="1">
              <a:spcAft>
                <a:spcPts val="600"/>
              </a:spcAft>
              <a:buSzPct val="75000"/>
              <a:buFont typeface="Symbol" pitchFamily="18" charset="2"/>
              <a:buChar char="Þ"/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F</a:t>
            </a:r>
            <a:r>
              <a:rPr lang="en-US" i="1" baseline="-25000" dirty="0">
                <a:solidFill>
                  <a:srgbClr val="002060"/>
                </a:solidFill>
                <a:latin typeface="Calibri" pitchFamily="34" charset="0"/>
              </a:rPr>
              <a:t>AB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sym typeface="Symbol"/>
              </a:rPr>
              <a:t>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F</a:t>
            </a:r>
            <a:r>
              <a:rPr lang="en-US" i="1" baseline="-25000" dirty="0">
                <a:solidFill>
                  <a:srgbClr val="002060"/>
                </a:solidFill>
                <a:latin typeface="Calibri" pitchFamily="34" charset="0"/>
              </a:rPr>
              <a:t>BC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)</a:t>
            </a:r>
            <a:r>
              <a:rPr lang="en-US" baseline="30000" dirty="0">
                <a:solidFill>
                  <a:srgbClr val="002060"/>
                </a:solidFill>
                <a:latin typeface="Calibri" pitchFamily="34" charset="0"/>
              </a:rPr>
              <a:t>+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= {</a:t>
            </a: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→</a:t>
            </a: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} = </a:t>
            </a:r>
            <a:r>
              <a:rPr lang="en-US" i="1" dirty="0">
                <a:solidFill>
                  <a:srgbClr val="AA2C53"/>
                </a:solidFill>
                <a:latin typeface="Calibri" pitchFamily="34" charset="0"/>
              </a:rPr>
              <a:t>F</a:t>
            </a:r>
            <a:r>
              <a:rPr lang="en-US" baseline="30000" dirty="0">
                <a:solidFill>
                  <a:srgbClr val="AA2C53"/>
                </a:solidFill>
                <a:latin typeface="Calibri" pitchFamily="34" charset="0"/>
              </a:rPr>
              <a:t>+</a:t>
            </a:r>
          </a:p>
          <a:p>
            <a:pPr marL="803275" lvl="1" indent="-346075">
              <a:spcAft>
                <a:spcPts val="600"/>
              </a:spcAft>
              <a:buSzPct val="75000"/>
              <a:buFont typeface="Symbol" pitchFamily="18" charset="2"/>
              <a:buChar char="Þ"/>
              <a:defRPr/>
            </a:pPr>
            <a:r>
              <a:rPr lang="en-US" baseline="30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The decomposition is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dependency preserving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.  Nonetheless,  it is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not a lossless-join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decomposition !      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does not appear as a foreign key in the relation 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BC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)</a:t>
            </a:r>
            <a:endParaRPr lang="en-US" baseline="300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And vice-versa!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4917578"/>
            <a:ext cx="75438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Consider </a:t>
            </a:r>
            <a:r>
              <a:rPr lang="en-US" sz="2400" i="1" dirty="0">
                <a:solidFill>
                  <a:srgbClr val="002060"/>
                </a:solidFill>
                <a:latin typeface="Calibri" pitchFamily="34" charset="0"/>
              </a:rPr>
              <a:t>CSJDPQV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,  </a:t>
            </a:r>
            <a:r>
              <a:rPr lang="en-US" sz="2400" i="1" dirty="0">
                <a:solidFill>
                  <a:srgbClr val="002060"/>
                </a:solidFill>
                <a:latin typeface="Calibri" pitchFamily="34" charset="0"/>
              </a:rPr>
              <a:t>C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is key, </a:t>
            </a:r>
            <a:r>
              <a:rPr lang="en-US" sz="2400" i="1" dirty="0">
                <a:solidFill>
                  <a:srgbClr val="002060"/>
                </a:solidFill>
                <a:latin typeface="Calibri" pitchFamily="34" charset="0"/>
              </a:rPr>
              <a:t>SD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→</a:t>
            </a:r>
            <a:r>
              <a:rPr lang="en-US" sz="2400" i="1" dirty="0">
                <a:solidFill>
                  <a:srgbClr val="002060"/>
                </a:solidFill>
                <a:latin typeface="Calibri" pitchFamily="34" charset="0"/>
              </a:rPr>
              <a:t>P , and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</a:rPr>
              <a:t>JP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→ 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. 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     BCNF decomposition:   </a:t>
            </a:r>
            <a:r>
              <a:rPr lang="en-US" sz="2400" b="1" i="1" u="sng" dirty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sz="2400" i="1" dirty="0">
                <a:solidFill>
                  <a:srgbClr val="002060"/>
                </a:solidFill>
                <a:latin typeface="Calibri" pitchFamily="34" charset="0"/>
              </a:rPr>
              <a:t>S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J</a:t>
            </a:r>
            <a:r>
              <a:rPr lang="en-US" sz="2400" i="1" dirty="0">
                <a:solidFill>
                  <a:srgbClr val="002060"/>
                </a:solidFill>
                <a:latin typeface="Calibri" pitchFamily="34" charset="0"/>
              </a:rPr>
              <a:t>DQV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and </a:t>
            </a:r>
            <a:r>
              <a:rPr lang="en-US" sz="2400" i="1" u="sng" dirty="0">
                <a:solidFill>
                  <a:srgbClr val="002060"/>
                </a:solidFill>
                <a:latin typeface="Calibri" pitchFamily="34" charset="0"/>
              </a:rPr>
              <a:t>SD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P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Problem:  Checking  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</a:rPr>
              <a:t>JP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requires a join!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6410325" y="2459001"/>
            <a:ext cx="2514600" cy="965947"/>
          </a:xfrm>
          <a:prstGeom prst="wedgeEllipseCallout">
            <a:avLst>
              <a:gd name="adj1" fmla="val -27511"/>
              <a:gd name="adj2" fmla="val -68006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9144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intersection “B” is not a key of either relation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6705600" y="5087670"/>
            <a:ext cx="1924050" cy="879015"/>
          </a:xfrm>
          <a:prstGeom prst="wedgeEllipseCallout">
            <a:avLst>
              <a:gd name="adj1" fmla="val -75778"/>
              <a:gd name="adj2" fmla="val 9746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27432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Lossless Join decomposition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6819900" y="5815816"/>
            <a:ext cx="1752600" cy="879015"/>
          </a:xfrm>
          <a:prstGeom prst="wedgeEllipseCallout">
            <a:avLst>
              <a:gd name="adj1" fmla="val -59804"/>
              <a:gd name="adj2" fmla="val -22452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27432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Not dependency preserving !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846AA-17AC-2D5A-D573-00F436809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EA607D7-1763-DB74-ED40-565985CC2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1A9560E-CC91-0540-D689-47C7DD422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32B1BF69-2CB6-BD32-D4A1-0B6CA0DD9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05800" cy="11049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Dependency Preserving Decompositions: 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DC474468-08A0-02AC-62E0-6CA24ED32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4876800"/>
          </a:xfrm>
        </p:spPr>
        <p:txBody>
          <a:bodyPr>
            <a:normAutofit/>
          </a:bodyPr>
          <a:lstStyle/>
          <a:p>
            <a:pPr marL="457200" lvl="1" indent="-282575">
              <a:buNone/>
              <a:defRPr/>
            </a:pPr>
            <a:r>
              <a:rPr lang="en-US" i="1" dirty="0">
                <a:latin typeface="Calibri" pitchFamily="34" charset="0"/>
              </a:rPr>
              <a:t>ABC</a:t>
            </a:r>
            <a:r>
              <a:rPr lang="en-US" dirty="0">
                <a:latin typeface="Calibri" pitchFamily="34" charset="0"/>
              </a:rPr>
              <a:t>,  </a:t>
            </a:r>
            <a:r>
              <a:rPr lang="en-US" i="1" dirty="0">
                <a:latin typeface="Calibri" pitchFamily="34" charset="0"/>
              </a:rPr>
              <a:t>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i="1" dirty="0">
                <a:latin typeface="Calibri" pitchFamily="34" charset="0"/>
                <a:cs typeface="Times New Roman" pitchFamily="18" charset="0"/>
              </a:rPr>
              <a:t>B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i="1" dirty="0">
                <a:latin typeface="Calibri" pitchFamily="34" charset="0"/>
              </a:rPr>
              <a:t>B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i="1" dirty="0">
                <a:latin typeface="Calibri" pitchFamily="34" charset="0"/>
              </a:rPr>
              <a:t>C</a:t>
            </a:r>
            <a:r>
              <a:rPr lang="en-US" dirty="0">
                <a:latin typeface="Calibri" pitchFamily="34" charset="0"/>
              </a:rPr>
              <a:t>,  </a:t>
            </a:r>
            <a:r>
              <a:rPr lang="en-US" i="1" dirty="0">
                <a:latin typeface="Calibri" pitchFamily="34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i="1" dirty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 is decomposed into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AB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and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BC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marL="457200" lvl="1" indent="-282575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  <a:sym typeface="Symbol" pitchFamily="18" charset="2"/>
              </a:rPr>
              <a:t> 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n-US" i="1" baseline="-25000" dirty="0">
                <a:solidFill>
                  <a:srgbClr val="FF0000"/>
                </a:solidFill>
                <a:latin typeface="Calibri" pitchFamily="34" charset="0"/>
              </a:rPr>
              <a:t>AB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= {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} </a:t>
            </a:r>
            <a:r>
              <a:rPr lang="en-US" dirty="0">
                <a:latin typeface="Calibri" pitchFamily="34" charset="0"/>
              </a:rPr>
              <a:t>and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n-US" i="1" baseline="-25000" dirty="0">
                <a:solidFill>
                  <a:srgbClr val="FF0000"/>
                </a:solidFill>
                <a:latin typeface="Calibri" pitchFamily="34" charset="0"/>
              </a:rPr>
              <a:t>BC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= {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}</a:t>
            </a:r>
          </a:p>
          <a:p>
            <a:pPr marL="457200" lvl="1" indent="-282575">
              <a:spcAft>
                <a:spcPts val="0"/>
              </a:spcAft>
              <a:buFont typeface="Symbol" pitchFamily="18" charset="2"/>
              <a:buChar char="Þ"/>
              <a:defRPr/>
            </a:pPr>
            <a:r>
              <a:rPr lang="en-US" dirty="0">
                <a:latin typeface="Calibri" pitchFamily="34" charset="0"/>
              </a:rPr>
              <a:t> (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i="1" baseline="-25000" dirty="0">
                <a:latin typeface="Calibri" pitchFamily="34" charset="0"/>
              </a:rPr>
              <a:t>AB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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i="1" baseline="-25000" dirty="0">
                <a:latin typeface="Calibri" pitchFamily="34" charset="0"/>
              </a:rPr>
              <a:t>BC</a:t>
            </a:r>
            <a:r>
              <a:rPr lang="en-US" dirty="0">
                <a:latin typeface="Calibri" pitchFamily="34" charset="0"/>
              </a:rPr>
              <a:t> )</a:t>
            </a:r>
            <a:r>
              <a:rPr lang="en-US" baseline="30000" dirty="0">
                <a:latin typeface="Calibri" pitchFamily="34" charset="0"/>
              </a:rPr>
              <a:t>+</a:t>
            </a:r>
            <a:r>
              <a:rPr lang="en-US" dirty="0">
                <a:latin typeface="Calibri" pitchFamily="34" charset="0"/>
              </a:rPr>
              <a:t> = {</a:t>
            </a:r>
            <a:r>
              <a:rPr lang="en-US" i="1" dirty="0">
                <a:latin typeface="Calibri" pitchFamily="34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i="1" dirty="0">
                <a:latin typeface="Calibri" pitchFamily="34" charset="0"/>
              </a:rPr>
              <a:t>B, 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i="1" dirty="0">
                <a:latin typeface="Calibri" pitchFamily="34" charset="0"/>
              </a:rPr>
              <a:t>C, 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i="1" dirty="0">
                <a:latin typeface="Calibri" pitchFamily="34" charset="0"/>
                <a:cs typeface="Times New Roman" pitchFamily="18" charset="0"/>
              </a:rPr>
              <a:t>C</a:t>
            </a:r>
            <a:r>
              <a:rPr lang="en-US" dirty="0">
                <a:latin typeface="Calibri" pitchFamily="34" charset="0"/>
              </a:rPr>
              <a:t>}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≠ </a:t>
            </a:r>
            <a:r>
              <a:rPr lang="en-US" i="1" dirty="0">
                <a:latin typeface="Calibri" pitchFamily="34" charset="0"/>
                <a:cs typeface="Times New Roman" pitchFamily="18" charset="0"/>
              </a:rPr>
              <a:t>F</a:t>
            </a:r>
            <a:r>
              <a:rPr lang="en-US" i="1" baseline="30000" dirty="0">
                <a:latin typeface="Calibri" pitchFamily="34" charset="0"/>
                <a:cs typeface="Times New Roman" pitchFamily="18" charset="0"/>
              </a:rPr>
              <a:t>+</a:t>
            </a:r>
            <a:r>
              <a:rPr lang="en-US" i="1" dirty="0">
                <a:latin typeface="Calibri" pitchFamily="34" charset="0"/>
                <a:cs typeface="Times New Roman" pitchFamily="18" charset="0"/>
              </a:rPr>
              <a:t>   </a:t>
            </a:r>
          </a:p>
          <a:p>
            <a:pPr marL="457200" lvl="1" indent="-282575">
              <a:spcAft>
                <a:spcPts val="1200"/>
              </a:spcAft>
              <a:buFont typeface="Symbol" pitchFamily="18" charset="2"/>
              <a:buChar char="Þ"/>
              <a:defRPr/>
            </a:pPr>
            <a:r>
              <a:rPr lang="en-US" dirty="0">
                <a:latin typeface="Calibri" pitchFamily="34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b="1" dirty="0">
                <a:latin typeface="Calibri" pitchFamily="34" charset="0"/>
                <a:cs typeface="Times New Roman" pitchFamily="18" charset="0"/>
                <a:sym typeface="Symbol" pitchFamily="18" charset="2"/>
              </a:rPr>
              <a:t>not dependency preserving </a:t>
            </a:r>
            <a:r>
              <a:rPr lang="en-US" dirty="0">
                <a:latin typeface="Calibri" pitchFamily="34" charset="0"/>
                <a:cs typeface="Times New Roman" pitchFamily="18" charset="0"/>
                <a:sym typeface="Symbol" pitchFamily="18" charset="2"/>
              </a:rPr>
              <a:t>??</a:t>
            </a:r>
            <a:endParaRPr lang="en-US" i="1" dirty="0">
              <a:solidFill>
                <a:srgbClr val="7030A0"/>
              </a:solidFill>
              <a:latin typeface="Calibri" pitchFamily="34" charset="0"/>
            </a:endParaRPr>
          </a:p>
          <a:p>
            <a:pPr marL="457200" lvl="1" indent="-282575">
              <a:buSzPct val="75000"/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rgbClr val="7030A0"/>
                </a:solidFill>
                <a:latin typeface="Calibri" pitchFamily="34" charset="0"/>
              </a:rPr>
              <a:t>We </a:t>
            </a:r>
            <a:r>
              <a:rPr lang="en-US" sz="2800" b="1" i="1" dirty="0">
                <a:solidFill>
                  <a:srgbClr val="7030A0"/>
                </a:solidFill>
                <a:latin typeface="Calibri" pitchFamily="34" charset="0"/>
              </a:rPr>
              <a:t>need to examine F</a:t>
            </a:r>
            <a:r>
              <a:rPr lang="en-US" sz="2800" b="1" i="1" baseline="30000" dirty="0">
                <a:solidFill>
                  <a:srgbClr val="7030A0"/>
                </a:solidFill>
                <a:latin typeface="Calibri" pitchFamily="34" charset="0"/>
              </a:rPr>
              <a:t>+ </a:t>
            </a:r>
            <a:r>
              <a:rPr lang="en-US" sz="2800" i="1" dirty="0">
                <a:solidFill>
                  <a:srgbClr val="7030A0"/>
                </a:solidFill>
                <a:latin typeface="Calibri" pitchFamily="34" charset="0"/>
              </a:rPr>
              <a:t>(not F) when computing F</a:t>
            </a:r>
            <a:r>
              <a:rPr lang="en-US" sz="2800" i="1" baseline="-25000" dirty="0">
                <a:solidFill>
                  <a:srgbClr val="7030A0"/>
                </a:solidFill>
                <a:latin typeface="Calibri" pitchFamily="34" charset="0"/>
              </a:rPr>
              <a:t>AB</a:t>
            </a:r>
            <a:r>
              <a:rPr lang="en-US" sz="2800" i="1" dirty="0">
                <a:solidFill>
                  <a:srgbClr val="7030A0"/>
                </a:solidFill>
                <a:latin typeface="Calibri" pitchFamily="34" charset="0"/>
              </a:rPr>
              <a:t> &amp; F</a:t>
            </a:r>
            <a:r>
              <a:rPr lang="en-US" sz="2800" i="1" baseline="-25000" dirty="0">
                <a:solidFill>
                  <a:srgbClr val="7030A0"/>
                </a:solidFill>
                <a:latin typeface="Calibri" pitchFamily="34" charset="0"/>
              </a:rPr>
              <a:t>BC</a:t>
            </a:r>
            <a:r>
              <a:rPr lang="en-US" sz="2800" i="1" dirty="0">
                <a:solidFill>
                  <a:srgbClr val="7030A0"/>
                </a:solidFill>
                <a:latin typeface="Calibri" pitchFamily="34" charset="0"/>
              </a:rPr>
              <a:t> </a:t>
            </a:r>
          </a:p>
          <a:p>
            <a:pPr marL="457200" lvl="1" indent="-282575" algn="ctr">
              <a:spcBef>
                <a:spcPts val="1200"/>
              </a:spcBef>
              <a:spcAft>
                <a:spcPts val="1200"/>
              </a:spcAft>
              <a:buSzPct val="75000"/>
              <a:buNone/>
              <a:defRPr/>
            </a:pPr>
            <a:r>
              <a:rPr lang="en-US" sz="2800" i="1" dirty="0">
                <a:latin typeface="Calibri" pitchFamily="34" charset="0"/>
              </a:rPr>
              <a:t>F</a:t>
            </a:r>
            <a:r>
              <a:rPr lang="en-US" sz="2800" baseline="30000" dirty="0">
                <a:latin typeface="Calibri" pitchFamily="34" charset="0"/>
              </a:rPr>
              <a:t>+</a:t>
            </a:r>
            <a:r>
              <a:rPr lang="en-US" sz="2800" i="1" dirty="0">
                <a:latin typeface="Calibri" pitchFamily="34" charset="0"/>
              </a:rPr>
              <a:t> =  F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 { </a:t>
            </a:r>
            <a:r>
              <a:rPr lang="en-US" sz="2800" i="1" dirty="0">
                <a:latin typeface="Calibri" pitchFamily="34" charset="0"/>
                <a:sym typeface="Symbol" pitchFamily="18" charset="2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</a:t>
            </a:r>
            <a:r>
              <a:rPr lang="en-US" sz="2800" i="1" dirty="0">
                <a:latin typeface="Calibri" pitchFamily="34" charset="0"/>
                <a:sym typeface="Symbol" pitchFamily="18" charset="2"/>
              </a:rPr>
              <a:t>C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, </a:t>
            </a:r>
            <a:r>
              <a:rPr lang="en-US" sz="2800" i="1" dirty="0">
                <a:latin typeface="Calibri" pitchFamily="34" charset="0"/>
                <a:sym typeface="Symbol" pitchFamily="18" charset="2"/>
              </a:rPr>
              <a:t>B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</a:t>
            </a:r>
            <a:r>
              <a:rPr lang="en-US" sz="2800" i="1" dirty="0">
                <a:latin typeface="Calibri" pitchFamily="34" charset="0"/>
                <a:sym typeface="Symbol" pitchFamily="18" charset="2"/>
              </a:rPr>
              <a:t>A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, </a:t>
            </a:r>
            <a:r>
              <a:rPr lang="en-US" sz="2800" i="1" dirty="0">
                <a:latin typeface="Calibri" pitchFamily="34" charset="0"/>
                <a:sym typeface="Symbol" pitchFamily="18" charset="2"/>
              </a:rPr>
              <a:t>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</a:t>
            </a:r>
            <a:r>
              <a:rPr lang="en-US" sz="2800" i="1" dirty="0">
                <a:latin typeface="Calibri" pitchFamily="34" charset="0"/>
                <a:sym typeface="Symbol" pitchFamily="18" charset="2"/>
              </a:rPr>
              <a:t>B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}</a:t>
            </a:r>
            <a:endParaRPr lang="en-US" sz="2800" i="1" dirty="0">
              <a:latin typeface="Calibri" pitchFamily="34" charset="0"/>
            </a:endParaRPr>
          </a:p>
          <a:p>
            <a:pPr marL="457200" lvl="1" indent="-282575">
              <a:buSzPct val="75000"/>
              <a:buFont typeface="Symbol" pitchFamily="18" charset="2"/>
              <a:buChar char="Þ"/>
              <a:defRPr/>
            </a:pP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n-US" i="1" baseline="-25000" dirty="0">
                <a:solidFill>
                  <a:srgbClr val="FF0000"/>
                </a:solidFill>
                <a:latin typeface="Calibri" pitchFamily="34" charset="0"/>
              </a:rPr>
              <a:t>AB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= {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B,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B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A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}  </a:t>
            </a:r>
            <a:r>
              <a:rPr lang="en-US" dirty="0">
                <a:latin typeface="Calibri" pitchFamily="34" charset="0"/>
                <a:sym typeface="Symbol" pitchFamily="18" charset="2"/>
              </a:rPr>
              <a:t>and 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n-US" i="1" baseline="-25000" dirty="0">
                <a:solidFill>
                  <a:srgbClr val="FF0000"/>
                </a:solidFill>
                <a:latin typeface="Calibri" pitchFamily="34" charset="0"/>
              </a:rPr>
              <a:t>BC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= {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C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}</a:t>
            </a:r>
          </a:p>
          <a:p>
            <a:pPr marL="457200" lvl="1" indent="-282575">
              <a:buSzPct val="75000"/>
              <a:buFont typeface="Symbol" pitchFamily="18" charset="2"/>
              <a:buChar char="Þ"/>
              <a:defRPr/>
            </a:pPr>
            <a:r>
              <a:rPr lang="en-US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i="1" baseline="-25000" dirty="0">
                <a:latin typeface="Calibri" pitchFamily="34" charset="0"/>
              </a:rPr>
              <a:t>AB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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i="1" baseline="-25000" dirty="0">
                <a:latin typeface="Calibri" pitchFamily="34" charset="0"/>
              </a:rPr>
              <a:t>BC</a:t>
            </a:r>
            <a:r>
              <a:rPr lang="en-US" dirty="0">
                <a:latin typeface="Calibri" pitchFamily="34" charset="0"/>
              </a:rPr>
              <a:t> = {</a:t>
            </a:r>
            <a:r>
              <a:rPr lang="en-US" i="1" dirty="0">
                <a:latin typeface="Calibri" pitchFamily="34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i="1" dirty="0">
                <a:latin typeface="Calibri" pitchFamily="34" charset="0"/>
              </a:rPr>
              <a:t>B, 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A</a:t>
            </a:r>
            <a:r>
              <a:rPr lang="en-US" dirty="0">
                <a:latin typeface="Calibri" pitchFamily="34" charset="0"/>
                <a:sym typeface="Symbol" pitchFamily="18" charset="2"/>
              </a:rPr>
              <a:t>, </a:t>
            </a:r>
            <a:r>
              <a:rPr lang="en-US" i="1" dirty="0">
                <a:latin typeface="Calibri" pitchFamily="34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i="1" dirty="0">
                <a:latin typeface="Calibri" pitchFamily="34" charset="0"/>
                <a:cs typeface="Times New Roman" pitchFamily="18" charset="0"/>
              </a:rPr>
              <a:t>C</a:t>
            </a:r>
            <a:r>
              <a:rPr lang="en-US" i="1" dirty="0">
                <a:latin typeface="Calibri" pitchFamily="34" charset="0"/>
              </a:rPr>
              <a:t>, 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</a:t>
            </a:r>
            <a:r>
              <a:rPr lang="en-US" i="1" dirty="0">
                <a:latin typeface="Calibri" pitchFamily="34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dirty="0">
                <a:latin typeface="Calibri" pitchFamily="34" charset="0"/>
                <a:sym typeface="Symbol" pitchFamily="18" charset="2"/>
              </a:rPr>
              <a:t>}</a:t>
            </a:r>
          </a:p>
          <a:p>
            <a:pPr marL="457200" lvl="1" indent="-282575">
              <a:buSzPct val="75000"/>
              <a:buFont typeface="Symbol" pitchFamily="18" charset="2"/>
              <a:buChar char="Þ"/>
              <a:defRPr/>
            </a:pPr>
            <a:r>
              <a:rPr lang="en-US" dirty="0">
                <a:latin typeface="Calibri" pitchFamily="34" charset="0"/>
              </a:rPr>
              <a:t>(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i="1" baseline="-25000" dirty="0">
                <a:latin typeface="Calibri" pitchFamily="34" charset="0"/>
              </a:rPr>
              <a:t>AB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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i="1" baseline="-25000" dirty="0">
                <a:latin typeface="Calibri" pitchFamily="34" charset="0"/>
              </a:rPr>
              <a:t>BC</a:t>
            </a:r>
            <a:r>
              <a:rPr lang="en-US" dirty="0">
                <a:latin typeface="Calibri" pitchFamily="34" charset="0"/>
              </a:rPr>
              <a:t> )</a:t>
            </a:r>
            <a:r>
              <a:rPr lang="en-US" baseline="30000" dirty="0">
                <a:latin typeface="Calibri" pitchFamily="34" charset="0"/>
              </a:rPr>
              <a:t>+ </a:t>
            </a:r>
            <a:r>
              <a:rPr lang="en-US" dirty="0">
                <a:latin typeface="Calibri" pitchFamily="34" charset="0"/>
              </a:rPr>
              <a:t>= {</a:t>
            </a:r>
            <a:r>
              <a:rPr lang="en-US" i="1" dirty="0">
                <a:latin typeface="Calibri" pitchFamily="34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i="1" dirty="0">
                <a:latin typeface="Calibri" pitchFamily="34" charset="0"/>
              </a:rPr>
              <a:t>B,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sym typeface="Symbol" pitchFamily="18" charset="2"/>
              </a:rPr>
              <a:t>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sym typeface="Symbol" pitchFamily="18" charset="2"/>
              </a:rPr>
              <a:t>A</a:t>
            </a:r>
            <a:r>
              <a:rPr lang="en-US" dirty="0">
                <a:latin typeface="Calibri" pitchFamily="34" charset="0"/>
                <a:sym typeface="Symbol" pitchFamily="18" charset="2"/>
              </a:rPr>
              <a:t>, </a:t>
            </a:r>
            <a:r>
              <a:rPr lang="en-US" i="1" dirty="0">
                <a:latin typeface="Calibri" pitchFamily="34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i="1" dirty="0">
                <a:latin typeface="Calibri" pitchFamily="34" charset="0"/>
                <a:cs typeface="Times New Roman" pitchFamily="18" charset="0"/>
              </a:rPr>
              <a:t>C</a:t>
            </a:r>
            <a:r>
              <a:rPr lang="en-US" i="1" dirty="0">
                <a:latin typeface="Calibri" pitchFamily="34" charset="0"/>
              </a:rPr>
              <a:t>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sym typeface="Symbol" pitchFamily="18" charset="2"/>
              </a:rPr>
              <a:t>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i="1" dirty="0">
                <a:latin typeface="Calibri" pitchFamily="34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C</a:t>
            </a:r>
            <a:r>
              <a:rPr lang="en-US" dirty="0">
                <a:latin typeface="Calibri" pitchFamily="34" charset="0"/>
                <a:sym typeface="Symbol" pitchFamily="18" charset="2"/>
              </a:rPr>
              <a:t>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  <a:sym typeface="Symbol" pitchFamily="18" charset="2"/>
              </a:rPr>
              <a:t>} = 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F</a:t>
            </a:r>
            <a:r>
              <a:rPr lang="en-US" i="1" baseline="30000" dirty="0">
                <a:latin typeface="Calibri" pitchFamily="34" charset="0"/>
                <a:sym typeface="Symbol" pitchFamily="18" charset="2"/>
              </a:rPr>
              <a:t>+</a:t>
            </a:r>
          </a:p>
          <a:p>
            <a:pPr marL="457200" lvl="1" indent="-282575">
              <a:buSzPct val="75000"/>
              <a:buFont typeface="Symbol" pitchFamily="18" charset="2"/>
              <a:buChar char="Þ"/>
              <a:defRPr/>
            </a:pPr>
            <a:r>
              <a:rPr lang="en-US" dirty="0">
                <a:latin typeface="Calibri" pitchFamily="34" charset="0"/>
              </a:rPr>
              <a:t> The decomposition </a:t>
            </a:r>
            <a:r>
              <a:rPr lang="en-US" b="1" dirty="0">
                <a:latin typeface="Calibri" pitchFamily="34" charset="0"/>
              </a:rPr>
              <a:t>preserves the dependencies </a:t>
            </a:r>
            <a:r>
              <a:rPr lang="en-US" dirty="0">
                <a:latin typeface="Calibri" pitchFamily="34" charset="0"/>
              </a:rPr>
              <a:t>!!</a:t>
            </a:r>
          </a:p>
          <a:p>
            <a:pPr marL="457200" lvl="1" indent="-282575">
              <a:buSzPct val="75000"/>
              <a:buFont typeface="Wingdings" pitchFamily="2" charset="2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3DB34FC9-5799-518A-D891-E6AE57B09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762000"/>
            <a:ext cx="7010400" cy="9540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Calibri" pitchFamily="34" charset="0"/>
              </a:rPr>
              <a:t>Decomposition of </a:t>
            </a:r>
            <a:r>
              <a:rPr lang="en-US" sz="2800" i="1" dirty="0">
                <a:latin typeface="Calibri" pitchFamily="34" charset="0"/>
              </a:rPr>
              <a:t>R</a:t>
            </a:r>
            <a:r>
              <a:rPr lang="en-US" sz="2800" dirty="0">
                <a:latin typeface="Calibri" pitchFamily="34" charset="0"/>
              </a:rPr>
              <a:t> into </a:t>
            </a:r>
            <a:r>
              <a:rPr lang="en-US" sz="2800" i="1" dirty="0">
                <a:latin typeface="Calibri" pitchFamily="34" charset="0"/>
              </a:rPr>
              <a:t>X </a:t>
            </a:r>
            <a:r>
              <a:rPr lang="en-US" sz="2800" dirty="0">
                <a:latin typeface="Calibri" pitchFamily="34" charset="0"/>
              </a:rPr>
              <a:t>and </a:t>
            </a:r>
            <a:r>
              <a:rPr lang="en-US" sz="2800" i="1" dirty="0">
                <a:latin typeface="Calibri" pitchFamily="34" charset="0"/>
              </a:rPr>
              <a:t>Y</a:t>
            </a:r>
            <a:r>
              <a:rPr lang="en-US" sz="2800" dirty="0">
                <a:latin typeface="Calibri" pitchFamily="34" charset="0"/>
              </a:rPr>
              <a:t> is </a:t>
            </a:r>
            <a:r>
              <a:rPr lang="en-US" sz="2800" i="1" u="sng" dirty="0">
                <a:solidFill>
                  <a:schemeClr val="accent2"/>
                </a:solidFill>
                <a:latin typeface="Calibri" pitchFamily="34" charset="0"/>
              </a:rPr>
              <a:t>dependency</a:t>
            </a:r>
            <a:r>
              <a:rPr lang="en-US" sz="2800" u="sng" dirty="0">
                <a:latin typeface="Calibri" pitchFamily="34" charset="0"/>
              </a:rPr>
              <a:t> </a:t>
            </a:r>
            <a:r>
              <a:rPr lang="en-US" sz="2800" i="1" u="sng" dirty="0">
                <a:solidFill>
                  <a:schemeClr val="accent2"/>
                </a:solidFill>
                <a:latin typeface="Calibri" pitchFamily="34" charset="0"/>
              </a:rPr>
              <a:t>preserving</a:t>
            </a:r>
            <a:r>
              <a:rPr lang="en-US" sz="2800" dirty="0">
                <a:latin typeface="Calibri" pitchFamily="34" charset="0"/>
              </a:rPr>
              <a:t>  if  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sz="2800" i="1" dirty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800" i="1" baseline="-25000" dirty="0">
                <a:solidFill>
                  <a:schemeClr val="accent2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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i="1" dirty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800" i="1" baseline="-25000" dirty="0">
                <a:solidFill>
                  <a:schemeClr val="accent2"/>
                </a:solidFill>
                <a:latin typeface="Calibri" pitchFamily="34" charset="0"/>
              </a:rPr>
              <a:t>Y 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)</a:t>
            </a:r>
            <a:r>
              <a:rPr lang="en-US" sz="2800" baseline="30000" dirty="0">
                <a:solidFill>
                  <a:schemeClr val="accent2"/>
                </a:solidFill>
                <a:latin typeface="Calibri" pitchFamily="34" charset="0"/>
              </a:rPr>
              <a:t>+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aseline="30000" dirty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=  </a:t>
            </a:r>
            <a:r>
              <a:rPr lang="en-US" sz="2800" i="1" dirty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800" baseline="30000" dirty="0">
                <a:solidFill>
                  <a:schemeClr val="accent2"/>
                </a:solidFill>
                <a:latin typeface="Calibri" pitchFamily="34" charset="0"/>
              </a:rPr>
              <a:t> +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48EEA-C388-A79E-7EA8-0B8AC8E762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190" y="5922921"/>
            <a:ext cx="501420" cy="4494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E4CEDBF-C3A5-E6F8-38F3-CE9023737209}"/>
              </a:ext>
            </a:extLst>
          </p:cNvPr>
          <p:cNvGrpSpPr/>
          <p:nvPr/>
        </p:nvGrpSpPr>
        <p:grpSpPr>
          <a:xfrm>
            <a:off x="5428343" y="2181981"/>
            <a:ext cx="1814125" cy="1973943"/>
            <a:chOff x="5428343" y="2181981"/>
            <a:chExt cx="1814125" cy="1973943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4EEBE7F-B0C4-BADE-57E4-FDA38F3A72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8343" y="2232005"/>
              <a:ext cx="793447" cy="18610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F6E641F-692F-8124-4840-392070C2A6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8648" y="2181981"/>
              <a:ext cx="1673820" cy="197394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784589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762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Functional Dependencies (FDs)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9845" y="1224528"/>
            <a:ext cx="8305800" cy="5334001"/>
          </a:xfrm>
        </p:spPr>
        <p:txBody>
          <a:bodyPr>
            <a:normAutofit lnSpcReduction="10000"/>
          </a:bodyPr>
          <a:lstStyle/>
          <a:p>
            <a:pPr>
              <a:lnSpc>
                <a:spcPts val="3100"/>
              </a:lnSpc>
              <a:spcBef>
                <a:spcPts val="1200"/>
              </a:spcBef>
              <a:spcAft>
                <a:spcPts val="900"/>
              </a:spcAft>
            </a:pPr>
            <a:r>
              <a:rPr lang="en-US" sz="3200" dirty="0">
                <a:latin typeface="Calibri" pitchFamily="34" charset="0"/>
              </a:rPr>
              <a:t>An FD “X→Y” is a statement about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all</a:t>
            </a:r>
            <a:r>
              <a:rPr lang="en-US" sz="3200" dirty="0">
                <a:latin typeface="Calibri" pitchFamily="34" charset="0"/>
              </a:rPr>
              <a:t> allowable instances of a relation.</a:t>
            </a:r>
          </a:p>
          <a:p>
            <a:pPr lvl="1">
              <a:spcBef>
                <a:spcPts val="500"/>
              </a:spcBef>
              <a:spcAft>
                <a:spcPts val="900"/>
              </a:spcAft>
              <a:buSzPct val="75000"/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Must be identified based on semantics of application.</a:t>
            </a:r>
          </a:p>
          <a:p>
            <a:pPr lvl="1">
              <a:lnSpc>
                <a:spcPts val="2600"/>
              </a:lnSpc>
              <a:spcBef>
                <a:spcPts val="500"/>
              </a:spcBef>
              <a:spcAft>
                <a:spcPts val="1200"/>
              </a:spcAft>
              <a:buSzPct val="75000"/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Given some allowable instance of R, we can check if it violates some FD </a:t>
            </a:r>
            <a:r>
              <a:rPr lang="en-US" sz="2800" i="1" dirty="0">
                <a:solidFill>
                  <a:srgbClr val="002060"/>
                </a:solidFill>
                <a:latin typeface="Calibri" pitchFamily="34" charset="0"/>
              </a:rPr>
              <a:t>f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, but we cannot tell if </a:t>
            </a:r>
            <a:r>
              <a:rPr lang="en-US" sz="2800" i="1" dirty="0">
                <a:solidFill>
                  <a:srgbClr val="002060"/>
                </a:solidFill>
                <a:latin typeface="Calibri" pitchFamily="34" charset="0"/>
              </a:rPr>
              <a:t>f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 holds over R!</a:t>
            </a:r>
          </a:p>
          <a:p>
            <a:pPr>
              <a:spcBef>
                <a:spcPts val="1200"/>
              </a:spcBef>
              <a:spcAft>
                <a:spcPts val="900"/>
              </a:spcAft>
            </a:pPr>
            <a:r>
              <a:rPr lang="en-US" sz="3200" dirty="0">
                <a:latin typeface="Calibri" pitchFamily="34" charset="0"/>
              </a:rPr>
              <a:t>“K is a candidate key for relation R” means that K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200" dirty="0">
                <a:latin typeface="Calibri" pitchFamily="34" charset="0"/>
              </a:rPr>
              <a:t> R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(</a:t>
            </a: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i.e.,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The K value determines a tuple in R)</a:t>
            </a:r>
          </a:p>
          <a:p>
            <a:pPr lvl="1">
              <a:buSzPct val="75000"/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However, K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 R  does not require K to be </a:t>
            </a:r>
            <a:r>
              <a:rPr lang="en-US" sz="2800" i="1" dirty="0">
                <a:solidFill>
                  <a:srgbClr val="002060"/>
                </a:solidFill>
                <a:latin typeface="Calibri" pitchFamily="34" charset="0"/>
              </a:rPr>
              <a:t>minimal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!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(If 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R, we also have AB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R; but AB is not a candidate key)</a:t>
            </a:r>
          </a:p>
        </p:txBody>
      </p:sp>
    </p:spTree>
    <p:extLst>
      <p:ext uri="{BB962C8B-B14F-4D97-AF65-F5344CB8AC3E}">
        <p14:creationId xmlns:p14="http://schemas.microsoft.com/office/powerpoint/2010/main" val="179539263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Decomposition into BCNF</a:t>
            </a:r>
          </a:p>
        </p:txBody>
      </p:sp>
      <p:sp>
        <p:nvSpPr>
          <p:cNvPr id="61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2819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Consider relation </a:t>
            </a:r>
            <a:r>
              <a:rPr lang="en-US" i="1" dirty="0">
                <a:latin typeface="Calibri" pitchFamily="34" charset="0"/>
              </a:rPr>
              <a:t>R</a:t>
            </a:r>
            <a:r>
              <a:rPr lang="en-US" dirty="0">
                <a:latin typeface="Calibri" pitchFamily="34" charset="0"/>
              </a:rPr>
              <a:t> with FDs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dirty="0">
                <a:latin typeface="Calibri" pitchFamily="34" charset="0"/>
              </a:rPr>
              <a:t>. 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If X </a:t>
            </a:r>
            <a:r>
              <a:rPr lang="en-US" dirty="0">
                <a:solidFill>
                  <a:schemeClr val="accent2"/>
                </a:solidFill>
                <a:latin typeface="Times New Roman"/>
                <a:cs typeface="Times New Roman"/>
              </a:rPr>
              <a:t>→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Y violates BCNF, decompose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R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into 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R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-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Y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and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X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Y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Repeated application </a:t>
            </a:r>
            <a:r>
              <a:rPr lang="en-US" dirty="0">
                <a:latin typeface="Calibri" pitchFamily="34" charset="0"/>
              </a:rPr>
              <a:t>of this idea will give us a collection of relations that are in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BCNF; lossless join decomposition</a:t>
            </a:r>
            <a:r>
              <a:rPr lang="en-US" dirty="0">
                <a:latin typeface="Calibri" pitchFamily="34" charset="0"/>
              </a:rPr>
              <a:t>, and guaranteed to terminate.</a:t>
            </a:r>
          </a:p>
          <a:p>
            <a:pPr lvl="1">
              <a:buSzPct val="75000"/>
              <a:buFont typeface="Wingdings" pitchFamily="2" charset="2"/>
              <a:buNone/>
              <a:defRPr/>
            </a:pPr>
            <a:r>
              <a:rPr lang="en-US" u="sng" dirty="0">
                <a:latin typeface="Calibri" pitchFamily="34" charset="0"/>
              </a:rPr>
              <a:t>Example</a:t>
            </a:r>
            <a:r>
              <a:rPr lang="en-US" dirty="0">
                <a:latin typeface="Calibri" pitchFamily="34" charset="0"/>
              </a:rPr>
              <a:t>:  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US" i="1" dirty="0">
                <a:latin typeface="Calibri" pitchFamily="34" charset="0"/>
              </a:rPr>
              <a:t>SJDPQV</a:t>
            </a:r>
            <a:r>
              <a:rPr lang="en-US" dirty="0">
                <a:latin typeface="Calibri" pitchFamily="34" charset="0"/>
              </a:rPr>
              <a:t>,  key </a:t>
            </a:r>
            <a:r>
              <a:rPr lang="en-US" i="1" dirty="0">
                <a:latin typeface="Calibri" pitchFamily="34" charset="0"/>
              </a:rPr>
              <a:t>C,  JP </a:t>
            </a:r>
            <a:r>
              <a:rPr lang="en-US" i="1" dirty="0">
                <a:latin typeface="Times New Roman"/>
                <a:cs typeface="Times New Roman"/>
              </a:rPr>
              <a:t>→</a:t>
            </a:r>
            <a:r>
              <a:rPr lang="en-US" i="1" dirty="0">
                <a:latin typeface="Calibri" pitchFamily="34" charset="0"/>
              </a:rPr>
              <a:t>C,  SD </a:t>
            </a:r>
            <a:r>
              <a:rPr lang="en-US" i="1" dirty="0">
                <a:latin typeface="Times New Roman"/>
                <a:cs typeface="Times New Roman"/>
              </a:rPr>
              <a:t>→</a:t>
            </a:r>
            <a:r>
              <a:rPr lang="en-US" i="1" dirty="0">
                <a:latin typeface="Calibri" pitchFamily="34" charset="0"/>
              </a:rPr>
              <a:t>P,   J </a:t>
            </a:r>
            <a:r>
              <a:rPr lang="en-US" i="1" dirty="0">
                <a:latin typeface="Times New Roman"/>
                <a:cs typeface="Times New Roman"/>
              </a:rPr>
              <a:t>→</a:t>
            </a:r>
            <a:r>
              <a:rPr lang="en-US" i="1" dirty="0">
                <a:latin typeface="Calibri" pitchFamily="34" charset="0"/>
              </a:rPr>
              <a:t>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43000" y="5257800"/>
            <a:ext cx="1600200" cy="6096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i="1" u="sng" dirty="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SJDPQV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743200" y="4800600"/>
            <a:ext cx="2819400" cy="1524000"/>
            <a:chOff x="2743200" y="4800600"/>
            <a:chExt cx="2819400" cy="15240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962400" y="5715000"/>
              <a:ext cx="1600200" cy="609600"/>
            </a:xfrm>
            <a:prstGeom prst="rect">
              <a:avLst/>
            </a:prstGeom>
            <a:solidFill>
              <a:srgbClr val="C1C1D5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i="1" u="sng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SD</a:t>
              </a:r>
              <a:r>
                <a:rPr lang="en-US" sz="280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962400" y="4800600"/>
              <a:ext cx="1600200" cy="6096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i="1" u="sng" dirty="0">
                  <a:solidFill>
                    <a:srgbClr val="C00000"/>
                  </a:solidFill>
                  <a:latin typeface="Calibri" pitchFamily="34" charset="0"/>
                </a:rPr>
                <a:t>C</a:t>
              </a:r>
              <a:r>
                <a:rPr lang="en-US" sz="2800" i="1" dirty="0">
                  <a:solidFill>
                    <a:srgbClr val="000000"/>
                  </a:solidFill>
                  <a:latin typeface="Calibri" pitchFamily="34" charset="0"/>
                </a:rPr>
                <a:t>SJDQV</a:t>
              </a:r>
            </a:p>
          </p:txBody>
        </p:sp>
        <p:cxnSp>
          <p:nvCxnSpPr>
            <p:cNvPr id="38930" name="Straight Arrow Connector 17"/>
            <p:cNvCxnSpPr>
              <a:cxnSpLocks noChangeShapeType="1"/>
              <a:stCxn id="12" idx="3"/>
              <a:endCxn id="15" idx="1"/>
            </p:cNvCxnSpPr>
            <p:nvPr/>
          </p:nvCxnSpPr>
          <p:spPr bwMode="auto">
            <a:xfrm flipV="1">
              <a:off x="2743200" y="5105400"/>
              <a:ext cx="1219200" cy="457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1" name="Straight Arrow Connector 19"/>
            <p:cNvCxnSpPr>
              <a:cxnSpLocks noChangeShapeType="1"/>
              <a:stCxn id="12" idx="3"/>
              <a:endCxn id="14" idx="1"/>
            </p:cNvCxnSpPr>
            <p:nvPr/>
          </p:nvCxnSpPr>
          <p:spPr bwMode="auto">
            <a:xfrm>
              <a:off x="2743200" y="5562600"/>
              <a:ext cx="1219200" cy="457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562600" y="4343400"/>
            <a:ext cx="2819400" cy="1524000"/>
            <a:chOff x="5562600" y="4343400"/>
            <a:chExt cx="2819400" cy="1524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781800" y="5257800"/>
              <a:ext cx="1600200" cy="609600"/>
            </a:xfrm>
            <a:prstGeom prst="rect">
              <a:avLst/>
            </a:prstGeom>
            <a:solidFill>
              <a:srgbClr val="C1C1D5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i="1" u="sng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J</a:t>
              </a:r>
              <a:r>
                <a:rPr lang="en-US" sz="2800" i="1" dirty="0">
                  <a:solidFill>
                    <a:srgbClr val="000000"/>
                  </a:solidFill>
                  <a:latin typeface="Calibri" pitchFamily="34" charset="0"/>
                </a:rPr>
                <a:t>S</a:t>
              </a:r>
            </a:p>
          </p:txBody>
        </p:sp>
        <p:sp>
          <p:nvSpPr>
            <p:cNvPr id="38925" name="Rectangle 15"/>
            <p:cNvSpPr>
              <a:spLocks noChangeArrowheads="1"/>
            </p:cNvSpPr>
            <p:nvPr/>
          </p:nvSpPr>
          <p:spPr bwMode="auto">
            <a:xfrm>
              <a:off x="6781800" y="4343400"/>
              <a:ext cx="1600200" cy="609600"/>
            </a:xfrm>
            <a:prstGeom prst="rect">
              <a:avLst/>
            </a:prstGeom>
            <a:solidFill>
              <a:srgbClr val="C1C1D5"/>
            </a:solidFill>
            <a:ln w="12700" algn="ctr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eaLnBrk="0" hangingPunct="0"/>
              <a:r>
                <a:rPr lang="en-US" sz="2800" i="1" u="sng" dirty="0">
                  <a:solidFill>
                    <a:srgbClr val="C00000"/>
                  </a:solidFill>
                  <a:latin typeface="Calibri" pitchFamily="34" charset="0"/>
                </a:rPr>
                <a:t>C</a:t>
              </a:r>
              <a:r>
                <a:rPr lang="en-US" sz="2800" i="1" dirty="0">
                  <a:solidFill>
                    <a:srgbClr val="000000"/>
                  </a:solidFill>
                  <a:latin typeface="Calibri" pitchFamily="34" charset="0"/>
                </a:rPr>
                <a:t>JDQV</a:t>
              </a:r>
            </a:p>
          </p:txBody>
        </p:sp>
        <p:cxnSp>
          <p:nvCxnSpPr>
            <p:cNvPr id="38926" name="Straight Arrow Connector 21"/>
            <p:cNvCxnSpPr>
              <a:cxnSpLocks noChangeShapeType="1"/>
              <a:stCxn id="15" idx="3"/>
              <a:endCxn id="38925" idx="1"/>
            </p:cNvCxnSpPr>
            <p:nvPr/>
          </p:nvCxnSpPr>
          <p:spPr bwMode="auto">
            <a:xfrm flipV="1">
              <a:off x="5562600" y="4648200"/>
              <a:ext cx="1219200" cy="457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7" name="Straight Arrow Connector 23"/>
            <p:cNvCxnSpPr>
              <a:cxnSpLocks noChangeShapeType="1"/>
              <a:stCxn id="15" idx="3"/>
              <a:endCxn id="13" idx="1"/>
            </p:cNvCxnSpPr>
            <p:nvPr/>
          </p:nvCxnSpPr>
          <p:spPr bwMode="auto">
            <a:xfrm>
              <a:off x="5562600" y="5105400"/>
              <a:ext cx="1219200" cy="457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928" name="Rectangle 24"/>
          <p:cNvSpPr>
            <a:spLocks noChangeArrowheads="1"/>
          </p:cNvSpPr>
          <p:nvPr/>
        </p:nvSpPr>
        <p:spPr bwMode="auto">
          <a:xfrm>
            <a:off x="2981325" y="5334000"/>
            <a:ext cx="90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70C0"/>
                </a:solidFill>
                <a:latin typeface="Calibri" pitchFamily="34" charset="0"/>
              </a:rPr>
              <a:t>SD </a:t>
            </a:r>
            <a:r>
              <a:rPr lang="en-US" sz="2000" i="1">
                <a:solidFill>
                  <a:srgbClr val="0070C0"/>
                </a:solidFill>
                <a:cs typeface="Times New Roman" pitchFamily="18" charset="0"/>
              </a:rPr>
              <a:t>→</a:t>
            </a:r>
            <a:r>
              <a:rPr lang="en-US" sz="2000" i="1">
                <a:solidFill>
                  <a:srgbClr val="0070C0"/>
                </a:solidFill>
                <a:latin typeface="Calibri" pitchFamily="34" charset="0"/>
              </a:rPr>
              <a:t>P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38929" name="Rectangle 25"/>
          <p:cNvSpPr>
            <a:spLocks noChangeArrowheads="1"/>
          </p:cNvSpPr>
          <p:nvPr/>
        </p:nvSpPr>
        <p:spPr bwMode="auto">
          <a:xfrm>
            <a:off x="5857875" y="4876800"/>
            <a:ext cx="69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sz="2000" i="1">
                <a:solidFill>
                  <a:srgbClr val="0070C0"/>
                </a:solidFill>
                <a:latin typeface="Calibri" pitchFamily="34" charset="0"/>
              </a:rPr>
              <a:t>J </a:t>
            </a:r>
            <a:r>
              <a:rPr lang="en-US" sz="2000" i="1">
                <a:solidFill>
                  <a:srgbClr val="0070C0"/>
                </a:solidFill>
                <a:cs typeface="Times New Roman" pitchFamily="18" charset="0"/>
              </a:rPr>
              <a:t>→</a:t>
            </a:r>
            <a:r>
              <a:rPr lang="en-US" sz="2000" i="1">
                <a:solidFill>
                  <a:srgbClr val="0070C0"/>
                </a:solidFill>
                <a:latin typeface="Calibri" pitchFamily="34" charset="0"/>
              </a:rPr>
              <a:t>S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28" name="Cloud Callout 27"/>
          <p:cNvSpPr/>
          <p:nvPr/>
        </p:nvSpPr>
        <p:spPr bwMode="auto">
          <a:xfrm>
            <a:off x="914400" y="4038600"/>
            <a:ext cx="2895600" cy="1066800"/>
          </a:xfrm>
          <a:prstGeom prst="cloudCallout">
            <a:avLst>
              <a:gd name="adj1" fmla="val 56360"/>
              <a:gd name="adj2" fmla="val 3320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800" dirty="0">
                <a:latin typeface="Calibri" pitchFamily="34" charset="0"/>
              </a:rPr>
              <a:t>Keep SD as a foreign key to facilitate JOIN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8928" grpId="0"/>
      <p:bldP spid="38929" grpId="0"/>
      <p:bldP spid="2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Decomposition into BCNF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8650" y="1780527"/>
            <a:ext cx="8153400" cy="1447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In general, several dependencies may cause violation of BCNF.  The order in which we ``deal with’’ them could lead to very different sets of relations!</a:t>
            </a:r>
          </a:p>
        </p:txBody>
      </p:sp>
      <p:grpSp>
        <p:nvGrpSpPr>
          <p:cNvPr id="39942" name="Group 5"/>
          <p:cNvGrpSpPr>
            <a:grpSpLocks/>
          </p:cNvGrpSpPr>
          <p:nvPr/>
        </p:nvGrpSpPr>
        <p:grpSpPr bwMode="auto">
          <a:xfrm>
            <a:off x="914400" y="3581400"/>
            <a:ext cx="7239000" cy="1981200"/>
            <a:chOff x="990600" y="4343400"/>
            <a:chExt cx="7239000" cy="1981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990600" y="5257800"/>
              <a:ext cx="1600200" cy="6096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i="1" u="sng" dirty="0">
                  <a:solidFill>
                    <a:srgbClr val="C00000"/>
                  </a:solidFill>
                  <a:latin typeface="Calibri" pitchFamily="34" charset="0"/>
                </a:rPr>
                <a:t>C</a:t>
              </a:r>
              <a:r>
                <a:rPr lang="en-US" sz="2800" i="1" dirty="0">
                  <a:solidFill>
                    <a:srgbClr val="000000"/>
                  </a:solidFill>
                  <a:latin typeface="Calibri" pitchFamily="34" charset="0"/>
                </a:rPr>
                <a:t>SJDPQV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629400" y="5257800"/>
              <a:ext cx="1600200" cy="609600"/>
            </a:xfrm>
            <a:prstGeom prst="rect">
              <a:avLst/>
            </a:prstGeom>
            <a:solidFill>
              <a:srgbClr val="C1C1D5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i="1" u="sng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J</a:t>
              </a:r>
              <a:r>
                <a:rPr lang="en-US" sz="2800" i="1" dirty="0">
                  <a:solidFill>
                    <a:srgbClr val="000000"/>
                  </a:solidFill>
                  <a:latin typeface="Calibri" pitchFamily="34" charset="0"/>
                </a:rPr>
                <a:t>S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810000" y="5715000"/>
              <a:ext cx="1600200" cy="609600"/>
            </a:xfrm>
            <a:prstGeom prst="rect">
              <a:avLst/>
            </a:prstGeom>
            <a:solidFill>
              <a:srgbClr val="C1C1D5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i="1" u="sng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SD</a:t>
              </a:r>
              <a:r>
                <a:rPr lang="en-US" sz="280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810000" y="4800600"/>
              <a:ext cx="1600200" cy="6096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i="1" u="sng" dirty="0">
                  <a:solidFill>
                    <a:srgbClr val="C00000"/>
                  </a:solidFill>
                  <a:latin typeface="Calibri" pitchFamily="34" charset="0"/>
                </a:rPr>
                <a:t>C</a:t>
              </a:r>
              <a:r>
                <a:rPr lang="en-US" sz="2800" i="1" dirty="0">
                  <a:solidFill>
                    <a:srgbClr val="000000"/>
                  </a:solidFill>
                  <a:latin typeface="Calibri" pitchFamily="34" charset="0"/>
                </a:rPr>
                <a:t>SJDQV</a:t>
              </a:r>
            </a:p>
          </p:txBody>
        </p:sp>
        <p:sp>
          <p:nvSpPr>
            <p:cNvPr id="39947" name="Rectangle 10"/>
            <p:cNvSpPr>
              <a:spLocks noChangeArrowheads="1"/>
            </p:cNvSpPr>
            <p:nvPr/>
          </p:nvSpPr>
          <p:spPr bwMode="auto">
            <a:xfrm>
              <a:off x="6629400" y="4343400"/>
              <a:ext cx="1600200" cy="609600"/>
            </a:xfrm>
            <a:prstGeom prst="rect">
              <a:avLst/>
            </a:prstGeom>
            <a:solidFill>
              <a:srgbClr val="C1C1D5"/>
            </a:solidFill>
            <a:ln w="12700" algn="ctr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eaLnBrk="0" hangingPunct="0"/>
              <a:r>
                <a:rPr lang="en-US" sz="2800" i="1" u="sng" dirty="0">
                  <a:solidFill>
                    <a:srgbClr val="C00000"/>
                  </a:solidFill>
                  <a:latin typeface="Calibri" pitchFamily="34" charset="0"/>
                </a:rPr>
                <a:t>C</a:t>
              </a:r>
              <a:r>
                <a:rPr lang="en-US" sz="2800" i="1" dirty="0">
                  <a:solidFill>
                    <a:srgbClr val="000000"/>
                  </a:solidFill>
                  <a:latin typeface="Calibri" pitchFamily="34" charset="0"/>
                </a:rPr>
                <a:t>JDQV</a:t>
              </a:r>
            </a:p>
          </p:txBody>
        </p:sp>
        <p:cxnSp>
          <p:nvCxnSpPr>
            <p:cNvPr id="39948" name="Straight Arrow Connector 11"/>
            <p:cNvCxnSpPr>
              <a:cxnSpLocks noChangeShapeType="1"/>
              <a:stCxn id="7" idx="3"/>
              <a:endCxn id="10" idx="1"/>
            </p:cNvCxnSpPr>
            <p:nvPr/>
          </p:nvCxnSpPr>
          <p:spPr bwMode="auto">
            <a:xfrm flipV="1">
              <a:off x="2590800" y="5105400"/>
              <a:ext cx="1219200" cy="457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9" name="Straight Arrow Connector 12"/>
            <p:cNvCxnSpPr>
              <a:cxnSpLocks noChangeShapeType="1"/>
              <a:stCxn id="7" idx="3"/>
              <a:endCxn id="9" idx="1"/>
            </p:cNvCxnSpPr>
            <p:nvPr/>
          </p:nvCxnSpPr>
          <p:spPr bwMode="auto">
            <a:xfrm>
              <a:off x="2590800" y="5562600"/>
              <a:ext cx="1219200" cy="457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0" name="Straight Arrow Connector 13"/>
            <p:cNvCxnSpPr>
              <a:cxnSpLocks noChangeShapeType="1"/>
              <a:stCxn id="10" idx="3"/>
              <a:endCxn id="39947" idx="1"/>
            </p:cNvCxnSpPr>
            <p:nvPr/>
          </p:nvCxnSpPr>
          <p:spPr bwMode="auto">
            <a:xfrm flipV="1">
              <a:off x="5410200" y="4648200"/>
              <a:ext cx="1219200" cy="457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1" name="Straight Arrow Connector 14"/>
            <p:cNvCxnSpPr>
              <a:cxnSpLocks noChangeShapeType="1"/>
              <a:stCxn id="10" idx="3"/>
              <a:endCxn id="8" idx="1"/>
            </p:cNvCxnSpPr>
            <p:nvPr/>
          </p:nvCxnSpPr>
          <p:spPr bwMode="auto">
            <a:xfrm>
              <a:off x="5410200" y="5105400"/>
              <a:ext cx="1219200" cy="457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2" name="Rectangle 15"/>
            <p:cNvSpPr>
              <a:spLocks noChangeArrowheads="1"/>
            </p:cNvSpPr>
            <p:nvPr/>
          </p:nvSpPr>
          <p:spPr bwMode="auto">
            <a:xfrm>
              <a:off x="2829385" y="5334000"/>
              <a:ext cx="9044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70C0"/>
                  </a:solidFill>
                  <a:latin typeface="Calibri" pitchFamily="34" charset="0"/>
                </a:rPr>
                <a:t>SD </a:t>
              </a:r>
              <a:r>
                <a:rPr lang="en-US" sz="2000" i="1">
                  <a:solidFill>
                    <a:srgbClr val="0070C0"/>
                  </a:solidFill>
                  <a:cs typeface="Times New Roman" pitchFamily="18" charset="0"/>
                </a:rPr>
                <a:t>→</a:t>
              </a:r>
              <a:r>
                <a:rPr lang="en-US" sz="2000" i="1">
                  <a:solidFill>
                    <a:srgbClr val="0070C0"/>
                  </a:solidFill>
                  <a:latin typeface="Calibri" pitchFamily="34" charset="0"/>
                </a:rPr>
                <a:t>P</a:t>
              </a:r>
              <a:endParaRPr lang="en-US" sz="2000">
                <a:solidFill>
                  <a:srgbClr val="0070C0"/>
                </a:solidFill>
              </a:endParaRPr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5704776" y="4876800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000" i="1">
                  <a:solidFill>
                    <a:srgbClr val="0070C0"/>
                  </a:solidFill>
                  <a:latin typeface="Calibri" pitchFamily="34" charset="0"/>
                </a:rPr>
                <a:t>J </a:t>
              </a:r>
              <a:r>
                <a:rPr lang="en-US" sz="2000" i="1">
                  <a:solidFill>
                    <a:srgbClr val="0070C0"/>
                  </a:solidFill>
                  <a:cs typeface="Times New Roman" pitchFamily="18" charset="0"/>
                </a:rPr>
                <a:t>→</a:t>
              </a:r>
              <a:r>
                <a:rPr lang="en-US" sz="2000" i="1">
                  <a:solidFill>
                    <a:srgbClr val="0070C0"/>
                  </a:solidFill>
                  <a:latin typeface="Calibri" pitchFamily="34" charset="0"/>
                </a:rPr>
                <a:t>S</a:t>
              </a:r>
              <a:endParaRPr lang="en-US" sz="200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Warning Sign Stock Illustrations – 458,805 Warning Sign Stock  Illustrations, Vectors &amp; Clipart - Dreamstime">
            <a:extLst>
              <a:ext uri="{FF2B5EF4-FFF2-40B4-BE49-F238E27FC236}">
                <a16:creationId xmlns:a16="http://schemas.microsoft.com/office/drawing/2014/main" id="{E909FE05-C34E-35AA-DE3C-C93C1749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" y="985762"/>
            <a:ext cx="1360487" cy="12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72302" cy="762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BCNF &amp; Dependency Preservation</a:t>
            </a:r>
          </a:p>
        </p:txBody>
      </p:sp>
      <p:sp>
        <p:nvSpPr>
          <p:cNvPr id="717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9962" y="2209800"/>
            <a:ext cx="8669470" cy="4495800"/>
          </a:xfrm>
        </p:spPr>
        <p:txBody>
          <a:bodyPr>
            <a:normAutofit/>
          </a:bodyPr>
          <a:lstStyle/>
          <a:p>
            <a:pPr marL="0" indent="0">
              <a:lnSpc>
                <a:spcPts val="27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u="sng" dirty="0">
                <a:latin typeface="Calibri" pitchFamily="34" charset="0"/>
              </a:rPr>
              <a:t>Example 2</a:t>
            </a:r>
            <a:r>
              <a:rPr lang="en-US" sz="2400" dirty="0">
                <a:latin typeface="Calibri" pitchFamily="34" charset="0"/>
              </a:rPr>
              <a:t>:  Decomposition of </a:t>
            </a:r>
            <a:r>
              <a:rPr lang="en-US" sz="2400" i="1" dirty="0">
                <a:latin typeface="Calibri" pitchFamily="34" charset="0"/>
              </a:rPr>
              <a:t>CSJDQV</a:t>
            </a:r>
            <a:r>
              <a:rPr lang="en-US" sz="2400" dirty="0">
                <a:latin typeface="Calibri" pitchFamily="34" charset="0"/>
              </a:rPr>
              <a:t> into </a:t>
            </a:r>
            <a:r>
              <a:rPr lang="en-US" sz="2400" i="1" dirty="0">
                <a:latin typeface="Calibri" pitchFamily="34" charset="0"/>
              </a:rPr>
              <a:t>SDP, JS, </a:t>
            </a:r>
            <a:r>
              <a:rPr lang="en-US" sz="2400" dirty="0">
                <a:latin typeface="Calibri" pitchFamily="34" charset="0"/>
              </a:rPr>
              <a:t>and </a:t>
            </a:r>
            <a:r>
              <a:rPr lang="en-US" sz="2400" i="1" dirty="0">
                <a:latin typeface="Calibri" pitchFamily="34" charset="0"/>
              </a:rPr>
              <a:t>CJDQV</a:t>
            </a:r>
            <a:r>
              <a:rPr lang="en-US" sz="2400" dirty="0">
                <a:latin typeface="Calibri" pitchFamily="34" charset="0"/>
              </a:rPr>
              <a:t>  is not dependency preserving (</a:t>
            </a:r>
            <a:r>
              <a:rPr lang="en-US" sz="2400" dirty="0" err="1">
                <a:latin typeface="Calibri" pitchFamily="34" charset="0"/>
              </a:rPr>
              <a:t>w.r.t</a:t>
            </a:r>
            <a:r>
              <a:rPr lang="en-US" sz="2400" dirty="0">
                <a:latin typeface="Calibri" pitchFamily="34" charset="0"/>
              </a:rPr>
              <a:t>. the FDs 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JP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US" sz="2400" dirty="0">
                <a:latin typeface="Calibri" pitchFamily="34" charset="0"/>
              </a:rPr>
              <a:t>, </a:t>
            </a:r>
            <a:r>
              <a:rPr lang="en-US" sz="2400" i="1" dirty="0">
                <a:latin typeface="Calibri" pitchFamily="34" charset="0"/>
              </a:rPr>
              <a:t>SD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Times New Roman"/>
              </a:rPr>
              <a:t>→ </a:t>
            </a:r>
            <a:r>
              <a:rPr lang="en-US" sz="2400" i="1" dirty="0">
                <a:latin typeface="Calibri" pitchFamily="34" charset="0"/>
              </a:rPr>
              <a:t>P</a:t>
            </a:r>
            <a:r>
              <a:rPr lang="en-US" sz="2400" dirty="0">
                <a:latin typeface="Calibri" pitchFamily="34" charset="0"/>
              </a:rPr>
              <a:t>, and </a:t>
            </a:r>
            <a:r>
              <a:rPr lang="en-US" sz="2400" i="1" dirty="0">
                <a:latin typeface="Calibri" pitchFamily="34" charset="0"/>
              </a:rPr>
              <a:t>J </a:t>
            </a:r>
            <a:r>
              <a:rPr lang="en-US" sz="2400" dirty="0">
                <a:latin typeface="Calibri" pitchFamily="34" charset="0"/>
                <a:cs typeface="Times New Roman"/>
              </a:rPr>
              <a:t>→ </a:t>
            </a:r>
            <a:r>
              <a:rPr lang="en-US" sz="2400" i="1" dirty="0">
                <a:latin typeface="Calibri" pitchFamily="34" charset="0"/>
              </a:rPr>
              <a:t>S</a:t>
            </a:r>
            <a:r>
              <a:rPr lang="en-US" sz="2400" dirty="0">
                <a:latin typeface="Calibri" pitchFamily="34" charset="0"/>
              </a:rPr>
              <a:t>).</a:t>
            </a:r>
          </a:p>
          <a:p>
            <a:pPr marL="0" indent="0">
              <a:lnSpc>
                <a:spcPts val="31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endParaRPr lang="en-US" sz="2400" dirty="0">
              <a:latin typeface="Calibri" pitchFamily="34" charset="0"/>
            </a:endParaRPr>
          </a:p>
          <a:p>
            <a:pPr marL="0" indent="0">
              <a:lnSpc>
                <a:spcPts val="31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endParaRPr lang="en-US" sz="2400" dirty="0">
              <a:latin typeface="Calibri" pitchFamily="34" charset="0"/>
            </a:endParaRPr>
          </a:p>
          <a:p>
            <a:pPr marL="280988" indent="-280988">
              <a:lnSpc>
                <a:spcPts val="2600"/>
              </a:lnSpc>
              <a:spcBef>
                <a:spcPts val="6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latin typeface="Calibri" pitchFamily="34" charset="0"/>
              </a:rPr>
              <a:t>This is a lossless join decomposition.  However, </a:t>
            </a:r>
            <a:r>
              <a:rPr lang="en-US" sz="22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JP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2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 </a:t>
            </a:r>
            <a:r>
              <a:rPr lang="en-US" sz="2200" dirty="0">
                <a:latin typeface="Calibri" pitchFamily="34" charset="0"/>
              </a:rPr>
              <a:t>is not preserved </a:t>
            </a:r>
          </a:p>
          <a:p>
            <a:pPr marL="280988" indent="-280988">
              <a:lnSpc>
                <a:spcPts val="2400"/>
              </a:lnSpc>
              <a:buFont typeface="Wingdings" pitchFamily="2" charset="2"/>
              <a:buChar char="§"/>
              <a:defRPr/>
            </a:pPr>
            <a:r>
              <a:rPr lang="en-US" sz="2200" dirty="0">
                <a:latin typeface="Calibri" pitchFamily="34" charset="0"/>
              </a:rPr>
              <a:t>Adding  </a:t>
            </a:r>
            <a:r>
              <a:rPr lang="en-US" sz="2200" i="1" dirty="0">
                <a:latin typeface="Calibri" pitchFamily="34" charset="0"/>
              </a:rPr>
              <a:t>JPC </a:t>
            </a:r>
            <a:r>
              <a:rPr lang="en-US" sz="2200" dirty="0">
                <a:latin typeface="Calibri" pitchFamily="34" charset="0"/>
              </a:rPr>
              <a:t> to the collection of relations gives us a dependency preserving decomposition.</a:t>
            </a:r>
          </a:p>
          <a:p>
            <a:pPr lvl="2">
              <a:defRPr/>
            </a:pPr>
            <a:r>
              <a:rPr lang="en-US" i="1" dirty="0">
                <a:latin typeface="Calibri" pitchFamily="34" charset="0"/>
              </a:rPr>
              <a:t>JPC</a:t>
            </a:r>
            <a:r>
              <a:rPr lang="en-US" dirty="0">
                <a:latin typeface="Calibri" pitchFamily="34" charset="0"/>
              </a:rPr>
              <a:t> tuples stored only for checking FD! 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Redundancy!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3064626"/>
            <a:ext cx="7848600" cy="1905000"/>
            <a:chOff x="685800" y="3048000"/>
            <a:chExt cx="7848600" cy="1905000"/>
          </a:xfrm>
        </p:grpSpPr>
        <p:grpSp>
          <p:nvGrpSpPr>
            <p:cNvPr id="41991" name="Group 6"/>
            <p:cNvGrpSpPr>
              <a:grpSpLocks/>
            </p:cNvGrpSpPr>
            <p:nvPr/>
          </p:nvGrpSpPr>
          <p:grpSpPr bwMode="auto">
            <a:xfrm>
              <a:off x="685800" y="3124200"/>
              <a:ext cx="6019800" cy="1600200"/>
              <a:chOff x="990600" y="4495800"/>
              <a:chExt cx="6019800" cy="160020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990600" y="5257800"/>
                <a:ext cx="12954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i="1" u="sng" dirty="0">
                    <a:solidFill>
                      <a:srgbClr val="C00000"/>
                    </a:solidFill>
                    <a:latin typeface="Calibri" pitchFamily="34" charset="0"/>
                  </a:rPr>
                  <a:t>C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SJDPQV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5867400" y="5257800"/>
                <a:ext cx="1143000" cy="457200"/>
              </a:xfrm>
              <a:prstGeom prst="rect">
                <a:avLst/>
              </a:prstGeom>
              <a:solidFill>
                <a:srgbClr val="C1C1D5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i="1" u="sng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J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S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505200" y="5638800"/>
                <a:ext cx="1295400" cy="457200"/>
              </a:xfrm>
              <a:prstGeom prst="rect">
                <a:avLst/>
              </a:prstGeom>
              <a:solidFill>
                <a:srgbClr val="C1C1D5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i="1" u="sng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SD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P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505200" y="4800600"/>
                <a:ext cx="12954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i="1" u="sng" dirty="0">
                    <a:solidFill>
                      <a:srgbClr val="C00000"/>
                    </a:solidFill>
                    <a:latin typeface="Calibri" pitchFamily="34" charset="0"/>
                  </a:rPr>
                  <a:t>C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SJDQV</a:t>
                </a:r>
              </a:p>
            </p:txBody>
          </p:sp>
          <p:sp>
            <p:nvSpPr>
              <p:cNvPr id="41998" name="Rectangle 11"/>
              <p:cNvSpPr>
                <a:spLocks noChangeArrowheads="1"/>
              </p:cNvSpPr>
              <p:nvPr/>
            </p:nvSpPr>
            <p:spPr bwMode="auto">
              <a:xfrm>
                <a:off x="5867400" y="4495800"/>
                <a:ext cx="1143000" cy="457200"/>
              </a:xfrm>
              <a:prstGeom prst="rect">
                <a:avLst/>
              </a:prstGeom>
              <a:solidFill>
                <a:srgbClr val="C1C1D5"/>
              </a:solidFill>
              <a:ln w="12700" algn="ctr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/>
                <a:r>
                  <a:rPr lang="en-US" sz="2400" i="1" u="sng" dirty="0">
                    <a:solidFill>
                      <a:srgbClr val="C00000"/>
                    </a:solidFill>
                    <a:latin typeface="Calibri" pitchFamily="34" charset="0"/>
                  </a:rPr>
                  <a:t>C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JDQV</a:t>
                </a:r>
              </a:p>
            </p:txBody>
          </p:sp>
          <p:cxnSp>
            <p:nvCxnSpPr>
              <p:cNvPr id="41999" name="Straight Arrow Connector 12"/>
              <p:cNvCxnSpPr>
                <a:cxnSpLocks noChangeShapeType="1"/>
                <a:stCxn id="8" idx="3"/>
                <a:endCxn id="11" idx="1"/>
              </p:cNvCxnSpPr>
              <p:nvPr/>
            </p:nvCxnSpPr>
            <p:spPr bwMode="auto">
              <a:xfrm flipV="1">
                <a:off x="2286000" y="5029200"/>
                <a:ext cx="1219200" cy="45720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00" name="Straight Arrow Connector 13"/>
              <p:cNvCxnSpPr>
                <a:cxnSpLocks noChangeShapeType="1"/>
                <a:stCxn id="8" idx="3"/>
                <a:endCxn id="10" idx="1"/>
              </p:cNvCxnSpPr>
              <p:nvPr/>
            </p:nvCxnSpPr>
            <p:spPr bwMode="auto">
              <a:xfrm>
                <a:off x="2286000" y="5486400"/>
                <a:ext cx="1219200" cy="38100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01" name="Straight Arrow Connector 14"/>
              <p:cNvCxnSpPr>
                <a:cxnSpLocks noChangeShapeType="1"/>
                <a:stCxn id="11" idx="3"/>
                <a:endCxn id="41998" idx="1"/>
              </p:cNvCxnSpPr>
              <p:nvPr/>
            </p:nvCxnSpPr>
            <p:spPr bwMode="auto">
              <a:xfrm flipV="1">
                <a:off x="4800600" y="4724400"/>
                <a:ext cx="1066800" cy="30480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02" name="Straight Arrow Connector 15"/>
              <p:cNvCxnSpPr>
                <a:cxnSpLocks noChangeShapeType="1"/>
                <a:stCxn id="11" idx="3"/>
                <a:endCxn id="9" idx="1"/>
              </p:cNvCxnSpPr>
              <p:nvPr/>
            </p:nvCxnSpPr>
            <p:spPr bwMode="auto">
              <a:xfrm>
                <a:off x="4800600" y="5029200"/>
                <a:ext cx="1066800" cy="45720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003" name="Rectangle 16"/>
              <p:cNvSpPr>
                <a:spLocks noChangeArrowheads="1"/>
              </p:cNvSpPr>
              <p:nvPr/>
            </p:nvSpPr>
            <p:spPr bwMode="auto">
              <a:xfrm>
                <a:off x="2514600" y="5257800"/>
                <a:ext cx="90441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solidFill>
                      <a:srgbClr val="0070C0"/>
                    </a:solidFill>
                    <a:latin typeface="Calibri" pitchFamily="34" charset="0"/>
                  </a:rPr>
                  <a:t>SD </a:t>
                </a:r>
                <a:r>
                  <a:rPr lang="en-US" sz="2000" i="1">
                    <a:solidFill>
                      <a:srgbClr val="0070C0"/>
                    </a:solidFill>
                    <a:cs typeface="Times New Roman" pitchFamily="18" charset="0"/>
                  </a:rPr>
                  <a:t>→</a:t>
                </a:r>
                <a:r>
                  <a:rPr lang="en-US" sz="2000" i="1">
                    <a:solidFill>
                      <a:srgbClr val="0070C0"/>
                    </a:solidFill>
                    <a:latin typeface="Calibri" pitchFamily="34" charset="0"/>
                  </a:rPr>
                  <a:t>P</a:t>
                </a:r>
                <a:endParaRPr lang="en-US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42004" name="Rectangle 17"/>
              <p:cNvSpPr>
                <a:spLocks noChangeArrowheads="1"/>
              </p:cNvSpPr>
              <p:nvPr/>
            </p:nvSpPr>
            <p:spPr bwMode="auto">
              <a:xfrm>
                <a:off x="5105400" y="4876800"/>
                <a:ext cx="6960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2000" i="1">
                    <a:solidFill>
                      <a:srgbClr val="0070C0"/>
                    </a:solidFill>
                    <a:latin typeface="Calibri" pitchFamily="34" charset="0"/>
                  </a:rPr>
                  <a:t>J </a:t>
                </a:r>
                <a:r>
                  <a:rPr lang="en-US" sz="2000" i="1">
                    <a:solidFill>
                      <a:srgbClr val="0070C0"/>
                    </a:solidFill>
                    <a:cs typeface="Times New Roman" pitchFamily="18" charset="0"/>
                  </a:rPr>
                  <a:t>→</a:t>
                </a:r>
                <a:r>
                  <a:rPr lang="en-US" sz="2000" i="1">
                    <a:solidFill>
                      <a:srgbClr val="0070C0"/>
                    </a:solidFill>
                    <a:latin typeface="Calibri" pitchFamily="34" charset="0"/>
                  </a:rPr>
                  <a:t>S</a:t>
                </a:r>
                <a:endParaRPr lang="en-US" sz="200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41992" name="Picture 7" descr="C:\Users\Kien\AppData\Local\Microsoft\Windows\Temporary Internet Files\Content.IE5\R7S19DGI\MCj0078711000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443288"/>
              <a:ext cx="622300" cy="150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Cloud Callout 19"/>
            <p:cNvSpPr/>
            <p:nvPr/>
          </p:nvSpPr>
          <p:spPr bwMode="auto">
            <a:xfrm>
              <a:off x="7010400" y="3048000"/>
              <a:ext cx="1524000" cy="609600"/>
            </a:xfrm>
            <a:prstGeom prst="cloudCallout">
              <a:avLst>
                <a:gd name="adj1" fmla="val -28950"/>
                <a:gd name="adj2" fmla="val 58379"/>
              </a:avLst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/>
            <a:lstStyle/>
            <a:p>
              <a:pPr algn="ctr" eaLnBrk="0" hangingPunct="0">
                <a:defRPr/>
              </a:pPr>
              <a:r>
                <a:rPr lang="en-US" sz="2400" b="1" i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JP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→</a:t>
              </a:r>
              <a:r>
                <a:rPr lang="en-US" sz="2400" b="1" i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 ?</a:t>
              </a: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2029581" y="1143000"/>
            <a:ext cx="64008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sz="2800" dirty="0">
                <a:latin typeface="Calibri" pitchFamily="34" charset="0"/>
              </a:rPr>
              <a:t>In general, there may not be a dependency preserving decomposition into BCNF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209955"/>
            <a:ext cx="7886700" cy="948285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Decomposition into 3NF</a:t>
            </a:r>
          </a:p>
        </p:txBody>
      </p:sp>
      <p:sp>
        <p:nvSpPr>
          <p:cNvPr id="82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54864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To ensure dependency preservation, one idea: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75000"/>
              <a:defRPr/>
            </a:pPr>
            <a:r>
              <a:rPr lang="en-US" dirty="0">
                <a:latin typeface="Calibri" pitchFamily="34" charset="0"/>
              </a:rPr>
              <a:t>If  </a:t>
            </a:r>
            <a:r>
              <a:rPr lang="en-US" i="1" dirty="0">
                <a:latin typeface="Calibri" pitchFamily="34" charset="0"/>
              </a:rPr>
              <a:t>X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Y</a:t>
            </a:r>
            <a:r>
              <a:rPr lang="en-US" dirty="0">
                <a:latin typeface="Calibri" pitchFamily="34" charset="0"/>
              </a:rPr>
              <a:t>  is not preserved, add relation </a:t>
            </a:r>
            <a:r>
              <a:rPr lang="en-US" i="1" dirty="0">
                <a:latin typeface="Calibri" pitchFamily="34" charset="0"/>
              </a:rPr>
              <a:t>XY</a:t>
            </a:r>
            <a:endParaRPr lang="en-US" dirty="0">
              <a:latin typeface="Calibri" pitchFamily="34" charset="0"/>
            </a:endParaRP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SzPct val="75000"/>
              <a:defRPr/>
            </a:pPr>
            <a:r>
              <a:rPr lang="en-US" dirty="0">
                <a:latin typeface="Calibri" pitchFamily="34" charset="0"/>
              </a:rPr>
              <a:t>Problem is that </a:t>
            </a:r>
            <a:r>
              <a:rPr lang="en-US" i="1" dirty="0">
                <a:latin typeface="Calibri" pitchFamily="34" charset="0"/>
              </a:rPr>
              <a:t>XY</a:t>
            </a:r>
            <a:r>
              <a:rPr lang="en-US" dirty="0">
                <a:latin typeface="Calibri" pitchFamily="34" charset="0"/>
              </a:rPr>
              <a:t> may violate 3NF!  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SzPct val="75000"/>
              <a:defRPr/>
            </a:pPr>
            <a:r>
              <a:rPr lang="en-US" dirty="0">
                <a:latin typeface="Calibri" pitchFamily="34" charset="0"/>
              </a:rPr>
              <a:t>Example:  In the following decomposition, adding</a:t>
            </a:r>
            <a:r>
              <a:rPr lang="en-US" i="1" dirty="0">
                <a:latin typeface="Calibri" pitchFamily="34" charset="0"/>
              </a:rPr>
              <a:t> JPC </a:t>
            </a:r>
            <a:r>
              <a:rPr lang="en-US" dirty="0">
                <a:latin typeface="Calibri" pitchFamily="34" charset="0"/>
              </a:rPr>
              <a:t>to  preserve  </a:t>
            </a:r>
            <a:r>
              <a:rPr lang="en-US" i="1" dirty="0">
                <a:latin typeface="Calibri" pitchFamily="34" charset="0"/>
              </a:rPr>
              <a:t>JP</a:t>
            </a:r>
            <a:r>
              <a:rPr lang="en-US" dirty="0">
                <a:latin typeface="Calibri" pitchFamily="34" charset="0"/>
                <a:cs typeface="Times New Roman"/>
              </a:rPr>
              <a:t>→</a:t>
            </a:r>
            <a:r>
              <a:rPr lang="en-US" i="1" dirty="0">
                <a:latin typeface="Calibri" pitchFamily="34" charset="0"/>
              </a:rPr>
              <a:t>C</a:t>
            </a:r>
            <a:r>
              <a:rPr lang="en-US" dirty="0">
                <a:latin typeface="Calibri" pitchFamily="34" charset="0"/>
              </a:rPr>
              <a:t> does not work if we also have  </a:t>
            </a:r>
            <a:r>
              <a:rPr lang="en-US" i="1" dirty="0">
                <a:latin typeface="Calibri" pitchFamily="34" charset="0"/>
              </a:rPr>
              <a:t>J</a:t>
            </a:r>
            <a:r>
              <a:rPr lang="en-US" dirty="0"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C.</a:t>
            </a:r>
            <a:endParaRPr lang="en-US" dirty="0">
              <a:latin typeface="Calibri" pitchFamily="34" charset="0"/>
            </a:endParaRPr>
          </a:p>
          <a:p>
            <a:pPr lvl="1">
              <a:lnSpc>
                <a:spcPts val="2600"/>
              </a:lnSpc>
              <a:spcAft>
                <a:spcPts val="1200"/>
              </a:spcAft>
              <a:buSzPct val="75000"/>
              <a:defRPr/>
            </a:pPr>
            <a:endParaRPr lang="en-US" dirty="0">
              <a:latin typeface="Calibri" pitchFamily="34" charset="0"/>
            </a:endParaRPr>
          </a:p>
          <a:p>
            <a:pPr lvl="1">
              <a:lnSpc>
                <a:spcPts val="2600"/>
              </a:lnSpc>
              <a:spcAft>
                <a:spcPts val="1200"/>
              </a:spcAft>
              <a:buSzPct val="75000"/>
              <a:defRPr/>
            </a:pPr>
            <a:endParaRPr lang="en-US" dirty="0">
              <a:latin typeface="Calibri" pitchFamily="34" charset="0"/>
            </a:endParaRPr>
          </a:p>
          <a:p>
            <a:pPr lvl="1">
              <a:lnSpc>
                <a:spcPts val="2600"/>
              </a:lnSpc>
              <a:spcAft>
                <a:spcPts val="1200"/>
              </a:spcAft>
              <a:buSzPct val="75000"/>
              <a:defRPr/>
            </a:pPr>
            <a:endParaRPr lang="en-US" dirty="0">
              <a:latin typeface="Calibri" pitchFamily="34" charset="0"/>
            </a:endParaRPr>
          </a:p>
          <a:p>
            <a:pPr lvl="1">
              <a:lnSpc>
                <a:spcPts val="2600"/>
              </a:lnSpc>
              <a:spcAft>
                <a:spcPts val="1200"/>
              </a:spcAft>
              <a:buSzPct val="75000"/>
              <a:defRPr/>
            </a:pPr>
            <a:endParaRPr lang="en-US" dirty="0">
              <a:latin typeface="Calibri" pitchFamily="34" charset="0"/>
            </a:endParaRPr>
          </a:p>
          <a:p>
            <a:pPr>
              <a:lnSpc>
                <a:spcPts val="2800"/>
              </a:lnSpc>
              <a:spcBef>
                <a:spcPts val="3600"/>
              </a:spcBef>
              <a:buFont typeface="Wingdings" pitchFamily="2" charset="2"/>
              <a:buNone/>
              <a:defRPr/>
            </a:pP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Refinement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 </a:t>
            </a:r>
            <a:r>
              <a:rPr lang="en-US" dirty="0">
                <a:latin typeface="Calibri" pitchFamily="34" charset="0"/>
              </a:rPr>
              <a:t>Instead of the given set of FDs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dirty="0">
                <a:latin typeface="Calibri" pitchFamily="34" charset="0"/>
              </a:rPr>
              <a:t>, use a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minimal cover for F</a:t>
            </a:r>
            <a:r>
              <a:rPr lang="en-US" dirty="0">
                <a:latin typeface="Calibri" pitchFamily="34" charset="0"/>
              </a:rPr>
              <a:t> (another form of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dirty="0">
                <a:latin typeface="Calibri" pitchFamily="34" charset="0"/>
              </a:rPr>
              <a:t>).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62000" y="3505200"/>
            <a:ext cx="6019800" cy="1981200"/>
            <a:chOff x="762000" y="3505200"/>
            <a:chExt cx="6019800" cy="1981200"/>
          </a:xfrm>
        </p:grpSpPr>
        <p:grpSp>
          <p:nvGrpSpPr>
            <p:cNvPr id="44042" name="Group 18"/>
            <p:cNvGrpSpPr>
              <a:grpSpLocks/>
            </p:cNvGrpSpPr>
            <p:nvPr/>
          </p:nvGrpSpPr>
          <p:grpSpPr bwMode="auto">
            <a:xfrm>
              <a:off x="762000" y="3505200"/>
              <a:ext cx="6019800" cy="1981200"/>
              <a:chOff x="1371600" y="3581400"/>
              <a:chExt cx="6019800" cy="198120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371600" y="4343400"/>
                <a:ext cx="12954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i="1" u="sng" dirty="0">
                    <a:solidFill>
                      <a:srgbClr val="C00000"/>
                    </a:solidFill>
                    <a:latin typeface="Calibri" pitchFamily="34" charset="0"/>
                  </a:rPr>
                  <a:t>C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SJDPQV</a:t>
                </a: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6248400" y="4343400"/>
                <a:ext cx="1143000" cy="457200"/>
              </a:xfrm>
              <a:prstGeom prst="rect">
                <a:avLst/>
              </a:prstGeom>
              <a:solidFill>
                <a:srgbClr val="C1C1D5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i="1" u="sng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J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S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886200" y="4724400"/>
                <a:ext cx="1295400" cy="457200"/>
              </a:xfrm>
              <a:prstGeom prst="rect">
                <a:avLst/>
              </a:prstGeom>
              <a:solidFill>
                <a:srgbClr val="C1C1D5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i="1" u="sng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SD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P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886200" y="3886200"/>
                <a:ext cx="12954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i="1" u="sng" dirty="0">
                    <a:solidFill>
                      <a:srgbClr val="C00000"/>
                    </a:solidFill>
                    <a:latin typeface="Calibri" pitchFamily="34" charset="0"/>
                  </a:rPr>
                  <a:t>C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SJDQV</a:t>
                </a:r>
              </a:p>
            </p:txBody>
          </p:sp>
          <p:sp>
            <p:nvSpPr>
              <p:cNvPr id="44048" name="Rectangle 10"/>
              <p:cNvSpPr>
                <a:spLocks noChangeArrowheads="1"/>
              </p:cNvSpPr>
              <p:nvPr/>
            </p:nvSpPr>
            <p:spPr bwMode="auto">
              <a:xfrm>
                <a:off x="6248400" y="3581400"/>
                <a:ext cx="1143000" cy="457200"/>
              </a:xfrm>
              <a:prstGeom prst="rect">
                <a:avLst/>
              </a:prstGeom>
              <a:solidFill>
                <a:srgbClr val="C1C1D5"/>
              </a:solidFill>
              <a:ln w="12700" algn="ctr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/>
                <a:r>
                  <a:rPr lang="en-US" sz="2400" i="1" u="sng" dirty="0">
                    <a:solidFill>
                      <a:srgbClr val="C00000"/>
                    </a:solidFill>
                    <a:latin typeface="Calibri" pitchFamily="34" charset="0"/>
                  </a:rPr>
                  <a:t>C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JDQV</a:t>
                </a:r>
              </a:p>
            </p:txBody>
          </p:sp>
          <p:cxnSp>
            <p:nvCxnSpPr>
              <p:cNvPr id="44049" name="Straight Arrow Connector 11"/>
              <p:cNvCxnSpPr>
                <a:cxnSpLocks noChangeShapeType="1"/>
                <a:stCxn id="7" idx="3"/>
                <a:endCxn id="10" idx="1"/>
              </p:cNvCxnSpPr>
              <p:nvPr/>
            </p:nvCxnSpPr>
            <p:spPr bwMode="auto">
              <a:xfrm flipV="1">
                <a:off x="2667000" y="4114800"/>
                <a:ext cx="1219200" cy="45720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50" name="Straight Arrow Connector 12"/>
              <p:cNvCxnSpPr>
                <a:cxnSpLocks noChangeShapeType="1"/>
                <a:stCxn id="7" idx="3"/>
                <a:endCxn id="9" idx="1"/>
              </p:cNvCxnSpPr>
              <p:nvPr/>
            </p:nvCxnSpPr>
            <p:spPr bwMode="auto">
              <a:xfrm>
                <a:off x="2667000" y="4572000"/>
                <a:ext cx="1219200" cy="38100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51" name="Straight Arrow Connector 13"/>
              <p:cNvCxnSpPr>
                <a:cxnSpLocks noChangeShapeType="1"/>
                <a:stCxn id="10" idx="3"/>
                <a:endCxn id="44048" idx="1"/>
              </p:cNvCxnSpPr>
              <p:nvPr/>
            </p:nvCxnSpPr>
            <p:spPr bwMode="auto">
              <a:xfrm flipV="1">
                <a:off x="5181600" y="3810000"/>
                <a:ext cx="1066800" cy="30480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52" name="Straight Arrow Connector 14"/>
              <p:cNvCxnSpPr>
                <a:cxnSpLocks noChangeShapeType="1"/>
                <a:stCxn id="10" idx="3"/>
                <a:endCxn id="8" idx="1"/>
              </p:cNvCxnSpPr>
              <p:nvPr/>
            </p:nvCxnSpPr>
            <p:spPr bwMode="auto">
              <a:xfrm>
                <a:off x="5181600" y="4114800"/>
                <a:ext cx="1066800" cy="45720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4053" name="Rectangle 15"/>
              <p:cNvSpPr>
                <a:spLocks noChangeArrowheads="1"/>
              </p:cNvSpPr>
              <p:nvPr/>
            </p:nvSpPr>
            <p:spPr bwMode="auto">
              <a:xfrm>
                <a:off x="2895600" y="4343400"/>
                <a:ext cx="90441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solidFill>
                      <a:srgbClr val="0070C0"/>
                    </a:solidFill>
                    <a:latin typeface="Calibri" pitchFamily="34" charset="0"/>
                  </a:rPr>
                  <a:t>SD </a:t>
                </a:r>
                <a:r>
                  <a:rPr lang="en-US" sz="2000" i="1">
                    <a:solidFill>
                      <a:srgbClr val="0070C0"/>
                    </a:solidFill>
                    <a:cs typeface="Times New Roman" pitchFamily="18" charset="0"/>
                  </a:rPr>
                  <a:t>→</a:t>
                </a:r>
                <a:r>
                  <a:rPr lang="en-US" sz="2000" i="1">
                    <a:solidFill>
                      <a:srgbClr val="0070C0"/>
                    </a:solidFill>
                    <a:latin typeface="Calibri" pitchFamily="34" charset="0"/>
                  </a:rPr>
                  <a:t>P</a:t>
                </a:r>
                <a:endParaRPr lang="en-US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44054" name="Rectangle 16"/>
              <p:cNvSpPr>
                <a:spLocks noChangeArrowheads="1"/>
              </p:cNvSpPr>
              <p:nvPr/>
            </p:nvSpPr>
            <p:spPr bwMode="auto">
              <a:xfrm>
                <a:off x="5486400" y="3962400"/>
                <a:ext cx="6960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2000" i="1">
                    <a:solidFill>
                      <a:srgbClr val="0070C0"/>
                    </a:solidFill>
                    <a:latin typeface="Calibri" pitchFamily="34" charset="0"/>
                  </a:rPr>
                  <a:t>J </a:t>
                </a:r>
                <a:r>
                  <a:rPr lang="en-US" sz="2000" i="1">
                    <a:solidFill>
                      <a:srgbClr val="0070C0"/>
                    </a:solidFill>
                    <a:cs typeface="Times New Roman" pitchFamily="18" charset="0"/>
                  </a:rPr>
                  <a:t>→</a:t>
                </a:r>
                <a:r>
                  <a:rPr lang="en-US" sz="2000" i="1">
                    <a:solidFill>
                      <a:srgbClr val="0070C0"/>
                    </a:solidFill>
                    <a:latin typeface="Calibri" pitchFamily="34" charset="0"/>
                  </a:rPr>
                  <a:t>S</a:t>
                </a:r>
                <a:endParaRPr lang="en-US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6248400" y="5105400"/>
                <a:ext cx="1143000" cy="457200"/>
              </a:xfrm>
              <a:prstGeom prst="rect">
                <a:avLst/>
              </a:prstGeom>
              <a:solidFill>
                <a:srgbClr val="C1C1D5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i="1" u="sng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JP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C</a:t>
                </a:r>
              </a:p>
            </p:txBody>
          </p:sp>
        </p:grpSp>
        <p:sp>
          <p:nvSpPr>
            <p:cNvPr id="44043" name="Rectangle 19"/>
            <p:cNvSpPr>
              <a:spLocks noChangeArrowheads="1"/>
            </p:cNvSpPr>
            <p:nvPr/>
          </p:nvSpPr>
          <p:spPr bwMode="auto">
            <a:xfrm>
              <a:off x="4872038" y="4876800"/>
              <a:ext cx="7667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70C0"/>
                  </a:solidFill>
                  <a:latin typeface="Calibri" pitchFamily="34" charset="0"/>
                </a:rPr>
                <a:t>JP</a:t>
              </a:r>
              <a:r>
                <a:rPr lang="en-US" sz="2000">
                  <a:solidFill>
                    <a:srgbClr val="0070C0"/>
                  </a:solidFill>
                  <a:latin typeface="Calibri" pitchFamily="34" charset="0"/>
                  <a:cs typeface="Times New Roman" pitchFamily="18" charset="0"/>
                </a:rPr>
                <a:t>→</a:t>
              </a:r>
              <a:r>
                <a:rPr lang="en-US" sz="2000" i="1">
                  <a:solidFill>
                    <a:srgbClr val="0070C0"/>
                  </a:solidFill>
                  <a:latin typeface="Calibri" pitchFamily="34" charset="0"/>
                </a:rPr>
                <a:t>C</a:t>
              </a:r>
              <a:endParaRPr lang="en-US" sz="2000">
                <a:solidFill>
                  <a:srgbClr val="0070C0"/>
                </a:solidFill>
              </a:endParaRPr>
            </a:p>
          </p:txBody>
        </p:sp>
      </p:grpSp>
      <p:sp>
        <p:nvSpPr>
          <p:cNvPr id="20" name="Rounded Rectangular Callout 19"/>
          <p:cNvSpPr/>
          <p:nvPr/>
        </p:nvSpPr>
        <p:spPr bwMode="auto">
          <a:xfrm>
            <a:off x="7239000" y="3886200"/>
            <a:ext cx="1600200" cy="1295400"/>
          </a:xfrm>
          <a:prstGeom prst="wedgeRoundRectCallout">
            <a:avLst>
              <a:gd name="adj1" fmla="val -88489"/>
              <a:gd name="adj2" fmla="val 5778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45720" tIns="182880" rIns="45720" anchor="ctr" anchorCtr="1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400" dirty="0">
                <a:latin typeface="Calibri" pitchFamily="34" charset="0"/>
              </a:rPr>
              <a:t>Does not work if we also have </a:t>
            </a:r>
            <a:r>
              <a:rPr lang="en-US" sz="2400" i="1" dirty="0">
                <a:latin typeface="Calibri" pitchFamily="34" charset="0"/>
              </a:rPr>
              <a:t>J</a:t>
            </a:r>
            <a:r>
              <a:rPr lang="en-US" sz="2400" dirty="0">
                <a:latin typeface="Times New Roman"/>
                <a:cs typeface="Times New Roman"/>
              </a:rPr>
              <a:t>→</a:t>
            </a:r>
            <a:r>
              <a:rPr lang="en-US" sz="2400" i="1" dirty="0">
                <a:latin typeface="Calibri" pitchFamily="34" charset="0"/>
                <a:cs typeface="Times New Roman"/>
              </a:rPr>
              <a:t>C</a:t>
            </a:r>
            <a:endParaRPr lang="en-US" sz="24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Minimal Cover for a Set of FDs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9267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Minimal cover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G</a:t>
            </a:r>
            <a:r>
              <a:rPr lang="en-US" dirty="0">
                <a:latin typeface="Calibri" pitchFamily="34" charset="0"/>
              </a:rPr>
              <a:t> for a set of FDs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dirty="0">
                <a:latin typeface="Calibri" pitchFamily="34" charset="0"/>
              </a:rPr>
              <a:t> is a set of FDs such that</a:t>
            </a:r>
          </a:p>
          <a:p>
            <a:pPr lvl="1">
              <a:spcAft>
                <a:spcPts val="1200"/>
              </a:spcAft>
              <a:buSzPct val="75000"/>
              <a:buFont typeface="Courier New" panose="02070309020205020404" pitchFamily="49" charset="0"/>
              <a:buChar char="-"/>
            </a:pPr>
            <a:r>
              <a:rPr lang="en-US" sz="2600" b="1" dirty="0">
                <a:solidFill>
                  <a:srgbClr val="00B050"/>
                </a:solidFill>
                <a:latin typeface="Calibri" pitchFamily="34" charset="0"/>
              </a:rPr>
              <a:t>Cover Form</a:t>
            </a:r>
            <a:r>
              <a:rPr lang="en-US" sz="2600" dirty="0">
                <a:latin typeface="Calibri" pitchFamily="34" charset="0"/>
              </a:rPr>
              <a:t>: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</a:rPr>
              <a:t>Right hand side of each FD in </a:t>
            </a:r>
            <a:r>
              <a:rPr lang="en-US" sz="2600" i="1" dirty="0">
                <a:latin typeface="Calibri" pitchFamily="34" charset="0"/>
              </a:rPr>
              <a:t>G</a:t>
            </a:r>
            <a:r>
              <a:rPr lang="en-US" sz="2600" dirty="0">
                <a:latin typeface="Calibri" pitchFamily="34" charset="0"/>
              </a:rPr>
              <a:t> is a single attribute (e.g., </a:t>
            </a:r>
            <a:r>
              <a:rPr lang="en-US" sz="2800" i="1" dirty="0">
                <a:latin typeface="Calibri" pitchFamily="34" charset="0"/>
              </a:rPr>
              <a:t>ACD </a:t>
            </a:r>
            <a:r>
              <a:rPr lang="en-US" sz="2800" dirty="0">
                <a:latin typeface="Calibri" pitchFamily="34" charset="0"/>
                <a:cs typeface="Times New Roman"/>
              </a:rPr>
              <a:t>→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i="1" dirty="0">
                <a:latin typeface="Calibri" pitchFamily="34" charset="0"/>
              </a:rPr>
              <a:t>E</a:t>
            </a:r>
            <a:r>
              <a:rPr lang="en-US" sz="2800" dirty="0">
                <a:latin typeface="Calibri" pitchFamily="34" charset="0"/>
              </a:rPr>
              <a:t>).</a:t>
            </a:r>
            <a:endParaRPr lang="en-US" sz="2600" b="1" dirty="0">
              <a:solidFill>
                <a:srgbClr val="00B050"/>
              </a:solidFill>
              <a:latin typeface="Calibri" pitchFamily="34" charset="0"/>
            </a:endParaRPr>
          </a:p>
          <a:p>
            <a:pPr lvl="1">
              <a:spcAft>
                <a:spcPts val="1200"/>
              </a:spcAft>
              <a:buSzPct val="75000"/>
              <a:buFont typeface="Courier New" panose="02070309020205020404" pitchFamily="49" charset="0"/>
              <a:buChar char="-"/>
            </a:pPr>
            <a:r>
              <a:rPr lang="en-US" sz="2600" b="1" dirty="0">
                <a:solidFill>
                  <a:srgbClr val="00B050"/>
                </a:solidFill>
                <a:latin typeface="Calibri" pitchFamily="34" charset="0"/>
              </a:rPr>
              <a:t>Equivalence</a:t>
            </a:r>
            <a:r>
              <a:rPr lang="en-US" sz="2600" dirty="0">
                <a:latin typeface="Calibri" pitchFamily="34" charset="0"/>
              </a:rPr>
              <a:t>:  </a:t>
            </a:r>
            <a:r>
              <a:rPr lang="en-US" sz="2600" i="1" dirty="0">
                <a:latin typeface="Calibri" pitchFamily="34" charset="0"/>
              </a:rPr>
              <a:t>G</a:t>
            </a:r>
            <a:r>
              <a:rPr lang="en-US" sz="2600" baseline="30000" dirty="0">
                <a:latin typeface="Calibri" pitchFamily="34" charset="0"/>
              </a:rPr>
              <a:t>+</a:t>
            </a:r>
            <a:r>
              <a:rPr lang="en-US" sz="2600" dirty="0">
                <a:latin typeface="Calibri" pitchFamily="34" charset="0"/>
              </a:rPr>
              <a:t> = </a:t>
            </a:r>
            <a:r>
              <a:rPr lang="en-US" sz="2600" i="1" dirty="0">
                <a:latin typeface="Calibri" pitchFamily="34" charset="0"/>
              </a:rPr>
              <a:t>F</a:t>
            </a:r>
            <a:r>
              <a:rPr lang="en-US" sz="2600" baseline="30000" dirty="0">
                <a:latin typeface="Calibri" pitchFamily="34" charset="0"/>
              </a:rPr>
              <a:t>+</a:t>
            </a:r>
            <a:r>
              <a:rPr lang="en-US" sz="2600" dirty="0">
                <a:latin typeface="Calibri" pitchFamily="34" charset="0"/>
              </a:rPr>
              <a:t>, i.e., closure of </a:t>
            </a:r>
            <a:r>
              <a:rPr lang="en-US" sz="2600" i="1" dirty="0">
                <a:latin typeface="Calibri" pitchFamily="34" charset="0"/>
              </a:rPr>
              <a:t>G</a:t>
            </a:r>
            <a:r>
              <a:rPr lang="en-US" sz="2600" dirty="0">
                <a:latin typeface="Calibri" pitchFamily="34" charset="0"/>
              </a:rPr>
              <a:t>  =  closure of </a:t>
            </a:r>
            <a:r>
              <a:rPr lang="en-US" sz="2600" i="1" dirty="0">
                <a:latin typeface="Calibri" pitchFamily="34" charset="0"/>
              </a:rPr>
              <a:t>F</a:t>
            </a:r>
            <a:r>
              <a:rPr lang="en-US" sz="2600" dirty="0">
                <a:latin typeface="Calibri" pitchFamily="34" charset="0"/>
              </a:rPr>
              <a:t>.</a:t>
            </a:r>
          </a:p>
          <a:p>
            <a:pPr lvl="1">
              <a:spcAft>
                <a:spcPts val="1200"/>
              </a:spcAft>
              <a:buSzPct val="75000"/>
              <a:buFont typeface="Courier New" panose="02070309020205020404" pitchFamily="49" charset="0"/>
              <a:buChar char="-"/>
            </a:pPr>
            <a:r>
              <a:rPr lang="en-US" sz="2600" b="1" dirty="0" err="1">
                <a:solidFill>
                  <a:srgbClr val="00B050"/>
                </a:solidFill>
                <a:latin typeface="Calibri" pitchFamily="34" charset="0"/>
              </a:rPr>
              <a:t>Minimality</a:t>
            </a:r>
            <a:r>
              <a:rPr lang="en-US" sz="2600" dirty="0">
                <a:latin typeface="Calibri" pitchFamily="34" charset="0"/>
              </a:rPr>
              <a:t>:  </a:t>
            </a:r>
            <a:r>
              <a:rPr lang="en-US" sz="2600" i="1" dirty="0">
                <a:latin typeface="Calibri" pitchFamily="34" charset="0"/>
              </a:rPr>
              <a:t>G</a:t>
            </a:r>
            <a:r>
              <a:rPr lang="en-US" sz="2600" dirty="0">
                <a:latin typeface="Calibri" pitchFamily="34" charset="0"/>
              </a:rPr>
              <a:t> is minimal.  If we delete an FD or remove an attribute from an FD in </a:t>
            </a:r>
            <a:r>
              <a:rPr lang="en-US" sz="2600" i="1" dirty="0">
                <a:latin typeface="Calibri" pitchFamily="34" charset="0"/>
              </a:rPr>
              <a:t>G</a:t>
            </a:r>
            <a:r>
              <a:rPr lang="en-US" sz="2600" dirty="0">
                <a:latin typeface="Calibri" pitchFamily="34" charset="0"/>
              </a:rPr>
              <a:t>, the closure changes.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Intuitively, every FD in </a:t>
            </a:r>
            <a:r>
              <a:rPr lang="en-US" i="1" dirty="0">
                <a:latin typeface="Calibri" pitchFamily="34" charset="0"/>
              </a:rPr>
              <a:t>G</a:t>
            </a:r>
            <a:r>
              <a:rPr lang="en-US" dirty="0">
                <a:latin typeface="Calibri" pitchFamily="34" charset="0"/>
              </a:rPr>
              <a:t> is needed, and ``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as small as possible</a:t>
            </a:r>
            <a:r>
              <a:rPr lang="en-US" dirty="0">
                <a:latin typeface="Calibri" pitchFamily="34" charset="0"/>
              </a:rPr>
              <a:t>’’ in order to get the same closure as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D71C0-2B61-ED40-8B91-DAEFCE038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581ADD2-4E74-E776-EC41-00F2DF680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B59864F-48CD-6C99-B855-0EB09D7C0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8034A080-49B4-5454-7CCE-BFCC03FDC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09955"/>
            <a:ext cx="7886700" cy="948285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Using Minimal Cover</a:t>
            </a:r>
          </a:p>
        </p:txBody>
      </p:sp>
      <p:sp>
        <p:nvSpPr>
          <p:cNvPr id="8200" name="Rectangle 5">
            <a:extLst>
              <a:ext uri="{FF2B5EF4-FFF2-40B4-BE49-F238E27FC236}">
                <a16:creationId xmlns:a16="http://schemas.microsoft.com/office/drawing/2014/main" id="{B78B48F6-D6A9-3A73-19DC-2AA4FE34D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726" y="1219200"/>
            <a:ext cx="8400548" cy="5486400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If we do the decomposition based on the minimal cover, </a:t>
            </a:r>
            <a:r>
              <a:rPr lang="en-US" i="1" dirty="0">
                <a:latin typeface="Calibri" pitchFamily="34" charset="0"/>
              </a:rPr>
              <a:t>JP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C</a:t>
            </a:r>
            <a:r>
              <a:rPr lang="en-US" dirty="0">
                <a:latin typeface="Calibri" pitchFamily="34" charset="0"/>
              </a:rPr>
              <a:t>  implies we cannot also have </a:t>
            </a:r>
            <a:r>
              <a:rPr lang="en-US" i="1" dirty="0">
                <a:latin typeface="Calibri" pitchFamily="34" charset="0"/>
              </a:rPr>
              <a:t>J </a:t>
            </a:r>
            <a:r>
              <a:rPr lang="en-US" dirty="0"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C </a:t>
            </a:r>
            <a:r>
              <a:rPr lang="en-US" dirty="0">
                <a:latin typeface="Calibri" pitchFamily="34" charset="0"/>
              </a:rPr>
              <a:t>in the minimal cover</a:t>
            </a:r>
          </a:p>
          <a:p>
            <a:pPr marL="457200" lvl="1" indent="0">
              <a:lnSpc>
                <a:spcPts val="2600"/>
              </a:lnSpc>
              <a:spcAft>
                <a:spcPts val="1200"/>
              </a:spcAft>
              <a:buSzPct val="75000"/>
              <a:buNone/>
              <a:defRPr/>
            </a:pPr>
            <a:endParaRPr lang="en-US" dirty="0">
              <a:latin typeface="Calibri" pitchFamily="34" charset="0"/>
            </a:endParaRPr>
          </a:p>
          <a:p>
            <a:pPr lvl="1">
              <a:lnSpc>
                <a:spcPts val="2600"/>
              </a:lnSpc>
              <a:spcAft>
                <a:spcPts val="1200"/>
              </a:spcAft>
              <a:buSzPct val="75000"/>
              <a:defRPr/>
            </a:pPr>
            <a:endParaRPr lang="en-US" dirty="0">
              <a:latin typeface="Calibri" pitchFamily="34" charset="0"/>
            </a:endParaRPr>
          </a:p>
          <a:p>
            <a:pPr lvl="1">
              <a:lnSpc>
                <a:spcPts val="2600"/>
              </a:lnSpc>
              <a:spcAft>
                <a:spcPts val="1200"/>
              </a:spcAft>
              <a:buSzPct val="75000"/>
              <a:defRPr/>
            </a:pPr>
            <a:endParaRPr lang="en-US" dirty="0">
              <a:latin typeface="Calibri" pitchFamily="34" charset="0"/>
            </a:endParaRPr>
          </a:p>
          <a:p>
            <a:pPr lvl="1">
              <a:lnSpc>
                <a:spcPts val="2600"/>
              </a:lnSpc>
              <a:spcAft>
                <a:spcPts val="1200"/>
              </a:spcAft>
              <a:buSzPct val="75000"/>
              <a:defRPr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675A7A52-B0A7-04A4-C6BF-8CD64F9E2432}"/>
              </a:ext>
            </a:extLst>
          </p:cNvPr>
          <p:cNvGrpSpPr>
            <a:grpSpLocks/>
          </p:cNvGrpSpPr>
          <p:nvPr/>
        </p:nvGrpSpPr>
        <p:grpSpPr bwMode="auto">
          <a:xfrm>
            <a:off x="444703" y="2438400"/>
            <a:ext cx="6019800" cy="1981200"/>
            <a:chOff x="762000" y="3505200"/>
            <a:chExt cx="6019800" cy="1981200"/>
          </a:xfrm>
        </p:grpSpPr>
        <p:grpSp>
          <p:nvGrpSpPr>
            <p:cNvPr id="44042" name="Group 18">
              <a:extLst>
                <a:ext uri="{FF2B5EF4-FFF2-40B4-BE49-F238E27FC236}">
                  <a16:creationId xmlns:a16="http://schemas.microsoft.com/office/drawing/2014/main" id="{26253CAF-1156-0F76-4974-D222A7C407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3505200"/>
              <a:ext cx="6019800" cy="1981200"/>
              <a:chOff x="1371600" y="3581400"/>
              <a:chExt cx="6019800" cy="1981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B38B38-934A-D30A-01BC-5CF086B40E48}"/>
                  </a:ext>
                </a:extLst>
              </p:cNvPr>
              <p:cNvSpPr/>
              <p:nvPr/>
            </p:nvSpPr>
            <p:spPr bwMode="auto">
              <a:xfrm>
                <a:off x="1371600" y="4343400"/>
                <a:ext cx="12954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i="1" u="sng" dirty="0">
                    <a:solidFill>
                      <a:srgbClr val="C00000"/>
                    </a:solidFill>
                    <a:latin typeface="Calibri" pitchFamily="34" charset="0"/>
                  </a:rPr>
                  <a:t>C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SJDPQV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F66758-13C5-2F33-BE69-D214343449FB}"/>
                  </a:ext>
                </a:extLst>
              </p:cNvPr>
              <p:cNvSpPr/>
              <p:nvPr/>
            </p:nvSpPr>
            <p:spPr bwMode="auto">
              <a:xfrm>
                <a:off x="6248400" y="4343400"/>
                <a:ext cx="1143000" cy="457200"/>
              </a:xfrm>
              <a:prstGeom prst="rect">
                <a:avLst/>
              </a:prstGeom>
              <a:solidFill>
                <a:srgbClr val="C1C1D5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i="1" u="sng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J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S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3DD4C93-9AA4-79CD-294E-A24246C2A3D0}"/>
                  </a:ext>
                </a:extLst>
              </p:cNvPr>
              <p:cNvSpPr/>
              <p:nvPr/>
            </p:nvSpPr>
            <p:spPr bwMode="auto">
              <a:xfrm>
                <a:off x="3886200" y="4724400"/>
                <a:ext cx="1295400" cy="457200"/>
              </a:xfrm>
              <a:prstGeom prst="rect">
                <a:avLst/>
              </a:prstGeom>
              <a:solidFill>
                <a:srgbClr val="C1C1D5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i="1" u="sng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SD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P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C5176F-3E17-3E61-B8BC-BEEE9C649024}"/>
                  </a:ext>
                </a:extLst>
              </p:cNvPr>
              <p:cNvSpPr/>
              <p:nvPr/>
            </p:nvSpPr>
            <p:spPr bwMode="auto">
              <a:xfrm>
                <a:off x="3886200" y="3886200"/>
                <a:ext cx="12954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i="1" u="sng" dirty="0">
                    <a:solidFill>
                      <a:srgbClr val="C00000"/>
                    </a:solidFill>
                    <a:latin typeface="Calibri" pitchFamily="34" charset="0"/>
                  </a:rPr>
                  <a:t>C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SJDQV</a:t>
                </a:r>
              </a:p>
            </p:txBody>
          </p:sp>
          <p:sp>
            <p:nvSpPr>
              <p:cNvPr id="44048" name="Rectangle 10">
                <a:extLst>
                  <a:ext uri="{FF2B5EF4-FFF2-40B4-BE49-F238E27FC236}">
                    <a16:creationId xmlns:a16="http://schemas.microsoft.com/office/drawing/2014/main" id="{DCA4CAA0-793F-2183-C8E1-8EE921281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8400" y="3581400"/>
                <a:ext cx="1143000" cy="457200"/>
              </a:xfrm>
              <a:prstGeom prst="rect">
                <a:avLst/>
              </a:prstGeom>
              <a:solidFill>
                <a:srgbClr val="C1C1D5"/>
              </a:solidFill>
              <a:ln w="12700" algn="ctr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/>
                <a:r>
                  <a:rPr lang="en-US" sz="2400" i="1" u="sng" dirty="0">
                    <a:solidFill>
                      <a:srgbClr val="C00000"/>
                    </a:solidFill>
                    <a:latin typeface="Calibri" pitchFamily="34" charset="0"/>
                  </a:rPr>
                  <a:t>C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JDQV</a:t>
                </a:r>
              </a:p>
            </p:txBody>
          </p:sp>
          <p:cxnSp>
            <p:nvCxnSpPr>
              <p:cNvPr id="44049" name="Straight Arrow Connector 11">
                <a:extLst>
                  <a:ext uri="{FF2B5EF4-FFF2-40B4-BE49-F238E27FC236}">
                    <a16:creationId xmlns:a16="http://schemas.microsoft.com/office/drawing/2014/main" id="{E696EC48-7175-6AE8-6E29-6AF39C4F1347}"/>
                  </a:ext>
                </a:extLst>
              </p:cNvPr>
              <p:cNvCxnSpPr>
                <a:cxnSpLocks noChangeShapeType="1"/>
                <a:stCxn id="7" idx="3"/>
                <a:endCxn id="10" idx="1"/>
              </p:cNvCxnSpPr>
              <p:nvPr/>
            </p:nvCxnSpPr>
            <p:spPr bwMode="auto">
              <a:xfrm flipV="1">
                <a:off x="2667000" y="4114800"/>
                <a:ext cx="1219200" cy="45720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50" name="Straight Arrow Connector 12">
                <a:extLst>
                  <a:ext uri="{FF2B5EF4-FFF2-40B4-BE49-F238E27FC236}">
                    <a16:creationId xmlns:a16="http://schemas.microsoft.com/office/drawing/2014/main" id="{3F0A334C-4351-30A5-B35F-F400A915C8B9}"/>
                  </a:ext>
                </a:extLst>
              </p:cNvPr>
              <p:cNvCxnSpPr>
                <a:cxnSpLocks noChangeShapeType="1"/>
                <a:stCxn id="7" idx="3"/>
                <a:endCxn id="9" idx="1"/>
              </p:cNvCxnSpPr>
              <p:nvPr/>
            </p:nvCxnSpPr>
            <p:spPr bwMode="auto">
              <a:xfrm>
                <a:off x="2667000" y="4572000"/>
                <a:ext cx="1219200" cy="38100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51" name="Straight Arrow Connector 13">
                <a:extLst>
                  <a:ext uri="{FF2B5EF4-FFF2-40B4-BE49-F238E27FC236}">
                    <a16:creationId xmlns:a16="http://schemas.microsoft.com/office/drawing/2014/main" id="{EE3CD063-5BD4-4E5E-1DF9-BDC4F5077063}"/>
                  </a:ext>
                </a:extLst>
              </p:cNvPr>
              <p:cNvCxnSpPr>
                <a:cxnSpLocks noChangeShapeType="1"/>
                <a:stCxn id="10" idx="3"/>
                <a:endCxn id="44048" idx="1"/>
              </p:cNvCxnSpPr>
              <p:nvPr/>
            </p:nvCxnSpPr>
            <p:spPr bwMode="auto">
              <a:xfrm flipV="1">
                <a:off x="5181600" y="3810000"/>
                <a:ext cx="1066800" cy="30480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52" name="Straight Arrow Connector 14">
                <a:extLst>
                  <a:ext uri="{FF2B5EF4-FFF2-40B4-BE49-F238E27FC236}">
                    <a16:creationId xmlns:a16="http://schemas.microsoft.com/office/drawing/2014/main" id="{D5FD528B-7424-DF34-8BF0-788AE1B98C03}"/>
                  </a:ext>
                </a:extLst>
              </p:cNvPr>
              <p:cNvCxnSpPr>
                <a:cxnSpLocks noChangeShapeType="1"/>
                <a:stCxn id="10" idx="3"/>
                <a:endCxn id="8" idx="1"/>
              </p:cNvCxnSpPr>
              <p:nvPr/>
            </p:nvCxnSpPr>
            <p:spPr bwMode="auto">
              <a:xfrm>
                <a:off x="5181600" y="4114800"/>
                <a:ext cx="1066800" cy="45720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4053" name="Rectangle 15">
                <a:extLst>
                  <a:ext uri="{FF2B5EF4-FFF2-40B4-BE49-F238E27FC236}">
                    <a16:creationId xmlns:a16="http://schemas.microsoft.com/office/drawing/2014/main" id="{900051EB-D699-E3ED-B303-4D60C3DBC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600" y="4343400"/>
                <a:ext cx="90441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solidFill>
                      <a:srgbClr val="0070C0"/>
                    </a:solidFill>
                    <a:latin typeface="Calibri" pitchFamily="34" charset="0"/>
                  </a:rPr>
                  <a:t>SD </a:t>
                </a:r>
                <a:r>
                  <a:rPr lang="en-US" sz="2000" i="1">
                    <a:solidFill>
                      <a:srgbClr val="0070C0"/>
                    </a:solidFill>
                    <a:cs typeface="Times New Roman" pitchFamily="18" charset="0"/>
                  </a:rPr>
                  <a:t>→</a:t>
                </a:r>
                <a:r>
                  <a:rPr lang="en-US" sz="2000" i="1">
                    <a:solidFill>
                      <a:srgbClr val="0070C0"/>
                    </a:solidFill>
                    <a:latin typeface="Calibri" pitchFamily="34" charset="0"/>
                  </a:rPr>
                  <a:t>P</a:t>
                </a:r>
                <a:endParaRPr lang="en-US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44054" name="Rectangle 16">
                <a:extLst>
                  <a:ext uri="{FF2B5EF4-FFF2-40B4-BE49-F238E27FC236}">
                    <a16:creationId xmlns:a16="http://schemas.microsoft.com/office/drawing/2014/main" id="{B0C1E069-A037-DCF5-308F-8E69EC449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962400"/>
                <a:ext cx="6960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2000" i="1">
                    <a:solidFill>
                      <a:srgbClr val="0070C0"/>
                    </a:solidFill>
                    <a:latin typeface="Calibri" pitchFamily="34" charset="0"/>
                  </a:rPr>
                  <a:t>J </a:t>
                </a:r>
                <a:r>
                  <a:rPr lang="en-US" sz="2000" i="1">
                    <a:solidFill>
                      <a:srgbClr val="0070C0"/>
                    </a:solidFill>
                    <a:cs typeface="Times New Roman" pitchFamily="18" charset="0"/>
                  </a:rPr>
                  <a:t>→</a:t>
                </a:r>
                <a:r>
                  <a:rPr lang="en-US" sz="2000" i="1">
                    <a:solidFill>
                      <a:srgbClr val="0070C0"/>
                    </a:solidFill>
                    <a:latin typeface="Calibri" pitchFamily="34" charset="0"/>
                  </a:rPr>
                  <a:t>S</a:t>
                </a:r>
                <a:endParaRPr lang="en-US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7109CF1-C9C8-7106-40B6-3E79B7D2B774}"/>
                  </a:ext>
                </a:extLst>
              </p:cNvPr>
              <p:cNvSpPr/>
              <p:nvPr/>
            </p:nvSpPr>
            <p:spPr bwMode="auto">
              <a:xfrm>
                <a:off x="6248400" y="5105400"/>
                <a:ext cx="1143000" cy="457200"/>
              </a:xfrm>
              <a:prstGeom prst="rect">
                <a:avLst/>
              </a:prstGeom>
              <a:solidFill>
                <a:srgbClr val="C1C1D5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i="1" u="sng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JP</a:t>
                </a:r>
                <a:r>
                  <a:rPr lang="en-US" sz="2400" i="1" dirty="0">
                    <a:solidFill>
                      <a:srgbClr val="000000"/>
                    </a:solidFill>
                    <a:latin typeface="Calibri" pitchFamily="34" charset="0"/>
                  </a:rPr>
                  <a:t>C</a:t>
                </a:r>
              </a:p>
            </p:txBody>
          </p:sp>
        </p:grpSp>
        <p:sp>
          <p:nvSpPr>
            <p:cNvPr id="44043" name="Rectangle 19">
              <a:extLst>
                <a:ext uri="{FF2B5EF4-FFF2-40B4-BE49-F238E27FC236}">
                  <a16:creationId xmlns:a16="http://schemas.microsoft.com/office/drawing/2014/main" id="{A649D8AE-3F40-6553-95B4-BC74D1A07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4876800"/>
              <a:ext cx="7667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70C0"/>
                  </a:solidFill>
                  <a:latin typeface="Calibri" pitchFamily="34" charset="0"/>
                </a:rPr>
                <a:t>JP</a:t>
              </a:r>
              <a:r>
                <a:rPr lang="en-US" sz="2000">
                  <a:solidFill>
                    <a:srgbClr val="0070C0"/>
                  </a:solidFill>
                  <a:latin typeface="Calibri" pitchFamily="34" charset="0"/>
                  <a:cs typeface="Times New Roman" pitchFamily="18" charset="0"/>
                </a:rPr>
                <a:t>→</a:t>
              </a:r>
              <a:r>
                <a:rPr lang="en-US" sz="2000" i="1">
                  <a:solidFill>
                    <a:srgbClr val="0070C0"/>
                  </a:solidFill>
                  <a:latin typeface="Calibri" pitchFamily="34" charset="0"/>
                </a:rPr>
                <a:t>C</a:t>
              </a:r>
              <a:endParaRPr lang="en-US" sz="2000">
                <a:solidFill>
                  <a:srgbClr val="0070C0"/>
                </a:solidFill>
              </a:endParaRPr>
            </a:p>
          </p:txBody>
        </p:sp>
      </p:grp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BADB8F38-E4A3-B170-9CE4-B17A476969E4}"/>
              </a:ext>
            </a:extLst>
          </p:cNvPr>
          <p:cNvSpPr/>
          <p:nvPr/>
        </p:nvSpPr>
        <p:spPr bwMode="auto">
          <a:xfrm>
            <a:off x="6919322" y="2679216"/>
            <a:ext cx="1600200" cy="1295400"/>
          </a:xfrm>
          <a:prstGeom prst="wedgeRoundRectCallout">
            <a:avLst>
              <a:gd name="adj1" fmla="val -88489"/>
              <a:gd name="adj2" fmla="val 5778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45720" tIns="182880" rIns="45720" anchor="ctr" anchorCtr="1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400" dirty="0">
                <a:latin typeface="Calibri" pitchFamily="34" charset="0"/>
              </a:rPr>
              <a:t>Does not work if we also have </a:t>
            </a:r>
            <a:r>
              <a:rPr lang="en-US" sz="2400" i="1" dirty="0">
                <a:latin typeface="Calibri" pitchFamily="34" charset="0"/>
              </a:rPr>
              <a:t>J</a:t>
            </a:r>
            <a:r>
              <a:rPr lang="en-US" sz="2400" dirty="0">
                <a:latin typeface="Times New Roman"/>
                <a:cs typeface="Times New Roman"/>
              </a:rPr>
              <a:t>→</a:t>
            </a:r>
            <a:r>
              <a:rPr lang="en-US" sz="2400" i="1" dirty="0">
                <a:latin typeface="Calibri" pitchFamily="34" charset="0"/>
                <a:cs typeface="Times New Roman"/>
              </a:rPr>
              <a:t>C</a:t>
            </a:r>
            <a:endParaRPr lang="en-US" sz="2400" i="1" dirty="0">
              <a:latin typeface="Calibri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76C65E-504A-70DE-C007-B5F9C5DB03FC}"/>
              </a:ext>
            </a:extLst>
          </p:cNvPr>
          <p:cNvGrpSpPr/>
          <p:nvPr/>
        </p:nvGrpSpPr>
        <p:grpSpPr>
          <a:xfrm>
            <a:off x="4367189" y="2401094"/>
            <a:ext cx="4405085" cy="2324731"/>
            <a:chOff x="4608286" y="2675414"/>
            <a:chExt cx="4499428" cy="232473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564080F-7DBF-A37D-DE06-0C21AC07AEF6}"/>
                </a:ext>
              </a:extLst>
            </p:cNvPr>
            <p:cNvSpPr/>
            <p:nvPr/>
          </p:nvSpPr>
          <p:spPr>
            <a:xfrm>
              <a:off x="4608286" y="2731078"/>
              <a:ext cx="4499428" cy="2269067"/>
            </a:xfrm>
            <a:custGeom>
              <a:avLst/>
              <a:gdLst>
                <a:gd name="connsiteX0" fmla="*/ 2598057 w 4499428"/>
                <a:gd name="connsiteY0" fmla="*/ 0 h 2269067"/>
                <a:gd name="connsiteX1" fmla="*/ 2520647 w 4499428"/>
                <a:gd name="connsiteY1" fmla="*/ 19352 h 2269067"/>
                <a:gd name="connsiteX2" fmla="*/ 2486781 w 4499428"/>
                <a:gd name="connsiteY2" fmla="*/ 43543 h 2269067"/>
                <a:gd name="connsiteX3" fmla="*/ 2472266 w 4499428"/>
                <a:gd name="connsiteY3" fmla="*/ 48381 h 2269067"/>
                <a:gd name="connsiteX4" fmla="*/ 2433561 w 4499428"/>
                <a:gd name="connsiteY4" fmla="*/ 58057 h 2269067"/>
                <a:gd name="connsiteX5" fmla="*/ 2428723 w 4499428"/>
                <a:gd name="connsiteY5" fmla="*/ 72571 h 2269067"/>
                <a:gd name="connsiteX6" fmla="*/ 2414209 w 4499428"/>
                <a:gd name="connsiteY6" fmla="*/ 82248 h 2269067"/>
                <a:gd name="connsiteX7" fmla="*/ 2365828 w 4499428"/>
                <a:gd name="connsiteY7" fmla="*/ 120952 h 2269067"/>
                <a:gd name="connsiteX8" fmla="*/ 2351314 w 4499428"/>
                <a:gd name="connsiteY8" fmla="*/ 140305 h 2269067"/>
                <a:gd name="connsiteX9" fmla="*/ 2331961 w 4499428"/>
                <a:gd name="connsiteY9" fmla="*/ 159657 h 2269067"/>
                <a:gd name="connsiteX10" fmla="*/ 2312609 w 4499428"/>
                <a:gd name="connsiteY10" fmla="*/ 193524 h 2269067"/>
                <a:gd name="connsiteX11" fmla="*/ 2293257 w 4499428"/>
                <a:gd name="connsiteY11" fmla="*/ 227390 h 2269067"/>
                <a:gd name="connsiteX12" fmla="*/ 2278742 w 4499428"/>
                <a:gd name="connsiteY12" fmla="*/ 290286 h 2269067"/>
                <a:gd name="connsiteX13" fmla="*/ 2273904 w 4499428"/>
                <a:gd name="connsiteY13" fmla="*/ 319314 h 2269067"/>
                <a:gd name="connsiteX14" fmla="*/ 2264228 w 4499428"/>
                <a:gd name="connsiteY14" fmla="*/ 387048 h 2269067"/>
                <a:gd name="connsiteX15" fmla="*/ 2254552 w 4499428"/>
                <a:gd name="connsiteY15" fmla="*/ 420914 h 2269067"/>
                <a:gd name="connsiteX16" fmla="*/ 2249714 w 4499428"/>
                <a:gd name="connsiteY16" fmla="*/ 488648 h 2269067"/>
                <a:gd name="connsiteX17" fmla="*/ 2240038 w 4499428"/>
                <a:gd name="connsiteY17" fmla="*/ 527352 h 2269067"/>
                <a:gd name="connsiteX18" fmla="*/ 2235200 w 4499428"/>
                <a:gd name="connsiteY18" fmla="*/ 604762 h 2269067"/>
                <a:gd name="connsiteX19" fmla="*/ 2225523 w 4499428"/>
                <a:gd name="connsiteY19" fmla="*/ 682171 h 2269067"/>
                <a:gd name="connsiteX20" fmla="*/ 2220685 w 4499428"/>
                <a:gd name="connsiteY20" fmla="*/ 769257 h 2269067"/>
                <a:gd name="connsiteX21" fmla="*/ 2211009 w 4499428"/>
                <a:gd name="connsiteY21" fmla="*/ 1165981 h 2269067"/>
                <a:gd name="connsiteX22" fmla="*/ 2201333 w 4499428"/>
                <a:gd name="connsiteY22" fmla="*/ 1214362 h 2269067"/>
                <a:gd name="connsiteX23" fmla="*/ 2196495 w 4499428"/>
                <a:gd name="connsiteY23" fmla="*/ 1228876 h 2269067"/>
                <a:gd name="connsiteX24" fmla="*/ 2172304 w 4499428"/>
                <a:gd name="connsiteY24" fmla="*/ 1257905 h 2269067"/>
                <a:gd name="connsiteX25" fmla="*/ 2157790 w 4499428"/>
                <a:gd name="connsiteY25" fmla="*/ 1267581 h 2269067"/>
                <a:gd name="connsiteX26" fmla="*/ 2148114 w 4499428"/>
                <a:gd name="connsiteY26" fmla="*/ 1282095 h 2269067"/>
                <a:gd name="connsiteX27" fmla="*/ 2143276 w 4499428"/>
                <a:gd name="connsiteY27" fmla="*/ 1296610 h 2269067"/>
                <a:gd name="connsiteX28" fmla="*/ 2094895 w 4499428"/>
                <a:gd name="connsiteY28" fmla="*/ 1335314 h 2269067"/>
                <a:gd name="connsiteX29" fmla="*/ 2041676 w 4499428"/>
                <a:gd name="connsiteY29" fmla="*/ 1369181 h 2269067"/>
                <a:gd name="connsiteX30" fmla="*/ 1983619 w 4499428"/>
                <a:gd name="connsiteY30" fmla="*/ 1383695 h 2269067"/>
                <a:gd name="connsiteX31" fmla="*/ 1954590 w 4499428"/>
                <a:gd name="connsiteY31" fmla="*/ 1398210 h 2269067"/>
                <a:gd name="connsiteX32" fmla="*/ 1940076 w 4499428"/>
                <a:gd name="connsiteY32" fmla="*/ 1407886 h 2269067"/>
                <a:gd name="connsiteX33" fmla="*/ 1843314 w 4499428"/>
                <a:gd name="connsiteY33" fmla="*/ 1422400 h 2269067"/>
                <a:gd name="connsiteX34" fmla="*/ 1582057 w 4499428"/>
                <a:gd name="connsiteY34" fmla="*/ 1441752 h 2269067"/>
                <a:gd name="connsiteX35" fmla="*/ 1204685 w 4499428"/>
                <a:gd name="connsiteY35" fmla="*/ 1436914 h 2269067"/>
                <a:gd name="connsiteX36" fmla="*/ 962781 w 4499428"/>
                <a:gd name="connsiteY36" fmla="*/ 1393371 h 2269067"/>
                <a:gd name="connsiteX37" fmla="*/ 899885 w 4499428"/>
                <a:gd name="connsiteY37" fmla="*/ 1369181 h 2269067"/>
                <a:gd name="connsiteX38" fmla="*/ 846666 w 4499428"/>
                <a:gd name="connsiteY38" fmla="*/ 1354667 h 2269067"/>
                <a:gd name="connsiteX39" fmla="*/ 769257 w 4499428"/>
                <a:gd name="connsiteY39" fmla="*/ 1330476 h 2269067"/>
                <a:gd name="connsiteX40" fmla="*/ 706361 w 4499428"/>
                <a:gd name="connsiteY40" fmla="*/ 1320800 h 2269067"/>
                <a:gd name="connsiteX41" fmla="*/ 556381 w 4499428"/>
                <a:gd name="connsiteY41" fmla="*/ 1306286 h 2269067"/>
                <a:gd name="connsiteX42" fmla="*/ 140304 w 4499428"/>
                <a:gd name="connsiteY42" fmla="*/ 1315962 h 2269067"/>
                <a:gd name="connsiteX43" fmla="*/ 116114 w 4499428"/>
                <a:gd name="connsiteY43" fmla="*/ 1364343 h 2269067"/>
                <a:gd name="connsiteX44" fmla="*/ 101600 w 4499428"/>
                <a:gd name="connsiteY44" fmla="*/ 1393371 h 2269067"/>
                <a:gd name="connsiteX45" fmla="*/ 72571 w 4499428"/>
                <a:gd name="connsiteY45" fmla="*/ 1441752 h 2269067"/>
                <a:gd name="connsiteX46" fmla="*/ 62895 w 4499428"/>
                <a:gd name="connsiteY46" fmla="*/ 1465943 h 2269067"/>
                <a:gd name="connsiteX47" fmla="*/ 48381 w 4499428"/>
                <a:gd name="connsiteY47" fmla="*/ 1509486 h 2269067"/>
                <a:gd name="connsiteX48" fmla="*/ 24190 w 4499428"/>
                <a:gd name="connsiteY48" fmla="*/ 1548190 h 2269067"/>
                <a:gd name="connsiteX49" fmla="*/ 19352 w 4499428"/>
                <a:gd name="connsiteY49" fmla="*/ 1562705 h 2269067"/>
                <a:gd name="connsiteX50" fmla="*/ 9676 w 4499428"/>
                <a:gd name="connsiteY50" fmla="*/ 1601410 h 2269067"/>
                <a:gd name="connsiteX51" fmla="*/ 0 w 4499428"/>
                <a:gd name="connsiteY51" fmla="*/ 1625600 h 2269067"/>
                <a:gd name="connsiteX52" fmla="*/ 38704 w 4499428"/>
                <a:gd name="connsiteY52" fmla="*/ 1741714 h 2269067"/>
                <a:gd name="connsiteX53" fmla="*/ 77409 w 4499428"/>
                <a:gd name="connsiteY53" fmla="*/ 1765905 h 2269067"/>
                <a:gd name="connsiteX54" fmla="*/ 145142 w 4499428"/>
                <a:gd name="connsiteY54" fmla="*/ 1819124 h 2269067"/>
                <a:gd name="connsiteX55" fmla="*/ 198361 w 4499428"/>
                <a:gd name="connsiteY55" fmla="*/ 1838476 h 2269067"/>
                <a:gd name="connsiteX56" fmla="*/ 290285 w 4499428"/>
                <a:gd name="connsiteY56" fmla="*/ 1882019 h 2269067"/>
                <a:gd name="connsiteX57" fmla="*/ 319314 w 4499428"/>
                <a:gd name="connsiteY57" fmla="*/ 1896533 h 2269067"/>
                <a:gd name="connsiteX58" fmla="*/ 338666 w 4499428"/>
                <a:gd name="connsiteY58" fmla="*/ 1906210 h 2269067"/>
                <a:gd name="connsiteX59" fmla="*/ 382209 w 4499428"/>
                <a:gd name="connsiteY59" fmla="*/ 1925562 h 2269067"/>
                <a:gd name="connsiteX60" fmla="*/ 406400 w 4499428"/>
                <a:gd name="connsiteY60" fmla="*/ 1949752 h 2269067"/>
                <a:gd name="connsiteX61" fmla="*/ 430590 w 4499428"/>
                <a:gd name="connsiteY61" fmla="*/ 1964267 h 2269067"/>
                <a:gd name="connsiteX62" fmla="*/ 445104 w 4499428"/>
                <a:gd name="connsiteY62" fmla="*/ 1978781 h 2269067"/>
                <a:gd name="connsiteX63" fmla="*/ 459619 w 4499428"/>
                <a:gd name="connsiteY63" fmla="*/ 1998133 h 2269067"/>
                <a:gd name="connsiteX64" fmla="*/ 508000 w 4499428"/>
                <a:gd name="connsiteY64" fmla="*/ 2027162 h 2269067"/>
                <a:gd name="connsiteX65" fmla="*/ 551542 w 4499428"/>
                <a:gd name="connsiteY65" fmla="*/ 2056190 h 2269067"/>
                <a:gd name="connsiteX66" fmla="*/ 604761 w 4499428"/>
                <a:gd name="connsiteY66" fmla="*/ 2090057 h 2269067"/>
                <a:gd name="connsiteX67" fmla="*/ 628952 w 4499428"/>
                <a:gd name="connsiteY67" fmla="*/ 2104571 h 2269067"/>
                <a:gd name="connsiteX68" fmla="*/ 662819 w 4499428"/>
                <a:gd name="connsiteY68" fmla="*/ 2114248 h 2269067"/>
                <a:gd name="connsiteX69" fmla="*/ 774095 w 4499428"/>
                <a:gd name="connsiteY69" fmla="*/ 2152952 h 2269067"/>
                <a:gd name="connsiteX70" fmla="*/ 788609 w 4499428"/>
                <a:gd name="connsiteY70" fmla="*/ 2162629 h 2269067"/>
                <a:gd name="connsiteX71" fmla="*/ 812800 w 4499428"/>
                <a:gd name="connsiteY71" fmla="*/ 2167467 h 2269067"/>
                <a:gd name="connsiteX72" fmla="*/ 851504 w 4499428"/>
                <a:gd name="connsiteY72" fmla="*/ 2177143 h 2269067"/>
                <a:gd name="connsiteX73" fmla="*/ 938590 w 4499428"/>
                <a:gd name="connsiteY73" fmla="*/ 2201333 h 2269067"/>
                <a:gd name="connsiteX74" fmla="*/ 1093409 w 4499428"/>
                <a:gd name="connsiteY74" fmla="*/ 2215848 h 2269067"/>
                <a:gd name="connsiteX75" fmla="*/ 1170819 w 4499428"/>
                <a:gd name="connsiteY75" fmla="*/ 2225524 h 2269067"/>
                <a:gd name="connsiteX76" fmla="*/ 1214361 w 4499428"/>
                <a:gd name="connsiteY76" fmla="*/ 2235200 h 2269067"/>
                <a:gd name="connsiteX77" fmla="*/ 1456266 w 4499428"/>
                <a:gd name="connsiteY77" fmla="*/ 2254552 h 2269067"/>
                <a:gd name="connsiteX78" fmla="*/ 1620761 w 4499428"/>
                <a:gd name="connsiteY78" fmla="*/ 2269067 h 2269067"/>
                <a:gd name="connsiteX79" fmla="*/ 2201333 w 4499428"/>
                <a:gd name="connsiteY79" fmla="*/ 2254552 h 2269067"/>
                <a:gd name="connsiteX80" fmla="*/ 2302933 w 4499428"/>
                <a:gd name="connsiteY80" fmla="*/ 2240038 h 2269067"/>
                <a:gd name="connsiteX81" fmla="*/ 2423885 w 4499428"/>
                <a:gd name="connsiteY81" fmla="*/ 2225524 h 2269067"/>
                <a:gd name="connsiteX82" fmla="*/ 2544838 w 4499428"/>
                <a:gd name="connsiteY82" fmla="*/ 2211010 h 2269067"/>
                <a:gd name="connsiteX83" fmla="*/ 2767390 w 4499428"/>
                <a:gd name="connsiteY83" fmla="*/ 2157790 h 2269067"/>
                <a:gd name="connsiteX84" fmla="*/ 2946400 w 4499428"/>
                <a:gd name="connsiteY84" fmla="*/ 2099733 h 2269067"/>
                <a:gd name="connsiteX85" fmla="*/ 3038323 w 4499428"/>
                <a:gd name="connsiteY85" fmla="*/ 2085219 h 2269067"/>
                <a:gd name="connsiteX86" fmla="*/ 3077028 w 4499428"/>
                <a:gd name="connsiteY86" fmla="*/ 2075543 h 2269067"/>
                <a:gd name="connsiteX87" fmla="*/ 3173790 w 4499428"/>
                <a:gd name="connsiteY87" fmla="*/ 2070705 h 2269067"/>
                <a:gd name="connsiteX88" fmla="*/ 3328609 w 4499428"/>
                <a:gd name="connsiteY88" fmla="*/ 2046514 h 2269067"/>
                <a:gd name="connsiteX89" fmla="*/ 3459238 w 4499428"/>
                <a:gd name="connsiteY89" fmla="*/ 2027162 h 2269067"/>
                <a:gd name="connsiteX90" fmla="*/ 3541485 w 4499428"/>
                <a:gd name="connsiteY90" fmla="*/ 2012648 h 2269067"/>
                <a:gd name="connsiteX91" fmla="*/ 3594704 w 4499428"/>
                <a:gd name="connsiteY91" fmla="*/ 2007810 h 2269067"/>
                <a:gd name="connsiteX92" fmla="*/ 3657600 w 4499428"/>
                <a:gd name="connsiteY92" fmla="*/ 1998133 h 2269067"/>
                <a:gd name="connsiteX93" fmla="*/ 3681790 w 4499428"/>
                <a:gd name="connsiteY93" fmla="*/ 1988457 h 2269067"/>
                <a:gd name="connsiteX94" fmla="*/ 3720495 w 4499428"/>
                <a:gd name="connsiteY94" fmla="*/ 1983619 h 2269067"/>
                <a:gd name="connsiteX95" fmla="*/ 3778552 w 4499428"/>
                <a:gd name="connsiteY95" fmla="*/ 1973943 h 2269067"/>
                <a:gd name="connsiteX96" fmla="*/ 3812419 w 4499428"/>
                <a:gd name="connsiteY96" fmla="*/ 1969105 h 2269067"/>
                <a:gd name="connsiteX97" fmla="*/ 3880152 w 4499428"/>
                <a:gd name="connsiteY97" fmla="*/ 1949752 h 2269067"/>
                <a:gd name="connsiteX98" fmla="*/ 3928533 w 4499428"/>
                <a:gd name="connsiteY98" fmla="*/ 1935238 h 2269067"/>
                <a:gd name="connsiteX99" fmla="*/ 3943047 w 4499428"/>
                <a:gd name="connsiteY99" fmla="*/ 1930400 h 2269067"/>
                <a:gd name="connsiteX100" fmla="*/ 3957561 w 4499428"/>
                <a:gd name="connsiteY100" fmla="*/ 1920724 h 2269067"/>
                <a:gd name="connsiteX101" fmla="*/ 4005942 w 4499428"/>
                <a:gd name="connsiteY101" fmla="*/ 1906210 h 2269067"/>
                <a:gd name="connsiteX102" fmla="*/ 4020457 w 4499428"/>
                <a:gd name="connsiteY102" fmla="*/ 1896533 h 2269067"/>
                <a:gd name="connsiteX103" fmla="*/ 4049485 w 4499428"/>
                <a:gd name="connsiteY103" fmla="*/ 1872343 h 2269067"/>
                <a:gd name="connsiteX104" fmla="*/ 4126895 w 4499428"/>
                <a:gd name="connsiteY104" fmla="*/ 1828800 h 2269067"/>
                <a:gd name="connsiteX105" fmla="*/ 4165600 w 4499428"/>
                <a:gd name="connsiteY105" fmla="*/ 1799771 h 2269067"/>
                <a:gd name="connsiteX106" fmla="*/ 4189790 w 4499428"/>
                <a:gd name="connsiteY106" fmla="*/ 1780419 h 2269067"/>
                <a:gd name="connsiteX107" fmla="*/ 4213981 w 4499428"/>
                <a:gd name="connsiteY107" fmla="*/ 1751390 h 2269067"/>
                <a:gd name="connsiteX108" fmla="*/ 4233333 w 4499428"/>
                <a:gd name="connsiteY108" fmla="*/ 1727200 h 2269067"/>
                <a:gd name="connsiteX109" fmla="*/ 4267200 w 4499428"/>
                <a:gd name="connsiteY109" fmla="*/ 1664305 h 2269067"/>
                <a:gd name="connsiteX110" fmla="*/ 4291390 w 4499428"/>
                <a:gd name="connsiteY110" fmla="*/ 1620762 h 2269067"/>
                <a:gd name="connsiteX111" fmla="*/ 4296228 w 4499428"/>
                <a:gd name="connsiteY111" fmla="*/ 1596571 h 2269067"/>
                <a:gd name="connsiteX112" fmla="*/ 4305904 w 4499428"/>
                <a:gd name="connsiteY112" fmla="*/ 1572381 h 2269067"/>
                <a:gd name="connsiteX113" fmla="*/ 4310742 w 4499428"/>
                <a:gd name="connsiteY113" fmla="*/ 1519162 h 2269067"/>
                <a:gd name="connsiteX114" fmla="*/ 4330095 w 4499428"/>
                <a:gd name="connsiteY114" fmla="*/ 1456267 h 2269067"/>
                <a:gd name="connsiteX115" fmla="*/ 4334933 w 4499428"/>
                <a:gd name="connsiteY115" fmla="*/ 1436914 h 2269067"/>
                <a:gd name="connsiteX116" fmla="*/ 4344609 w 4499428"/>
                <a:gd name="connsiteY116" fmla="*/ 1403048 h 2269067"/>
                <a:gd name="connsiteX117" fmla="*/ 4359123 w 4499428"/>
                <a:gd name="connsiteY117" fmla="*/ 1359505 h 2269067"/>
                <a:gd name="connsiteX118" fmla="*/ 4373638 w 4499428"/>
                <a:gd name="connsiteY118" fmla="*/ 1296610 h 2269067"/>
                <a:gd name="connsiteX119" fmla="*/ 4397828 w 4499428"/>
                <a:gd name="connsiteY119" fmla="*/ 1199848 h 2269067"/>
                <a:gd name="connsiteX120" fmla="*/ 4407504 w 4499428"/>
                <a:gd name="connsiteY120" fmla="*/ 1161143 h 2269067"/>
                <a:gd name="connsiteX121" fmla="*/ 4422019 w 4499428"/>
                <a:gd name="connsiteY121" fmla="*/ 1132114 h 2269067"/>
                <a:gd name="connsiteX122" fmla="*/ 4426857 w 4499428"/>
                <a:gd name="connsiteY122" fmla="*/ 1107924 h 2269067"/>
                <a:gd name="connsiteX123" fmla="*/ 4436533 w 4499428"/>
                <a:gd name="connsiteY123" fmla="*/ 1045029 h 2269067"/>
                <a:gd name="connsiteX124" fmla="*/ 4446209 w 4499428"/>
                <a:gd name="connsiteY124" fmla="*/ 1030514 h 2269067"/>
                <a:gd name="connsiteX125" fmla="*/ 4451047 w 4499428"/>
                <a:gd name="connsiteY125" fmla="*/ 1016000 h 2269067"/>
                <a:gd name="connsiteX126" fmla="*/ 4460723 w 4499428"/>
                <a:gd name="connsiteY126" fmla="*/ 967619 h 2269067"/>
                <a:gd name="connsiteX127" fmla="*/ 4465561 w 4499428"/>
                <a:gd name="connsiteY127" fmla="*/ 899886 h 2269067"/>
                <a:gd name="connsiteX128" fmla="*/ 4475238 w 4499428"/>
                <a:gd name="connsiteY128" fmla="*/ 851505 h 2269067"/>
                <a:gd name="connsiteX129" fmla="*/ 4484914 w 4499428"/>
                <a:gd name="connsiteY129" fmla="*/ 783771 h 2269067"/>
                <a:gd name="connsiteX130" fmla="*/ 4489752 w 4499428"/>
                <a:gd name="connsiteY130" fmla="*/ 730552 h 2269067"/>
                <a:gd name="connsiteX131" fmla="*/ 4499428 w 4499428"/>
                <a:gd name="connsiteY131" fmla="*/ 599924 h 2269067"/>
                <a:gd name="connsiteX132" fmla="*/ 4494590 w 4499428"/>
                <a:gd name="connsiteY132" fmla="*/ 411238 h 2269067"/>
                <a:gd name="connsiteX133" fmla="*/ 4489752 w 4499428"/>
                <a:gd name="connsiteY133" fmla="*/ 348343 h 2269067"/>
                <a:gd name="connsiteX134" fmla="*/ 4480076 w 4499428"/>
                <a:gd name="connsiteY134" fmla="*/ 314476 h 2269067"/>
                <a:gd name="connsiteX135" fmla="*/ 4470400 w 4499428"/>
                <a:gd name="connsiteY135" fmla="*/ 270933 h 2269067"/>
                <a:gd name="connsiteX136" fmla="*/ 4446209 w 4499428"/>
                <a:gd name="connsiteY136" fmla="*/ 183848 h 2269067"/>
                <a:gd name="connsiteX137" fmla="*/ 4407504 w 4499428"/>
                <a:gd name="connsiteY137" fmla="*/ 106438 h 2269067"/>
                <a:gd name="connsiteX138" fmla="*/ 4402666 w 4499428"/>
                <a:gd name="connsiteY138" fmla="*/ 82248 h 2269067"/>
                <a:gd name="connsiteX139" fmla="*/ 4368800 w 4499428"/>
                <a:gd name="connsiteY139" fmla="*/ 48381 h 22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4499428" h="2269067">
                  <a:moveTo>
                    <a:pt x="2598057" y="0"/>
                  </a:moveTo>
                  <a:cubicBezTo>
                    <a:pt x="2572254" y="6451"/>
                    <a:pt x="2545416" y="9660"/>
                    <a:pt x="2520647" y="19352"/>
                  </a:cubicBezTo>
                  <a:cubicBezTo>
                    <a:pt x="2507728" y="24407"/>
                    <a:pt x="2498677" y="36405"/>
                    <a:pt x="2486781" y="43543"/>
                  </a:cubicBezTo>
                  <a:cubicBezTo>
                    <a:pt x="2482408" y="46167"/>
                    <a:pt x="2477186" y="47039"/>
                    <a:pt x="2472266" y="48381"/>
                  </a:cubicBezTo>
                  <a:cubicBezTo>
                    <a:pt x="2459436" y="51880"/>
                    <a:pt x="2446463" y="54832"/>
                    <a:pt x="2433561" y="58057"/>
                  </a:cubicBezTo>
                  <a:cubicBezTo>
                    <a:pt x="2431948" y="62895"/>
                    <a:pt x="2431909" y="68589"/>
                    <a:pt x="2428723" y="72571"/>
                  </a:cubicBezTo>
                  <a:cubicBezTo>
                    <a:pt x="2425091" y="77112"/>
                    <a:pt x="2418818" y="78703"/>
                    <a:pt x="2414209" y="82248"/>
                  </a:cubicBezTo>
                  <a:cubicBezTo>
                    <a:pt x="2397839" y="94840"/>
                    <a:pt x="2381003" y="106944"/>
                    <a:pt x="2365828" y="120952"/>
                  </a:cubicBezTo>
                  <a:cubicBezTo>
                    <a:pt x="2359903" y="126421"/>
                    <a:pt x="2356624" y="134237"/>
                    <a:pt x="2351314" y="140305"/>
                  </a:cubicBezTo>
                  <a:cubicBezTo>
                    <a:pt x="2345307" y="147171"/>
                    <a:pt x="2338412" y="153206"/>
                    <a:pt x="2331961" y="159657"/>
                  </a:cubicBezTo>
                  <a:cubicBezTo>
                    <a:pt x="2322721" y="187377"/>
                    <a:pt x="2333111" y="161306"/>
                    <a:pt x="2312609" y="193524"/>
                  </a:cubicBezTo>
                  <a:cubicBezTo>
                    <a:pt x="2305629" y="204493"/>
                    <a:pt x="2299708" y="216101"/>
                    <a:pt x="2293257" y="227390"/>
                  </a:cubicBezTo>
                  <a:cubicBezTo>
                    <a:pt x="2281321" y="299006"/>
                    <a:pt x="2297299" y="209877"/>
                    <a:pt x="2278742" y="290286"/>
                  </a:cubicBezTo>
                  <a:cubicBezTo>
                    <a:pt x="2276536" y="299844"/>
                    <a:pt x="2275359" y="309613"/>
                    <a:pt x="2273904" y="319314"/>
                  </a:cubicBezTo>
                  <a:cubicBezTo>
                    <a:pt x="2270521" y="341869"/>
                    <a:pt x="2268495" y="364644"/>
                    <a:pt x="2264228" y="387048"/>
                  </a:cubicBezTo>
                  <a:cubicBezTo>
                    <a:pt x="2262031" y="398581"/>
                    <a:pt x="2257777" y="409625"/>
                    <a:pt x="2254552" y="420914"/>
                  </a:cubicBezTo>
                  <a:cubicBezTo>
                    <a:pt x="2252939" y="443492"/>
                    <a:pt x="2252772" y="466220"/>
                    <a:pt x="2249714" y="488648"/>
                  </a:cubicBezTo>
                  <a:cubicBezTo>
                    <a:pt x="2247917" y="501824"/>
                    <a:pt x="2241687" y="514156"/>
                    <a:pt x="2240038" y="527352"/>
                  </a:cubicBezTo>
                  <a:cubicBezTo>
                    <a:pt x="2236831" y="553006"/>
                    <a:pt x="2237613" y="579021"/>
                    <a:pt x="2235200" y="604762"/>
                  </a:cubicBezTo>
                  <a:cubicBezTo>
                    <a:pt x="2232773" y="630652"/>
                    <a:pt x="2228749" y="656368"/>
                    <a:pt x="2225523" y="682171"/>
                  </a:cubicBezTo>
                  <a:cubicBezTo>
                    <a:pt x="2223910" y="711200"/>
                    <a:pt x="2221557" y="740197"/>
                    <a:pt x="2220685" y="769257"/>
                  </a:cubicBezTo>
                  <a:cubicBezTo>
                    <a:pt x="2216718" y="901478"/>
                    <a:pt x="2216755" y="1033825"/>
                    <a:pt x="2211009" y="1165981"/>
                  </a:cubicBezTo>
                  <a:cubicBezTo>
                    <a:pt x="2210295" y="1182412"/>
                    <a:pt x="2205031" y="1198337"/>
                    <a:pt x="2201333" y="1214362"/>
                  </a:cubicBezTo>
                  <a:cubicBezTo>
                    <a:pt x="2200186" y="1219331"/>
                    <a:pt x="2199324" y="1224633"/>
                    <a:pt x="2196495" y="1228876"/>
                  </a:cubicBezTo>
                  <a:cubicBezTo>
                    <a:pt x="2189508" y="1239356"/>
                    <a:pt x="2181211" y="1248998"/>
                    <a:pt x="2172304" y="1257905"/>
                  </a:cubicBezTo>
                  <a:cubicBezTo>
                    <a:pt x="2168192" y="1262017"/>
                    <a:pt x="2162628" y="1264356"/>
                    <a:pt x="2157790" y="1267581"/>
                  </a:cubicBezTo>
                  <a:cubicBezTo>
                    <a:pt x="2154565" y="1272419"/>
                    <a:pt x="2150714" y="1276894"/>
                    <a:pt x="2148114" y="1282095"/>
                  </a:cubicBezTo>
                  <a:cubicBezTo>
                    <a:pt x="2145833" y="1286657"/>
                    <a:pt x="2146462" y="1292628"/>
                    <a:pt x="2143276" y="1296610"/>
                  </a:cubicBezTo>
                  <a:cubicBezTo>
                    <a:pt x="2087030" y="1366917"/>
                    <a:pt x="2130551" y="1314939"/>
                    <a:pt x="2094895" y="1335314"/>
                  </a:cubicBezTo>
                  <a:cubicBezTo>
                    <a:pt x="2076638" y="1345746"/>
                    <a:pt x="2060959" y="1360797"/>
                    <a:pt x="2041676" y="1369181"/>
                  </a:cubicBezTo>
                  <a:cubicBezTo>
                    <a:pt x="2023382" y="1377135"/>
                    <a:pt x="1983619" y="1383695"/>
                    <a:pt x="1983619" y="1383695"/>
                  </a:cubicBezTo>
                  <a:cubicBezTo>
                    <a:pt x="1973943" y="1388533"/>
                    <a:pt x="1964047" y="1392956"/>
                    <a:pt x="1954590" y="1398210"/>
                  </a:cubicBezTo>
                  <a:cubicBezTo>
                    <a:pt x="1949507" y="1401034"/>
                    <a:pt x="1945475" y="1405727"/>
                    <a:pt x="1940076" y="1407886"/>
                  </a:cubicBezTo>
                  <a:cubicBezTo>
                    <a:pt x="1905124" y="1421867"/>
                    <a:pt x="1883650" y="1419297"/>
                    <a:pt x="1843314" y="1422400"/>
                  </a:cubicBezTo>
                  <a:cubicBezTo>
                    <a:pt x="1736932" y="1446040"/>
                    <a:pt x="1775176" y="1440182"/>
                    <a:pt x="1582057" y="1441752"/>
                  </a:cubicBezTo>
                  <a:lnTo>
                    <a:pt x="1204685" y="1436914"/>
                  </a:lnTo>
                  <a:cubicBezTo>
                    <a:pt x="1141003" y="1426725"/>
                    <a:pt x="1025216" y="1409801"/>
                    <a:pt x="962781" y="1393371"/>
                  </a:cubicBezTo>
                  <a:cubicBezTo>
                    <a:pt x="941058" y="1387654"/>
                    <a:pt x="921195" y="1376284"/>
                    <a:pt x="899885" y="1369181"/>
                  </a:cubicBezTo>
                  <a:cubicBezTo>
                    <a:pt x="882441" y="1363366"/>
                    <a:pt x="864217" y="1360152"/>
                    <a:pt x="846666" y="1354667"/>
                  </a:cubicBezTo>
                  <a:cubicBezTo>
                    <a:pt x="788718" y="1336558"/>
                    <a:pt x="866183" y="1350668"/>
                    <a:pt x="769257" y="1330476"/>
                  </a:cubicBezTo>
                  <a:cubicBezTo>
                    <a:pt x="748491" y="1326150"/>
                    <a:pt x="727437" y="1323195"/>
                    <a:pt x="706361" y="1320800"/>
                  </a:cubicBezTo>
                  <a:cubicBezTo>
                    <a:pt x="656455" y="1315129"/>
                    <a:pt x="556381" y="1306286"/>
                    <a:pt x="556381" y="1306286"/>
                  </a:cubicBezTo>
                  <a:cubicBezTo>
                    <a:pt x="417689" y="1309511"/>
                    <a:pt x="278894" y="1309733"/>
                    <a:pt x="140304" y="1315962"/>
                  </a:cubicBezTo>
                  <a:cubicBezTo>
                    <a:pt x="118386" y="1316947"/>
                    <a:pt x="118827" y="1356746"/>
                    <a:pt x="116114" y="1364343"/>
                  </a:cubicBezTo>
                  <a:cubicBezTo>
                    <a:pt x="112476" y="1374531"/>
                    <a:pt x="106904" y="1383942"/>
                    <a:pt x="101600" y="1393371"/>
                  </a:cubicBezTo>
                  <a:cubicBezTo>
                    <a:pt x="92379" y="1409763"/>
                    <a:pt x="81421" y="1425157"/>
                    <a:pt x="72571" y="1441752"/>
                  </a:cubicBezTo>
                  <a:cubicBezTo>
                    <a:pt x="68484" y="1449415"/>
                    <a:pt x="65641" y="1457704"/>
                    <a:pt x="62895" y="1465943"/>
                  </a:cubicBezTo>
                  <a:cubicBezTo>
                    <a:pt x="55106" y="1489310"/>
                    <a:pt x="61629" y="1484883"/>
                    <a:pt x="48381" y="1509486"/>
                  </a:cubicBezTo>
                  <a:cubicBezTo>
                    <a:pt x="41168" y="1522881"/>
                    <a:pt x="31475" y="1534834"/>
                    <a:pt x="24190" y="1548190"/>
                  </a:cubicBezTo>
                  <a:cubicBezTo>
                    <a:pt x="21748" y="1552667"/>
                    <a:pt x="20694" y="1557785"/>
                    <a:pt x="19352" y="1562705"/>
                  </a:cubicBezTo>
                  <a:cubicBezTo>
                    <a:pt x="15853" y="1575535"/>
                    <a:pt x="13587" y="1588699"/>
                    <a:pt x="9676" y="1601410"/>
                  </a:cubicBezTo>
                  <a:cubicBezTo>
                    <a:pt x="7122" y="1609710"/>
                    <a:pt x="3225" y="1617537"/>
                    <a:pt x="0" y="1625600"/>
                  </a:cubicBezTo>
                  <a:cubicBezTo>
                    <a:pt x="12901" y="1664305"/>
                    <a:pt x="18995" y="1705992"/>
                    <a:pt x="38704" y="1741714"/>
                  </a:cubicBezTo>
                  <a:cubicBezTo>
                    <a:pt x="46054" y="1755035"/>
                    <a:pt x="65105" y="1756956"/>
                    <a:pt x="77409" y="1765905"/>
                  </a:cubicBezTo>
                  <a:cubicBezTo>
                    <a:pt x="100630" y="1782793"/>
                    <a:pt x="120521" y="1804351"/>
                    <a:pt x="145142" y="1819124"/>
                  </a:cubicBezTo>
                  <a:cubicBezTo>
                    <a:pt x="161328" y="1828836"/>
                    <a:pt x="181041" y="1830971"/>
                    <a:pt x="198361" y="1838476"/>
                  </a:cubicBezTo>
                  <a:cubicBezTo>
                    <a:pt x="229471" y="1851957"/>
                    <a:pt x="259719" y="1867347"/>
                    <a:pt x="290285" y="1882019"/>
                  </a:cubicBezTo>
                  <a:cubicBezTo>
                    <a:pt x="300038" y="1886700"/>
                    <a:pt x="309638" y="1891695"/>
                    <a:pt x="319314" y="1896533"/>
                  </a:cubicBezTo>
                  <a:cubicBezTo>
                    <a:pt x="325765" y="1899758"/>
                    <a:pt x="331824" y="1903929"/>
                    <a:pt x="338666" y="1906210"/>
                  </a:cubicBezTo>
                  <a:cubicBezTo>
                    <a:pt x="363444" y="1914469"/>
                    <a:pt x="348619" y="1908767"/>
                    <a:pt x="382209" y="1925562"/>
                  </a:cubicBezTo>
                  <a:cubicBezTo>
                    <a:pt x="398798" y="1950446"/>
                    <a:pt x="383359" y="1931319"/>
                    <a:pt x="406400" y="1949752"/>
                  </a:cubicBezTo>
                  <a:cubicBezTo>
                    <a:pt x="425377" y="1964933"/>
                    <a:pt x="405382" y="1955864"/>
                    <a:pt x="430590" y="1964267"/>
                  </a:cubicBezTo>
                  <a:cubicBezTo>
                    <a:pt x="435428" y="1969105"/>
                    <a:pt x="440651" y="1973586"/>
                    <a:pt x="445104" y="1978781"/>
                  </a:cubicBezTo>
                  <a:cubicBezTo>
                    <a:pt x="450352" y="1984903"/>
                    <a:pt x="453228" y="1993217"/>
                    <a:pt x="459619" y="1998133"/>
                  </a:cubicBezTo>
                  <a:cubicBezTo>
                    <a:pt x="474526" y="2009600"/>
                    <a:pt x="493552" y="2015122"/>
                    <a:pt x="508000" y="2027162"/>
                  </a:cubicBezTo>
                  <a:cubicBezTo>
                    <a:pt x="540946" y="2054617"/>
                    <a:pt x="525079" y="2047369"/>
                    <a:pt x="551542" y="2056190"/>
                  </a:cubicBezTo>
                  <a:cubicBezTo>
                    <a:pt x="612653" y="2099841"/>
                    <a:pt x="561888" y="2066239"/>
                    <a:pt x="604761" y="2090057"/>
                  </a:cubicBezTo>
                  <a:cubicBezTo>
                    <a:pt x="612981" y="2094624"/>
                    <a:pt x="620272" y="2100954"/>
                    <a:pt x="628952" y="2104571"/>
                  </a:cubicBezTo>
                  <a:cubicBezTo>
                    <a:pt x="639790" y="2109087"/>
                    <a:pt x="651802" y="2110189"/>
                    <a:pt x="662819" y="2114248"/>
                  </a:cubicBezTo>
                  <a:cubicBezTo>
                    <a:pt x="775666" y="2155823"/>
                    <a:pt x="667482" y="2123876"/>
                    <a:pt x="774095" y="2152952"/>
                  </a:cubicBezTo>
                  <a:cubicBezTo>
                    <a:pt x="778933" y="2156178"/>
                    <a:pt x="783165" y="2160587"/>
                    <a:pt x="788609" y="2162629"/>
                  </a:cubicBezTo>
                  <a:cubicBezTo>
                    <a:pt x="796309" y="2165517"/>
                    <a:pt x="804787" y="2165618"/>
                    <a:pt x="812800" y="2167467"/>
                  </a:cubicBezTo>
                  <a:cubicBezTo>
                    <a:pt x="825758" y="2170457"/>
                    <a:pt x="838674" y="2173644"/>
                    <a:pt x="851504" y="2177143"/>
                  </a:cubicBezTo>
                  <a:cubicBezTo>
                    <a:pt x="907181" y="2192327"/>
                    <a:pt x="775621" y="2168738"/>
                    <a:pt x="938590" y="2201333"/>
                  </a:cubicBezTo>
                  <a:cubicBezTo>
                    <a:pt x="991266" y="2211868"/>
                    <a:pt x="1039822" y="2212696"/>
                    <a:pt x="1093409" y="2215848"/>
                  </a:cubicBezTo>
                  <a:cubicBezTo>
                    <a:pt x="1119212" y="2219073"/>
                    <a:pt x="1145141" y="2221416"/>
                    <a:pt x="1170819" y="2225524"/>
                  </a:cubicBezTo>
                  <a:cubicBezTo>
                    <a:pt x="1185500" y="2227873"/>
                    <a:pt x="1199569" y="2233696"/>
                    <a:pt x="1214361" y="2235200"/>
                  </a:cubicBezTo>
                  <a:cubicBezTo>
                    <a:pt x="1294839" y="2243384"/>
                    <a:pt x="1376186" y="2243112"/>
                    <a:pt x="1456266" y="2254552"/>
                  </a:cubicBezTo>
                  <a:cubicBezTo>
                    <a:pt x="1533356" y="2265565"/>
                    <a:pt x="1478761" y="2258548"/>
                    <a:pt x="1620761" y="2269067"/>
                  </a:cubicBezTo>
                  <a:lnTo>
                    <a:pt x="2201333" y="2254552"/>
                  </a:lnTo>
                  <a:cubicBezTo>
                    <a:pt x="2235513" y="2253098"/>
                    <a:pt x="2269010" y="2244463"/>
                    <a:pt x="2302933" y="2240038"/>
                  </a:cubicBezTo>
                  <a:cubicBezTo>
                    <a:pt x="2343199" y="2234786"/>
                    <a:pt x="2383687" y="2231267"/>
                    <a:pt x="2423885" y="2225524"/>
                  </a:cubicBezTo>
                  <a:cubicBezTo>
                    <a:pt x="2550154" y="2207486"/>
                    <a:pt x="2376083" y="2222260"/>
                    <a:pt x="2544838" y="2211010"/>
                  </a:cubicBezTo>
                  <a:cubicBezTo>
                    <a:pt x="2612586" y="2195955"/>
                    <a:pt x="2698967" y="2178524"/>
                    <a:pt x="2767390" y="2157790"/>
                  </a:cubicBezTo>
                  <a:cubicBezTo>
                    <a:pt x="2819716" y="2141934"/>
                    <a:pt x="2896156" y="2106014"/>
                    <a:pt x="2946400" y="2099733"/>
                  </a:cubicBezTo>
                  <a:cubicBezTo>
                    <a:pt x="2987017" y="2094656"/>
                    <a:pt x="2994470" y="2094451"/>
                    <a:pt x="3038323" y="2085219"/>
                  </a:cubicBezTo>
                  <a:cubicBezTo>
                    <a:pt x="3051336" y="2082479"/>
                    <a:pt x="3063805" y="2076960"/>
                    <a:pt x="3077028" y="2075543"/>
                  </a:cubicBezTo>
                  <a:cubicBezTo>
                    <a:pt x="3109139" y="2072103"/>
                    <a:pt x="3141536" y="2072318"/>
                    <a:pt x="3173790" y="2070705"/>
                  </a:cubicBezTo>
                  <a:cubicBezTo>
                    <a:pt x="3259673" y="2051620"/>
                    <a:pt x="3187936" y="2066208"/>
                    <a:pt x="3328609" y="2046514"/>
                  </a:cubicBezTo>
                  <a:lnTo>
                    <a:pt x="3459238" y="2027162"/>
                  </a:lnTo>
                  <a:cubicBezTo>
                    <a:pt x="3486777" y="2023082"/>
                    <a:pt x="3513926" y="2016585"/>
                    <a:pt x="3541485" y="2012648"/>
                  </a:cubicBezTo>
                  <a:cubicBezTo>
                    <a:pt x="3559119" y="2010129"/>
                    <a:pt x="3577029" y="2010020"/>
                    <a:pt x="3594704" y="2007810"/>
                  </a:cubicBezTo>
                  <a:cubicBezTo>
                    <a:pt x="3615752" y="2005179"/>
                    <a:pt x="3636635" y="2001359"/>
                    <a:pt x="3657600" y="1998133"/>
                  </a:cubicBezTo>
                  <a:cubicBezTo>
                    <a:pt x="3665663" y="1994908"/>
                    <a:pt x="3673328" y="1990410"/>
                    <a:pt x="3681790" y="1988457"/>
                  </a:cubicBezTo>
                  <a:cubicBezTo>
                    <a:pt x="3694459" y="1985533"/>
                    <a:pt x="3707637" y="1985548"/>
                    <a:pt x="3720495" y="1983619"/>
                  </a:cubicBezTo>
                  <a:cubicBezTo>
                    <a:pt x="3739897" y="1980709"/>
                    <a:pt x="3759173" y="1977003"/>
                    <a:pt x="3778552" y="1973943"/>
                  </a:cubicBezTo>
                  <a:cubicBezTo>
                    <a:pt x="3789816" y="1972165"/>
                    <a:pt x="3801237" y="1971341"/>
                    <a:pt x="3812419" y="1969105"/>
                  </a:cubicBezTo>
                  <a:cubicBezTo>
                    <a:pt x="3872855" y="1957018"/>
                    <a:pt x="3829428" y="1963586"/>
                    <a:pt x="3880152" y="1949752"/>
                  </a:cubicBezTo>
                  <a:cubicBezTo>
                    <a:pt x="3943491" y="1932477"/>
                    <a:pt x="3864354" y="1959305"/>
                    <a:pt x="3928533" y="1935238"/>
                  </a:cubicBezTo>
                  <a:cubicBezTo>
                    <a:pt x="3933308" y="1933447"/>
                    <a:pt x="3938486" y="1932681"/>
                    <a:pt x="3943047" y="1930400"/>
                  </a:cubicBezTo>
                  <a:cubicBezTo>
                    <a:pt x="3948248" y="1927800"/>
                    <a:pt x="3952248" y="1923085"/>
                    <a:pt x="3957561" y="1920724"/>
                  </a:cubicBezTo>
                  <a:cubicBezTo>
                    <a:pt x="3972704" y="1913994"/>
                    <a:pt x="3989859" y="1910231"/>
                    <a:pt x="4005942" y="1906210"/>
                  </a:cubicBezTo>
                  <a:cubicBezTo>
                    <a:pt x="4010780" y="1902984"/>
                    <a:pt x="4015867" y="1900103"/>
                    <a:pt x="4020457" y="1896533"/>
                  </a:cubicBezTo>
                  <a:cubicBezTo>
                    <a:pt x="4030399" y="1888800"/>
                    <a:pt x="4039106" y="1879479"/>
                    <a:pt x="4049485" y="1872343"/>
                  </a:cubicBezTo>
                  <a:cubicBezTo>
                    <a:pt x="4080240" y="1851199"/>
                    <a:pt x="4096519" y="1843987"/>
                    <a:pt x="4126895" y="1828800"/>
                  </a:cubicBezTo>
                  <a:cubicBezTo>
                    <a:pt x="4155348" y="1800347"/>
                    <a:pt x="4125524" y="1827825"/>
                    <a:pt x="4165600" y="1799771"/>
                  </a:cubicBezTo>
                  <a:cubicBezTo>
                    <a:pt x="4174059" y="1793849"/>
                    <a:pt x="4181727" y="1786870"/>
                    <a:pt x="4189790" y="1780419"/>
                  </a:cubicBezTo>
                  <a:cubicBezTo>
                    <a:pt x="4199030" y="1752698"/>
                    <a:pt x="4187619" y="1777752"/>
                    <a:pt x="4213981" y="1751390"/>
                  </a:cubicBezTo>
                  <a:cubicBezTo>
                    <a:pt x="4221283" y="1744088"/>
                    <a:pt x="4227455" y="1735690"/>
                    <a:pt x="4233333" y="1727200"/>
                  </a:cubicBezTo>
                  <a:cubicBezTo>
                    <a:pt x="4302382" y="1627461"/>
                    <a:pt x="4228893" y="1733257"/>
                    <a:pt x="4267200" y="1664305"/>
                  </a:cubicBezTo>
                  <a:cubicBezTo>
                    <a:pt x="4300071" y="1605139"/>
                    <a:pt x="4264561" y="1687835"/>
                    <a:pt x="4291390" y="1620762"/>
                  </a:cubicBezTo>
                  <a:cubicBezTo>
                    <a:pt x="4293003" y="1612698"/>
                    <a:pt x="4293865" y="1604448"/>
                    <a:pt x="4296228" y="1596571"/>
                  </a:cubicBezTo>
                  <a:cubicBezTo>
                    <a:pt x="4298723" y="1588253"/>
                    <a:pt x="4304304" y="1580917"/>
                    <a:pt x="4305904" y="1572381"/>
                  </a:cubicBezTo>
                  <a:cubicBezTo>
                    <a:pt x="4309187" y="1554873"/>
                    <a:pt x="4307964" y="1536757"/>
                    <a:pt x="4310742" y="1519162"/>
                  </a:cubicBezTo>
                  <a:cubicBezTo>
                    <a:pt x="4317634" y="1475515"/>
                    <a:pt x="4318674" y="1490530"/>
                    <a:pt x="4330095" y="1456267"/>
                  </a:cubicBezTo>
                  <a:cubicBezTo>
                    <a:pt x="4332198" y="1449959"/>
                    <a:pt x="4333183" y="1443329"/>
                    <a:pt x="4334933" y="1436914"/>
                  </a:cubicBezTo>
                  <a:cubicBezTo>
                    <a:pt x="4338022" y="1425587"/>
                    <a:pt x="4341969" y="1414488"/>
                    <a:pt x="4344609" y="1403048"/>
                  </a:cubicBezTo>
                  <a:cubicBezTo>
                    <a:pt x="4353811" y="1363171"/>
                    <a:pt x="4341985" y="1385212"/>
                    <a:pt x="4359123" y="1359505"/>
                  </a:cubicBezTo>
                  <a:cubicBezTo>
                    <a:pt x="4387689" y="1259530"/>
                    <a:pt x="4353339" y="1384572"/>
                    <a:pt x="4373638" y="1296610"/>
                  </a:cubicBezTo>
                  <a:cubicBezTo>
                    <a:pt x="4381114" y="1264215"/>
                    <a:pt x="4389765" y="1232102"/>
                    <a:pt x="4397828" y="1199848"/>
                  </a:cubicBezTo>
                  <a:cubicBezTo>
                    <a:pt x="4401053" y="1186946"/>
                    <a:pt x="4401556" y="1173038"/>
                    <a:pt x="4407504" y="1161143"/>
                  </a:cubicBezTo>
                  <a:lnTo>
                    <a:pt x="4422019" y="1132114"/>
                  </a:lnTo>
                  <a:cubicBezTo>
                    <a:pt x="4423632" y="1124051"/>
                    <a:pt x="4425505" y="1116035"/>
                    <a:pt x="4426857" y="1107924"/>
                  </a:cubicBezTo>
                  <a:cubicBezTo>
                    <a:pt x="4430344" y="1087001"/>
                    <a:pt x="4431389" y="1065607"/>
                    <a:pt x="4436533" y="1045029"/>
                  </a:cubicBezTo>
                  <a:cubicBezTo>
                    <a:pt x="4437943" y="1039388"/>
                    <a:pt x="4443609" y="1035715"/>
                    <a:pt x="4446209" y="1030514"/>
                  </a:cubicBezTo>
                  <a:cubicBezTo>
                    <a:pt x="4448490" y="1025953"/>
                    <a:pt x="4449900" y="1020969"/>
                    <a:pt x="4451047" y="1016000"/>
                  </a:cubicBezTo>
                  <a:cubicBezTo>
                    <a:pt x="4454745" y="999975"/>
                    <a:pt x="4457498" y="983746"/>
                    <a:pt x="4460723" y="967619"/>
                  </a:cubicBezTo>
                  <a:cubicBezTo>
                    <a:pt x="4462336" y="945041"/>
                    <a:pt x="4462753" y="922346"/>
                    <a:pt x="4465561" y="899886"/>
                  </a:cubicBezTo>
                  <a:cubicBezTo>
                    <a:pt x="4467601" y="883567"/>
                    <a:pt x="4472534" y="867728"/>
                    <a:pt x="4475238" y="851505"/>
                  </a:cubicBezTo>
                  <a:cubicBezTo>
                    <a:pt x="4478988" y="829008"/>
                    <a:pt x="4482197" y="806416"/>
                    <a:pt x="4484914" y="783771"/>
                  </a:cubicBezTo>
                  <a:cubicBezTo>
                    <a:pt x="4487036" y="766085"/>
                    <a:pt x="4488350" y="748310"/>
                    <a:pt x="4489752" y="730552"/>
                  </a:cubicBezTo>
                  <a:cubicBezTo>
                    <a:pt x="4493188" y="687025"/>
                    <a:pt x="4496203" y="643467"/>
                    <a:pt x="4499428" y="599924"/>
                  </a:cubicBezTo>
                  <a:cubicBezTo>
                    <a:pt x="4497815" y="537029"/>
                    <a:pt x="4497008" y="474108"/>
                    <a:pt x="4494590" y="411238"/>
                  </a:cubicBezTo>
                  <a:cubicBezTo>
                    <a:pt x="4493782" y="390227"/>
                    <a:pt x="4492871" y="369137"/>
                    <a:pt x="4489752" y="348343"/>
                  </a:cubicBezTo>
                  <a:cubicBezTo>
                    <a:pt x="4488010" y="336732"/>
                    <a:pt x="4482923" y="325866"/>
                    <a:pt x="4480076" y="314476"/>
                  </a:cubicBezTo>
                  <a:cubicBezTo>
                    <a:pt x="4476470" y="300052"/>
                    <a:pt x="4473625" y="285447"/>
                    <a:pt x="4470400" y="270933"/>
                  </a:cubicBezTo>
                  <a:cubicBezTo>
                    <a:pt x="4461826" y="185205"/>
                    <a:pt x="4474856" y="257513"/>
                    <a:pt x="4446209" y="183848"/>
                  </a:cubicBezTo>
                  <a:cubicBezTo>
                    <a:pt x="4418001" y="111313"/>
                    <a:pt x="4450010" y="157445"/>
                    <a:pt x="4407504" y="106438"/>
                  </a:cubicBezTo>
                  <a:cubicBezTo>
                    <a:pt x="4405891" y="98375"/>
                    <a:pt x="4407227" y="89090"/>
                    <a:pt x="4402666" y="82248"/>
                  </a:cubicBezTo>
                  <a:cubicBezTo>
                    <a:pt x="4393810" y="68964"/>
                    <a:pt x="4368800" y="48381"/>
                    <a:pt x="4368800" y="48381"/>
                  </a:cubicBezTo>
                </a:path>
              </a:pathLst>
            </a:custGeom>
            <a:noFill/>
            <a:ln w="38100">
              <a:solidFill>
                <a:srgbClr val="EE864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7D68485-7D08-97F1-2C2C-158F9E0FDB40}"/>
                </a:ext>
              </a:extLst>
            </p:cNvPr>
            <p:cNvSpPr/>
            <p:nvPr/>
          </p:nvSpPr>
          <p:spPr>
            <a:xfrm>
              <a:off x="7179733" y="2675414"/>
              <a:ext cx="1790096" cy="111329"/>
            </a:xfrm>
            <a:custGeom>
              <a:avLst/>
              <a:gdLst>
                <a:gd name="connsiteX0" fmla="*/ 0 w 1790096"/>
                <a:gd name="connsiteY0" fmla="*/ 77462 h 111329"/>
                <a:gd name="connsiteX1" fmla="*/ 38705 w 1790096"/>
                <a:gd name="connsiteY1" fmla="*/ 67786 h 111329"/>
                <a:gd name="connsiteX2" fmla="*/ 87086 w 1790096"/>
                <a:gd name="connsiteY2" fmla="*/ 58110 h 111329"/>
                <a:gd name="connsiteX3" fmla="*/ 125791 w 1790096"/>
                <a:gd name="connsiteY3" fmla="*/ 43596 h 111329"/>
                <a:gd name="connsiteX4" fmla="*/ 154819 w 1790096"/>
                <a:gd name="connsiteY4" fmla="*/ 38757 h 111329"/>
                <a:gd name="connsiteX5" fmla="*/ 246743 w 1790096"/>
                <a:gd name="connsiteY5" fmla="*/ 19405 h 111329"/>
                <a:gd name="connsiteX6" fmla="*/ 575734 w 1790096"/>
                <a:gd name="connsiteY6" fmla="*/ 24243 h 111329"/>
                <a:gd name="connsiteX7" fmla="*/ 875696 w 1790096"/>
                <a:gd name="connsiteY7" fmla="*/ 14567 h 111329"/>
                <a:gd name="connsiteX8" fmla="*/ 1020838 w 1790096"/>
                <a:gd name="connsiteY8" fmla="*/ 53 h 111329"/>
                <a:gd name="connsiteX9" fmla="*/ 1586896 w 1790096"/>
                <a:gd name="connsiteY9" fmla="*/ 9729 h 111329"/>
                <a:gd name="connsiteX10" fmla="*/ 1664305 w 1790096"/>
                <a:gd name="connsiteY10" fmla="*/ 38757 h 111329"/>
                <a:gd name="connsiteX11" fmla="*/ 1698172 w 1790096"/>
                <a:gd name="connsiteY11" fmla="*/ 53272 h 111329"/>
                <a:gd name="connsiteX12" fmla="*/ 1712686 w 1790096"/>
                <a:gd name="connsiteY12" fmla="*/ 62948 h 111329"/>
                <a:gd name="connsiteX13" fmla="*/ 1756229 w 1790096"/>
                <a:gd name="connsiteY13" fmla="*/ 77462 h 111329"/>
                <a:gd name="connsiteX14" fmla="*/ 1780419 w 1790096"/>
                <a:gd name="connsiteY14" fmla="*/ 101653 h 111329"/>
                <a:gd name="connsiteX15" fmla="*/ 1790096 w 1790096"/>
                <a:gd name="connsiteY15" fmla="*/ 111329 h 11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90096" h="111329">
                  <a:moveTo>
                    <a:pt x="0" y="77462"/>
                  </a:moveTo>
                  <a:cubicBezTo>
                    <a:pt x="12902" y="74237"/>
                    <a:pt x="25723" y="70671"/>
                    <a:pt x="38705" y="67786"/>
                  </a:cubicBezTo>
                  <a:cubicBezTo>
                    <a:pt x="54760" y="64218"/>
                    <a:pt x="71240" y="62512"/>
                    <a:pt x="87086" y="58110"/>
                  </a:cubicBezTo>
                  <a:cubicBezTo>
                    <a:pt x="100362" y="54422"/>
                    <a:pt x="112542" y="47381"/>
                    <a:pt x="125791" y="43596"/>
                  </a:cubicBezTo>
                  <a:cubicBezTo>
                    <a:pt x="135223" y="40901"/>
                    <a:pt x="145227" y="40812"/>
                    <a:pt x="154819" y="38757"/>
                  </a:cubicBezTo>
                  <a:cubicBezTo>
                    <a:pt x="272773" y="13480"/>
                    <a:pt x="96709" y="46683"/>
                    <a:pt x="246743" y="19405"/>
                  </a:cubicBezTo>
                  <a:lnTo>
                    <a:pt x="575734" y="24243"/>
                  </a:lnTo>
                  <a:cubicBezTo>
                    <a:pt x="737733" y="24243"/>
                    <a:pt x="754333" y="22152"/>
                    <a:pt x="875696" y="14567"/>
                  </a:cubicBezTo>
                  <a:cubicBezTo>
                    <a:pt x="938620" y="3126"/>
                    <a:pt x="945767" y="-499"/>
                    <a:pt x="1020838" y="53"/>
                  </a:cubicBezTo>
                  <a:lnTo>
                    <a:pt x="1586896" y="9729"/>
                  </a:lnTo>
                  <a:cubicBezTo>
                    <a:pt x="1654551" y="35750"/>
                    <a:pt x="1628482" y="26816"/>
                    <a:pt x="1664305" y="38757"/>
                  </a:cubicBezTo>
                  <a:cubicBezTo>
                    <a:pt x="1684247" y="58701"/>
                    <a:pt x="1661484" y="39514"/>
                    <a:pt x="1698172" y="53272"/>
                  </a:cubicBezTo>
                  <a:cubicBezTo>
                    <a:pt x="1703616" y="55314"/>
                    <a:pt x="1707319" y="60712"/>
                    <a:pt x="1712686" y="62948"/>
                  </a:cubicBezTo>
                  <a:cubicBezTo>
                    <a:pt x="1726809" y="68832"/>
                    <a:pt x="1756229" y="77462"/>
                    <a:pt x="1756229" y="77462"/>
                  </a:cubicBezTo>
                  <a:lnTo>
                    <a:pt x="1780419" y="101653"/>
                  </a:lnTo>
                  <a:lnTo>
                    <a:pt x="1790096" y="111329"/>
                  </a:lnTo>
                </a:path>
              </a:pathLst>
            </a:custGeom>
            <a:noFill/>
            <a:ln w="38100">
              <a:solidFill>
                <a:srgbClr val="EE864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96C4E43-C7AB-112B-48A0-A93CA686B85F}"/>
              </a:ext>
            </a:extLst>
          </p:cNvPr>
          <p:cNvSpPr/>
          <p:nvPr/>
        </p:nvSpPr>
        <p:spPr>
          <a:xfrm>
            <a:off x="5341553" y="4401234"/>
            <a:ext cx="36400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This can’t happen!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E8BC5E-7A46-B24D-CC50-06D92673DEF2}"/>
              </a:ext>
            </a:extLst>
          </p:cNvPr>
          <p:cNvGrpSpPr/>
          <p:nvPr/>
        </p:nvGrpSpPr>
        <p:grpSpPr>
          <a:xfrm>
            <a:off x="5058440" y="5231549"/>
            <a:ext cx="3721763" cy="1290066"/>
            <a:chOff x="4719484" y="4991099"/>
            <a:chExt cx="3721763" cy="12900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50B65A-84F0-4DF4-180A-99EBCAABED9E}"/>
                </a:ext>
              </a:extLst>
            </p:cNvPr>
            <p:cNvSpPr txBox="1"/>
            <p:nvPr/>
          </p:nvSpPr>
          <p:spPr>
            <a:xfrm>
              <a:off x="5710084" y="5265502"/>
              <a:ext cx="27311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 lossless-join and dependency-preserving 3NF decomposition</a:t>
              </a:r>
            </a:p>
          </p:txBody>
        </p:sp>
        <p:pic>
          <p:nvPicPr>
            <p:cNvPr id="1026" name="Picture 2" descr="Pointing Left - Free hands and gestures icons">
              <a:extLst>
                <a:ext uri="{FF2B5EF4-FFF2-40B4-BE49-F238E27FC236}">
                  <a16:creationId xmlns:a16="http://schemas.microsoft.com/office/drawing/2014/main" id="{0F664CD5-1AB3-B790-C1AC-89649CDA26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484" y="4991099"/>
              <a:ext cx="990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27D08DB-861F-7DBA-1D20-29513A516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90" y="4969906"/>
            <a:ext cx="4780611" cy="183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605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FDC2371-FF08-4816-A424-CDC1A238E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7248" y="1261183"/>
            <a:ext cx="3300142" cy="680789"/>
          </a:xfrm>
          <a:prstGeom prst="rect">
            <a:avLst/>
          </a:prstGeom>
        </p:spPr>
      </p:pic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762000"/>
          </a:xfrm>
        </p:spPr>
        <p:txBody>
          <a:bodyPr/>
          <a:lstStyle/>
          <a:p>
            <a:r>
              <a:rPr lang="en-US" dirty="0"/>
              <a:t>Minimal Cover:  Example</a:t>
            </a:r>
          </a:p>
        </p:txBody>
      </p:sp>
      <p:sp>
        <p:nvSpPr>
          <p:cNvPr id="9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35480"/>
            <a:ext cx="87630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EF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GH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ABCD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ACDF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EG</a:t>
            </a:r>
            <a:r>
              <a:rPr lang="en-US" sz="2600" dirty="0">
                <a:latin typeface="Calibri" pitchFamily="34" charset="0"/>
              </a:rPr>
              <a:t>  Compute minimal cover</a:t>
            </a:r>
          </a:p>
          <a:p>
            <a:pPr marL="111125" indent="0">
              <a:spcAft>
                <a:spcPts val="1200"/>
              </a:spcAft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Initial Set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= {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A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B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EF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EF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H,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ABCD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ACDF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E, ACDF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}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marL="461963" indent="-350838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latin typeface="Calibri" pitchFamily="34" charset="0"/>
              </a:rPr>
              <a:t>We keep  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B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EF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G</a:t>
            </a:r>
            <a:r>
              <a:rPr lang="en-US" sz="2400" i="1" dirty="0">
                <a:latin typeface="Calibri" pitchFamily="34" charset="0"/>
              </a:rPr>
              <a:t>, </a:t>
            </a:r>
            <a:r>
              <a:rPr lang="en-US" sz="2400" dirty="0">
                <a:latin typeface="Calibri" pitchFamily="34" charset="0"/>
              </a:rPr>
              <a:t>and </a:t>
            </a:r>
            <a:r>
              <a:rPr lang="en-US" sz="2400" i="1" dirty="0"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EF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H</a:t>
            </a:r>
            <a:r>
              <a:rPr lang="en-US" sz="2400" i="1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because they are minimal and cannot be inferred from the other FDs in the initial set</a:t>
            </a:r>
          </a:p>
          <a:p>
            <a:pPr marL="461963" indent="-350838">
              <a:buFont typeface="Wingdings" pitchFamily="2" charset="2"/>
              <a:buChar char="§"/>
              <a:defRPr/>
            </a:pPr>
            <a:endParaRPr lang="en-US" sz="26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35064" y="2021982"/>
            <a:ext cx="820949" cy="3810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04277" y="2015620"/>
            <a:ext cx="871537" cy="383203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44899" y="2034737"/>
            <a:ext cx="891396" cy="360108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762000"/>
          </a:xfrm>
        </p:spPr>
        <p:txBody>
          <a:bodyPr/>
          <a:lstStyle/>
          <a:p>
            <a:r>
              <a:rPr lang="en-US" dirty="0"/>
              <a:t>Minimal Cover:  Example</a:t>
            </a:r>
          </a:p>
        </p:txBody>
      </p:sp>
      <p:sp>
        <p:nvSpPr>
          <p:cNvPr id="9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35480"/>
            <a:ext cx="87630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EF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GH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ABCD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ACDF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EG</a:t>
            </a:r>
            <a:r>
              <a:rPr lang="en-US" sz="2600" dirty="0">
                <a:latin typeface="Calibri" pitchFamily="34" charset="0"/>
              </a:rPr>
              <a:t>  Compute minimal cover</a:t>
            </a:r>
          </a:p>
          <a:p>
            <a:pPr marL="111125" indent="0">
              <a:spcAft>
                <a:spcPts val="1200"/>
              </a:spcAft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Initial Set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= {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A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B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EF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EF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H,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ABCD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ACDF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E, ACDF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}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marL="461963" indent="-350838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latin typeface="Calibri" pitchFamily="34" charset="0"/>
              </a:rPr>
              <a:t>We keep  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B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EF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G</a:t>
            </a:r>
            <a:r>
              <a:rPr lang="en-US" sz="2400" i="1" dirty="0">
                <a:latin typeface="Calibri" pitchFamily="34" charset="0"/>
              </a:rPr>
              <a:t>, </a:t>
            </a:r>
            <a:r>
              <a:rPr lang="en-US" sz="2400" dirty="0">
                <a:latin typeface="Calibri" pitchFamily="34" charset="0"/>
              </a:rPr>
              <a:t>and </a:t>
            </a:r>
            <a:r>
              <a:rPr lang="en-US" sz="2400" i="1" dirty="0"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EF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H</a:t>
            </a:r>
            <a:r>
              <a:rPr lang="en-US" sz="2400" i="1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because they are minimal and cannot be inferred from the other FDs in the initial set</a:t>
            </a:r>
          </a:p>
          <a:p>
            <a:pPr marL="461963" indent="-350838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We can remove 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from</a:t>
            </a:r>
            <a:r>
              <a:rPr lang="en-US" sz="2400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because</a:t>
            </a:r>
            <a:r>
              <a:rPr lang="en-US" sz="2400" i="1" dirty="0">
                <a:latin typeface="Calibri" pitchFamily="34" charset="0"/>
              </a:rPr>
              <a:t>  </a:t>
            </a:r>
          </a:p>
          <a:p>
            <a:pPr marL="690563" lvl="1" indent="0">
              <a:spcAft>
                <a:spcPts val="300"/>
              </a:spcAft>
              <a:buNone/>
              <a:defRPr/>
            </a:pPr>
            <a:r>
              <a:rPr lang="en-US" i="1" dirty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B </a:t>
            </a:r>
            <a:r>
              <a:rPr lang="en-US" dirty="0">
                <a:latin typeface="Calibri" pitchFamily="34" charset="0"/>
                <a:sym typeface="Symbol"/>
              </a:rPr>
              <a:t> </a:t>
            </a:r>
            <a:r>
              <a:rPr lang="en-US" i="1" dirty="0"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7030A0"/>
                </a:solidFill>
                <a:latin typeface="Calibri" pitchFamily="34" charset="0"/>
              </a:rPr>
              <a:t>ACD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</a:t>
            </a:r>
            <a:r>
              <a:rPr lang="en-US" b="1" i="1" dirty="0">
                <a:solidFill>
                  <a:srgbClr val="7030A0"/>
                </a:solidFill>
                <a:latin typeface="Calibri" pitchFamily="34" charset="0"/>
              </a:rPr>
              <a:t>ACD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E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  <a:sym typeface="Symbol"/>
              </a:rPr>
              <a:t>  </a:t>
            </a:r>
            <a:r>
              <a:rPr lang="en-US" b="1" i="1" dirty="0">
                <a:solidFill>
                  <a:srgbClr val="7030A0"/>
                </a:solidFill>
                <a:latin typeface="Calibri" pitchFamily="34" charset="0"/>
              </a:rPr>
              <a:t>ACD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E   </a:t>
            </a:r>
          </a:p>
          <a:p>
            <a:pPr marL="690563" lvl="1" indent="0">
              <a:spcAft>
                <a:spcPts val="300"/>
              </a:spcAft>
              <a:buNone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     </a:t>
            </a:r>
            <a:r>
              <a:rPr lang="en-US" dirty="0">
                <a:latin typeface="Calibri" pitchFamily="34" charset="0"/>
                <a:sym typeface="Symbol"/>
              </a:rPr>
              <a:t>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  <a:sym typeface="Symbol"/>
              </a:rPr>
              <a:t>B</a:t>
            </a:r>
            <a:r>
              <a:rPr lang="en-US" dirty="0">
                <a:latin typeface="Calibri" pitchFamily="34" charset="0"/>
                <a:sym typeface="Symbol"/>
              </a:rPr>
              <a:t> can be removed from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A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35064" y="2021982"/>
            <a:ext cx="820949" cy="3810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04277" y="2015620"/>
            <a:ext cx="871537" cy="383203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44899" y="2034737"/>
            <a:ext cx="891396" cy="360108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12945" y="2936110"/>
            <a:ext cx="5305859" cy="1549142"/>
            <a:chOff x="3211551" y="2936110"/>
            <a:chExt cx="5022324" cy="1549142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211551" y="3235343"/>
              <a:ext cx="2967487" cy="383227"/>
            </a:xfrm>
            <a:prstGeom prst="rect">
              <a:avLst/>
            </a:prstGeom>
            <a:noFill/>
            <a:ln w="12700" algn="ctr">
              <a:solidFill>
                <a:srgbClr val="00B0F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175671" y="2936110"/>
              <a:ext cx="2058204" cy="1549142"/>
              <a:chOff x="6175671" y="2936110"/>
              <a:chExt cx="2058204" cy="1549142"/>
            </a:xfrm>
          </p:grpSpPr>
          <p:sp>
            <p:nvSpPr>
              <p:cNvPr id="2" name="Right Brace 1"/>
              <p:cNvSpPr/>
              <p:nvPr/>
            </p:nvSpPr>
            <p:spPr bwMode="auto">
              <a:xfrm>
                <a:off x="6248400" y="3161371"/>
                <a:ext cx="155448" cy="914400"/>
              </a:xfrm>
              <a:prstGeom prst="rightBrac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175671" y="2936110"/>
                <a:ext cx="2058204" cy="1549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90563" lvl="1" ea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400"/>
                  </a:buClr>
                  <a:defRPr/>
                </a:pPr>
                <a:r>
                  <a:rPr lang="en-US" sz="2400" i="1" kern="0" dirty="0">
                    <a:solidFill>
                      <a:srgbClr val="438E00">
                        <a:lumMod val="50000"/>
                      </a:srgbClr>
                    </a:solidFill>
                    <a:latin typeface="Calibri" pitchFamily="34" charset="0"/>
                  </a:rPr>
                  <a:t>We use </a:t>
                </a:r>
              </a:p>
              <a:p>
                <a:pPr marL="690563" lvl="1" ea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400"/>
                  </a:buClr>
                  <a:defRPr/>
                </a:pPr>
                <a:r>
                  <a:rPr lang="en-US" sz="2400" i="1" dirty="0">
                    <a:solidFill>
                      <a:srgbClr val="7030A0"/>
                    </a:solidFill>
                    <a:latin typeface="Calibri" pitchFamily="34" charset="0"/>
                  </a:rPr>
                  <a:t>ACD </a:t>
                </a:r>
                <a:r>
                  <a:rPr lang="en-US" sz="2400" dirty="0">
                    <a:solidFill>
                      <a:srgbClr val="7030A0"/>
                    </a:solidFill>
                    <a:latin typeface="Calibri" pitchFamily="34" charset="0"/>
                    <a:cs typeface="Times New Roman"/>
                  </a:rPr>
                  <a:t>→</a:t>
                </a:r>
                <a:r>
                  <a:rPr lang="en-US" sz="2400" dirty="0">
                    <a:solidFill>
                      <a:srgbClr val="7030A0"/>
                    </a:solidFill>
                    <a:latin typeface="Calibri" pitchFamily="34" charset="0"/>
                  </a:rPr>
                  <a:t> </a:t>
                </a:r>
                <a:r>
                  <a:rPr lang="en-US" sz="2400" i="1" dirty="0">
                    <a:solidFill>
                      <a:srgbClr val="7030A0"/>
                    </a:solidFill>
                    <a:latin typeface="Calibri" pitchFamily="34" charset="0"/>
                  </a:rPr>
                  <a:t>E</a:t>
                </a:r>
              </a:p>
              <a:p>
                <a:pPr marL="690563" lvl="1" ea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400"/>
                  </a:buClr>
                  <a:defRPr/>
                </a:pP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Calibri" pitchFamily="34" charset="0"/>
                  </a:rPr>
                  <a:t>instead of  </a:t>
                </a:r>
              </a:p>
              <a:p>
                <a:pPr marL="690563" lvl="1" ea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400"/>
                  </a:buClr>
                  <a:defRPr/>
                </a:pPr>
                <a:r>
                  <a:rPr lang="en-US" sz="2400" i="1" kern="0" dirty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</a:rPr>
                  <a:t>ABCD </a:t>
                </a:r>
                <a:r>
                  <a:rPr lang="en-US" sz="2400" kern="0" dirty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  <a:cs typeface="Times New Roman"/>
                  </a:rPr>
                  <a:t>→</a:t>
                </a:r>
                <a:r>
                  <a:rPr lang="en-US" sz="2400" kern="0" dirty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</a:rPr>
                  <a:t> </a:t>
                </a:r>
                <a:r>
                  <a:rPr lang="en-US" sz="2400" i="1" kern="0" dirty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</a:rPr>
                  <a:t>E</a:t>
                </a:r>
                <a:r>
                  <a:rPr lang="en-US" sz="2400" i="1" kern="0" dirty="0">
                    <a:solidFill>
                      <a:srgbClr val="438E00">
                        <a:lumMod val="50000"/>
                      </a:srgbClr>
                    </a:solidFill>
                    <a:latin typeface="Calibri" pitchFamily="34" charset="0"/>
                  </a:rPr>
                  <a:t> </a:t>
                </a:r>
                <a:endParaRPr lang="en-US" sz="2400" kern="0" dirty="0">
                  <a:solidFill>
                    <a:srgbClr val="438E00">
                      <a:lumMod val="75000"/>
                    </a:srgbClr>
                  </a:solidFill>
                  <a:latin typeface="Calibri" pitchFamily="34" charset="0"/>
                </a:endParaRPr>
              </a:p>
              <a:p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369389" y="3424725"/>
                <a:ext cx="5768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itchFamily="34" charset="0"/>
                    <a:sym typeface="Symbol"/>
                  </a:rPr>
                  <a:t> </a:t>
                </a:r>
                <a:r>
                  <a:rPr lang="en-US" sz="2400" dirty="0">
                    <a:latin typeface="Calibri" pitchFamily="34" charset="0"/>
                    <a:sym typeface="Symbol"/>
                  </a:rPr>
                  <a:t> </a:t>
                </a:r>
                <a:endParaRPr lang="en-US" sz="2400" dirty="0"/>
              </a:p>
            </p:txBody>
          </p:sp>
        </p:grp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4059" y="3693600"/>
              <a:ext cx="1471611" cy="382171"/>
            </a:xfrm>
            <a:prstGeom prst="rect">
              <a:avLst/>
            </a:prstGeom>
            <a:noFill/>
            <a:ln w="12700" algn="ctr">
              <a:solidFill>
                <a:srgbClr val="00B0F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092000" y="3235344"/>
            <a:ext cx="1191498" cy="307056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1DFD6332-4671-476A-8675-7A615D0C9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2113"/>
            <a:ext cx="1610139" cy="6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2003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7" grpId="0" animBg="1"/>
      <p:bldP spid="17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762000"/>
          </a:xfrm>
        </p:spPr>
        <p:txBody>
          <a:bodyPr/>
          <a:lstStyle/>
          <a:p>
            <a:r>
              <a:rPr lang="en-US" dirty="0"/>
              <a:t>Minimal Cover:  Example</a:t>
            </a:r>
          </a:p>
        </p:txBody>
      </p:sp>
      <p:sp>
        <p:nvSpPr>
          <p:cNvPr id="9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35480"/>
            <a:ext cx="87630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EF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GH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ABCD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ACDF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EG</a:t>
            </a:r>
            <a:r>
              <a:rPr lang="en-US" sz="2600" dirty="0">
                <a:latin typeface="Calibri" pitchFamily="34" charset="0"/>
              </a:rPr>
              <a:t>  Compute minimal cover</a:t>
            </a:r>
          </a:p>
          <a:p>
            <a:pPr marL="111125" indent="0">
              <a:spcAft>
                <a:spcPts val="1200"/>
              </a:spcAft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Initial Set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= {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A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B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EF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EF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H,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ABCD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ACDF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E, ACDF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}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marL="461963" indent="-350838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latin typeface="Calibri" pitchFamily="34" charset="0"/>
              </a:rPr>
              <a:t>We keep  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B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EF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G</a:t>
            </a:r>
            <a:r>
              <a:rPr lang="en-US" sz="2400" i="1" dirty="0">
                <a:latin typeface="Calibri" pitchFamily="34" charset="0"/>
              </a:rPr>
              <a:t>, </a:t>
            </a:r>
            <a:r>
              <a:rPr lang="en-US" sz="2400" dirty="0">
                <a:latin typeface="Calibri" pitchFamily="34" charset="0"/>
              </a:rPr>
              <a:t>and </a:t>
            </a:r>
            <a:r>
              <a:rPr lang="en-US" sz="2400" i="1" dirty="0"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EF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H</a:t>
            </a:r>
            <a:r>
              <a:rPr lang="en-US" sz="2400" i="1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because they are minimal and cannot be inferred from the other FDs in the initial set</a:t>
            </a:r>
          </a:p>
          <a:p>
            <a:pPr marL="461963" indent="-350838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We can remove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from</a:t>
            </a:r>
            <a:r>
              <a:rPr lang="en-US" sz="2400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ABCD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because</a:t>
            </a:r>
            <a:r>
              <a:rPr lang="en-US" sz="2400" i="1" dirty="0">
                <a:latin typeface="Calibri" pitchFamily="34" charset="0"/>
              </a:rPr>
              <a:t>  </a:t>
            </a:r>
          </a:p>
          <a:p>
            <a:pPr marL="690563" lvl="1" indent="0">
              <a:spcAft>
                <a:spcPts val="300"/>
              </a:spcAft>
              <a:buNone/>
              <a:defRPr/>
            </a:pPr>
            <a:r>
              <a:rPr lang="en-US" i="1" dirty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B </a:t>
            </a:r>
            <a:r>
              <a:rPr lang="en-US" dirty="0">
                <a:latin typeface="Calibri" pitchFamily="34" charset="0"/>
                <a:sym typeface="Symbol"/>
              </a:rPr>
              <a:t> </a:t>
            </a:r>
            <a:r>
              <a:rPr lang="en-US" i="1" dirty="0">
                <a:latin typeface="Calibri" pitchFamily="34" charset="0"/>
              </a:rPr>
              <a:t>A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ACD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BACD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E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  <a:sym typeface="Symbol"/>
              </a:rPr>
              <a:t> 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ACD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E   </a:t>
            </a:r>
          </a:p>
          <a:p>
            <a:pPr marL="690563" lvl="1" indent="0">
              <a:spcAft>
                <a:spcPts val="300"/>
              </a:spcAft>
              <a:buNone/>
              <a:defRPr/>
            </a:pPr>
            <a:r>
              <a:rPr lang="en-US" dirty="0">
                <a:latin typeface="Calibri" pitchFamily="34" charset="0"/>
                <a:sym typeface="Symbol"/>
              </a:rPr>
              <a:t>       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  <a:sym typeface="Symbol"/>
              </a:rPr>
              <a:t>B </a:t>
            </a:r>
            <a:r>
              <a:rPr lang="en-US" dirty="0">
                <a:latin typeface="Calibri" pitchFamily="34" charset="0"/>
                <a:sym typeface="Symbol"/>
              </a:rPr>
              <a:t>can be removed from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ABCD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461963" indent="-350838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We do not keep </a:t>
            </a:r>
            <a:r>
              <a:rPr lang="en-US" sz="2400" i="1" dirty="0">
                <a:latin typeface="Calibri" pitchFamily="34" charset="0"/>
              </a:rPr>
              <a:t>ACDF</a:t>
            </a:r>
            <a:r>
              <a:rPr lang="en-US" sz="2400" dirty="0"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latin typeface="Calibri" pitchFamily="34" charset="0"/>
              </a:rPr>
              <a:t>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because we already keep </a:t>
            </a:r>
            <a:r>
              <a:rPr lang="en-US" sz="2400" i="1" dirty="0">
                <a:latin typeface="Calibri" pitchFamily="34" charset="0"/>
              </a:rPr>
              <a:t>ACD </a:t>
            </a:r>
            <a:r>
              <a:rPr lang="en-US" sz="2400" dirty="0"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i="1" dirty="0">
                <a:latin typeface="Calibri" pitchFamily="34" charset="0"/>
              </a:rPr>
              <a:t>E  </a:t>
            </a:r>
            <a:r>
              <a:rPr lang="en-US" sz="2400" dirty="0">
                <a:latin typeface="Calibri" pitchFamily="34" charset="0"/>
              </a:rPr>
              <a:t>(i.e., </a:t>
            </a:r>
            <a:r>
              <a:rPr lang="en-US" sz="2400" i="1" dirty="0">
                <a:latin typeface="Calibri" pitchFamily="34" charset="0"/>
              </a:rPr>
              <a:t>F</a:t>
            </a:r>
            <a:r>
              <a:rPr lang="en-US" sz="2400" dirty="0">
                <a:latin typeface="Calibri" pitchFamily="34" charset="0"/>
              </a:rPr>
              <a:t> can be removed)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35064" y="2021982"/>
            <a:ext cx="820949" cy="3810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04277" y="2015620"/>
            <a:ext cx="871537" cy="383203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44899" y="2034737"/>
            <a:ext cx="891396" cy="360108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12945" y="2936110"/>
            <a:ext cx="5305859" cy="1549142"/>
            <a:chOff x="3211551" y="2936110"/>
            <a:chExt cx="5022324" cy="1549142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211551" y="3235343"/>
              <a:ext cx="2967487" cy="383227"/>
            </a:xfrm>
            <a:prstGeom prst="rect">
              <a:avLst/>
            </a:prstGeom>
            <a:noFill/>
            <a:ln w="12700" algn="ctr">
              <a:solidFill>
                <a:srgbClr val="00B0F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175671" y="2936110"/>
              <a:ext cx="2058204" cy="1549142"/>
              <a:chOff x="6175671" y="2936110"/>
              <a:chExt cx="2058204" cy="1549142"/>
            </a:xfrm>
          </p:grpSpPr>
          <p:sp>
            <p:nvSpPr>
              <p:cNvPr id="2" name="Right Brace 1"/>
              <p:cNvSpPr/>
              <p:nvPr/>
            </p:nvSpPr>
            <p:spPr bwMode="auto">
              <a:xfrm>
                <a:off x="6248400" y="3161371"/>
                <a:ext cx="155448" cy="914400"/>
              </a:xfrm>
              <a:prstGeom prst="rightBrac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175671" y="2936110"/>
                <a:ext cx="2058204" cy="1549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90563" lvl="1" ea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400"/>
                  </a:buClr>
                  <a:defRPr/>
                </a:pPr>
                <a:r>
                  <a:rPr lang="en-US" sz="2400" i="1" kern="0" dirty="0">
                    <a:solidFill>
                      <a:srgbClr val="438E00">
                        <a:lumMod val="50000"/>
                      </a:srgbClr>
                    </a:solidFill>
                    <a:latin typeface="Calibri" pitchFamily="34" charset="0"/>
                  </a:rPr>
                  <a:t>We use </a:t>
                </a:r>
              </a:p>
              <a:p>
                <a:pPr marL="690563" lvl="1" ea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400"/>
                  </a:buClr>
                  <a:defRPr/>
                </a:pPr>
                <a:r>
                  <a:rPr lang="en-US" sz="2400" i="1" dirty="0">
                    <a:solidFill>
                      <a:srgbClr val="7030A0"/>
                    </a:solidFill>
                    <a:latin typeface="Calibri" pitchFamily="34" charset="0"/>
                  </a:rPr>
                  <a:t>ACD </a:t>
                </a:r>
                <a:r>
                  <a:rPr lang="en-US" sz="2400" dirty="0">
                    <a:solidFill>
                      <a:srgbClr val="7030A0"/>
                    </a:solidFill>
                    <a:latin typeface="Calibri" pitchFamily="34" charset="0"/>
                    <a:cs typeface="Times New Roman"/>
                  </a:rPr>
                  <a:t>→</a:t>
                </a:r>
                <a:r>
                  <a:rPr lang="en-US" sz="2400" dirty="0">
                    <a:solidFill>
                      <a:srgbClr val="7030A0"/>
                    </a:solidFill>
                    <a:latin typeface="Calibri" pitchFamily="34" charset="0"/>
                  </a:rPr>
                  <a:t> </a:t>
                </a:r>
                <a:r>
                  <a:rPr lang="en-US" sz="2400" i="1" dirty="0">
                    <a:solidFill>
                      <a:srgbClr val="7030A0"/>
                    </a:solidFill>
                    <a:latin typeface="Calibri" pitchFamily="34" charset="0"/>
                  </a:rPr>
                  <a:t>E</a:t>
                </a:r>
              </a:p>
              <a:p>
                <a:pPr marL="690563" lvl="1" ea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400"/>
                  </a:buClr>
                  <a:defRPr/>
                </a:pP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Calibri" pitchFamily="34" charset="0"/>
                  </a:rPr>
                  <a:t>instead of  </a:t>
                </a:r>
              </a:p>
              <a:p>
                <a:pPr marL="690563" lvl="1" ea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400"/>
                  </a:buClr>
                  <a:defRPr/>
                </a:pPr>
                <a:r>
                  <a:rPr lang="en-US" sz="2400" i="1" kern="0" dirty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</a:rPr>
                  <a:t>ABCD </a:t>
                </a:r>
                <a:r>
                  <a:rPr lang="en-US" sz="2400" kern="0" dirty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  <a:cs typeface="Times New Roman"/>
                  </a:rPr>
                  <a:t>→</a:t>
                </a:r>
                <a:r>
                  <a:rPr lang="en-US" sz="2400" kern="0" dirty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</a:rPr>
                  <a:t> </a:t>
                </a:r>
                <a:r>
                  <a:rPr lang="en-US" sz="2400" i="1" kern="0" dirty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</a:rPr>
                  <a:t>E</a:t>
                </a:r>
                <a:r>
                  <a:rPr lang="en-US" sz="2400" i="1" kern="0" dirty="0">
                    <a:solidFill>
                      <a:srgbClr val="438E00">
                        <a:lumMod val="50000"/>
                      </a:srgbClr>
                    </a:solidFill>
                    <a:latin typeface="Calibri" pitchFamily="34" charset="0"/>
                  </a:rPr>
                  <a:t> </a:t>
                </a:r>
                <a:endParaRPr lang="en-US" sz="2400" kern="0" dirty="0">
                  <a:solidFill>
                    <a:srgbClr val="438E00">
                      <a:lumMod val="75000"/>
                    </a:srgbClr>
                  </a:solidFill>
                  <a:latin typeface="Calibri" pitchFamily="34" charset="0"/>
                </a:endParaRPr>
              </a:p>
              <a:p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369389" y="3424725"/>
                <a:ext cx="5768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itchFamily="34" charset="0"/>
                    <a:sym typeface="Symbol"/>
                  </a:rPr>
                  <a:t> </a:t>
                </a:r>
                <a:r>
                  <a:rPr lang="en-US" sz="2400" dirty="0">
                    <a:latin typeface="Calibri" pitchFamily="34" charset="0"/>
                    <a:sym typeface="Symbol"/>
                  </a:rPr>
                  <a:t> </a:t>
                </a:r>
                <a:endParaRPr lang="en-US" sz="2400" dirty="0"/>
              </a:p>
            </p:txBody>
          </p:sp>
        </p:grp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683454" y="3693600"/>
              <a:ext cx="1492217" cy="382171"/>
            </a:xfrm>
            <a:prstGeom prst="rect">
              <a:avLst/>
            </a:prstGeom>
            <a:noFill/>
            <a:ln w="12700" algn="ctr">
              <a:solidFill>
                <a:srgbClr val="00B0F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092000" y="3235344"/>
            <a:ext cx="1191498" cy="307056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D87FDD-5E2E-43BE-9661-F88076E65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6" y="1503049"/>
            <a:ext cx="1484244" cy="6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4680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  <p:bldP spid="17" grpId="0" animBg="1"/>
      <p:bldP spid="17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63498" y="5973834"/>
            <a:ext cx="7620000" cy="381000"/>
          </a:xfrm>
          <a:prstGeom prst="rect">
            <a:avLst/>
          </a:prstGeom>
          <a:solidFill>
            <a:srgbClr val="C7DDF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762000"/>
          </a:xfrm>
        </p:spPr>
        <p:txBody>
          <a:bodyPr/>
          <a:lstStyle/>
          <a:p>
            <a:r>
              <a:rPr lang="en-US" dirty="0"/>
              <a:t>Minimal Cover:  Example</a:t>
            </a:r>
          </a:p>
        </p:txBody>
      </p:sp>
      <p:sp>
        <p:nvSpPr>
          <p:cNvPr id="9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35480"/>
            <a:ext cx="87630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EF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GH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ABCD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ACDF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EG</a:t>
            </a:r>
            <a:r>
              <a:rPr lang="en-US" sz="2600" dirty="0">
                <a:latin typeface="Calibri" pitchFamily="34" charset="0"/>
              </a:rPr>
              <a:t>  Compute minimal cover</a:t>
            </a:r>
          </a:p>
          <a:p>
            <a:pPr marL="111125" indent="0">
              <a:spcAft>
                <a:spcPts val="1200"/>
              </a:spcAft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Initial Set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= {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A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B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EF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EF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H,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ABCD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ACDF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E, ACDF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}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marL="461963" indent="-350838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latin typeface="Calibri" pitchFamily="34" charset="0"/>
              </a:rPr>
              <a:t>We keep  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B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EF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G</a:t>
            </a:r>
            <a:r>
              <a:rPr lang="en-US" sz="2400" i="1" dirty="0">
                <a:latin typeface="Calibri" pitchFamily="34" charset="0"/>
              </a:rPr>
              <a:t>, </a:t>
            </a:r>
            <a:r>
              <a:rPr lang="en-US" sz="2400" dirty="0">
                <a:latin typeface="Calibri" pitchFamily="34" charset="0"/>
              </a:rPr>
              <a:t>and </a:t>
            </a:r>
            <a:r>
              <a:rPr lang="en-US" sz="2400" i="1" dirty="0"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EF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rgbClr val="7030A0"/>
                </a:solidFill>
                <a:latin typeface="Calibri" pitchFamily="34" charset="0"/>
              </a:rPr>
              <a:t>H</a:t>
            </a:r>
            <a:r>
              <a:rPr lang="en-US" sz="2400" i="1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because they are minimal and cannot be inferred from the other FDs in the initial set</a:t>
            </a:r>
          </a:p>
          <a:p>
            <a:pPr marL="461963" indent="-350838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We can remove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from</a:t>
            </a:r>
            <a:r>
              <a:rPr lang="en-US" sz="2400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ABCD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because</a:t>
            </a:r>
            <a:r>
              <a:rPr lang="en-US" sz="2400" i="1" dirty="0">
                <a:latin typeface="Calibri" pitchFamily="34" charset="0"/>
              </a:rPr>
              <a:t>  </a:t>
            </a:r>
          </a:p>
          <a:p>
            <a:pPr marL="690563" lvl="1" indent="0">
              <a:spcAft>
                <a:spcPts val="300"/>
              </a:spcAft>
              <a:buNone/>
              <a:defRPr/>
            </a:pPr>
            <a:r>
              <a:rPr lang="en-US" i="1" dirty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B </a:t>
            </a:r>
            <a:r>
              <a:rPr lang="en-US" dirty="0">
                <a:latin typeface="Calibri" pitchFamily="34" charset="0"/>
                <a:sym typeface="Symbol"/>
              </a:rPr>
              <a:t> </a:t>
            </a:r>
            <a:r>
              <a:rPr lang="en-US" i="1" dirty="0">
                <a:latin typeface="Calibri" pitchFamily="34" charset="0"/>
              </a:rPr>
              <a:t>A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ACD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BACD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E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  <a:sym typeface="Symbol"/>
              </a:rPr>
              <a:t>  </a:t>
            </a:r>
            <a:r>
              <a:rPr lang="en-US" i="1" dirty="0">
                <a:solidFill>
                  <a:srgbClr val="00B050"/>
                </a:solidFill>
                <a:latin typeface="Calibri" pitchFamily="34" charset="0"/>
              </a:rPr>
              <a:t>ACD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Calibri" pitchFamily="34" charset="0"/>
              </a:rPr>
              <a:t>E   </a:t>
            </a:r>
          </a:p>
          <a:p>
            <a:pPr marL="690563" lvl="1" indent="0">
              <a:spcAft>
                <a:spcPts val="300"/>
              </a:spcAft>
              <a:buNone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     </a:t>
            </a:r>
            <a:r>
              <a:rPr lang="en-US" dirty="0">
                <a:latin typeface="Calibri" pitchFamily="34" charset="0"/>
                <a:sym typeface="Symbol"/>
              </a:rPr>
              <a:t> B can be removed from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ABCD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461963" indent="-350838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We do not keep </a:t>
            </a:r>
            <a:r>
              <a:rPr lang="en-US" sz="2400" i="1" dirty="0">
                <a:latin typeface="Calibri" pitchFamily="34" charset="0"/>
              </a:rPr>
              <a:t>ACDF</a:t>
            </a:r>
            <a:r>
              <a:rPr lang="en-US" sz="2400" dirty="0"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latin typeface="Calibri" pitchFamily="34" charset="0"/>
              </a:rPr>
              <a:t>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because we already keep</a:t>
            </a:r>
            <a:r>
              <a:rPr lang="en-US" sz="24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00B050"/>
                </a:solidFill>
                <a:latin typeface="Calibri" pitchFamily="34" charset="0"/>
              </a:rPr>
              <a:t>ACD </a:t>
            </a:r>
            <a:r>
              <a:rPr lang="en-US" sz="2400" dirty="0">
                <a:solidFill>
                  <a:srgbClr val="00B05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00B050"/>
                </a:solidFill>
                <a:latin typeface="Calibri" pitchFamily="34" charset="0"/>
              </a:rPr>
              <a:t>E  </a:t>
            </a:r>
            <a:r>
              <a:rPr lang="en-US" sz="2400" dirty="0">
                <a:latin typeface="Calibri" pitchFamily="34" charset="0"/>
              </a:rPr>
              <a:t>(i.e., </a:t>
            </a:r>
            <a:r>
              <a:rPr lang="en-US" sz="2400" i="1" dirty="0">
                <a:latin typeface="Calibri" pitchFamily="34" charset="0"/>
              </a:rPr>
              <a:t>F</a:t>
            </a:r>
            <a:r>
              <a:rPr lang="en-US" sz="2400" dirty="0">
                <a:latin typeface="Calibri" pitchFamily="34" charset="0"/>
              </a:rPr>
              <a:t> can be removed)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461963" indent="-350838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latin typeface="Calibri" pitchFamily="34" charset="0"/>
              </a:rPr>
              <a:t>We do not keep 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</a:rPr>
              <a:t>ACDF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sz="2400" i="1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because we already keep </a:t>
            </a:r>
            <a:r>
              <a:rPr lang="en-US" sz="2400" i="1" dirty="0">
                <a:solidFill>
                  <a:srgbClr val="00B050"/>
                </a:solidFill>
                <a:latin typeface="Calibri" pitchFamily="34" charset="0"/>
              </a:rPr>
              <a:t>ACD </a:t>
            </a:r>
            <a:r>
              <a:rPr lang="en-US" sz="2400" dirty="0">
                <a:solidFill>
                  <a:srgbClr val="00B05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00B050"/>
                </a:solidFill>
                <a:latin typeface="Calibri" pitchFamily="34" charset="0"/>
              </a:rPr>
              <a:t>E </a:t>
            </a:r>
            <a:endParaRPr lang="en-US" sz="2400" dirty="0">
              <a:solidFill>
                <a:srgbClr val="00B050"/>
              </a:solidFill>
              <a:latin typeface="Calibri" pitchFamily="34" charset="0"/>
            </a:endParaRPr>
          </a:p>
          <a:p>
            <a:pPr marL="801688" indent="0">
              <a:spcAft>
                <a:spcPts val="300"/>
              </a:spcAft>
              <a:buNone/>
              <a:defRPr/>
            </a:pPr>
            <a:r>
              <a:rPr lang="en-US" sz="2400" i="1" dirty="0">
                <a:solidFill>
                  <a:srgbClr val="00B050"/>
                </a:solidFill>
                <a:latin typeface="Calibri" pitchFamily="34" charset="0"/>
              </a:rPr>
              <a:t>ACD</a:t>
            </a:r>
            <a:r>
              <a:rPr lang="en-US" sz="2400" dirty="0">
                <a:solidFill>
                  <a:srgbClr val="00B050"/>
                </a:solidFill>
                <a:latin typeface="Calibri" pitchFamily="34" charset="0"/>
                <a:cs typeface="Times New Roman"/>
              </a:rPr>
              <a:t> →</a:t>
            </a:r>
            <a:r>
              <a:rPr lang="en-US" sz="24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00B050"/>
                </a:solidFill>
                <a:latin typeface="Calibri" pitchFamily="34" charset="0"/>
              </a:rPr>
              <a:t>E </a:t>
            </a:r>
            <a:r>
              <a:rPr lang="en-US" sz="2400" dirty="0">
                <a:latin typeface="Calibri" pitchFamily="34" charset="0"/>
                <a:sym typeface="Symbol"/>
              </a:rPr>
              <a:t> </a:t>
            </a:r>
            <a:r>
              <a:rPr lang="en-US" sz="2400" i="1" dirty="0">
                <a:latin typeface="Calibri" pitchFamily="34" charset="0"/>
              </a:rPr>
              <a:t>ACD</a:t>
            </a:r>
            <a:r>
              <a:rPr lang="en-US" sz="2400" b="1" i="1" dirty="0">
                <a:latin typeface="Calibri" pitchFamily="34" charset="0"/>
              </a:rPr>
              <a:t>F</a:t>
            </a:r>
            <a:r>
              <a:rPr lang="en-US" sz="2400" i="1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 </a:t>
            </a:r>
            <a:r>
              <a:rPr lang="en-US" sz="2400" dirty="0">
                <a:latin typeface="Calibri" pitchFamily="34" charset="0"/>
                <a:sym typeface="Symbol"/>
              </a:rPr>
              <a:t> 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</a:rPr>
              <a:t>ACD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</a:rPr>
              <a:t>G </a:t>
            </a:r>
          </a:p>
          <a:p>
            <a:pPr marL="461963" indent="-35083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A minimal Cover is {</a:t>
            </a:r>
            <a:r>
              <a:rPr lang="en-US" sz="2600" i="1" dirty="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600" i="1" dirty="0">
                <a:solidFill>
                  <a:srgbClr val="7030A0"/>
                </a:solidFill>
                <a:latin typeface="Calibri" pitchFamily="34" charset="0"/>
              </a:rPr>
              <a:t>B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n-US" sz="2600" i="1" dirty="0">
                <a:solidFill>
                  <a:srgbClr val="7030A0"/>
                </a:solidFill>
                <a:latin typeface="Calibri" pitchFamily="34" charset="0"/>
              </a:rPr>
              <a:t>EF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i="1" dirty="0">
                <a:solidFill>
                  <a:srgbClr val="7030A0"/>
                </a:solidFill>
                <a:latin typeface="Calibri" pitchFamily="34" charset="0"/>
              </a:rPr>
              <a:t>G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n-US" sz="2600" i="1" dirty="0">
                <a:solidFill>
                  <a:srgbClr val="7030A0"/>
                </a:solidFill>
                <a:latin typeface="Calibri" pitchFamily="34" charset="0"/>
              </a:rPr>
              <a:t>EF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i="1" dirty="0">
                <a:solidFill>
                  <a:srgbClr val="7030A0"/>
                </a:solidFill>
                <a:latin typeface="Calibri" pitchFamily="34" charset="0"/>
              </a:rPr>
              <a:t>H, </a:t>
            </a:r>
            <a:r>
              <a:rPr lang="en-US" sz="2600" i="1" dirty="0">
                <a:solidFill>
                  <a:srgbClr val="00B050"/>
                </a:solidFill>
                <a:latin typeface="Calibri" pitchFamily="34" charset="0"/>
              </a:rPr>
              <a:t>ACD</a:t>
            </a:r>
            <a:r>
              <a:rPr lang="en-US" sz="2600" dirty="0">
                <a:solidFill>
                  <a:srgbClr val="00B05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600" i="1" dirty="0">
                <a:solidFill>
                  <a:srgbClr val="00B050"/>
                </a:solidFill>
                <a:latin typeface="Calibri" pitchFamily="34" charset="0"/>
              </a:rPr>
              <a:t>E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35064" y="2021982"/>
            <a:ext cx="820949" cy="3810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04277" y="2015620"/>
            <a:ext cx="871537" cy="38320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44899" y="2034737"/>
            <a:ext cx="891396" cy="36010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12945" y="2936110"/>
            <a:ext cx="5305859" cy="1549142"/>
            <a:chOff x="3211551" y="2936110"/>
            <a:chExt cx="5022324" cy="1549142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211551" y="3235343"/>
              <a:ext cx="2967487" cy="383227"/>
            </a:xfrm>
            <a:prstGeom prst="rect">
              <a:avLst/>
            </a:prstGeom>
            <a:noFill/>
            <a:ln w="12700" algn="ctr">
              <a:solidFill>
                <a:srgbClr val="00B0F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175671" y="2936110"/>
              <a:ext cx="2058204" cy="1549142"/>
              <a:chOff x="6175671" y="2936110"/>
              <a:chExt cx="2058204" cy="1549142"/>
            </a:xfrm>
          </p:grpSpPr>
          <p:sp>
            <p:nvSpPr>
              <p:cNvPr id="2" name="Right Brace 1"/>
              <p:cNvSpPr/>
              <p:nvPr/>
            </p:nvSpPr>
            <p:spPr bwMode="auto">
              <a:xfrm>
                <a:off x="6248400" y="3161371"/>
                <a:ext cx="155448" cy="914400"/>
              </a:xfrm>
              <a:prstGeom prst="rightBrac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175671" y="2936110"/>
                <a:ext cx="2058204" cy="1549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90563" lvl="1" ea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400"/>
                  </a:buClr>
                  <a:defRPr/>
                </a:pPr>
                <a:r>
                  <a:rPr lang="en-US" sz="2400" i="1" kern="0" dirty="0">
                    <a:solidFill>
                      <a:srgbClr val="438E00">
                        <a:lumMod val="50000"/>
                      </a:srgbClr>
                    </a:solidFill>
                    <a:latin typeface="Calibri" pitchFamily="34" charset="0"/>
                  </a:rPr>
                  <a:t>We use </a:t>
                </a:r>
              </a:p>
              <a:p>
                <a:pPr marL="690563" lvl="1" ea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400"/>
                  </a:buClr>
                  <a:defRPr/>
                </a:pPr>
                <a:r>
                  <a:rPr lang="en-US" sz="2400" i="1" dirty="0">
                    <a:solidFill>
                      <a:srgbClr val="00B050"/>
                    </a:solidFill>
                    <a:latin typeface="Calibri" pitchFamily="34" charset="0"/>
                  </a:rPr>
                  <a:t>ACD </a:t>
                </a:r>
                <a:r>
                  <a:rPr lang="en-US" sz="2400" dirty="0">
                    <a:solidFill>
                      <a:srgbClr val="00B050"/>
                    </a:solidFill>
                    <a:latin typeface="Calibri" pitchFamily="34" charset="0"/>
                    <a:cs typeface="Times New Roman"/>
                  </a:rPr>
                  <a:t>→</a:t>
                </a:r>
                <a:r>
                  <a:rPr lang="en-US" sz="2400" dirty="0">
                    <a:solidFill>
                      <a:srgbClr val="00B050"/>
                    </a:solidFill>
                    <a:latin typeface="Calibri" pitchFamily="34" charset="0"/>
                  </a:rPr>
                  <a:t> </a:t>
                </a:r>
                <a:r>
                  <a:rPr lang="en-US" sz="2400" i="1" dirty="0">
                    <a:solidFill>
                      <a:srgbClr val="00B050"/>
                    </a:solidFill>
                    <a:latin typeface="Calibri" pitchFamily="34" charset="0"/>
                  </a:rPr>
                  <a:t>E</a:t>
                </a:r>
              </a:p>
              <a:p>
                <a:pPr marL="690563" lvl="1" ea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400"/>
                  </a:buClr>
                  <a:defRPr/>
                </a:pP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Calibri" pitchFamily="34" charset="0"/>
                  </a:rPr>
                  <a:t>instead of  </a:t>
                </a:r>
              </a:p>
              <a:p>
                <a:pPr marL="690563" lvl="1" ea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400"/>
                  </a:buClr>
                  <a:defRPr/>
                </a:pPr>
                <a:r>
                  <a:rPr lang="en-US" sz="2400" i="1" kern="0" dirty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</a:rPr>
                  <a:t>ABCD </a:t>
                </a:r>
                <a:r>
                  <a:rPr lang="en-US" sz="2400" kern="0" dirty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  <a:cs typeface="Times New Roman"/>
                  </a:rPr>
                  <a:t>→</a:t>
                </a:r>
                <a:r>
                  <a:rPr lang="en-US" sz="2400" kern="0" dirty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</a:rPr>
                  <a:t> </a:t>
                </a:r>
                <a:r>
                  <a:rPr lang="en-US" sz="2400" i="1" kern="0" dirty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</a:rPr>
                  <a:t>E</a:t>
                </a:r>
                <a:r>
                  <a:rPr lang="en-US" sz="2400" i="1" kern="0" dirty="0">
                    <a:solidFill>
                      <a:srgbClr val="438E00">
                        <a:lumMod val="50000"/>
                      </a:srgbClr>
                    </a:solidFill>
                    <a:latin typeface="Calibri" pitchFamily="34" charset="0"/>
                  </a:rPr>
                  <a:t> </a:t>
                </a:r>
                <a:endParaRPr lang="en-US" sz="2400" kern="0" dirty="0">
                  <a:solidFill>
                    <a:srgbClr val="438E00">
                      <a:lumMod val="75000"/>
                    </a:srgbClr>
                  </a:solidFill>
                  <a:latin typeface="Calibri" pitchFamily="34" charset="0"/>
                </a:endParaRPr>
              </a:p>
              <a:p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369389" y="3424725"/>
                <a:ext cx="5768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itchFamily="34" charset="0"/>
                    <a:sym typeface="Symbol"/>
                  </a:rPr>
                  <a:t> </a:t>
                </a:r>
                <a:r>
                  <a:rPr lang="en-US" sz="2400" dirty="0">
                    <a:latin typeface="Calibri" pitchFamily="34" charset="0"/>
                    <a:sym typeface="Symbol"/>
                  </a:rPr>
                  <a:t> </a:t>
                </a:r>
                <a:endParaRPr lang="en-US" sz="2400" dirty="0"/>
              </a:p>
            </p:txBody>
          </p:sp>
        </p:grp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669715" y="3693600"/>
              <a:ext cx="1505955" cy="382171"/>
            </a:xfrm>
            <a:prstGeom prst="rect">
              <a:avLst/>
            </a:prstGeom>
            <a:noFill/>
            <a:ln w="12700" algn="ctr">
              <a:solidFill>
                <a:srgbClr val="00B0F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092000" y="3235344"/>
            <a:ext cx="1191498" cy="307056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079A87DF-6E10-446A-9104-74819FE2B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21" y="1503049"/>
            <a:ext cx="1484244" cy="6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7135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10849" y="659172"/>
            <a:ext cx="4572000" cy="6477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Calibri" pitchFamily="34" charset="0"/>
              </a:rPr>
              <a:t>Anomalies</a:t>
            </a:r>
            <a:br>
              <a:rPr lang="en-US" sz="4800" b="1" dirty="0">
                <a:solidFill>
                  <a:srgbClr val="7030A0"/>
                </a:solidFill>
                <a:latin typeface="Calibri" pitchFamily="34" charset="0"/>
              </a:rPr>
            </a:b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38100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Problems due to 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dirty="0">
                <a:latin typeface="Calibri" pitchFamily="34" charset="0"/>
              </a:rPr>
              <a:t> W :</a:t>
            </a:r>
          </a:p>
          <a:p>
            <a:pPr marL="288925" lvl="1" indent="-176213">
              <a:buSzPct val="75000"/>
            </a:pPr>
            <a:r>
              <a:rPr lang="en-US" sz="2000" i="1" u="sng" dirty="0">
                <a:solidFill>
                  <a:schemeClr val="accent2"/>
                </a:solidFill>
                <a:latin typeface="Calibri" pitchFamily="34" charset="0"/>
              </a:rPr>
              <a:t>Update anomaly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:  </a:t>
            </a:r>
            <a:r>
              <a:rPr lang="en-US" sz="2000" dirty="0">
                <a:latin typeface="Calibri" pitchFamily="34" charset="0"/>
              </a:rPr>
              <a:t>Can we change W in just the 1st  tuple of SNLRWH?</a:t>
            </a:r>
          </a:p>
          <a:p>
            <a:pPr marL="288925" lvl="1" indent="-176213">
              <a:buSzPct val="75000"/>
            </a:pPr>
            <a:r>
              <a:rPr lang="en-US" sz="2000" i="1" u="sng" dirty="0">
                <a:solidFill>
                  <a:schemeClr val="accent2"/>
                </a:solidFill>
                <a:latin typeface="Calibri" pitchFamily="34" charset="0"/>
              </a:rPr>
              <a:t>Insertion anomaly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:  </a:t>
            </a:r>
            <a:r>
              <a:rPr lang="en-US" sz="2000" dirty="0">
                <a:latin typeface="Calibri" pitchFamily="34" charset="0"/>
              </a:rPr>
              <a:t>What if we want to insert an employee and don’t know the hourly wage for his rating?</a:t>
            </a:r>
          </a:p>
          <a:p>
            <a:pPr marL="288925" lvl="1" indent="-176213">
              <a:buSzPct val="75000"/>
            </a:pPr>
            <a:r>
              <a:rPr lang="en-US" sz="2000" i="1" u="sng" dirty="0">
                <a:solidFill>
                  <a:schemeClr val="accent2"/>
                </a:solidFill>
                <a:latin typeface="Calibri" pitchFamily="34" charset="0"/>
              </a:rPr>
              <a:t>Deletion anomaly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</a:rPr>
              <a:t>If we delete all employees with rating 5, we lose the information about the wage for rating 5!  </a:t>
            </a:r>
          </a:p>
        </p:txBody>
      </p:sp>
      <p:graphicFrame>
        <p:nvGraphicFramePr>
          <p:cNvPr id="6150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62400" y="825500"/>
          <a:ext cx="5089525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091113" imgH="2681288" progId="Word.Document.8">
                  <p:embed/>
                </p:oleObj>
              </mc:Choice>
              <mc:Fallback>
                <p:oleObj name="Document" r:id="rId3" imgW="5091113" imgH="2681288" progId="Word.Document.8">
                  <p:embed/>
                  <p:pic>
                    <p:nvPicPr>
                      <p:cNvPr id="6150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825500"/>
                        <a:ext cx="5089525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7848600" y="1219200"/>
            <a:ext cx="533237" cy="381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467600" y="2057400"/>
            <a:ext cx="762000" cy="7620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1E59F2-F440-4525-BB41-B826D8DB8AF9}"/>
              </a:ext>
            </a:extLst>
          </p:cNvPr>
          <p:cNvSpPr/>
          <p:nvPr/>
        </p:nvSpPr>
        <p:spPr bwMode="auto">
          <a:xfrm>
            <a:off x="7877637" y="2860337"/>
            <a:ext cx="533237" cy="381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6200000">
            <a:off x="7892796" y="3300328"/>
            <a:ext cx="502920" cy="286512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57AEDF-FEA4-BD6A-A830-17C60BFCC668}"/>
              </a:ext>
            </a:extLst>
          </p:cNvPr>
          <p:cNvGrpSpPr/>
          <p:nvPr/>
        </p:nvGrpSpPr>
        <p:grpSpPr>
          <a:xfrm>
            <a:off x="149225" y="3429000"/>
            <a:ext cx="8845550" cy="3135313"/>
            <a:chOff x="149225" y="3429000"/>
            <a:chExt cx="8845550" cy="3135313"/>
          </a:xfrm>
        </p:grpSpPr>
        <p:grpSp>
          <p:nvGrpSpPr>
            <p:cNvPr id="2" name="Group 1"/>
            <p:cNvGrpSpPr>
              <a:grpSpLocks/>
            </p:cNvGrpSpPr>
            <p:nvPr/>
          </p:nvGrpSpPr>
          <p:grpSpPr bwMode="auto">
            <a:xfrm>
              <a:off x="253907" y="3429000"/>
              <a:ext cx="8740868" cy="3135313"/>
              <a:chOff x="253906" y="3429000"/>
              <a:chExt cx="8740625" cy="3135634"/>
            </a:xfrm>
          </p:grpSpPr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253906" y="5806815"/>
                <a:ext cx="2895519" cy="70860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Calibri" pitchFamily="34" charset="0"/>
                    <a:cs typeface="+mn-cs"/>
                  </a:rPr>
                  <a:t>Using two smaller tables </a:t>
                </a:r>
                <a:r>
                  <a:rPr lang="en-US" sz="2000" dirty="0">
                    <a:solidFill>
                      <a:srgbClr val="002060"/>
                    </a:solidFill>
                    <a:latin typeface="Calibri" pitchFamily="34" charset="0"/>
                  </a:rPr>
                  <a:t>solve the problems</a:t>
                </a:r>
                <a:endParaRPr lang="en-US" sz="2000" dirty="0">
                  <a:solidFill>
                    <a:srgbClr val="002060"/>
                  </a:solidFill>
                  <a:latin typeface="Calibri" pitchFamily="34" charset="0"/>
                  <a:cs typeface="+mn-cs"/>
                </a:endParaRPr>
              </a:p>
            </p:txBody>
          </p:sp>
          <p:grpSp>
            <p:nvGrpSpPr>
              <p:cNvPr id="6155" name="Group 12"/>
              <p:cNvGrpSpPr>
                <a:grpSpLocks/>
              </p:cNvGrpSpPr>
              <p:nvPr/>
            </p:nvGrpSpPr>
            <p:grpSpPr bwMode="auto">
              <a:xfrm>
                <a:off x="2510380" y="3429000"/>
                <a:ext cx="6484151" cy="3135634"/>
                <a:chOff x="2678207" y="1080766"/>
                <a:chExt cx="6484151" cy="3135634"/>
              </a:xfrm>
            </p:grpSpPr>
            <p:graphicFrame>
              <p:nvGraphicFramePr>
                <p:cNvPr id="6156" name="Object 8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4769746" y="1536700"/>
                <a:ext cx="4392612" cy="26797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Document" r:id="rId5" imgW="4394200" imgH="2681288" progId="Word.Document.8">
                        <p:embed/>
                      </p:oleObj>
                    </mc:Choice>
                    <mc:Fallback>
                      <p:oleObj name="Document" r:id="rId5" imgW="4394200" imgH="2681288" progId="Word.Document.8">
                        <p:embed/>
                        <p:pic>
                          <p:nvPicPr>
                            <p:cNvPr id="6156" name="Object 8">
                              <a:hlinkClick r:id="" action="ppaction://ole?verb=0"/>
                            </p:cNvPr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69746" y="1536700"/>
                              <a:ext cx="4392612" cy="26797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157" name="Object 9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3673027" y="2755900"/>
                <a:ext cx="1127125" cy="14557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Document" r:id="rId7" imgW="1126756" imgH="1454799" progId="Word.Document.8">
                        <p:embed/>
                      </p:oleObj>
                    </mc:Choice>
                    <mc:Fallback>
                      <p:oleObj name="Document" r:id="rId7" imgW="1126756" imgH="1454799" progId="Word.Document.8">
                        <p:embed/>
                        <p:pic>
                          <p:nvPicPr>
                            <p:cNvPr id="6157" name="Object 9">
                              <a:hlinkClick r:id="" action="ppaction://ole?verb=0"/>
                            </p:cNvPr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73027" y="2755900"/>
                              <a:ext cx="1127125" cy="14557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Rounded Rectangular Callout 13"/>
                <p:cNvSpPr/>
                <p:nvPr/>
              </p:nvSpPr>
              <p:spPr bwMode="auto">
                <a:xfrm>
                  <a:off x="4358827" y="1080766"/>
                  <a:ext cx="1905000" cy="384175"/>
                </a:xfrm>
                <a:prstGeom prst="wedgeRoundRectCallout">
                  <a:avLst>
                    <a:gd name="adj1" fmla="val 10646"/>
                    <a:gd name="adj2" fmla="val 112427"/>
                    <a:gd name="adj3" fmla="val 16667"/>
                  </a:avLst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lIns="0" tIns="0" rIns="0" anchor="ctr"/>
                <a:lstStyle/>
                <a:p>
                  <a:pPr algn="ctr" eaLnBrk="0" hangingPunct="0">
                    <a:defRPr/>
                  </a:pPr>
                  <a:r>
                    <a:rPr lang="en-US" dirty="0">
                      <a:latin typeface="Calibri" pitchFamily="34" charset="0"/>
                    </a:rPr>
                    <a:t>Hourly_Emps2</a:t>
                  </a:r>
                </a:p>
              </p:txBody>
            </p:sp>
            <p:sp>
              <p:nvSpPr>
                <p:cNvPr id="15" name="Rounded Rectangular Callout 14"/>
                <p:cNvSpPr/>
                <p:nvPr/>
              </p:nvSpPr>
              <p:spPr bwMode="auto">
                <a:xfrm>
                  <a:off x="2678207" y="2684462"/>
                  <a:ext cx="841863" cy="384175"/>
                </a:xfrm>
                <a:prstGeom prst="wedgeRoundRectCallout">
                  <a:avLst>
                    <a:gd name="adj1" fmla="val 70398"/>
                    <a:gd name="adj2" fmla="val 57906"/>
                    <a:gd name="adj3" fmla="val 16667"/>
                  </a:avLst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lIns="0" tIns="0" rIns="0" anchor="ctr"/>
                <a:lstStyle/>
                <a:p>
                  <a:pPr algn="ctr" eaLnBrk="0" hangingPunct="0">
                    <a:defRPr/>
                  </a:pPr>
                  <a:r>
                    <a:rPr lang="en-US" dirty="0">
                      <a:latin typeface="Calibri" pitchFamily="34" charset="0"/>
                    </a:rPr>
                    <a:t>Wages</a:t>
                  </a:r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82571A-730B-B7FB-2505-B6CAC7A3BFD9}"/>
                </a:ext>
              </a:extLst>
            </p:cNvPr>
            <p:cNvSpPr txBox="1"/>
            <p:nvPr/>
          </p:nvSpPr>
          <p:spPr>
            <a:xfrm>
              <a:off x="149225" y="5448712"/>
              <a:ext cx="1154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SOLUTION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8" grpId="0" animBg="1"/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856"/>
          </a:xfrm>
        </p:spPr>
        <p:txBody>
          <a:bodyPr/>
          <a:lstStyle/>
          <a:p>
            <a:r>
              <a:rPr lang="en-US" dirty="0"/>
              <a:t>Minimal Cover:  Algorithm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274819"/>
            <a:ext cx="8077200" cy="521805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Put FDs in the standard form</a:t>
            </a:r>
            <a:r>
              <a:rPr lang="en-US" dirty="0">
                <a:latin typeface="Calibri" pitchFamily="34" charset="0"/>
              </a:rPr>
              <a:t>:  Obtain a collection</a:t>
            </a:r>
            <a:r>
              <a:rPr lang="en-US" i="1" dirty="0">
                <a:latin typeface="Calibri" pitchFamily="34" charset="0"/>
              </a:rPr>
              <a:t> G </a:t>
            </a:r>
            <a:r>
              <a:rPr lang="en-US" dirty="0">
                <a:latin typeface="Calibri" pitchFamily="34" charset="0"/>
              </a:rPr>
              <a:t>of equivalent FDs with a single attribute on the right side (i.e., the initial set)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EF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G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EF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H,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ABCD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E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ACDF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E, ACDF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G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Minimize the left side of each FD</a:t>
            </a:r>
            <a:r>
              <a:rPr lang="en-US" dirty="0">
                <a:latin typeface="Calibri" pitchFamily="34" charset="0"/>
              </a:rPr>
              <a:t>:  For each FD in </a:t>
            </a:r>
            <a:r>
              <a:rPr lang="en-US" i="1" dirty="0">
                <a:latin typeface="Calibri" pitchFamily="34" charset="0"/>
              </a:rPr>
              <a:t>G</a:t>
            </a:r>
            <a:r>
              <a:rPr lang="en-US" dirty="0">
                <a:latin typeface="Calibri" pitchFamily="34" charset="0"/>
              </a:rPr>
              <a:t>, check each attribute in the left side to determine if it can be deleted while preserving equivalence to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baseline="30000" dirty="0">
                <a:latin typeface="Calibri" pitchFamily="34" charset="0"/>
              </a:rPr>
              <a:t>+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EF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G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EF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H,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ABCD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E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ACDF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E, ACDF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G</a:t>
            </a:r>
            <a:endParaRPr lang="en-US" baseline="30000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Delete redundant FDs</a:t>
            </a:r>
            <a:r>
              <a:rPr lang="en-US" dirty="0">
                <a:latin typeface="Calibri" pitchFamily="34" charset="0"/>
              </a:rPr>
              <a:t>:   Check each remaining FD in </a:t>
            </a:r>
            <a:r>
              <a:rPr lang="en-US" i="1" dirty="0">
                <a:latin typeface="Calibri" pitchFamily="34" charset="0"/>
              </a:rPr>
              <a:t>G</a:t>
            </a:r>
            <a:r>
              <a:rPr lang="en-US" dirty="0">
                <a:latin typeface="Calibri" pitchFamily="34" charset="0"/>
              </a:rPr>
              <a:t> to determine if it can be deleted while preserving equivalence to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baseline="30000" dirty="0">
                <a:latin typeface="Calibri" pitchFamily="34" charset="0"/>
              </a:rPr>
              <a:t>+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EF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G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EF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H,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ABCD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E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ACDF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E, ACDF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i="1" dirty="0">
                <a:solidFill>
                  <a:srgbClr val="0070C0"/>
                </a:solidFill>
                <a:latin typeface="Calibri" pitchFamily="34" charset="0"/>
              </a:rPr>
              <a:t>G</a:t>
            </a:r>
            <a:endParaRPr lang="en-US" baseline="30000" dirty="0">
              <a:solidFill>
                <a:srgbClr val="0070C0"/>
              </a:solidFill>
              <a:latin typeface="Calibri" pitchFamily="34" charset="0"/>
            </a:endParaRPr>
          </a:p>
          <a:p>
            <a:pPr marL="457200" lvl="1" indent="0">
              <a:buNone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309B61-9C1C-4CC1-ACC7-A3D8989FD9B9}"/>
              </a:ext>
            </a:extLst>
          </p:cNvPr>
          <p:cNvCxnSpPr>
            <a:cxnSpLocks/>
          </p:cNvCxnSpPr>
          <p:nvPr/>
        </p:nvCxnSpPr>
        <p:spPr>
          <a:xfrm>
            <a:off x="5187792" y="4204561"/>
            <a:ext cx="126815" cy="240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A3F9CD7-835A-441D-902F-2713DABE8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62" y="5786407"/>
            <a:ext cx="1484244" cy="34775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15FF201-DB48-4BD1-9272-4772461D0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49" y="5786407"/>
            <a:ext cx="1484244" cy="34775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4820E1-59F8-4B8D-BC1A-7DE512D4607B}"/>
              </a:ext>
            </a:extLst>
          </p:cNvPr>
          <p:cNvCxnSpPr>
            <a:cxnSpLocks/>
          </p:cNvCxnSpPr>
          <p:nvPr/>
        </p:nvCxnSpPr>
        <p:spPr>
          <a:xfrm>
            <a:off x="5187791" y="5840143"/>
            <a:ext cx="126815" cy="240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8ACBE-E3C1-068E-1101-780D0369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347205F1-A0BC-D63F-C3F0-330A464E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32" y="152400"/>
            <a:ext cx="7772400" cy="11049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Lossless-Join Dependency-Preserving Decomposition into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3NF  (Summary)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81A5E-E723-016B-FAE4-3ADDAD154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" y="1295400"/>
            <a:ext cx="8469086" cy="5410200"/>
          </a:xfrm>
        </p:spPr>
        <p:txBody>
          <a:bodyPr>
            <a:normAutofit/>
          </a:bodyPr>
          <a:lstStyle/>
          <a:p>
            <a:pPr marL="457200" indent="-457200">
              <a:lnSpc>
                <a:spcPts val="30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en-US" sz="2600" dirty="0">
                <a:latin typeface="Calibri" pitchFamily="34" charset="0"/>
              </a:rPr>
              <a:t>Compute a minimal cover </a:t>
            </a:r>
            <a:r>
              <a:rPr lang="en-US" sz="2600" i="1" dirty="0">
                <a:latin typeface="Calibri" pitchFamily="34" charset="0"/>
              </a:rPr>
              <a:t>G</a:t>
            </a:r>
            <a:r>
              <a:rPr lang="en-US" sz="2600" dirty="0">
                <a:latin typeface="Calibri" pitchFamily="34" charset="0"/>
              </a:rPr>
              <a:t> of the original set of FDs</a:t>
            </a:r>
          </a:p>
          <a:p>
            <a:pPr marL="457200" indent="-457200">
              <a:lnSpc>
                <a:spcPts val="30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en-US" sz="2600" dirty="0">
                <a:latin typeface="Calibri" pitchFamily="34" charset="0"/>
              </a:rPr>
              <a:t>Obtain a lossless-join decomposition:  </a:t>
            </a:r>
            <a:r>
              <a:rPr lang="en-US" sz="2600" i="1" dirty="0">
                <a:latin typeface="Calibri" pitchFamily="34" charset="0"/>
              </a:rPr>
              <a:t>R</a:t>
            </a:r>
            <a:r>
              <a:rPr lang="en-US" sz="2600" i="1" baseline="-25000" dirty="0">
                <a:latin typeface="Calibri" pitchFamily="34" charset="0"/>
              </a:rPr>
              <a:t>1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i="1" dirty="0">
                <a:latin typeface="Calibri" pitchFamily="34" charset="0"/>
              </a:rPr>
              <a:t>R</a:t>
            </a:r>
            <a:r>
              <a:rPr lang="en-US" sz="2600" i="1" baseline="-25000" dirty="0">
                <a:latin typeface="Calibri" pitchFamily="34" charset="0"/>
              </a:rPr>
              <a:t>2</a:t>
            </a:r>
            <a:r>
              <a:rPr lang="en-US" sz="2600" dirty="0">
                <a:latin typeface="Calibri" pitchFamily="34" charset="0"/>
              </a:rPr>
              <a:t>, …  </a:t>
            </a:r>
            <a:r>
              <a:rPr lang="en-US" sz="2600" i="1" dirty="0">
                <a:latin typeface="Calibri" pitchFamily="34" charset="0"/>
              </a:rPr>
              <a:t>R</a:t>
            </a:r>
            <a:r>
              <a:rPr lang="en-US" sz="2600" i="1" baseline="-25000" dirty="0">
                <a:latin typeface="Calibri" pitchFamily="34" charset="0"/>
              </a:rPr>
              <a:t>n</a:t>
            </a:r>
            <a:endParaRPr lang="en-US" sz="26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457200" indent="-457200">
              <a:lnSpc>
                <a:spcPts val="3000"/>
              </a:lnSpc>
              <a:buSzPct val="100000"/>
              <a:buFont typeface="+mj-lt"/>
              <a:buAutoNum type="arabicPeriod"/>
              <a:defRPr/>
            </a:pPr>
            <a:r>
              <a:rPr lang="en-US" sz="2600" dirty="0">
                <a:latin typeface="Calibri" pitchFamily="34" charset="0"/>
              </a:rPr>
              <a:t>Identify the set </a:t>
            </a:r>
            <a:r>
              <a:rPr lang="en-US" sz="2600" b="1" i="1" dirty="0">
                <a:solidFill>
                  <a:srgbClr val="00B0F0"/>
                </a:solidFill>
                <a:latin typeface="Calibri" pitchFamily="34" charset="0"/>
              </a:rPr>
              <a:t>N</a:t>
            </a:r>
            <a:r>
              <a:rPr lang="en-US" sz="2600" dirty="0">
                <a:latin typeface="Calibri" pitchFamily="34" charset="0"/>
              </a:rPr>
              <a:t> of FDs in </a:t>
            </a:r>
            <a:r>
              <a:rPr lang="en-US" sz="2600" i="1" dirty="0">
                <a:latin typeface="Calibri" pitchFamily="34" charset="0"/>
              </a:rPr>
              <a:t>G</a:t>
            </a:r>
            <a:r>
              <a:rPr lang="en-US" sz="2600" dirty="0">
                <a:latin typeface="Calibri" pitchFamily="34" charset="0"/>
              </a:rPr>
              <a:t> that were not used in the above decomposition</a:t>
            </a:r>
          </a:p>
          <a:p>
            <a:pPr marL="457200" indent="-457200">
              <a:lnSpc>
                <a:spcPts val="3000"/>
              </a:lnSpc>
              <a:buSzPct val="100000"/>
              <a:buFont typeface="+mj-lt"/>
              <a:buAutoNum type="arabicPeriod"/>
              <a:defRPr/>
            </a:pPr>
            <a:r>
              <a:rPr lang="en-US" sz="2600" dirty="0">
                <a:latin typeface="Calibri" pitchFamily="34" charset="0"/>
              </a:rPr>
              <a:t>For each FD </a:t>
            </a:r>
            <a:r>
              <a:rPr lang="en-US" sz="2600" i="1" dirty="0">
                <a:latin typeface="Calibri" pitchFamily="34" charset="0"/>
              </a:rPr>
              <a:t>X</a:t>
            </a:r>
            <a:r>
              <a:rPr lang="en-US" sz="2600" dirty="0">
                <a:latin typeface="Times New Roman"/>
                <a:cs typeface="Times New Roman"/>
              </a:rPr>
              <a:t>→</a:t>
            </a:r>
            <a:r>
              <a:rPr lang="en-US" sz="2600" i="1" dirty="0">
                <a:latin typeface="Calibri" pitchFamily="34" charset="0"/>
              </a:rPr>
              <a:t>A</a:t>
            </a:r>
            <a:r>
              <a:rPr lang="en-US" sz="2600" dirty="0">
                <a:latin typeface="Calibri" pitchFamily="34" charset="0"/>
              </a:rPr>
              <a:t> in </a:t>
            </a:r>
            <a:r>
              <a:rPr lang="en-US" sz="2600" b="1" i="1" dirty="0">
                <a:solidFill>
                  <a:srgbClr val="00B0F0"/>
                </a:solidFill>
                <a:latin typeface="Calibri" pitchFamily="34" charset="0"/>
              </a:rPr>
              <a:t>N</a:t>
            </a:r>
            <a:r>
              <a:rPr lang="en-US" sz="2600" dirty="0">
                <a:latin typeface="Calibri" pitchFamily="34" charset="0"/>
              </a:rPr>
              <a:t>, create a relation schema </a:t>
            </a:r>
            <a:r>
              <a:rPr lang="en-US" sz="2600" i="1" dirty="0">
                <a:latin typeface="Calibri" pitchFamily="34" charset="0"/>
              </a:rPr>
              <a:t>XA</a:t>
            </a:r>
            <a:r>
              <a:rPr lang="en-US" sz="2600" dirty="0">
                <a:latin typeface="Calibri" pitchFamily="34" charset="0"/>
              </a:rPr>
              <a:t> and add it to the result set  </a:t>
            </a:r>
            <a:r>
              <a:rPr lang="en-US" sz="2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/* Since X is the key, this relation is in 3</a:t>
            </a:r>
            <a:r>
              <a:rPr lang="en-US" sz="2600" baseline="30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rd</a:t>
            </a:r>
            <a:r>
              <a:rPr lang="en-US" sz="2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normal form</a:t>
            </a:r>
          </a:p>
          <a:p>
            <a:pPr marL="0" indent="0">
              <a:lnSpc>
                <a:spcPts val="3000"/>
              </a:lnSpc>
              <a:buSzPct val="100000"/>
              <a:buFont typeface="Wingdings" pitchFamily="2" charset="2"/>
              <a:buNone/>
              <a:defRPr/>
            </a:pPr>
            <a:r>
              <a:rPr lang="en-US" sz="2600" u="sng" dirty="0">
                <a:solidFill>
                  <a:srgbClr val="7030A0"/>
                </a:solidFill>
                <a:latin typeface="Calibri" pitchFamily="34" charset="0"/>
              </a:rPr>
              <a:t>Optimization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:  If </a:t>
            </a:r>
            <a:r>
              <a:rPr lang="en-US" sz="2600" b="1" i="1" dirty="0">
                <a:solidFill>
                  <a:srgbClr val="00B0F0"/>
                </a:solidFill>
                <a:latin typeface="Calibri" pitchFamily="34" charset="0"/>
              </a:rPr>
              <a:t>N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 contains {X</a:t>
            </a:r>
            <a:r>
              <a:rPr lang="en-US" sz="2600" dirty="0">
                <a:solidFill>
                  <a:srgbClr val="7030A0"/>
                </a:solidFill>
                <a:latin typeface="Times New Roman"/>
                <a:cs typeface="Times New Roman"/>
              </a:rPr>
              <a:t>→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600" baseline="-25000" dirty="0">
                <a:solidFill>
                  <a:srgbClr val="7030A0"/>
                </a:solidFill>
                <a:latin typeface="Calibri" pitchFamily="34" charset="0"/>
              </a:rPr>
              <a:t>1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, X</a:t>
            </a:r>
            <a:r>
              <a:rPr lang="en-US" sz="2600" dirty="0">
                <a:solidFill>
                  <a:srgbClr val="7030A0"/>
                </a:solidFill>
                <a:latin typeface="Times New Roman"/>
                <a:cs typeface="Times New Roman"/>
              </a:rPr>
              <a:t> → 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600" baseline="-25000" dirty="0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, … X</a:t>
            </a:r>
            <a:r>
              <a:rPr lang="en-US" sz="2600" dirty="0">
                <a:solidFill>
                  <a:srgbClr val="7030A0"/>
                </a:solidFill>
                <a:latin typeface="Times New Roman"/>
                <a:cs typeface="Times New Roman"/>
              </a:rPr>
              <a:t> → </a:t>
            </a:r>
            <a:r>
              <a:rPr lang="en-US" sz="2600" dirty="0" err="1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600" baseline="-25000" dirty="0" err="1">
                <a:solidFill>
                  <a:srgbClr val="7030A0"/>
                </a:solidFill>
                <a:latin typeface="Calibri" pitchFamily="34" charset="0"/>
              </a:rPr>
              <a:t>k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}, replace them with X</a:t>
            </a:r>
            <a:r>
              <a:rPr lang="en-US" sz="2600" dirty="0">
                <a:solidFill>
                  <a:srgbClr val="7030A0"/>
                </a:solidFill>
                <a:latin typeface="Times New Roman"/>
                <a:cs typeface="Times New Roman"/>
              </a:rPr>
              <a:t> → 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600" baseline="-25000" dirty="0">
                <a:solidFill>
                  <a:srgbClr val="7030A0"/>
                </a:solidFill>
                <a:latin typeface="Calibri" pitchFamily="34" charset="0"/>
              </a:rPr>
              <a:t>1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600" baseline="-25000" dirty="0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…</a:t>
            </a:r>
            <a:r>
              <a:rPr lang="en-US" sz="2600" dirty="0" err="1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600" baseline="-25000" dirty="0" err="1">
                <a:solidFill>
                  <a:srgbClr val="7030A0"/>
                </a:solidFill>
                <a:latin typeface="Calibri" pitchFamily="34" charset="0"/>
              </a:rPr>
              <a:t>k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 to produce only one relation</a:t>
            </a:r>
          </a:p>
        </p:txBody>
      </p:sp>
    </p:spTree>
    <p:extLst>
      <p:ext uri="{BB962C8B-B14F-4D97-AF65-F5344CB8AC3E}">
        <p14:creationId xmlns:p14="http://schemas.microsoft.com/office/powerpoint/2010/main" val="100042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4732" y="152400"/>
            <a:ext cx="7772400" cy="11049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Lossless-Join Dependency-Preserving Decomposition into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3NF</a:t>
            </a:r>
            <a:r>
              <a:rPr lang="en-US" sz="3600" b="1" dirty="0">
                <a:solidFill>
                  <a:srgbClr val="0070C0"/>
                </a:solidFill>
              </a:rPr>
              <a:t>  (Detailed)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1295400"/>
            <a:ext cx="8469086" cy="54102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ts val="30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en-US" sz="2600" dirty="0">
                <a:latin typeface="Calibri" pitchFamily="34" charset="0"/>
              </a:rPr>
              <a:t>Compute a minimal cover </a:t>
            </a:r>
            <a:r>
              <a:rPr lang="en-US" sz="2600" i="1" dirty="0">
                <a:latin typeface="Calibri" pitchFamily="34" charset="0"/>
              </a:rPr>
              <a:t>G</a:t>
            </a:r>
            <a:r>
              <a:rPr lang="en-US" sz="2600" dirty="0">
                <a:latin typeface="Calibri" pitchFamily="34" charset="0"/>
              </a:rPr>
              <a:t> of the original set of FDs</a:t>
            </a:r>
          </a:p>
          <a:p>
            <a:pPr marL="457200" indent="-457200">
              <a:lnSpc>
                <a:spcPts val="30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en-US" sz="2600" dirty="0">
                <a:latin typeface="Calibri" pitchFamily="34" charset="0"/>
              </a:rPr>
              <a:t>Obtain a lossless-join decomposition:  </a:t>
            </a:r>
            <a:r>
              <a:rPr lang="en-US" sz="2600" i="1" dirty="0">
                <a:latin typeface="Calibri" pitchFamily="34" charset="0"/>
              </a:rPr>
              <a:t>R</a:t>
            </a:r>
            <a:r>
              <a:rPr lang="en-US" sz="2600" i="1" baseline="-25000" dirty="0">
                <a:latin typeface="Calibri" pitchFamily="34" charset="0"/>
              </a:rPr>
              <a:t>1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i="1" dirty="0">
                <a:latin typeface="Calibri" pitchFamily="34" charset="0"/>
              </a:rPr>
              <a:t>R</a:t>
            </a:r>
            <a:r>
              <a:rPr lang="en-US" sz="2600" i="1" baseline="-25000" dirty="0">
                <a:latin typeface="Calibri" pitchFamily="34" charset="0"/>
              </a:rPr>
              <a:t>2</a:t>
            </a:r>
            <a:r>
              <a:rPr lang="en-US" sz="2600" dirty="0">
                <a:latin typeface="Calibri" pitchFamily="34" charset="0"/>
              </a:rPr>
              <a:t>, …  </a:t>
            </a:r>
            <a:r>
              <a:rPr lang="en-US" sz="2600" i="1" dirty="0">
                <a:latin typeface="Calibri" pitchFamily="34" charset="0"/>
              </a:rPr>
              <a:t>R</a:t>
            </a:r>
            <a:r>
              <a:rPr lang="en-US" sz="2600" i="1" baseline="-25000" dirty="0">
                <a:latin typeface="Calibri" pitchFamily="34" charset="0"/>
              </a:rPr>
              <a:t>n</a:t>
            </a:r>
            <a:r>
              <a:rPr lang="en-US" sz="2600" i="1" dirty="0">
                <a:latin typeface="Calibri" pitchFamily="34" charset="0"/>
              </a:rPr>
              <a:t>  </a:t>
            </a:r>
            <a:r>
              <a:rPr lang="en-US" sz="2600" dirty="0">
                <a:latin typeface="Calibri" pitchFamily="34" charset="0"/>
              </a:rPr>
              <a:t>such that each one is in 3NF   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/* BCNF is also a 3NF </a:t>
            </a:r>
          </a:p>
          <a:p>
            <a:pPr marL="457200" indent="-457200">
              <a:lnSpc>
                <a:spcPts val="30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en-US" sz="2600" dirty="0">
                <a:latin typeface="Calibri" pitchFamily="34" charset="0"/>
              </a:rPr>
              <a:t>Determine the projection of </a:t>
            </a:r>
            <a:r>
              <a:rPr lang="en-US" sz="2600" i="1" dirty="0">
                <a:latin typeface="Calibri" pitchFamily="34" charset="0"/>
              </a:rPr>
              <a:t>G</a:t>
            </a:r>
            <a:r>
              <a:rPr lang="en-US" sz="2600" dirty="0">
                <a:latin typeface="Calibri" pitchFamily="34" charset="0"/>
              </a:rPr>
              <a:t> onto each </a:t>
            </a:r>
            <a:r>
              <a:rPr lang="en-US" sz="2600" i="1" dirty="0">
                <a:latin typeface="Calibri" pitchFamily="34" charset="0"/>
              </a:rPr>
              <a:t>R</a:t>
            </a:r>
            <a:r>
              <a:rPr lang="en-US" sz="2600" baseline="-25000" dirty="0">
                <a:latin typeface="Calibri" pitchFamily="34" charset="0"/>
              </a:rPr>
              <a:t>i</a:t>
            </a:r>
            <a:r>
              <a:rPr lang="en-US" sz="2600" dirty="0">
                <a:latin typeface="Calibri" pitchFamily="34" charset="0"/>
              </a:rPr>
              <a:t> , i.e., </a:t>
            </a:r>
            <a:r>
              <a:rPr lang="en-US" sz="2600" i="1" dirty="0">
                <a:latin typeface="Calibri" pitchFamily="34" charset="0"/>
              </a:rPr>
              <a:t>G</a:t>
            </a:r>
            <a:r>
              <a:rPr lang="en-US" sz="2600" baseline="-25000" dirty="0">
                <a:latin typeface="Calibri" pitchFamily="34" charset="0"/>
              </a:rPr>
              <a:t>i</a:t>
            </a:r>
            <a:r>
              <a:rPr lang="en-US" sz="2600" dirty="0">
                <a:latin typeface="Calibri" pitchFamily="34" charset="0"/>
              </a:rPr>
              <a:t> </a:t>
            </a:r>
            <a:endParaRPr lang="en-US" sz="260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>
              <a:lnSpc>
                <a:spcPts val="3000"/>
              </a:lnSpc>
              <a:buSzPct val="100000"/>
              <a:buFont typeface="+mj-lt"/>
              <a:buAutoNum type="arabicPeriod"/>
              <a:defRPr/>
            </a:pPr>
            <a:r>
              <a:rPr lang="en-US" sz="2600" dirty="0">
                <a:latin typeface="Calibri" pitchFamily="34" charset="0"/>
              </a:rPr>
              <a:t>Identify the set </a:t>
            </a:r>
            <a:r>
              <a:rPr lang="en-US" sz="2600" b="1" i="1" dirty="0">
                <a:solidFill>
                  <a:srgbClr val="00B0F0"/>
                </a:solidFill>
                <a:latin typeface="Calibri" pitchFamily="34" charset="0"/>
              </a:rPr>
              <a:t>N</a:t>
            </a:r>
            <a:r>
              <a:rPr lang="en-US" sz="2600" dirty="0">
                <a:latin typeface="Calibri" pitchFamily="34" charset="0"/>
              </a:rPr>
              <a:t> of FDs in </a:t>
            </a:r>
            <a:r>
              <a:rPr lang="en-US" sz="2600" i="1" dirty="0">
                <a:latin typeface="Calibri" pitchFamily="34" charset="0"/>
              </a:rPr>
              <a:t>G</a:t>
            </a:r>
            <a:r>
              <a:rPr lang="en-US" sz="2600" dirty="0">
                <a:latin typeface="Calibri" pitchFamily="34" charset="0"/>
              </a:rPr>
              <a:t> that is not preserved, </a:t>
            </a:r>
            <a:r>
              <a:rPr lang="en-US" sz="2600" i="1" dirty="0">
                <a:latin typeface="Calibri" pitchFamily="34" charset="0"/>
              </a:rPr>
              <a:t>i.e.</a:t>
            </a:r>
            <a:r>
              <a:rPr lang="en-US" sz="2600" dirty="0">
                <a:latin typeface="Calibri" pitchFamily="34" charset="0"/>
              </a:rPr>
              <a:t>, not included in (</a:t>
            </a:r>
            <a:r>
              <a:rPr lang="en-US" sz="2600" i="1" dirty="0">
                <a:latin typeface="Calibri" pitchFamily="34" charset="0"/>
              </a:rPr>
              <a:t>G</a:t>
            </a:r>
            <a:r>
              <a:rPr lang="en-US" sz="2600" i="1" baseline="-25000" dirty="0">
                <a:latin typeface="Calibri" pitchFamily="34" charset="0"/>
              </a:rPr>
              <a:t>1</a:t>
            </a:r>
            <a:r>
              <a:rPr lang="en-US" sz="2600" dirty="0">
                <a:latin typeface="Calibri" pitchFamily="34" charset="0"/>
                <a:sym typeface="Symbol"/>
              </a:rPr>
              <a:t></a:t>
            </a:r>
            <a:r>
              <a:rPr lang="en-US" sz="2600" i="1" dirty="0">
                <a:latin typeface="Calibri" pitchFamily="34" charset="0"/>
                <a:sym typeface="Symbol"/>
              </a:rPr>
              <a:t>G</a:t>
            </a:r>
            <a:r>
              <a:rPr lang="en-US" sz="2600" i="1" baseline="-25000" dirty="0">
                <a:latin typeface="Calibri" pitchFamily="34" charset="0"/>
              </a:rPr>
              <a:t>2</a:t>
            </a:r>
            <a:r>
              <a:rPr lang="en-US" sz="2600" dirty="0">
                <a:latin typeface="Calibri" pitchFamily="34" charset="0"/>
                <a:sym typeface="Symbol"/>
              </a:rPr>
              <a:t>  </a:t>
            </a:r>
            <a:r>
              <a:rPr lang="en-US" sz="2600" dirty="0">
                <a:latin typeface="Calibri" pitchFamily="34" charset="0"/>
              </a:rPr>
              <a:t>…</a:t>
            </a:r>
            <a:r>
              <a:rPr lang="en-US" sz="2600" dirty="0">
                <a:latin typeface="Calibri" pitchFamily="34" charset="0"/>
                <a:sym typeface="Symbol"/>
              </a:rPr>
              <a:t>  </a:t>
            </a:r>
            <a:r>
              <a:rPr lang="en-US" sz="2600" i="1" dirty="0" err="1">
                <a:latin typeface="Calibri" pitchFamily="34" charset="0"/>
                <a:sym typeface="Symbol"/>
              </a:rPr>
              <a:t>G</a:t>
            </a:r>
            <a:r>
              <a:rPr lang="en-US" sz="2600" i="1" baseline="-25000" dirty="0" err="1">
                <a:latin typeface="Calibri" pitchFamily="34" charset="0"/>
              </a:rPr>
              <a:t>n</a:t>
            </a:r>
            <a:r>
              <a:rPr lang="en-US" sz="2600" dirty="0">
                <a:latin typeface="Calibri" pitchFamily="34" charset="0"/>
              </a:rPr>
              <a:t>)</a:t>
            </a:r>
            <a:r>
              <a:rPr lang="en-US" sz="2600" baseline="30000" dirty="0">
                <a:latin typeface="Calibri" pitchFamily="34" charset="0"/>
              </a:rPr>
              <a:t>+    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/* They were not used in                                     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SzPct val="100000"/>
              <a:buNone/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                                                                 the decomposition */</a:t>
            </a:r>
          </a:p>
          <a:p>
            <a:pPr marL="457200" indent="-457200">
              <a:lnSpc>
                <a:spcPts val="3000"/>
              </a:lnSpc>
              <a:spcAft>
                <a:spcPts val="600"/>
              </a:spcAft>
              <a:buSzPct val="100000"/>
              <a:buFont typeface="+mj-lt"/>
              <a:buAutoNum type="arabicPeriod" startAt="5"/>
              <a:defRPr/>
            </a:pPr>
            <a:r>
              <a:rPr lang="en-US" sz="2600" dirty="0">
                <a:latin typeface="Calibri" pitchFamily="34" charset="0"/>
              </a:rPr>
              <a:t>For each FD </a:t>
            </a:r>
            <a:r>
              <a:rPr lang="en-US" sz="2600" i="1" dirty="0">
                <a:latin typeface="Calibri" pitchFamily="34" charset="0"/>
              </a:rPr>
              <a:t>X</a:t>
            </a:r>
            <a:r>
              <a:rPr lang="en-US" sz="2600" dirty="0">
                <a:latin typeface="Times New Roman"/>
                <a:cs typeface="Times New Roman"/>
              </a:rPr>
              <a:t>→</a:t>
            </a:r>
            <a:r>
              <a:rPr lang="en-US" sz="2600" i="1" dirty="0">
                <a:latin typeface="Calibri" pitchFamily="34" charset="0"/>
              </a:rPr>
              <a:t>A</a:t>
            </a:r>
            <a:r>
              <a:rPr lang="en-US" sz="2600" dirty="0">
                <a:latin typeface="Calibri" pitchFamily="34" charset="0"/>
              </a:rPr>
              <a:t> in </a:t>
            </a:r>
            <a:r>
              <a:rPr lang="en-US" sz="2600" b="1" i="1" dirty="0">
                <a:solidFill>
                  <a:srgbClr val="00B0F0"/>
                </a:solidFill>
                <a:latin typeface="Calibri" pitchFamily="34" charset="0"/>
              </a:rPr>
              <a:t>N</a:t>
            </a:r>
            <a:r>
              <a:rPr lang="en-US" sz="2600" dirty="0">
                <a:latin typeface="Calibri" pitchFamily="34" charset="0"/>
              </a:rPr>
              <a:t>, create a relation schema </a:t>
            </a:r>
            <a:r>
              <a:rPr lang="en-US" sz="2600" i="1" dirty="0">
                <a:latin typeface="Calibri" pitchFamily="34" charset="0"/>
              </a:rPr>
              <a:t>XA</a:t>
            </a:r>
            <a:r>
              <a:rPr lang="en-US" sz="2600" dirty="0">
                <a:latin typeface="Calibri" pitchFamily="34" charset="0"/>
              </a:rPr>
              <a:t> and add it to the result set</a:t>
            </a:r>
          </a:p>
          <a:p>
            <a:pPr marL="0" indent="0">
              <a:lnSpc>
                <a:spcPts val="3000"/>
              </a:lnSpc>
              <a:buSzPct val="100000"/>
              <a:buFont typeface="Wingdings" pitchFamily="2" charset="2"/>
              <a:buNone/>
              <a:defRPr/>
            </a:pPr>
            <a:r>
              <a:rPr lang="en-US" sz="2600" u="sng" dirty="0">
                <a:solidFill>
                  <a:srgbClr val="7030A0"/>
                </a:solidFill>
                <a:latin typeface="Calibri" pitchFamily="34" charset="0"/>
              </a:rPr>
              <a:t>Optimization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:  If </a:t>
            </a:r>
            <a:r>
              <a:rPr lang="en-US" sz="2600" b="1" i="1" dirty="0">
                <a:solidFill>
                  <a:srgbClr val="00B0F0"/>
                </a:solidFill>
                <a:latin typeface="Calibri" pitchFamily="34" charset="0"/>
              </a:rPr>
              <a:t>N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 contains {X</a:t>
            </a:r>
            <a:r>
              <a:rPr lang="en-US" sz="2600" dirty="0">
                <a:solidFill>
                  <a:srgbClr val="7030A0"/>
                </a:solidFill>
                <a:latin typeface="Times New Roman"/>
                <a:cs typeface="Times New Roman"/>
              </a:rPr>
              <a:t>→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600" baseline="-25000" dirty="0">
                <a:solidFill>
                  <a:srgbClr val="7030A0"/>
                </a:solidFill>
                <a:latin typeface="Calibri" pitchFamily="34" charset="0"/>
              </a:rPr>
              <a:t>1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, X</a:t>
            </a:r>
            <a:r>
              <a:rPr lang="en-US" sz="2600" dirty="0">
                <a:solidFill>
                  <a:srgbClr val="7030A0"/>
                </a:solidFill>
                <a:latin typeface="Times New Roman"/>
                <a:cs typeface="Times New Roman"/>
              </a:rPr>
              <a:t> → 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600" baseline="-25000" dirty="0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, … X</a:t>
            </a:r>
            <a:r>
              <a:rPr lang="en-US" sz="2600" dirty="0">
                <a:solidFill>
                  <a:srgbClr val="7030A0"/>
                </a:solidFill>
                <a:latin typeface="Times New Roman"/>
                <a:cs typeface="Times New Roman"/>
              </a:rPr>
              <a:t> → </a:t>
            </a:r>
            <a:r>
              <a:rPr lang="en-US" sz="2600" dirty="0" err="1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600" baseline="-25000" dirty="0" err="1">
                <a:solidFill>
                  <a:srgbClr val="7030A0"/>
                </a:solidFill>
                <a:latin typeface="Calibri" pitchFamily="34" charset="0"/>
              </a:rPr>
              <a:t>k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}, replace them with X</a:t>
            </a:r>
            <a:r>
              <a:rPr lang="en-US" sz="2600" dirty="0">
                <a:solidFill>
                  <a:srgbClr val="7030A0"/>
                </a:solidFill>
                <a:latin typeface="Times New Roman"/>
                <a:cs typeface="Times New Roman"/>
              </a:rPr>
              <a:t> → 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600" baseline="-25000" dirty="0">
                <a:solidFill>
                  <a:srgbClr val="7030A0"/>
                </a:solidFill>
                <a:latin typeface="Calibri" pitchFamily="34" charset="0"/>
              </a:rPr>
              <a:t>1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600" baseline="-25000" dirty="0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…</a:t>
            </a:r>
            <a:r>
              <a:rPr lang="en-US" sz="2600" dirty="0" err="1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2600" baseline="-25000" dirty="0" err="1">
                <a:solidFill>
                  <a:srgbClr val="7030A0"/>
                </a:solidFill>
                <a:latin typeface="Calibri" pitchFamily="34" charset="0"/>
              </a:rPr>
              <a:t>k</a:t>
            </a:r>
            <a:r>
              <a:rPr lang="en-US" sz="2600" dirty="0">
                <a:solidFill>
                  <a:srgbClr val="7030A0"/>
                </a:solidFill>
                <a:latin typeface="Calibri" pitchFamily="34" charset="0"/>
              </a:rPr>
              <a:t> to produce only one 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992B358-4B90-13DC-D01F-9CB6E8481B32}"/>
              </a:ext>
            </a:extLst>
          </p:cNvPr>
          <p:cNvSpPr/>
          <p:nvPr/>
        </p:nvSpPr>
        <p:spPr>
          <a:xfrm>
            <a:off x="3577501" y="1473200"/>
            <a:ext cx="4376328" cy="2561771"/>
          </a:xfrm>
          <a:custGeom>
            <a:avLst/>
            <a:gdLst>
              <a:gd name="connsiteX0" fmla="*/ 1081585 w 4376328"/>
              <a:gd name="connsiteY0" fmla="*/ 2191657 h 2561771"/>
              <a:gd name="connsiteX1" fmla="*/ 1139642 w 4376328"/>
              <a:gd name="connsiteY1" fmla="*/ 2184400 h 2561771"/>
              <a:gd name="connsiteX2" fmla="*/ 1183185 w 4376328"/>
              <a:gd name="connsiteY2" fmla="*/ 2177143 h 2561771"/>
              <a:gd name="connsiteX3" fmla="*/ 1538785 w 4376328"/>
              <a:gd name="connsiteY3" fmla="*/ 2184400 h 2561771"/>
              <a:gd name="connsiteX4" fmla="*/ 1604099 w 4376328"/>
              <a:gd name="connsiteY4" fmla="*/ 2198914 h 2561771"/>
              <a:gd name="connsiteX5" fmla="*/ 1640385 w 4376328"/>
              <a:gd name="connsiteY5" fmla="*/ 2206171 h 2561771"/>
              <a:gd name="connsiteX6" fmla="*/ 1720213 w 4376328"/>
              <a:gd name="connsiteY6" fmla="*/ 2227943 h 2561771"/>
              <a:gd name="connsiteX7" fmla="*/ 1807299 w 4376328"/>
              <a:gd name="connsiteY7" fmla="*/ 2264229 h 2561771"/>
              <a:gd name="connsiteX8" fmla="*/ 1850842 w 4376328"/>
              <a:gd name="connsiteY8" fmla="*/ 2271486 h 2561771"/>
              <a:gd name="connsiteX9" fmla="*/ 1901642 w 4376328"/>
              <a:gd name="connsiteY9" fmla="*/ 2293257 h 2561771"/>
              <a:gd name="connsiteX10" fmla="*/ 1937928 w 4376328"/>
              <a:gd name="connsiteY10" fmla="*/ 2300514 h 2561771"/>
              <a:gd name="connsiteX11" fmla="*/ 2046785 w 4376328"/>
              <a:gd name="connsiteY11" fmla="*/ 2329543 h 2561771"/>
              <a:gd name="connsiteX12" fmla="*/ 2257242 w 4376328"/>
              <a:gd name="connsiteY12" fmla="*/ 2409371 h 2561771"/>
              <a:gd name="connsiteX13" fmla="*/ 2329813 w 4376328"/>
              <a:gd name="connsiteY13" fmla="*/ 2423886 h 2561771"/>
              <a:gd name="connsiteX14" fmla="*/ 2416899 w 4376328"/>
              <a:gd name="connsiteY14" fmla="*/ 2460171 h 2561771"/>
              <a:gd name="connsiteX15" fmla="*/ 2496728 w 4376328"/>
              <a:gd name="connsiteY15" fmla="*/ 2474686 h 2561771"/>
              <a:gd name="connsiteX16" fmla="*/ 2518499 w 4376328"/>
              <a:gd name="connsiteY16" fmla="*/ 2481943 h 2561771"/>
              <a:gd name="connsiteX17" fmla="*/ 2620099 w 4376328"/>
              <a:gd name="connsiteY17" fmla="*/ 2503714 h 2561771"/>
              <a:gd name="connsiteX18" fmla="*/ 2685413 w 4376328"/>
              <a:gd name="connsiteY18" fmla="*/ 2525486 h 2561771"/>
              <a:gd name="connsiteX19" fmla="*/ 2743470 w 4376328"/>
              <a:gd name="connsiteY19" fmla="*/ 2540000 h 2561771"/>
              <a:gd name="connsiteX20" fmla="*/ 2823299 w 4376328"/>
              <a:gd name="connsiteY20" fmla="*/ 2547257 h 2561771"/>
              <a:gd name="connsiteX21" fmla="*/ 2975699 w 4376328"/>
              <a:gd name="connsiteY21" fmla="*/ 2561771 h 2561771"/>
              <a:gd name="connsiteX22" fmla="*/ 3302270 w 4376328"/>
              <a:gd name="connsiteY22" fmla="*/ 2547257 h 2561771"/>
              <a:gd name="connsiteX23" fmla="*/ 3396613 w 4376328"/>
              <a:gd name="connsiteY23" fmla="*/ 2540000 h 2561771"/>
              <a:gd name="connsiteX24" fmla="*/ 3490956 w 4376328"/>
              <a:gd name="connsiteY24" fmla="*/ 2510971 h 2561771"/>
              <a:gd name="connsiteX25" fmla="*/ 3599813 w 4376328"/>
              <a:gd name="connsiteY25" fmla="*/ 2496457 h 2561771"/>
              <a:gd name="connsiteX26" fmla="*/ 3694156 w 4376328"/>
              <a:gd name="connsiteY26" fmla="*/ 2481943 h 2561771"/>
              <a:gd name="connsiteX27" fmla="*/ 3715928 w 4376328"/>
              <a:gd name="connsiteY27" fmla="*/ 2474686 h 2561771"/>
              <a:gd name="connsiteX28" fmla="*/ 3933642 w 4376328"/>
              <a:gd name="connsiteY28" fmla="*/ 2445657 h 2561771"/>
              <a:gd name="connsiteX29" fmla="*/ 3955413 w 4376328"/>
              <a:gd name="connsiteY29" fmla="*/ 2438400 h 2561771"/>
              <a:gd name="connsiteX30" fmla="*/ 4013470 w 4376328"/>
              <a:gd name="connsiteY30" fmla="*/ 2431143 h 2561771"/>
              <a:gd name="connsiteX31" fmla="*/ 4064270 w 4376328"/>
              <a:gd name="connsiteY31" fmla="*/ 2409371 h 2561771"/>
              <a:gd name="connsiteX32" fmla="*/ 4129585 w 4376328"/>
              <a:gd name="connsiteY32" fmla="*/ 2365829 h 2561771"/>
              <a:gd name="connsiteX33" fmla="*/ 4216670 w 4376328"/>
              <a:gd name="connsiteY33" fmla="*/ 2271486 h 2561771"/>
              <a:gd name="connsiteX34" fmla="*/ 4260213 w 4376328"/>
              <a:gd name="connsiteY34" fmla="*/ 2206171 h 2561771"/>
              <a:gd name="connsiteX35" fmla="*/ 4296499 w 4376328"/>
              <a:gd name="connsiteY35" fmla="*/ 2133600 h 2561771"/>
              <a:gd name="connsiteX36" fmla="*/ 4325528 w 4376328"/>
              <a:gd name="connsiteY36" fmla="*/ 2061029 h 2561771"/>
              <a:gd name="connsiteX37" fmla="*/ 4369070 w 4376328"/>
              <a:gd name="connsiteY37" fmla="*/ 1944914 h 2561771"/>
              <a:gd name="connsiteX38" fmla="*/ 4376328 w 4376328"/>
              <a:gd name="connsiteY38" fmla="*/ 1879600 h 2561771"/>
              <a:gd name="connsiteX39" fmla="*/ 4369070 w 4376328"/>
              <a:gd name="connsiteY39" fmla="*/ 1705429 h 2561771"/>
              <a:gd name="connsiteX40" fmla="*/ 4347299 w 4376328"/>
              <a:gd name="connsiteY40" fmla="*/ 1516743 h 2561771"/>
              <a:gd name="connsiteX41" fmla="*/ 4332785 w 4376328"/>
              <a:gd name="connsiteY41" fmla="*/ 1226457 h 2561771"/>
              <a:gd name="connsiteX42" fmla="*/ 4318270 w 4376328"/>
              <a:gd name="connsiteY42" fmla="*/ 1103086 h 2561771"/>
              <a:gd name="connsiteX43" fmla="*/ 4296499 w 4376328"/>
              <a:gd name="connsiteY43" fmla="*/ 892629 h 2561771"/>
              <a:gd name="connsiteX44" fmla="*/ 4274728 w 4376328"/>
              <a:gd name="connsiteY44" fmla="*/ 805543 h 2561771"/>
              <a:gd name="connsiteX45" fmla="*/ 4223928 w 4376328"/>
              <a:gd name="connsiteY45" fmla="*/ 616857 h 2561771"/>
              <a:gd name="connsiteX46" fmla="*/ 4209413 w 4376328"/>
              <a:gd name="connsiteY46" fmla="*/ 537029 h 2561771"/>
              <a:gd name="connsiteX47" fmla="*/ 4202156 w 4376328"/>
              <a:gd name="connsiteY47" fmla="*/ 508000 h 2561771"/>
              <a:gd name="connsiteX48" fmla="*/ 4194899 w 4376328"/>
              <a:gd name="connsiteY48" fmla="*/ 471714 h 2561771"/>
              <a:gd name="connsiteX49" fmla="*/ 4165870 w 4376328"/>
              <a:gd name="connsiteY49" fmla="*/ 377371 h 2561771"/>
              <a:gd name="connsiteX50" fmla="*/ 4151356 w 4376328"/>
              <a:gd name="connsiteY50" fmla="*/ 319314 h 2561771"/>
              <a:gd name="connsiteX51" fmla="*/ 4144099 w 4376328"/>
              <a:gd name="connsiteY51" fmla="*/ 268514 h 2561771"/>
              <a:gd name="connsiteX52" fmla="*/ 4107813 w 4376328"/>
              <a:gd name="connsiteY52" fmla="*/ 195943 h 2561771"/>
              <a:gd name="connsiteX53" fmla="*/ 4078785 w 4376328"/>
              <a:gd name="connsiteY53" fmla="*/ 94343 h 2561771"/>
              <a:gd name="connsiteX54" fmla="*/ 4064270 w 4376328"/>
              <a:gd name="connsiteY54" fmla="*/ 36286 h 2561771"/>
              <a:gd name="connsiteX55" fmla="*/ 4042499 w 4376328"/>
              <a:gd name="connsiteY55" fmla="*/ 21771 h 2561771"/>
              <a:gd name="connsiteX56" fmla="*/ 3940899 w 4376328"/>
              <a:gd name="connsiteY56" fmla="*/ 14514 h 2561771"/>
              <a:gd name="connsiteX57" fmla="*/ 3614328 w 4376328"/>
              <a:gd name="connsiteY57" fmla="*/ 0 h 2561771"/>
              <a:gd name="connsiteX58" fmla="*/ 3229699 w 4376328"/>
              <a:gd name="connsiteY58" fmla="*/ 72571 h 2561771"/>
              <a:gd name="connsiteX59" fmla="*/ 3178899 w 4376328"/>
              <a:gd name="connsiteY59" fmla="*/ 79829 h 2561771"/>
              <a:gd name="connsiteX60" fmla="*/ 2707185 w 4376328"/>
              <a:gd name="connsiteY60" fmla="*/ 87086 h 2561771"/>
              <a:gd name="connsiteX61" fmla="*/ 2380613 w 4376328"/>
              <a:gd name="connsiteY61" fmla="*/ 130629 h 2561771"/>
              <a:gd name="connsiteX62" fmla="*/ 2358842 w 4376328"/>
              <a:gd name="connsiteY62" fmla="*/ 152400 h 2561771"/>
              <a:gd name="connsiteX63" fmla="*/ 2235470 w 4376328"/>
              <a:gd name="connsiteY63" fmla="*/ 283029 h 2561771"/>
              <a:gd name="connsiteX64" fmla="*/ 2141128 w 4376328"/>
              <a:gd name="connsiteY64" fmla="*/ 406400 h 2561771"/>
              <a:gd name="connsiteX65" fmla="*/ 2054042 w 4376328"/>
              <a:gd name="connsiteY65" fmla="*/ 522514 h 2561771"/>
              <a:gd name="connsiteX66" fmla="*/ 1974213 w 4376328"/>
              <a:gd name="connsiteY66" fmla="*/ 689429 h 2561771"/>
              <a:gd name="connsiteX67" fmla="*/ 1930670 w 4376328"/>
              <a:gd name="connsiteY67" fmla="*/ 856343 h 2561771"/>
              <a:gd name="connsiteX68" fmla="*/ 1923413 w 4376328"/>
              <a:gd name="connsiteY68" fmla="*/ 892629 h 2561771"/>
              <a:gd name="connsiteX69" fmla="*/ 1872613 w 4376328"/>
              <a:gd name="connsiteY69" fmla="*/ 1023257 h 2561771"/>
              <a:gd name="connsiteX70" fmla="*/ 1683928 w 4376328"/>
              <a:gd name="connsiteY70" fmla="*/ 1168400 h 2561771"/>
              <a:gd name="connsiteX71" fmla="*/ 1618613 w 4376328"/>
              <a:gd name="connsiteY71" fmla="*/ 1211943 h 2561771"/>
              <a:gd name="connsiteX72" fmla="*/ 1429928 w 4376328"/>
              <a:gd name="connsiteY72" fmla="*/ 1306286 h 2561771"/>
              <a:gd name="connsiteX73" fmla="*/ 1248499 w 4376328"/>
              <a:gd name="connsiteY73" fmla="*/ 1328057 h 2561771"/>
              <a:gd name="connsiteX74" fmla="*/ 1023528 w 4376328"/>
              <a:gd name="connsiteY74" fmla="*/ 1313543 h 2561771"/>
              <a:gd name="connsiteX75" fmla="*/ 900156 w 4376328"/>
              <a:gd name="connsiteY75" fmla="*/ 1328057 h 2561771"/>
              <a:gd name="connsiteX76" fmla="*/ 805813 w 4376328"/>
              <a:gd name="connsiteY76" fmla="*/ 1335314 h 2561771"/>
              <a:gd name="connsiteX77" fmla="*/ 413928 w 4376328"/>
              <a:gd name="connsiteY77" fmla="*/ 1240971 h 2561771"/>
              <a:gd name="connsiteX78" fmla="*/ 290556 w 4376328"/>
              <a:gd name="connsiteY78" fmla="*/ 1299029 h 2561771"/>
              <a:gd name="connsiteX79" fmla="*/ 247013 w 4376328"/>
              <a:gd name="connsiteY79" fmla="*/ 1313543 h 2561771"/>
              <a:gd name="connsiteX80" fmla="*/ 101870 w 4376328"/>
              <a:gd name="connsiteY80" fmla="*/ 1473200 h 2561771"/>
              <a:gd name="connsiteX81" fmla="*/ 58328 w 4376328"/>
              <a:gd name="connsiteY81" fmla="*/ 1567543 h 2561771"/>
              <a:gd name="connsiteX82" fmla="*/ 14785 w 4376328"/>
              <a:gd name="connsiteY82" fmla="*/ 1640114 h 2561771"/>
              <a:gd name="connsiteX83" fmla="*/ 7528 w 4376328"/>
              <a:gd name="connsiteY83" fmla="*/ 1690914 h 2561771"/>
              <a:gd name="connsiteX84" fmla="*/ 270 w 4376328"/>
              <a:gd name="connsiteY84" fmla="*/ 1785257 h 2561771"/>
              <a:gd name="connsiteX85" fmla="*/ 14785 w 4376328"/>
              <a:gd name="connsiteY85" fmla="*/ 1836057 h 2561771"/>
              <a:gd name="connsiteX86" fmla="*/ 58328 w 4376328"/>
              <a:gd name="connsiteY86" fmla="*/ 1923143 h 2561771"/>
              <a:gd name="connsiteX87" fmla="*/ 80099 w 4376328"/>
              <a:gd name="connsiteY87" fmla="*/ 1944914 h 2561771"/>
              <a:gd name="connsiteX88" fmla="*/ 109128 w 4376328"/>
              <a:gd name="connsiteY88" fmla="*/ 1952171 h 2561771"/>
              <a:gd name="connsiteX89" fmla="*/ 239756 w 4376328"/>
              <a:gd name="connsiteY89" fmla="*/ 2090057 h 2561771"/>
              <a:gd name="connsiteX90" fmla="*/ 254270 w 4376328"/>
              <a:gd name="connsiteY90" fmla="*/ 2111829 h 2561771"/>
              <a:gd name="connsiteX91" fmla="*/ 370385 w 4376328"/>
              <a:gd name="connsiteY91" fmla="*/ 2227943 h 2561771"/>
              <a:gd name="connsiteX92" fmla="*/ 755013 w 4376328"/>
              <a:gd name="connsiteY92" fmla="*/ 2220686 h 2561771"/>
              <a:gd name="connsiteX93" fmla="*/ 776785 w 4376328"/>
              <a:gd name="connsiteY93" fmla="*/ 2227943 h 2561771"/>
              <a:gd name="connsiteX94" fmla="*/ 813070 w 4376328"/>
              <a:gd name="connsiteY94" fmla="*/ 2235200 h 2561771"/>
              <a:gd name="connsiteX95" fmla="*/ 856613 w 4376328"/>
              <a:gd name="connsiteY95" fmla="*/ 2249714 h 2561771"/>
              <a:gd name="connsiteX96" fmla="*/ 1088842 w 4376328"/>
              <a:gd name="connsiteY96" fmla="*/ 2235200 h 2561771"/>
              <a:gd name="connsiteX97" fmla="*/ 1081585 w 4376328"/>
              <a:gd name="connsiteY97" fmla="*/ 2191657 h 25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376328" h="2561771">
                <a:moveTo>
                  <a:pt x="1081585" y="2191657"/>
                </a:moveTo>
                <a:cubicBezTo>
                  <a:pt x="1090052" y="2183190"/>
                  <a:pt x="1120335" y="2187158"/>
                  <a:pt x="1139642" y="2184400"/>
                </a:cubicBezTo>
                <a:cubicBezTo>
                  <a:pt x="1154209" y="2182319"/>
                  <a:pt x="1168470" y="2177143"/>
                  <a:pt x="1183185" y="2177143"/>
                </a:cubicBezTo>
                <a:cubicBezTo>
                  <a:pt x="1301743" y="2177143"/>
                  <a:pt x="1420252" y="2181981"/>
                  <a:pt x="1538785" y="2184400"/>
                </a:cubicBezTo>
                <a:lnTo>
                  <a:pt x="1604099" y="2198914"/>
                </a:lnTo>
                <a:cubicBezTo>
                  <a:pt x="1616160" y="2201498"/>
                  <a:pt x="1628683" y="2202270"/>
                  <a:pt x="1640385" y="2206171"/>
                </a:cubicBezTo>
                <a:cubicBezTo>
                  <a:pt x="1723501" y="2233877"/>
                  <a:pt x="1597372" y="2210395"/>
                  <a:pt x="1720213" y="2227943"/>
                </a:cubicBezTo>
                <a:cubicBezTo>
                  <a:pt x="1752855" y="2244263"/>
                  <a:pt x="1767528" y="2252866"/>
                  <a:pt x="1807299" y="2264229"/>
                </a:cubicBezTo>
                <a:cubicBezTo>
                  <a:pt x="1821447" y="2268271"/>
                  <a:pt x="1836328" y="2269067"/>
                  <a:pt x="1850842" y="2271486"/>
                </a:cubicBezTo>
                <a:cubicBezTo>
                  <a:pt x="1867775" y="2278743"/>
                  <a:pt x="1884164" y="2287431"/>
                  <a:pt x="1901642" y="2293257"/>
                </a:cubicBezTo>
                <a:cubicBezTo>
                  <a:pt x="1913344" y="2297158"/>
                  <a:pt x="1925909" y="2297740"/>
                  <a:pt x="1937928" y="2300514"/>
                </a:cubicBezTo>
                <a:cubicBezTo>
                  <a:pt x="1958201" y="2305192"/>
                  <a:pt x="2025245" y="2322004"/>
                  <a:pt x="2046785" y="2329543"/>
                </a:cubicBezTo>
                <a:cubicBezTo>
                  <a:pt x="2068041" y="2336983"/>
                  <a:pt x="2246579" y="2407594"/>
                  <a:pt x="2257242" y="2409371"/>
                </a:cubicBezTo>
                <a:cubicBezTo>
                  <a:pt x="2272289" y="2411879"/>
                  <a:pt x="2312494" y="2417391"/>
                  <a:pt x="2329813" y="2423886"/>
                </a:cubicBezTo>
                <a:cubicBezTo>
                  <a:pt x="2394742" y="2448234"/>
                  <a:pt x="2315444" y="2433472"/>
                  <a:pt x="2416899" y="2460171"/>
                </a:cubicBezTo>
                <a:cubicBezTo>
                  <a:pt x="2443054" y="2467054"/>
                  <a:pt x="2470282" y="2469019"/>
                  <a:pt x="2496728" y="2474686"/>
                </a:cubicBezTo>
                <a:cubicBezTo>
                  <a:pt x="2504208" y="2476289"/>
                  <a:pt x="2511078" y="2480088"/>
                  <a:pt x="2518499" y="2481943"/>
                </a:cubicBezTo>
                <a:cubicBezTo>
                  <a:pt x="2602611" y="2502971"/>
                  <a:pt x="2558206" y="2489961"/>
                  <a:pt x="2620099" y="2503714"/>
                </a:cubicBezTo>
                <a:cubicBezTo>
                  <a:pt x="2685892" y="2518334"/>
                  <a:pt x="2608358" y="2501776"/>
                  <a:pt x="2685413" y="2525486"/>
                </a:cubicBezTo>
                <a:cubicBezTo>
                  <a:pt x="2704479" y="2531353"/>
                  <a:pt x="2723766" y="2536889"/>
                  <a:pt x="2743470" y="2540000"/>
                </a:cubicBezTo>
                <a:cubicBezTo>
                  <a:pt x="2769862" y="2544167"/>
                  <a:pt x="2796726" y="2544460"/>
                  <a:pt x="2823299" y="2547257"/>
                </a:cubicBezTo>
                <a:cubicBezTo>
                  <a:pt x="2974884" y="2563213"/>
                  <a:pt x="2761270" y="2545277"/>
                  <a:pt x="2975699" y="2561771"/>
                </a:cubicBezTo>
                <a:lnTo>
                  <a:pt x="3302270" y="2547257"/>
                </a:lnTo>
                <a:cubicBezTo>
                  <a:pt x="3333768" y="2545628"/>
                  <a:pt x="3365640" y="2545956"/>
                  <a:pt x="3396613" y="2540000"/>
                </a:cubicBezTo>
                <a:cubicBezTo>
                  <a:pt x="3428924" y="2533786"/>
                  <a:pt x="3458307" y="2515052"/>
                  <a:pt x="3490956" y="2510971"/>
                </a:cubicBezTo>
                <a:cubicBezTo>
                  <a:pt x="3520310" y="2507302"/>
                  <a:pt x="3569767" y="2501465"/>
                  <a:pt x="3599813" y="2496457"/>
                </a:cubicBezTo>
                <a:cubicBezTo>
                  <a:pt x="3699551" y="2479834"/>
                  <a:pt x="3553772" y="2499491"/>
                  <a:pt x="3694156" y="2481943"/>
                </a:cubicBezTo>
                <a:cubicBezTo>
                  <a:pt x="3701413" y="2479524"/>
                  <a:pt x="3708413" y="2476117"/>
                  <a:pt x="3715928" y="2474686"/>
                </a:cubicBezTo>
                <a:cubicBezTo>
                  <a:pt x="3839880" y="2451076"/>
                  <a:pt x="3825931" y="2454633"/>
                  <a:pt x="3933642" y="2445657"/>
                </a:cubicBezTo>
                <a:cubicBezTo>
                  <a:pt x="3940899" y="2443238"/>
                  <a:pt x="3947887" y="2439768"/>
                  <a:pt x="3955413" y="2438400"/>
                </a:cubicBezTo>
                <a:cubicBezTo>
                  <a:pt x="3974601" y="2434911"/>
                  <a:pt x="3994626" y="2436168"/>
                  <a:pt x="4013470" y="2431143"/>
                </a:cubicBezTo>
                <a:cubicBezTo>
                  <a:pt x="4031271" y="2426396"/>
                  <a:pt x="4047792" y="2417610"/>
                  <a:pt x="4064270" y="2409371"/>
                </a:cubicBezTo>
                <a:cubicBezTo>
                  <a:pt x="4080666" y="2401173"/>
                  <a:pt x="4115221" y="2379088"/>
                  <a:pt x="4129585" y="2365829"/>
                </a:cubicBezTo>
                <a:cubicBezTo>
                  <a:pt x="4170717" y="2327861"/>
                  <a:pt x="4189284" y="2311043"/>
                  <a:pt x="4216670" y="2271486"/>
                </a:cubicBezTo>
                <a:cubicBezTo>
                  <a:pt x="4231564" y="2249972"/>
                  <a:pt x="4247103" y="2228816"/>
                  <a:pt x="4260213" y="2206171"/>
                </a:cubicBezTo>
                <a:cubicBezTo>
                  <a:pt x="4273764" y="2182765"/>
                  <a:pt x="4285400" y="2158263"/>
                  <a:pt x="4296499" y="2133600"/>
                </a:cubicBezTo>
                <a:cubicBezTo>
                  <a:pt x="4307191" y="2109841"/>
                  <a:pt x="4316624" y="2085514"/>
                  <a:pt x="4325528" y="2061029"/>
                </a:cubicBezTo>
                <a:cubicBezTo>
                  <a:pt x="4368797" y="1942039"/>
                  <a:pt x="4337047" y="2008963"/>
                  <a:pt x="4369070" y="1944914"/>
                </a:cubicBezTo>
                <a:cubicBezTo>
                  <a:pt x="4371489" y="1923143"/>
                  <a:pt x="4376328" y="1901505"/>
                  <a:pt x="4376328" y="1879600"/>
                </a:cubicBezTo>
                <a:cubicBezTo>
                  <a:pt x="4376328" y="1821493"/>
                  <a:pt x="4372482" y="1763436"/>
                  <a:pt x="4369070" y="1705429"/>
                </a:cubicBezTo>
                <a:cubicBezTo>
                  <a:pt x="4366594" y="1663346"/>
                  <a:pt x="4350930" y="1545791"/>
                  <a:pt x="4347299" y="1516743"/>
                </a:cubicBezTo>
                <a:cubicBezTo>
                  <a:pt x="4342461" y="1419981"/>
                  <a:pt x="4348712" y="1322022"/>
                  <a:pt x="4332785" y="1226457"/>
                </a:cubicBezTo>
                <a:cubicBezTo>
                  <a:pt x="4321925" y="1161294"/>
                  <a:pt x="4325427" y="1188970"/>
                  <a:pt x="4318270" y="1103086"/>
                </a:cubicBezTo>
                <a:cubicBezTo>
                  <a:pt x="4312007" y="1027928"/>
                  <a:pt x="4309997" y="968218"/>
                  <a:pt x="4296499" y="892629"/>
                </a:cubicBezTo>
                <a:cubicBezTo>
                  <a:pt x="4291239" y="863173"/>
                  <a:pt x="4280596" y="834884"/>
                  <a:pt x="4274728" y="805543"/>
                </a:cubicBezTo>
                <a:cubicBezTo>
                  <a:pt x="4242516" y="644488"/>
                  <a:pt x="4267764" y="704530"/>
                  <a:pt x="4223928" y="616857"/>
                </a:cubicBezTo>
                <a:cubicBezTo>
                  <a:pt x="4218677" y="585353"/>
                  <a:pt x="4216174" y="567452"/>
                  <a:pt x="4209413" y="537029"/>
                </a:cubicBezTo>
                <a:cubicBezTo>
                  <a:pt x="4207249" y="527292"/>
                  <a:pt x="4204320" y="517737"/>
                  <a:pt x="4202156" y="508000"/>
                </a:cubicBezTo>
                <a:cubicBezTo>
                  <a:pt x="4199480" y="495959"/>
                  <a:pt x="4197891" y="483681"/>
                  <a:pt x="4194899" y="471714"/>
                </a:cubicBezTo>
                <a:cubicBezTo>
                  <a:pt x="4171779" y="379230"/>
                  <a:pt x="4189780" y="461054"/>
                  <a:pt x="4165870" y="377371"/>
                </a:cubicBezTo>
                <a:cubicBezTo>
                  <a:pt x="4160390" y="358191"/>
                  <a:pt x="4155268" y="338875"/>
                  <a:pt x="4151356" y="319314"/>
                </a:cubicBezTo>
                <a:cubicBezTo>
                  <a:pt x="4148001" y="302541"/>
                  <a:pt x="4148248" y="285109"/>
                  <a:pt x="4144099" y="268514"/>
                </a:cubicBezTo>
                <a:cubicBezTo>
                  <a:pt x="4137044" y="240295"/>
                  <a:pt x="4122538" y="220483"/>
                  <a:pt x="4107813" y="195943"/>
                </a:cubicBezTo>
                <a:cubicBezTo>
                  <a:pt x="4093540" y="96028"/>
                  <a:pt x="4112045" y="194121"/>
                  <a:pt x="4078785" y="94343"/>
                </a:cubicBezTo>
                <a:cubicBezTo>
                  <a:pt x="4072477" y="75419"/>
                  <a:pt x="4073191" y="54128"/>
                  <a:pt x="4064270" y="36286"/>
                </a:cubicBezTo>
                <a:cubicBezTo>
                  <a:pt x="4060369" y="28485"/>
                  <a:pt x="4051088" y="23287"/>
                  <a:pt x="4042499" y="21771"/>
                </a:cubicBezTo>
                <a:cubicBezTo>
                  <a:pt x="4009063" y="15870"/>
                  <a:pt x="3974808" y="16238"/>
                  <a:pt x="3940899" y="14514"/>
                </a:cubicBezTo>
                <a:lnTo>
                  <a:pt x="3614328" y="0"/>
                </a:lnTo>
                <a:cubicBezTo>
                  <a:pt x="3486118" y="24190"/>
                  <a:pt x="3358859" y="54117"/>
                  <a:pt x="3229699" y="72571"/>
                </a:cubicBezTo>
                <a:cubicBezTo>
                  <a:pt x="3212766" y="74990"/>
                  <a:pt x="3195998" y="79354"/>
                  <a:pt x="3178899" y="79829"/>
                </a:cubicBezTo>
                <a:cubicBezTo>
                  <a:pt x="3021703" y="84196"/>
                  <a:pt x="2864423" y="84667"/>
                  <a:pt x="2707185" y="87086"/>
                </a:cubicBezTo>
                <a:cubicBezTo>
                  <a:pt x="2665746" y="91690"/>
                  <a:pt x="2442808" y="112859"/>
                  <a:pt x="2380613" y="130629"/>
                </a:cubicBezTo>
                <a:cubicBezTo>
                  <a:pt x="2370745" y="133448"/>
                  <a:pt x="2365453" y="144550"/>
                  <a:pt x="2358842" y="152400"/>
                </a:cubicBezTo>
                <a:cubicBezTo>
                  <a:pt x="2251310" y="280094"/>
                  <a:pt x="2310485" y="245520"/>
                  <a:pt x="2235470" y="283029"/>
                </a:cubicBezTo>
                <a:cubicBezTo>
                  <a:pt x="2204023" y="324153"/>
                  <a:pt x="2173468" y="365975"/>
                  <a:pt x="2141128" y="406400"/>
                </a:cubicBezTo>
                <a:cubicBezTo>
                  <a:pt x="2104042" y="452758"/>
                  <a:pt x="2078450" y="468276"/>
                  <a:pt x="2054042" y="522514"/>
                </a:cubicBezTo>
                <a:cubicBezTo>
                  <a:pt x="1968424" y="712774"/>
                  <a:pt x="2089490" y="508278"/>
                  <a:pt x="1974213" y="689429"/>
                </a:cubicBezTo>
                <a:cubicBezTo>
                  <a:pt x="1952940" y="763885"/>
                  <a:pt x="1954453" y="756456"/>
                  <a:pt x="1930670" y="856343"/>
                </a:cubicBezTo>
                <a:cubicBezTo>
                  <a:pt x="1927813" y="868342"/>
                  <a:pt x="1927465" y="880979"/>
                  <a:pt x="1923413" y="892629"/>
                </a:cubicBezTo>
                <a:cubicBezTo>
                  <a:pt x="1908065" y="936755"/>
                  <a:pt x="1907918" y="992659"/>
                  <a:pt x="1872613" y="1023257"/>
                </a:cubicBezTo>
                <a:cubicBezTo>
                  <a:pt x="1728395" y="1148246"/>
                  <a:pt x="1811837" y="1085259"/>
                  <a:pt x="1683928" y="1168400"/>
                </a:cubicBezTo>
                <a:cubicBezTo>
                  <a:pt x="1661989" y="1182660"/>
                  <a:pt x="1642017" y="1200241"/>
                  <a:pt x="1618613" y="1211943"/>
                </a:cubicBezTo>
                <a:cubicBezTo>
                  <a:pt x="1555718" y="1243391"/>
                  <a:pt x="1498147" y="1289232"/>
                  <a:pt x="1429928" y="1306286"/>
                </a:cubicBezTo>
                <a:cubicBezTo>
                  <a:pt x="1351393" y="1325919"/>
                  <a:pt x="1410828" y="1312597"/>
                  <a:pt x="1248499" y="1328057"/>
                </a:cubicBezTo>
                <a:cubicBezTo>
                  <a:pt x="1173509" y="1323219"/>
                  <a:pt x="1098674" y="1313543"/>
                  <a:pt x="1023528" y="1313543"/>
                </a:cubicBezTo>
                <a:cubicBezTo>
                  <a:pt x="982120" y="1313543"/>
                  <a:pt x="941358" y="1323937"/>
                  <a:pt x="900156" y="1328057"/>
                </a:cubicBezTo>
                <a:cubicBezTo>
                  <a:pt x="868772" y="1331195"/>
                  <a:pt x="837261" y="1332895"/>
                  <a:pt x="805813" y="1335314"/>
                </a:cubicBezTo>
                <a:cubicBezTo>
                  <a:pt x="478204" y="1207467"/>
                  <a:pt x="612009" y="1195260"/>
                  <a:pt x="413928" y="1240971"/>
                </a:cubicBezTo>
                <a:cubicBezTo>
                  <a:pt x="372804" y="1260324"/>
                  <a:pt x="332237" y="1280907"/>
                  <a:pt x="290556" y="1299029"/>
                </a:cubicBezTo>
                <a:cubicBezTo>
                  <a:pt x="276525" y="1305129"/>
                  <a:pt x="258255" y="1303166"/>
                  <a:pt x="247013" y="1313543"/>
                </a:cubicBezTo>
                <a:cubicBezTo>
                  <a:pt x="194163" y="1362327"/>
                  <a:pt x="144760" y="1415464"/>
                  <a:pt x="101870" y="1473200"/>
                </a:cubicBezTo>
                <a:cubicBezTo>
                  <a:pt x="81216" y="1501003"/>
                  <a:pt x="74349" y="1536836"/>
                  <a:pt x="58328" y="1567543"/>
                </a:cubicBezTo>
                <a:cubicBezTo>
                  <a:pt x="45279" y="1592554"/>
                  <a:pt x="29299" y="1615924"/>
                  <a:pt x="14785" y="1640114"/>
                </a:cubicBezTo>
                <a:cubicBezTo>
                  <a:pt x="12366" y="1657047"/>
                  <a:pt x="9230" y="1673894"/>
                  <a:pt x="7528" y="1690914"/>
                </a:cubicBezTo>
                <a:cubicBezTo>
                  <a:pt x="4389" y="1722298"/>
                  <a:pt x="-1305" y="1753756"/>
                  <a:pt x="270" y="1785257"/>
                </a:cubicBezTo>
                <a:cubicBezTo>
                  <a:pt x="1149" y="1802846"/>
                  <a:pt x="10151" y="1819067"/>
                  <a:pt x="14785" y="1836057"/>
                </a:cubicBezTo>
                <a:cubicBezTo>
                  <a:pt x="27655" y="1883245"/>
                  <a:pt x="16577" y="1865736"/>
                  <a:pt x="58328" y="1923143"/>
                </a:cubicBezTo>
                <a:cubicBezTo>
                  <a:pt x="64364" y="1931443"/>
                  <a:pt x="71188" y="1939822"/>
                  <a:pt x="80099" y="1944914"/>
                </a:cubicBezTo>
                <a:cubicBezTo>
                  <a:pt x="88759" y="1949862"/>
                  <a:pt x="99452" y="1949752"/>
                  <a:pt x="109128" y="1952171"/>
                </a:cubicBezTo>
                <a:cubicBezTo>
                  <a:pt x="222882" y="2088677"/>
                  <a:pt x="164213" y="2064876"/>
                  <a:pt x="239756" y="2090057"/>
                </a:cubicBezTo>
                <a:cubicBezTo>
                  <a:pt x="244594" y="2097314"/>
                  <a:pt x="248271" y="2105497"/>
                  <a:pt x="254270" y="2111829"/>
                </a:cubicBezTo>
                <a:cubicBezTo>
                  <a:pt x="291915" y="2151565"/>
                  <a:pt x="370385" y="2227943"/>
                  <a:pt x="370385" y="2227943"/>
                </a:cubicBezTo>
                <a:cubicBezTo>
                  <a:pt x="545700" y="2198724"/>
                  <a:pt x="460518" y="2207300"/>
                  <a:pt x="755013" y="2220686"/>
                </a:cubicBezTo>
                <a:cubicBezTo>
                  <a:pt x="762655" y="2221033"/>
                  <a:pt x="769364" y="2226088"/>
                  <a:pt x="776785" y="2227943"/>
                </a:cubicBezTo>
                <a:cubicBezTo>
                  <a:pt x="788751" y="2230935"/>
                  <a:pt x="801170" y="2231955"/>
                  <a:pt x="813070" y="2235200"/>
                </a:cubicBezTo>
                <a:cubicBezTo>
                  <a:pt x="827830" y="2239225"/>
                  <a:pt x="856613" y="2249714"/>
                  <a:pt x="856613" y="2249714"/>
                </a:cubicBezTo>
                <a:cubicBezTo>
                  <a:pt x="926817" y="2247293"/>
                  <a:pt x="1016596" y="2264098"/>
                  <a:pt x="1088842" y="2235200"/>
                </a:cubicBezTo>
                <a:cubicBezTo>
                  <a:pt x="1093864" y="2233191"/>
                  <a:pt x="1073118" y="2200124"/>
                  <a:pt x="1081585" y="2191657"/>
                </a:cubicBezTo>
                <a:close/>
              </a:path>
            </a:pathLst>
          </a:cu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Lossless-Join &amp; Dependency-Preserving 3NF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6" y="3810000"/>
            <a:ext cx="8077200" cy="2712057"/>
          </a:xfrm>
        </p:spPr>
        <p:txBody>
          <a:bodyPr>
            <a:normAutofit lnSpcReduction="10000"/>
          </a:bodyPr>
          <a:lstStyle/>
          <a:p>
            <a:pPr>
              <a:spcAft>
                <a:spcPts val="300"/>
              </a:spcAft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A minimal cover: 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F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= {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SD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P, J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S, 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JP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}</a:t>
            </a:r>
          </a:p>
          <a:p>
            <a:pPr>
              <a:spcAft>
                <a:spcPts val="300"/>
              </a:spcAft>
              <a:defRPr/>
            </a:pP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F</a:t>
            </a:r>
            <a:r>
              <a:rPr lang="en-US" sz="2400" i="1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SDP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= {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SD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}, </a:t>
            </a:r>
            <a:r>
              <a:rPr lang="en-US" sz="2400" i="1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F</a:t>
            </a:r>
            <a:r>
              <a:rPr lang="en-US" sz="2400" i="1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JS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= {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J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},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F</a:t>
            </a:r>
            <a:r>
              <a:rPr lang="en-US" sz="2400" i="1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CJDQV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=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sym typeface="Symbol"/>
              </a:rPr>
              <a:t>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</a:t>
            </a:r>
          </a:p>
          <a:p>
            <a:pPr marL="396875" indent="0">
              <a:spcAft>
                <a:spcPts val="300"/>
              </a:spcAft>
              <a:buNone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sym typeface="Symbol"/>
              </a:rPr>
              <a:t> 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F</a:t>
            </a:r>
            <a:r>
              <a:rPr lang="en-US" sz="2400" i="1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SDP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sym typeface="Symbol"/>
              </a:rPr>
              <a:t>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F</a:t>
            </a:r>
            <a:r>
              <a:rPr lang="en-US" sz="2400" i="1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JS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sym typeface="Symbol"/>
              </a:rPr>
              <a:t> 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F</a:t>
            </a:r>
            <a:r>
              <a:rPr lang="en-US" sz="2400" i="1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CJDQV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)</a:t>
            </a:r>
            <a:r>
              <a:rPr lang="en-US" sz="2400" baseline="30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+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= {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SD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P, J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}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Aft>
                <a:spcPts val="300"/>
              </a:spcAft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JP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Times New Roman"/>
              </a:rPr>
              <a:t>→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C 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is not in (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F</a:t>
            </a:r>
            <a:r>
              <a:rPr lang="en-US" sz="2400" i="1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SDP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sym typeface="Symbol"/>
              </a:rPr>
              <a:t>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F</a:t>
            </a:r>
            <a:r>
              <a:rPr lang="en-US" sz="2400" i="1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JS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sym typeface="Symbol"/>
              </a:rPr>
              <a:t> 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F</a:t>
            </a:r>
            <a:r>
              <a:rPr lang="en-US" sz="2400" i="1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CJDQV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)</a:t>
            </a:r>
            <a:r>
              <a:rPr lang="en-US" sz="2400" baseline="30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+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sym typeface="Symbol"/>
              </a:rPr>
              <a:t> 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add relation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JPC</a:t>
            </a:r>
            <a:endParaRPr lang="en-US" sz="2400" i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(SDP, CJDQV, JS, and JPC) is a lossless-join dependency preserving 3NF decomposition</a:t>
            </a:r>
            <a:r>
              <a:rPr lang="en-US" sz="2400" dirty="0">
                <a:latin typeface="Calibri" pitchFamily="34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447800" y="2514600"/>
            <a:ext cx="12954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i="1" u="sng" dirty="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SJDPQV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324600" y="2514600"/>
            <a:ext cx="1143000" cy="457200"/>
          </a:xfrm>
          <a:prstGeom prst="rect">
            <a:avLst/>
          </a:prstGeom>
          <a:solidFill>
            <a:srgbClr val="C1C1D5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i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J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962400" y="2895600"/>
            <a:ext cx="1295400" cy="457200"/>
          </a:xfrm>
          <a:prstGeom prst="rect">
            <a:avLst/>
          </a:prstGeom>
          <a:solidFill>
            <a:srgbClr val="C1C1D5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i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SD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62400" y="2057400"/>
            <a:ext cx="12954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i="1" u="sng" dirty="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SJDQV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6324600" y="1752600"/>
            <a:ext cx="1143000" cy="457200"/>
          </a:xfrm>
          <a:prstGeom prst="rect">
            <a:avLst/>
          </a:prstGeom>
          <a:solidFill>
            <a:srgbClr val="C1C1D5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/>
            <a:r>
              <a:rPr lang="en-US" i="1" u="sng" dirty="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JDQV</a:t>
            </a:r>
          </a:p>
        </p:txBody>
      </p:sp>
      <p:cxnSp>
        <p:nvCxnSpPr>
          <p:cNvPr id="49161" name="Straight Arrow Connector 9"/>
          <p:cNvCxnSpPr>
            <a:cxnSpLocks noChangeShapeType="1"/>
            <a:stCxn id="5" idx="3"/>
            <a:endCxn id="8" idx="1"/>
          </p:cNvCxnSpPr>
          <p:nvPr/>
        </p:nvCxnSpPr>
        <p:spPr bwMode="auto">
          <a:xfrm flipV="1">
            <a:off x="2743200" y="2286000"/>
            <a:ext cx="1219200" cy="4572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9162" name="Straight Arrow Connector 10"/>
          <p:cNvCxnSpPr>
            <a:cxnSpLocks noChangeShapeType="1"/>
            <a:stCxn id="5" idx="3"/>
            <a:endCxn id="7" idx="1"/>
          </p:cNvCxnSpPr>
          <p:nvPr/>
        </p:nvCxnSpPr>
        <p:spPr bwMode="auto">
          <a:xfrm>
            <a:off x="2743200" y="2743200"/>
            <a:ext cx="1219200" cy="3810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9163" name="Straight Arrow Connector 11"/>
          <p:cNvCxnSpPr>
            <a:cxnSpLocks noChangeShapeType="1"/>
            <a:stCxn id="8" idx="3"/>
            <a:endCxn id="49160" idx="1"/>
          </p:cNvCxnSpPr>
          <p:nvPr/>
        </p:nvCxnSpPr>
        <p:spPr bwMode="auto">
          <a:xfrm flipV="1">
            <a:off x="5257800" y="1981200"/>
            <a:ext cx="1066800" cy="304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9164" name="Straight Arrow Connector 12"/>
          <p:cNvCxnSpPr>
            <a:cxnSpLocks noChangeShapeType="1"/>
            <a:stCxn id="8" idx="3"/>
            <a:endCxn id="6" idx="1"/>
          </p:cNvCxnSpPr>
          <p:nvPr/>
        </p:nvCxnSpPr>
        <p:spPr bwMode="auto">
          <a:xfrm>
            <a:off x="5257800" y="2286000"/>
            <a:ext cx="1066800" cy="4572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971800" y="2514600"/>
            <a:ext cx="90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70C0"/>
                </a:solidFill>
                <a:latin typeface="Calibri" pitchFamily="34" charset="0"/>
              </a:rPr>
              <a:t>SD </a:t>
            </a:r>
            <a:r>
              <a:rPr lang="en-US" sz="2000" i="1">
                <a:solidFill>
                  <a:srgbClr val="0070C0"/>
                </a:solidFill>
                <a:cs typeface="Times New Roman" pitchFamily="18" charset="0"/>
              </a:rPr>
              <a:t>→</a:t>
            </a:r>
            <a:r>
              <a:rPr lang="en-US" sz="2000" i="1">
                <a:solidFill>
                  <a:srgbClr val="0070C0"/>
                </a:solidFill>
                <a:latin typeface="Calibri" pitchFamily="34" charset="0"/>
              </a:rPr>
              <a:t>P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5562600" y="2133600"/>
            <a:ext cx="69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sz="2000" i="1">
                <a:solidFill>
                  <a:srgbClr val="0070C0"/>
                </a:solidFill>
                <a:latin typeface="Calibri" pitchFamily="34" charset="0"/>
              </a:rPr>
              <a:t>J </a:t>
            </a:r>
            <a:r>
              <a:rPr lang="en-US" sz="2000" i="1">
                <a:solidFill>
                  <a:srgbClr val="0070C0"/>
                </a:solidFill>
                <a:cs typeface="Times New Roman" pitchFamily="18" charset="0"/>
              </a:rPr>
              <a:t>→</a:t>
            </a:r>
            <a:r>
              <a:rPr lang="en-US" sz="2000" i="1">
                <a:solidFill>
                  <a:srgbClr val="0070C0"/>
                </a:solidFill>
                <a:latin typeface="Calibri" pitchFamily="34" charset="0"/>
              </a:rPr>
              <a:t>S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324600" y="3276600"/>
            <a:ext cx="1143000" cy="457200"/>
          </a:xfrm>
          <a:prstGeom prst="rect">
            <a:avLst/>
          </a:prstGeom>
          <a:solidFill>
            <a:srgbClr val="C1C1D5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i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JP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562600" y="3200400"/>
            <a:ext cx="766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70C0"/>
                </a:solidFill>
                <a:latin typeface="Calibri" pitchFamily="34" charset="0"/>
              </a:rPr>
              <a:t>JP</a:t>
            </a:r>
            <a:r>
              <a:rPr lang="en-US" sz="20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→</a:t>
            </a:r>
            <a:r>
              <a:rPr lang="en-US" sz="2000" i="1">
                <a:solidFill>
                  <a:srgbClr val="0070C0"/>
                </a:solidFill>
                <a:latin typeface="Calibri" pitchFamily="34" charset="0"/>
              </a:rPr>
              <a:t>C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C2BCF5B-E97D-C095-D746-6E1221CC7017}"/>
              </a:ext>
            </a:extLst>
          </p:cNvPr>
          <p:cNvSpPr/>
          <p:nvPr/>
        </p:nvSpPr>
        <p:spPr>
          <a:xfrm>
            <a:off x="6995886" y="4098986"/>
            <a:ext cx="1371600" cy="917448"/>
          </a:xfrm>
          <a:prstGeom prst="wedgeRoundRectCallout">
            <a:avLst>
              <a:gd name="adj1" fmla="val -57870"/>
              <a:gd name="adj2" fmla="val -98867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Note:  JP is the key for the relation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D7CD78-8D62-623E-DDC1-8A92795B604B}"/>
              </a:ext>
            </a:extLst>
          </p:cNvPr>
          <p:cNvSpPr txBox="1"/>
          <p:nvPr/>
        </p:nvSpPr>
        <p:spPr>
          <a:xfrm>
            <a:off x="5562411" y="2113990"/>
            <a:ext cx="766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J 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 !</a:t>
            </a:r>
          </a:p>
        </p:txBody>
      </p:sp>
      <p:sp>
        <p:nvSpPr>
          <p:cNvPr id="82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190750"/>
            <a:ext cx="7162800" cy="1371600"/>
          </a:xfrm>
        </p:spPr>
        <p:txBody>
          <a:bodyPr/>
          <a:lstStyle/>
          <a:p>
            <a:pPr marL="0" indent="0">
              <a:lnSpc>
                <a:spcPts val="3100"/>
              </a:lnSpc>
              <a:spcAft>
                <a:spcPts val="1200"/>
              </a:spcAft>
              <a:buNone/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 decomposition into 3NF relations that is lossless-join and dependency-preserving is always possible</a:t>
            </a:r>
          </a:p>
        </p:txBody>
      </p:sp>
      <p:pic>
        <p:nvPicPr>
          <p:cNvPr id="41990" name="Picture 6" descr="C:\Users\Kien\AppData\Local\Microsoft\Windows\Temporary Internet Files\Content.IE5\B0Q1DNUH\MCj0423860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87712"/>
            <a:ext cx="911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rved Down Arrow 70"/>
          <p:cNvSpPr/>
          <p:nvPr/>
        </p:nvSpPr>
        <p:spPr bwMode="auto">
          <a:xfrm rot="5223292">
            <a:off x="1586337" y="3915281"/>
            <a:ext cx="3800105" cy="689419"/>
          </a:xfrm>
          <a:prstGeom prst="curvedDownArrow">
            <a:avLst>
              <a:gd name="adj1" fmla="val 17228"/>
              <a:gd name="adj2" fmla="val 36869"/>
              <a:gd name="adj3" fmla="val 17555"/>
            </a:avLst>
          </a:prstGeom>
          <a:solidFill>
            <a:srgbClr val="ABE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Refining an ER Diagram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3230" y="1522412"/>
            <a:ext cx="4038600" cy="5334000"/>
          </a:xfrm>
        </p:spPr>
        <p:txBody>
          <a:bodyPr/>
          <a:lstStyle/>
          <a:p>
            <a:r>
              <a:rPr lang="en-US" sz="2400" dirty="0">
                <a:latin typeface="Calibri" pitchFamily="34" charset="0"/>
              </a:rPr>
              <a:t>1st diagram translated:         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Workers(</a:t>
            </a:r>
            <a:r>
              <a:rPr lang="en-US" sz="2400" u="sng" dirty="0" err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sz="2400" dirty="0" err="1">
                <a:solidFill>
                  <a:schemeClr val="accent2"/>
                </a:solidFill>
                <a:latin typeface="Calibri" pitchFamily="34" charset="0"/>
              </a:rPr>
              <a:t>,N,L,D,Si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)       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Departments(</a:t>
            </a:r>
            <a:r>
              <a:rPr lang="en-US" sz="2400" u="sng" dirty="0">
                <a:solidFill>
                  <a:srgbClr val="7030A0"/>
                </a:solidFill>
                <a:latin typeface="Calibri" pitchFamily="34" charset="0"/>
              </a:rPr>
              <a:t>D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,M,B)</a:t>
            </a:r>
          </a:p>
          <a:p>
            <a:pPr lvl="1">
              <a:buSzPct val="75000"/>
            </a:pPr>
            <a:r>
              <a:rPr lang="en-US" sz="2000" dirty="0">
                <a:latin typeface="Calibri" pitchFamily="34" charset="0"/>
              </a:rPr>
              <a:t>Lots associated with workers.</a:t>
            </a:r>
          </a:p>
          <a:p>
            <a:r>
              <a:rPr lang="en-US" sz="2400" dirty="0">
                <a:latin typeface="Calibri" pitchFamily="34" charset="0"/>
              </a:rPr>
              <a:t>Suppose all workers in a </a:t>
            </a:r>
            <a:r>
              <a:rPr lang="en-US" sz="2400" dirty="0" err="1">
                <a:latin typeface="Calibri" pitchFamily="34" charset="0"/>
              </a:rPr>
              <a:t>dept</a:t>
            </a:r>
            <a:r>
              <a:rPr lang="en-US" sz="2400" dirty="0">
                <a:latin typeface="Calibri" pitchFamily="34" charset="0"/>
              </a:rPr>
              <a:t> are assigned the same lot:   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dirty="0">
                <a:latin typeface="Calibri" pitchFamily="34" charset="0"/>
              </a:rPr>
              <a:t>L</a:t>
            </a:r>
          </a:p>
          <a:p>
            <a:r>
              <a:rPr lang="en-US" sz="2400" dirty="0">
                <a:latin typeface="Calibri" pitchFamily="34" charset="0"/>
              </a:rPr>
              <a:t>Redundancy; fixed by: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Workers2(</a:t>
            </a:r>
            <a:r>
              <a:rPr lang="en-US" sz="2400" u="sng" dirty="0" err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sz="2400" dirty="0" err="1">
                <a:solidFill>
                  <a:schemeClr val="accent2"/>
                </a:solidFill>
                <a:latin typeface="Calibri" pitchFamily="34" charset="0"/>
              </a:rPr>
              <a:t>,N,D,Si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) </a:t>
            </a:r>
            <a:r>
              <a:rPr lang="en-US" sz="2400" dirty="0" err="1">
                <a:solidFill>
                  <a:schemeClr val="accent2"/>
                </a:solidFill>
                <a:latin typeface="Calibri" pitchFamily="34" charset="0"/>
              </a:rPr>
              <a:t>Dept_Lots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sz="2400" u="sng" dirty="0">
                <a:solidFill>
                  <a:schemeClr val="accent2"/>
                </a:solidFill>
                <a:latin typeface="Calibri" pitchFamily="34" charset="0"/>
              </a:rPr>
              <a:t>D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,L)</a:t>
            </a:r>
          </a:p>
          <a:p>
            <a:r>
              <a:rPr lang="en-US" sz="2400" dirty="0">
                <a:latin typeface="Calibri" pitchFamily="34" charset="0"/>
              </a:rPr>
              <a:t>Can fine-tune this: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Workers2(</a:t>
            </a:r>
            <a:r>
              <a:rPr lang="en-US" sz="2400" u="sng" dirty="0" err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sz="2400" dirty="0" err="1">
                <a:solidFill>
                  <a:schemeClr val="accent2"/>
                </a:solidFill>
                <a:latin typeface="Calibri" pitchFamily="34" charset="0"/>
              </a:rPr>
              <a:t>,N,D,Si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) </a:t>
            </a:r>
            <a:r>
              <a:rPr lang="en-US" sz="2400" dirty="0">
                <a:solidFill>
                  <a:srgbClr val="AA2C53"/>
                </a:solidFill>
                <a:latin typeface="Calibri" pitchFamily="34" charset="0"/>
              </a:rPr>
              <a:t>Departments(</a:t>
            </a:r>
            <a:r>
              <a:rPr lang="en-US" sz="2400" u="sng" dirty="0">
                <a:solidFill>
                  <a:srgbClr val="AA2C53"/>
                </a:solidFill>
                <a:latin typeface="Calibri" pitchFamily="34" charset="0"/>
              </a:rPr>
              <a:t>D</a:t>
            </a:r>
            <a:r>
              <a:rPr lang="en-US" sz="2400" dirty="0">
                <a:solidFill>
                  <a:srgbClr val="AA2C53"/>
                </a:solidFill>
                <a:latin typeface="Calibri" pitchFamily="34" charset="0"/>
              </a:rPr>
              <a:t>,M,B,L)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50182" name="Group 36"/>
          <p:cNvGrpSpPr>
            <a:grpSpLocks/>
          </p:cNvGrpSpPr>
          <p:nvPr/>
        </p:nvGrpSpPr>
        <p:grpSpPr bwMode="auto">
          <a:xfrm>
            <a:off x="4101830" y="1674812"/>
            <a:ext cx="4910138" cy="1754188"/>
            <a:chOff x="2592" y="1104"/>
            <a:chExt cx="3093" cy="1105"/>
          </a:xfrm>
        </p:grpSpPr>
        <p:sp>
          <p:nvSpPr>
            <p:cNvPr id="50217" name="Freeform 7"/>
            <p:cNvSpPr>
              <a:spLocks/>
            </p:cNvSpPr>
            <p:nvPr/>
          </p:nvSpPr>
          <p:spPr bwMode="auto">
            <a:xfrm>
              <a:off x="2996" y="1252"/>
              <a:ext cx="450" cy="266"/>
            </a:xfrm>
            <a:custGeom>
              <a:avLst/>
              <a:gdLst>
                <a:gd name="T0" fmla="*/ 449 w 450"/>
                <a:gd name="T1" fmla="*/ 120 h 266"/>
                <a:gd name="T2" fmla="*/ 442 w 450"/>
                <a:gd name="T3" fmla="*/ 97 h 266"/>
                <a:gd name="T4" fmla="*/ 428 w 450"/>
                <a:gd name="T5" fmla="*/ 76 h 266"/>
                <a:gd name="T6" fmla="*/ 409 w 450"/>
                <a:gd name="T7" fmla="*/ 56 h 266"/>
                <a:gd name="T8" fmla="*/ 383 w 450"/>
                <a:gd name="T9" fmla="*/ 39 h 266"/>
                <a:gd name="T10" fmla="*/ 353 w 450"/>
                <a:gd name="T11" fmla="*/ 23 h 266"/>
                <a:gd name="T12" fmla="*/ 319 w 450"/>
                <a:gd name="T13" fmla="*/ 13 h 266"/>
                <a:gd name="T14" fmla="*/ 282 w 450"/>
                <a:gd name="T15" fmla="*/ 3 h 266"/>
                <a:gd name="T16" fmla="*/ 243 w 450"/>
                <a:gd name="T17" fmla="*/ 0 h 266"/>
                <a:gd name="T18" fmla="*/ 205 w 450"/>
                <a:gd name="T19" fmla="*/ 0 h 266"/>
                <a:gd name="T20" fmla="*/ 166 w 450"/>
                <a:gd name="T21" fmla="*/ 3 h 266"/>
                <a:gd name="T22" fmla="*/ 129 w 450"/>
                <a:gd name="T23" fmla="*/ 13 h 266"/>
                <a:gd name="T24" fmla="*/ 95 w 450"/>
                <a:gd name="T25" fmla="*/ 23 h 266"/>
                <a:gd name="T26" fmla="*/ 65 w 450"/>
                <a:gd name="T27" fmla="*/ 39 h 266"/>
                <a:gd name="T28" fmla="*/ 39 w 450"/>
                <a:gd name="T29" fmla="*/ 56 h 266"/>
                <a:gd name="T30" fmla="*/ 20 w 450"/>
                <a:gd name="T31" fmla="*/ 76 h 266"/>
                <a:gd name="T32" fmla="*/ 6 w 450"/>
                <a:gd name="T33" fmla="*/ 97 h 266"/>
                <a:gd name="T34" fmla="*/ 0 w 450"/>
                <a:gd name="T35" fmla="*/ 120 h 266"/>
                <a:gd name="T36" fmla="*/ 0 w 450"/>
                <a:gd name="T37" fmla="*/ 142 h 266"/>
                <a:gd name="T38" fmla="*/ 6 w 450"/>
                <a:gd name="T39" fmla="*/ 166 h 266"/>
                <a:gd name="T40" fmla="*/ 20 w 450"/>
                <a:gd name="T41" fmla="*/ 187 h 266"/>
                <a:gd name="T42" fmla="*/ 39 w 450"/>
                <a:gd name="T43" fmla="*/ 208 h 266"/>
                <a:gd name="T44" fmla="*/ 65 w 450"/>
                <a:gd name="T45" fmla="*/ 225 h 266"/>
                <a:gd name="T46" fmla="*/ 95 w 450"/>
                <a:gd name="T47" fmla="*/ 240 h 266"/>
                <a:gd name="T48" fmla="*/ 129 w 450"/>
                <a:gd name="T49" fmla="*/ 251 h 266"/>
                <a:gd name="T50" fmla="*/ 166 w 450"/>
                <a:gd name="T51" fmla="*/ 259 h 266"/>
                <a:gd name="T52" fmla="*/ 205 w 450"/>
                <a:gd name="T53" fmla="*/ 263 h 266"/>
                <a:gd name="T54" fmla="*/ 243 w 450"/>
                <a:gd name="T55" fmla="*/ 263 h 266"/>
                <a:gd name="T56" fmla="*/ 282 w 450"/>
                <a:gd name="T57" fmla="*/ 259 h 266"/>
                <a:gd name="T58" fmla="*/ 319 w 450"/>
                <a:gd name="T59" fmla="*/ 251 h 266"/>
                <a:gd name="T60" fmla="*/ 353 w 450"/>
                <a:gd name="T61" fmla="*/ 240 h 266"/>
                <a:gd name="T62" fmla="*/ 383 w 450"/>
                <a:gd name="T63" fmla="*/ 225 h 266"/>
                <a:gd name="T64" fmla="*/ 409 w 450"/>
                <a:gd name="T65" fmla="*/ 208 h 266"/>
                <a:gd name="T66" fmla="*/ 428 w 450"/>
                <a:gd name="T67" fmla="*/ 187 h 266"/>
                <a:gd name="T68" fmla="*/ 442 w 450"/>
                <a:gd name="T69" fmla="*/ 166 h 266"/>
                <a:gd name="T70" fmla="*/ 449 w 450"/>
                <a:gd name="T71" fmla="*/ 142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0"/>
                <a:gd name="T109" fmla="*/ 0 h 266"/>
                <a:gd name="T110" fmla="*/ 450 w 450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0" h="266">
                  <a:moveTo>
                    <a:pt x="449" y="132"/>
                  </a:moveTo>
                  <a:lnTo>
                    <a:pt x="449" y="120"/>
                  </a:lnTo>
                  <a:lnTo>
                    <a:pt x="445" y="108"/>
                  </a:lnTo>
                  <a:lnTo>
                    <a:pt x="442" y="97"/>
                  </a:lnTo>
                  <a:lnTo>
                    <a:pt x="436" y="86"/>
                  </a:lnTo>
                  <a:lnTo>
                    <a:pt x="428" y="76"/>
                  </a:lnTo>
                  <a:lnTo>
                    <a:pt x="418" y="65"/>
                  </a:lnTo>
                  <a:lnTo>
                    <a:pt x="409" y="56"/>
                  </a:lnTo>
                  <a:lnTo>
                    <a:pt x="396" y="47"/>
                  </a:lnTo>
                  <a:lnTo>
                    <a:pt x="383" y="39"/>
                  </a:lnTo>
                  <a:lnTo>
                    <a:pt x="368" y="31"/>
                  </a:lnTo>
                  <a:lnTo>
                    <a:pt x="353" y="23"/>
                  </a:lnTo>
                  <a:lnTo>
                    <a:pt x="337" y="17"/>
                  </a:lnTo>
                  <a:lnTo>
                    <a:pt x="319" y="13"/>
                  </a:lnTo>
                  <a:lnTo>
                    <a:pt x="300" y="7"/>
                  </a:lnTo>
                  <a:lnTo>
                    <a:pt x="282" y="3"/>
                  </a:lnTo>
                  <a:lnTo>
                    <a:pt x="263" y="2"/>
                  </a:lnTo>
                  <a:lnTo>
                    <a:pt x="243" y="0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5" y="2"/>
                  </a:lnTo>
                  <a:lnTo>
                    <a:pt x="166" y="3"/>
                  </a:lnTo>
                  <a:lnTo>
                    <a:pt x="148" y="7"/>
                  </a:lnTo>
                  <a:lnTo>
                    <a:pt x="129" y="13"/>
                  </a:lnTo>
                  <a:lnTo>
                    <a:pt x="111" y="17"/>
                  </a:lnTo>
                  <a:lnTo>
                    <a:pt x="95" y="23"/>
                  </a:lnTo>
                  <a:lnTo>
                    <a:pt x="80" y="31"/>
                  </a:lnTo>
                  <a:lnTo>
                    <a:pt x="65" y="39"/>
                  </a:lnTo>
                  <a:lnTo>
                    <a:pt x="52" y="47"/>
                  </a:lnTo>
                  <a:lnTo>
                    <a:pt x="39" y="56"/>
                  </a:lnTo>
                  <a:lnTo>
                    <a:pt x="30" y="65"/>
                  </a:lnTo>
                  <a:lnTo>
                    <a:pt x="20" y="76"/>
                  </a:lnTo>
                  <a:lnTo>
                    <a:pt x="12" y="86"/>
                  </a:lnTo>
                  <a:lnTo>
                    <a:pt x="6" y="97"/>
                  </a:lnTo>
                  <a:lnTo>
                    <a:pt x="3" y="108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3" y="154"/>
                  </a:lnTo>
                  <a:lnTo>
                    <a:pt x="6" y="166"/>
                  </a:lnTo>
                  <a:lnTo>
                    <a:pt x="12" y="177"/>
                  </a:lnTo>
                  <a:lnTo>
                    <a:pt x="20" y="187"/>
                  </a:lnTo>
                  <a:lnTo>
                    <a:pt x="30" y="198"/>
                  </a:lnTo>
                  <a:lnTo>
                    <a:pt x="39" y="208"/>
                  </a:lnTo>
                  <a:lnTo>
                    <a:pt x="52" y="217"/>
                  </a:lnTo>
                  <a:lnTo>
                    <a:pt x="65" y="225"/>
                  </a:lnTo>
                  <a:lnTo>
                    <a:pt x="80" y="233"/>
                  </a:lnTo>
                  <a:lnTo>
                    <a:pt x="95" y="240"/>
                  </a:lnTo>
                  <a:lnTo>
                    <a:pt x="111" y="246"/>
                  </a:lnTo>
                  <a:lnTo>
                    <a:pt x="129" y="251"/>
                  </a:lnTo>
                  <a:lnTo>
                    <a:pt x="148" y="255"/>
                  </a:lnTo>
                  <a:lnTo>
                    <a:pt x="166" y="259"/>
                  </a:lnTo>
                  <a:lnTo>
                    <a:pt x="185" y="262"/>
                  </a:lnTo>
                  <a:lnTo>
                    <a:pt x="205" y="263"/>
                  </a:lnTo>
                  <a:lnTo>
                    <a:pt x="223" y="265"/>
                  </a:lnTo>
                  <a:lnTo>
                    <a:pt x="243" y="263"/>
                  </a:lnTo>
                  <a:lnTo>
                    <a:pt x="263" y="262"/>
                  </a:lnTo>
                  <a:lnTo>
                    <a:pt x="282" y="259"/>
                  </a:lnTo>
                  <a:lnTo>
                    <a:pt x="300" y="255"/>
                  </a:lnTo>
                  <a:lnTo>
                    <a:pt x="319" y="251"/>
                  </a:lnTo>
                  <a:lnTo>
                    <a:pt x="337" y="246"/>
                  </a:lnTo>
                  <a:lnTo>
                    <a:pt x="353" y="240"/>
                  </a:lnTo>
                  <a:lnTo>
                    <a:pt x="368" y="233"/>
                  </a:lnTo>
                  <a:lnTo>
                    <a:pt x="383" y="225"/>
                  </a:lnTo>
                  <a:lnTo>
                    <a:pt x="396" y="217"/>
                  </a:lnTo>
                  <a:lnTo>
                    <a:pt x="409" y="208"/>
                  </a:lnTo>
                  <a:lnTo>
                    <a:pt x="418" y="198"/>
                  </a:lnTo>
                  <a:lnTo>
                    <a:pt x="428" y="187"/>
                  </a:lnTo>
                  <a:lnTo>
                    <a:pt x="436" y="177"/>
                  </a:lnTo>
                  <a:lnTo>
                    <a:pt x="442" y="166"/>
                  </a:lnTo>
                  <a:lnTo>
                    <a:pt x="445" y="154"/>
                  </a:lnTo>
                  <a:lnTo>
                    <a:pt x="449" y="142"/>
                  </a:lnTo>
                  <a:lnTo>
                    <a:pt x="449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Freeform 8"/>
            <p:cNvSpPr>
              <a:spLocks/>
            </p:cNvSpPr>
            <p:nvPr/>
          </p:nvSpPr>
          <p:spPr bwMode="auto">
            <a:xfrm>
              <a:off x="4389" y="1454"/>
              <a:ext cx="451" cy="266"/>
            </a:xfrm>
            <a:custGeom>
              <a:avLst/>
              <a:gdLst>
                <a:gd name="T0" fmla="*/ 448 w 451"/>
                <a:gd name="T1" fmla="*/ 120 h 266"/>
                <a:gd name="T2" fmla="*/ 441 w 451"/>
                <a:gd name="T3" fmla="*/ 98 h 266"/>
                <a:gd name="T4" fmla="*/ 429 w 451"/>
                <a:gd name="T5" fmla="*/ 76 h 266"/>
                <a:gd name="T6" fmla="*/ 409 w 451"/>
                <a:gd name="T7" fmla="*/ 56 h 266"/>
                <a:gd name="T8" fmla="*/ 383 w 451"/>
                <a:gd name="T9" fmla="*/ 39 h 266"/>
                <a:gd name="T10" fmla="*/ 353 w 451"/>
                <a:gd name="T11" fmla="*/ 24 h 266"/>
                <a:gd name="T12" fmla="*/ 319 w 451"/>
                <a:gd name="T13" fmla="*/ 13 h 266"/>
                <a:gd name="T14" fmla="*/ 283 w 451"/>
                <a:gd name="T15" fmla="*/ 5 h 266"/>
                <a:gd name="T16" fmla="*/ 243 w 451"/>
                <a:gd name="T17" fmla="*/ 0 h 266"/>
                <a:gd name="T18" fmla="*/ 205 w 451"/>
                <a:gd name="T19" fmla="*/ 0 h 266"/>
                <a:gd name="T20" fmla="*/ 166 w 451"/>
                <a:gd name="T21" fmla="*/ 5 h 266"/>
                <a:gd name="T22" fmla="*/ 129 w 451"/>
                <a:gd name="T23" fmla="*/ 13 h 266"/>
                <a:gd name="T24" fmla="*/ 95 w 451"/>
                <a:gd name="T25" fmla="*/ 24 h 266"/>
                <a:gd name="T26" fmla="*/ 66 w 451"/>
                <a:gd name="T27" fmla="*/ 39 h 266"/>
                <a:gd name="T28" fmla="*/ 40 w 451"/>
                <a:gd name="T29" fmla="*/ 56 h 266"/>
                <a:gd name="T30" fmla="*/ 20 w 451"/>
                <a:gd name="T31" fmla="*/ 76 h 266"/>
                <a:gd name="T32" fmla="*/ 6 w 451"/>
                <a:gd name="T33" fmla="*/ 98 h 266"/>
                <a:gd name="T34" fmla="*/ 1 w 451"/>
                <a:gd name="T35" fmla="*/ 120 h 266"/>
                <a:gd name="T36" fmla="*/ 1 w 451"/>
                <a:gd name="T37" fmla="*/ 144 h 266"/>
                <a:gd name="T38" fmla="*/ 6 w 451"/>
                <a:gd name="T39" fmla="*/ 166 h 266"/>
                <a:gd name="T40" fmla="*/ 20 w 451"/>
                <a:gd name="T41" fmla="*/ 188 h 266"/>
                <a:gd name="T42" fmla="*/ 40 w 451"/>
                <a:gd name="T43" fmla="*/ 208 h 266"/>
                <a:gd name="T44" fmla="*/ 66 w 451"/>
                <a:gd name="T45" fmla="*/ 225 h 266"/>
                <a:gd name="T46" fmla="*/ 95 w 451"/>
                <a:gd name="T47" fmla="*/ 240 h 266"/>
                <a:gd name="T48" fmla="*/ 129 w 451"/>
                <a:gd name="T49" fmla="*/ 251 h 266"/>
                <a:gd name="T50" fmla="*/ 166 w 451"/>
                <a:gd name="T51" fmla="*/ 259 h 266"/>
                <a:gd name="T52" fmla="*/ 205 w 451"/>
                <a:gd name="T53" fmla="*/ 265 h 266"/>
                <a:gd name="T54" fmla="*/ 243 w 451"/>
                <a:gd name="T55" fmla="*/ 265 h 266"/>
                <a:gd name="T56" fmla="*/ 283 w 451"/>
                <a:gd name="T57" fmla="*/ 259 h 266"/>
                <a:gd name="T58" fmla="*/ 319 w 451"/>
                <a:gd name="T59" fmla="*/ 251 h 266"/>
                <a:gd name="T60" fmla="*/ 353 w 451"/>
                <a:gd name="T61" fmla="*/ 240 h 266"/>
                <a:gd name="T62" fmla="*/ 383 w 451"/>
                <a:gd name="T63" fmla="*/ 225 h 266"/>
                <a:gd name="T64" fmla="*/ 409 w 451"/>
                <a:gd name="T65" fmla="*/ 208 h 266"/>
                <a:gd name="T66" fmla="*/ 429 w 451"/>
                <a:gd name="T67" fmla="*/ 188 h 266"/>
                <a:gd name="T68" fmla="*/ 441 w 451"/>
                <a:gd name="T69" fmla="*/ 166 h 266"/>
                <a:gd name="T70" fmla="*/ 448 w 451"/>
                <a:gd name="T71" fmla="*/ 144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1"/>
                <a:gd name="T109" fmla="*/ 0 h 266"/>
                <a:gd name="T110" fmla="*/ 451 w 451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1" h="266">
                  <a:moveTo>
                    <a:pt x="450" y="132"/>
                  </a:moveTo>
                  <a:lnTo>
                    <a:pt x="448" y="120"/>
                  </a:lnTo>
                  <a:lnTo>
                    <a:pt x="446" y="108"/>
                  </a:lnTo>
                  <a:lnTo>
                    <a:pt x="441" y="98"/>
                  </a:lnTo>
                  <a:lnTo>
                    <a:pt x="436" y="87"/>
                  </a:lnTo>
                  <a:lnTo>
                    <a:pt x="429" y="76"/>
                  </a:lnTo>
                  <a:lnTo>
                    <a:pt x="419" y="65"/>
                  </a:lnTo>
                  <a:lnTo>
                    <a:pt x="409" y="56"/>
                  </a:lnTo>
                  <a:lnTo>
                    <a:pt x="396" y="47"/>
                  </a:lnTo>
                  <a:lnTo>
                    <a:pt x="383" y="39"/>
                  </a:lnTo>
                  <a:lnTo>
                    <a:pt x="369" y="31"/>
                  </a:lnTo>
                  <a:lnTo>
                    <a:pt x="353" y="24"/>
                  </a:lnTo>
                  <a:lnTo>
                    <a:pt x="336" y="17"/>
                  </a:lnTo>
                  <a:lnTo>
                    <a:pt x="319" y="13"/>
                  </a:lnTo>
                  <a:lnTo>
                    <a:pt x="301" y="7"/>
                  </a:lnTo>
                  <a:lnTo>
                    <a:pt x="283" y="5"/>
                  </a:lnTo>
                  <a:lnTo>
                    <a:pt x="263" y="2"/>
                  </a:lnTo>
                  <a:lnTo>
                    <a:pt x="243" y="0"/>
                  </a:lnTo>
                  <a:lnTo>
                    <a:pt x="225" y="0"/>
                  </a:lnTo>
                  <a:lnTo>
                    <a:pt x="205" y="0"/>
                  </a:lnTo>
                  <a:lnTo>
                    <a:pt x="185" y="2"/>
                  </a:lnTo>
                  <a:lnTo>
                    <a:pt x="166" y="5"/>
                  </a:lnTo>
                  <a:lnTo>
                    <a:pt x="148" y="7"/>
                  </a:lnTo>
                  <a:lnTo>
                    <a:pt x="129" y="13"/>
                  </a:lnTo>
                  <a:lnTo>
                    <a:pt x="111" y="17"/>
                  </a:lnTo>
                  <a:lnTo>
                    <a:pt x="95" y="24"/>
                  </a:lnTo>
                  <a:lnTo>
                    <a:pt x="80" y="31"/>
                  </a:lnTo>
                  <a:lnTo>
                    <a:pt x="66" y="39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30" y="65"/>
                  </a:lnTo>
                  <a:lnTo>
                    <a:pt x="20" y="76"/>
                  </a:lnTo>
                  <a:lnTo>
                    <a:pt x="13" y="87"/>
                  </a:lnTo>
                  <a:lnTo>
                    <a:pt x="6" y="98"/>
                  </a:lnTo>
                  <a:lnTo>
                    <a:pt x="3" y="108"/>
                  </a:lnTo>
                  <a:lnTo>
                    <a:pt x="1" y="120"/>
                  </a:lnTo>
                  <a:lnTo>
                    <a:pt x="0" y="132"/>
                  </a:lnTo>
                  <a:lnTo>
                    <a:pt x="1" y="144"/>
                  </a:lnTo>
                  <a:lnTo>
                    <a:pt x="3" y="156"/>
                  </a:lnTo>
                  <a:lnTo>
                    <a:pt x="6" y="166"/>
                  </a:lnTo>
                  <a:lnTo>
                    <a:pt x="13" y="177"/>
                  </a:lnTo>
                  <a:lnTo>
                    <a:pt x="20" y="188"/>
                  </a:lnTo>
                  <a:lnTo>
                    <a:pt x="30" y="198"/>
                  </a:lnTo>
                  <a:lnTo>
                    <a:pt x="40" y="208"/>
                  </a:lnTo>
                  <a:lnTo>
                    <a:pt x="52" y="217"/>
                  </a:lnTo>
                  <a:lnTo>
                    <a:pt x="66" y="225"/>
                  </a:lnTo>
                  <a:lnTo>
                    <a:pt x="80" y="233"/>
                  </a:lnTo>
                  <a:lnTo>
                    <a:pt x="95" y="240"/>
                  </a:lnTo>
                  <a:lnTo>
                    <a:pt x="111" y="246"/>
                  </a:lnTo>
                  <a:lnTo>
                    <a:pt x="129" y="251"/>
                  </a:lnTo>
                  <a:lnTo>
                    <a:pt x="148" y="257"/>
                  </a:lnTo>
                  <a:lnTo>
                    <a:pt x="166" y="259"/>
                  </a:lnTo>
                  <a:lnTo>
                    <a:pt x="185" y="262"/>
                  </a:lnTo>
                  <a:lnTo>
                    <a:pt x="205" y="265"/>
                  </a:lnTo>
                  <a:lnTo>
                    <a:pt x="225" y="265"/>
                  </a:lnTo>
                  <a:lnTo>
                    <a:pt x="243" y="265"/>
                  </a:lnTo>
                  <a:lnTo>
                    <a:pt x="263" y="262"/>
                  </a:lnTo>
                  <a:lnTo>
                    <a:pt x="283" y="259"/>
                  </a:lnTo>
                  <a:lnTo>
                    <a:pt x="301" y="257"/>
                  </a:lnTo>
                  <a:lnTo>
                    <a:pt x="319" y="251"/>
                  </a:lnTo>
                  <a:lnTo>
                    <a:pt x="336" y="246"/>
                  </a:lnTo>
                  <a:lnTo>
                    <a:pt x="353" y="240"/>
                  </a:lnTo>
                  <a:lnTo>
                    <a:pt x="369" y="233"/>
                  </a:lnTo>
                  <a:lnTo>
                    <a:pt x="383" y="225"/>
                  </a:lnTo>
                  <a:lnTo>
                    <a:pt x="396" y="217"/>
                  </a:lnTo>
                  <a:lnTo>
                    <a:pt x="409" y="208"/>
                  </a:lnTo>
                  <a:lnTo>
                    <a:pt x="419" y="198"/>
                  </a:lnTo>
                  <a:lnTo>
                    <a:pt x="429" y="188"/>
                  </a:lnTo>
                  <a:lnTo>
                    <a:pt x="436" y="177"/>
                  </a:lnTo>
                  <a:lnTo>
                    <a:pt x="441" y="166"/>
                  </a:lnTo>
                  <a:lnTo>
                    <a:pt x="446" y="156"/>
                  </a:lnTo>
                  <a:lnTo>
                    <a:pt x="448" y="144"/>
                  </a:lnTo>
                  <a:lnTo>
                    <a:pt x="450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Freeform 9"/>
            <p:cNvSpPr>
              <a:spLocks/>
            </p:cNvSpPr>
            <p:nvPr/>
          </p:nvSpPr>
          <p:spPr bwMode="auto">
            <a:xfrm>
              <a:off x="5184" y="1454"/>
              <a:ext cx="481" cy="266"/>
            </a:xfrm>
            <a:custGeom>
              <a:avLst/>
              <a:gdLst>
                <a:gd name="T0" fmla="*/ 0 w 481"/>
                <a:gd name="T1" fmla="*/ 144 h 266"/>
                <a:gd name="T2" fmla="*/ 7 w 481"/>
                <a:gd name="T3" fmla="*/ 166 h 266"/>
                <a:gd name="T4" fmla="*/ 22 w 481"/>
                <a:gd name="T5" fmla="*/ 188 h 266"/>
                <a:gd name="T6" fmla="*/ 42 w 481"/>
                <a:gd name="T7" fmla="*/ 208 h 266"/>
                <a:gd name="T8" fmla="*/ 69 w 481"/>
                <a:gd name="T9" fmla="*/ 225 h 266"/>
                <a:gd name="T10" fmla="*/ 102 w 481"/>
                <a:gd name="T11" fmla="*/ 240 h 266"/>
                <a:gd name="T12" fmla="*/ 138 w 481"/>
                <a:gd name="T13" fmla="*/ 251 h 266"/>
                <a:gd name="T14" fmla="*/ 178 w 481"/>
                <a:gd name="T15" fmla="*/ 259 h 266"/>
                <a:gd name="T16" fmla="*/ 219 w 481"/>
                <a:gd name="T17" fmla="*/ 265 h 266"/>
                <a:gd name="T18" fmla="*/ 260 w 481"/>
                <a:gd name="T19" fmla="*/ 265 h 266"/>
                <a:gd name="T20" fmla="*/ 301 w 481"/>
                <a:gd name="T21" fmla="*/ 259 h 266"/>
                <a:gd name="T22" fmla="*/ 341 w 481"/>
                <a:gd name="T23" fmla="*/ 251 h 266"/>
                <a:gd name="T24" fmla="*/ 377 w 481"/>
                <a:gd name="T25" fmla="*/ 240 h 266"/>
                <a:gd name="T26" fmla="*/ 410 w 481"/>
                <a:gd name="T27" fmla="*/ 225 h 266"/>
                <a:gd name="T28" fmla="*/ 436 w 481"/>
                <a:gd name="T29" fmla="*/ 208 h 266"/>
                <a:gd name="T30" fmla="*/ 457 w 481"/>
                <a:gd name="T31" fmla="*/ 187 h 266"/>
                <a:gd name="T32" fmla="*/ 472 w 481"/>
                <a:gd name="T33" fmla="*/ 166 h 266"/>
                <a:gd name="T34" fmla="*/ 478 w 481"/>
                <a:gd name="T35" fmla="*/ 144 h 266"/>
                <a:gd name="T36" fmla="*/ 478 w 481"/>
                <a:gd name="T37" fmla="*/ 120 h 266"/>
                <a:gd name="T38" fmla="*/ 472 w 481"/>
                <a:gd name="T39" fmla="*/ 98 h 266"/>
                <a:gd name="T40" fmla="*/ 457 w 481"/>
                <a:gd name="T41" fmla="*/ 76 h 266"/>
                <a:gd name="T42" fmla="*/ 436 w 481"/>
                <a:gd name="T43" fmla="*/ 56 h 266"/>
                <a:gd name="T44" fmla="*/ 410 w 481"/>
                <a:gd name="T45" fmla="*/ 39 h 266"/>
                <a:gd name="T46" fmla="*/ 377 w 481"/>
                <a:gd name="T47" fmla="*/ 23 h 266"/>
                <a:gd name="T48" fmla="*/ 341 w 481"/>
                <a:gd name="T49" fmla="*/ 13 h 266"/>
                <a:gd name="T50" fmla="*/ 301 w 481"/>
                <a:gd name="T51" fmla="*/ 5 h 266"/>
                <a:gd name="T52" fmla="*/ 260 w 481"/>
                <a:gd name="T53" fmla="*/ 0 h 266"/>
                <a:gd name="T54" fmla="*/ 219 w 481"/>
                <a:gd name="T55" fmla="*/ 0 h 266"/>
                <a:gd name="T56" fmla="*/ 177 w 481"/>
                <a:gd name="T57" fmla="*/ 5 h 266"/>
                <a:gd name="T58" fmla="*/ 138 w 481"/>
                <a:gd name="T59" fmla="*/ 13 h 266"/>
                <a:gd name="T60" fmla="*/ 102 w 481"/>
                <a:gd name="T61" fmla="*/ 24 h 266"/>
                <a:gd name="T62" fmla="*/ 69 w 481"/>
                <a:gd name="T63" fmla="*/ 39 h 266"/>
                <a:gd name="T64" fmla="*/ 42 w 481"/>
                <a:gd name="T65" fmla="*/ 56 h 266"/>
                <a:gd name="T66" fmla="*/ 22 w 481"/>
                <a:gd name="T67" fmla="*/ 76 h 266"/>
                <a:gd name="T68" fmla="*/ 7 w 481"/>
                <a:gd name="T69" fmla="*/ 98 h 266"/>
                <a:gd name="T70" fmla="*/ 0 w 481"/>
                <a:gd name="T71" fmla="*/ 120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1"/>
                <a:gd name="T109" fmla="*/ 0 h 266"/>
                <a:gd name="T110" fmla="*/ 481 w 481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1" h="266">
                  <a:moveTo>
                    <a:pt x="0" y="132"/>
                  </a:moveTo>
                  <a:lnTo>
                    <a:pt x="0" y="144"/>
                  </a:lnTo>
                  <a:lnTo>
                    <a:pt x="3" y="156"/>
                  </a:lnTo>
                  <a:lnTo>
                    <a:pt x="7" y="166"/>
                  </a:lnTo>
                  <a:lnTo>
                    <a:pt x="13" y="177"/>
                  </a:lnTo>
                  <a:lnTo>
                    <a:pt x="22" y="188"/>
                  </a:lnTo>
                  <a:lnTo>
                    <a:pt x="31" y="199"/>
                  </a:lnTo>
                  <a:lnTo>
                    <a:pt x="42" y="208"/>
                  </a:lnTo>
                  <a:lnTo>
                    <a:pt x="56" y="217"/>
                  </a:lnTo>
                  <a:lnTo>
                    <a:pt x="69" y="225"/>
                  </a:lnTo>
                  <a:lnTo>
                    <a:pt x="86" y="233"/>
                  </a:lnTo>
                  <a:lnTo>
                    <a:pt x="102" y="240"/>
                  </a:lnTo>
                  <a:lnTo>
                    <a:pt x="119" y="246"/>
                  </a:lnTo>
                  <a:lnTo>
                    <a:pt x="138" y="251"/>
                  </a:lnTo>
                  <a:lnTo>
                    <a:pt x="157" y="257"/>
                  </a:lnTo>
                  <a:lnTo>
                    <a:pt x="178" y="259"/>
                  </a:lnTo>
                  <a:lnTo>
                    <a:pt x="198" y="262"/>
                  </a:lnTo>
                  <a:lnTo>
                    <a:pt x="219" y="265"/>
                  </a:lnTo>
                  <a:lnTo>
                    <a:pt x="239" y="265"/>
                  </a:lnTo>
                  <a:lnTo>
                    <a:pt x="260" y="265"/>
                  </a:lnTo>
                  <a:lnTo>
                    <a:pt x="281" y="262"/>
                  </a:lnTo>
                  <a:lnTo>
                    <a:pt x="301" y="259"/>
                  </a:lnTo>
                  <a:lnTo>
                    <a:pt x="321" y="257"/>
                  </a:lnTo>
                  <a:lnTo>
                    <a:pt x="341" y="251"/>
                  </a:lnTo>
                  <a:lnTo>
                    <a:pt x="360" y="246"/>
                  </a:lnTo>
                  <a:lnTo>
                    <a:pt x="377" y="240"/>
                  </a:lnTo>
                  <a:lnTo>
                    <a:pt x="393" y="233"/>
                  </a:lnTo>
                  <a:lnTo>
                    <a:pt x="410" y="225"/>
                  </a:lnTo>
                  <a:lnTo>
                    <a:pt x="423" y="217"/>
                  </a:lnTo>
                  <a:lnTo>
                    <a:pt x="436" y="208"/>
                  </a:lnTo>
                  <a:lnTo>
                    <a:pt x="447" y="198"/>
                  </a:lnTo>
                  <a:lnTo>
                    <a:pt x="457" y="187"/>
                  </a:lnTo>
                  <a:lnTo>
                    <a:pt x="465" y="177"/>
                  </a:lnTo>
                  <a:lnTo>
                    <a:pt x="472" y="166"/>
                  </a:lnTo>
                  <a:lnTo>
                    <a:pt x="476" y="156"/>
                  </a:lnTo>
                  <a:lnTo>
                    <a:pt x="478" y="144"/>
                  </a:lnTo>
                  <a:lnTo>
                    <a:pt x="480" y="132"/>
                  </a:lnTo>
                  <a:lnTo>
                    <a:pt x="478" y="120"/>
                  </a:lnTo>
                  <a:lnTo>
                    <a:pt x="476" y="108"/>
                  </a:lnTo>
                  <a:lnTo>
                    <a:pt x="472" y="98"/>
                  </a:lnTo>
                  <a:lnTo>
                    <a:pt x="465" y="86"/>
                  </a:lnTo>
                  <a:lnTo>
                    <a:pt x="457" y="76"/>
                  </a:lnTo>
                  <a:lnTo>
                    <a:pt x="447" y="65"/>
                  </a:lnTo>
                  <a:lnTo>
                    <a:pt x="436" y="56"/>
                  </a:lnTo>
                  <a:lnTo>
                    <a:pt x="423" y="47"/>
                  </a:lnTo>
                  <a:lnTo>
                    <a:pt x="410" y="39"/>
                  </a:lnTo>
                  <a:lnTo>
                    <a:pt x="393" y="31"/>
                  </a:lnTo>
                  <a:lnTo>
                    <a:pt x="377" y="23"/>
                  </a:lnTo>
                  <a:lnTo>
                    <a:pt x="360" y="17"/>
                  </a:lnTo>
                  <a:lnTo>
                    <a:pt x="341" y="13"/>
                  </a:lnTo>
                  <a:lnTo>
                    <a:pt x="321" y="7"/>
                  </a:lnTo>
                  <a:lnTo>
                    <a:pt x="301" y="5"/>
                  </a:lnTo>
                  <a:lnTo>
                    <a:pt x="281" y="2"/>
                  </a:lnTo>
                  <a:lnTo>
                    <a:pt x="260" y="0"/>
                  </a:lnTo>
                  <a:lnTo>
                    <a:pt x="239" y="0"/>
                  </a:lnTo>
                  <a:lnTo>
                    <a:pt x="219" y="0"/>
                  </a:lnTo>
                  <a:lnTo>
                    <a:pt x="198" y="2"/>
                  </a:lnTo>
                  <a:lnTo>
                    <a:pt x="177" y="5"/>
                  </a:lnTo>
                  <a:lnTo>
                    <a:pt x="157" y="7"/>
                  </a:lnTo>
                  <a:lnTo>
                    <a:pt x="138" y="13"/>
                  </a:lnTo>
                  <a:lnTo>
                    <a:pt x="119" y="18"/>
                  </a:lnTo>
                  <a:lnTo>
                    <a:pt x="102" y="24"/>
                  </a:lnTo>
                  <a:lnTo>
                    <a:pt x="84" y="31"/>
                  </a:lnTo>
                  <a:lnTo>
                    <a:pt x="69" y="39"/>
                  </a:lnTo>
                  <a:lnTo>
                    <a:pt x="56" y="47"/>
                  </a:lnTo>
                  <a:lnTo>
                    <a:pt x="42" y="56"/>
                  </a:lnTo>
                  <a:lnTo>
                    <a:pt x="31" y="66"/>
                  </a:lnTo>
                  <a:lnTo>
                    <a:pt x="22" y="76"/>
                  </a:lnTo>
                  <a:lnTo>
                    <a:pt x="13" y="87"/>
                  </a:lnTo>
                  <a:lnTo>
                    <a:pt x="7" y="98"/>
                  </a:lnTo>
                  <a:lnTo>
                    <a:pt x="3" y="108"/>
                  </a:lnTo>
                  <a:lnTo>
                    <a:pt x="0" y="120"/>
                  </a:lnTo>
                  <a:lnTo>
                    <a:pt x="0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Freeform 10"/>
            <p:cNvSpPr>
              <a:spLocks/>
            </p:cNvSpPr>
            <p:nvPr/>
          </p:nvSpPr>
          <p:spPr bwMode="auto">
            <a:xfrm>
              <a:off x="3894" y="1104"/>
              <a:ext cx="450" cy="266"/>
            </a:xfrm>
            <a:custGeom>
              <a:avLst/>
              <a:gdLst>
                <a:gd name="T0" fmla="*/ 0 w 450"/>
                <a:gd name="T1" fmla="*/ 144 h 266"/>
                <a:gd name="T2" fmla="*/ 8 w 450"/>
                <a:gd name="T3" fmla="*/ 166 h 266"/>
                <a:gd name="T4" fmla="*/ 20 w 450"/>
                <a:gd name="T5" fmla="*/ 188 h 266"/>
                <a:gd name="T6" fmla="*/ 40 w 450"/>
                <a:gd name="T7" fmla="*/ 208 h 266"/>
                <a:gd name="T8" fmla="*/ 65 w 450"/>
                <a:gd name="T9" fmla="*/ 226 h 266"/>
                <a:gd name="T10" fmla="*/ 95 w 450"/>
                <a:gd name="T11" fmla="*/ 241 h 266"/>
                <a:gd name="T12" fmla="*/ 129 w 450"/>
                <a:gd name="T13" fmla="*/ 253 h 266"/>
                <a:gd name="T14" fmla="*/ 166 w 450"/>
                <a:gd name="T15" fmla="*/ 259 h 266"/>
                <a:gd name="T16" fmla="*/ 205 w 450"/>
                <a:gd name="T17" fmla="*/ 263 h 266"/>
                <a:gd name="T18" fmla="*/ 244 w 450"/>
                <a:gd name="T19" fmla="*/ 263 h 266"/>
                <a:gd name="T20" fmla="*/ 283 w 450"/>
                <a:gd name="T21" fmla="*/ 259 h 266"/>
                <a:gd name="T22" fmla="*/ 319 w 450"/>
                <a:gd name="T23" fmla="*/ 251 h 266"/>
                <a:gd name="T24" fmla="*/ 353 w 450"/>
                <a:gd name="T25" fmla="*/ 241 h 266"/>
                <a:gd name="T26" fmla="*/ 383 w 450"/>
                <a:gd name="T27" fmla="*/ 225 h 266"/>
                <a:gd name="T28" fmla="*/ 409 w 450"/>
                <a:gd name="T29" fmla="*/ 208 h 266"/>
                <a:gd name="T30" fmla="*/ 428 w 450"/>
                <a:gd name="T31" fmla="*/ 188 h 266"/>
                <a:gd name="T32" fmla="*/ 442 w 450"/>
                <a:gd name="T33" fmla="*/ 166 h 266"/>
                <a:gd name="T34" fmla="*/ 449 w 450"/>
                <a:gd name="T35" fmla="*/ 144 h 266"/>
                <a:gd name="T36" fmla="*/ 449 w 450"/>
                <a:gd name="T37" fmla="*/ 120 h 266"/>
                <a:gd name="T38" fmla="*/ 442 w 450"/>
                <a:gd name="T39" fmla="*/ 98 h 266"/>
                <a:gd name="T40" fmla="*/ 428 w 450"/>
                <a:gd name="T41" fmla="*/ 76 h 266"/>
                <a:gd name="T42" fmla="*/ 409 w 450"/>
                <a:gd name="T43" fmla="*/ 56 h 266"/>
                <a:gd name="T44" fmla="*/ 383 w 450"/>
                <a:gd name="T45" fmla="*/ 39 h 266"/>
                <a:gd name="T46" fmla="*/ 353 w 450"/>
                <a:gd name="T47" fmla="*/ 23 h 266"/>
                <a:gd name="T48" fmla="*/ 319 w 450"/>
                <a:gd name="T49" fmla="*/ 11 h 266"/>
                <a:gd name="T50" fmla="*/ 283 w 450"/>
                <a:gd name="T51" fmla="*/ 3 h 266"/>
                <a:gd name="T52" fmla="*/ 244 w 450"/>
                <a:gd name="T53" fmla="*/ 1 h 266"/>
                <a:gd name="T54" fmla="*/ 205 w 450"/>
                <a:gd name="T55" fmla="*/ 1 h 266"/>
                <a:gd name="T56" fmla="*/ 166 w 450"/>
                <a:gd name="T57" fmla="*/ 3 h 266"/>
                <a:gd name="T58" fmla="*/ 129 w 450"/>
                <a:gd name="T59" fmla="*/ 11 h 266"/>
                <a:gd name="T60" fmla="*/ 95 w 450"/>
                <a:gd name="T61" fmla="*/ 23 h 266"/>
                <a:gd name="T62" fmla="*/ 65 w 450"/>
                <a:gd name="T63" fmla="*/ 39 h 266"/>
                <a:gd name="T64" fmla="*/ 40 w 450"/>
                <a:gd name="T65" fmla="*/ 56 h 266"/>
                <a:gd name="T66" fmla="*/ 20 w 450"/>
                <a:gd name="T67" fmla="*/ 77 h 266"/>
                <a:gd name="T68" fmla="*/ 8 w 450"/>
                <a:gd name="T69" fmla="*/ 98 h 266"/>
                <a:gd name="T70" fmla="*/ 0 w 450"/>
                <a:gd name="T71" fmla="*/ 120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0"/>
                <a:gd name="T109" fmla="*/ 0 h 266"/>
                <a:gd name="T110" fmla="*/ 450 w 450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0" h="266">
                  <a:moveTo>
                    <a:pt x="0" y="132"/>
                  </a:moveTo>
                  <a:lnTo>
                    <a:pt x="0" y="144"/>
                  </a:lnTo>
                  <a:lnTo>
                    <a:pt x="3" y="156"/>
                  </a:lnTo>
                  <a:lnTo>
                    <a:pt x="8" y="166"/>
                  </a:lnTo>
                  <a:lnTo>
                    <a:pt x="12" y="178"/>
                  </a:lnTo>
                  <a:lnTo>
                    <a:pt x="20" y="188"/>
                  </a:lnTo>
                  <a:lnTo>
                    <a:pt x="30" y="198"/>
                  </a:lnTo>
                  <a:lnTo>
                    <a:pt x="40" y="208"/>
                  </a:lnTo>
                  <a:lnTo>
                    <a:pt x="52" y="217"/>
                  </a:lnTo>
                  <a:lnTo>
                    <a:pt x="65" y="226"/>
                  </a:lnTo>
                  <a:lnTo>
                    <a:pt x="80" y="233"/>
                  </a:lnTo>
                  <a:lnTo>
                    <a:pt x="95" y="241"/>
                  </a:lnTo>
                  <a:lnTo>
                    <a:pt x="111" y="246"/>
                  </a:lnTo>
                  <a:lnTo>
                    <a:pt x="129" y="253"/>
                  </a:lnTo>
                  <a:lnTo>
                    <a:pt x="148" y="257"/>
                  </a:lnTo>
                  <a:lnTo>
                    <a:pt x="166" y="259"/>
                  </a:lnTo>
                  <a:lnTo>
                    <a:pt x="185" y="263"/>
                  </a:lnTo>
                  <a:lnTo>
                    <a:pt x="205" y="263"/>
                  </a:lnTo>
                  <a:lnTo>
                    <a:pt x="225" y="265"/>
                  </a:lnTo>
                  <a:lnTo>
                    <a:pt x="244" y="263"/>
                  </a:lnTo>
                  <a:lnTo>
                    <a:pt x="263" y="262"/>
                  </a:lnTo>
                  <a:lnTo>
                    <a:pt x="283" y="259"/>
                  </a:lnTo>
                  <a:lnTo>
                    <a:pt x="302" y="257"/>
                  </a:lnTo>
                  <a:lnTo>
                    <a:pt x="319" y="251"/>
                  </a:lnTo>
                  <a:lnTo>
                    <a:pt x="337" y="246"/>
                  </a:lnTo>
                  <a:lnTo>
                    <a:pt x="353" y="241"/>
                  </a:lnTo>
                  <a:lnTo>
                    <a:pt x="369" y="233"/>
                  </a:lnTo>
                  <a:lnTo>
                    <a:pt x="383" y="225"/>
                  </a:lnTo>
                  <a:lnTo>
                    <a:pt x="396" y="217"/>
                  </a:lnTo>
                  <a:lnTo>
                    <a:pt x="409" y="208"/>
                  </a:lnTo>
                  <a:lnTo>
                    <a:pt x="419" y="198"/>
                  </a:lnTo>
                  <a:lnTo>
                    <a:pt x="428" y="188"/>
                  </a:lnTo>
                  <a:lnTo>
                    <a:pt x="436" y="178"/>
                  </a:lnTo>
                  <a:lnTo>
                    <a:pt x="442" y="166"/>
                  </a:lnTo>
                  <a:lnTo>
                    <a:pt x="446" y="154"/>
                  </a:lnTo>
                  <a:lnTo>
                    <a:pt x="449" y="144"/>
                  </a:lnTo>
                  <a:lnTo>
                    <a:pt x="449" y="132"/>
                  </a:lnTo>
                  <a:lnTo>
                    <a:pt x="449" y="120"/>
                  </a:lnTo>
                  <a:lnTo>
                    <a:pt x="446" y="108"/>
                  </a:lnTo>
                  <a:lnTo>
                    <a:pt x="442" y="98"/>
                  </a:lnTo>
                  <a:lnTo>
                    <a:pt x="436" y="86"/>
                  </a:lnTo>
                  <a:lnTo>
                    <a:pt x="428" y="76"/>
                  </a:lnTo>
                  <a:lnTo>
                    <a:pt x="418" y="66"/>
                  </a:lnTo>
                  <a:lnTo>
                    <a:pt x="409" y="56"/>
                  </a:lnTo>
                  <a:lnTo>
                    <a:pt x="396" y="47"/>
                  </a:lnTo>
                  <a:lnTo>
                    <a:pt x="383" y="39"/>
                  </a:lnTo>
                  <a:lnTo>
                    <a:pt x="369" y="31"/>
                  </a:lnTo>
                  <a:lnTo>
                    <a:pt x="353" y="23"/>
                  </a:lnTo>
                  <a:lnTo>
                    <a:pt x="337" y="18"/>
                  </a:lnTo>
                  <a:lnTo>
                    <a:pt x="319" y="11"/>
                  </a:lnTo>
                  <a:lnTo>
                    <a:pt x="302" y="7"/>
                  </a:lnTo>
                  <a:lnTo>
                    <a:pt x="283" y="3"/>
                  </a:lnTo>
                  <a:lnTo>
                    <a:pt x="263" y="2"/>
                  </a:lnTo>
                  <a:lnTo>
                    <a:pt x="244" y="1"/>
                  </a:lnTo>
                  <a:lnTo>
                    <a:pt x="223" y="0"/>
                  </a:lnTo>
                  <a:lnTo>
                    <a:pt x="205" y="1"/>
                  </a:lnTo>
                  <a:lnTo>
                    <a:pt x="185" y="2"/>
                  </a:lnTo>
                  <a:lnTo>
                    <a:pt x="166" y="3"/>
                  </a:lnTo>
                  <a:lnTo>
                    <a:pt x="148" y="7"/>
                  </a:lnTo>
                  <a:lnTo>
                    <a:pt x="129" y="11"/>
                  </a:lnTo>
                  <a:lnTo>
                    <a:pt x="111" y="18"/>
                  </a:lnTo>
                  <a:lnTo>
                    <a:pt x="95" y="23"/>
                  </a:lnTo>
                  <a:lnTo>
                    <a:pt x="80" y="31"/>
                  </a:lnTo>
                  <a:lnTo>
                    <a:pt x="65" y="39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29" y="66"/>
                  </a:lnTo>
                  <a:lnTo>
                    <a:pt x="20" y="77"/>
                  </a:lnTo>
                  <a:lnTo>
                    <a:pt x="12" y="86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0" y="120"/>
                  </a:lnTo>
                  <a:lnTo>
                    <a:pt x="0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Freeform 11"/>
            <p:cNvSpPr>
              <a:spLocks/>
            </p:cNvSpPr>
            <p:nvPr/>
          </p:nvSpPr>
          <p:spPr bwMode="auto">
            <a:xfrm>
              <a:off x="2592" y="1447"/>
              <a:ext cx="450" cy="265"/>
            </a:xfrm>
            <a:custGeom>
              <a:avLst/>
              <a:gdLst>
                <a:gd name="T0" fmla="*/ 447 w 450"/>
                <a:gd name="T1" fmla="*/ 120 h 265"/>
                <a:gd name="T2" fmla="*/ 442 w 450"/>
                <a:gd name="T3" fmla="*/ 98 h 265"/>
                <a:gd name="T4" fmla="*/ 428 w 450"/>
                <a:gd name="T5" fmla="*/ 75 h 265"/>
                <a:gd name="T6" fmla="*/ 408 w 450"/>
                <a:gd name="T7" fmla="*/ 56 h 265"/>
                <a:gd name="T8" fmla="*/ 383 w 450"/>
                <a:gd name="T9" fmla="*/ 39 h 265"/>
                <a:gd name="T10" fmla="*/ 353 w 450"/>
                <a:gd name="T11" fmla="*/ 23 h 265"/>
                <a:gd name="T12" fmla="*/ 319 w 450"/>
                <a:gd name="T13" fmla="*/ 13 h 265"/>
                <a:gd name="T14" fmla="*/ 283 w 450"/>
                <a:gd name="T15" fmla="*/ 5 h 265"/>
                <a:gd name="T16" fmla="*/ 243 w 450"/>
                <a:gd name="T17" fmla="*/ 1 h 265"/>
                <a:gd name="T18" fmla="*/ 205 w 450"/>
                <a:gd name="T19" fmla="*/ 1 h 265"/>
                <a:gd name="T20" fmla="*/ 166 w 450"/>
                <a:gd name="T21" fmla="*/ 5 h 265"/>
                <a:gd name="T22" fmla="*/ 129 w 450"/>
                <a:gd name="T23" fmla="*/ 13 h 265"/>
                <a:gd name="T24" fmla="*/ 95 w 450"/>
                <a:gd name="T25" fmla="*/ 23 h 265"/>
                <a:gd name="T26" fmla="*/ 65 w 450"/>
                <a:gd name="T27" fmla="*/ 39 h 265"/>
                <a:gd name="T28" fmla="*/ 40 w 450"/>
                <a:gd name="T29" fmla="*/ 56 h 265"/>
                <a:gd name="T30" fmla="*/ 20 w 450"/>
                <a:gd name="T31" fmla="*/ 75 h 265"/>
                <a:gd name="T32" fmla="*/ 6 w 450"/>
                <a:gd name="T33" fmla="*/ 98 h 265"/>
                <a:gd name="T34" fmla="*/ 0 w 450"/>
                <a:gd name="T35" fmla="*/ 120 h 265"/>
                <a:gd name="T36" fmla="*/ 0 w 450"/>
                <a:gd name="T37" fmla="*/ 143 h 265"/>
                <a:gd name="T38" fmla="*/ 6 w 450"/>
                <a:gd name="T39" fmla="*/ 165 h 265"/>
                <a:gd name="T40" fmla="*/ 20 w 450"/>
                <a:gd name="T41" fmla="*/ 188 h 265"/>
                <a:gd name="T42" fmla="*/ 40 w 450"/>
                <a:gd name="T43" fmla="*/ 207 h 265"/>
                <a:gd name="T44" fmla="*/ 65 w 450"/>
                <a:gd name="T45" fmla="*/ 224 h 265"/>
                <a:gd name="T46" fmla="*/ 95 w 450"/>
                <a:gd name="T47" fmla="*/ 240 h 265"/>
                <a:gd name="T48" fmla="*/ 129 w 450"/>
                <a:gd name="T49" fmla="*/ 250 h 265"/>
                <a:gd name="T50" fmla="*/ 166 w 450"/>
                <a:gd name="T51" fmla="*/ 258 h 265"/>
                <a:gd name="T52" fmla="*/ 205 w 450"/>
                <a:gd name="T53" fmla="*/ 264 h 265"/>
                <a:gd name="T54" fmla="*/ 243 w 450"/>
                <a:gd name="T55" fmla="*/ 264 h 265"/>
                <a:gd name="T56" fmla="*/ 283 w 450"/>
                <a:gd name="T57" fmla="*/ 258 h 265"/>
                <a:gd name="T58" fmla="*/ 319 w 450"/>
                <a:gd name="T59" fmla="*/ 250 h 265"/>
                <a:gd name="T60" fmla="*/ 353 w 450"/>
                <a:gd name="T61" fmla="*/ 240 h 265"/>
                <a:gd name="T62" fmla="*/ 383 w 450"/>
                <a:gd name="T63" fmla="*/ 224 h 265"/>
                <a:gd name="T64" fmla="*/ 408 w 450"/>
                <a:gd name="T65" fmla="*/ 207 h 265"/>
                <a:gd name="T66" fmla="*/ 428 w 450"/>
                <a:gd name="T67" fmla="*/ 188 h 265"/>
                <a:gd name="T68" fmla="*/ 442 w 450"/>
                <a:gd name="T69" fmla="*/ 165 h 265"/>
                <a:gd name="T70" fmla="*/ 447 w 450"/>
                <a:gd name="T71" fmla="*/ 143 h 2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0"/>
                <a:gd name="T109" fmla="*/ 0 h 265"/>
                <a:gd name="T110" fmla="*/ 450 w 450"/>
                <a:gd name="T111" fmla="*/ 265 h 2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0" h="265">
                  <a:moveTo>
                    <a:pt x="449" y="132"/>
                  </a:moveTo>
                  <a:lnTo>
                    <a:pt x="447" y="120"/>
                  </a:lnTo>
                  <a:lnTo>
                    <a:pt x="445" y="108"/>
                  </a:lnTo>
                  <a:lnTo>
                    <a:pt x="442" y="98"/>
                  </a:lnTo>
                  <a:lnTo>
                    <a:pt x="435" y="87"/>
                  </a:lnTo>
                  <a:lnTo>
                    <a:pt x="428" y="75"/>
                  </a:lnTo>
                  <a:lnTo>
                    <a:pt x="418" y="66"/>
                  </a:lnTo>
                  <a:lnTo>
                    <a:pt x="408" y="56"/>
                  </a:lnTo>
                  <a:lnTo>
                    <a:pt x="396" y="47"/>
                  </a:lnTo>
                  <a:lnTo>
                    <a:pt x="383" y="39"/>
                  </a:lnTo>
                  <a:lnTo>
                    <a:pt x="369" y="31"/>
                  </a:lnTo>
                  <a:lnTo>
                    <a:pt x="353" y="23"/>
                  </a:lnTo>
                  <a:lnTo>
                    <a:pt x="337" y="18"/>
                  </a:lnTo>
                  <a:lnTo>
                    <a:pt x="319" y="13"/>
                  </a:lnTo>
                  <a:lnTo>
                    <a:pt x="300" y="7"/>
                  </a:lnTo>
                  <a:lnTo>
                    <a:pt x="283" y="5"/>
                  </a:lnTo>
                  <a:lnTo>
                    <a:pt x="263" y="2"/>
                  </a:lnTo>
                  <a:lnTo>
                    <a:pt x="243" y="1"/>
                  </a:lnTo>
                  <a:lnTo>
                    <a:pt x="223" y="0"/>
                  </a:lnTo>
                  <a:lnTo>
                    <a:pt x="205" y="1"/>
                  </a:lnTo>
                  <a:lnTo>
                    <a:pt x="185" y="2"/>
                  </a:lnTo>
                  <a:lnTo>
                    <a:pt x="166" y="5"/>
                  </a:lnTo>
                  <a:lnTo>
                    <a:pt x="146" y="7"/>
                  </a:lnTo>
                  <a:lnTo>
                    <a:pt x="129" y="13"/>
                  </a:lnTo>
                  <a:lnTo>
                    <a:pt x="111" y="18"/>
                  </a:lnTo>
                  <a:lnTo>
                    <a:pt x="95" y="23"/>
                  </a:lnTo>
                  <a:lnTo>
                    <a:pt x="80" y="31"/>
                  </a:lnTo>
                  <a:lnTo>
                    <a:pt x="65" y="39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29" y="66"/>
                  </a:lnTo>
                  <a:lnTo>
                    <a:pt x="20" y="75"/>
                  </a:lnTo>
                  <a:lnTo>
                    <a:pt x="12" y="87"/>
                  </a:lnTo>
                  <a:lnTo>
                    <a:pt x="6" y="98"/>
                  </a:lnTo>
                  <a:lnTo>
                    <a:pt x="3" y="108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3" y="154"/>
                  </a:lnTo>
                  <a:lnTo>
                    <a:pt x="6" y="165"/>
                  </a:lnTo>
                  <a:lnTo>
                    <a:pt x="12" y="177"/>
                  </a:lnTo>
                  <a:lnTo>
                    <a:pt x="20" y="188"/>
                  </a:lnTo>
                  <a:lnTo>
                    <a:pt x="29" y="198"/>
                  </a:lnTo>
                  <a:lnTo>
                    <a:pt x="40" y="207"/>
                  </a:lnTo>
                  <a:lnTo>
                    <a:pt x="52" y="216"/>
                  </a:lnTo>
                  <a:lnTo>
                    <a:pt x="65" y="224"/>
                  </a:lnTo>
                  <a:lnTo>
                    <a:pt x="80" y="232"/>
                  </a:lnTo>
                  <a:lnTo>
                    <a:pt x="95" y="240"/>
                  </a:lnTo>
                  <a:lnTo>
                    <a:pt x="111" y="245"/>
                  </a:lnTo>
                  <a:lnTo>
                    <a:pt x="129" y="250"/>
                  </a:lnTo>
                  <a:lnTo>
                    <a:pt x="146" y="256"/>
                  </a:lnTo>
                  <a:lnTo>
                    <a:pt x="166" y="258"/>
                  </a:lnTo>
                  <a:lnTo>
                    <a:pt x="185" y="261"/>
                  </a:lnTo>
                  <a:lnTo>
                    <a:pt x="205" y="264"/>
                  </a:lnTo>
                  <a:lnTo>
                    <a:pt x="223" y="264"/>
                  </a:lnTo>
                  <a:lnTo>
                    <a:pt x="243" y="264"/>
                  </a:lnTo>
                  <a:lnTo>
                    <a:pt x="263" y="261"/>
                  </a:lnTo>
                  <a:lnTo>
                    <a:pt x="283" y="258"/>
                  </a:lnTo>
                  <a:lnTo>
                    <a:pt x="300" y="256"/>
                  </a:lnTo>
                  <a:lnTo>
                    <a:pt x="319" y="250"/>
                  </a:lnTo>
                  <a:lnTo>
                    <a:pt x="337" y="245"/>
                  </a:lnTo>
                  <a:lnTo>
                    <a:pt x="353" y="240"/>
                  </a:lnTo>
                  <a:lnTo>
                    <a:pt x="369" y="232"/>
                  </a:lnTo>
                  <a:lnTo>
                    <a:pt x="383" y="224"/>
                  </a:lnTo>
                  <a:lnTo>
                    <a:pt x="396" y="216"/>
                  </a:lnTo>
                  <a:lnTo>
                    <a:pt x="408" y="207"/>
                  </a:lnTo>
                  <a:lnTo>
                    <a:pt x="418" y="198"/>
                  </a:lnTo>
                  <a:lnTo>
                    <a:pt x="428" y="188"/>
                  </a:lnTo>
                  <a:lnTo>
                    <a:pt x="435" y="177"/>
                  </a:lnTo>
                  <a:lnTo>
                    <a:pt x="442" y="165"/>
                  </a:lnTo>
                  <a:lnTo>
                    <a:pt x="445" y="154"/>
                  </a:lnTo>
                  <a:lnTo>
                    <a:pt x="447" y="143"/>
                  </a:lnTo>
                  <a:lnTo>
                    <a:pt x="449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Freeform 12"/>
            <p:cNvSpPr>
              <a:spLocks/>
            </p:cNvSpPr>
            <p:nvPr/>
          </p:nvSpPr>
          <p:spPr bwMode="auto">
            <a:xfrm>
              <a:off x="3417" y="1447"/>
              <a:ext cx="451" cy="265"/>
            </a:xfrm>
            <a:custGeom>
              <a:avLst/>
              <a:gdLst>
                <a:gd name="T0" fmla="*/ 1 w 451"/>
                <a:gd name="T1" fmla="*/ 143 h 265"/>
                <a:gd name="T2" fmla="*/ 8 w 451"/>
                <a:gd name="T3" fmla="*/ 165 h 265"/>
                <a:gd name="T4" fmla="*/ 20 w 451"/>
                <a:gd name="T5" fmla="*/ 188 h 265"/>
                <a:gd name="T6" fmla="*/ 40 w 451"/>
                <a:gd name="T7" fmla="*/ 207 h 265"/>
                <a:gd name="T8" fmla="*/ 66 w 451"/>
                <a:gd name="T9" fmla="*/ 226 h 265"/>
                <a:gd name="T10" fmla="*/ 96 w 451"/>
                <a:gd name="T11" fmla="*/ 240 h 265"/>
                <a:gd name="T12" fmla="*/ 129 w 451"/>
                <a:gd name="T13" fmla="*/ 250 h 265"/>
                <a:gd name="T14" fmla="*/ 166 w 451"/>
                <a:gd name="T15" fmla="*/ 258 h 265"/>
                <a:gd name="T16" fmla="*/ 205 w 451"/>
                <a:gd name="T17" fmla="*/ 264 h 265"/>
                <a:gd name="T18" fmla="*/ 244 w 451"/>
                <a:gd name="T19" fmla="*/ 264 h 265"/>
                <a:gd name="T20" fmla="*/ 283 w 451"/>
                <a:gd name="T21" fmla="*/ 258 h 265"/>
                <a:gd name="T22" fmla="*/ 320 w 451"/>
                <a:gd name="T23" fmla="*/ 250 h 265"/>
                <a:gd name="T24" fmla="*/ 353 w 451"/>
                <a:gd name="T25" fmla="*/ 239 h 265"/>
                <a:gd name="T26" fmla="*/ 383 w 451"/>
                <a:gd name="T27" fmla="*/ 224 h 265"/>
                <a:gd name="T28" fmla="*/ 409 w 451"/>
                <a:gd name="T29" fmla="*/ 207 h 265"/>
                <a:gd name="T30" fmla="*/ 429 w 451"/>
                <a:gd name="T31" fmla="*/ 188 h 265"/>
                <a:gd name="T32" fmla="*/ 441 w 451"/>
                <a:gd name="T33" fmla="*/ 165 h 265"/>
                <a:gd name="T34" fmla="*/ 448 w 451"/>
                <a:gd name="T35" fmla="*/ 143 h 265"/>
                <a:gd name="T36" fmla="*/ 448 w 451"/>
                <a:gd name="T37" fmla="*/ 120 h 265"/>
                <a:gd name="T38" fmla="*/ 441 w 451"/>
                <a:gd name="T39" fmla="*/ 98 h 265"/>
                <a:gd name="T40" fmla="*/ 429 w 451"/>
                <a:gd name="T41" fmla="*/ 75 h 265"/>
                <a:gd name="T42" fmla="*/ 409 w 451"/>
                <a:gd name="T43" fmla="*/ 56 h 265"/>
                <a:gd name="T44" fmla="*/ 383 w 451"/>
                <a:gd name="T45" fmla="*/ 39 h 265"/>
                <a:gd name="T46" fmla="*/ 353 w 451"/>
                <a:gd name="T47" fmla="*/ 23 h 265"/>
                <a:gd name="T48" fmla="*/ 320 w 451"/>
                <a:gd name="T49" fmla="*/ 13 h 265"/>
                <a:gd name="T50" fmla="*/ 283 w 451"/>
                <a:gd name="T51" fmla="*/ 5 h 265"/>
                <a:gd name="T52" fmla="*/ 244 w 451"/>
                <a:gd name="T53" fmla="*/ 1 h 265"/>
                <a:gd name="T54" fmla="*/ 205 w 451"/>
                <a:gd name="T55" fmla="*/ 1 h 265"/>
                <a:gd name="T56" fmla="*/ 166 w 451"/>
                <a:gd name="T57" fmla="*/ 5 h 265"/>
                <a:gd name="T58" fmla="*/ 129 w 451"/>
                <a:gd name="T59" fmla="*/ 13 h 265"/>
                <a:gd name="T60" fmla="*/ 96 w 451"/>
                <a:gd name="T61" fmla="*/ 23 h 265"/>
                <a:gd name="T62" fmla="*/ 66 w 451"/>
                <a:gd name="T63" fmla="*/ 39 h 265"/>
                <a:gd name="T64" fmla="*/ 40 w 451"/>
                <a:gd name="T65" fmla="*/ 56 h 265"/>
                <a:gd name="T66" fmla="*/ 20 w 451"/>
                <a:gd name="T67" fmla="*/ 77 h 265"/>
                <a:gd name="T68" fmla="*/ 8 w 451"/>
                <a:gd name="T69" fmla="*/ 98 h 265"/>
                <a:gd name="T70" fmla="*/ 1 w 451"/>
                <a:gd name="T71" fmla="*/ 120 h 2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1"/>
                <a:gd name="T109" fmla="*/ 0 h 265"/>
                <a:gd name="T110" fmla="*/ 451 w 451"/>
                <a:gd name="T111" fmla="*/ 265 h 2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1" h="265">
                  <a:moveTo>
                    <a:pt x="0" y="132"/>
                  </a:moveTo>
                  <a:lnTo>
                    <a:pt x="1" y="143"/>
                  </a:lnTo>
                  <a:lnTo>
                    <a:pt x="3" y="154"/>
                  </a:lnTo>
                  <a:lnTo>
                    <a:pt x="8" y="165"/>
                  </a:lnTo>
                  <a:lnTo>
                    <a:pt x="13" y="177"/>
                  </a:lnTo>
                  <a:lnTo>
                    <a:pt x="20" y="188"/>
                  </a:lnTo>
                  <a:lnTo>
                    <a:pt x="30" y="198"/>
                  </a:lnTo>
                  <a:lnTo>
                    <a:pt x="40" y="207"/>
                  </a:lnTo>
                  <a:lnTo>
                    <a:pt x="52" y="216"/>
                  </a:lnTo>
                  <a:lnTo>
                    <a:pt x="66" y="226"/>
                  </a:lnTo>
                  <a:lnTo>
                    <a:pt x="80" y="232"/>
                  </a:lnTo>
                  <a:lnTo>
                    <a:pt x="96" y="240"/>
                  </a:lnTo>
                  <a:lnTo>
                    <a:pt x="113" y="245"/>
                  </a:lnTo>
                  <a:lnTo>
                    <a:pt x="129" y="250"/>
                  </a:lnTo>
                  <a:lnTo>
                    <a:pt x="148" y="256"/>
                  </a:lnTo>
                  <a:lnTo>
                    <a:pt x="166" y="258"/>
                  </a:lnTo>
                  <a:lnTo>
                    <a:pt x="186" y="261"/>
                  </a:lnTo>
                  <a:lnTo>
                    <a:pt x="205" y="264"/>
                  </a:lnTo>
                  <a:lnTo>
                    <a:pt x="225" y="264"/>
                  </a:lnTo>
                  <a:lnTo>
                    <a:pt x="244" y="264"/>
                  </a:lnTo>
                  <a:lnTo>
                    <a:pt x="263" y="261"/>
                  </a:lnTo>
                  <a:lnTo>
                    <a:pt x="283" y="258"/>
                  </a:lnTo>
                  <a:lnTo>
                    <a:pt x="301" y="256"/>
                  </a:lnTo>
                  <a:lnTo>
                    <a:pt x="320" y="250"/>
                  </a:lnTo>
                  <a:lnTo>
                    <a:pt x="336" y="245"/>
                  </a:lnTo>
                  <a:lnTo>
                    <a:pt x="353" y="239"/>
                  </a:lnTo>
                  <a:lnTo>
                    <a:pt x="369" y="232"/>
                  </a:lnTo>
                  <a:lnTo>
                    <a:pt x="383" y="224"/>
                  </a:lnTo>
                  <a:lnTo>
                    <a:pt x="397" y="216"/>
                  </a:lnTo>
                  <a:lnTo>
                    <a:pt x="409" y="207"/>
                  </a:lnTo>
                  <a:lnTo>
                    <a:pt x="419" y="198"/>
                  </a:lnTo>
                  <a:lnTo>
                    <a:pt x="429" y="188"/>
                  </a:lnTo>
                  <a:lnTo>
                    <a:pt x="436" y="176"/>
                  </a:lnTo>
                  <a:lnTo>
                    <a:pt x="441" y="165"/>
                  </a:lnTo>
                  <a:lnTo>
                    <a:pt x="446" y="154"/>
                  </a:lnTo>
                  <a:lnTo>
                    <a:pt x="448" y="143"/>
                  </a:lnTo>
                  <a:lnTo>
                    <a:pt x="450" y="132"/>
                  </a:lnTo>
                  <a:lnTo>
                    <a:pt x="448" y="120"/>
                  </a:lnTo>
                  <a:lnTo>
                    <a:pt x="446" y="108"/>
                  </a:lnTo>
                  <a:lnTo>
                    <a:pt x="441" y="98"/>
                  </a:lnTo>
                  <a:lnTo>
                    <a:pt x="436" y="87"/>
                  </a:lnTo>
                  <a:lnTo>
                    <a:pt x="429" y="75"/>
                  </a:lnTo>
                  <a:lnTo>
                    <a:pt x="419" y="66"/>
                  </a:lnTo>
                  <a:lnTo>
                    <a:pt x="409" y="56"/>
                  </a:lnTo>
                  <a:lnTo>
                    <a:pt x="397" y="47"/>
                  </a:lnTo>
                  <a:lnTo>
                    <a:pt x="383" y="39"/>
                  </a:lnTo>
                  <a:lnTo>
                    <a:pt x="369" y="31"/>
                  </a:lnTo>
                  <a:lnTo>
                    <a:pt x="353" y="23"/>
                  </a:lnTo>
                  <a:lnTo>
                    <a:pt x="336" y="18"/>
                  </a:lnTo>
                  <a:lnTo>
                    <a:pt x="320" y="13"/>
                  </a:lnTo>
                  <a:lnTo>
                    <a:pt x="301" y="7"/>
                  </a:lnTo>
                  <a:lnTo>
                    <a:pt x="283" y="5"/>
                  </a:lnTo>
                  <a:lnTo>
                    <a:pt x="263" y="2"/>
                  </a:lnTo>
                  <a:lnTo>
                    <a:pt x="244" y="1"/>
                  </a:lnTo>
                  <a:lnTo>
                    <a:pt x="225" y="0"/>
                  </a:lnTo>
                  <a:lnTo>
                    <a:pt x="205" y="1"/>
                  </a:lnTo>
                  <a:lnTo>
                    <a:pt x="186" y="2"/>
                  </a:lnTo>
                  <a:lnTo>
                    <a:pt x="166" y="5"/>
                  </a:lnTo>
                  <a:lnTo>
                    <a:pt x="148" y="7"/>
                  </a:lnTo>
                  <a:lnTo>
                    <a:pt x="129" y="13"/>
                  </a:lnTo>
                  <a:lnTo>
                    <a:pt x="113" y="18"/>
                  </a:lnTo>
                  <a:lnTo>
                    <a:pt x="96" y="23"/>
                  </a:lnTo>
                  <a:lnTo>
                    <a:pt x="80" y="31"/>
                  </a:lnTo>
                  <a:lnTo>
                    <a:pt x="66" y="39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30" y="66"/>
                  </a:lnTo>
                  <a:lnTo>
                    <a:pt x="20" y="77"/>
                  </a:lnTo>
                  <a:lnTo>
                    <a:pt x="13" y="87"/>
                  </a:lnTo>
                  <a:lnTo>
                    <a:pt x="8" y="98"/>
                  </a:lnTo>
                  <a:lnTo>
                    <a:pt x="3" y="108"/>
                  </a:lnTo>
                  <a:lnTo>
                    <a:pt x="1" y="120"/>
                  </a:lnTo>
                  <a:lnTo>
                    <a:pt x="0" y="13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Freeform 13"/>
            <p:cNvSpPr>
              <a:spLocks/>
            </p:cNvSpPr>
            <p:nvPr/>
          </p:nvSpPr>
          <p:spPr bwMode="auto">
            <a:xfrm>
              <a:off x="3792" y="1772"/>
              <a:ext cx="721" cy="437"/>
            </a:xfrm>
            <a:custGeom>
              <a:avLst/>
              <a:gdLst>
                <a:gd name="T0" fmla="*/ 0 w 721"/>
                <a:gd name="T1" fmla="*/ 218 h 437"/>
                <a:gd name="T2" fmla="*/ 354 w 721"/>
                <a:gd name="T3" fmla="*/ 0 h 437"/>
                <a:gd name="T4" fmla="*/ 720 w 721"/>
                <a:gd name="T5" fmla="*/ 227 h 437"/>
                <a:gd name="T6" fmla="*/ 354 w 721"/>
                <a:gd name="T7" fmla="*/ 436 h 437"/>
                <a:gd name="T8" fmla="*/ 0 w 721"/>
                <a:gd name="T9" fmla="*/ 218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437"/>
                <a:gd name="T17" fmla="*/ 721 w 721"/>
                <a:gd name="T18" fmla="*/ 437 h 4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437">
                  <a:moveTo>
                    <a:pt x="0" y="218"/>
                  </a:moveTo>
                  <a:lnTo>
                    <a:pt x="354" y="0"/>
                  </a:lnTo>
                  <a:lnTo>
                    <a:pt x="720" y="227"/>
                  </a:lnTo>
                  <a:lnTo>
                    <a:pt x="354" y="436"/>
                  </a:lnTo>
                  <a:lnTo>
                    <a:pt x="0" y="21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Freeform 14"/>
            <p:cNvSpPr>
              <a:spLocks/>
            </p:cNvSpPr>
            <p:nvPr/>
          </p:nvSpPr>
          <p:spPr bwMode="auto">
            <a:xfrm>
              <a:off x="4704" y="1881"/>
              <a:ext cx="865" cy="274"/>
            </a:xfrm>
            <a:custGeom>
              <a:avLst/>
              <a:gdLst>
                <a:gd name="T0" fmla="*/ 864 w 865"/>
                <a:gd name="T1" fmla="*/ 273 h 274"/>
                <a:gd name="T2" fmla="*/ 864 w 865"/>
                <a:gd name="T3" fmla="*/ 0 h 274"/>
                <a:gd name="T4" fmla="*/ 0 w 865"/>
                <a:gd name="T5" fmla="*/ 0 h 274"/>
                <a:gd name="T6" fmla="*/ 0 w 865"/>
                <a:gd name="T7" fmla="*/ 273 h 274"/>
                <a:gd name="T8" fmla="*/ 864 w 865"/>
                <a:gd name="T9" fmla="*/ 273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274"/>
                <a:gd name="T17" fmla="*/ 865 w 865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274">
                  <a:moveTo>
                    <a:pt x="864" y="273"/>
                  </a:moveTo>
                  <a:lnTo>
                    <a:pt x="864" y="0"/>
                  </a:lnTo>
                  <a:lnTo>
                    <a:pt x="0" y="0"/>
                  </a:lnTo>
                  <a:lnTo>
                    <a:pt x="0" y="273"/>
                  </a:lnTo>
                  <a:lnTo>
                    <a:pt x="864" y="27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Freeform 15"/>
            <p:cNvSpPr>
              <a:spLocks/>
            </p:cNvSpPr>
            <p:nvPr/>
          </p:nvSpPr>
          <p:spPr bwMode="auto">
            <a:xfrm>
              <a:off x="2784" y="1873"/>
              <a:ext cx="769" cy="274"/>
            </a:xfrm>
            <a:custGeom>
              <a:avLst/>
              <a:gdLst>
                <a:gd name="T0" fmla="*/ 768 w 769"/>
                <a:gd name="T1" fmla="*/ 273 h 274"/>
                <a:gd name="T2" fmla="*/ 768 w 769"/>
                <a:gd name="T3" fmla="*/ 0 h 274"/>
                <a:gd name="T4" fmla="*/ 0 w 769"/>
                <a:gd name="T5" fmla="*/ 0 h 274"/>
                <a:gd name="T6" fmla="*/ 0 w 769"/>
                <a:gd name="T7" fmla="*/ 273 h 274"/>
                <a:gd name="T8" fmla="*/ 768 w 769"/>
                <a:gd name="T9" fmla="*/ 273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9"/>
                <a:gd name="T16" fmla="*/ 0 h 274"/>
                <a:gd name="T17" fmla="*/ 769 w 769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9" h="274">
                  <a:moveTo>
                    <a:pt x="768" y="273"/>
                  </a:moveTo>
                  <a:lnTo>
                    <a:pt x="768" y="0"/>
                  </a:lnTo>
                  <a:lnTo>
                    <a:pt x="0" y="0"/>
                  </a:lnTo>
                  <a:lnTo>
                    <a:pt x="0" y="273"/>
                  </a:lnTo>
                  <a:lnTo>
                    <a:pt x="768" y="27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Freeform 16"/>
            <p:cNvSpPr>
              <a:spLocks/>
            </p:cNvSpPr>
            <p:nvPr/>
          </p:nvSpPr>
          <p:spPr bwMode="auto">
            <a:xfrm>
              <a:off x="4794" y="1260"/>
              <a:ext cx="481" cy="266"/>
            </a:xfrm>
            <a:custGeom>
              <a:avLst/>
              <a:gdLst>
                <a:gd name="T0" fmla="*/ 449 w 450"/>
                <a:gd name="T1" fmla="*/ 120 h 266"/>
                <a:gd name="T2" fmla="*/ 442 w 450"/>
                <a:gd name="T3" fmla="*/ 98 h 266"/>
                <a:gd name="T4" fmla="*/ 429 w 450"/>
                <a:gd name="T5" fmla="*/ 76 h 266"/>
                <a:gd name="T6" fmla="*/ 409 w 450"/>
                <a:gd name="T7" fmla="*/ 56 h 266"/>
                <a:gd name="T8" fmla="*/ 383 w 450"/>
                <a:gd name="T9" fmla="*/ 38 h 266"/>
                <a:gd name="T10" fmla="*/ 353 w 450"/>
                <a:gd name="T11" fmla="*/ 23 h 266"/>
                <a:gd name="T12" fmla="*/ 319 w 450"/>
                <a:gd name="T13" fmla="*/ 11 h 266"/>
                <a:gd name="T14" fmla="*/ 283 w 450"/>
                <a:gd name="T15" fmla="*/ 3 h 266"/>
                <a:gd name="T16" fmla="*/ 244 w 450"/>
                <a:gd name="T17" fmla="*/ 0 h 266"/>
                <a:gd name="T18" fmla="*/ 205 w 450"/>
                <a:gd name="T19" fmla="*/ 0 h 266"/>
                <a:gd name="T20" fmla="*/ 166 w 450"/>
                <a:gd name="T21" fmla="*/ 3 h 266"/>
                <a:gd name="T22" fmla="*/ 129 w 450"/>
                <a:gd name="T23" fmla="*/ 11 h 266"/>
                <a:gd name="T24" fmla="*/ 95 w 450"/>
                <a:gd name="T25" fmla="*/ 23 h 266"/>
                <a:gd name="T26" fmla="*/ 65 w 450"/>
                <a:gd name="T27" fmla="*/ 38 h 266"/>
                <a:gd name="T28" fmla="*/ 40 w 450"/>
                <a:gd name="T29" fmla="*/ 56 h 266"/>
                <a:gd name="T30" fmla="*/ 20 w 450"/>
                <a:gd name="T31" fmla="*/ 76 h 266"/>
                <a:gd name="T32" fmla="*/ 8 w 450"/>
                <a:gd name="T33" fmla="*/ 98 h 266"/>
                <a:gd name="T34" fmla="*/ 1 w 450"/>
                <a:gd name="T35" fmla="*/ 120 h 266"/>
                <a:gd name="T36" fmla="*/ 1 w 450"/>
                <a:gd name="T37" fmla="*/ 144 h 266"/>
                <a:gd name="T38" fmla="*/ 8 w 450"/>
                <a:gd name="T39" fmla="*/ 166 h 266"/>
                <a:gd name="T40" fmla="*/ 20 w 450"/>
                <a:gd name="T41" fmla="*/ 187 h 266"/>
                <a:gd name="T42" fmla="*/ 40 w 450"/>
                <a:gd name="T43" fmla="*/ 208 h 266"/>
                <a:gd name="T44" fmla="*/ 65 w 450"/>
                <a:gd name="T45" fmla="*/ 225 h 266"/>
                <a:gd name="T46" fmla="*/ 95 w 450"/>
                <a:gd name="T47" fmla="*/ 240 h 266"/>
                <a:gd name="T48" fmla="*/ 129 w 450"/>
                <a:gd name="T49" fmla="*/ 251 h 266"/>
                <a:gd name="T50" fmla="*/ 166 w 450"/>
                <a:gd name="T51" fmla="*/ 259 h 266"/>
                <a:gd name="T52" fmla="*/ 205 w 450"/>
                <a:gd name="T53" fmla="*/ 263 h 266"/>
                <a:gd name="T54" fmla="*/ 244 w 450"/>
                <a:gd name="T55" fmla="*/ 263 h 266"/>
                <a:gd name="T56" fmla="*/ 283 w 450"/>
                <a:gd name="T57" fmla="*/ 259 h 266"/>
                <a:gd name="T58" fmla="*/ 319 w 450"/>
                <a:gd name="T59" fmla="*/ 251 h 266"/>
                <a:gd name="T60" fmla="*/ 353 w 450"/>
                <a:gd name="T61" fmla="*/ 240 h 266"/>
                <a:gd name="T62" fmla="*/ 383 w 450"/>
                <a:gd name="T63" fmla="*/ 225 h 266"/>
                <a:gd name="T64" fmla="*/ 409 w 450"/>
                <a:gd name="T65" fmla="*/ 208 h 266"/>
                <a:gd name="T66" fmla="*/ 429 w 450"/>
                <a:gd name="T67" fmla="*/ 187 h 266"/>
                <a:gd name="T68" fmla="*/ 442 w 450"/>
                <a:gd name="T69" fmla="*/ 166 h 266"/>
                <a:gd name="T70" fmla="*/ 449 w 450"/>
                <a:gd name="T71" fmla="*/ 144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0"/>
                <a:gd name="T109" fmla="*/ 0 h 266"/>
                <a:gd name="T110" fmla="*/ 450 w 450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0" h="266">
                  <a:moveTo>
                    <a:pt x="449" y="132"/>
                  </a:moveTo>
                  <a:lnTo>
                    <a:pt x="449" y="120"/>
                  </a:lnTo>
                  <a:lnTo>
                    <a:pt x="446" y="108"/>
                  </a:lnTo>
                  <a:lnTo>
                    <a:pt x="442" y="98"/>
                  </a:lnTo>
                  <a:lnTo>
                    <a:pt x="436" y="86"/>
                  </a:lnTo>
                  <a:lnTo>
                    <a:pt x="429" y="76"/>
                  </a:lnTo>
                  <a:lnTo>
                    <a:pt x="419" y="65"/>
                  </a:lnTo>
                  <a:lnTo>
                    <a:pt x="409" y="56"/>
                  </a:lnTo>
                  <a:lnTo>
                    <a:pt x="397" y="47"/>
                  </a:lnTo>
                  <a:lnTo>
                    <a:pt x="383" y="38"/>
                  </a:lnTo>
                  <a:lnTo>
                    <a:pt x="369" y="31"/>
                  </a:lnTo>
                  <a:lnTo>
                    <a:pt x="353" y="23"/>
                  </a:lnTo>
                  <a:lnTo>
                    <a:pt x="337" y="17"/>
                  </a:lnTo>
                  <a:lnTo>
                    <a:pt x="319" y="11"/>
                  </a:lnTo>
                  <a:lnTo>
                    <a:pt x="302" y="7"/>
                  </a:lnTo>
                  <a:lnTo>
                    <a:pt x="283" y="3"/>
                  </a:lnTo>
                  <a:lnTo>
                    <a:pt x="263" y="1"/>
                  </a:lnTo>
                  <a:lnTo>
                    <a:pt x="244" y="0"/>
                  </a:lnTo>
                  <a:lnTo>
                    <a:pt x="225" y="0"/>
                  </a:lnTo>
                  <a:lnTo>
                    <a:pt x="205" y="0"/>
                  </a:lnTo>
                  <a:lnTo>
                    <a:pt x="185" y="1"/>
                  </a:lnTo>
                  <a:lnTo>
                    <a:pt x="166" y="3"/>
                  </a:lnTo>
                  <a:lnTo>
                    <a:pt x="148" y="7"/>
                  </a:lnTo>
                  <a:lnTo>
                    <a:pt x="129" y="11"/>
                  </a:lnTo>
                  <a:lnTo>
                    <a:pt x="111" y="17"/>
                  </a:lnTo>
                  <a:lnTo>
                    <a:pt x="95" y="23"/>
                  </a:lnTo>
                  <a:lnTo>
                    <a:pt x="80" y="31"/>
                  </a:lnTo>
                  <a:lnTo>
                    <a:pt x="65" y="38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30" y="65"/>
                  </a:lnTo>
                  <a:lnTo>
                    <a:pt x="20" y="76"/>
                  </a:lnTo>
                  <a:lnTo>
                    <a:pt x="13" y="86"/>
                  </a:lnTo>
                  <a:lnTo>
                    <a:pt x="8" y="98"/>
                  </a:lnTo>
                  <a:lnTo>
                    <a:pt x="3" y="108"/>
                  </a:lnTo>
                  <a:lnTo>
                    <a:pt x="1" y="120"/>
                  </a:lnTo>
                  <a:lnTo>
                    <a:pt x="0" y="132"/>
                  </a:lnTo>
                  <a:lnTo>
                    <a:pt x="1" y="144"/>
                  </a:lnTo>
                  <a:lnTo>
                    <a:pt x="3" y="154"/>
                  </a:lnTo>
                  <a:lnTo>
                    <a:pt x="8" y="166"/>
                  </a:lnTo>
                  <a:lnTo>
                    <a:pt x="13" y="177"/>
                  </a:lnTo>
                  <a:lnTo>
                    <a:pt x="20" y="187"/>
                  </a:lnTo>
                  <a:lnTo>
                    <a:pt x="30" y="198"/>
                  </a:lnTo>
                  <a:lnTo>
                    <a:pt x="40" y="208"/>
                  </a:lnTo>
                  <a:lnTo>
                    <a:pt x="52" y="217"/>
                  </a:lnTo>
                  <a:lnTo>
                    <a:pt x="65" y="225"/>
                  </a:lnTo>
                  <a:lnTo>
                    <a:pt x="80" y="233"/>
                  </a:lnTo>
                  <a:lnTo>
                    <a:pt x="95" y="240"/>
                  </a:lnTo>
                  <a:lnTo>
                    <a:pt x="111" y="246"/>
                  </a:lnTo>
                  <a:lnTo>
                    <a:pt x="129" y="251"/>
                  </a:lnTo>
                  <a:lnTo>
                    <a:pt x="148" y="257"/>
                  </a:lnTo>
                  <a:lnTo>
                    <a:pt x="166" y="259"/>
                  </a:lnTo>
                  <a:lnTo>
                    <a:pt x="185" y="262"/>
                  </a:lnTo>
                  <a:lnTo>
                    <a:pt x="205" y="263"/>
                  </a:lnTo>
                  <a:lnTo>
                    <a:pt x="225" y="265"/>
                  </a:lnTo>
                  <a:lnTo>
                    <a:pt x="244" y="263"/>
                  </a:lnTo>
                  <a:lnTo>
                    <a:pt x="263" y="262"/>
                  </a:lnTo>
                  <a:lnTo>
                    <a:pt x="283" y="259"/>
                  </a:lnTo>
                  <a:lnTo>
                    <a:pt x="302" y="257"/>
                  </a:lnTo>
                  <a:lnTo>
                    <a:pt x="319" y="251"/>
                  </a:lnTo>
                  <a:lnTo>
                    <a:pt x="337" y="246"/>
                  </a:lnTo>
                  <a:lnTo>
                    <a:pt x="353" y="240"/>
                  </a:lnTo>
                  <a:lnTo>
                    <a:pt x="369" y="233"/>
                  </a:lnTo>
                  <a:lnTo>
                    <a:pt x="383" y="225"/>
                  </a:lnTo>
                  <a:lnTo>
                    <a:pt x="397" y="217"/>
                  </a:lnTo>
                  <a:lnTo>
                    <a:pt x="409" y="208"/>
                  </a:lnTo>
                  <a:lnTo>
                    <a:pt x="419" y="198"/>
                  </a:lnTo>
                  <a:lnTo>
                    <a:pt x="429" y="187"/>
                  </a:lnTo>
                  <a:lnTo>
                    <a:pt x="436" y="177"/>
                  </a:lnTo>
                  <a:lnTo>
                    <a:pt x="442" y="166"/>
                  </a:lnTo>
                  <a:lnTo>
                    <a:pt x="446" y="154"/>
                  </a:lnTo>
                  <a:lnTo>
                    <a:pt x="449" y="144"/>
                  </a:lnTo>
                  <a:lnTo>
                    <a:pt x="449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Rectangle 17"/>
            <p:cNvSpPr>
              <a:spLocks noChangeArrowheads="1"/>
            </p:cNvSpPr>
            <p:nvPr/>
          </p:nvSpPr>
          <p:spPr bwMode="auto">
            <a:xfrm>
              <a:off x="3481" y="1486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50228" name="Rectangle 18"/>
            <p:cNvSpPr>
              <a:spLocks noChangeArrowheads="1"/>
            </p:cNvSpPr>
            <p:nvPr/>
          </p:nvSpPr>
          <p:spPr bwMode="auto">
            <a:xfrm>
              <a:off x="4759" y="1282"/>
              <a:ext cx="56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 err="1">
                  <a:solidFill>
                    <a:srgbClr val="000000"/>
                  </a:solidFill>
                  <a:latin typeface="Arial" charset="0"/>
                </a:rPr>
                <a:t>mname</a:t>
              </a:r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229" name="Rectangle 19"/>
            <p:cNvSpPr>
              <a:spLocks noChangeArrowheads="1"/>
            </p:cNvSpPr>
            <p:nvPr/>
          </p:nvSpPr>
          <p:spPr bwMode="auto">
            <a:xfrm>
              <a:off x="5144" y="1486"/>
              <a:ext cx="5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50230" name="Rectangle 20"/>
            <p:cNvSpPr>
              <a:spLocks noChangeArrowheads="1"/>
            </p:cNvSpPr>
            <p:nvPr/>
          </p:nvSpPr>
          <p:spPr bwMode="auto">
            <a:xfrm>
              <a:off x="4441" y="1486"/>
              <a:ext cx="30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sp>
          <p:nvSpPr>
            <p:cNvPr id="50231" name="Rectangle 21"/>
            <p:cNvSpPr>
              <a:spLocks noChangeArrowheads="1"/>
            </p:cNvSpPr>
            <p:nvPr/>
          </p:nvSpPr>
          <p:spPr bwMode="auto">
            <a:xfrm>
              <a:off x="3927" y="1134"/>
              <a:ext cx="4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50232" name="Rectangle 22"/>
            <p:cNvSpPr>
              <a:spLocks noChangeArrowheads="1"/>
            </p:cNvSpPr>
            <p:nvPr/>
          </p:nvSpPr>
          <p:spPr bwMode="auto">
            <a:xfrm>
              <a:off x="3027" y="1274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50233" name="Rectangle 23"/>
            <p:cNvSpPr>
              <a:spLocks noChangeArrowheads="1"/>
            </p:cNvSpPr>
            <p:nvPr/>
          </p:nvSpPr>
          <p:spPr bwMode="auto">
            <a:xfrm>
              <a:off x="3806" y="1897"/>
              <a:ext cx="65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Works_In</a:t>
              </a:r>
            </a:p>
          </p:txBody>
        </p:sp>
        <p:sp>
          <p:nvSpPr>
            <p:cNvPr id="50234" name="Rectangle 24"/>
            <p:cNvSpPr>
              <a:spLocks noChangeArrowheads="1"/>
            </p:cNvSpPr>
            <p:nvPr/>
          </p:nvSpPr>
          <p:spPr bwMode="auto">
            <a:xfrm>
              <a:off x="4704" y="1913"/>
              <a:ext cx="89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50235" name="Rectangle 25"/>
            <p:cNvSpPr>
              <a:spLocks noChangeArrowheads="1"/>
            </p:cNvSpPr>
            <p:nvPr/>
          </p:nvSpPr>
          <p:spPr bwMode="auto">
            <a:xfrm>
              <a:off x="2771" y="1906"/>
              <a:ext cx="7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50236" name="Rectangle 26"/>
            <p:cNvSpPr>
              <a:spLocks noChangeArrowheads="1"/>
            </p:cNvSpPr>
            <p:nvPr/>
          </p:nvSpPr>
          <p:spPr bwMode="auto">
            <a:xfrm>
              <a:off x="2632" y="1478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50237" name="Line 27"/>
            <p:cNvSpPr>
              <a:spLocks noChangeShapeType="1"/>
            </p:cNvSpPr>
            <p:nvPr/>
          </p:nvSpPr>
          <p:spPr bwMode="auto">
            <a:xfrm>
              <a:off x="2832" y="1728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Line 28"/>
            <p:cNvSpPr>
              <a:spLocks noChangeShapeType="1"/>
            </p:cNvSpPr>
            <p:nvPr/>
          </p:nvSpPr>
          <p:spPr bwMode="auto">
            <a:xfrm>
              <a:off x="3216" y="1536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Line 29"/>
            <p:cNvSpPr>
              <a:spLocks noChangeShapeType="1"/>
            </p:cNvSpPr>
            <p:nvPr/>
          </p:nvSpPr>
          <p:spPr bwMode="auto">
            <a:xfrm flipH="1">
              <a:off x="3456" y="1703"/>
              <a:ext cx="132" cy="1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40" name="Line 30"/>
            <p:cNvSpPr>
              <a:spLocks noChangeShapeType="1"/>
            </p:cNvSpPr>
            <p:nvPr/>
          </p:nvSpPr>
          <p:spPr bwMode="auto">
            <a:xfrm>
              <a:off x="4128" y="1392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1" name="Line 31"/>
            <p:cNvSpPr>
              <a:spLocks noChangeShapeType="1"/>
            </p:cNvSpPr>
            <p:nvPr/>
          </p:nvSpPr>
          <p:spPr bwMode="auto">
            <a:xfrm>
              <a:off x="4744" y="1711"/>
              <a:ext cx="104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2" name="Line 32"/>
            <p:cNvSpPr>
              <a:spLocks noChangeShapeType="1"/>
            </p:cNvSpPr>
            <p:nvPr/>
          </p:nvSpPr>
          <p:spPr bwMode="auto">
            <a:xfrm>
              <a:off x="5040" y="1536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3" name="Line 33"/>
            <p:cNvSpPr>
              <a:spLocks noChangeShapeType="1"/>
            </p:cNvSpPr>
            <p:nvPr/>
          </p:nvSpPr>
          <p:spPr bwMode="auto">
            <a:xfrm flipH="1">
              <a:off x="5280" y="1718"/>
              <a:ext cx="104" cy="1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4" name="Line 34"/>
            <p:cNvSpPr>
              <a:spLocks noChangeShapeType="1"/>
            </p:cNvSpPr>
            <p:nvPr/>
          </p:nvSpPr>
          <p:spPr bwMode="auto">
            <a:xfrm>
              <a:off x="4512" y="201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5" name="Line 35"/>
            <p:cNvSpPr>
              <a:spLocks noChangeShapeType="1"/>
            </p:cNvSpPr>
            <p:nvPr/>
          </p:nvSpPr>
          <p:spPr bwMode="auto">
            <a:xfrm>
              <a:off x="3558" y="1991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4" name="Rectangle 69"/>
          <p:cNvSpPr>
            <a:spLocks noChangeArrowheads="1"/>
          </p:cNvSpPr>
          <p:nvPr/>
        </p:nvSpPr>
        <p:spPr bwMode="auto">
          <a:xfrm>
            <a:off x="4163743" y="1370012"/>
            <a:ext cx="108965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u="sng" dirty="0">
                <a:solidFill>
                  <a:srgbClr val="CF0E30"/>
                </a:solidFill>
                <a:latin typeface="Calibri" pitchFamily="34" charset="0"/>
              </a:rPr>
              <a:t>Before: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74818" y="4187825"/>
            <a:ext cx="5029200" cy="2114550"/>
            <a:chOff x="3887788" y="4037013"/>
            <a:chExt cx="5029200" cy="2114550"/>
          </a:xfrm>
        </p:grpSpPr>
        <p:grpSp>
          <p:nvGrpSpPr>
            <p:cNvPr id="3" name="Group 68"/>
            <p:cNvGrpSpPr>
              <a:grpSpLocks/>
            </p:cNvGrpSpPr>
            <p:nvPr/>
          </p:nvGrpSpPr>
          <p:grpSpPr bwMode="auto">
            <a:xfrm>
              <a:off x="3887788" y="4267200"/>
              <a:ext cx="5029200" cy="1884363"/>
              <a:chOff x="2449" y="2798"/>
              <a:chExt cx="3168" cy="1187"/>
            </a:xfrm>
          </p:grpSpPr>
          <p:sp>
            <p:nvSpPr>
              <p:cNvPr id="50186" name="Freeform 37"/>
              <p:cNvSpPr>
                <a:spLocks/>
              </p:cNvSpPr>
              <p:nvPr/>
            </p:nvSpPr>
            <p:spPr bwMode="auto">
              <a:xfrm>
                <a:off x="2853" y="3028"/>
                <a:ext cx="450" cy="266"/>
              </a:xfrm>
              <a:custGeom>
                <a:avLst/>
                <a:gdLst>
                  <a:gd name="T0" fmla="*/ 449 w 450"/>
                  <a:gd name="T1" fmla="*/ 120 h 266"/>
                  <a:gd name="T2" fmla="*/ 442 w 450"/>
                  <a:gd name="T3" fmla="*/ 97 h 266"/>
                  <a:gd name="T4" fmla="*/ 428 w 450"/>
                  <a:gd name="T5" fmla="*/ 76 h 266"/>
                  <a:gd name="T6" fmla="*/ 409 w 450"/>
                  <a:gd name="T7" fmla="*/ 56 h 266"/>
                  <a:gd name="T8" fmla="*/ 383 w 450"/>
                  <a:gd name="T9" fmla="*/ 39 h 266"/>
                  <a:gd name="T10" fmla="*/ 353 w 450"/>
                  <a:gd name="T11" fmla="*/ 23 h 266"/>
                  <a:gd name="T12" fmla="*/ 319 w 450"/>
                  <a:gd name="T13" fmla="*/ 13 h 266"/>
                  <a:gd name="T14" fmla="*/ 282 w 450"/>
                  <a:gd name="T15" fmla="*/ 3 h 266"/>
                  <a:gd name="T16" fmla="*/ 243 w 450"/>
                  <a:gd name="T17" fmla="*/ 0 h 266"/>
                  <a:gd name="T18" fmla="*/ 205 w 450"/>
                  <a:gd name="T19" fmla="*/ 0 h 266"/>
                  <a:gd name="T20" fmla="*/ 166 w 450"/>
                  <a:gd name="T21" fmla="*/ 3 h 266"/>
                  <a:gd name="T22" fmla="*/ 129 w 450"/>
                  <a:gd name="T23" fmla="*/ 13 h 266"/>
                  <a:gd name="T24" fmla="*/ 95 w 450"/>
                  <a:gd name="T25" fmla="*/ 23 h 266"/>
                  <a:gd name="T26" fmla="*/ 65 w 450"/>
                  <a:gd name="T27" fmla="*/ 39 h 266"/>
                  <a:gd name="T28" fmla="*/ 39 w 450"/>
                  <a:gd name="T29" fmla="*/ 56 h 266"/>
                  <a:gd name="T30" fmla="*/ 20 w 450"/>
                  <a:gd name="T31" fmla="*/ 76 h 266"/>
                  <a:gd name="T32" fmla="*/ 6 w 450"/>
                  <a:gd name="T33" fmla="*/ 97 h 266"/>
                  <a:gd name="T34" fmla="*/ 0 w 450"/>
                  <a:gd name="T35" fmla="*/ 120 h 266"/>
                  <a:gd name="T36" fmla="*/ 0 w 450"/>
                  <a:gd name="T37" fmla="*/ 142 h 266"/>
                  <a:gd name="T38" fmla="*/ 6 w 450"/>
                  <a:gd name="T39" fmla="*/ 166 h 266"/>
                  <a:gd name="T40" fmla="*/ 20 w 450"/>
                  <a:gd name="T41" fmla="*/ 187 h 266"/>
                  <a:gd name="T42" fmla="*/ 39 w 450"/>
                  <a:gd name="T43" fmla="*/ 208 h 266"/>
                  <a:gd name="T44" fmla="*/ 65 w 450"/>
                  <a:gd name="T45" fmla="*/ 225 h 266"/>
                  <a:gd name="T46" fmla="*/ 95 w 450"/>
                  <a:gd name="T47" fmla="*/ 240 h 266"/>
                  <a:gd name="T48" fmla="*/ 129 w 450"/>
                  <a:gd name="T49" fmla="*/ 251 h 266"/>
                  <a:gd name="T50" fmla="*/ 166 w 450"/>
                  <a:gd name="T51" fmla="*/ 259 h 266"/>
                  <a:gd name="T52" fmla="*/ 205 w 450"/>
                  <a:gd name="T53" fmla="*/ 263 h 266"/>
                  <a:gd name="T54" fmla="*/ 243 w 450"/>
                  <a:gd name="T55" fmla="*/ 263 h 266"/>
                  <a:gd name="T56" fmla="*/ 282 w 450"/>
                  <a:gd name="T57" fmla="*/ 259 h 266"/>
                  <a:gd name="T58" fmla="*/ 319 w 450"/>
                  <a:gd name="T59" fmla="*/ 251 h 266"/>
                  <a:gd name="T60" fmla="*/ 353 w 450"/>
                  <a:gd name="T61" fmla="*/ 240 h 266"/>
                  <a:gd name="T62" fmla="*/ 383 w 450"/>
                  <a:gd name="T63" fmla="*/ 225 h 266"/>
                  <a:gd name="T64" fmla="*/ 409 w 450"/>
                  <a:gd name="T65" fmla="*/ 208 h 266"/>
                  <a:gd name="T66" fmla="*/ 428 w 450"/>
                  <a:gd name="T67" fmla="*/ 187 h 266"/>
                  <a:gd name="T68" fmla="*/ 442 w 450"/>
                  <a:gd name="T69" fmla="*/ 166 h 266"/>
                  <a:gd name="T70" fmla="*/ 449 w 450"/>
                  <a:gd name="T71" fmla="*/ 142 h 2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0"/>
                  <a:gd name="T109" fmla="*/ 0 h 266"/>
                  <a:gd name="T110" fmla="*/ 450 w 450"/>
                  <a:gd name="T111" fmla="*/ 266 h 2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0" h="266">
                    <a:moveTo>
                      <a:pt x="449" y="132"/>
                    </a:moveTo>
                    <a:lnTo>
                      <a:pt x="449" y="120"/>
                    </a:lnTo>
                    <a:lnTo>
                      <a:pt x="445" y="108"/>
                    </a:lnTo>
                    <a:lnTo>
                      <a:pt x="442" y="97"/>
                    </a:lnTo>
                    <a:lnTo>
                      <a:pt x="436" y="86"/>
                    </a:lnTo>
                    <a:lnTo>
                      <a:pt x="428" y="76"/>
                    </a:lnTo>
                    <a:lnTo>
                      <a:pt x="418" y="65"/>
                    </a:lnTo>
                    <a:lnTo>
                      <a:pt x="409" y="56"/>
                    </a:lnTo>
                    <a:lnTo>
                      <a:pt x="396" y="47"/>
                    </a:lnTo>
                    <a:lnTo>
                      <a:pt x="383" y="39"/>
                    </a:lnTo>
                    <a:lnTo>
                      <a:pt x="368" y="31"/>
                    </a:lnTo>
                    <a:lnTo>
                      <a:pt x="353" y="23"/>
                    </a:lnTo>
                    <a:lnTo>
                      <a:pt x="337" y="17"/>
                    </a:lnTo>
                    <a:lnTo>
                      <a:pt x="319" y="13"/>
                    </a:lnTo>
                    <a:lnTo>
                      <a:pt x="300" y="7"/>
                    </a:lnTo>
                    <a:lnTo>
                      <a:pt x="282" y="3"/>
                    </a:lnTo>
                    <a:lnTo>
                      <a:pt x="263" y="2"/>
                    </a:lnTo>
                    <a:lnTo>
                      <a:pt x="243" y="0"/>
                    </a:lnTo>
                    <a:lnTo>
                      <a:pt x="223" y="0"/>
                    </a:lnTo>
                    <a:lnTo>
                      <a:pt x="205" y="0"/>
                    </a:lnTo>
                    <a:lnTo>
                      <a:pt x="185" y="2"/>
                    </a:lnTo>
                    <a:lnTo>
                      <a:pt x="166" y="3"/>
                    </a:lnTo>
                    <a:lnTo>
                      <a:pt x="148" y="7"/>
                    </a:lnTo>
                    <a:lnTo>
                      <a:pt x="129" y="13"/>
                    </a:lnTo>
                    <a:lnTo>
                      <a:pt x="111" y="17"/>
                    </a:lnTo>
                    <a:lnTo>
                      <a:pt x="95" y="23"/>
                    </a:lnTo>
                    <a:lnTo>
                      <a:pt x="80" y="31"/>
                    </a:lnTo>
                    <a:lnTo>
                      <a:pt x="65" y="39"/>
                    </a:lnTo>
                    <a:lnTo>
                      <a:pt x="52" y="47"/>
                    </a:lnTo>
                    <a:lnTo>
                      <a:pt x="39" y="56"/>
                    </a:lnTo>
                    <a:lnTo>
                      <a:pt x="30" y="65"/>
                    </a:lnTo>
                    <a:lnTo>
                      <a:pt x="20" y="76"/>
                    </a:lnTo>
                    <a:lnTo>
                      <a:pt x="12" y="86"/>
                    </a:lnTo>
                    <a:lnTo>
                      <a:pt x="6" y="97"/>
                    </a:lnTo>
                    <a:lnTo>
                      <a:pt x="3" y="108"/>
                    </a:lnTo>
                    <a:lnTo>
                      <a:pt x="0" y="120"/>
                    </a:lnTo>
                    <a:lnTo>
                      <a:pt x="0" y="132"/>
                    </a:lnTo>
                    <a:lnTo>
                      <a:pt x="0" y="142"/>
                    </a:lnTo>
                    <a:lnTo>
                      <a:pt x="3" y="154"/>
                    </a:lnTo>
                    <a:lnTo>
                      <a:pt x="6" y="166"/>
                    </a:lnTo>
                    <a:lnTo>
                      <a:pt x="12" y="177"/>
                    </a:lnTo>
                    <a:lnTo>
                      <a:pt x="20" y="187"/>
                    </a:lnTo>
                    <a:lnTo>
                      <a:pt x="30" y="198"/>
                    </a:lnTo>
                    <a:lnTo>
                      <a:pt x="39" y="208"/>
                    </a:lnTo>
                    <a:lnTo>
                      <a:pt x="52" y="217"/>
                    </a:lnTo>
                    <a:lnTo>
                      <a:pt x="65" y="225"/>
                    </a:lnTo>
                    <a:lnTo>
                      <a:pt x="80" y="233"/>
                    </a:lnTo>
                    <a:lnTo>
                      <a:pt x="95" y="240"/>
                    </a:lnTo>
                    <a:lnTo>
                      <a:pt x="111" y="246"/>
                    </a:lnTo>
                    <a:lnTo>
                      <a:pt x="129" y="251"/>
                    </a:lnTo>
                    <a:lnTo>
                      <a:pt x="148" y="255"/>
                    </a:lnTo>
                    <a:lnTo>
                      <a:pt x="166" y="259"/>
                    </a:lnTo>
                    <a:lnTo>
                      <a:pt x="185" y="262"/>
                    </a:lnTo>
                    <a:lnTo>
                      <a:pt x="205" y="263"/>
                    </a:lnTo>
                    <a:lnTo>
                      <a:pt x="223" y="265"/>
                    </a:lnTo>
                    <a:lnTo>
                      <a:pt x="243" y="263"/>
                    </a:lnTo>
                    <a:lnTo>
                      <a:pt x="263" y="262"/>
                    </a:lnTo>
                    <a:lnTo>
                      <a:pt x="282" y="259"/>
                    </a:lnTo>
                    <a:lnTo>
                      <a:pt x="300" y="255"/>
                    </a:lnTo>
                    <a:lnTo>
                      <a:pt x="319" y="251"/>
                    </a:lnTo>
                    <a:lnTo>
                      <a:pt x="337" y="246"/>
                    </a:lnTo>
                    <a:lnTo>
                      <a:pt x="353" y="240"/>
                    </a:lnTo>
                    <a:lnTo>
                      <a:pt x="368" y="233"/>
                    </a:lnTo>
                    <a:lnTo>
                      <a:pt x="383" y="225"/>
                    </a:lnTo>
                    <a:lnTo>
                      <a:pt x="396" y="217"/>
                    </a:lnTo>
                    <a:lnTo>
                      <a:pt x="409" y="208"/>
                    </a:lnTo>
                    <a:lnTo>
                      <a:pt x="418" y="198"/>
                    </a:lnTo>
                    <a:lnTo>
                      <a:pt x="428" y="187"/>
                    </a:lnTo>
                    <a:lnTo>
                      <a:pt x="436" y="177"/>
                    </a:lnTo>
                    <a:lnTo>
                      <a:pt x="442" y="166"/>
                    </a:lnTo>
                    <a:lnTo>
                      <a:pt x="445" y="154"/>
                    </a:lnTo>
                    <a:lnTo>
                      <a:pt x="449" y="142"/>
                    </a:lnTo>
                    <a:lnTo>
                      <a:pt x="449" y="13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7" name="Freeform 38"/>
              <p:cNvSpPr>
                <a:spLocks/>
              </p:cNvSpPr>
              <p:nvPr/>
            </p:nvSpPr>
            <p:spPr bwMode="auto">
              <a:xfrm>
                <a:off x="4246" y="3230"/>
                <a:ext cx="451" cy="266"/>
              </a:xfrm>
              <a:custGeom>
                <a:avLst/>
                <a:gdLst>
                  <a:gd name="T0" fmla="*/ 448 w 451"/>
                  <a:gd name="T1" fmla="*/ 120 h 266"/>
                  <a:gd name="T2" fmla="*/ 441 w 451"/>
                  <a:gd name="T3" fmla="*/ 98 h 266"/>
                  <a:gd name="T4" fmla="*/ 429 w 451"/>
                  <a:gd name="T5" fmla="*/ 76 h 266"/>
                  <a:gd name="T6" fmla="*/ 409 w 451"/>
                  <a:gd name="T7" fmla="*/ 56 h 266"/>
                  <a:gd name="T8" fmla="*/ 383 w 451"/>
                  <a:gd name="T9" fmla="*/ 39 h 266"/>
                  <a:gd name="T10" fmla="*/ 353 w 451"/>
                  <a:gd name="T11" fmla="*/ 24 h 266"/>
                  <a:gd name="T12" fmla="*/ 319 w 451"/>
                  <a:gd name="T13" fmla="*/ 13 h 266"/>
                  <a:gd name="T14" fmla="*/ 283 w 451"/>
                  <a:gd name="T15" fmla="*/ 5 h 266"/>
                  <a:gd name="T16" fmla="*/ 243 w 451"/>
                  <a:gd name="T17" fmla="*/ 0 h 266"/>
                  <a:gd name="T18" fmla="*/ 205 w 451"/>
                  <a:gd name="T19" fmla="*/ 0 h 266"/>
                  <a:gd name="T20" fmla="*/ 166 w 451"/>
                  <a:gd name="T21" fmla="*/ 5 h 266"/>
                  <a:gd name="T22" fmla="*/ 129 w 451"/>
                  <a:gd name="T23" fmla="*/ 13 h 266"/>
                  <a:gd name="T24" fmla="*/ 95 w 451"/>
                  <a:gd name="T25" fmla="*/ 24 h 266"/>
                  <a:gd name="T26" fmla="*/ 66 w 451"/>
                  <a:gd name="T27" fmla="*/ 39 h 266"/>
                  <a:gd name="T28" fmla="*/ 40 w 451"/>
                  <a:gd name="T29" fmla="*/ 56 h 266"/>
                  <a:gd name="T30" fmla="*/ 20 w 451"/>
                  <a:gd name="T31" fmla="*/ 76 h 266"/>
                  <a:gd name="T32" fmla="*/ 6 w 451"/>
                  <a:gd name="T33" fmla="*/ 98 h 266"/>
                  <a:gd name="T34" fmla="*/ 1 w 451"/>
                  <a:gd name="T35" fmla="*/ 120 h 266"/>
                  <a:gd name="T36" fmla="*/ 1 w 451"/>
                  <a:gd name="T37" fmla="*/ 144 h 266"/>
                  <a:gd name="T38" fmla="*/ 6 w 451"/>
                  <a:gd name="T39" fmla="*/ 166 h 266"/>
                  <a:gd name="T40" fmla="*/ 20 w 451"/>
                  <a:gd name="T41" fmla="*/ 188 h 266"/>
                  <a:gd name="T42" fmla="*/ 40 w 451"/>
                  <a:gd name="T43" fmla="*/ 208 h 266"/>
                  <a:gd name="T44" fmla="*/ 66 w 451"/>
                  <a:gd name="T45" fmla="*/ 225 h 266"/>
                  <a:gd name="T46" fmla="*/ 95 w 451"/>
                  <a:gd name="T47" fmla="*/ 240 h 266"/>
                  <a:gd name="T48" fmla="*/ 129 w 451"/>
                  <a:gd name="T49" fmla="*/ 251 h 266"/>
                  <a:gd name="T50" fmla="*/ 166 w 451"/>
                  <a:gd name="T51" fmla="*/ 259 h 266"/>
                  <a:gd name="T52" fmla="*/ 205 w 451"/>
                  <a:gd name="T53" fmla="*/ 265 h 266"/>
                  <a:gd name="T54" fmla="*/ 243 w 451"/>
                  <a:gd name="T55" fmla="*/ 265 h 266"/>
                  <a:gd name="T56" fmla="*/ 283 w 451"/>
                  <a:gd name="T57" fmla="*/ 259 h 266"/>
                  <a:gd name="T58" fmla="*/ 319 w 451"/>
                  <a:gd name="T59" fmla="*/ 251 h 266"/>
                  <a:gd name="T60" fmla="*/ 353 w 451"/>
                  <a:gd name="T61" fmla="*/ 240 h 266"/>
                  <a:gd name="T62" fmla="*/ 383 w 451"/>
                  <a:gd name="T63" fmla="*/ 225 h 266"/>
                  <a:gd name="T64" fmla="*/ 409 w 451"/>
                  <a:gd name="T65" fmla="*/ 208 h 266"/>
                  <a:gd name="T66" fmla="*/ 429 w 451"/>
                  <a:gd name="T67" fmla="*/ 188 h 266"/>
                  <a:gd name="T68" fmla="*/ 441 w 451"/>
                  <a:gd name="T69" fmla="*/ 166 h 266"/>
                  <a:gd name="T70" fmla="*/ 448 w 451"/>
                  <a:gd name="T71" fmla="*/ 144 h 2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1"/>
                  <a:gd name="T109" fmla="*/ 0 h 266"/>
                  <a:gd name="T110" fmla="*/ 451 w 451"/>
                  <a:gd name="T111" fmla="*/ 266 h 2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1" h="266">
                    <a:moveTo>
                      <a:pt x="450" y="132"/>
                    </a:moveTo>
                    <a:lnTo>
                      <a:pt x="448" y="120"/>
                    </a:lnTo>
                    <a:lnTo>
                      <a:pt x="446" y="108"/>
                    </a:lnTo>
                    <a:lnTo>
                      <a:pt x="441" y="98"/>
                    </a:lnTo>
                    <a:lnTo>
                      <a:pt x="436" y="87"/>
                    </a:lnTo>
                    <a:lnTo>
                      <a:pt x="429" y="76"/>
                    </a:lnTo>
                    <a:lnTo>
                      <a:pt x="419" y="65"/>
                    </a:lnTo>
                    <a:lnTo>
                      <a:pt x="409" y="56"/>
                    </a:lnTo>
                    <a:lnTo>
                      <a:pt x="396" y="47"/>
                    </a:lnTo>
                    <a:lnTo>
                      <a:pt x="383" y="39"/>
                    </a:lnTo>
                    <a:lnTo>
                      <a:pt x="369" y="31"/>
                    </a:lnTo>
                    <a:lnTo>
                      <a:pt x="353" y="24"/>
                    </a:lnTo>
                    <a:lnTo>
                      <a:pt x="336" y="17"/>
                    </a:lnTo>
                    <a:lnTo>
                      <a:pt x="319" y="13"/>
                    </a:lnTo>
                    <a:lnTo>
                      <a:pt x="301" y="7"/>
                    </a:lnTo>
                    <a:lnTo>
                      <a:pt x="283" y="5"/>
                    </a:lnTo>
                    <a:lnTo>
                      <a:pt x="263" y="2"/>
                    </a:lnTo>
                    <a:lnTo>
                      <a:pt x="243" y="0"/>
                    </a:lnTo>
                    <a:lnTo>
                      <a:pt x="225" y="0"/>
                    </a:lnTo>
                    <a:lnTo>
                      <a:pt x="205" y="0"/>
                    </a:lnTo>
                    <a:lnTo>
                      <a:pt x="185" y="2"/>
                    </a:lnTo>
                    <a:lnTo>
                      <a:pt x="166" y="5"/>
                    </a:lnTo>
                    <a:lnTo>
                      <a:pt x="148" y="7"/>
                    </a:lnTo>
                    <a:lnTo>
                      <a:pt x="129" y="13"/>
                    </a:lnTo>
                    <a:lnTo>
                      <a:pt x="111" y="17"/>
                    </a:lnTo>
                    <a:lnTo>
                      <a:pt x="95" y="24"/>
                    </a:lnTo>
                    <a:lnTo>
                      <a:pt x="80" y="31"/>
                    </a:lnTo>
                    <a:lnTo>
                      <a:pt x="66" y="39"/>
                    </a:lnTo>
                    <a:lnTo>
                      <a:pt x="52" y="47"/>
                    </a:lnTo>
                    <a:lnTo>
                      <a:pt x="40" y="56"/>
                    </a:lnTo>
                    <a:lnTo>
                      <a:pt x="30" y="65"/>
                    </a:lnTo>
                    <a:lnTo>
                      <a:pt x="20" y="76"/>
                    </a:lnTo>
                    <a:lnTo>
                      <a:pt x="13" y="87"/>
                    </a:lnTo>
                    <a:lnTo>
                      <a:pt x="6" y="98"/>
                    </a:lnTo>
                    <a:lnTo>
                      <a:pt x="3" y="108"/>
                    </a:lnTo>
                    <a:lnTo>
                      <a:pt x="1" y="120"/>
                    </a:lnTo>
                    <a:lnTo>
                      <a:pt x="0" y="132"/>
                    </a:lnTo>
                    <a:lnTo>
                      <a:pt x="1" y="144"/>
                    </a:lnTo>
                    <a:lnTo>
                      <a:pt x="3" y="156"/>
                    </a:lnTo>
                    <a:lnTo>
                      <a:pt x="6" y="166"/>
                    </a:lnTo>
                    <a:lnTo>
                      <a:pt x="13" y="177"/>
                    </a:lnTo>
                    <a:lnTo>
                      <a:pt x="20" y="188"/>
                    </a:lnTo>
                    <a:lnTo>
                      <a:pt x="30" y="198"/>
                    </a:lnTo>
                    <a:lnTo>
                      <a:pt x="40" y="208"/>
                    </a:lnTo>
                    <a:lnTo>
                      <a:pt x="52" y="217"/>
                    </a:lnTo>
                    <a:lnTo>
                      <a:pt x="66" y="225"/>
                    </a:lnTo>
                    <a:lnTo>
                      <a:pt x="80" y="233"/>
                    </a:lnTo>
                    <a:lnTo>
                      <a:pt x="95" y="240"/>
                    </a:lnTo>
                    <a:lnTo>
                      <a:pt x="111" y="246"/>
                    </a:lnTo>
                    <a:lnTo>
                      <a:pt x="129" y="251"/>
                    </a:lnTo>
                    <a:lnTo>
                      <a:pt x="148" y="257"/>
                    </a:lnTo>
                    <a:lnTo>
                      <a:pt x="166" y="259"/>
                    </a:lnTo>
                    <a:lnTo>
                      <a:pt x="185" y="262"/>
                    </a:lnTo>
                    <a:lnTo>
                      <a:pt x="205" y="265"/>
                    </a:lnTo>
                    <a:lnTo>
                      <a:pt x="225" y="265"/>
                    </a:lnTo>
                    <a:lnTo>
                      <a:pt x="243" y="265"/>
                    </a:lnTo>
                    <a:lnTo>
                      <a:pt x="263" y="262"/>
                    </a:lnTo>
                    <a:lnTo>
                      <a:pt x="283" y="259"/>
                    </a:lnTo>
                    <a:lnTo>
                      <a:pt x="301" y="257"/>
                    </a:lnTo>
                    <a:lnTo>
                      <a:pt x="319" y="251"/>
                    </a:lnTo>
                    <a:lnTo>
                      <a:pt x="336" y="246"/>
                    </a:lnTo>
                    <a:lnTo>
                      <a:pt x="353" y="240"/>
                    </a:lnTo>
                    <a:lnTo>
                      <a:pt x="369" y="233"/>
                    </a:lnTo>
                    <a:lnTo>
                      <a:pt x="383" y="225"/>
                    </a:lnTo>
                    <a:lnTo>
                      <a:pt x="396" y="217"/>
                    </a:lnTo>
                    <a:lnTo>
                      <a:pt x="409" y="208"/>
                    </a:lnTo>
                    <a:lnTo>
                      <a:pt x="419" y="198"/>
                    </a:lnTo>
                    <a:lnTo>
                      <a:pt x="429" y="188"/>
                    </a:lnTo>
                    <a:lnTo>
                      <a:pt x="436" y="177"/>
                    </a:lnTo>
                    <a:lnTo>
                      <a:pt x="441" y="166"/>
                    </a:lnTo>
                    <a:lnTo>
                      <a:pt x="446" y="156"/>
                    </a:lnTo>
                    <a:lnTo>
                      <a:pt x="448" y="144"/>
                    </a:lnTo>
                    <a:lnTo>
                      <a:pt x="450" y="13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" name="Freeform 39"/>
              <p:cNvSpPr>
                <a:spLocks/>
              </p:cNvSpPr>
              <p:nvPr/>
            </p:nvSpPr>
            <p:spPr bwMode="auto">
              <a:xfrm>
                <a:off x="3751" y="2880"/>
                <a:ext cx="450" cy="266"/>
              </a:xfrm>
              <a:custGeom>
                <a:avLst/>
                <a:gdLst>
                  <a:gd name="T0" fmla="*/ 0 w 450"/>
                  <a:gd name="T1" fmla="*/ 144 h 266"/>
                  <a:gd name="T2" fmla="*/ 8 w 450"/>
                  <a:gd name="T3" fmla="*/ 166 h 266"/>
                  <a:gd name="T4" fmla="*/ 20 w 450"/>
                  <a:gd name="T5" fmla="*/ 188 h 266"/>
                  <a:gd name="T6" fmla="*/ 40 w 450"/>
                  <a:gd name="T7" fmla="*/ 208 h 266"/>
                  <a:gd name="T8" fmla="*/ 65 w 450"/>
                  <a:gd name="T9" fmla="*/ 226 h 266"/>
                  <a:gd name="T10" fmla="*/ 95 w 450"/>
                  <a:gd name="T11" fmla="*/ 241 h 266"/>
                  <a:gd name="T12" fmla="*/ 129 w 450"/>
                  <a:gd name="T13" fmla="*/ 253 h 266"/>
                  <a:gd name="T14" fmla="*/ 166 w 450"/>
                  <a:gd name="T15" fmla="*/ 259 h 266"/>
                  <a:gd name="T16" fmla="*/ 205 w 450"/>
                  <a:gd name="T17" fmla="*/ 263 h 266"/>
                  <a:gd name="T18" fmla="*/ 244 w 450"/>
                  <a:gd name="T19" fmla="*/ 263 h 266"/>
                  <a:gd name="T20" fmla="*/ 283 w 450"/>
                  <a:gd name="T21" fmla="*/ 259 h 266"/>
                  <a:gd name="T22" fmla="*/ 319 w 450"/>
                  <a:gd name="T23" fmla="*/ 251 h 266"/>
                  <a:gd name="T24" fmla="*/ 353 w 450"/>
                  <a:gd name="T25" fmla="*/ 241 h 266"/>
                  <a:gd name="T26" fmla="*/ 383 w 450"/>
                  <a:gd name="T27" fmla="*/ 225 h 266"/>
                  <a:gd name="T28" fmla="*/ 409 w 450"/>
                  <a:gd name="T29" fmla="*/ 208 h 266"/>
                  <a:gd name="T30" fmla="*/ 428 w 450"/>
                  <a:gd name="T31" fmla="*/ 188 h 266"/>
                  <a:gd name="T32" fmla="*/ 442 w 450"/>
                  <a:gd name="T33" fmla="*/ 166 h 266"/>
                  <a:gd name="T34" fmla="*/ 449 w 450"/>
                  <a:gd name="T35" fmla="*/ 144 h 266"/>
                  <a:gd name="T36" fmla="*/ 449 w 450"/>
                  <a:gd name="T37" fmla="*/ 120 h 266"/>
                  <a:gd name="T38" fmla="*/ 442 w 450"/>
                  <a:gd name="T39" fmla="*/ 98 h 266"/>
                  <a:gd name="T40" fmla="*/ 428 w 450"/>
                  <a:gd name="T41" fmla="*/ 76 h 266"/>
                  <a:gd name="T42" fmla="*/ 409 w 450"/>
                  <a:gd name="T43" fmla="*/ 56 h 266"/>
                  <a:gd name="T44" fmla="*/ 383 w 450"/>
                  <a:gd name="T45" fmla="*/ 39 h 266"/>
                  <a:gd name="T46" fmla="*/ 353 w 450"/>
                  <a:gd name="T47" fmla="*/ 23 h 266"/>
                  <a:gd name="T48" fmla="*/ 319 w 450"/>
                  <a:gd name="T49" fmla="*/ 11 h 266"/>
                  <a:gd name="T50" fmla="*/ 283 w 450"/>
                  <a:gd name="T51" fmla="*/ 3 h 266"/>
                  <a:gd name="T52" fmla="*/ 244 w 450"/>
                  <a:gd name="T53" fmla="*/ 1 h 266"/>
                  <a:gd name="T54" fmla="*/ 205 w 450"/>
                  <a:gd name="T55" fmla="*/ 1 h 266"/>
                  <a:gd name="T56" fmla="*/ 166 w 450"/>
                  <a:gd name="T57" fmla="*/ 3 h 266"/>
                  <a:gd name="T58" fmla="*/ 129 w 450"/>
                  <a:gd name="T59" fmla="*/ 11 h 266"/>
                  <a:gd name="T60" fmla="*/ 95 w 450"/>
                  <a:gd name="T61" fmla="*/ 23 h 266"/>
                  <a:gd name="T62" fmla="*/ 65 w 450"/>
                  <a:gd name="T63" fmla="*/ 39 h 266"/>
                  <a:gd name="T64" fmla="*/ 40 w 450"/>
                  <a:gd name="T65" fmla="*/ 56 h 266"/>
                  <a:gd name="T66" fmla="*/ 20 w 450"/>
                  <a:gd name="T67" fmla="*/ 77 h 266"/>
                  <a:gd name="T68" fmla="*/ 8 w 450"/>
                  <a:gd name="T69" fmla="*/ 98 h 266"/>
                  <a:gd name="T70" fmla="*/ 0 w 450"/>
                  <a:gd name="T71" fmla="*/ 120 h 2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0"/>
                  <a:gd name="T109" fmla="*/ 0 h 266"/>
                  <a:gd name="T110" fmla="*/ 450 w 450"/>
                  <a:gd name="T111" fmla="*/ 266 h 2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0" h="266">
                    <a:moveTo>
                      <a:pt x="0" y="132"/>
                    </a:moveTo>
                    <a:lnTo>
                      <a:pt x="0" y="144"/>
                    </a:lnTo>
                    <a:lnTo>
                      <a:pt x="3" y="156"/>
                    </a:lnTo>
                    <a:lnTo>
                      <a:pt x="8" y="166"/>
                    </a:lnTo>
                    <a:lnTo>
                      <a:pt x="12" y="178"/>
                    </a:lnTo>
                    <a:lnTo>
                      <a:pt x="20" y="188"/>
                    </a:lnTo>
                    <a:lnTo>
                      <a:pt x="30" y="198"/>
                    </a:lnTo>
                    <a:lnTo>
                      <a:pt x="40" y="208"/>
                    </a:lnTo>
                    <a:lnTo>
                      <a:pt x="52" y="217"/>
                    </a:lnTo>
                    <a:lnTo>
                      <a:pt x="65" y="226"/>
                    </a:lnTo>
                    <a:lnTo>
                      <a:pt x="80" y="233"/>
                    </a:lnTo>
                    <a:lnTo>
                      <a:pt x="95" y="241"/>
                    </a:lnTo>
                    <a:lnTo>
                      <a:pt x="111" y="246"/>
                    </a:lnTo>
                    <a:lnTo>
                      <a:pt x="129" y="253"/>
                    </a:lnTo>
                    <a:lnTo>
                      <a:pt x="148" y="257"/>
                    </a:lnTo>
                    <a:lnTo>
                      <a:pt x="166" y="259"/>
                    </a:lnTo>
                    <a:lnTo>
                      <a:pt x="185" y="263"/>
                    </a:lnTo>
                    <a:lnTo>
                      <a:pt x="205" y="263"/>
                    </a:lnTo>
                    <a:lnTo>
                      <a:pt x="225" y="265"/>
                    </a:lnTo>
                    <a:lnTo>
                      <a:pt x="244" y="263"/>
                    </a:lnTo>
                    <a:lnTo>
                      <a:pt x="263" y="262"/>
                    </a:lnTo>
                    <a:lnTo>
                      <a:pt x="283" y="259"/>
                    </a:lnTo>
                    <a:lnTo>
                      <a:pt x="302" y="257"/>
                    </a:lnTo>
                    <a:lnTo>
                      <a:pt x="319" y="251"/>
                    </a:lnTo>
                    <a:lnTo>
                      <a:pt x="337" y="246"/>
                    </a:lnTo>
                    <a:lnTo>
                      <a:pt x="353" y="241"/>
                    </a:lnTo>
                    <a:lnTo>
                      <a:pt x="369" y="233"/>
                    </a:lnTo>
                    <a:lnTo>
                      <a:pt x="383" y="225"/>
                    </a:lnTo>
                    <a:lnTo>
                      <a:pt x="396" y="217"/>
                    </a:lnTo>
                    <a:lnTo>
                      <a:pt x="409" y="208"/>
                    </a:lnTo>
                    <a:lnTo>
                      <a:pt x="419" y="198"/>
                    </a:lnTo>
                    <a:lnTo>
                      <a:pt x="428" y="188"/>
                    </a:lnTo>
                    <a:lnTo>
                      <a:pt x="436" y="178"/>
                    </a:lnTo>
                    <a:lnTo>
                      <a:pt x="442" y="166"/>
                    </a:lnTo>
                    <a:lnTo>
                      <a:pt x="446" y="154"/>
                    </a:lnTo>
                    <a:lnTo>
                      <a:pt x="449" y="144"/>
                    </a:lnTo>
                    <a:lnTo>
                      <a:pt x="449" y="132"/>
                    </a:lnTo>
                    <a:lnTo>
                      <a:pt x="449" y="120"/>
                    </a:lnTo>
                    <a:lnTo>
                      <a:pt x="446" y="108"/>
                    </a:lnTo>
                    <a:lnTo>
                      <a:pt x="442" y="98"/>
                    </a:lnTo>
                    <a:lnTo>
                      <a:pt x="436" y="86"/>
                    </a:lnTo>
                    <a:lnTo>
                      <a:pt x="428" y="76"/>
                    </a:lnTo>
                    <a:lnTo>
                      <a:pt x="418" y="66"/>
                    </a:lnTo>
                    <a:lnTo>
                      <a:pt x="409" y="56"/>
                    </a:lnTo>
                    <a:lnTo>
                      <a:pt x="396" y="47"/>
                    </a:lnTo>
                    <a:lnTo>
                      <a:pt x="383" y="39"/>
                    </a:lnTo>
                    <a:lnTo>
                      <a:pt x="369" y="31"/>
                    </a:lnTo>
                    <a:lnTo>
                      <a:pt x="353" y="23"/>
                    </a:lnTo>
                    <a:lnTo>
                      <a:pt x="337" y="18"/>
                    </a:lnTo>
                    <a:lnTo>
                      <a:pt x="319" y="11"/>
                    </a:lnTo>
                    <a:lnTo>
                      <a:pt x="302" y="7"/>
                    </a:lnTo>
                    <a:lnTo>
                      <a:pt x="283" y="3"/>
                    </a:lnTo>
                    <a:lnTo>
                      <a:pt x="263" y="2"/>
                    </a:lnTo>
                    <a:lnTo>
                      <a:pt x="244" y="1"/>
                    </a:lnTo>
                    <a:lnTo>
                      <a:pt x="223" y="0"/>
                    </a:lnTo>
                    <a:lnTo>
                      <a:pt x="205" y="1"/>
                    </a:lnTo>
                    <a:lnTo>
                      <a:pt x="185" y="2"/>
                    </a:lnTo>
                    <a:lnTo>
                      <a:pt x="166" y="3"/>
                    </a:lnTo>
                    <a:lnTo>
                      <a:pt x="148" y="7"/>
                    </a:lnTo>
                    <a:lnTo>
                      <a:pt x="129" y="11"/>
                    </a:lnTo>
                    <a:lnTo>
                      <a:pt x="111" y="18"/>
                    </a:lnTo>
                    <a:lnTo>
                      <a:pt x="95" y="23"/>
                    </a:lnTo>
                    <a:lnTo>
                      <a:pt x="80" y="31"/>
                    </a:lnTo>
                    <a:lnTo>
                      <a:pt x="65" y="39"/>
                    </a:lnTo>
                    <a:lnTo>
                      <a:pt x="52" y="47"/>
                    </a:lnTo>
                    <a:lnTo>
                      <a:pt x="40" y="56"/>
                    </a:lnTo>
                    <a:lnTo>
                      <a:pt x="29" y="66"/>
                    </a:lnTo>
                    <a:lnTo>
                      <a:pt x="20" y="77"/>
                    </a:lnTo>
                    <a:lnTo>
                      <a:pt x="12" y="86"/>
                    </a:lnTo>
                    <a:lnTo>
                      <a:pt x="8" y="98"/>
                    </a:lnTo>
                    <a:lnTo>
                      <a:pt x="3" y="110"/>
                    </a:lnTo>
                    <a:lnTo>
                      <a:pt x="0" y="120"/>
                    </a:lnTo>
                    <a:lnTo>
                      <a:pt x="0" y="13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" name="Freeform 40"/>
              <p:cNvSpPr>
                <a:spLocks/>
              </p:cNvSpPr>
              <p:nvPr/>
            </p:nvSpPr>
            <p:spPr bwMode="auto">
              <a:xfrm>
                <a:off x="2449" y="3223"/>
                <a:ext cx="450" cy="265"/>
              </a:xfrm>
              <a:custGeom>
                <a:avLst/>
                <a:gdLst>
                  <a:gd name="T0" fmla="*/ 447 w 450"/>
                  <a:gd name="T1" fmla="*/ 120 h 265"/>
                  <a:gd name="T2" fmla="*/ 442 w 450"/>
                  <a:gd name="T3" fmla="*/ 98 h 265"/>
                  <a:gd name="T4" fmla="*/ 428 w 450"/>
                  <a:gd name="T5" fmla="*/ 75 h 265"/>
                  <a:gd name="T6" fmla="*/ 408 w 450"/>
                  <a:gd name="T7" fmla="*/ 56 h 265"/>
                  <a:gd name="T8" fmla="*/ 383 w 450"/>
                  <a:gd name="T9" fmla="*/ 39 h 265"/>
                  <a:gd name="T10" fmla="*/ 353 w 450"/>
                  <a:gd name="T11" fmla="*/ 23 h 265"/>
                  <a:gd name="T12" fmla="*/ 319 w 450"/>
                  <a:gd name="T13" fmla="*/ 13 h 265"/>
                  <a:gd name="T14" fmla="*/ 283 w 450"/>
                  <a:gd name="T15" fmla="*/ 5 h 265"/>
                  <a:gd name="T16" fmla="*/ 243 w 450"/>
                  <a:gd name="T17" fmla="*/ 1 h 265"/>
                  <a:gd name="T18" fmla="*/ 205 w 450"/>
                  <a:gd name="T19" fmla="*/ 1 h 265"/>
                  <a:gd name="T20" fmla="*/ 166 w 450"/>
                  <a:gd name="T21" fmla="*/ 5 h 265"/>
                  <a:gd name="T22" fmla="*/ 129 w 450"/>
                  <a:gd name="T23" fmla="*/ 13 h 265"/>
                  <a:gd name="T24" fmla="*/ 95 w 450"/>
                  <a:gd name="T25" fmla="*/ 23 h 265"/>
                  <a:gd name="T26" fmla="*/ 65 w 450"/>
                  <a:gd name="T27" fmla="*/ 39 h 265"/>
                  <a:gd name="T28" fmla="*/ 40 w 450"/>
                  <a:gd name="T29" fmla="*/ 56 h 265"/>
                  <a:gd name="T30" fmla="*/ 20 w 450"/>
                  <a:gd name="T31" fmla="*/ 75 h 265"/>
                  <a:gd name="T32" fmla="*/ 6 w 450"/>
                  <a:gd name="T33" fmla="*/ 98 h 265"/>
                  <a:gd name="T34" fmla="*/ 0 w 450"/>
                  <a:gd name="T35" fmla="*/ 120 h 265"/>
                  <a:gd name="T36" fmla="*/ 0 w 450"/>
                  <a:gd name="T37" fmla="*/ 143 h 265"/>
                  <a:gd name="T38" fmla="*/ 6 w 450"/>
                  <a:gd name="T39" fmla="*/ 165 h 265"/>
                  <a:gd name="T40" fmla="*/ 20 w 450"/>
                  <a:gd name="T41" fmla="*/ 188 h 265"/>
                  <a:gd name="T42" fmla="*/ 40 w 450"/>
                  <a:gd name="T43" fmla="*/ 207 h 265"/>
                  <a:gd name="T44" fmla="*/ 65 w 450"/>
                  <a:gd name="T45" fmla="*/ 224 h 265"/>
                  <a:gd name="T46" fmla="*/ 95 w 450"/>
                  <a:gd name="T47" fmla="*/ 240 h 265"/>
                  <a:gd name="T48" fmla="*/ 129 w 450"/>
                  <a:gd name="T49" fmla="*/ 250 h 265"/>
                  <a:gd name="T50" fmla="*/ 166 w 450"/>
                  <a:gd name="T51" fmla="*/ 258 h 265"/>
                  <a:gd name="T52" fmla="*/ 205 w 450"/>
                  <a:gd name="T53" fmla="*/ 264 h 265"/>
                  <a:gd name="T54" fmla="*/ 243 w 450"/>
                  <a:gd name="T55" fmla="*/ 264 h 265"/>
                  <a:gd name="T56" fmla="*/ 283 w 450"/>
                  <a:gd name="T57" fmla="*/ 258 h 265"/>
                  <a:gd name="T58" fmla="*/ 319 w 450"/>
                  <a:gd name="T59" fmla="*/ 250 h 265"/>
                  <a:gd name="T60" fmla="*/ 353 w 450"/>
                  <a:gd name="T61" fmla="*/ 240 h 265"/>
                  <a:gd name="T62" fmla="*/ 383 w 450"/>
                  <a:gd name="T63" fmla="*/ 224 h 265"/>
                  <a:gd name="T64" fmla="*/ 408 w 450"/>
                  <a:gd name="T65" fmla="*/ 207 h 265"/>
                  <a:gd name="T66" fmla="*/ 428 w 450"/>
                  <a:gd name="T67" fmla="*/ 188 h 265"/>
                  <a:gd name="T68" fmla="*/ 442 w 450"/>
                  <a:gd name="T69" fmla="*/ 165 h 265"/>
                  <a:gd name="T70" fmla="*/ 447 w 450"/>
                  <a:gd name="T71" fmla="*/ 143 h 26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0"/>
                  <a:gd name="T109" fmla="*/ 0 h 265"/>
                  <a:gd name="T110" fmla="*/ 450 w 450"/>
                  <a:gd name="T111" fmla="*/ 265 h 26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0" h="265">
                    <a:moveTo>
                      <a:pt x="449" y="132"/>
                    </a:moveTo>
                    <a:lnTo>
                      <a:pt x="447" y="120"/>
                    </a:lnTo>
                    <a:lnTo>
                      <a:pt x="445" y="108"/>
                    </a:lnTo>
                    <a:lnTo>
                      <a:pt x="442" y="98"/>
                    </a:lnTo>
                    <a:lnTo>
                      <a:pt x="435" y="87"/>
                    </a:lnTo>
                    <a:lnTo>
                      <a:pt x="428" y="75"/>
                    </a:lnTo>
                    <a:lnTo>
                      <a:pt x="418" y="66"/>
                    </a:lnTo>
                    <a:lnTo>
                      <a:pt x="408" y="56"/>
                    </a:lnTo>
                    <a:lnTo>
                      <a:pt x="396" y="47"/>
                    </a:lnTo>
                    <a:lnTo>
                      <a:pt x="383" y="39"/>
                    </a:lnTo>
                    <a:lnTo>
                      <a:pt x="369" y="31"/>
                    </a:lnTo>
                    <a:lnTo>
                      <a:pt x="353" y="23"/>
                    </a:lnTo>
                    <a:lnTo>
                      <a:pt x="337" y="18"/>
                    </a:lnTo>
                    <a:lnTo>
                      <a:pt x="319" y="13"/>
                    </a:lnTo>
                    <a:lnTo>
                      <a:pt x="300" y="7"/>
                    </a:lnTo>
                    <a:lnTo>
                      <a:pt x="283" y="5"/>
                    </a:lnTo>
                    <a:lnTo>
                      <a:pt x="263" y="2"/>
                    </a:lnTo>
                    <a:lnTo>
                      <a:pt x="243" y="1"/>
                    </a:lnTo>
                    <a:lnTo>
                      <a:pt x="223" y="0"/>
                    </a:lnTo>
                    <a:lnTo>
                      <a:pt x="205" y="1"/>
                    </a:lnTo>
                    <a:lnTo>
                      <a:pt x="185" y="2"/>
                    </a:lnTo>
                    <a:lnTo>
                      <a:pt x="166" y="5"/>
                    </a:lnTo>
                    <a:lnTo>
                      <a:pt x="146" y="7"/>
                    </a:lnTo>
                    <a:lnTo>
                      <a:pt x="129" y="13"/>
                    </a:lnTo>
                    <a:lnTo>
                      <a:pt x="111" y="18"/>
                    </a:lnTo>
                    <a:lnTo>
                      <a:pt x="95" y="23"/>
                    </a:lnTo>
                    <a:lnTo>
                      <a:pt x="80" y="31"/>
                    </a:lnTo>
                    <a:lnTo>
                      <a:pt x="65" y="39"/>
                    </a:lnTo>
                    <a:lnTo>
                      <a:pt x="52" y="47"/>
                    </a:lnTo>
                    <a:lnTo>
                      <a:pt x="40" y="56"/>
                    </a:lnTo>
                    <a:lnTo>
                      <a:pt x="29" y="66"/>
                    </a:lnTo>
                    <a:lnTo>
                      <a:pt x="20" y="75"/>
                    </a:lnTo>
                    <a:lnTo>
                      <a:pt x="12" y="87"/>
                    </a:lnTo>
                    <a:lnTo>
                      <a:pt x="6" y="98"/>
                    </a:lnTo>
                    <a:lnTo>
                      <a:pt x="3" y="108"/>
                    </a:lnTo>
                    <a:lnTo>
                      <a:pt x="0" y="120"/>
                    </a:lnTo>
                    <a:lnTo>
                      <a:pt x="0" y="132"/>
                    </a:lnTo>
                    <a:lnTo>
                      <a:pt x="0" y="143"/>
                    </a:lnTo>
                    <a:lnTo>
                      <a:pt x="3" y="154"/>
                    </a:lnTo>
                    <a:lnTo>
                      <a:pt x="6" y="165"/>
                    </a:lnTo>
                    <a:lnTo>
                      <a:pt x="12" y="177"/>
                    </a:lnTo>
                    <a:lnTo>
                      <a:pt x="20" y="188"/>
                    </a:lnTo>
                    <a:lnTo>
                      <a:pt x="29" y="198"/>
                    </a:lnTo>
                    <a:lnTo>
                      <a:pt x="40" y="207"/>
                    </a:lnTo>
                    <a:lnTo>
                      <a:pt x="52" y="216"/>
                    </a:lnTo>
                    <a:lnTo>
                      <a:pt x="65" y="224"/>
                    </a:lnTo>
                    <a:lnTo>
                      <a:pt x="80" y="232"/>
                    </a:lnTo>
                    <a:lnTo>
                      <a:pt x="95" y="240"/>
                    </a:lnTo>
                    <a:lnTo>
                      <a:pt x="111" y="245"/>
                    </a:lnTo>
                    <a:lnTo>
                      <a:pt x="129" y="250"/>
                    </a:lnTo>
                    <a:lnTo>
                      <a:pt x="146" y="256"/>
                    </a:lnTo>
                    <a:lnTo>
                      <a:pt x="166" y="258"/>
                    </a:lnTo>
                    <a:lnTo>
                      <a:pt x="185" y="261"/>
                    </a:lnTo>
                    <a:lnTo>
                      <a:pt x="205" y="264"/>
                    </a:lnTo>
                    <a:lnTo>
                      <a:pt x="223" y="264"/>
                    </a:lnTo>
                    <a:lnTo>
                      <a:pt x="243" y="264"/>
                    </a:lnTo>
                    <a:lnTo>
                      <a:pt x="263" y="261"/>
                    </a:lnTo>
                    <a:lnTo>
                      <a:pt x="283" y="258"/>
                    </a:lnTo>
                    <a:lnTo>
                      <a:pt x="300" y="256"/>
                    </a:lnTo>
                    <a:lnTo>
                      <a:pt x="319" y="250"/>
                    </a:lnTo>
                    <a:lnTo>
                      <a:pt x="337" y="245"/>
                    </a:lnTo>
                    <a:lnTo>
                      <a:pt x="353" y="240"/>
                    </a:lnTo>
                    <a:lnTo>
                      <a:pt x="369" y="232"/>
                    </a:lnTo>
                    <a:lnTo>
                      <a:pt x="383" y="224"/>
                    </a:lnTo>
                    <a:lnTo>
                      <a:pt x="396" y="216"/>
                    </a:lnTo>
                    <a:lnTo>
                      <a:pt x="408" y="207"/>
                    </a:lnTo>
                    <a:lnTo>
                      <a:pt x="418" y="198"/>
                    </a:lnTo>
                    <a:lnTo>
                      <a:pt x="428" y="188"/>
                    </a:lnTo>
                    <a:lnTo>
                      <a:pt x="435" y="177"/>
                    </a:lnTo>
                    <a:lnTo>
                      <a:pt x="442" y="165"/>
                    </a:lnTo>
                    <a:lnTo>
                      <a:pt x="445" y="154"/>
                    </a:lnTo>
                    <a:lnTo>
                      <a:pt x="447" y="143"/>
                    </a:lnTo>
                    <a:lnTo>
                      <a:pt x="449" y="13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Freeform 41"/>
              <p:cNvSpPr>
                <a:spLocks/>
              </p:cNvSpPr>
              <p:nvPr/>
            </p:nvSpPr>
            <p:spPr bwMode="auto">
              <a:xfrm>
                <a:off x="3649" y="3548"/>
                <a:ext cx="721" cy="437"/>
              </a:xfrm>
              <a:custGeom>
                <a:avLst/>
                <a:gdLst>
                  <a:gd name="T0" fmla="*/ 0 w 721"/>
                  <a:gd name="T1" fmla="*/ 218 h 437"/>
                  <a:gd name="T2" fmla="*/ 354 w 721"/>
                  <a:gd name="T3" fmla="*/ 0 h 437"/>
                  <a:gd name="T4" fmla="*/ 720 w 721"/>
                  <a:gd name="T5" fmla="*/ 227 h 437"/>
                  <a:gd name="T6" fmla="*/ 354 w 721"/>
                  <a:gd name="T7" fmla="*/ 436 h 437"/>
                  <a:gd name="T8" fmla="*/ 0 w 721"/>
                  <a:gd name="T9" fmla="*/ 218 h 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1"/>
                  <a:gd name="T16" fmla="*/ 0 h 437"/>
                  <a:gd name="T17" fmla="*/ 721 w 721"/>
                  <a:gd name="T18" fmla="*/ 437 h 4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1" h="437">
                    <a:moveTo>
                      <a:pt x="0" y="218"/>
                    </a:moveTo>
                    <a:lnTo>
                      <a:pt x="354" y="0"/>
                    </a:lnTo>
                    <a:lnTo>
                      <a:pt x="720" y="227"/>
                    </a:lnTo>
                    <a:lnTo>
                      <a:pt x="354" y="436"/>
                    </a:lnTo>
                    <a:lnTo>
                      <a:pt x="0" y="21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1" name="Freeform 42"/>
              <p:cNvSpPr>
                <a:spLocks/>
              </p:cNvSpPr>
              <p:nvPr/>
            </p:nvSpPr>
            <p:spPr bwMode="auto">
              <a:xfrm>
                <a:off x="4561" y="3657"/>
                <a:ext cx="865" cy="274"/>
              </a:xfrm>
              <a:custGeom>
                <a:avLst/>
                <a:gdLst>
                  <a:gd name="T0" fmla="*/ 864 w 865"/>
                  <a:gd name="T1" fmla="*/ 273 h 274"/>
                  <a:gd name="T2" fmla="*/ 864 w 865"/>
                  <a:gd name="T3" fmla="*/ 0 h 274"/>
                  <a:gd name="T4" fmla="*/ 0 w 865"/>
                  <a:gd name="T5" fmla="*/ 0 h 274"/>
                  <a:gd name="T6" fmla="*/ 0 w 865"/>
                  <a:gd name="T7" fmla="*/ 273 h 274"/>
                  <a:gd name="T8" fmla="*/ 864 w 865"/>
                  <a:gd name="T9" fmla="*/ 273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274"/>
                  <a:gd name="T17" fmla="*/ 865 w 865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274">
                    <a:moveTo>
                      <a:pt x="864" y="273"/>
                    </a:moveTo>
                    <a:lnTo>
                      <a:pt x="864" y="0"/>
                    </a:lnTo>
                    <a:lnTo>
                      <a:pt x="0" y="0"/>
                    </a:lnTo>
                    <a:lnTo>
                      <a:pt x="0" y="273"/>
                    </a:lnTo>
                    <a:lnTo>
                      <a:pt x="864" y="27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2" name="Freeform 43"/>
              <p:cNvSpPr>
                <a:spLocks/>
              </p:cNvSpPr>
              <p:nvPr/>
            </p:nvSpPr>
            <p:spPr bwMode="auto">
              <a:xfrm>
                <a:off x="2641" y="3649"/>
                <a:ext cx="769" cy="274"/>
              </a:xfrm>
              <a:custGeom>
                <a:avLst/>
                <a:gdLst>
                  <a:gd name="T0" fmla="*/ 768 w 769"/>
                  <a:gd name="T1" fmla="*/ 273 h 274"/>
                  <a:gd name="T2" fmla="*/ 768 w 769"/>
                  <a:gd name="T3" fmla="*/ 0 h 274"/>
                  <a:gd name="T4" fmla="*/ 0 w 769"/>
                  <a:gd name="T5" fmla="*/ 0 h 274"/>
                  <a:gd name="T6" fmla="*/ 0 w 769"/>
                  <a:gd name="T7" fmla="*/ 273 h 274"/>
                  <a:gd name="T8" fmla="*/ 768 w 769"/>
                  <a:gd name="T9" fmla="*/ 273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9"/>
                  <a:gd name="T16" fmla="*/ 0 h 274"/>
                  <a:gd name="T17" fmla="*/ 769 w 769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9" h="274">
                    <a:moveTo>
                      <a:pt x="768" y="273"/>
                    </a:moveTo>
                    <a:lnTo>
                      <a:pt x="768" y="0"/>
                    </a:lnTo>
                    <a:lnTo>
                      <a:pt x="0" y="0"/>
                    </a:lnTo>
                    <a:lnTo>
                      <a:pt x="0" y="273"/>
                    </a:lnTo>
                    <a:lnTo>
                      <a:pt x="768" y="27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3" name="Freeform 44"/>
              <p:cNvSpPr>
                <a:spLocks/>
              </p:cNvSpPr>
              <p:nvPr/>
            </p:nvSpPr>
            <p:spPr bwMode="auto">
              <a:xfrm>
                <a:off x="4651" y="3036"/>
                <a:ext cx="486" cy="266"/>
              </a:xfrm>
              <a:custGeom>
                <a:avLst/>
                <a:gdLst>
                  <a:gd name="T0" fmla="*/ 449 w 450"/>
                  <a:gd name="T1" fmla="*/ 120 h 266"/>
                  <a:gd name="T2" fmla="*/ 442 w 450"/>
                  <a:gd name="T3" fmla="*/ 98 h 266"/>
                  <a:gd name="T4" fmla="*/ 429 w 450"/>
                  <a:gd name="T5" fmla="*/ 76 h 266"/>
                  <a:gd name="T6" fmla="*/ 409 w 450"/>
                  <a:gd name="T7" fmla="*/ 56 h 266"/>
                  <a:gd name="T8" fmla="*/ 383 w 450"/>
                  <a:gd name="T9" fmla="*/ 38 h 266"/>
                  <a:gd name="T10" fmla="*/ 353 w 450"/>
                  <a:gd name="T11" fmla="*/ 23 h 266"/>
                  <a:gd name="T12" fmla="*/ 319 w 450"/>
                  <a:gd name="T13" fmla="*/ 11 h 266"/>
                  <a:gd name="T14" fmla="*/ 283 w 450"/>
                  <a:gd name="T15" fmla="*/ 3 h 266"/>
                  <a:gd name="T16" fmla="*/ 244 w 450"/>
                  <a:gd name="T17" fmla="*/ 0 h 266"/>
                  <a:gd name="T18" fmla="*/ 205 w 450"/>
                  <a:gd name="T19" fmla="*/ 0 h 266"/>
                  <a:gd name="T20" fmla="*/ 166 w 450"/>
                  <a:gd name="T21" fmla="*/ 3 h 266"/>
                  <a:gd name="T22" fmla="*/ 129 w 450"/>
                  <a:gd name="T23" fmla="*/ 11 h 266"/>
                  <a:gd name="T24" fmla="*/ 95 w 450"/>
                  <a:gd name="T25" fmla="*/ 23 h 266"/>
                  <a:gd name="T26" fmla="*/ 65 w 450"/>
                  <a:gd name="T27" fmla="*/ 38 h 266"/>
                  <a:gd name="T28" fmla="*/ 40 w 450"/>
                  <a:gd name="T29" fmla="*/ 56 h 266"/>
                  <a:gd name="T30" fmla="*/ 20 w 450"/>
                  <a:gd name="T31" fmla="*/ 76 h 266"/>
                  <a:gd name="T32" fmla="*/ 8 w 450"/>
                  <a:gd name="T33" fmla="*/ 98 h 266"/>
                  <a:gd name="T34" fmla="*/ 1 w 450"/>
                  <a:gd name="T35" fmla="*/ 120 h 266"/>
                  <a:gd name="T36" fmla="*/ 1 w 450"/>
                  <a:gd name="T37" fmla="*/ 144 h 266"/>
                  <a:gd name="T38" fmla="*/ 8 w 450"/>
                  <a:gd name="T39" fmla="*/ 166 h 266"/>
                  <a:gd name="T40" fmla="*/ 20 w 450"/>
                  <a:gd name="T41" fmla="*/ 187 h 266"/>
                  <a:gd name="T42" fmla="*/ 40 w 450"/>
                  <a:gd name="T43" fmla="*/ 208 h 266"/>
                  <a:gd name="T44" fmla="*/ 65 w 450"/>
                  <a:gd name="T45" fmla="*/ 225 h 266"/>
                  <a:gd name="T46" fmla="*/ 95 w 450"/>
                  <a:gd name="T47" fmla="*/ 240 h 266"/>
                  <a:gd name="T48" fmla="*/ 129 w 450"/>
                  <a:gd name="T49" fmla="*/ 251 h 266"/>
                  <a:gd name="T50" fmla="*/ 166 w 450"/>
                  <a:gd name="T51" fmla="*/ 259 h 266"/>
                  <a:gd name="T52" fmla="*/ 205 w 450"/>
                  <a:gd name="T53" fmla="*/ 263 h 266"/>
                  <a:gd name="T54" fmla="*/ 244 w 450"/>
                  <a:gd name="T55" fmla="*/ 263 h 266"/>
                  <a:gd name="T56" fmla="*/ 283 w 450"/>
                  <a:gd name="T57" fmla="*/ 259 h 266"/>
                  <a:gd name="T58" fmla="*/ 319 w 450"/>
                  <a:gd name="T59" fmla="*/ 251 h 266"/>
                  <a:gd name="T60" fmla="*/ 353 w 450"/>
                  <a:gd name="T61" fmla="*/ 240 h 266"/>
                  <a:gd name="T62" fmla="*/ 383 w 450"/>
                  <a:gd name="T63" fmla="*/ 225 h 266"/>
                  <a:gd name="T64" fmla="*/ 409 w 450"/>
                  <a:gd name="T65" fmla="*/ 208 h 266"/>
                  <a:gd name="T66" fmla="*/ 429 w 450"/>
                  <a:gd name="T67" fmla="*/ 187 h 266"/>
                  <a:gd name="T68" fmla="*/ 442 w 450"/>
                  <a:gd name="T69" fmla="*/ 166 h 266"/>
                  <a:gd name="T70" fmla="*/ 449 w 450"/>
                  <a:gd name="T71" fmla="*/ 144 h 2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0"/>
                  <a:gd name="T109" fmla="*/ 0 h 266"/>
                  <a:gd name="T110" fmla="*/ 450 w 450"/>
                  <a:gd name="T111" fmla="*/ 266 h 2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0" h="266">
                    <a:moveTo>
                      <a:pt x="449" y="132"/>
                    </a:moveTo>
                    <a:lnTo>
                      <a:pt x="449" y="120"/>
                    </a:lnTo>
                    <a:lnTo>
                      <a:pt x="446" y="108"/>
                    </a:lnTo>
                    <a:lnTo>
                      <a:pt x="442" y="98"/>
                    </a:lnTo>
                    <a:lnTo>
                      <a:pt x="436" y="86"/>
                    </a:lnTo>
                    <a:lnTo>
                      <a:pt x="429" y="76"/>
                    </a:lnTo>
                    <a:lnTo>
                      <a:pt x="419" y="65"/>
                    </a:lnTo>
                    <a:lnTo>
                      <a:pt x="409" y="56"/>
                    </a:lnTo>
                    <a:lnTo>
                      <a:pt x="397" y="47"/>
                    </a:lnTo>
                    <a:lnTo>
                      <a:pt x="383" y="38"/>
                    </a:lnTo>
                    <a:lnTo>
                      <a:pt x="369" y="31"/>
                    </a:lnTo>
                    <a:lnTo>
                      <a:pt x="353" y="23"/>
                    </a:lnTo>
                    <a:lnTo>
                      <a:pt x="337" y="17"/>
                    </a:lnTo>
                    <a:lnTo>
                      <a:pt x="319" y="11"/>
                    </a:lnTo>
                    <a:lnTo>
                      <a:pt x="302" y="7"/>
                    </a:lnTo>
                    <a:lnTo>
                      <a:pt x="283" y="3"/>
                    </a:lnTo>
                    <a:lnTo>
                      <a:pt x="263" y="1"/>
                    </a:lnTo>
                    <a:lnTo>
                      <a:pt x="244" y="0"/>
                    </a:lnTo>
                    <a:lnTo>
                      <a:pt x="225" y="0"/>
                    </a:lnTo>
                    <a:lnTo>
                      <a:pt x="205" y="0"/>
                    </a:lnTo>
                    <a:lnTo>
                      <a:pt x="185" y="1"/>
                    </a:lnTo>
                    <a:lnTo>
                      <a:pt x="166" y="3"/>
                    </a:lnTo>
                    <a:lnTo>
                      <a:pt x="148" y="7"/>
                    </a:lnTo>
                    <a:lnTo>
                      <a:pt x="129" y="11"/>
                    </a:lnTo>
                    <a:lnTo>
                      <a:pt x="111" y="17"/>
                    </a:lnTo>
                    <a:lnTo>
                      <a:pt x="95" y="23"/>
                    </a:lnTo>
                    <a:lnTo>
                      <a:pt x="80" y="31"/>
                    </a:lnTo>
                    <a:lnTo>
                      <a:pt x="65" y="38"/>
                    </a:lnTo>
                    <a:lnTo>
                      <a:pt x="52" y="47"/>
                    </a:lnTo>
                    <a:lnTo>
                      <a:pt x="40" y="56"/>
                    </a:lnTo>
                    <a:lnTo>
                      <a:pt x="30" y="65"/>
                    </a:lnTo>
                    <a:lnTo>
                      <a:pt x="20" y="76"/>
                    </a:lnTo>
                    <a:lnTo>
                      <a:pt x="13" y="86"/>
                    </a:lnTo>
                    <a:lnTo>
                      <a:pt x="8" y="98"/>
                    </a:lnTo>
                    <a:lnTo>
                      <a:pt x="3" y="108"/>
                    </a:lnTo>
                    <a:lnTo>
                      <a:pt x="1" y="120"/>
                    </a:lnTo>
                    <a:lnTo>
                      <a:pt x="0" y="132"/>
                    </a:lnTo>
                    <a:lnTo>
                      <a:pt x="1" y="144"/>
                    </a:lnTo>
                    <a:lnTo>
                      <a:pt x="3" y="154"/>
                    </a:lnTo>
                    <a:lnTo>
                      <a:pt x="8" y="166"/>
                    </a:lnTo>
                    <a:lnTo>
                      <a:pt x="13" y="177"/>
                    </a:lnTo>
                    <a:lnTo>
                      <a:pt x="20" y="187"/>
                    </a:lnTo>
                    <a:lnTo>
                      <a:pt x="30" y="198"/>
                    </a:lnTo>
                    <a:lnTo>
                      <a:pt x="40" y="208"/>
                    </a:lnTo>
                    <a:lnTo>
                      <a:pt x="52" y="217"/>
                    </a:lnTo>
                    <a:lnTo>
                      <a:pt x="65" y="225"/>
                    </a:lnTo>
                    <a:lnTo>
                      <a:pt x="80" y="233"/>
                    </a:lnTo>
                    <a:lnTo>
                      <a:pt x="95" y="240"/>
                    </a:lnTo>
                    <a:lnTo>
                      <a:pt x="111" y="246"/>
                    </a:lnTo>
                    <a:lnTo>
                      <a:pt x="129" y="251"/>
                    </a:lnTo>
                    <a:lnTo>
                      <a:pt x="148" y="257"/>
                    </a:lnTo>
                    <a:lnTo>
                      <a:pt x="166" y="259"/>
                    </a:lnTo>
                    <a:lnTo>
                      <a:pt x="185" y="262"/>
                    </a:lnTo>
                    <a:lnTo>
                      <a:pt x="205" y="263"/>
                    </a:lnTo>
                    <a:lnTo>
                      <a:pt x="225" y="265"/>
                    </a:lnTo>
                    <a:lnTo>
                      <a:pt x="244" y="263"/>
                    </a:lnTo>
                    <a:lnTo>
                      <a:pt x="263" y="262"/>
                    </a:lnTo>
                    <a:lnTo>
                      <a:pt x="283" y="259"/>
                    </a:lnTo>
                    <a:lnTo>
                      <a:pt x="302" y="257"/>
                    </a:lnTo>
                    <a:lnTo>
                      <a:pt x="319" y="251"/>
                    </a:lnTo>
                    <a:lnTo>
                      <a:pt x="337" y="246"/>
                    </a:lnTo>
                    <a:lnTo>
                      <a:pt x="353" y="240"/>
                    </a:lnTo>
                    <a:lnTo>
                      <a:pt x="369" y="233"/>
                    </a:lnTo>
                    <a:lnTo>
                      <a:pt x="383" y="225"/>
                    </a:lnTo>
                    <a:lnTo>
                      <a:pt x="397" y="217"/>
                    </a:lnTo>
                    <a:lnTo>
                      <a:pt x="409" y="208"/>
                    </a:lnTo>
                    <a:lnTo>
                      <a:pt x="419" y="198"/>
                    </a:lnTo>
                    <a:lnTo>
                      <a:pt x="429" y="187"/>
                    </a:lnTo>
                    <a:lnTo>
                      <a:pt x="436" y="177"/>
                    </a:lnTo>
                    <a:lnTo>
                      <a:pt x="442" y="166"/>
                    </a:lnTo>
                    <a:lnTo>
                      <a:pt x="446" y="154"/>
                    </a:lnTo>
                    <a:lnTo>
                      <a:pt x="449" y="144"/>
                    </a:lnTo>
                    <a:lnTo>
                      <a:pt x="449" y="13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194" name="Group 47"/>
              <p:cNvGrpSpPr>
                <a:grpSpLocks/>
              </p:cNvGrpSpPr>
              <p:nvPr/>
            </p:nvGrpSpPr>
            <p:grpSpPr bwMode="auto">
              <a:xfrm>
                <a:off x="5194" y="3271"/>
                <a:ext cx="423" cy="241"/>
                <a:chOff x="5194" y="3271"/>
                <a:chExt cx="423" cy="241"/>
              </a:xfrm>
            </p:grpSpPr>
            <p:sp>
              <p:nvSpPr>
                <p:cNvPr id="50215" name="Freeform 45"/>
                <p:cNvSpPr>
                  <a:spLocks/>
                </p:cNvSpPr>
                <p:nvPr/>
              </p:nvSpPr>
              <p:spPr bwMode="auto">
                <a:xfrm>
                  <a:off x="5194" y="3271"/>
                  <a:ext cx="423" cy="234"/>
                </a:xfrm>
                <a:custGeom>
                  <a:avLst/>
                  <a:gdLst>
                    <a:gd name="T0" fmla="*/ 1 w 423"/>
                    <a:gd name="T1" fmla="*/ 126 h 234"/>
                    <a:gd name="T2" fmla="*/ 8 w 423"/>
                    <a:gd name="T3" fmla="*/ 146 h 234"/>
                    <a:gd name="T4" fmla="*/ 19 w 423"/>
                    <a:gd name="T5" fmla="*/ 166 h 234"/>
                    <a:gd name="T6" fmla="*/ 38 w 423"/>
                    <a:gd name="T7" fmla="*/ 183 h 234"/>
                    <a:gd name="T8" fmla="*/ 62 w 423"/>
                    <a:gd name="T9" fmla="*/ 199 h 234"/>
                    <a:gd name="T10" fmla="*/ 90 w 423"/>
                    <a:gd name="T11" fmla="*/ 212 h 234"/>
                    <a:gd name="T12" fmla="*/ 121 w 423"/>
                    <a:gd name="T13" fmla="*/ 221 h 234"/>
                    <a:gd name="T14" fmla="*/ 156 w 423"/>
                    <a:gd name="T15" fmla="*/ 228 h 234"/>
                    <a:gd name="T16" fmla="*/ 192 w 423"/>
                    <a:gd name="T17" fmla="*/ 233 h 234"/>
                    <a:gd name="T18" fmla="*/ 229 w 423"/>
                    <a:gd name="T19" fmla="*/ 233 h 234"/>
                    <a:gd name="T20" fmla="*/ 265 w 423"/>
                    <a:gd name="T21" fmla="*/ 228 h 234"/>
                    <a:gd name="T22" fmla="*/ 300 w 423"/>
                    <a:gd name="T23" fmla="*/ 221 h 234"/>
                    <a:gd name="T24" fmla="*/ 331 w 423"/>
                    <a:gd name="T25" fmla="*/ 211 h 234"/>
                    <a:gd name="T26" fmla="*/ 359 w 423"/>
                    <a:gd name="T27" fmla="*/ 198 h 234"/>
                    <a:gd name="T28" fmla="*/ 384 w 423"/>
                    <a:gd name="T29" fmla="*/ 183 h 234"/>
                    <a:gd name="T30" fmla="*/ 402 w 423"/>
                    <a:gd name="T31" fmla="*/ 166 h 234"/>
                    <a:gd name="T32" fmla="*/ 414 w 423"/>
                    <a:gd name="T33" fmla="*/ 146 h 234"/>
                    <a:gd name="T34" fmla="*/ 420 w 423"/>
                    <a:gd name="T35" fmla="*/ 126 h 234"/>
                    <a:gd name="T36" fmla="*/ 420 w 423"/>
                    <a:gd name="T37" fmla="*/ 106 h 234"/>
                    <a:gd name="T38" fmla="*/ 414 w 423"/>
                    <a:gd name="T39" fmla="*/ 86 h 234"/>
                    <a:gd name="T40" fmla="*/ 402 w 423"/>
                    <a:gd name="T41" fmla="*/ 66 h 234"/>
                    <a:gd name="T42" fmla="*/ 384 w 423"/>
                    <a:gd name="T43" fmla="*/ 49 h 234"/>
                    <a:gd name="T44" fmla="*/ 359 w 423"/>
                    <a:gd name="T45" fmla="*/ 34 h 234"/>
                    <a:gd name="T46" fmla="*/ 331 w 423"/>
                    <a:gd name="T47" fmla="*/ 20 h 234"/>
                    <a:gd name="T48" fmla="*/ 300 w 423"/>
                    <a:gd name="T49" fmla="*/ 11 h 234"/>
                    <a:gd name="T50" fmla="*/ 265 w 423"/>
                    <a:gd name="T51" fmla="*/ 4 h 234"/>
                    <a:gd name="T52" fmla="*/ 229 w 423"/>
                    <a:gd name="T53" fmla="*/ 1 h 234"/>
                    <a:gd name="T54" fmla="*/ 192 w 423"/>
                    <a:gd name="T55" fmla="*/ 1 h 234"/>
                    <a:gd name="T56" fmla="*/ 156 w 423"/>
                    <a:gd name="T57" fmla="*/ 4 h 234"/>
                    <a:gd name="T58" fmla="*/ 121 w 423"/>
                    <a:gd name="T59" fmla="*/ 11 h 234"/>
                    <a:gd name="T60" fmla="*/ 90 w 423"/>
                    <a:gd name="T61" fmla="*/ 20 h 234"/>
                    <a:gd name="T62" fmla="*/ 62 w 423"/>
                    <a:gd name="T63" fmla="*/ 34 h 234"/>
                    <a:gd name="T64" fmla="*/ 38 w 423"/>
                    <a:gd name="T65" fmla="*/ 49 h 234"/>
                    <a:gd name="T66" fmla="*/ 19 w 423"/>
                    <a:gd name="T67" fmla="*/ 68 h 234"/>
                    <a:gd name="T68" fmla="*/ 8 w 423"/>
                    <a:gd name="T69" fmla="*/ 86 h 234"/>
                    <a:gd name="T70" fmla="*/ 1 w 423"/>
                    <a:gd name="T71" fmla="*/ 106 h 23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3"/>
                    <a:gd name="T109" fmla="*/ 0 h 234"/>
                    <a:gd name="T110" fmla="*/ 423 w 423"/>
                    <a:gd name="T111" fmla="*/ 234 h 23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3" h="234">
                      <a:moveTo>
                        <a:pt x="0" y="117"/>
                      </a:moveTo>
                      <a:lnTo>
                        <a:pt x="1" y="126"/>
                      </a:lnTo>
                      <a:lnTo>
                        <a:pt x="3" y="136"/>
                      </a:lnTo>
                      <a:lnTo>
                        <a:pt x="8" y="146"/>
                      </a:lnTo>
                      <a:lnTo>
                        <a:pt x="12" y="156"/>
                      </a:lnTo>
                      <a:lnTo>
                        <a:pt x="19" y="166"/>
                      </a:lnTo>
                      <a:lnTo>
                        <a:pt x="28" y="175"/>
                      </a:lnTo>
                      <a:lnTo>
                        <a:pt x="38" y="183"/>
                      </a:lnTo>
                      <a:lnTo>
                        <a:pt x="49" y="191"/>
                      </a:lnTo>
                      <a:lnTo>
                        <a:pt x="62" y="199"/>
                      </a:lnTo>
                      <a:lnTo>
                        <a:pt x="75" y="205"/>
                      </a:lnTo>
                      <a:lnTo>
                        <a:pt x="90" y="212"/>
                      </a:lnTo>
                      <a:lnTo>
                        <a:pt x="106" y="216"/>
                      </a:lnTo>
                      <a:lnTo>
                        <a:pt x="121" y="221"/>
                      </a:lnTo>
                      <a:lnTo>
                        <a:pt x="139" y="226"/>
                      </a:lnTo>
                      <a:lnTo>
                        <a:pt x="156" y="228"/>
                      </a:lnTo>
                      <a:lnTo>
                        <a:pt x="174" y="230"/>
                      </a:lnTo>
                      <a:lnTo>
                        <a:pt x="192" y="233"/>
                      </a:lnTo>
                      <a:lnTo>
                        <a:pt x="211" y="233"/>
                      </a:lnTo>
                      <a:lnTo>
                        <a:pt x="229" y="233"/>
                      </a:lnTo>
                      <a:lnTo>
                        <a:pt x="247" y="230"/>
                      </a:lnTo>
                      <a:lnTo>
                        <a:pt x="265" y="228"/>
                      </a:lnTo>
                      <a:lnTo>
                        <a:pt x="282" y="226"/>
                      </a:lnTo>
                      <a:lnTo>
                        <a:pt x="300" y="221"/>
                      </a:lnTo>
                      <a:lnTo>
                        <a:pt x="315" y="216"/>
                      </a:lnTo>
                      <a:lnTo>
                        <a:pt x="331" y="211"/>
                      </a:lnTo>
                      <a:lnTo>
                        <a:pt x="346" y="205"/>
                      </a:lnTo>
                      <a:lnTo>
                        <a:pt x="359" y="198"/>
                      </a:lnTo>
                      <a:lnTo>
                        <a:pt x="372" y="191"/>
                      </a:lnTo>
                      <a:lnTo>
                        <a:pt x="384" y="183"/>
                      </a:lnTo>
                      <a:lnTo>
                        <a:pt x="393" y="175"/>
                      </a:lnTo>
                      <a:lnTo>
                        <a:pt x="402" y="166"/>
                      </a:lnTo>
                      <a:lnTo>
                        <a:pt x="409" y="155"/>
                      </a:lnTo>
                      <a:lnTo>
                        <a:pt x="414" y="146"/>
                      </a:lnTo>
                      <a:lnTo>
                        <a:pt x="418" y="136"/>
                      </a:lnTo>
                      <a:lnTo>
                        <a:pt x="420" y="126"/>
                      </a:lnTo>
                      <a:lnTo>
                        <a:pt x="422" y="117"/>
                      </a:lnTo>
                      <a:lnTo>
                        <a:pt x="420" y="106"/>
                      </a:lnTo>
                      <a:lnTo>
                        <a:pt x="418" y="95"/>
                      </a:lnTo>
                      <a:lnTo>
                        <a:pt x="414" y="86"/>
                      </a:lnTo>
                      <a:lnTo>
                        <a:pt x="409" y="77"/>
                      </a:lnTo>
                      <a:lnTo>
                        <a:pt x="402" y="66"/>
                      </a:lnTo>
                      <a:lnTo>
                        <a:pt x="393" y="58"/>
                      </a:lnTo>
                      <a:lnTo>
                        <a:pt x="384" y="49"/>
                      </a:lnTo>
                      <a:lnTo>
                        <a:pt x="372" y="41"/>
                      </a:lnTo>
                      <a:lnTo>
                        <a:pt x="359" y="34"/>
                      </a:lnTo>
                      <a:lnTo>
                        <a:pt x="346" y="27"/>
                      </a:lnTo>
                      <a:lnTo>
                        <a:pt x="331" y="20"/>
                      </a:lnTo>
                      <a:lnTo>
                        <a:pt x="315" y="16"/>
                      </a:lnTo>
                      <a:lnTo>
                        <a:pt x="300" y="11"/>
                      </a:lnTo>
                      <a:lnTo>
                        <a:pt x="282" y="6"/>
                      </a:lnTo>
                      <a:lnTo>
                        <a:pt x="265" y="4"/>
                      </a:lnTo>
                      <a:lnTo>
                        <a:pt x="247" y="2"/>
                      </a:lnTo>
                      <a:lnTo>
                        <a:pt x="229" y="1"/>
                      </a:lnTo>
                      <a:lnTo>
                        <a:pt x="211" y="0"/>
                      </a:lnTo>
                      <a:lnTo>
                        <a:pt x="192" y="1"/>
                      </a:lnTo>
                      <a:lnTo>
                        <a:pt x="174" y="2"/>
                      </a:lnTo>
                      <a:lnTo>
                        <a:pt x="156" y="4"/>
                      </a:lnTo>
                      <a:lnTo>
                        <a:pt x="139" y="6"/>
                      </a:lnTo>
                      <a:lnTo>
                        <a:pt x="121" y="11"/>
                      </a:lnTo>
                      <a:lnTo>
                        <a:pt x="106" y="16"/>
                      </a:lnTo>
                      <a:lnTo>
                        <a:pt x="90" y="20"/>
                      </a:lnTo>
                      <a:lnTo>
                        <a:pt x="75" y="27"/>
                      </a:lnTo>
                      <a:lnTo>
                        <a:pt x="62" y="34"/>
                      </a:lnTo>
                      <a:lnTo>
                        <a:pt x="49" y="41"/>
                      </a:lnTo>
                      <a:lnTo>
                        <a:pt x="38" y="49"/>
                      </a:lnTo>
                      <a:lnTo>
                        <a:pt x="28" y="58"/>
                      </a:lnTo>
                      <a:lnTo>
                        <a:pt x="19" y="68"/>
                      </a:lnTo>
                      <a:lnTo>
                        <a:pt x="12" y="77"/>
                      </a:lnTo>
                      <a:lnTo>
                        <a:pt x="8" y="86"/>
                      </a:lnTo>
                      <a:lnTo>
                        <a:pt x="3" y="95"/>
                      </a:lnTo>
                      <a:lnTo>
                        <a:pt x="1" y="106"/>
                      </a:lnTo>
                      <a:lnTo>
                        <a:pt x="0" y="117"/>
                      </a:lnTo>
                    </a:path>
                  </a:pathLst>
                </a:custGeom>
                <a:solidFill>
                  <a:schemeClr val="bg2"/>
                </a:solidFill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6" name="Rectangle 46"/>
                <p:cNvSpPr>
                  <a:spLocks noChangeArrowheads="1"/>
                </p:cNvSpPr>
                <p:nvPr/>
              </p:nvSpPr>
              <p:spPr bwMode="auto">
                <a:xfrm>
                  <a:off x="5250" y="3302"/>
                  <a:ext cx="270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600" b="1">
                      <a:solidFill>
                        <a:srgbClr val="000000"/>
                      </a:solidFill>
                      <a:latin typeface="Arial" charset="0"/>
                    </a:rPr>
                    <a:t>lot</a:t>
                  </a:r>
                </a:p>
              </p:txBody>
            </p:sp>
          </p:grpSp>
          <p:sp>
            <p:nvSpPr>
              <p:cNvPr id="50195" name="Rectangle 48"/>
              <p:cNvSpPr>
                <a:spLocks noChangeArrowheads="1"/>
              </p:cNvSpPr>
              <p:nvPr/>
            </p:nvSpPr>
            <p:spPr bwMode="auto">
              <a:xfrm>
                <a:off x="4616" y="3058"/>
                <a:ext cx="6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dirty="0" err="1">
                    <a:solidFill>
                      <a:srgbClr val="000000"/>
                    </a:solidFill>
                    <a:latin typeface="Arial" charset="0"/>
                  </a:rPr>
                  <a:t>mname</a:t>
                </a:r>
                <a:endParaRPr lang="en-US" sz="1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50196" name="Group 51"/>
              <p:cNvGrpSpPr>
                <a:grpSpLocks/>
              </p:cNvGrpSpPr>
              <p:nvPr/>
            </p:nvGrpSpPr>
            <p:grpSpPr bwMode="auto">
              <a:xfrm>
                <a:off x="5049" y="2798"/>
                <a:ext cx="541" cy="266"/>
                <a:chOff x="5049" y="2798"/>
                <a:chExt cx="541" cy="266"/>
              </a:xfrm>
            </p:grpSpPr>
            <p:sp>
              <p:nvSpPr>
                <p:cNvPr id="50213" name="Freeform 49"/>
                <p:cNvSpPr>
                  <a:spLocks/>
                </p:cNvSpPr>
                <p:nvPr/>
              </p:nvSpPr>
              <p:spPr bwMode="auto">
                <a:xfrm>
                  <a:off x="5089" y="2798"/>
                  <a:ext cx="481" cy="266"/>
                </a:xfrm>
                <a:custGeom>
                  <a:avLst/>
                  <a:gdLst>
                    <a:gd name="T0" fmla="*/ 0 w 481"/>
                    <a:gd name="T1" fmla="*/ 144 h 266"/>
                    <a:gd name="T2" fmla="*/ 7 w 481"/>
                    <a:gd name="T3" fmla="*/ 166 h 266"/>
                    <a:gd name="T4" fmla="*/ 22 w 481"/>
                    <a:gd name="T5" fmla="*/ 188 h 266"/>
                    <a:gd name="T6" fmla="*/ 42 w 481"/>
                    <a:gd name="T7" fmla="*/ 208 h 266"/>
                    <a:gd name="T8" fmla="*/ 69 w 481"/>
                    <a:gd name="T9" fmla="*/ 225 h 266"/>
                    <a:gd name="T10" fmla="*/ 102 w 481"/>
                    <a:gd name="T11" fmla="*/ 240 h 266"/>
                    <a:gd name="T12" fmla="*/ 138 w 481"/>
                    <a:gd name="T13" fmla="*/ 251 h 266"/>
                    <a:gd name="T14" fmla="*/ 178 w 481"/>
                    <a:gd name="T15" fmla="*/ 259 h 266"/>
                    <a:gd name="T16" fmla="*/ 219 w 481"/>
                    <a:gd name="T17" fmla="*/ 265 h 266"/>
                    <a:gd name="T18" fmla="*/ 260 w 481"/>
                    <a:gd name="T19" fmla="*/ 265 h 266"/>
                    <a:gd name="T20" fmla="*/ 301 w 481"/>
                    <a:gd name="T21" fmla="*/ 259 h 266"/>
                    <a:gd name="T22" fmla="*/ 341 w 481"/>
                    <a:gd name="T23" fmla="*/ 251 h 266"/>
                    <a:gd name="T24" fmla="*/ 377 w 481"/>
                    <a:gd name="T25" fmla="*/ 240 h 266"/>
                    <a:gd name="T26" fmla="*/ 410 w 481"/>
                    <a:gd name="T27" fmla="*/ 225 h 266"/>
                    <a:gd name="T28" fmla="*/ 436 w 481"/>
                    <a:gd name="T29" fmla="*/ 208 h 266"/>
                    <a:gd name="T30" fmla="*/ 457 w 481"/>
                    <a:gd name="T31" fmla="*/ 187 h 266"/>
                    <a:gd name="T32" fmla="*/ 472 w 481"/>
                    <a:gd name="T33" fmla="*/ 166 h 266"/>
                    <a:gd name="T34" fmla="*/ 478 w 481"/>
                    <a:gd name="T35" fmla="*/ 144 h 266"/>
                    <a:gd name="T36" fmla="*/ 478 w 481"/>
                    <a:gd name="T37" fmla="*/ 120 h 266"/>
                    <a:gd name="T38" fmla="*/ 472 w 481"/>
                    <a:gd name="T39" fmla="*/ 98 h 266"/>
                    <a:gd name="T40" fmla="*/ 457 w 481"/>
                    <a:gd name="T41" fmla="*/ 76 h 266"/>
                    <a:gd name="T42" fmla="*/ 436 w 481"/>
                    <a:gd name="T43" fmla="*/ 56 h 266"/>
                    <a:gd name="T44" fmla="*/ 410 w 481"/>
                    <a:gd name="T45" fmla="*/ 39 h 266"/>
                    <a:gd name="T46" fmla="*/ 377 w 481"/>
                    <a:gd name="T47" fmla="*/ 23 h 266"/>
                    <a:gd name="T48" fmla="*/ 341 w 481"/>
                    <a:gd name="T49" fmla="*/ 13 h 266"/>
                    <a:gd name="T50" fmla="*/ 301 w 481"/>
                    <a:gd name="T51" fmla="*/ 5 h 266"/>
                    <a:gd name="T52" fmla="*/ 260 w 481"/>
                    <a:gd name="T53" fmla="*/ 0 h 266"/>
                    <a:gd name="T54" fmla="*/ 219 w 481"/>
                    <a:gd name="T55" fmla="*/ 0 h 266"/>
                    <a:gd name="T56" fmla="*/ 177 w 481"/>
                    <a:gd name="T57" fmla="*/ 5 h 266"/>
                    <a:gd name="T58" fmla="*/ 138 w 481"/>
                    <a:gd name="T59" fmla="*/ 13 h 266"/>
                    <a:gd name="T60" fmla="*/ 102 w 481"/>
                    <a:gd name="T61" fmla="*/ 24 h 266"/>
                    <a:gd name="T62" fmla="*/ 69 w 481"/>
                    <a:gd name="T63" fmla="*/ 39 h 266"/>
                    <a:gd name="T64" fmla="*/ 42 w 481"/>
                    <a:gd name="T65" fmla="*/ 56 h 266"/>
                    <a:gd name="T66" fmla="*/ 22 w 481"/>
                    <a:gd name="T67" fmla="*/ 76 h 266"/>
                    <a:gd name="T68" fmla="*/ 7 w 481"/>
                    <a:gd name="T69" fmla="*/ 98 h 266"/>
                    <a:gd name="T70" fmla="*/ 0 w 481"/>
                    <a:gd name="T71" fmla="*/ 120 h 26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81"/>
                    <a:gd name="T109" fmla="*/ 0 h 266"/>
                    <a:gd name="T110" fmla="*/ 481 w 481"/>
                    <a:gd name="T111" fmla="*/ 266 h 26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81" h="266">
                      <a:moveTo>
                        <a:pt x="0" y="132"/>
                      </a:moveTo>
                      <a:lnTo>
                        <a:pt x="0" y="144"/>
                      </a:lnTo>
                      <a:lnTo>
                        <a:pt x="3" y="156"/>
                      </a:lnTo>
                      <a:lnTo>
                        <a:pt x="7" y="166"/>
                      </a:lnTo>
                      <a:lnTo>
                        <a:pt x="13" y="177"/>
                      </a:lnTo>
                      <a:lnTo>
                        <a:pt x="22" y="188"/>
                      </a:lnTo>
                      <a:lnTo>
                        <a:pt x="31" y="199"/>
                      </a:lnTo>
                      <a:lnTo>
                        <a:pt x="42" y="208"/>
                      </a:lnTo>
                      <a:lnTo>
                        <a:pt x="56" y="217"/>
                      </a:lnTo>
                      <a:lnTo>
                        <a:pt x="69" y="225"/>
                      </a:lnTo>
                      <a:lnTo>
                        <a:pt x="86" y="233"/>
                      </a:lnTo>
                      <a:lnTo>
                        <a:pt x="102" y="240"/>
                      </a:lnTo>
                      <a:lnTo>
                        <a:pt x="119" y="246"/>
                      </a:lnTo>
                      <a:lnTo>
                        <a:pt x="138" y="251"/>
                      </a:lnTo>
                      <a:lnTo>
                        <a:pt x="157" y="257"/>
                      </a:lnTo>
                      <a:lnTo>
                        <a:pt x="178" y="259"/>
                      </a:lnTo>
                      <a:lnTo>
                        <a:pt x="198" y="262"/>
                      </a:lnTo>
                      <a:lnTo>
                        <a:pt x="219" y="265"/>
                      </a:lnTo>
                      <a:lnTo>
                        <a:pt x="239" y="265"/>
                      </a:lnTo>
                      <a:lnTo>
                        <a:pt x="260" y="265"/>
                      </a:lnTo>
                      <a:lnTo>
                        <a:pt x="281" y="262"/>
                      </a:lnTo>
                      <a:lnTo>
                        <a:pt x="301" y="259"/>
                      </a:lnTo>
                      <a:lnTo>
                        <a:pt x="321" y="257"/>
                      </a:lnTo>
                      <a:lnTo>
                        <a:pt x="341" y="251"/>
                      </a:lnTo>
                      <a:lnTo>
                        <a:pt x="360" y="246"/>
                      </a:lnTo>
                      <a:lnTo>
                        <a:pt x="377" y="240"/>
                      </a:lnTo>
                      <a:lnTo>
                        <a:pt x="393" y="233"/>
                      </a:lnTo>
                      <a:lnTo>
                        <a:pt x="410" y="225"/>
                      </a:lnTo>
                      <a:lnTo>
                        <a:pt x="423" y="217"/>
                      </a:lnTo>
                      <a:lnTo>
                        <a:pt x="436" y="208"/>
                      </a:lnTo>
                      <a:lnTo>
                        <a:pt x="447" y="198"/>
                      </a:lnTo>
                      <a:lnTo>
                        <a:pt x="457" y="187"/>
                      </a:lnTo>
                      <a:lnTo>
                        <a:pt x="465" y="177"/>
                      </a:lnTo>
                      <a:lnTo>
                        <a:pt x="472" y="166"/>
                      </a:lnTo>
                      <a:lnTo>
                        <a:pt x="476" y="156"/>
                      </a:lnTo>
                      <a:lnTo>
                        <a:pt x="478" y="144"/>
                      </a:lnTo>
                      <a:lnTo>
                        <a:pt x="480" y="132"/>
                      </a:lnTo>
                      <a:lnTo>
                        <a:pt x="478" y="120"/>
                      </a:lnTo>
                      <a:lnTo>
                        <a:pt x="476" y="108"/>
                      </a:lnTo>
                      <a:lnTo>
                        <a:pt x="472" y="98"/>
                      </a:lnTo>
                      <a:lnTo>
                        <a:pt x="465" y="86"/>
                      </a:lnTo>
                      <a:lnTo>
                        <a:pt x="457" y="76"/>
                      </a:lnTo>
                      <a:lnTo>
                        <a:pt x="447" y="65"/>
                      </a:lnTo>
                      <a:lnTo>
                        <a:pt x="436" y="56"/>
                      </a:lnTo>
                      <a:lnTo>
                        <a:pt x="423" y="47"/>
                      </a:lnTo>
                      <a:lnTo>
                        <a:pt x="410" y="39"/>
                      </a:lnTo>
                      <a:lnTo>
                        <a:pt x="393" y="31"/>
                      </a:lnTo>
                      <a:lnTo>
                        <a:pt x="377" y="23"/>
                      </a:lnTo>
                      <a:lnTo>
                        <a:pt x="360" y="17"/>
                      </a:lnTo>
                      <a:lnTo>
                        <a:pt x="341" y="13"/>
                      </a:lnTo>
                      <a:lnTo>
                        <a:pt x="321" y="7"/>
                      </a:lnTo>
                      <a:lnTo>
                        <a:pt x="301" y="5"/>
                      </a:lnTo>
                      <a:lnTo>
                        <a:pt x="281" y="2"/>
                      </a:lnTo>
                      <a:lnTo>
                        <a:pt x="260" y="0"/>
                      </a:lnTo>
                      <a:lnTo>
                        <a:pt x="239" y="0"/>
                      </a:lnTo>
                      <a:lnTo>
                        <a:pt x="219" y="0"/>
                      </a:lnTo>
                      <a:lnTo>
                        <a:pt x="198" y="2"/>
                      </a:lnTo>
                      <a:lnTo>
                        <a:pt x="177" y="5"/>
                      </a:lnTo>
                      <a:lnTo>
                        <a:pt x="157" y="7"/>
                      </a:lnTo>
                      <a:lnTo>
                        <a:pt x="138" y="13"/>
                      </a:lnTo>
                      <a:lnTo>
                        <a:pt x="119" y="18"/>
                      </a:lnTo>
                      <a:lnTo>
                        <a:pt x="102" y="24"/>
                      </a:lnTo>
                      <a:lnTo>
                        <a:pt x="84" y="31"/>
                      </a:lnTo>
                      <a:lnTo>
                        <a:pt x="69" y="39"/>
                      </a:lnTo>
                      <a:lnTo>
                        <a:pt x="56" y="47"/>
                      </a:lnTo>
                      <a:lnTo>
                        <a:pt x="42" y="56"/>
                      </a:lnTo>
                      <a:lnTo>
                        <a:pt x="31" y="66"/>
                      </a:lnTo>
                      <a:lnTo>
                        <a:pt x="22" y="76"/>
                      </a:lnTo>
                      <a:lnTo>
                        <a:pt x="13" y="87"/>
                      </a:lnTo>
                      <a:lnTo>
                        <a:pt x="7" y="98"/>
                      </a:lnTo>
                      <a:lnTo>
                        <a:pt x="3" y="108"/>
                      </a:lnTo>
                      <a:lnTo>
                        <a:pt x="0" y="120"/>
                      </a:lnTo>
                      <a:lnTo>
                        <a:pt x="0" y="13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4" name="Rectangle 50"/>
                <p:cNvSpPr>
                  <a:spLocks noChangeArrowheads="1"/>
                </p:cNvSpPr>
                <p:nvPr/>
              </p:nvSpPr>
              <p:spPr bwMode="auto">
                <a:xfrm>
                  <a:off x="5049" y="2830"/>
                  <a:ext cx="541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600" b="1">
                      <a:solidFill>
                        <a:srgbClr val="000000"/>
                      </a:solidFill>
                      <a:latin typeface="Arial" charset="0"/>
                    </a:rPr>
                    <a:t>budget</a:t>
                  </a:r>
                </a:p>
              </p:txBody>
            </p:sp>
          </p:grpSp>
          <p:sp>
            <p:nvSpPr>
              <p:cNvPr id="50197" name="Rectangle 52"/>
              <p:cNvSpPr>
                <a:spLocks noChangeArrowheads="1"/>
              </p:cNvSpPr>
              <p:nvPr/>
            </p:nvSpPr>
            <p:spPr bwMode="auto">
              <a:xfrm>
                <a:off x="4298" y="3262"/>
                <a:ext cx="30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charset="0"/>
                  </a:rPr>
                  <a:t>did</a:t>
                </a:r>
              </a:p>
            </p:txBody>
          </p:sp>
          <p:sp>
            <p:nvSpPr>
              <p:cNvPr id="50198" name="Rectangle 53"/>
              <p:cNvSpPr>
                <a:spLocks noChangeArrowheads="1"/>
              </p:cNvSpPr>
              <p:nvPr/>
            </p:nvSpPr>
            <p:spPr bwMode="auto">
              <a:xfrm>
                <a:off x="3744" y="2894"/>
                <a:ext cx="44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since</a:t>
                </a:r>
              </a:p>
            </p:txBody>
          </p:sp>
          <p:sp>
            <p:nvSpPr>
              <p:cNvPr id="50199" name="Rectangle 54"/>
              <p:cNvSpPr>
                <a:spLocks noChangeArrowheads="1"/>
              </p:cNvSpPr>
              <p:nvPr/>
            </p:nvSpPr>
            <p:spPr bwMode="auto">
              <a:xfrm>
                <a:off x="2884" y="3050"/>
                <a:ext cx="44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name</a:t>
                </a:r>
              </a:p>
            </p:txBody>
          </p:sp>
          <p:sp>
            <p:nvSpPr>
              <p:cNvPr id="50200" name="Rectangle 55"/>
              <p:cNvSpPr>
                <a:spLocks noChangeArrowheads="1"/>
              </p:cNvSpPr>
              <p:nvPr/>
            </p:nvSpPr>
            <p:spPr bwMode="auto">
              <a:xfrm>
                <a:off x="3696" y="3662"/>
                <a:ext cx="658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500" b="1">
                    <a:solidFill>
                      <a:srgbClr val="000000"/>
                    </a:solidFill>
                    <a:latin typeface="Arial" charset="0"/>
                  </a:rPr>
                  <a:t>Works_In</a:t>
                </a:r>
              </a:p>
            </p:txBody>
          </p:sp>
          <p:sp>
            <p:nvSpPr>
              <p:cNvPr id="50201" name="Rectangle 56"/>
              <p:cNvSpPr>
                <a:spLocks noChangeArrowheads="1"/>
              </p:cNvSpPr>
              <p:nvPr/>
            </p:nvSpPr>
            <p:spPr bwMode="auto">
              <a:xfrm>
                <a:off x="4560" y="3689"/>
                <a:ext cx="89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Departments</a:t>
                </a:r>
              </a:p>
            </p:txBody>
          </p:sp>
          <p:sp>
            <p:nvSpPr>
              <p:cNvPr id="50202" name="Rectangle 57"/>
              <p:cNvSpPr>
                <a:spLocks noChangeArrowheads="1"/>
              </p:cNvSpPr>
              <p:nvPr/>
            </p:nvSpPr>
            <p:spPr bwMode="auto">
              <a:xfrm>
                <a:off x="2628" y="3682"/>
                <a:ext cx="79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Employees</a:t>
                </a:r>
              </a:p>
            </p:txBody>
          </p:sp>
          <p:sp>
            <p:nvSpPr>
              <p:cNvPr id="50203" name="Rectangle 58"/>
              <p:cNvSpPr>
                <a:spLocks noChangeArrowheads="1"/>
              </p:cNvSpPr>
              <p:nvPr/>
            </p:nvSpPr>
            <p:spPr bwMode="auto">
              <a:xfrm>
                <a:off x="2489" y="3254"/>
                <a:ext cx="3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charset="0"/>
                  </a:rPr>
                  <a:t>ssn</a:t>
                </a:r>
              </a:p>
            </p:txBody>
          </p:sp>
          <p:sp>
            <p:nvSpPr>
              <p:cNvPr id="50204" name="Line 59"/>
              <p:cNvSpPr>
                <a:spLocks noChangeShapeType="1"/>
              </p:cNvSpPr>
              <p:nvPr/>
            </p:nvSpPr>
            <p:spPr bwMode="auto">
              <a:xfrm>
                <a:off x="2689" y="3504"/>
                <a:ext cx="144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5" name="Line 60"/>
              <p:cNvSpPr>
                <a:spLocks noChangeShapeType="1"/>
              </p:cNvSpPr>
              <p:nvPr/>
            </p:nvSpPr>
            <p:spPr bwMode="auto">
              <a:xfrm>
                <a:off x="3073" y="3312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6" name="Line 61"/>
              <p:cNvSpPr>
                <a:spLocks noChangeShapeType="1"/>
              </p:cNvSpPr>
              <p:nvPr/>
            </p:nvSpPr>
            <p:spPr bwMode="auto">
              <a:xfrm flipH="1">
                <a:off x="5001" y="3072"/>
                <a:ext cx="279" cy="5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7" name="Line 62"/>
              <p:cNvSpPr>
                <a:spLocks noChangeShapeType="1"/>
              </p:cNvSpPr>
              <p:nvPr/>
            </p:nvSpPr>
            <p:spPr bwMode="auto">
              <a:xfrm>
                <a:off x="3985" y="3168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8" name="Line 63"/>
              <p:cNvSpPr>
                <a:spLocks noChangeShapeType="1"/>
              </p:cNvSpPr>
              <p:nvPr/>
            </p:nvSpPr>
            <p:spPr bwMode="auto">
              <a:xfrm>
                <a:off x="4570" y="3495"/>
                <a:ext cx="135" cy="1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9" name="Line 64"/>
              <p:cNvSpPr>
                <a:spLocks noChangeShapeType="1"/>
              </p:cNvSpPr>
              <p:nvPr/>
            </p:nvSpPr>
            <p:spPr bwMode="auto">
              <a:xfrm>
                <a:off x="4897" y="3312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0" name="Line 65"/>
              <p:cNvSpPr>
                <a:spLocks noChangeShapeType="1"/>
              </p:cNvSpPr>
              <p:nvPr/>
            </p:nvSpPr>
            <p:spPr bwMode="auto">
              <a:xfrm flipH="1">
                <a:off x="5193" y="3505"/>
                <a:ext cx="133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1" name="Line 66"/>
              <p:cNvSpPr>
                <a:spLocks noChangeShapeType="1"/>
              </p:cNvSpPr>
              <p:nvPr/>
            </p:nvSpPr>
            <p:spPr bwMode="auto">
              <a:xfrm>
                <a:off x="4369" y="377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2" name="Line 67"/>
              <p:cNvSpPr>
                <a:spLocks noChangeShapeType="1"/>
              </p:cNvSpPr>
              <p:nvPr/>
            </p:nvSpPr>
            <p:spPr bwMode="auto">
              <a:xfrm>
                <a:off x="3409" y="3768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85" name="Rectangle 70"/>
            <p:cNvSpPr>
              <a:spLocks noChangeArrowheads="1"/>
            </p:cNvSpPr>
            <p:nvPr/>
          </p:nvSpPr>
          <p:spPr bwMode="auto">
            <a:xfrm>
              <a:off x="4252913" y="4037013"/>
              <a:ext cx="89755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u="sng" dirty="0">
                  <a:solidFill>
                    <a:srgbClr val="CF0E30"/>
                  </a:solidFill>
                  <a:latin typeface="Calibri" pitchFamily="34" charset="0"/>
                </a:rPr>
                <a:t>After:</a:t>
              </a:r>
            </a:p>
          </p:txBody>
        </p:sp>
      </p:grpSp>
      <p:sp>
        <p:nvSpPr>
          <p:cNvPr id="2" name="Curved Down Arrow 1"/>
          <p:cNvSpPr/>
          <p:nvPr/>
        </p:nvSpPr>
        <p:spPr bwMode="auto">
          <a:xfrm rot="3399920">
            <a:off x="2165215" y="5128995"/>
            <a:ext cx="1300524" cy="384611"/>
          </a:xfrm>
          <a:prstGeom prst="curvedDownArrow">
            <a:avLst>
              <a:gd name="adj1" fmla="val 17228"/>
              <a:gd name="adj2" fmla="val 36869"/>
              <a:gd name="adj3" fmla="val 17555"/>
            </a:avLst>
          </a:prstGeom>
          <a:solidFill>
            <a:srgbClr val="ABE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27283" y="3527325"/>
            <a:ext cx="1609948" cy="889099"/>
            <a:chOff x="6340253" y="3376513"/>
            <a:chExt cx="1609948" cy="889099"/>
          </a:xfrm>
        </p:grpSpPr>
        <p:sp>
          <p:nvSpPr>
            <p:cNvPr id="4" name="Down Arrow 3"/>
            <p:cNvSpPr/>
            <p:nvPr/>
          </p:nvSpPr>
          <p:spPr bwMode="auto">
            <a:xfrm>
              <a:off x="6340253" y="3376513"/>
              <a:ext cx="484632" cy="889099"/>
            </a:xfrm>
            <a:prstGeom prst="downArrow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13965" y="3611562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egoe Print" panose="02000600000000000000" pitchFamily="2" charset="0"/>
                </a:rPr>
                <a:t>Refining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9EFCD47-7335-4DAC-A8DB-300053C0A296}"/>
              </a:ext>
            </a:extLst>
          </p:cNvPr>
          <p:cNvSpPr txBox="1"/>
          <p:nvPr/>
        </p:nvSpPr>
        <p:spPr>
          <a:xfrm>
            <a:off x="2706001" y="473779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Combined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22D7F89-C5BC-4272-B7F1-238157730937}"/>
              </a:ext>
            </a:extLst>
          </p:cNvPr>
          <p:cNvSpPr txBox="1"/>
          <p:nvPr/>
        </p:nvSpPr>
        <p:spPr>
          <a:xfrm>
            <a:off x="5032608" y="5148262"/>
            <a:ext cx="1205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Segoe Print" panose="02000600000000000000" pitchFamily="2" charset="0"/>
              </a:rPr>
              <a:t>Better ER design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5AE929C-AE82-401C-B498-10FAFA7837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59" y="5417863"/>
            <a:ext cx="343461" cy="3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664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D2532-79F3-0792-5C1F-9401CC8FC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CECE788-1D9E-8FC6-8EA8-7C0483EFA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437EBF6-8A74-B94D-4E2F-1C3471C37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94210FD8-5A25-D7E9-309E-75E38ECFF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0999" y="228600"/>
            <a:ext cx="8523019" cy="11049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Better ER Diagram for Documentation</a:t>
            </a:r>
          </a:p>
        </p:txBody>
      </p:sp>
      <p:grpSp>
        <p:nvGrpSpPr>
          <p:cNvPr id="50182" name="Group 36">
            <a:extLst>
              <a:ext uri="{FF2B5EF4-FFF2-40B4-BE49-F238E27FC236}">
                <a16:creationId xmlns:a16="http://schemas.microsoft.com/office/drawing/2014/main" id="{A9A4EA79-B86B-AD42-2B27-E55D34DAD81A}"/>
              </a:ext>
            </a:extLst>
          </p:cNvPr>
          <p:cNvGrpSpPr>
            <a:grpSpLocks/>
          </p:cNvGrpSpPr>
          <p:nvPr/>
        </p:nvGrpSpPr>
        <p:grpSpPr bwMode="auto">
          <a:xfrm>
            <a:off x="4101830" y="1674812"/>
            <a:ext cx="4910138" cy="1754188"/>
            <a:chOff x="2592" y="1104"/>
            <a:chExt cx="3093" cy="1105"/>
          </a:xfrm>
        </p:grpSpPr>
        <p:sp>
          <p:nvSpPr>
            <p:cNvPr id="50217" name="Freeform 7">
              <a:extLst>
                <a:ext uri="{FF2B5EF4-FFF2-40B4-BE49-F238E27FC236}">
                  <a16:creationId xmlns:a16="http://schemas.microsoft.com/office/drawing/2014/main" id="{E4A58167-E101-3371-7969-985B245F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1252"/>
              <a:ext cx="450" cy="266"/>
            </a:xfrm>
            <a:custGeom>
              <a:avLst/>
              <a:gdLst>
                <a:gd name="T0" fmla="*/ 449 w 450"/>
                <a:gd name="T1" fmla="*/ 120 h 266"/>
                <a:gd name="T2" fmla="*/ 442 w 450"/>
                <a:gd name="T3" fmla="*/ 97 h 266"/>
                <a:gd name="T4" fmla="*/ 428 w 450"/>
                <a:gd name="T5" fmla="*/ 76 h 266"/>
                <a:gd name="T6" fmla="*/ 409 w 450"/>
                <a:gd name="T7" fmla="*/ 56 h 266"/>
                <a:gd name="T8" fmla="*/ 383 w 450"/>
                <a:gd name="T9" fmla="*/ 39 h 266"/>
                <a:gd name="T10" fmla="*/ 353 w 450"/>
                <a:gd name="T11" fmla="*/ 23 h 266"/>
                <a:gd name="T12" fmla="*/ 319 w 450"/>
                <a:gd name="T13" fmla="*/ 13 h 266"/>
                <a:gd name="T14" fmla="*/ 282 w 450"/>
                <a:gd name="T15" fmla="*/ 3 h 266"/>
                <a:gd name="T16" fmla="*/ 243 w 450"/>
                <a:gd name="T17" fmla="*/ 0 h 266"/>
                <a:gd name="T18" fmla="*/ 205 w 450"/>
                <a:gd name="T19" fmla="*/ 0 h 266"/>
                <a:gd name="T20" fmla="*/ 166 w 450"/>
                <a:gd name="T21" fmla="*/ 3 h 266"/>
                <a:gd name="T22" fmla="*/ 129 w 450"/>
                <a:gd name="T23" fmla="*/ 13 h 266"/>
                <a:gd name="T24" fmla="*/ 95 w 450"/>
                <a:gd name="T25" fmla="*/ 23 h 266"/>
                <a:gd name="T26" fmla="*/ 65 w 450"/>
                <a:gd name="T27" fmla="*/ 39 h 266"/>
                <a:gd name="T28" fmla="*/ 39 w 450"/>
                <a:gd name="T29" fmla="*/ 56 h 266"/>
                <a:gd name="T30" fmla="*/ 20 w 450"/>
                <a:gd name="T31" fmla="*/ 76 h 266"/>
                <a:gd name="T32" fmla="*/ 6 w 450"/>
                <a:gd name="T33" fmla="*/ 97 h 266"/>
                <a:gd name="T34" fmla="*/ 0 w 450"/>
                <a:gd name="T35" fmla="*/ 120 h 266"/>
                <a:gd name="T36" fmla="*/ 0 w 450"/>
                <a:gd name="T37" fmla="*/ 142 h 266"/>
                <a:gd name="T38" fmla="*/ 6 w 450"/>
                <a:gd name="T39" fmla="*/ 166 h 266"/>
                <a:gd name="T40" fmla="*/ 20 w 450"/>
                <a:gd name="T41" fmla="*/ 187 h 266"/>
                <a:gd name="T42" fmla="*/ 39 w 450"/>
                <a:gd name="T43" fmla="*/ 208 h 266"/>
                <a:gd name="T44" fmla="*/ 65 w 450"/>
                <a:gd name="T45" fmla="*/ 225 h 266"/>
                <a:gd name="T46" fmla="*/ 95 w 450"/>
                <a:gd name="T47" fmla="*/ 240 h 266"/>
                <a:gd name="T48" fmla="*/ 129 w 450"/>
                <a:gd name="T49" fmla="*/ 251 h 266"/>
                <a:gd name="T50" fmla="*/ 166 w 450"/>
                <a:gd name="T51" fmla="*/ 259 h 266"/>
                <a:gd name="T52" fmla="*/ 205 w 450"/>
                <a:gd name="T53" fmla="*/ 263 h 266"/>
                <a:gd name="T54" fmla="*/ 243 w 450"/>
                <a:gd name="T55" fmla="*/ 263 h 266"/>
                <a:gd name="T56" fmla="*/ 282 w 450"/>
                <a:gd name="T57" fmla="*/ 259 h 266"/>
                <a:gd name="T58" fmla="*/ 319 w 450"/>
                <a:gd name="T59" fmla="*/ 251 h 266"/>
                <a:gd name="T60" fmla="*/ 353 w 450"/>
                <a:gd name="T61" fmla="*/ 240 h 266"/>
                <a:gd name="T62" fmla="*/ 383 w 450"/>
                <a:gd name="T63" fmla="*/ 225 h 266"/>
                <a:gd name="T64" fmla="*/ 409 w 450"/>
                <a:gd name="T65" fmla="*/ 208 h 266"/>
                <a:gd name="T66" fmla="*/ 428 w 450"/>
                <a:gd name="T67" fmla="*/ 187 h 266"/>
                <a:gd name="T68" fmla="*/ 442 w 450"/>
                <a:gd name="T69" fmla="*/ 166 h 266"/>
                <a:gd name="T70" fmla="*/ 449 w 450"/>
                <a:gd name="T71" fmla="*/ 142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0"/>
                <a:gd name="T109" fmla="*/ 0 h 266"/>
                <a:gd name="T110" fmla="*/ 450 w 450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0" h="266">
                  <a:moveTo>
                    <a:pt x="449" y="132"/>
                  </a:moveTo>
                  <a:lnTo>
                    <a:pt x="449" y="120"/>
                  </a:lnTo>
                  <a:lnTo>
                    <a:pt x="445" y="108"/>
                  </a:lnTo>
                  <a:lnTo>
                    <a:pt x="442" y="97"/>
                  </a:lnTo>
                  <a:lnTo>
                    <a:pt x="436" y="86"/>
                  </a:lnTo>
                  <a:lnTo>
                    <a:pt x="428" y="76"/>
                  </a:lnTo>
                  <a:lnTo>
                    <a:pt x="418" y="65"/>
                  </a:lnTo>
                  <a:lnTo>
                    <a:pt x="409" y="56"/>
                  </a:lnTo>
                  <a:lnTo>
                    <a:pt x="396" y="47"/>
                  </a:lnTo>
                  <a:lnTo>
                    <a:pt x="383" y="39"/>
                  </a:lnTo>
                  <a:lnTo>
                    <a:pt x="368" y="31"/>
                  </a:lnTo>
                  <a:lnTo>
                    <a:pt x="353" y="23"/>
                  </a:lnTo>
                  <a:lnTo>
                    <a:pt x="337" y="17"/>
                  </a:lnTo>
                  <a:lnTo>
                    <a:pt x="319" y="13"/>
                  </a:lnTo>
                  <a:lnTo>
                    <a:pt x="300" y="7"/>
                  </a:lnTo>
                  <a:lnTo>
                    <a:pt x="282" y="3"/>
                  </a:lnTo>
                  <a:lnTo>
                    <a:pt x="263" y="2"/>
                  </a:lnTo>
                  <a:lnTo>
                    <a:pt x="243" y="0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5" y="2"/>
                  </a:lnTo>
                  <a:lnTo>
                    <a:pt x="166" y="3"/>
                  </a:lnTo>
                  <a:lnTo>
                    <a:pt x="148" y="7"/>
                  </a:lnTo>
                  <a:lnTo>
                    <a:pt x="129" y="13"/>
                  </a:lnTo>
                  <a:lnTo>
                    <a:pt x="111" y="17"/>
                  </a:lnTo>
                  <a:lnTo>
                    <a:pt x="95" y="23"/>
                  </a:lnTo>
                  <a:lnTo>
                    <a:pt x="80" y="31"/>
                  </a:lnTo>
                  <a:lnTo>
                    <a:pt x="65" y="39"/>
                  </a:lnTo>
                  <a:lnTo>
                    <a:pt x="52" y="47"/>
                  </a:lnTo>
                  <a:lnTo>
                    <a:pt x="39" y="56"/>
                  </a:lnTo>
                  <a:lnTo>
                    <a:pt x="30" y="65"/>
                  </a:lnTo>
                  <a:lnTo>
                    <a:pt x="20" y="76"/>
                  </a:lnTo>
                  <a:lnTo>
                    <a:pt x="12" y="86"/>
                  </a:lnTo>
                  <a:lnTo>
                    <a:pt x="6" y="97"/>
                  </a:lnTo>
                  <a:lnTo>
                    <a:pt x="3" y="108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3" y="154"/>
                  </a:lnTo>
                  <a:lnTo>
                    <a:pt x="6" y="166"/>
                  </a:lnTo>
                  <a:lnTo>
                    <a:pt x="12" y="177"/>
                  </a:lnTo>
                  <a:lnTo>
                    <a:pt x="20" y="187"/>
                  </a:lnTo>
                  <a:lnTo>
                    <a:pt x="30" y="198"/>
                  </a:lnTo>
                  <a:lnTo>
                    <a:pt x="39" y="208"/>
                  </a:lnTo>
                  <a:lnTo>
                    <a:pt x="52" y="217"/>
                  </a:lnTo>
                  <a:lnTo>
                    <a:pt x="65" y="225"/>
                  </a:lnTo>
                  <a:lnTo>
                    <a:pt x="80" y="233"/>
                  </a:lnTo>
                  <a:lnTo>
                    <a:pt x="95" y="240"/>
                  </a:lnTo>
                  <a:lnTo>
                    <a:pt x="111" y="246"/>
                  </a:lnTo>
                  <a:lnTo>
                    <a:pt x="129" y="251"/>
                  </a:lnTo>
                  <a:lnTo>
                    <a:pt x="148" y="255"/>
                  </a:lnTo>
                  <a:lnTo>
                    <a:pt x="166" y="259"/>
                  </a:lnTo>
                  <a:lnTo>
                    <a:pt x="185" y="262"/>
                  </a:lnTo>
                  <a:lnTo>
                    <a:pt x="205" y="263"/>
                  </a:lnTo>
                  <a:lnTo>
                    <a:pt x="223" y="265"/>
                  </a:lnTo>
                  <a:lnTo>
                    <a:pt x="243" y="263"/>
                  </a:lnTo>
                  <a:lnTo>
                    <a:pt x="263" y="262"/>
                  </a:lnTo>
                  <a:lnTo>
                    <a:pt x="282" y="259"/>
                  </a:lnTo>
                  <a:lnTo>
                    <a:pt x="300" y="255"/>
                  </a:lnTo>
                  <a:lnTo>
                    <a:pt x="319" y="251"/>
                  </a:lnTo>
                  <a:lnTo>
                    <a:pt x="337" y="246"/>
                  </a:lnTo>
                  <a:lnTo>
                    <a:pt x="353" y="240"/>
                  </a:lnTo>
                  <a:lnTo>
                    <a:pt x="368" y="233"/>
                  </a:lnTo>
                  <a:lnTo>
                    <a:pt x="383" y="225"/>
                  </a:lnTo>
                  <a:lnTo>
                    <a:pt x="396" y="217"/>
                  </a:lnTo>
                  <a:lnTo>
                    <a:pt x="409" y="208"/>
                  </a:lnTo>
                  <a:lnTo>
                    <a:pt x="418" y="198"/>
                  </a:lnTo>
                  <a:lnTo>
                    <a:pt x="428" y="187"/>
                  </a:lnTo>
                  <a:lnTo>
                    <a:pt x="436" y="177"/>
                  </a:lnTo>
                  <a:lnTo>
                    <a:pt x="442" y="166"/>
                  </a:lnTo>
                  <a:lnTo>
                    <a:pt x="445" y="154"/>
                  </a:lnTo>
                  <a:lnTo>
                    <a:pt x="449" y="142"/>
                  </a:lnTo>
                  <a:lnTo>
                    <a:pt x="449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Freeform 8">
              <a:extLst>
                <a:ext uri="{FF2B5EF4-FFF2-40B4-BE49-F238E27FC236}">
                  <a16:creationId xmlns:a16="http://schemas.microsoft.com/office/drawing/2014/main" id="{6D19EC4C-88CB-689C-D1BD-497780CA0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454"/>
              <a:ext cx="451" cy="266"/>
            </a:xfrm>
            <a:custGeom>
              <a:avLst/>
              <a:gdLst>
                <a:gd name="T0" fmla="*/ 448 w 451"/>
                <a:gd name="T1" fmla="*/ 120 h 266"/>
                <a:gd name="T2" fmla="*/ 441 w 451"/>
                <a:gd name="T3" fmla="*/ 98 h 266"/>
                <a:gd name="T4" fmla="*/ 429 w 451"/>
                <a:gd name="T5" fmla="*/ 76 h 266"/>
                <a:gd name="T6" fmla="*/ 409 w 451"/>
                <a:gd name="T7" fmla="*/ 56 h 266"/>
                <a:gd name="T8" fmla="*/ 383 w 451"/>
                <a:gd name="T9" fmla="*/ 39 h 266"/>
                <a:gd name="T10" fmla="*/ 353 w 451"/>
                <a:gd name="T11" fmla="*/ 24 h 266"/>
                <a:gd name="T12" fmla="*/ 319 w 451"/>
                <a:gd name="T13" fmla="*/ 13 h 266"/>
                <a:gd name="T14" fmla="*/ 283 w 451"/>
                <a:gd name="T15" fmla="*/ 5 h 266"/>
                <a:gd name="T16" fmla="*/ 243 w 451"/>
                <a:gd name="T17" fmla="*/ 0 h 266"/>
                <a:gd name="T18" fmla="*/ 205 w 451"/>
                <a:gd name="T19" fmla="*/ 0 h 266"/>
                <a:gd name="T20" fmla="*/ 166 w 451"/>
                <a:gd name="T21" fmla="*/ 5 h 266"/>
                <a:gd name="T22" fmla="*/ 129 w 451"/>
                <a:gd name="T23" fmla="*/ 13 h 266"/>
                <a:gd name="T24" fmla="*/ 95 w 451"/>
                <a:gd name="T25" fmla="*/ 24 h 266"/>
                <a:gd name="T26" fmla="*/ 66 w 451"/>
                <a:gd name="T27" fmla="*/ 39 h 266"/>
                <a:gd name="T28" fmla="*/ 40 w 451"/>
                <a:gd name="T29" fmla="*/ 56 h 266"/>
                <a:gd name="T30" fmla="*/ 20 w 451"/>
                <a:gd name="T31" fmla="*/ 76 h 266"/>
                <a:gd name="T32" fmla="*/ 6 w 451"/>
                <a:gd name="T33" fmla="*/ 98 h 266"/>
                <a:gd name="T34" fmla="*/ 1 w 451"/>
                <a:gd name="T35" fmla="*/ 120 h 266"/>
                <a:gd name="T36" fmla="*/ 1 w 451"/>
                <a:gd name="T37" fmla="*/ 144 h 266"/>
                <a:gd name="T38" fmla="*/ 6 w 451"/>
                <a:gd name="T39" fmla="*/ 166 h 266"/>
                <a:gd name="T40" fmla="*/ 20 w 451"/>
                <a:gd name="T41" fmla="*/ 188 h 266"/>
                <a:gd name="T42" fmla="*/ 40 w 451"/>
                <a:gd name="T43" fmla="*/ 208 h 266"/>
                <a:gd name="T44" fmla="*/ 66 w 451"/>
                <a:gd name="T45" fmla="*/ 225 h 266"/>
                <a:gd name="T46" fmla="*/ 95 w 451"/>
                <a:gd name="T47" fmla="*/ 240 h 266"/>
                <a:gd name="T48" fmla="*/ 129 w 451"/>
                <a:gd name="T49" fmla="*/ 251 h 266"/>
                <a:gd name="T50" fmla="*/ 166 w 451"/>
                <a:gd name="T51" fmla="*/ 259 h 266"/>
                <a:gd name="T52" fmla="*/ 205 w 451"/>
                <a:gd name="T53" fmla="*/ 265 h 266"/>
                <a:gd name="T54" fmla="*/ 243 w 451"/>
                <a:gd name="T55" fmla="*/ 265 h 266"/>
                <a:gd name="T56" fmla="*/ 283 w 451"/>
                <a:gd name="T57" fmla="*/ 259 h 266"/>
                <a:gd name="T58" fmla="*/ 319 w 451"/>
                <a:gd name="T59" fmla="*/ 251 h 266"/>
                <a:gd name="T60" fmla="*/ 353 w 451"/>
                <a:gd name="T61" fmla="*/ 240 h 266"/>
                <a:gd name="T62" fmla="*/ 383 w 451"/>
                <a:gd name="T63" fmla="*/ 225 h 266"/>
                <a:gd name="T64" fmla="*/ 409 w 451"/>
                <a:gd name="T65" fmla="*/ 208 h 266"/>
                <a:gd name="T66" fmla="*/ 429 w 451"/>
                <a:gd name="T67" fmla="*/ 188 h 266"/>
                <a:gd name="T68" fmla="*/ 441 w 451"/>
                <a:gd name="T69" fmla="*/ 166 h 266"/>
                <a:gd name="T70" fmla="*/ 448 w 451"/>
                <a:gd name="T71" fmla="*/ 144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1"/>
                <a:gd name="T109" fmla="*/ 0 h 266"/>
                <a:gd name="T110" fmla="*/ 451 w 451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1" h="266">
                  <a:moveTo>
                    <a:pt x="450" y="132"/>
                  </a:moveTo>
                  <a:lnTo>
                    <a:pt x="448" y="120"/>
                  </a:lnTo>
                  <a:lnTo>
                    <a:pt x="446" y="108"/>
                  </a:lnTo>
                  <a:lnTo>
                    <a:pt x="441" y="98"/>
                  </a:lnTo>
                  <a:lnTo>
                    <a:pt x="436" y="87"/>
                  </a:lnTo>
                  <a:lnTo>
                    <a:pt x="429" y="76"/>
                  </a:lnTo>
                  <a:lnTo>
                    <a:pt x="419" y="65"/>
                  </a:lnTo>
                  <a:lnTo>
                    <a:pt x="409" y="56"/>
                  </a:lnTo>
                  <a:lnTo>
                    <a:pt x="396" y="47"/>
                  </a:lnTo>
                  <a:lnTo>
                    <a:pt x="383" y="39"/>
                  </a:lnTo>
                  <a:lnTo>
                    <a:pt x="369" y="31"/>
                  </a:lnTo>
                  <a:lnTo>
                    <a:pt x="353" y="24"/>
                  </a:lnTo>
                  <a:lnTo>
                    <a:pt x="336" y="17"/>
                  </a:lnTo>
                  <a:lnTo>
                    <a:pt x="319" y="13"/>
                  </a:lnTo>
                  <a:lnTo>
                    <a:pt x="301" y="7"/>
                  </a:lnTo>
                  <a:lnTo>
                    <a:pt x="283" y="5"/>
                  </a:lnTo>
                  <a:lnTo>
                    <a:pt x="263" y="2"/>
                  </a:lnTo>
                  <a:lnTo>
                    <a:pt x="243" y="0"/>
                  </a:lnTo>
                  <a:lnTo>
                    <a:pt x="225" y="0"/>
                  </a:lnTo>
                  <a:lnTo>
                    <a:pt x="205" y="0"/>
                  </a:lnTo>
                  <a:lnTo>
                    <a:pt x="185" y="2"/>
                  </a:lnTo>
                  <a:lnTo>
                    <a:pt x="166" y="5"/>
                  </a:lnTo>
                  <a:lnTo>
                    <a:pt x="148" y="7"/>
                  </a:lnTo>
                  <a:lnTo>
                    <a:pt x="129" y="13"/>
                  </a:lnTo>
                  <a:lnTo>
                    <a:pt x="111" y="17"/>
                  </a:lnTo>
                  <a:lnTo>
                    <a:pt x="95" y="24"/>
                  </a:lnTo>
                  <a:lnTo>
                    <a:pt x="80" y="31"/>
                  </a:lnTo>
                  <a:lnTo>
                    <a:pt x="66" y="39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30" y="65"/>
                  </a:lnTo>
                  <a:lnTo>
                    <a:pt x="20" y="76"/>
                  </a:lnTo>
                  <a:lnTo>
                    <a:pt x="13" y="87"/>
                  </a:lnTo>
                  <a:lnTo>
                    <a:pt x="6" y="98"/>
                  </a:lnTo>
                  <a:lnTo>
                    <a:pt x="3" y="108"/>
                  </a:lnTo>
                  <a:lnTo>
                    <a:pt x="1" y="120"/>
                  </a:lnTo>
                  <a:lnTo>
                    <a:pt x="0" y="132"/>
                  </a:lnTo>
                  <a:lnTo>
                    <a:pt x="1" y="144"/>
                  </a:lnTo>
                  <a:lnTo>
                    <a:pt x="3" y="156"/>
                  </a:lnTo>
                  <a:lnTo>
                    <a:pt x="6" y="166"/>
                  </a:lnTo>
                  <a:lnTo>
                    <a:pt x="13" y="177"/>
                  </a:lnTo>
                  <a:lnTo>
                    <a:pt x="20" y="188"/>
                  </a:lnTo>
                  <a:lnTo>
                    <a:pt x="30" y="198"/>
                  </a:lnTo>
                  <a:lnTo>
                    <a:pt x="40" y="208"/>
                  </a:lnTo>
                  <a:lnTo>
                    <a:pt x="52" y="217"/>
                  </a:lnTo>
                  <a:lnTo>
                    <a:pt x="66" y="225"/>
                  </a:lnTo>
                  <a:lnTo>
                    <a:pt x="80" y="233"/>
                  </a:lnTo>
                  <a:lnTo>
                    <a:pt x="95" y="240"/>
                  </a:lnTo>
                  <a:lnTo>
                    <a:pt x="111" y="246"/>
                  </a:lnTo>
                  <a:lnTo>
                    <a:pt x="129" y="251"/>
                  </a:lnTo>
                  <a:lnTo>
                    <a:pt x="148" y="257"/>
                  </a:lnTo>
                  <a:lnTo>
                    <a:pt x="166" y="259"/>
                  </a:lnTo>
                  <a:lnTo>
                    <a:pt x="185" y="262"/>
                  </a:lnTo>
                  <a:lnTo>
                    <a:pt x="205" y="265"/>
                  </a:lnTo>
                  <a:lnTo>
                    <a:pt x="225" y="265"/>
                  </a:lnTo>
                  <a:lnTo>
                    <a:pt x="243" y="265"/>
                  </a:lnTo>
                  <a:lnTo>
                    <a:pt x="263" y="262"/>
                  </a:lnTo>
                  <a:lnTo>
                    <a:pt x="283" y="259"/>
                  </a:lnTo>
                  <a:lnTo>
                    <a:pt x="301" y="257"/>
                  </a:lnTo>
                  <a:lnTo>
                    <a:pt x="319" y="251"/>
                  </a:lnTo>
                  <a:lnTo>
                    <a:pt x="336" y="246"/>
                  </a:lnTo>
                  <a:lnTo>
                    <a:pt x="353" y="240"/>
                  </a:lnTo>
                  <a:lnTo>
                    <a:pt x="369" y="233"/>
                  </a:lnTo>
                  <a:lnTo>
                    <a:pt x="383" y="225"/>
                  </a:lnTo>
                  <a:lnTo>
                    <a:pt x="396" y="217"/>
                  </a:lnTo>
                  <a:lnTo>
                    <a:pt x="409" y="208"/>
                  </a:lnTo>
                  <a:lnTo>
                    <a:pt x="419" y="198"/>
                  </a:lnTo>
                  <a:lnTo>
                    <a:pt x="429" y="188"/>
                  </a:lnTo>
                  <a:lnTo>
                    <a:pt x="436" y="177"/>
                  </a:lnTo>
                  <a:lnTo>
                    <a:pt x="441" y="166"/>
                  </a:lnTo>
                  <a:lnTo>
                    <a:pt x="446" y="156"/>
                  </a:lnTo>
                  <a:lnTo>
                    <a:pt x="448" y="144"/>
                  </a:lnTo>
                  <a:lnTo>
                    <a:pt x="450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Freeform 9">
              <a:extLst>
                <a:ext uri="{FF2B5EF4-FFF2-40B4-BE49-F238E27FC236}">
                  <a16:creationId xmlns:a16="http://schemas.microsoft.com/office/drawing/2014/main" id="{68A59146-FCB6-D0F6-6A0D-654FBBF82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1454"/>
              <a:ext cx="481" cy="266"/>
            </a:xfrm>
            <a:custGeom>
              <a:avLst/>
              <a:gdLst>
                <a:gd name="T0" fmla="*/ 0 w 481"/>
                <a:gd name="T1" fmla="*/ 144 h 266"/>
                <a:gd name="T2" fmla="*/ 7 w 481"/>
                <a:gd name="T3" fmla="*/ 166 h 266"/>
                <a:gd name="T4" fmla="*/ 22 w 481"/>
                <a:gd name="T5" fmla="*/ 188 h 266"/>
                <a:gd name="T6" fmla="*/ 42 w 481"/>
                <a:gd name="T7" fmla="*/ 208 h 266"/>
                <a:gd name="T8" fmla="*/ 69 w 481"/>
                <a:gd name="T9" fmla="*/ 225 h 266"/>
                <a:gd name="T10" fmla="*/ 102 w 481"/>
                <a:gd name="T11" fmla="*/ 240 h 266"/>
                <a:gd name="T12" fmla="*/ 138 w 481"/>
                <a:gd name="T13" fmla="*/ 251 h 266"/>
                <a:gd name="T14" fmla="*/ 178 w 481"/>
                <a:gd name="T15" fmla="*/ 259 h 266"/>
                <a:gd name="T16" fmla="*/ 219 w 481"/>
                <a:gd name="T17" fmla="*/ 265 h 266"/>
                <a:gd name="T18" fmla="*/ 260 w 481"/>
                <a:gd name="T19" fmla="*/ 265 h 266"/>
                <a:gd name="T20" fmla="*/ 301 w 481"/>
                <a:gd name="T21" fmla="*/ 259 h 266"/>
                <a:gd name="T22" fmla="*/ 341 w 481"/>
                <a:gd name="T23" fmla="*/ 251 h 266"/>
                <a:gd name="T24" fmla="*/ 377 w 481"/>
                <a:gd name="T25" fmla="*/ 240 h 266"/>
                <a:gd name="T26" fmla="*/ 410 w 481"/>
                <a:gd name="T27" fmla="*/ 225 h 266"/>
                <a:gd name="T28" fmla="*/ 436 w 481"/>
                <a:gd name="T29" fmla="*/ 208 h 266"/>
                <a:gd name="T30" fmla="*/ 457 w 481"/>
                <a:gd name="T31" fmla="*/ 187 h 266"/>
                <a:gd name="T32" fmla="*/ 472 w 481"/>
                <a:gd name="T33" fmla="*/ 166 h 266"/>
                <a:gd name="T34" fmla="*/ 478 w 481"/>
                <a:gd name="T35" fmla="*/ 144 h 266"/>
                <a:gd name="T36" fmla="*/ 478 w 481"/>
                <a:gd name="T37" fmla="*/ 120 h 266"/>
                <a:gd name="T38" fmla="*/ 472 w 481"/>
                <a:gd name="T39" fmla="*/ 98 h 266"/>
                <a:gd name="T40" fmla="*/ 457 w 481"/>
                <a:gd name="T41" fmla="*/ 76 h 266"/>
                <a:gd name="T42" fmla="*/ 436 w 481"/>
                <a:gd name="T43" fmla="*/ 56 h 266"/>
                <a:gd name="T44" fmla="*/ 410 w 481"/>
                <a:gd name="T45" fmla="*/ 39 h 266"/>
                <a:gd name="T46" fmla="*/ 377 w 481"/>
                <a:gd name="T47" fmla="*/ 23 h 266"/>
                <a:gd name="T48" fmla="*/ 341 w 481"/>
                <a:gd name="T49" fmla="*/ 13 h 266"/>
                <a:gd name="T50" fmla="*/ 301 w 481"/>
                <a:gd name="T51" fmla="*/ 5 h 266"/>
                <a:gd name="T52" fmla="*/ 260 w 481"/>
                <a:gd name="T53" fmla="*/ 0 h 266"/>
                <a:gd name="T54" fmla="*/ 219 w 481"/>
                <a:gd name="T55" fmla="*/ 0 h 266"/>
                <a:gd name="T56" fmla="*/ 177 w 481"/>
                <a:gd name="T57" fmla="*/ 5 h 266"/>
                <a:gd name="T58" fmla="*/ 138 w 481"/>
                <a:gd name="T59" fmla="*/ 13 h 266"/>
                <a:gd name="T60" fmla="*/ 102 w 481"/>
                <a:gd name="T61" fmla="*/ 24 h 266"/>
                <a:gd name="T62" fmla="*/ 69 w 481"/>
                <a:gd name="T63" fmla="*/ 39 h 266"/>
                <a:gd name="T64" fmla="*/ 42 w 481"/>
                <a:gd name="T65" fmla="*/ 56 h 266"/>
                <a:gd name="T66" fmla="*/ 22 w 481"/>
                <a:gd name="T67" fmla="*/ 76 h 266"/>
                <a:gd name="T68" fmla="*/ 7 w 481"/>
                <a:gd name="T69" fmla="*/ 98 h 266"/>
                <a:gd name="T70" fmla="*/ 0 w 481"/>
                <a:gd name="T71" fmla="*/ 120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1"/>
                <a:gd name="T109" fmla="*/ 0 h 266"/>
                <a:gd name="T110" fmla="*/ 481 w 481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1" h="266">
                  <a:moveTo>
                    <a:pt x="0" y="132"/>
                  </a:moveTo>
                  <a:lnTo>
                    <a:pt x="0" y="144"/>
                  </a:lnTo>
                  <a:lnTo>
                    <a:pt x="3" y="156"/>
                  </a:lnTo>
                  <a:lnTo>
                    <a:pt x="7" y="166"/>
                  </a:lnTo>
                  <a:lnTo>
                    <a:pt x="13" y="177"/>
                  </a:lnTo>
                  <a:lnTo>
                    <a:pt x="22" y="188"/>
                  </a:lnTo>
                  <a:lnTo>
                    <a:pt x="31" y="199"/>
                  </a:lnTo>
                  <a:lnTo>
                    <a:pt x="42" y="208"/>
                  </a:lnTo>
                  <a:lnTo>
                    <a:pt x="56" y="217"/>
                  </a:lnTo>
                  <a:lnTo>
                    <a:pt x="69" y="225"/>
                  </a:lnTo>
                  <a:lnTo>
                    <a:pt x="86" y="233"/>
                  </a:lnTo>
                  <a:lnTo>
                    <a:pt x="102" y="240"/>
                  </a:lnTo>
                  <a:lnTo>
                    <a:pt x="119" y="246"/>
                  </a:lnTo>
                  <a:lnTo>
                    <a:pt x="138" y="251"/>
                  </a:lnTo>
                  <a:lnTo>
                    <a:pt x="157" y="257"/>
                  </a:lnTo>
                  <a:lnTo>
                    <a:pt x="178" y="259"/>
                  </a:lnTo>
                  <a:lnTo>
                    <a:pt x="198" y="262"/>
                  </a:lnTo>
                  <a:lnTo>
                    <a:pt x="219" y="265"/>
                  </a:lnTo>
                  <a:lnTo>
                    <a:pt x="239" y="265"/>
                  </a:lnTo>
                  <a:lnTo>
                    <a:pt x="260" y="265"/>
                  </a:lnTo>
                  <a:lnTo>
                    <a:pt x="281" y="262"/>
                  </a:lnTo>
                  <a:lnTo>
                    <a:pt x="301" y="259"/>
                  </a:lnTo>
                  <a:lnTo>
                    <a:pt x="321" y="257"/>
                  </a:lnTo>
                  <a:lnTo>
                    <a:pt x="341" y="251"/>
                  </a:lnTo>
                  <a:lnTo>
                    <a:pt x="360" y="246"/>
                  </a:lnTo>
                  <a:lnTo>
                    <a:pt x="377" y="240"/>
                  </a:lnTo>
                  <a:lnTo>
                    <a:pt x="393" y="233"/>
                  </a:lnTo>
                  <a:lnTo>
                    <a:pt x="410" y="225"/>
                  </a:lnTo>
                  <a:lnTo>
                    <a:pt x="423" y="217"/>
                  </a:lnTo>
                  <a:lnTo>
                    <a:pt x="436" y="208"/>
                  </a:lnTo>
                  <a:lnTo>
                    <a:pt x="447" y="198"/>
                  </a:lnTo>
                  <a:lnTo>
                    <a:pt x="457" y="187"/>
                  </a:lnTo>
                  <a:lnTo>
                    <a:pt x="465" y="177"/>
                  </a:lnTo>
                  <a:lnTo>
                    <a:pt x="472" y="166"/>
                  </a:lnTo>
                  <a:lnTo>
                    <a:pt x="476" y="156"/>
                  </a:lnTo>
                  <a:lnTo>
                    <a:pt x="478" y="144"/>
                  </a:lnTo>
                  <a:lnTo>
                    <a:pt x="480" y="132"/>
                  </a:lnTo>
                  <a:lnTo>
                    <a:pt x="478" y="120"/>
                  </a:lnTo>
                  <a:lnTo>
                    <a:pt x="476" y="108"/>
                  </a:lnTo>
                  <a:lnTo>
                    <a:pt x="472" y="98"/>
                  </a:lnTo>
                  <a:lnTo>
                    <a:pt x="465" y="86"/>
                  </a:lnTo>
                  <a:lnTo>
                    <a:pt x="457" y="76"/>
                  </a:lnTo>
                  <a:lnTo>
                    <a:pt x="447" y="65"/>
                  </a:lnTo>
                  <a:lnTo>
                    <a:pt x="436" y="56"/>
                  </a:lnTo>
                  <a:lnTo>
                    <a:pt x="423" y="47"/>
                  </a:lnTo>
                  <a:lnTo>
                    <a:pt x="410" y="39"/>
                  </a:lnTo>
                  <a:lnTo>
                    <a:pt x="393" y="31"/>
                  </a:lnTo>
                  <a:lnTo>
                    <a:pt x="377" y="23"/>
                  </a:lnTo>
                  <a:lnTo>
                    <a:pt x="360" y="17"/>
                  </a:lnTo>
                  <a:lnTo>
                    <a:pt x="341" y="13"/>
                  </a:lnTo>
                  <a:lnTo>
                    <a:pt x="321" y="7"/>
                  </a:lnTo>
                  <a:lnTo>
                    <a:pt x="301" y="5"/>
                  </a:lnTo>
                  <a:lnTo>
                    <a:pt x="281" y="2"/>
                  </a:lnTo>
                  <a:lnTo>
                    <a:pt x="260" y="0"/>
                  </a:lnTo>
                  <a:lnTo>
                    <a:pt x="239" y="0"/>
                  </a:lnTo>
                  <a:lnTo>
                    <a:pt x="219" y="0"/>
                  </a:lnTo>
                  <a:lnTo>
                    <a:pt x="198" y="2"/>
                  </a:lnTo>
                  <a:lnTo>
                    <a:pt x="177" y="5"/>
                  </a:lnTo>
                  <a:lnTo>
                    <a:pt x="157" y="7"/>
                  </a:lnTo>
                  <a:lnTo>
                    <a:pt x="138" y="13"/>
                  </a:lnTo>
                  <a:lnTo>
                    <a:pt x="119" y="18"/>
                  </a:lnTo>
                  <a:lnTo>
                    <a:pt x="102" y="24"/>
                  </a:lnTo>
                  <a:lnTo>
                    <a:pt x="84" y="31"/>
                  </a:lnTo>
                  <a:lnTo>
                    <a:pt x="69" y="39"/>
                  </a:lnTo>
                  <a:lnTo>
                    <a:pt x="56" y="47"/>
                  </a:lnTo>
                  <a:lnTo>
                    <a:pt x="42" y="56"/>
                  </a:lnTo>
                  <a:lnTo>
                    <a:pt x="31" y="66"/>
                  </a:lnTo>
                  <a:lnTo>
                    <a:pt x="22" y="76"/>
                  </a:lnTo>
                  <a:lnTo>
                    <a:pt x="13" y="87"/>
                  </a:lnTo>
                  <a:lnTo>
                    <a:pt x="7" y="98"/>
                  </a:lnTo>
                  <a:lnTo>
                    <a:pt x="3" y="108"/>
                  </a:lnTo>
                  <a:lnTo>
                    <a:pt x="0" y="120"/>
                  </a:lnTo>
                  <a:lnTo>
                    <a:pt x="0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Freeform 10">
              <a:extLst>
                <a:ext uri="{FF2B5EF4-FFF2-40B4-BE49-F238E27FC236}">
                  <a16:creationId xmlns:a16="http://schemas.microsoft.com/office/drawing/2014/main" id="{2BDB0543-BF63-9EF9-E877-A6C0D3822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1104"/>
              <a:ext cx="450" cy="266"/>
            </a:xfrm>
            <a:custGeom>
              <a:avLst/>
              <a:gdLst>
                <a:gd name="T0" fmla="*/ 0 w 450"/>
                <a:gd name="T1" fmla="*/ 144 h 266"/>
                <a:gd name="T2" fmla="*/ 8 w 450"/>
                <a:gd name="T3" fmla="*/ 166 h 266"/>
                <a:gd name="T4" fmla="*/ 20 w 450"/>
                <a:gd name="T5" fmla="*/ 188 h 266"/>
                <a:gd name="T6" fmla="*/ 40 w 450"/>
                <a:gd name="T7" fmla="*/ 208 h 266"/>
                <a:gd name="T8" fmla="*/ 65 w 450"/>
                <a:gd name="T9" fmla="*/ 226 h 266"/>
                <a:gd name="T10" fmla="*/ 95 w 450"/>
                <a:gd name="T11" fmla="*/ 241 h 266"/>
                <a:gd name="T12" fmla="*/ 129 w 450"/>
                <a:gd name="T13" fmla="*/ 253 h 266"/>
                <a:gd name="T14" fmla="*/ 166 w 450"/>
                <a:gd name="T15" fmla="*/ 259 h 266"/>
                <a:gd name="T16" fmla="*/ 205 w 450"/>
                <a:gd name="T17" fmla="*/ 263 h 266"/>
                <a:gd name="T18" fmla="*/ 244 w 450"/>
                <a:gd name="T19" fmla="*/ 263 h 266"/>
                <a:gd name="T20" fmla="*/ 283 w 450"/>
                <a:gd name="T21" fmla="*/ 259 h 266"/>
                <a:gd name="T22" fmla="*/ 319 w 450"/>
                <a:gd name="T23" fmla="*/ 251 h 266"/>
                <a:gd name="T24" fmla="*/ 353 w 450"/>
                <a:gd name="T25" fmla="*/ 241 h 266"/>
                <a:gd name="T26" fmla="*/ 383 w 450"/>
                <a:gd name="T27" fmla="*/ 225 h 266"/>
                <a:gd name="T28" fmla="*/ 409 w 450"/>
                <a:gd name="T29" fmla="*/ 208 h 266"/>
                <a:gd name="T30" fmla="*/ 428 w 450"/>
                <a:gd name="T31" fmla="*/ 188 h 266"/>
                <a:gd name="T32" fmla="*/ 442 w 450"/>
                <a:gd name="T33" fmla="*/ 166 h 266"/>
                <a:gd name="T34" fmla="*/ 449 w 450"/>
                <a:gd name="T35" fmla="*/ 144 h 266"/>
                <a:gd name="T36" fmla="*/ 449 w 450"/>
                <a:gd name="T37" fmla="*/ 120 h 266"/>
                <a:gd name="T38" fmla="*/ 442 w 450"/>
                <a:gd name="T39" fmla="*/ 98 h 266"/>
                <a:gd name="T40" fmla="*/ 428 w 450"/>
                <a:gd name="T41" fmla="*/ 76 h 266"/>
                <a:gd name="T42" fmla="*/ 409 w 450"/>
                <a:gd name="T43" fmla="*/ 56 h 266"/>
                <a:gd name="T44" fmla="*/ 383 w 450"/>
                <a:gd name="T45" fmla="*/ 39 h 266"/>
                <a:gd name="T46" fmla="*/ 353 w 450"/>
                <a:gd name="T47" fmla="*/ 23 h 266"/>
                <a:gd name="T48" fmla="*/ 319 w 450"/>
                <a:gd name="T49" fmla="*/ 11 h 266"/>
                <a:gd name="T50" fmla="*/ 283 w 450"/>
                <a:gd name="T51" fmla="*/ 3 h 266"/>
                <a:gd name="T52" fmla="*/ 244 w 450"/>
                <a:gd name="T53" fmla="*/ 1 h 266"/>
                <a:gd name="T54" fmla="*/ 205 w 450"/>
                <a:gd name="T55" fmla="*/ 1 h 266"/>
                <a:gd name="T56" fmla="*/ 166 w 450"/>
                <a:gd name="T57" fmla="*/ 3 h 266"/>
                <a:gd name="T58" fmla="*/ 129 w 450"/>
                <a:gd name="T59" fmla="*/ 11 h 266"/>
                <a:gd name="T60" fmla="*/ 95 w 450"/>
                <a:gd name="T61" fmla="*/ 23 h 266"/>
                <a:gd name="T62" fmla="*/ 65 w 450"/>
                <a:gd name="T63" fmla="*/ 39 h 266"/>
                <a:gd name="T64" fmla="*/ 40 w 450"/>
                <a:gd name="T65" fmla="*/ 56 h 266"/>
                <a:gd name="T66" fmla="*/ 20 w 450"/>
                <a:gd name="T67" fmla="*/ 77 h 266"/>
                <a:gd name="T68" fmla="*/ 8 w 450"/>
                <a:gd name="T69" fmla="*/ 98 h 266"/>
                <a:gd name="T70" fmla="*/ 0 w 450"/>
                <a:gd name="T71" fmla="*/ 120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0"/>
                <a:gd name="T109" fmla="*/ 0 h 266"/>
                <a:gd name="T110" fmla="*/ 450 w 450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0" h="266">
                  <a:moveTo>
                    <a:pt x="0" y="132"/>
                  </a:moveTo>
                  <a:lnTo>
                    <a:pt x="0" y="144"/>
                  </a:lnTo>
                  <a:lnTo>
                    <a:pt x="3" y="156"/>
                  </a:lnTo>
                  <a:lnTo>
                    <a:pt x="8" y="166"/>
                  </a:lnTo>
                  <a:lnTo>
                    <a:pt x="12" y="178"/>
                  </a:lnTo>
                  <a:lnTo>
                    <a:pt x="20" y="188"/>
                  </a:lnTo>
                  <a:lnTo>
                    <a:pt x="30" y="198"/>
                  </a:lnTo>
                  <a:lnTo>
                    <a:pt x="40" y="208"/>
                  </a:lnTo>
                  <a:lnTo>
                    <a:pt x="52" y="217"/>
                  </a:lnTo>
                  <a:lnTo>
                    <a:pt x="65" y="226"/>
                  </a:lnTo>
                  <a:lnTo>
                    <a:pt x="80" y="233"/>
                  </a:lnTo>
                  <a:lnTo>
                    <a:pt x="95" y="241"/>
                  </a:lnTo>
                  <a:lnTo>
                    <a:pt x="111" y="246"/>
                  </a:lnTo>
                  <a:lnTo>
                    <a:pt x="129" y="253"/>
                  </a:lnTo>
                  <a:lnTo>
                    <a:pt x="148" y="257"/>
                  </a:lnTo>
                  <a:lnTo>
                    <a:pt x="166" y="259"/>
                  </a:lnTo>
                  <a:lnTo>
                    <a:pt x="185" y="263"/>
                  </a:lnTo>
                  <a:lnTo>
                    <a:pt x="205" y="263"/>
                  </a:lnTo>
                  <a:lnTo>
                    <a:pt x="225" y="265"/>
                  </a:lnTo>
                  <a:lnTo>
                    <a:pt x="244" y="263"/>
                  </a:lnTo>
                  <a:lnTo>
                    <a:pt x="263" y="262"/>
                  </a:lnTo>
                  <a:lnTo>
                    <a:pt x="283" y="259"/>
                  </a:lnTo>
                  <a:lnTo>
                    <a:pt x="302" y="257"/>
                  </a:lnTo>
                  <a:lnTo>
                    <a:pt x="319" y="251"/>
                  </a:lnTo>
                  <a:lnTo>
                    <a:pt x="337" y="246"/>
                  </a:lnTo>
                  <a:lnTo>
                    <a:pt x="353" y="241"/>
                  </a:lnTo>
                  <a:lnTo>
                    <a:pt x="369" y="233"/>
                  </a:lnTo>
                  <a:lnTo>
                    <a:pt x="383" y="225"/>
                  </a:lnTo>
                  <a:lnTo>
                    <a:pt x="396" y="217"/>
                  </a:lnTo>
                  <a:lnTo>
                    <a:pt x="409" y="208"/>
                  </a:lnTo>
                  <a:lnTo>
                    <a:pt x="419" y="198"/>
                  </a:lnTo>
                  <a:lnTo>
                    <a:pt x="428" y="188"/>
                  </a:lnTo>
                  <a:lnTo>
                    <a:pt x="436" y="178"/>
                  </a:lnTo>
                  <a:lnTo>
                    <a:pt x="442" y="166"/>
                  </a:lnTo>
                  <a:lnTo>
                    <a:pt x="446" y="154"/>
                  </a:lnTo>
                  <a:lnTo>
                    <a:pt x="449" y="144"/>
                  </a:lnTo>
                  <a:lnTo>
                    <a:pt x="449" y="132"/>
                  </a:lnTo>
                  <a:lnTo>
                    <a:pt x="449" y="120"/>
                  </a:lnTo>
                  <a:lnTo>
                    <a:pt x="446" y="108"/>
                  </a:lnTo>
                  <a:lnTo>
                    <a:pt x="442" y="98"/>
                  </a:lnTo>
                  <a:lnTo>
                    <a:pt x="436" y="86"/>
                  </a:lnTo>
                  <a:lnTo>
                    <a:pt x="428" y="76"/>
                  </a:lnTo>
                  <a:lnTo>
                    <a:pt x="418" y="66"/>
                  </a:lnTo>
                  <a:lnTo>
                    <a:pt x="409" y="56"/>
                  </a:lnTo>
                  <a:lnTo>
                    <a:pt x="396" y="47"/>
                  </a:lnTo>
                  <a:lnTo>
                    <a:pt x="383" y="39"/>
                  </a:lnTo>
                  <a:lnTo>
                    <a:pt x="369" y="31"/>
                  </a:lnTo>
                  <a:lnTo>
                    <a:pt x="353" y="23"/>
                  </a:lnTo>
                  <a:lnTo>
                    <a:pt x="337" y="18"/>
                  </a:lnTo>
                  <a:lnTo>
                    <a:pt x="319" y="11"/>
                  </a:lnTo>
                  <a:lnTo>
                    <a:pt x="302" y="7"/>
                  </a:lnTo>
                  <a:lnTo>
                    <a:pt x="283" y="3"/>
                  </a:lnTo>
                  <a:lnTo>
                    <a:pt x="263" y="2"/>
                  </a:lnTo>
                  <a:lnTo>
                    <a:pt x="244" y="1"/>
                  </a:lnTo>
                  <a:lnTo>
                    <a:pt x="223" y="0"/>
                  </a:lnTo>
                  <a:lnTo>
                    <a:pt x="205" y="1"/>
                  </a:lnTo>
                  <a:lnTo>
                    <a:pt x="185" y="2"/>
                  </a:lnTo>
                  <a:lnTo>
                    <a:pt x="166" y="3"/>
                  </a:lnTo>
                  <a:lnTo>
                    <a:pt x="148" y="7"/>
                  </a:lnTo>
                  <a:lnTo>
                    <a:pt x="129" y="11"/>
                  </a:lnTo>
                  <a:lnTo>
                    <a:pt x="111" y="18"/>
                  </a:lnTo>
                  <a:lnTo>
                    <a:pt x="95" y="23"/>
                  </a:lnTo>
                  <a:lnTo>
                    <a:pt x="80" y="31"/>
                  </a:lnTo>
                  <a:lnTo>
                    <a:pt x="65" y="39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29" y="66"/>
                  </a:lnTo>
                  <a:lnTo>
                    <a:pt x="20" y="77"/>
                  </a:lnTo>
                  <a:lnTo>
                    <a:pt x="12" y="86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0" y="120"/>
                  </a:lnTo>
                  <a:lnTo>
                    <a:pt x="0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Freeform 11">
              <a:extLst>
                <a:ext uri="{FF2B5EF4-FFF2-40B4-BE49-F238E27FC236}">
                  <a16:creationId xmlns:a16="http://schemas.microsoft.com/office/drawing/2014/main" id="{7B5A2FB3-46F6-A866-BBA2-B5C24B76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447"/>
              <a:ext cx="450" cy="265"/>
            </a:xfrm>
            <a:custGeom>
              <a:avLst/>
              <a:gdLst>
                <a:gd name="T0" fmla="*/ 447 w 450"/>
                <a:gd name="T1" fmla="*/ 120 h 265"/>
                <a:gd name="T2" fmla="*/ 442 w 450"/>
                <a:gd name="T3" fmla="*/ 98 h 265"/>
                <a:gd name="T4" fmla="*/ 428 w 450"/>
                <a:gd name="T5" fmla="*/ 75 h 265"/>
                <a:gd name="T6" fmla="*/ 408 w 450"/>
                <a:gd name="T7" fmla="*/ 56 h 265"/>
                <a:gd name="T8" fmla="*/ 383 w 450"/>
                <a:gd name="T9" fmla="*/ 39 h 265"/>
                <a:gd name="T10" fmla="*/ 353 w 450"/>
                <a:gd name="T11" fmla="*/ 23 h 265"/>
                <a:gd name="T12" fmla="*/ 319 w 450"/>
                <a:gd name="T13" fmla="*/ 13 h 265"/>
                <a:gd name="T14" fmla="*/ 283 w 450"/>
                <a:gd name="T15" fmla="*/ 5 h 265"/>
                <a:gd name="T16" fmla="*/ 243 w 450"/>
                <a:gd name="T17" fmla="*/ 1 h 265"/>
                <a:gd name="T18" fmla="*/ 205 w 450"/>
                <a:gd name="T19" fmla="*/ 1 h 265"/>
                <a:gd name="T20" fmla="*/ 166 w 450"/>
                <a:gd name="T21" fmla="*/ 5 h 265"/>
                <a:gd name="T22" fmla="*/ 129 w 450"/>
                <a:gd name="T23" fmla="*/ 13 h 265"/>
                <a:gd name="T24" fmla="*/ 95 w 450"/>
                <a:gd name="T25" fmla="*/ 23 h 265"/>
                <a:gd name="T26" fmla="*/ 65 w 450"/>
                <a:gd name="T27" fmla="*/ 39 h 265"/>
                <a:gd name="T28" fmla="*/ 40 w 450"/>
                <a:gd name="T29" fmla="*/ 56 h 265"/>
                <a:gd name="T30" fmla="*/ 20 w 450"/>
                <a:gd name="T31" fmla="*/ 75 h 265"/>
                <a:gd name="T32" fmla="*/ 6 w 450"/>
                <a:gd name="T33" fmla="*/ 98 h 265"/>
                <a:gd name="T34" fmla="*/ 0 w 450"/>
                <a:gd name="T35" fmla="*/ 120 h 265"/>
                <a:gd name="T36" fmla="*/ 0 w 450"/>
                <a:gd name="T37" fmla="*/ 143 h 265"/>
                <a:gd name="T38" fmla="*/ 6 w 450"/>
                <a:gd name="T39" fmla="*/ 165 h 265"/>
                <a:gd name="T40" fmla="*/ 20 w 450"/>
                <a:gd name="T41" fmla="*/ 188 h 265"/>
                <a:gd name="T42" fmla="*/ 40 w 450"/>
                <a:gd name="T43" fmla="*/ 207 h 265"/>
                <a:gd name="T44" fmla="*/ 65 w 450"/>
                <a:gd name="T45" fmla="*/ 224 h 265"/>
                <a:gd name="T46" fmla="*/ 95 w 450"/>
                <a:gd name="T47" fmla="*/ 240 h 265"/>
                <a:gd name="T48" fmla="*/ 129 w 450"/>
                <a:gd name="T49" fmla="*/ 250 h 265"/>
                <a:gd name="T50" fmla="*/ 166 w 450"/>
                <a:gd name="T51" fmla="*/ 258 h 265"/>
                <a:gd name="T52" fmla="*/ 205 w 450"/>
                <a:gd name="T53" fmla="*/ 264 h 265"/>
                <a:gd name="T54" fmla="*/ 243 w 450"/>
                <a:gd name="T55" fmla="*/ 264 h 265"/>
                <a:gd name="T56" fmla="*/ 283 w 450"/>
                <a:gd name="T57" fmla="*/ 258 h 265"/>
                <a:gd name="T58" fmla="*/ 319 w 450"/>
                <a:gd name="T59" fmla="*/ 250 h 265"/>
                <a:gd name="T60" fmla="*/ 353 w 450"/>
                <a:gd name="T61" fmla="*/ 240 h 265"/>
                <a:gd name="T62" fmla="*/ 383 w 450"/>
                <a:gd name="T63" fmla="*/ 224 h 265"/>
                <a:gd name="T64" fmla="*/ 408 w 450"/>
                <a:gd name="T65" fmla="*/ 207 h 265"/>
                <a:gd name="T66" fmla="*/ 428 w 450"/>
                <a:gd name="T67" fmla="*/ 188 h 265"/>
                <a:gd name="T68" fmla="*/ 442 w 450"/>
                <a:gd name="T69" fmla="*/ 165 h 265"/>
                <a:gd name="T70" fmla="*/ 447 w 450"/>
                <a:gd name="T71" fmla="*/ 143 h 2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0"/>
                <a:gd name="T109" fmla="*/ 0 h 265"/>
                <a:gd name="T110" fmla="*/ 450 w 450"/>
                <a:gd name="T111" fmla="*/ 265 h 2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0" h="265">
                  <a:moveTo>
                    <a:pt x="449" y="132"/>
                  </a:moveTo>
                  <a:lnTo>
                    <a:pt x="447" y="120"/>
                  </a:lnTo>
                  <a:lnTo>
                    <a:pt x="445" y="108"/>
                  </a:lnTo>
                  <a:lnTo>
                    <a:pt x="442" y="98"/>
                  </a:lnTo>
                  <a:lnTo>
                    <a:pt x="435" y="87"/>
                  </a:lnTo>
                  <a:lnTo>
                    <a:pt x="428" y="75"/>
                  </a:lnTo>
                  <a:lnTo>
                    <a:pt x="418" y="66"/>
                  </a:lnTo>
                  <a:lnTo>
                    <a:pt x="408" y="56"/>
                  </a:lnTo>
                  <a:lnTo>
                    <a:pt x="396" y="47"/>
                  </a:lnTo>
                  <a:lnTo>
                    <a:pt x="383" y="39"/>
                  </a:lnTo>
                  <a:lnTo>
                    <a:pt x="369" y="31"/>
                  </a:lnTo>
                  <a:lnTo>
                    <a:pt x="353" y="23"/>
                  </a:lnTo>
                  <a:lnTo>
                    <a:pt x="337" y="18"/>
                  </a:lnTo>
                  <a:lnTo>
                    <a:pt x="319" y="13"/>
                  </a:lnTo>
                  <a:lnTo>
                    <a:pt x="300" y="7"/>
                  </a:lnTo>
                  <a:lnTo>
                    <a:pt x="283" y="5"/>
                  </a:lnTo>
                  <a:lnTo>
                    <a:pt x="263" y="2"/>
                  </a:lnTo>
                  <a:lnTo>
                    <a:pt x="243" y="1"/>
                  </a:lnTo>
                  <a:lnTo>
                    <a:pt x="223" y="0"/>
                  </a:lnTo>
                  <a:lnTo>
                    <a:pt x="205" y="1"/>
                  </a:lnTo>
                  <a:lnTo>
                    <a:pt x="185" y="2"/>
                  </a:lnTo>
                  <a:lnTo>
                    <a:pt x="166" y="5"/>
                  </a:lnTo>
                  <a:lnTo>
                    <a:pt x="146" y="7"/>
                  </a:lnTo>
                  <a:lnTo>
                    <a:pt x="129" y="13"/>
                  </a:lnTo>
                  <a:lnTo>
                    <a:pt x="111" y="18"/>
                  </a:lnTo>
                  <a:lnTo>
                    <a:pt x="95" y="23"/>
                  </a:lnTo>
                  <a:lnTo>
                    <a:pt x="80" y="31"/>
                  </a:lnTo>
                  <a:lnTo>
                    <a:pt x="65" y="39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29" y="66"/>
                  </a:lnTo>
                  <a:lnTo>
                    <a:pt x="20" y="75"/>
                  </a:lnTo>
                  <a:lnTo>
                    <a:pt x="12" y="87"/>
                  </a:lnTo>
                  <a:lnTo>
                    <a:pt x="6" y="98"/>
                  </a:lnTo>
                  <a:lnTo>
                    <a:pt x="3" y="108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3" y="154"/>
                  </a:lnTo>
                  <a:lnTo>
                    <a:pt x="6" y="165"/>
                  </a:lnTo>
                  <a:lnTo>
                    <a:pt x="12" y="177"/>
                  </a:lnTo>
                  <a:lnTo>
                    <a:pt x="20" y="188"/>
                  </a:lnTo>
                  <a:lnTo>
                    <a:pt x="29" y="198"/>
                  </a:lnTo>
                  <a:lnTo>
                    <a:pt x="40" y="207"/>
                  </a:lnTo>
                  <a:lnTo>
                    <a:pt x="52" y="216"/>
                  </a:lnTo>
                  <a:lnTo>
                    <a:pt x="65" y="224"/>
                  </a:lnTo>
                  <a:lnTo>
                    <a:pt x="80" y="232"/>
                  </a:lnTo>
                  <a:lnTo>
                    <a:pt x="95" y="240"/>
                  </a:lnTo>
                  <a:lnTo>
                    <a:pt x="111" y="245"/>
                  </a:lnTo>
                  <a:lnTo>
                    <a:pt x="129" y="250"/>
                  </a:lnTo>
                  <a:lnTo>
                    <a:pt x="146" y="256"/>
                  </a:lnTo>
                  <a:lnTo>
                    <a:pt x="166" y="258"/>
                  </a:lnTo>
                  <a:lnTo>
                    <a:pt x="185" y="261"/>
                  </a:lnTo>
                  <a:lnTo>
                    <a:pt x="205" y="264"/>
                  </a:lnTo>
                  <a:lnTo>
                    <a:pt x="223" y="264"/>
                  </a:lnTo>
                  <a:lnTo>
                    <a:pt x="243" y="264"/>
                  </a:lnTo>
                  <a:lnTo>
                    <a:pt x="263" y="261"/>
                  </a:lnTo>
                  <a:lnTo>
                    <a:pt x="283" y="258"/>
                  </a:lnTo>
                  <a:lnTo>
                    <a:pt x="300" y="256"/>
                  </a:lnTo>
                  <a:lnTo>
                    <a:pt x="319" y="250"/>
                  </a:lnTo>
                  <a:lnTo>
                    <a:pt x="337" y="245"/>
                  </a:lnTo>
                  <a:lnTo>
                    <a:pt x="353" y="240"/>
                  </a:lnTo>
                  <a:lnTo>
                    <a:pt x="369" y="232"/>
                  </a:lnTo>
                  <a:lnTo>
                    <a:pt x="383" y="224"/>
                  </a:lnTo>
                  <a:lnTo>
                    <a:pt x="396" y="216"/>
                  </a:lnTo>
                  <a:lnTo>
                    <a:pt x="408" y="207"/>
                  </a:lnTo>
                  <a:lnTo>
                    <a:pt x="418" y="198"/>
                  </a:lnTo>
                  <a:lnTo>
                    <a:pt x="428" y="188"/>
                  </a:lnTo>
                  <a:lnTo>
                    <a:pt x="435" y="177"/>
                  </a:lnTo>
                  <a:lnTo>
                    <a:pt x="442" y="165"/>
                  </a:lnTo>
                  <a:lnTo>
                    <a:pt x="445" y="154"/>
                  </a:lnTo>
                  <a:lnTo>
                    <a:pt x="447" y="143"/>
                  </a:lnTo>
                  <a:lnTo>
                    <a:pt x="449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Freeform 12">
              <a:extLst>
                <a:ext uri="{FF2B5EF4-FFF2-40B4-BE49-F238E27FC236}">
                  <a16:creationId xmlns:a16="http://schemas.microsoft.com/office/drawing/2014/main" id="{D5679398-FD8A-E630-B38A-88EC8B7D5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1447"/>
              <a:ext cx="451" cy="265"/>
            </a:xfrm>
            <a:custGeom>
              <a:avLst/>
              <a:gdLst>
                <a:gd name="T0" fmla="*/ 1 w 451"/>
                <a:gd name="T1" fmla="*/ 143 h 265"/>
                <a:gd name="T2" fmla="*/ 8 w 451"/>
                <a:gd name="T3" fmla="*/ 165 h 265"/>
                <a:gd name="T4" fmla="*/ 20 w 451"/>
                <a:gd name="T5" fmla="*/ 188 h 265"/>
                <a:gd name="T6" fmla="*/ 40 w 451"/>
                <a:gd name="T7" fmla="*/ 207 h 265"/>
                <a:gd name="T8" fmla="*/ 66 w 451"/>
                <a:gd name="T9" fmla="*/ 226 h 265"/>
                <a:gd name="T10" fmla="*/ 96 w 451"/>
                <a:gd name="T11" fmla="*/ 240 h 265"/>
                <a:gd name="T12" fmla="*/ 129 w 451"/>
                <a:gd name="T13" fmla="*/ 250 h 265"/>
                <a:gd name="T14" fmla="*/ 166 w 451"/>
                <a:gd name="T15" fmla="*/ 258 h 265"/>
                <a:gd name="T16" fmla="*/ 205 w 451"/>
                <a:gd name="T17" fmla="*/ 264 h 265"/>
                <a:gd name="T18" fmla="*/ 244 w 451"/>
                <a:gd name="T19" fmla="*/ 264 h 265"/>
                <a:gd name="T20" fmla="*/ 283 w 451"/>
                <a:gd name="T21" fmla="*/ 258 h 265"/>
                <a:gd name="T22" fmla="*/ 320 w 451"/>
                <a:gd name="T23" fmla="*/ 250 h 265"/>
                <a:gd name="T24" fmla="*/ 353 w 451"/>
                <a:gd name="T25" fmla="*/ 239 h 265"/>
                <a:gd name="T26" fmla="*/ 383 w 451"/>
                <a:gd name="T27" fmla="*/ 224 h 265"/>
                <a:gd name="T28" fmla="*/ 409 w 451"/>
                <a:gd name="T29" fmla="*/ 207 h 265"/>
                <a:gd name="T30" fmla="*/ 429 w 451"/>
                <a:gd name="T31" fmla="*/ 188 h 265"/>
                <a:gd name="T32" fmla="*/ 441 w 451"/>
                <a:gd name="T33" fmla="*/ 165 h 265"/>
                <a:gd name="T34" fmla="*/ 448 w 451"/>
                <a:gd name="T35" fmla="*/ 143 h 265"/>
                <a:gd name="T36" fmla="*/ 448 w 451"/>
                <a:gd name="T37" fmla="*/ 120 h 265"/>
                <a:gd name="T38" fmla="*/ 441 w 451"/>
                <a:gd name="T39" fmla="*/ 98 h 265"/>
                <a:gd name="T40" fmla="*/ 429 w 451"/>
                <a:gd name="T41" fmla="*/ 75 h 265"/>
                <a:gd name="T42" fmla="*/ 409 w 451"/>
                <a:gd name="T43" fmla="*/ 56 h 265"/>
                <a:gd name="T44" fmla="*/ 383 w 451"/>
                <a:gd name="T45" fmla="*/ 39 h 265"/>
                <a:gd name="T46" fmla="*/ 353 w 451"/>
                <a:gd name="T47" fmla="*/ 23 h 265"/>
                <a:gd name="T48" fmla="*/ 320 w 451"/>
                <a:gd name="T49" fmla="*/ 13 h 265"/>
                <a:gd name="T50" fmla="*/ 283 w 451"/>
                <a:gd name="T51" fmla="*/ 5 h 265"/>
                <a:gd name="T52" fmla="*/ 244 w 451"/>
                <a:gd name="T53" fmla="*/ 1 h 265"/>
                <a:gd name="T54" fmla="*/ 205 w 451"/>
                <a:gd name="T55" fmla="*/ 1 h 265"/>
                <a:gd name="T56" fmla="*/ 166 w 451"/>
                <a:gd name="T57" fmla="*/ 5 h 265"/>
                <a:gd name="T58" fmla="*/ 129 w 451"/>
                <a:gd name="T59" fmla="*/ 13 h 265"/>
                <a:gd name="T60" fmla="*/ 96 w 451"/>
                <a:gd name="T61" fmla="*/ 23 h 265"/>
                <a:gd name="T62" fmla="*/ 66 w 451"/>
                <a:gd name="T63" fmla="*/ 39 h 265"/>
                <a:gd name="T64" fmla="*/ 40 w 451"/>
                <a:gd name="T65" fmla="*/ 56 h 265"/>
                <a:gd name="T66" fmla="*/ 20 w 451"/>
                <a:gd name="T67" fmla="*/ 77 h 265"/>
                <a:gd name="T68" fmla="*/ 8 w 451"/>
                <a:gd name="T69" fmla="*/ 98 h 265"/>
                <a:gd name="T70" fmla="*/ 1 w 451"/>
                <a:gd name="T71" fmla="*/ 120 h 2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1"/>
                <a:gd name="T109" fmla="*/ 0 h 265"/>
                <a:gd name="T110" fmla="*/ 451 w 451"/>
                <a:gd name="T111" fmla="*/ 265 h 2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1" h="265">
                  <a:moveTo>
                    <a:pt x="0" y="132"/>
                  </a:moveTo>
                  <a:lnTo>
                    <a:pt x="1" y="143"/>
                  </a:lnTo>
                  <a:lnTo>
                    <a:pt x="3" y="154"/>
                  </a:lnTo>
                  <a:lnTo>
                    <a:pt x="8" y="165"/>
                  </a:lnTo>
                  <a:lnTo>
                    <a:pt x="13" y="177"/>
                  </a:lnTo>
                  <a:lnTo>
                    <a:pt x="20" y="188"/>
                  </a:lnTo>
                  <a:lnTo>
                    <a:pt x="30" y="198"/>
                  </a:lnTo>
                  <a:lnTo>
                    <a:pt x="40" y="207"/>
                  </a:lnTo>
                  <a:lnTo>
                    <a:pt x="52" y="216"/>
                  </a:lnTo>
                  <a:lnTo>
                    <a:pt x="66" y="226"/>
                  </a:lnTo>
                  <a:lnTo>
                    <a:pt x="80" y="232"/>
                  </a:lnTo>
                  <a:lnTo>
                    <a:pt x="96" y="240"/>
                  </a:lnTo>
                  <a:lnTo>
                    <a:pt x="113" y="245"/>
                  </a:lnTo>
                  <a:lnTo>
                    <a:pt x="129" y="250"/>
                  </a:lnTo>
                  <a:lnTo>
                    <a:pt x="148" y="256"/>
                  </a:lnTo>
                  <a:lnTo>
                    <a:pt x="166" y="258"/>
                  </a:lnTo>
                  <a:lnTo>
                    <a:pt x="186" y="261"/>
                  </a:lnTo>
                  <a:lnTo>
                    <a:pt x="205" y="264"/>
                  </a:lnTo>
                  <a:lnTo>
                    <a:pt x="225" y="264"/>
                  </a:lnTo>
                  <a:lnTo>
                    <a:pt x="244" y="264"/>
                  </a:lnTo>
                  <a:lnTo>
                    <a:pt x="263" y="261"/>
                  </a:lnTo>
                  <a:lnTo>
                    <a:pt x="283" y="258"/>
                  </a:lnTo>
                  <a:lnTo>
                    <a:pt x="301" y="256"/>
                  </a:lnTo>
                  <a:lnTo>
                    <a:pt x="320" y="250"/>
                  </a:lnTo>
                  <a:lnTo>
                    <a:pt x="336" y="245"/>
                  </a:lnTo>
                  <a:lnTo>
                    <a:pt x="353" y="239"/>
                  </a:lnTo>
                  <a:lnTo>
                    <a:pt x="369" y="232"/>
                  </a:lnTo>
                  <a:lnTo>
                    <a:pt x="383" y="224"/>
                  </a:lnTo>
                  <a:lnTo>
                    <a:pt x="397" y="216"/>
                  </a:lnTo>
                  <a:lnTo>
                    <a:pt x="409" y="207"/>
                  </a:lnTo>
                  <a:lnTo>
                    <a:pt x="419" y="198"/>
                  </a:lnTo>
                  <a:lnTo>
                    <a:pt x="429" y="188"/>
                  </a:lnTo>
                  <a:lnTo>
                    <a:pt x="436" y="176"/>
                  </a:lnTo>
                  <a:lnTo>
                    <a:pt x="441" y="165"/>
                  </a:lnTo>
                  <a:lnTo>
                    <a:pt x="446" y="154"/>
                  </a:lnTo>
                  <a:lnTo>
                    <a:pt x="448" y="143"/>
                  </a:lnTo>
                  <a:lnTo>
                    <a:pt x="450" y="132"/>
                  </a:lnTo>
                  <a:lnTo>
                    <a:pt x="448" y="120"/>
                  </a:lnTo>
                  <a:lnTo>
                    <a:pt x="446" y="108"/>
                  </a:lnTo>
                  <a:lnTo>
                    <a:pt x="441" y="98"/>
                  </a:lnTo>
                  <a:lnTo>
                    <a:pt x="436" y="87"/>
                  </a:lnTo>
                  <a:lnTo>
                    <a:pt x="429" y="75"/>
                  </a:lnTo>
                  <a:lnTo>
                    <a:pt x="419" y="66"/>
                  </a:lnTo>
                  <a:lnTo>
                    <a:pt x="409" y="56"/>
                  </a:lnTo>
                  <a:lnTo>
                    <a:pt x="397" y="47"/>
                  </a:lnTo>
                  <a:lnTo>
                    <a:pt x="383" y="39"/>
                  </a:lnTo>
                  <a:lnTo>
                    <a:pt x="369" y="31"/>
                  </a:lnTo>
                  <a:lnTo>
                    <a:pt x="353" y="23"/>
                  </a:lnTo>
                  <a:lnTo>
                    <a:pt x="336" y="18"/>
                  </a:lnTo>
                  <a:lnTo>
                    <a:pt x="320" y="13"/>
                  </a:lnTo>
                  <a:lnTo>
                    <a:pt x="301" y="7"/>
                  </a:lnTo>
                  <a:lnTo>
                    <a:pt x="283" y="5"/>
                  </a:lnTo>
                  <a:lnTo>
                    <a:pt x="263" y="2"/>
                  </a:lnTo>
                  <a:lnTo>
                    <a:pt x="244" y="1"/>
                  </a:lnTo>
                  <a:lnTo>
                    <a:pt x="225" y="0"/>
                  </a:lnTo>
                  <a:lnTo>
                    <a:pt x="205" y="1"/>
                  </a:lnTo>
                  <a:lnTo>
                    <a:pt x="186" y="2"/>
                  </a:lnTo>
                  <a:lnTo>
                    <a:pt x="166" y="5"/>
                  </a:lnTo>
                  <a:lnTo>
                    <a:pt x="148" y="7"/>
                  </a:lnTo>
                  <a:lnTo>
                    <a:pt x="129" y="13"/>
                  </a:lnTo>
                  <a:lnTo>
                    <a:pt x="113" y="18"/>
                  </a:lnTo>
                  <a:lnTo>
                    <a:pt x="96" y="23"/>
                  </a:lnTo>
                  <a:lnTo>
                    <a:pt x="80" y="31"/>
                  </a:lnTo>
                  <a:lnTo>
                    <a:pt x="66" y="39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30" y="66"/>
                  </a:lnTo>
                  <a:lnTo>
                    <a:pt x="20" y="77"/>
                  </a:lnTo>
                  <a:lnTo>
                    <a:pt x="13" y="87"/>
                  </a:lnTo>
                  <a:lnTo>
                    <a:pt x="8" y="98"/>
                  </a:lnTo>
                  <a:lnTo>
                    <a:pt x="3" y="108"/>
                  </a:lnTo>
                  <a:lnTo>
                    <a:pt x="1" y="120"/>
                  </a:lnTo>
                  <a:lnTo>
                    <a:pt x="0" y="13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Freeform 13">
              <a:extLst>
                <a:ext uri="{FF2B5EF4-FFF2-40B4-BE49-F238E27FC236}">
                  <a16:creationId xmlns:a16="http://schemas.microsoft.com/office/drawing/2014/main" id="{601607E4-2078-DCFC-156D-CABEFDE88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772"/>
              <a:ext cx="721" cy="437"/>
            </a:xfrm>
            <a:custGeom>
              <a:avLst/>
              <a:gdLst>
                <a:gd name="T0" fmla="*/ 0 w 721"/>
                <a:gd name="T1" fmla="*/ 218 h 437"/>
                <a:gd name="T2" fmla="*/ 354 w 721"/>
                <a:gd name="T3" fmla="*/ 0 h 437"/>
                <a:gd name="T4" fmla="*/ 720 w 721"/>
                <a:gd name="T5" fmla="*/ 227 h 437"/>
                <a:gd name="T6" fmla="*/ 354 w 721"/>
                <a:gd name="T7" fmla="*/ 436 h 437"/>
                <a:gd name="T8" fmla="*/ 0 w 721"/>
                <a:gd name="T9" fmla="*/ 218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437"/>
                <a:gd name="T17" fmla="*/ 721 w 721"/>
                <a:gd name="T18" fmla="*/ 437 h 4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437">
                  <a:moveTo>
                    <a:pt x="0" y="218"/>
                  </a:moveTo>
                  <a:lnTo>
                    <a:pt x="354" y="0"/>
                  </a:lnTo>
                  <a:lnTo>
                    <a:pt x="720" y="227"/>
                  </a:lnTo>
                  <a:lnTo>
                    <a:pt x="354" y="436"/>
                  </a:lnTo>
                  <a:lnTo>
                    <a:pt x="0" y="21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Freeform 14">
              <a:extLst>
                <a:ext uri="{FF2B5EF4-FFF2-40B4-BE49-F238E27FC236}">
                  <a16:creationId xmlns:a16="http://schemas.microsoft.com/office/drawing/2014/main" id="{0C45E47B-20F8-5BB3-4409-83F153594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881"/>
              <a:ext cx="865" cy="274"/>
            </a:xfrm>
            <a:custGeom>
              <a:avLst/>
              <a:gdLst>
                <a:gd name="T0" fmla="*/ 864 w 865"/>
                <a:gd name="T1" fmla="*/ 273 h 274"/>
                <a:gd name="T2" fmla="*/ 864 w 865"/>
                <a:gd name="T3" fmla="*/ 0 h 274"/>
                <a:gd name="T4" fmla="*/ 0 w 865"/>
                <a:gd name="T5" fmla="*/ 0 h 274"/>
                <a:gd name="T6" fmla="*/ 0 w 865"/>
                <a:gd name="T7" fmla="*/ 273 h 274"/>
                <a:gd name="T8" fmla="*/ 864 w 865"/>
                <a:gd name="T9" fmla="*/ 273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274"/>
                <a:gd name="T17" fmla="*/ 865 w 865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274">
                  <a:moveTo>
                    <a:pt x="864" y="273"/>
                  </a:moveTo>
                  <a:lnTo>
                    <a:pt x="864" y="0"/>
                  </a:lnTo>
                  <a:lnTo>
                    <a:pt x="0" y="0"/>
                  </a:lnTo>
                  <a:lnTo>
                    <a:pt x="0" y="273"/>
                  </a:lnTo>
                  <a:lnTo>
                    <a:pt x="864" y="27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Freeform 15">
              <a:extLst>
                <a:ext uri="{FF2B5EF4-FFF2-40B4-BE49-F238E27FC236}">
                  <a16:creationId xmlns:a16="http://schemas.microsoft.com/office/drawing/2014/main" id="{40655150-B414-0B58-6ED6-20BC9D3BB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73"/>
              <a:ext cx="769" cy="274"/>
            </a:xfrm>
            <a:custGeom>
              <a:avLst/>
              <a:gdLst>
                <a:gd name="T0" fmla="*/ 768 w 769"/>
                <a:gd name="T1" fmla="*/ 273 h 274"/>
                <a:gd name="T2" fmla="*/ 768 w 769"/>
                <a:gd name="T3" fmla="*/ 0 h 274"/>
                <a:gd name="T4" fmla="*/ 0 w 769"/>
                <a:gd name="T5" fmla="*/ 0 h 274"/>
                <a:gd name="T6" fmla="*/ 0 w 769"/>
                <a:gd name="T7" fmla="*/ 273 h 274"/>
                <a:gd name="T8" fmla="*/ 768 w 769"/>
                <a:gd name="T9" fmla="*/ 273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9"/>
                <a:gd name="T16" fmla="*/ 0 h 274"/>
                <a:gd name="T17" fmla="*/ 769 w 769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9" h="274">
                  <a:moveTo>
                    <a:pt x="768" y="273"/>
                  </a:moveTo>
                  <a:lnTo>
                    <a:pt x="768" y="0"/>
                  </a:lnTo>
                  <a:lnTo>
                    <a:pt x="0" y="0"/>
                  </a:lnTo>
                  <a:lnTo>
                    <a:pt x="0" y="273"/>
                  </a:lnTo>
                  <a:lnTo>
                    <a:pt x="768" y="27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Freeform 16">
              <a:extLst>
                <a:ext uri="{FF2B5EF4-FFF2-40B4-BE49-F238E27FC236}">
                  <a16:creationId xmlns:a16="http://schemas.microsoft.com/office/drawing/2014/main" id="{FE77F9D5-0FD7-4EDC-3629-863BFAD4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1260"/>
              <a:ext cx="481" cy="266"/>
            </a:xfrm>
            <a:custGeom>
              <a:avLst/>
              <a:gdLst>
                <a:gd name="T0" fmla="*/ 449 w 450"/>
                <a:gd name="T1" fmla="*/ 120 h 266"/>
                <a:gd name="T2" fmla="*/ 442 w 450"/>
                <a:gd name="T3" fmla="*/ 98 h 266"/>
                <a:gd name="T4" fmla="*/ 429 w 450"/>
                <a:gd name="T5" fmla="*/ 76 h 266"/>
                <a:gd name="T6" fmla="*/ 409 w 450"/>
                <a:gd name="T7" fmla="*/ 56 h 266"/>
                <a:gd name="T8" fmla="*/ 383 w 450"/>
                <a:gd name="T9" fmla="*/ 38 h 266"/>
                <a:gd name="T10" fmla="*/ 353 w 450"/>
                <a:gd name="T11" fmla="*/ 23 h 266"/>
                <a:gd name="T12" fmla="*/ 319 w 450"/>
                <a:gd name="T13" fmla="*/ 11 h 266"/>
                <a:gd name="T14" fmla="*/ 283 w 450"/>
                <a:gd name="T15" fmla="*/ 3 h 266"/>
                <a:gd name="T16" fmla="*/ 244 w 450"/>
                <a:gd name="T17" fmla="*/ 0 h 266"/>
                <a:gd name="T18" fmla="*/ 205 w 450"/>
                <a:gd name="T19" fmla="*/ 0 h 266"/>
                <a:gd name="T20" fmla="*/ 166 w 450"/>
                <a:gd name="T21" fmla="*/ 3 h 266"/>
                <a:gd name="T22" fmla="*/ 129 w 450"/>
                <a:gd name="T23" fmla="*/ 11 h 266"/>
                <a:gd name="T24" fmla="*/ 95 w 450"/>
                <a:gd name="T25" fmla="*/ 23 h 266"/>
                <a:gd name="T26" fmla="*/ 65 w 450"/>
                <a:gd name="T27" fmla="*/ 38 h 266"/>
                <a:gd name="T28" fmla="*/ 40 w 450"/>
                <a:gd name="T29" fmla="*/ 56 h 266"/>
                <a:gd name="T30" fmla="*/ 20 w 450"/>
                <a:gd name="T31" fmla="*/ 76 h 266"/>
                <a:gd name="T32" fmla="*/ 8 w 450"/>
                <a:gd name="T33" fmla="*/ 98 h 266"/>
                <a:gd name="T34" fmla="*/ 1 w 450"/>
                <a:gd name="T35" fmla="*/ 120 h 266"/>
                <a:gd name="T36" fmla="*/ 1 w 450"/>
                <a:gd name="T37" fmla="*/ 144 h 266"/>
                <a:gd name="T38" fmla="*/ 8 w 450"/>
                <a:gd name="T39" fmla="*/ 166 h 266"/>
                <a:gd name="T40" fmla="*/ 20 w 450"/>
                <a:gd name="T41" fmla="*/ 187 h 266"/>
                <a:gd name="T42" fmla="*/ 40 w 450"/>
                <a:gd name="T43" fmla="*/ 208 h 266"/>
                <a:gd name="T44" fmla="*/ 65 w 450"/>
                <a:gd name="T45" fmla="*/ 225 h 266"/>
                <a:gd name="T46" fmla="*/ 95 w 450"/>
                <a:gd name="T47" fmla="*/ 240 h 266"/>
                <a:gd name="T48" fmla="*/ 129 w 450"/>
                <a:gd name="T49" fmla="*/ 251 h 266"/>
                <a:gd name="T50" fmla="*/ 166 w 450"/>
                <a:gd name="T51" fmla="*/ 259 h 266"/>
                <a:gd name="T52" fmla="*/ 205 w 450"/>
                <a:gd name="T53" fmla="*/ 263 h 266"/>
                <a:gd name="T54" fmla="*/ 244 w 450"/>
                <a:gd name="T55" fmla="*/ 263 h 266"/>
                <a:gd name="T56" fmla="*/ 283 w 450"/>
                <a:gd name="T57" fmla="*/ 259 h 266"/>
                <a:gd name="T58" fmla="*/ 319 w 450"/>
                <a:gd name="T59" fmla="*/ 251 h 266"/>
                <a:gd name="T60" fmla="*/ 353 w 450"/>
                <a:gd name="T61" fmla="*/ 240 h 266"/>
                <a:gd name="T62" fmla="*/ 383 w 450"/>
                <a:gd name="T63" fmla="*/ 225 h 266"/>
                <a:gd name="T64" fmla="*/ 409 w 450"/>
                <a:gd name="T65" fmla="*/ 208 h 266"/>
                <a:gd name="T66" fmla="*/ 429 w 450"/>
                <a:gd name="T67" fmla="*/ 187 h 266"/>
                <a:gd name="T68" fmla="*/ 442 w 450"/>
                <a:gd name="T69" fmla="*/ 166 h 266"/>
                <a:gd name="T70" fmla="*/ 449 w 450"/>
                <a:gd name="T71" fmla="*/ 144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0"/>
                <a:gd name="T109" fmla="*/ 0 h 266"/>
                <a:gd name="T110" fmla="*/ 450 w 450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0" h="266">
                  <a:moveTo>
                    <a:pt x="449" y="132"/>
                  </a:moveTo>
                  <a:lnTo>
                    <a:pt x="449" y="120"/>
                  </a:lnTo>
                  <a:lnTo>
                    <a:pt x="446" y="108"/>
                  </a:lnTo>
                  <a:lnTo>
                    <a:pt x="442" y="98"/>
                  </a:lnTo>
                  <a:lnTo>
                    <a:pt x="436" y="86"/>
                  </a:lnTo>
                  <a:lnTo>
                    <a:pt x="429" y="76"/>
                  </a:lnTo>
                  <a:lnTo>
                    <a:pt x="419" y="65"/>
                  </a:lnTo>
                  <a:lnTo>
                    <a:pt x="409" y="56"/>
                  </a:lnTo>
                  <a:lnTo>
                    <a:pt x="397" y="47"/>
                  </a:lnTo>
                  <a:lnTo>
                    <a:pt x="383" y="38"/>
                  </a:lnTo>
                  <a:lnTo>
                    <a:pt x="369" y="31"/>
                  </a:lnTo>
                  <a:lnTo>
                    <a:pt x="353" y="23"/>
                  </a:lnTo>
                  <a:lnTo>
                    <a:pt x="337" y="17"/>
                  </a:lnTo>
                  <a:lnTo>
                    <a:pt x="319" y="11"/>
                  </a:lnTo>
                  <a:lnTo>
                    <a:pt x="302" y="7"/>
                  </a:lnTo>
                  <a:lnTo>
                    <a:pt x="283" y="3"/>
                  </a:lnTo>
                  <a:lnTo>
                    <a:pt x="263" y="1"/>
                  </a:lnTo>
                  <a:lnTo>
                    <a:pt x="244" y="0"/>
                  </a:lnTo>
                  <a:lnTo>
                    <a:pt x="225" y="0"/>
                  </a:lnTo>
                  <a:lnTo>
                    <a:pt x="205" y="0"/>
                  </a:lnTo>
                  <a:lnTo>
                    <a:pt x="185" y="1"/>
                  </a:lnTo>
                  <a:lnTo>
                    <a:pt x="166" y="3"/>
                  </a:lnTo>
                  <a:lnTo>
                    <a:pt x="148" y="7"/>
                  </a:lnTo>
                  <a:lnTo>
                    <a:pt x="129" y="11"/>
                  </a:lnTo>
                  <a:lnTo>
                    <a:pt x="111" y="17"/>
                  </a:lnTo>
                  <a:lnTo>
                    <a:pt x="95" y="23"/>
                  </a:lnTo>
                  <a:lnTo>
                    <a:pt x="80" y="31"/>
                  </a:lnTo>
                  <a:lnTo>
                    <a:pt x="65" y="38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30" y="65"/>
                  </a:lnTo>
                  <a:lnTo>
                    <a:pt x="20" y="76"/>
                  </a:lnTo>
                  <a:lnTo>
                    <a:pt x="13" y="86"/>
                  </a:lnTo>
                  <a:lnTo>
                    <a:pt x="8" y="98"/>
                  </a:lnTo>
                  <a:lnTo>
                    <a:pt x="3" y="108"/>
                  </a:lnTo>
                  <a:lnTo>
                    <a:pt x="1" y="120"/>
                  </a:lnTo>
                  <a:lnTo>
                    <a:pt x="0" y="132"/>
                  </a:lnTo>
                  <a:lnTo>
                    <a:pt x="1" y="144"/>
                  </a:lnTo>
                  <a:lnTo>
                    <a:pt x="3" y="154"/>
                  </a:lnTo>
                  <a:lnTo>
                    <a:pt x="8" y="166"/>
                  </a:lnTo>
                  <a:lnTo>
                    <a:pt x="13" y="177"/>
                  </a:lnTo>
                  <a:lnTo>
                    <a:pt x="20" y="187"/>
                  </a:lnTo>
                  <a:lnTo>
                    <a:pt x="30" y="198"/>
                  </a:lnTo>
                  <a:lnTo>
                    <a:pt x="40" y="208"/>
                  </a:lnTo>
                  <a:lnTo>
                    <a:pt x="52" y="217"/>
                  </a:lnTo>
                  <a:lnTo>
                    <a:pt x="65" y="225"/>
                  </a:lnTo>
                  <a:lnTo>
                    <a:pt x="80" y="233"/>
                  </a:lnTo>
                  <a:lnTo>
                    <a:pt x="95" y="240"/>
                  </a:lnTo>
                  <a:lnTo>
                    <a:pt x="111" y="246"/>
                  </a:lnTo>
                  <a:lnTo>
                    <a:pt x="129" y="251"/>
                  </a:lnTo>
                  <a:lnTo>
                    <a:pt x="148" y="257"/>
                  </a:lnTo>
                  <a:lnTo>
                    <a:pt x="166" y="259"/>
                  </a:lnTo>
                  <a:lnTo>
                    <a:pt x="185" y="262"/>
                  </a:lnTo>
                  <a:lnTo>
                    <a:pt x="205" y="263"/>
                  </a:lnTo>
                  <a:lnTo>
                    <a:pt x="225" y="265"/>
                  </a:lnTo>
                  <a:lnTo>
                    <a:pt x="244" y="263"/>
                  </a:lnTo>
                  <a:lnTo>
                    <a:pt x="263" y="262"/>
                  </a:lnTo>
                  <a:lnTo>
                    <a:pt x="283" y="259"/>
                  </a:lnTo>
                  <a:lnTo>
                    <a:pt x="302" y="257"/>
                  </a:lnTo>
                  <a:lnTo>
                    <a:pt x="319" y="251"/>
                  </a:lnTo>
                  <a:lnTo>
                    <a:pt x="337" y="246"/>
                  </a:lnTo>
                  <a:lnTo>
                    <a:pt x="353" y="240"/>
                  </a:lnTo>
                  <a:lnTo>
                    <a:pt x="369" y="233"/>
                  </a:lnTo>
                  <a:lnTo>
                    <a:pt x="383" y="225"/>
                  </a:lnTo>
                  <a:lnTo>
                    <a:pt x="397" y="217"/>
                  </a:lnTo>
                  <a:lnTo>
                    <a:pt x="409" y="208"/>
                  </a:lnTo>
                  <a:lnTo>
                    <a:pt x="419" y="198"/>
                  </a:lnTo>
                  <a:lnTo>
                    <a:pt x="429" y="187"/>
                  </a:lnTo>
                  <a:lnTo>
                    <a:pt x="436" y="177"/>
                  </a:lnTo>
                  <a:lnTo>
                    <a:pt x="442" y="166"/>
                  </a:lnTo>
                  <a:lnTo>
                    <a:pt x="446" y="154"/>
                  </a:lnTo>
                  <a:lnTo>
                    <a:pt x="449" y="144"/>
                  </a:lnTo>
                  <a:lnTo>
                    <a:pt x="449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Rectangle 17">
              <a:extLst>
                <a:ext uri="{FF2B5EF4-FFF2-40B4-BE49-F238E27FC236}">
                  <a16:creationId xmlns:a16="http://schemas.microsoft.com/office/drawing/2014/main" id="{B83B03EF-63DB-569F-5E4A-848A62CF8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" y="1486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50228" name="Rectangle 18">
              <a:extLst>
                <a:ext uri="{FF2B5EF4-FFF2-40B4-BE49-F238E27FC236}">
                  <a16:creationId xmlns:a16="http://schemas.microsoft.com/office/drawing/2014/main" id="{7F696192-36CD-8D81-EF2F-AEBA55C23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" y="1282"/>
              <a:ext cx="56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 err="1">
                  <a:solidFill>
                    <a:srgbClr val="000000"/>
                  </a:solidFill>
                  <a:latin typeface="Arial" charset="0"/>
                </a:rPr>
                <a:t>mname</a:t>
              </a:r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229" name="Rectangle 19">
              <a:extLst>
                <a:ext uri="{FF2B5EF4-FFF2-40B4-BE49-F238E27FC236}">
                  <a16:creationId xmlns:a16="http://schemas.microsoft.com/office/drawing/2014/main" id="{EC69084E-9256-2DAA-9902-143D14137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4" y="1486"/>
              <a:ext cx="5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50230" name="Rectangle 20">
              <a:extLst>
                <a:ext uri="{FF2B5EF4-FFF2-40B4-BE49-F238E27FC236}">
                  <a16:creationId xmlns:a16="http://schemas.microsoft.com/office/drawing/2014/main" id="{AD01E170-BEAF-A6EE-ED2A-078FD05B5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" y="1486"/>
              <a:ext cx="30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sp>
          <p:nvSpPr>
            <p:cNvPr id="50231" name="Rectangle 21">
              <a:extLst>
                <a:ext uri="{FF2B5EF4-FFF2-40B4-BE49-F238E27FC236}">
                  <a16:creationId xmlns:a16="http://schemas.microsoft.com/office/drawing/2014/main" id="{5591B33B-BACC-AD48-19FE-F2A3DE6BE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1134"/>
              <a:ext cx="4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50232" name="Rectangle 22">
              <a:extLst>
                <a:ext uri="{FF2B5EF4-FFF2-40B4-BE49-F238E27FC236}">
                  <a16:creationId xmlns:a16="http://schemas.microsoft.com/office/drawing/2014/main" id="{C69FC759-67EE-9C94-2AFB-E028B3B69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1274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50233" name="Rectangle 23">
              <a:extLst>
                <a:ext uri="{FF2B5EF4-FFF2-40B4-BE49-F238E27FC236}">
                  <a16:creationId xmlns:a16="http://schemas.microsoft.com/office/drawing/2014/main" id="{03E9D4FC-44F2-A7D4-F93B-712509A0F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" y="1897"/>
              <a:ext cx="65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Works_In</a:t>
              </a:r>
            </a:p>
          </p:txBody>
        </p:sp>
        <p:sp>
          <p:nvSpPr>
            <p:cNvPr id="50234" name="Rectangle 24">
              <a:extLst>
                <a:ext uri="{FF2B5EF4-FFF2-40B4-BE49-F238E27FC236}">
                  <a16:creationId xmlns:a16="http://schemas.microsoft.com/office/drawing/2014/main" id="{ED089616-A241-B7D3-82C1-AE053CFB3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913"/>
              <a:ext cx="89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50235" name="Rectangle 25">
              <a:extLst>
                <a:ext uri="{FF2B5EF4-FFF2-40B4-BE49-F238E27FC236}">
                  <a16:creationId xmlns:a16="http://schemas.microsoft.com/office/drawing/2014/main" id="{AE4A9F17-72FE-3246-C07C-6533E5054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" y="1906"/>
              <a:ext cx="7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50236" name="Rectangle 26">
              <a:extLst>
                <a:ext uri="{FF2B5EF4-FFF2-40B4-BE49-F238E27FC236}">
                  <a16:creationId xmlns:a16="http://schemas.microsoft.com/office/drawing/2014/main" id="{2B10A1AE-2F9F-66EC-67C2-6FC88A609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" y="1478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50237" name="Line 27">
              <a:extLst>
                <a:ext uri="{FF2B5EF4-FFF2-40B4-BE49-F238E27FC236}">
                  <a16:creationId xmlns:a16="http://schemas.microsoft.com/office/drawing/2014/main" id="{15B6A78F-2E6F-C706-0AA9-60A38C55B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28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Line 28">
              <a:extLst>
                <a:ext uri="{FF2B5EF4-FFF2-40B4-BE49-F238E27FC236}">
                  <a16:creationId xmlns:a16="http://schemas.microsoft.com/office/drawing/2014/main" id="{EBC6BBE4-D7A2-D688-0D9A-2195ACCA7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536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Line 29">
              <a:extLst>
                <a:ext uri="{FF2B5EF4-FFF2-40B4-BE49-F238E27FC236}">
                  <a16:creationId xmlns:a16="http://schemas.microsoft.com/office/drawing/2014/main" id="{D6C31FF0-A093-3E8A-74CD-37506B994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6" y="1703"/>
              <a:ext cx="132" cy="1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40" name="Line 30">
              <a:extLst>
                <a:ext uri="{FF2B5EF4-FFF2-40B4-BE49-F238E27FC236}">
                  <a16:creationId xmlns:a16="http://schemas.microsoft.com/office/drawing/2014/main" id="{8EBC37E2-FD45-A5FC-0796-55EA843B4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392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1" name="Line 31">
              <a:extLst>
                <a:ext uri="{FF2B5EF4-FFF2-40B4-BE49-F238E27FC236}">
                  <a16:creationId xmlns:a16="http://schemas.microsoft.com/office/drawing/2014/main" id="{BD22FBDE-F178-3A13-0E39-B4A26B6D9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4" y="1711"/>
              <a:ext cx="104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2" name="Line 32">
              <a:extLst>
                <a:ext uri="{FF2B5EF4-FFF2-40B4-BE49-F238E27FC236}">
                  <a16:creationId xmlns:a16="http://schemas.microsoft.com/office/drawing/2014/main" id="{8F5F96EE-596C-0B6E-B5A8-2DE537358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1536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3" name="Line 33">
              <a:extLst>
                <a:ext uri="{FF2B5EF4-FFF2-40B4-BE49-F238E27FC236}">
                  <a16:creationId xmlns:a16="http://schemas.microsoft.com/office/drawing/2014/main" id="{EC49F6C6-B334-95C0-04B8-A9F309701D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0" y="1718"/>
              <a:ext cx="104" cy="1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4" name="Line 34">
              <a:extLst>
                <a:ext uri="{FF2B5EF4-FFF2-40B4-BE49-F238E27FC236}">
                  <a16:creationId xmlns:a16="http://schemas.microsoft.com/office/drawing/2014/main" id="{86EDCD49-3A71-FB64-7A28-56DBB0A92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01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5" name="Line 35">
              <a:extLst>
                <a:ext uri="{FF2B5EF4-FFF2-40B4-BE49-F238E27FC236}">
                  <a16:creationId xmlns:a16="http://schemas.microsoft.com/office/drawing/2014/main" id="{59296CF8-522F-FB86-B584-B1A2E5B11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8" y="1991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4" name="Rectangle 69">
            <a:extLst>
              <a:ext uri="{FF2B5EF4-FFF2-40B4-BE49-F238E27FC236}">
                <a16:creationId xmlns:a16="http://schemas.microsoft.com/office/drawing/2014/main" id="{841696C1-CD5C-D1D1-8EA3-18181AA08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743" y="1370012"/>
            <a:ext cx="108965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u="sng" dirty="0">
                <a:solidFill>
                  <a:srgbClr val="CF0E30"/>
                </a:solidFill>
                <a:latin typeface="Calibri" pitchFamily="34" charset="0"/>
              </a:rPr>
              <a:t>Before: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7EA3A-CA28-3075-F265-679409788445}"/>
              </a:ext>
            </a:extLst>
          </p:cNvPr>
          <p:cNvGrpSpPr/>
          <p:nvPr/>
        </p:nvGrpSpPr>
        <p:grpSpPr>
          <a:xfrm>
            <a:off x="3874818" y="4187825"/>
            <a:ext cx="5029200" cy="2114550"/>
            <a:chOff x="3887788" y="4037013"/>
            <a:chExt cx="5029200" cy="2114550"/>
          </a:xfrm>
        </p:grpSpPr>
        <p:grpSp>
          <p:nvGrpSpPr>
            <p:cNvPr id="3" name="Group 68">
              <a:extLst>
                <a:ext uri="{FF2B5EF4-FFF2-40B4-BE49-F238E27FC236}">
                  <a16:creationId xmlns:a16="http://schemas.microsoft.com/office/drawing/2014/main" id="{1C0B7476-8405-1CCC-0603-DF878D9F16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7788" y="4267200"/>
              <a:ext cx="5029200" cy="1884363"/>
              <a:chOff x="2449" y="2798"/>
              <a:chExt cx="3168" cy="1187"/>
            </a:xfrm>
          </p:grpSpPr>
          <p:sp>
            <p:nvSpPr>
              <p:cNvPr id="50186" name="Freeform 37">
                <a:extLst>
                  <a:ext uri="{FF2B5EF4-FFF2-40B4-BE49-F238E27FC236}">
                    <a16:creationId xmlns:a16="http://schemas.microsoft.com/office/drawing/2014/main" id="{BCC20D54-04D7-FB52-EC24-427229115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3028"/>
                <a:ext cx="450" cy="266"/>
              </a:xfrm>
              <a:custGeom>
                <a:avLst/>
                <a:gdLst>
                  <a:gd name="T0" fmla="*/ 449 w 450"/>
                  <a:gd name="T1" fmla="*/ 120 h 266"/>
                  <a:gd name="T2" fmla="*/ 442 w 450"/>
                  <a:gd name="T3" fmla="*/ 97 h 266"/>
                  <a:gd name="T4" fmla="*/ 428 w 450"/>
                  <a:gd name="T5" fmla="*/ 76 h 266"/>
                  <a:gd name="T6" fmla="*/ 409 w 450"/>
                  <a:gd name="T7" fmla="*/ 56 h 266"/>
                  <a:gd name="T8" fmla="*/ 383 w 450"/>
                  <a:gd name="T9" fmla="*/ 39 h 266"/>
                  <a:gd name="T10" fmla="*/ 353 w 450"/>
                  <a:gd name="T11" fmla="*/ 23 h 266"/>
                  <a:gd name="T12" fmla="*/ 319 w 450"/>
                  <a:gd name="T13" fmla="*/ 13 h 266"/>
                  <a:gd name="T14" fmla="*/ 282 w 450"/>
                  <a:gd name="T15" fmla="*/ 3 h 266"/>
                  <a:gd name="T16" fmla="*/ 243 w 450"/>
                  <a:gd name="T17" fmla="*/ 0 h 266"/>
                  <a:gd name="T18" fmla="*/ 205 w 450"/>
                  <a:gd name="T19" fmla="*/ 0 h 266"/>
                  <a:gd name="T20" fmla="*/ 166 w 450"/>
                  <a:gd name="T21" fmla="*/ 3 h 266"/>
                  <a:gd name="T22" fmla="*/ 129 w 450"/>
                  <a:gd name="T23" fmla="*/ 13 h 266"/>
                  <a:gd name="T24" fmla="*/ 95 w 450"/>
                  <a:gd name="T25" fmla="*/ 23 h 266"/>
                  <a:gd name="T26" fmla="*/ 65 w 450"/>
                  <a:gd name="T27" fmla="*/ 39 h 266"/>
                  <a:gd name="T28" fmla="*/ 39 w 450"/>
                  <a:gd name="T29" fmla="*/ 56 h 266"/>
                  <a:gd name="T30" fmla="*/ 20 w 450"/>
                  <a:gd name="T31" fmla="*/ 76 h 266"/>
                  <a:gd name="T32" fmla="*/ 6 w 450"/>
                  <a:gd name="T33" fmla="*/ 97 h 266"/>
                  <a:gd name="T34" fmla="*/ 0 w 450"/>
                  <a:gd name="T35" fmla="*/ 120 h 266"/>
                  <a:gd name="T36" fmla="*/ 0 w 450"/>
                  <a:gd name="T37" fmla="*/ 142 h 266"/>
                  <a:gd name="T38" fmla="*/ 6 w 450"/>
                  <a:gd name="T39" fmla="*/ 166 h 266"/>
                  <a:gd name="T40" fmla="*/ 20 w 450"/>
                  <a:gd name="T41" fmla="*/ 187 h 266"/>
                  <a:gd name="T42" fmla="*/ 39 w 450"/>
                  <a:gd name="T43" fmla="*/ 208 h 266"/>
                  <a:gd name="T44" fmla="*/ 65 w 450"/>
                  <a:gd name="T45" fmla="*/ 225 h 266"/>
                  <a:gd name="T46" fmla="*/ 95 w 450"/>
                  <a:gd name="T47" fmla="*/ 240 h 266"/>
                  <a:gd name="T48" fmla="*/ 129 w 450"/>
                  <a:gd name="T49" fmla="*/ 251 h 266"/>
                  <a:gd name="T50" fmla="*/ 166 w 450"/>
                  <a:gd name="T51" fmla="*/ 259 h 266"/>
                  <a:gd name="T52" fmla="*/ 205 w 450"/>
                  <a:gd name="T53" fmla="*/ 263 h 266"/>
                  <a:gd name="T54" fmla="*/ 243 w 450"/>
                  <a:gd name="T55" fmla="*/ 263 h 266"/>
                  <a:gd name="T56" fmla="*/ 282 w 450"/>
                  <a:gd name="T57" fmla="*/ 259 h 266"/>
                  <a:gd name="T58" fmla="*/ 319 w 450"/>
                  <a:gd name="T59" fmla="*/ 251 h 266"/>
                  <a:gd name="T60" fmla="*/ 353 w 450"/>
                  <a:gd name="T61" fmla="*/ 240 h 266"/>
                  <a:gd name="T62" fmla="*/ 383 w 450"/>
                  <a:gd name="T63" fmla="*/ 225 h 266"/>
                  <a:gd name="T64" fmla="*/ 409 w 450"/>
                  <a:gd name="T65" fmla="*/ 208 h 266"/>
                  <a:gd name="T66" fmla="*/ 428 w 450"/>
                  <a:gd name="T67" fmla="*/ 187 h 266"/>
                  <a:gd name="T68" fmla="*/ 442 w 450"/>
                  <a:gd name="T69" fmla="*/ 166 h 266"/>
                  <a:gd name="T70" fmla="*/ 449 w 450"/>
                  <a:gd name="T71" fmla="*/ 142 h 2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0"/>
                  <a:gd name="T109" fmla="*/ 0 h 266"/>
                  <a:gd name="T110" fmla="*/ 450 w 450"/>
                  <a:gd name="T111" fmla="*/ 266 h 2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0" h="266">
                    <a:moveTo>
                      <a:pt x="449" y="132"/>
                    </a:moveTo>
                    <a:lnTo>
                      <a:pt x="449" y="120"/>
                    </a:lnTo>
                    <a:lnTo>
                      <a:pt x="445" y="108"/>
                    </a:lnTo>
                    <a:lnTo>
                      <a:pt x="442" y="97"/>
                    </a:lnTo>
                    <a:lnTo>
                      <a:pt x="436" y="86"/>
                    </a:lnTo>
                    <a:lnTo>
                      <a:pt x="428" y="76"/>
                    </a:lnTo>
                    <a:lnTo>
                      <a:pt x="418" y="65"/>
                    </a:lnTo>
                    <a:lnTo>
                      <a:pt x="409" y="56"/>
                    </a:lnTo>
                    <a:lnTo>
                      <a:pt x="396" y="47"/>
                    </a:lnTo>
                    <a:lnTo>
                      <a:pt x="383" y="39"/>
                    </a:lnTo>
                    <a:lnTo>
                      <a:pt x="368" y="31"/>
                    </a:lnTo>
                    <a:lnTo>
                      <a:pt x="353" y="23"/>
                    </a:lnTo>
                    <a:lnTo>
                      <a:pt x="337" y="17"/>
                    </a:lnTo>
                    <a:lnTo>
                      <a:pt x="319" y="13"/>
                    </a:lnTo>
                    <a:lnTo>
                      <a:pt x="300" y="7"/>
                    </a:lnTo>
                    <a:lnTo>
                      <a:pt x="282" y="3"/>
                    </a:lnTo>
                    <a:lnTo>
                      <a:pt x="263" y="2"/>
                    </a:lnTo>
                    <a:lnTo>
                      <a:pt x="243" y="0"/>
                    </a:lnTo>
                    <a:lnTo>
                      <a:pt x="223" y="0"/>
                    </a:lnTo>
                    <a:lnTo>
                      <a:pt x="205" y="0"/>
                    </a:lnTo>
                    <a:lnTo>
                      <a:pt x="185" y="2"/>
                    </a:lnTo>
                    <a:lnTo>
                      <a:pt x="166" y="3"/>
                    </a:lnTo>
                    <a:lnTo>
                      <a:pt x="148" y="7"/>
                    </a:lnTo>
                    <a:lnTo>
                      <a:pt x="129" y="13"/>
                    </a:lnTo>
                    <a:lnTo>
                      <a:pt x="111" y="17"/>
                    </a:lnTo>
                    <a:lnTo>
                      <a:pt x="95" y="23"/>
                    </a:lnTo>
                    <a:lnTo>
                      <a:pt x="80" y="31"/>
                    </a:lnTo>
                    <a:lnTo>
                      <a:pt x="65" y="39"/>
                    </a:lnTo>
                    <a:lnTo>
                      <a:pt x="52" y="47"/>
                    </a:lnTo>
                    <a:lnTo>
                      <a:pt x="39" y="56"/>
                    </a:lnTo>
                    <a:lnTo>
                      <a:pt x="30" y="65"/>
                    </a:lnTo>
                    <a:lnTo>
                      <a:pt x="20" y="76"/>
                    </a:lnTo>
                    <a:lnTo>
                      <a:pt x="12" y="86"/>
                    </a:lnTo>
                    <a:lnTo>
                      <a:pt x="6" y="97"/>
                    </a:lnTo>
                    <a:lnTo>
                      <a:pt x="3" y="108"/>
                    </a:lnTo>
                    <a:lnTo>
                      <a:pt x="0" y="120"/>
                    </a:lnTo>
                    <a:lnTo>
                      <a:pt x="0" y="132"/>
                    </a:lnTo>
                    <a:lnTo>
                      <a:pt x="0" y="142"/>
                    </a:lnTo>
                    <a:lnTo>
                      <a:pt x="3" y="154"/>
                    </a:lnTo>
                    <a:lnTo>
                      <a:pt x="6" y="166"/>
                    </a:lnTo>
                    <a:lnTo>
                      <a:pt x="12" y="177"/>
                    </a:lnTo>
                    <a:lnTo>
                      <a:pt x="20" y="187"/>
                    </a:lnTo>
                    <a:lnTo>
                      <a:pt x="30" y="198"/>
                    </a:lnTo>
                    <a:lnTo>
                      <a:pt x="39" y="208"/>
                    </a:lnTo>
                    <a:lnTo>
                      <a:pt x="52" y="217"/>
                    </a:lnTo>
                    <a:lnTo>
                      <a:pt x="65" y="225"/>
                    </a:lnTo>
                    <a:lnTo>
                      <a:pt x="80" y="233"/>
                    </a:lnTo>
                    <a:lnTo>
                      <a:pt x="95" y="240"/>
                    </a:lnTo>
                    <a:lnTo>
                      <a:pt x="111" y="246"/>
                    </a:lnTo>
                    <a:lnTo>
                      <a:pt x="129" y="251"/>
                    </a:lnTo>
                    <a:lnTo>
                      <a:pt x="148" y="255"/>
                    </a:lnTo>
                    <a:lnTo>
                      <a:pt x="166" y="259"/>
                    </a:lnTo>
                    <a:lnTo>
                      <a:pt x="185" y="262"/>
                    </a:lnTo>
                    <a:lnTo>
                      <a:pt x="205" y="263"/>
                    </a:lnTo>
                    <a:lnTo>
                      <a:pt x="223" y="265"/>
                    </a:lnTo>
                    <a:lnTo>
                      <a:pt x="243" y="263"/>
                    </a:lnTo>
                    <a:lnTo>
                      <a:pt x="263" y="262"/>
                    </a:lnTo>
                    <a:lnTo>
                      <a:pt x="282" y="259"/>
                    </a:lnTo>
                    <a:lnTo>
                      <a:pt x="300" y="255"/>
                    </a:lnTo>
                    <a:lnTo>
                      <a:pt x="319" y="251"/>
                    </a:lnTo>
                    <a:lnTo>
                      <a:pt x="337" y="246"/>
                    </a:lnTo>
                    <a:lnTo>
                      <a:pt x="353" y="240"/>
                    </a:lnTo>
                    <a:lnTo>
                      <a:pt x="368" y="233"/>
                    </a:lnTo>
                    <a:lnTo>
                      <a:pt x="383" y="225"/>
                    </a:lnTo>
                    <a:lnTo>
                      <a:pt x="396" y="217"/>
                    </a:lnTo>
                    <a:lnTo>
                      <a:pt x="409" y="208"/>
                    </a:lnTo>
                    <a:lnTo>
                      <a:pt x="418" y="198"/>
                    </a:lnTo>
                    <a:lnTo>
                      <a:pt x="428" y="187"/>
                    </a:lnTo>
                    <a:lnTo>
                      <a:pt x="436" y="177"/>
                    </a:lnTo>
                    <a:lnTo>
                      <a:pt x="442" y="166"/>
                    </a:lnTo>
                    <a:lnTo>
                      <a:pt x="445" y="154"/>
                    </a:lnTo>
                    <a:lnTo>
                      <a:pt x="449" y="142"/>
                    </a:lnTo>
                    <a:lnTo>
                      <a:pt x="449" y="13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7" name="Freeform 38">
                <a:extLst>
                  <a:ext uri="{FF2B5EF4-FFF2-40B4-BE49-F238E27FC236}">
                    <a16:creationId xmlns:a16="http://schemas.microsoft.com/office/drawing/2014/main" id="{0F91F076-B742-E5E6-177B-79DE4686E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" y="3230"/>
                <a:ext cx="451" cy="266"/>
              </a:xfrm>
              <a:custGeom>
                <a:avLst/>
                <a:gdLst>
                  <a:gd name="T0" fmla="*/ 448 w 451"/>
                  <a:gd name="T1" fmla="*/ 120 h 266"/>
                  <a:gd name="T2" fmla="*/ 441 w 451"/>
                  <a:gd name="T3" fmla="*/ 98 h 266"/>
                  <a:gd name="T4" fmla="*/ 429 w 451"/>
                  <a:gd name="T5" fmla="*/ 76 h 266"/>
                  <a:gd name="T6" fmla="*/ 409 w 451"/>
                  <a:gd name="T7" fmla="*/ 56 h 266"/>
                  <a:gd name="T8" fmla="*/ 383 w 451"/>
                  <a:gd name="T9" fmla="*/ 39 h 266"/>
                  <a:gd name="T10" fmla="*/ 353 w 451"/>
                  <a:gd name="T11" fmla="*/ 24 h 266"/>
                  <a:gd name="T12" fmla="*/ 319 w 451"/>
                  <a:gd name="T13" fmla="*/ 13 h 266"/>
                  <a:gd name="T14" fmla="*/ 283 w 451"/>
                  <a:gd name="T15" fmla="*/ 5 h 266"/>
                  <a:gd name="T16" fmla="*/ 243 w 451"/>
                  <a:gd name="T17" fmla="*/ 0 h 266"/>
                  <a:gd name="T18" fmla="*/ 205 w 451"/>
                  <a:gd name="T19" fmla="*/ 0 h 266"/>
                  <a:gd name="T20" fmla="*/ 166 w 451"/>
                  <a:gd name="T21" fmla="*/ 5 h 266"/>
                  <a:gd name="T22" fmla="*/ 129 w 451"/>
                  <a:gd name="T23" fmla="*/ 13 h 266"/>
                  <a:gd name="T24" fmla="*/ 95 w 451"/>
                  <a:gd name="T25" fmla="*/ 24 h 266"/>
                  <a:gd name="T26" fmla="*/ 66 w 451"/>
                  <a:gd name="T27" fmla="*/ 39 h 266"/>
                  <a:gd name="T28" fmla="*/ 40 w 451"/>
                  <a:gd name="T29" fmla="*/ 56 h 266"/>
                  <a:gd name="T30" fmla="*/ 20 w 451"/>
                  <a:gd name="T31" fmla="*/ 76 h 266"/>
                  <a:gd name="T32" fmla="*/ 6 w 451"/>
                  <a:gd name="T33" fmla="*/ 98 h 266"/>
                  <a:gd name="T34" fmla="*/ 1 w 451"/>
                  <a:gd name="T35" fmla="*/ 120 h 266"/>
                  <a:gd name="T36" fmla="*/ 1 w 451"/>
                  <a:gd name="T37" fmla="*/ 144 h 266"/>
                  <a:gd name="T38" fmla="*/ 6 w 451"/>
                  <a:gd name="T39" fmla="*/ 166 h 266"/>
                  <a:gd name="T40" fmla="*/ 20 w 451"/>
                  <a:gd name="T41" fmla="*/ 188 h 266"/>
                  <a:gd name="T42" fmla="*/ 40 w 451"/>
                  <a:gd name="T43" fmla="*/ 208 h 266"/>
                  <a:gd name="T44" fmla="*/ 66 w 451"/>
                  <a:gd name="T45" fmla="*/ 225 h 266"/>
                  <a:gd name="T46" fmla="*/ 95 w 451"/>
                  <a:gd name="T47" fmla="*/ 240 h 266"/>
                  <a:gd name="T48" fmla="*/ 129 w 451"/>
                  <a:gd name="T49" fmla="*/ 251 h 266"/>
                  <a:gd name="T50" fmla="*/ 166 w 451"/>
                  <a:gd name="T51" fmla="*/ 259 h 266"/>
                  <a:gd name="T52" fmla="*/ 205 w 451"/>
                  <a:gd name="T53" fmla="*/ 265 h 266"/>
                  <a:gd name="T54" fmla="*/ 243 w 451"/>
                  <a:gd name="T55" fmla="*/ 265 h 266"/>
                  <a:gd name="T56" fmla="*/ 283 w 451"/>
                  <a:gd name="T57" fmla="*/ 259 h 266"/>
                  <a:gd name="T58" fmla="*/ 319 w 451"/>
                  <a:gd name="T59" fmla="*/ 251 h 266"/>
                  <a:gd name="T60" fmla="*/ 353 w 451"/>
                  <a:gd name="T61" fmla="*/ 240 h 266"/>
                  <a:gd name="T62" fmla="*/ 383 w 451"/>
                  <a:gd name="T63" fmla="*/ 225 h 266"/>
                  <a:gd name="T64" fmla="*/ 409 w 451"/>
                  <a:gd name="T65" fmla="*/ 208 h 266"/>
                  <a:gd name="T66" fmla="*/ 429 w 451"/>
                  <a:gd name="T67" fmla="*/ 188 h 266"/>
                  <a:gd name="T68" fmla="*/ 441 w 451"/>
                  <a:gd name="T69" fmla="*/ 166 h 266"/>
                  <a:gd name="T70" fmla="*/ 448 w 451"/>
                  <a:gd name="T71" fmla="*/ 144 h 2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1"/>
                  <a:gd name="T109" fmla="*/ 0 h 266"/>
                  <a:gd name="T110" fmla="*/ 451 w 451"/>
                  <a:gd name="T111" fmla="*/ 266 h 2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1" h="266">
                    <a:moveTo>
                      <a:pt x="450" y="132"/>
                    </a:moveTo>
                    <a:lnTo>
                      <a:pt x="448" y="120"/>
                    </a:lnTo>
                    <a:lnTo>
                      <a:pt x="446" y="108"/>
                    </a:lnTo>
                    <a:lnTo>
                      <a:pt x="441" y="98"/>
                    </a:lnTo>
                    <a:lnTo>
                      <a:pt x="436" y="87"/>
                    </a:lnTo>
                    <a:lnTo>
                      <a:pt x="429" y="76"/>
                    </a:lnTo>
                    <a:lnTo>
                      <a:pt x="419" y="65"/>
                    </a:lnTo>
                    <a:lnTo>
                      <a:pt x="409" y="56"/>
                    </a:lnTo>
                    <a:lnTo>
                      <a:pt x="396" y="47"/>
                    </a:lnTo>
                    <a:lnTo>
                      <a:pt x="383" y="39"/>
                    </a:lnTo>
                    <a:lnTo>
                      <a:pt x="369" y="31"/>
                    </a:lnTo>
                    <a:lnTo>
                      <a:pt x="353" y="24"/>
                    </a:lnTo>
                    <a:lnTo>
                      <a:pt x="336" y="17"/>
                    </a:lnTo>
                    <a:lnTo>
                      <a:pt x="319" y="13"/>
                    </a:lnTo>
                    <a:lnTo>
                      <a:pt x="301" y="7"/>
                    </a:lnTo>
                    <a:lnTo>
                      <a:pt x="283" y="5"/>
                    </a:lnTo>
                    <a:lnTo>
                      <a:pt x="263" y="2"/>
                    </a:lnTo>
                    <a:lnTo>
                      <a:pt x="243" y="0"/>
                    </a:lnTo>
                    <a:lnTo>
                      <a:pt x="225" y="0"/>
                    </a:lnTo>
                    <a:lnTo>
                      <a:pt x="205" y="0"/>
                    </a:lnTo>
                    <a:lnTo>
                      <a:pt x="185" y="2"/>
                    </a:lnTo>
                    <a:lnTo>
                      <a:pt x="166" y="5"/>
                    </a:lnTo>
                    <a:lnTo>
                      <a:pt x="148" y="7"/>
                    </a:lnTo>
                    <a:lnTo>
                      <a:pt x="129" y="13"/>
                    </a:lnTo>
                    <a:lnTo>
                      <a:pt x="111" y="17"/>
                    </a:lnTo>
                    <a:lnTo>
                      <a:pt x="95" y="24"/>
                    </a:lnTo>
                    <a:lnTo>
                      <a:pt x="80" y="31"/>
                    </a:lnTo>
                    <a:lnTo>
                      <a:pt x="66" y="39"/>
                    </a:lnTo>
                    <a:lnTo>
                      <a:pt x="52" y="47"/>
                    </a:lnTo>
                    <a:lnTo>
                      <a:pt x="40" y="56"/>
                    </a:lnTo>
                    <a:lnTo>
                      <a:pt x="30" y="65"/>
                    </a:lnTo>
                    <a:lnTo>
                      <a:pt x="20" y="76"/>
                    </a:lnTo>
                    <a:lnTo>
                      <a:pt x="13" y="87"/>
                    </a:lnTo>
                    <a:lnTo>
                      <a:pt x="6" y="98"/>
                    </a:lnTo>
                    <a:lnTo>
                      <a:pt x="3" y="108"/>
                    </a:lnTo>
                    <a:lnTo>
                      <a:pt x="1" y="120"/>
                    </a:lnTo>
                    <a:lnTo>
                      <a:pt x="0" y="132"/>
                    </a:lnTo>
                    <a:lnTo>
                      <a:pt x="1" y="144"/>
                    </a:lnTo>
                    <a:lnTo>
                      <a:pt x="3" y="156"/>
                    </a:lnTo>
                    <a:lnTo>
                      <a:pt x="6" y="166"/>
                    </a:lnTo>
                    <a:lnTo>
                      <a:pt x="13" y="177"/>
                    </a:lnTo>
                    <a:lnTo>
                      <a:pt x="20" y="188"/>
                    </a:lnTo>
                    <a:lnTo>
                      <a:pt x="30" y="198"/>
                    </a:lnTo>
                    <a:lnTo>
                      <a:pt x="40" y="208"/>
                    </a:lnTo>
                    <a:lnTo>
                      <a:pt x="52" y="217"/>
                    </a:lnTo>
                    <a:lnTo>
                      <a:pt x="66" y="225"/>
                    </a:lnTo>
                    <a:lnTo>
                      <a:pt x="80" y="233"/>
                    </a:lnTo>
                    <a:lnTo>
                      <a:pt x="95" y="240"/>
                    </a:lnTo>
                    <a:lnTo>
                      <a:pt x="111" y="246"/>
                    </a:lnTo>
                    <a:lnTo>
                      <a:pt x="129" y="251"/>
                    </a:lnTo>
                    <a:lnTo>
                      <a:pt x="148" y="257"/>
                    </a:lnTo>
                    <a:lnTo>
                      <a:pt x="166" y="259"/>
                    </a:lnTo>
                    <a:lnTo>
                      <a:pt x="185" y="262"/>
                    </a:lnTo>
                    <a:lnTo>
                      <a:pt x="205" y="265"/>
                    </a:lnTo>
                    <a:lnTo>
                      <a:pt x="225" y="265"/>
                    </a:lnTo>
                    <a:lnTo>
                      <a:pt x="243" y="265"/>
                    </a:lnTo>
                    <a:lnTo>
                      <a:pt x="263" y="262"/>
                    </a:lnTo>
                    <a:lnTo>
                      <a:pt x="283" y="259"/>
                    </a:lnTo>
                    <a:lnTo>
                      <a:pt x="301" y="257"/>
                    </a:lnTo>
                    <a:lnTo>
                      <a:pt x="319" y="251"/>
                    </a:lnTo>
                    <a:lnTo>
                      <a:pt x="336" y="246"/>
                    </a:lnTo>
                    <a:lnTo>
                      <a:pt x="353" y="240"/>
                    </a:lnTo>
                    <a:lnTo>
                      <a:pt x="369" y="233"/>
                    </a:lnTo>
                    <a:lnTo>
                      <a:pt x="383" y="225"/>
                    </a:lnTo>
                    <a:lnTo>
                      <a:pt x="396" y="217"/>
                    </a:lnTo>
                    <a:lnTo>
                      <a:pt x="409" y="208"/>
                    </a:lnTo>
                    <a:lnTo>
                      <a:pt x="419" y="198"/>
                    </a:lnTo>
                    <a:lnTo>
                      <a:pt x="429" y="188"/>
                    </a:lnTo>
                    <a:lnTo>
                      <a:pt x="436" y="177"/>
                    </a:lnTo>
                    <a:lnTo>
                      <a:pt x="441" y="166"/>
                    </a:lnTo>
                    <a:lnTo>
                      <a:pt x="446" y="156"/>
                    </a:lnTo>
                    <a:lnTo>
                      <a:pt x="448" y="144"/>
                    </a:lnTo>
                    <a:lnTo>
                      <a:pt x="450" y="13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" name="Freeform 39">
                <a:extLst>
                  <a:ext uri="{FF2B5EF4-FFF2-40B4-BE49-F238E27FC236}">
                    <a16:creationId xmlns:a16="http://schemas.microsoft.com/office/drawing/2014/main" id="{1CE7A592-6572-A0A1-7D04-ACB80BF68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2880"/>
                <a:ext cx="450" cy="266"/>
              </a:xfrm>
              <a:custGeom>
                <a:avLst/>
                <a:gdLst>
                  <a:gd name="T0" fmla="*/ 0 w 450"/>
                  <a:gd name="T1" fmla="*/ 144 h 266"/>
                  <a:gd name="T2" fmla="*/ 8 w 450"/>
                  <a:gd name="T3" fmla="*/ 166 h 266"/>
                  <a:gd name="T4" fmla="*/ 20 w 450"/>
                  <a:gd name="T5" fmla="*/ 188 h 266"/>
                  <a:gd name="T6" fmla="*/ 40 w 450"/>
                  <a:gd name="T7" fmla="*/ 208 h 266"/>
                  <a:gd name="T8" fmla="*/ 65 w 450"/>
                  <a:gd name="T9" fmla="*/ 226 h 266"/>
                  <a:gd name="T10" fmla="*/ 95 w 450"/>
                  <a:gd name="T11" fmla="*/ 241 h 266"/>
                  <a:gd name="T12" fmla="*/ 129 w 450"/>
                  <a:gd name="T13" fmla="*/ 253 h 266"/>
                  <a:gd name="T14" fmla="*/ 166 w 450"/>
                  <a:gd name="T15" fmla="*/ 259 h 266"/>
                  <a:gd name="T16" fmla="*/ 205 w 450"/>
                  <a:gd name="T17" fmla="*/ 263 h 266"/>
                  <a:gd name="T18" fmla="*/ 244 w 450"/>
                  <a:gd name="T19" fmla="*/ 263 h 266"/>
                  <a:gd name="T20" fmla="*/ 283 w 450"/>
                  <a:gd name="T21" fmla="*/ 259 h 266"/>
                  <a:gd name="T22" fmla="*/ 319 w 450"/>
                  <a:gd name="T23" fmla="*/ 251 h 266"/>
                  <a:gd name="T24" fmla="*/ 353 w 450"/>
                  <a:gd name="T25" fmla="*/ 241 h 266"/>
                  <a:gd name="T26" fmla="*/ 383 w 450"/>
                  <a:gd name="T27" fmla="*/ 225 h 266"/>
                  <a:gd name="T28" fmla="*/ 409 w 450"/>
                  <a:gd name="T29" fmla="*/ 208 h 266"/>
                  <a:gd name="T30" fmla="*/ 428 w 450"/>
                  <a:gd name="T31" fmla="*/ 188 h 266"/>
                  <a:gd name="T32" fmla="*/ 442 w 450"/>
                  <a:gd name="T33" fmla="*/ 166 h 266"/>
                  <a:gd name="T34" fmla="*/ 449 w 450"/>
                  <a:gd name="T35" fmla="*/ 144 h 266"/>
                  <a:gd name="T36" fmla="*/ 449 w 450"/>
                  <a:gd name="T37" fmla="*/ 120 h 266"/>
                  <a:gd name="T38" fmla="*/ 442 w 450"/>
                  <a:gd name="T39" fmla="*/ 98 h 266"/>
                  <a:gd name="T40" fmla="*/ 428 w 450"/>
                  <a:gd name="T41" fmla="*/ 76 h 266"/>
                  <a:gd name="T42" fmla="*/ 409 w 450"/>
                  <a:gd name="T43" fmla="*/ 56 h 266"/>
                  <a:gd name="T44" fmla="*/ 383 w 450"/>
                  <a:gd name="T45" fmla="*/ 39 h 266"/>
                  <a:gd name="T46" fmla="*/ 353 w 450"/>
                  <a:gd name="T47" fmla="*/ 23 h 266"/>
                  <a:gd name="T48" fmla="*/ 319 w 450"/>
                  <a:gd name="T49" fmla="*/ 11 h 266"/>
                  <a:gd name="T50" fmla="*/ 283 w 450"/>
                  <a:gd name="T51" fmla="*/ 3 h 266"/>
                  <a:gd name="T52" fmla="*/ 244 w 450"/>
                  <a:gd name="T53" fmla="*/ 1 h 266"/>
                  <a:gd name="T54" fmla="*/ 205 w 450"/>
                  <a:gd name="T55" fmla="*/ 1 h 266"/>
                  <a:gd name="T56" fmla="*/ 166 w 450"/>
                  <a:gd name="T57" fmla="*/ 3 h 266"/>
                  <a:gd name="T58" fmla="*/ 129 w 450"/>
                  <a:gd name="T59" fmla="*/ 11 h 266"/>
                  <a:gd name="T60" fmla="*/ 95 w 450"/>
                  <a:gd name="T61" fmla="*/ 23 h 266"/>
                  <a:gd name="T62" fmla="*/ 65 w 450"/>
                  <a:gd name="T63" fmla="*/ 39 h 266"/>
                  <a:gd name="T64" fmla="*/ 40 w 450"/>
                  <a:gd name="T65" fmla="*/ 56 h 266"/>
                  <a:gd name="T66" fmla="*/ 20 w 450"/>
                  <a:gd name="T67" fmla="*/ 77 h 266"/>
                  <a:gd name="T68" fmla="*/ 8 w 450"/>
                  <a:gd name="T69" fmla="*/ 98 h 266"/>
                  <a:gd name="T70" fmla="*/ 0 w 450"/>
                  <a:gd name="T71" fmla="*/ 120 h 2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0"/>
                  <a:gd name="T109" fmla="*/ 0 h 266"/>
                  <a:gd name="T110" fmla="*/ 450 w 450"/>
                  <a:gd name="T111" fmla="*/ 266 h 2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0" h="266">
                    <a:moveTo>
                      <a:pt x="0" y="132"/>
                    </a:moveTo>
                    <a:lnTo>
                      <a:pt x="0" y="144"/>
                    </a:lnTo>
                    <a:lnTo>
                      <a:pt x="3" y="156"/>
                    </a:lnTo>
                    <a:lnTo>
                      <a:pt x="8" y="166"/>
                    </a:lnTo>
                    <a:lnTo>
                      <a:pt x="12" y="178"/>
                    </a:lnTo>
                    <a:lnTo>
                      <a:pt x="20" y="188"/>
                    </a:lnTo>
                    <a:lnTo>
                      <a:pt x="30" y="198"/>
                    </a:lnTo>
                    <a:lnTo>
                      <a:pt x="40" y="208"/>
                    </a:lnTo>
                    <a:lnTo>
                      <a:pt x="52" y="217"/>
                    </a:lnTo>
                    <a:lnTo>
                      <a:pt x="65" y="226"/>
                    </a:lnTo>
                    <a:lnTo>
                      <a:pt x="80" y="233"/>
                    </a:lnTo>
                    <a:lnTo>
                      <a:pt x="95" y="241"/>
                    </a:lnTo>
                    <a:lnTo>
                      <a:pt x="111" y="246"/>
                    </a:lnTo>
                    <a:lnTo>
                      <a:pt x="129" y="253"/>
                    </a:lnTo>
                    <a:lnTo>
                      <a:pt x="148" y="257"/>
                    </a:lnTo>
                    <a:lnTo>
                      <a:pt x="166" y="259"/>
                    </a:lnTo>
                    <a:lnTo>
                      <a:pt x="185" y="263"/>
                    </a:lnTo>
                    <a:lnTo>
                      <a:pt x="205" y="263"/>
                    </a:lnTo>
                    <a:lnTo>
                      <a:pt x="225" y="265"/>
                    </a:lnTo>
                    <a:lnTo>
                      <a:pt x="244" y="263"/>
                    </a:lnTo>
                    <a:lnTo>
                      <a:pt x="263" y="262"/>
                    </a:lnTo>
                    <a:lnTo>
                      <a:pt x="283" y="259"/>
                    </a:lnTo>
                    <a:lnTo>
                      <a:pt x="302" y="257"/>
                    </a:lnTo>
                    <a:lnTo>
                      <a:pt x="319" y="251"/>
                    </a:lnTo>
                    <a:lnTo>
                      <a:pt x="337" y="246"/>
                    </a:lnTo>
                    <a:lnTo>
                      <a:pt x="353" y="241"/>
                    </a:lnTo>
                    <a:lnTo>
                      <a:pt x="369" y="233"/>
                    </a:lnTo>
                    <a:lnTo>
                      <a:pt x="383" y="225"/>
                    </a:lnTo>
                    <a:lnTo>
                      <a:pt x="396" y="217"/>
                    </a:lnTo>
                    <a:lnTo>
                      <a:pt x="409" y="208"/>
                    </a:lnTo>
                    <a:lnTo>
                      <a:pt x="419" y="198"/>
                    </a:lnTo>
                    <a:lnTo>
                      <a:pt x="428" y="188"/>
                    </a:lnTo>
                    <a:lnTo>
                      <a:pt x="436" y="178"/>
                    </a:lnTo>
                    <a:lnTo>
                      <a:pt x="442" y="166"/>
                    </a:lnTo>
                    <a:lnTo>
                      <a:pt x="446" y="154"/>
                    </a:lnTo>
                    <a:lnTo>
                      <a:pt x="449" y="144"/>
                    </a:lnTo>
                    <a:lnTo>
                      <a:pt x="449" y="132"/>
                    </a:lnTo>
                    <a:lnTo>
                      <a:pt x="449" y="120"/>
                    </a:lnTo>
                    <a:lnTo>
                      <a:pt x="446" y="108"/>
                    </a:lnTo>
                    <a:lnTo>
                      <a:pt x="442" y="98"/>
                    </a:lnTo>
                    <a:lnTo>
                      <a:pt x="436" y="86"/>
                    </a:lnTo>
                    <a:lnTo>
                      <a:pt x="428" y="76"/>
                    </a:lnTo>
                    <a:lnTo>
                      <a:pt x="418" y="66"/>
                    </a:lnTo>
                    <a:lnTo>
                      <a:pt x="409" y="56"/>
                    </a:lnTo>
                    <a:lnTo>
                      <a:pt x="396" y="47"/>
                    </a:lnTo>
                    <a:lnTo>
                      <a:pt x="383" y="39"/>
                    </a:lnTo>
                    <a:lnTo>
                      <a:pt x="369" y="31"/>
                    </a:lnTo>
                    <a:lnTo>
                      <a:pt x="353" y="23"/>
                    </a:lnTo>
                    <a:lnTo>
                      <a:pt x="337" y="18"/>
                    </a:lnTo>
                    <a:lnTo>
                      <a:pt x="319" y="11"/>
                    </a:lnTo>
                    <a:lnTo>
                      <a:pt x="302" y="7"/>
                    </a:lnTo>
                    <a:lnTo>
                      <a:pt x="283" y="3"/>
                    </a:lnTo>
                    <a:lnTo>
                      <a:pt x="263" y="2"/>
                    </a:lnTo>
                    <a:lnTo>
                      <a:pt x="244" y="1"/>
                    </a:lnTo>
                    <a:lnTo>
                      <a:pt x="223" y="0"/>
                    </a:lnTo>
                    <a:lnTo>
                      <a:pt x="205" y="1"/>
                    </a:lnTo>
                    <a:lnTo>
                      <a:pt x="185" y="2"/>
                    </a:lnTo>
                    <a:lnTo>
                      <a:pt x="166" y="3"/>
                    </a:lnTo>
                    <a:lnTo>
                      <a:pt x="148" y="7"/>
                    </a:lnTo>
                    <a:lnTo>
                      <a:pt x="129" y="11"/>
                    </a:lnTo>
                    <a:lnTo>
                      <a:pt x="111" y="18"/>
                    </a:lnTo>
                    <a:lnTo>
                      <a:pt x="95" y="23"/>
                    </a:lnTo>
                    <a:lnTo>
                      <a:pt x="80" y="31"/>
                    </a:lnTo>
                    <a:lnTo>
                      <a:pt x="65" y="39"/>
                    </a:lnTo>
                    <a:lnTo>
                      <a:pt x="52" y="47"/>
                    </a:lnTo>
                    <a:lnTo>
                      <a:pt x="40" y="56"/>
                    </a:lnTo>
                    <a:lnTo>
                      <a:pt x="29" y="66"/>
                    </a:lnTo>
                    <a:lnTo>
                      <a:pt x="20" y="77"/>
                    </a:lnTo>
                    <a:lnTo>
                      <a:pt x="12" y="86"/>
                    </a:lnTo>
                    <a:lnTo>
                      <a:pt x="8" y="98"/>
                    </a:lnTo>
                    <a:lnTo>
                      <a:pt x="3" y="110"/>
                    </a:lnTo>
                    <a:lnTo>
                      <a:pt x="0" y="120"/>
                    </a:lnTo>
                    <a:lnTo>
                      <a:pt x="0" y="13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" name="Freeform 40">
                <a:extLst>
                  <a:ext uri="{FF2B5EF4-FFF2-40B4-BE49-F238E27FC236}">
                    <a16:creationId xmlns:a16="http://schemas.microsoft.com/office/drawing/2014/main" id="{71B14E2E-1A44-D64E-0E59-DF94CB378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3223"/>
                <a:ext cx="450" cy="265"/>
              </a:xfrm>
              <a:custGeom>
                <a:avLst/>
                <a:gdLst>
                  <a:gd name="T0" fmla="*/ 447 w 450"/>
                  <a:gd name="T1" fmla="*/ 120 h 265"/>
                  <a:gd name="T2" fmla="*/ 442 w 450"/>
                  <a:gd name="T3" fmla="*/ 98 h 265"/>
                  <a:gd name="T4" fmla="*/ 428 w 450"/>
                  <a:gd name="T5" fmla="*/ 75 h 265"/>
                  <a:gd name="T6" fmla="*/ 408 w 450"/>
                  <a:gd name="T7" fmla="*/ 56 h 265"/>
                  <a:gd name="T8" fmla="*/ 383 w 450"/>
                  <a:gd name="T9" fmla="*/ 39 h 265"/>
                  <a:gd name="T10" fmla="*/ 353 w 450"/>
                  <a:gd name="T11" fmla="*/ 23 h 265"/>
                  <a:gd name="T12" fmla="*/ 319 w 450"/>
                  <a:gd name="T13" fmla="*/ 13 h 265"/>
                  <a:gd name="T14" fmla="*/ 283 w 450"/>
                  <a:gd name="T15" fmla="*/ 5 h 265"/>
                  <a:gd name="T16" fmla="*/ 243 w 450"/>
                  <a:gd name="T17" fmla="*/ 1 h 265"/>
                  <a:gd name="T18" fmla="*/ 205 w 450"/>
                  <a:gd name="T19" fmla="*/ 1 h 265"/>
                  <a:gd name="T20" fmla="*/ 166 w 450"/>
                  <a:gd name="T21" fmla="*/ 5 h 265"/>
                  <a:gd name="T22" fmla="*/ 129 w 450"/>
                  <a:gd name="T23" fmla="*/ 13 h 265"/>
                  <a:gd name="T24" fmla="*/ 95 w 450"/>
                  <a:gd name="T25" fmla="*/ 23 h 265"/>
                  <a:gd name="T26" fmla="*/ 65 w 450"/>
                  <a:gd name="T27" fmla="*/ 39 h 265"/>
                  <a:gd name="T28" fmla="*/ 40 w 450"/>
                  <a:gd name="T29" fmla="*/ 56 h 265"/>
                  <a:gd name="T30" fmla="*/ 20 w 450"/>
                  <a:gd name="T31" fmla="*/ 75 h 265"/>
                  <a:gd name="T32" fmla="*/ 6 w 450"/>
                  <a:gd name="T33" fmla="*/ 98 h 265"/>
                  <a:gd name="T34" fmla="*/ 0 w 450"/>
                  <a:gd name="T35" fmla="*/ 120 h 265"/>
                  <a:gd name="T36" fmla="*/ 0 w 450"/>
                  <a:gd name="T37" fmla="*/ 143 h 265"/>
                  <a:gd name="T38" fmla="*/ 6 w 450"/>
                  <a:gd name="T39" fmla="*/ 165 h 265"/>
                  <a:gd name="T40" fmla="*/ 20 w 450"/>
                  <a:gd name="T41" fmla="*/ 188 h 265"/>
                  <a:gd name="T42" fmla="*/ 40 w 450"/>
                  <a:gd name="T43" fmla="*/ 207 h 265"/>
                  <a:gd name="T44" fmla="*/ 65 w 450"/>
                  <a:gd name="T45" fmla="*/ 224 h 265"/>
                  <a:gd name="T46" fmla="*/ 95 w 450"/>
                  <a:gd name="T47" fmla="*/ 240 h 265"/>
                  <a:gd name="T48" fmla="*/ 129 w 450"/>
                  <a:gd name="T49" fmla="*/ 250 h 265"/>
                  <a:gd name="T50" fmla="*/ 166 w 450"/>
                  <a:gd name="T51" fmla="*/ 258 h 265"/>
                  <a:gd name="T52" fmla="*/ 205 w 450"/>
                  <a:gd name="T53" fmla="*/ 264 h 265"/>
                  <a:gd name="T54" fmla="*/ 243 w 450"/>
                  <a:gd name="T55" fmla="*/ 264 h 265"/>
                  <a:gd name="T56" fmla="*/ 283 w 450"/>
                  <a:gd name="T57" fmla="*/ 258 h 265"/>
                  <a:gd name="T58" fmla="*/ 319 w 450"/>
                  <a:gd name="T59" fmla="*/ 250 h 265"/>
                  <a:gd name="T60" fmla="*/ 353 w 450"/>
                  <a:gd name="T61" fmla="*/ 240 h 265"/>
                  <a:gd name="T62" fmla="*/ 383 w 450"/>
                  <a:gd name="T63" fmla="*/ 224 h 265"/>
                  <a:gd name="T64" fmla="*/ 408 w 450"/>
                  <a:gd name="T65" fmla="*/ 207 h 265"/>
                  <a:gd name="T66" fmla="*/ 428 w 450"/>
                  <a:gd name="T67" fmla="*/ 188 h 265"/>
                  <a:gd name="T68" fmla="*/ 442 w 450"/>
                  <a:gd name="T69" fmla="*/ 165 h 265"/>
                  <a:gd name="T70" fmla="*/ 447 w 450"/>
                  <a:gd name="T71" fmla="*/ 143 h 26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0"/>
                  <a:gd name="T109" fmla="*/ 0 h 265"/>
                  <a:gd name="T110" fmla="*/ 450 w 450"/>
                  <a:gd name="T111" fmla="*/ 265 h 26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0" h="265">
                    <a:moveTo>
                      <a:pt x="449" y="132"/>
                    </a:moveTo>
                    <a:lnTo>
                      <a:pt x="447" y="120"/>
                    </a:lnTo>
                    <a:lnTo>
                      <a:pt x="445" y="108"/>
                    </a:lnTo>
                    <a:lnTo>
                      <a:pt x="442" y="98"/>
                    </a:lnTo>
                    <a:lnTo>
                      <a:pt x="435" y="87"/>
                    </a:lnTo>
                    <a:lnTo>
                      <a:pt x="428" y="75"/>
                    </a:lnTo>
                    <a:lnTo>
                      <a:pt x="418" y="66"/>
                    </a:lnTo>
                    <a:lnTo>
                      <a:pt x="408" y="56"/>
                    </a:lnTo>
                    <a:lnTo>
                      <a:pt x="396" y="47"/>
                    </a:lnTo>
                    <a:lnTo>
                      <a:pt x="383" y="39"/>
                    </a:lnTo>
                    <a:lnTo>
                      <a:pt x="369" y="31"/>
                    </a:lnTo>
                    <a:lnTo>
                      <a:pt x="353" y="23"/>
                    </a:lnTo>
                    <a:lnTo>
                      <a:pt x="337" y="18"/>
                    </a:lnTo>
                    <a:lnTo>
                      <a:pt x="319" y="13"/>
                    </a:lnTo>
                    <a:lnTo>
                      <a:pt x="300" y="7"/>
                    </a:lnTo>
                    <a:lnTo>
                      <a:pt x="283" y="5"/>
                    </a:lnTo>
                    <a:lnTo>
                      <a:pt x="263" y="2"/>
                    </a:lnTo>
                    <a:lnTo>
                      <a:pt x="243" y="1"/>
                    </a:lnTo>
                    <a:lnTo>
                      <a:pt x="223" y="0"/>
                    </a:lnTo>
                    <a:lnTo>
                      <a:pt x="205" y="1"/>
                    </a:lnTo>
                    <a:lnTo>
                      <a:pt x="185" y="2"/>
                    </a:lnTo>
                    <a:lnTo>
                      <a:pt x="166" y="5"/>
                    </a:lnTo>
                    <a:lnTo>
                      <a:pt x="146" y="7"/>
                    </a:lnTo>
                    <a:lnTo>
                      <a:pt x="129" y="13"/>
                    </a:lnTo>
                    <a:lnTo>
                      <a:pt x="111" y="18"/>
                    </a:lnTo>
                    <a:lnTo>
                      <a:pt x="95" y="23"/>
                    </a:lnTo>
                    <a:lnTo>
                      <a:pt x="80" y="31"/>
                    </a:lnTo>
                    <a:lnTo>
                      <a:pt x="65" y="39"/>
                    </a:lnTo>
                    <a:lnTo>
                      <a:pt x="52" y="47"/>
                    </a:lnTo>
                    <a:lnTo>
                      <a:pt x="40" y="56"/>
                    </a:lnTo>
                    <a:lnTo>
                      <a:pt x="29" y="66"/>
                    </a:lnTo>
                    <a:lnTo>
                      <a:pt x="20" y="75"/>
                    </a:lnTo>
                    <a:lnTo>
                      <a:pt x="12" y="87"/>
                    </a:lnTo>
                    <a:lnTo>
                      <a:pt x="6" y="98"/>
                    </a:lnTo>
                    <a:lnTo>
                      <a:pt x="3" y="108"/>
                    </a:lnTo>
                    <a:lnTo>
                      <a:pt x="0" y="120"/>
                    </a:lnTo>
                    <a:lnTo>
                      <a:pt x="0" y="132"/>
                    </a:lnTo>
                    <a:lnTo>
                      <a:pt x="0" y="143"/>
                    </a:lnTo>
                    <a:lnTo>
                      <a:pt x="3" y="154"/>
                    </a:lnTo>
                    <a:lnTo>
                      <a:pt x="6" y="165"/>
                    </a:lnTo>
                    <a:lnTo>
                      <a:pt x="12" y="177"/>
                    </a:lnTo>
                    <a:lnTo>
                      <a:pt x="20" y="188"/>
                    </a:lnTo>
                    <a:lnTo>
                      <a:pt x="29" y="198"/>
                    </a:lnTo>
                    <a:lnTo>
                      <a:pt x="40" y="207"/>
                    </a:lnTo>
                    <a:lnTo>
                      <a:pt x="52" y="216"/>
                    </a:lnTo>
                    <a:lnTo>
                      <a:pt x="65" y="224"/>
                    </a:lnTo>
                    <a:lnTo>
                      <a:pt x="80" y="232"/>
                    </a:lnTo>
                    <a:lnTo>
                      <a:pt x="95" y="240"/>
                    </a:lnTo>
                    <a:lnTo>
                      <a:pt x="111" y="245"/>
                    </a:lnTo>
                    <a:lnTo>
                      <a:pt x="129" y="250"/>
                    </a:lnTo>
                    <a:lnTo>
                      <a:pt x="146" y="256"/>
                    </a:lnTo>
                    <a:lnTo>
                      <a:pt x="166" y="258"/>
                    </a:lnTo>
                    <a:lnTo>
                      <a:pt x="185" y="261"/>
                    </a:lnTo>
                    <a:lnTo>
                      <a:pt x="205" y="264"/>
                    </a:lnTo>
                    <a:lnTo>
                      <a:pt x="223" y="264"/>
                    </a:lnTo>
                    <a:lnTo>
                      <a:pt x="243" y="264"/>
                    </a:lnTo>
                    <a:lnTo>
                      <a:pt x="263" y="261"/>
                    </a:lnTo>
                    <a:lnTo>
                      <a:pt x="283" y="258"/>
                    </a:lnTo>
                    <a:lnTo>
                      <a:pt x="300" y="256"/>
                    </a:lnTo>
                    <a:lnTo>
                      <a:pt x="319" y="250"/>
                    </a:lnTo>
                    <a:lnTo>
                      <a:pt x="337" y="245"/>
                    </a:lnTo>
                    <a:lnTo>
                      <a:pt x="353" y="240"/>
                    </a:lnTo>
                    <a:lnTo>
                      <a:pt x="369" y="232"/>
                    </a:lnTo>
                    <a:lnTo>
                      <a:pt x="383" y="224"/>
                    </a:lnTo>
                    <a:lnTo>
                      <a:pt x="396" y="216"/>
                    </a:lnTo>
                    <a:lnTo>
                      <a:pt x="408" y="207"/>
                    </a:lnTo>
                    <a:lnTo>
                      <a:pt x="418" y="198"/>
                    </a:lnTo>
                    <a:lnTo>
                      <a:pt x="428" y="188"/>
                    </a:lnTo>
                    <a:lnTo>
                      <a:pt x="435" y="177"/>
                    </a:lnTo>
                    <a:lnTo>
                      <a:pt x="442" y="165"/>
                    </a:lnTo>
                    <a:lnTo>
                      <a:pt x="445" y="154"/>
                    </a:lnTo>
                    <a:lnTo>
                      <a:pt x="447" y="143"/>
                    </a:lnTo>
                    <a:lnTo>
                      <a:pt x="449" y="13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Freeform 41">
                <a:extLst>
                  <a:ext uri="{FF2B5EF4-FFF2-40B4-BE49-F238E27FC236}">
                    <a16:creationId xmlns:a16="http://schemas.microsoft.com/office/drawing/2014/main" id="{07F475D4-ABC9-9C6C-093A-4D33328D1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3548"/>
                <a:ext cx="721" cy="437"/>
              </a:xfrm>
              <a:custGeom>
                <a:avLst/>
                <a:gdLst>
                  <a:gd name="T0" fmla="*/ 0 w 721"/>
                  <a:gd name="T1" fmla="*/ 218 h 437"/>
                  <a:gd name="T2" fmla="*/ 354 w 721"/>
                  <a:gd name="T3" fmla="*/ 0 h 437"/>
                  <a:gd name="T4" fmla="*/ 720 w 721"/>
                  <a:gd name="T5" fmla="*/ 227 h 437"/>
                  <a:gd name="T6" fmla="*/ 354 w 721"/>
                  <a:gd name="T7" fmla="*/ 436 h 437"/>
                  <a:gd name="T8" fmla="*/ 0 w 721"/>
                  <a:gd name="T9" fmla="*/ 218 h 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1"/>
                  <a:gd name="T16" fmla="*/ 0 h 437"/>
                  <a:gd name="T17" fmla="*/ 721 w 721"/>
                  <a:gd name="T18" fmla="*/ 437 h 4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1" h="437">
                    <a:moveTo>
                      <a:pt x="0" y="218"/>
                    </a:moveTo>
                    <a:lnTo>
                      <a:pt x="354" y="0"/>
                    </a:lnTo>
                    <a:lnTo>
                      <a:pt x="720" y="227"/>
                    </a:lnTo>
                    <a:lnTo>
                      <a:pt x="354" y="436"/>
                    </a:lnTo>
                    <a:lnTo>
                      <a:pt x="0" y="21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1" name="Freeform 42">
                <a:extLst>
                  <a:ext uri="{FF2B5EF4-FFF2-40B4-BE49-F238E27FC236}">
                    <a16:creationId xmlns:a16="http://schemas.microsoft.com/office/drawing/2014/main" id="{7F8867EC-B668-0DED-C6EB-63F837F1B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1" y="3657"/>
                <a:ext cx="865" cy="274"/>
              </a:xfrm>
              <a:custGeom>
                <a:avLst/>
                <a:gdLst>
                  <a:gd name="T0" fmla="*/ 864 w 865"/>
                  <a:gd name="T1" fmla="*/ 273 h 274"/>
                  <a:gd name="T2" fmla="*/ 864 w 865"/>
                  <a:gd name="T3" fmla="*/ 0 h 274"/>
                  <a:gd name="T4" fmla="*/ 0 w 865"/>
                  <a:gd name="T5" fmla="*/ 0 h 274"/>
                  <a:gd name="T6" fmla="*/ 0 w 865"/>
                  <a:gd name="T7" fmla="*/ 273 h 274"/>
                  <a:gd name="T8" fmla="*/ 864 w 865"/>
                  <a:gd name="T9" fmla="*/ 273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274"/>
                  <a:gd name="T17" fmla="*/ 865 w 865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274">
                    <a:moveTo>
                      <a:pt x="864" y="273"/>
                    </a:moveTo>
                    <a:lnTo>
                      <a:pt x="864" y="0"/>
                    </a:lnTo>
                    <a:lnTo>
                      <a:pt x="0" y="0"/>
                    </a:lnTo>
                    <a:lnTo>
                      <a:pt x="0" y="273"/>
                    </a:lnTo>
                    <a:lnTo>
                      <a:pt x="864" y="27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2" name="Freeform 43">
                <a:extLst>
                  <a:ext uri="{FF2B5EF4-FFF2-40B4-BE49-F238E27FC236}">
                    <a16:creationId xmlns:a16="http://schemas.microsoft.com/office/drawing/2014/main" id="{B27D122E-2B30-CB0E-0025-47D4A9E33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3649"/>
                <a:ext cx="769" cy="274"/>
              </a:xfrm>
              <a:custGeom>
                <a:avLst/>
                <a:gdLst>
                  <a:gd name="T0" fmla="*/ 768 w 769"/>
                  <a:gd name="T1" fmla="*/ 273 h 274"/>
                  <a:gd name="T2" fmla="*/ 768 w 769"/>
                  <a:gd name="T3" fmla="*/ 0 h 274"/>
                  <a:gd name="T4" fmla="*/ 0 w 769"/>
                  <a:gd name="T5" fmla="*/ 0 h 274"/>
                  <a:gd name="T6" fmla="*/ 0 w 769"/>
                  <a:gd name="T7" fmla="*/ 273 h 274"/>
                  <a:gd name="T8" fmla="*/ 768 w 769"/>
                  <a:gd name="T9" fmla="*/ 273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9"/>
                  <a:gd name="T16" fmla="*/ 0 h 274"/>
                  <a:gd name="T17" fmla="*/ 769 w 769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9" h="274">
                    <a:moveTo>
                      <a:pt x="768" y="273"/>
                    </a:moveTo>
                    <a:lnTo>
                      <a:pt x="768" y="0"/>
                    </a:lnTo>
                    <a:lnTo>
                      <a:pt x="0" y="0"/>
                    </a:lnTo>
                    <a:lnTo>
                      <a:pt x="0" y="273"/>
                    </a:lnTo>
                    <a:lnTo>
                      <a:pt x="768" y="27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3" name="Freeform 44">
                <a:extLst>
                  <a:ext uri="{FF2B5EF4-FFF2-40B4-BE49-F238E27FC236}">
                    <a16:creationId xmlns:a16="http://schemas.microsoft.com/office/drawing/2014/main" id="{8E21E110-440C-B3B5-7978-B16D1933B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" y="3036"/>
                <a:ext cx="486" cy="266"/>
              </a:xfrm>
              <a:custGeom>
                <a:avLst/>
                <a:gdLst>
                  <a:gd name="T0" fmla="*/ 449 w 450"/>
                  <a:gd name="T1" fmla="*/ 120 h 266"/>
                  <a:gd name="T2" fmla="*/ 442 w 450"/>
                  <a:gd name="T3" fmla="*/ 98 h 266"/>
                  <a:gd name="T4" fmla="*/ 429 w 450"/>
                  <a:gd name="T5" fmla="*/ 76 h 266"/>
                  <a:gd name="T6" fmla="*/ 409 w 450"/>
                  <a:gd name="T7" fmla="*/ 56 h 266"/>
                  <a:gd name="T8" fmla="*/ 383 w 450"/>
                  <a:gd name="T9" fmla="*/ 38 h 266"/>
                  <a:gd name="T10" fmla="*/ 353 w 450"/>
                  <a:gd name="T11" fmla="*/ 23 h 266"/>
                  <a:gd name="T12" fmla="*/ 319 w 450"/>
                  <a:gd name="T13" fmla="*/ 11 h 266"/>
                  <a:gd name="T14" fmla="*/ 283 w 450"/>
                  <a:gd name="T15" fmla="*/ 3 h 266"/>
                  <a:gd name="T16" fmla="*/ 244 w 450"/>
                  <a:gd name="T17" fmla="*/ 0 h 266"/>
                  <a:gd name="T18" fmla="*/ 205 w 450"/>
                  <a:gd name="T19" fmla="*/ 0 h 266"/>
                  <a:gd name="T20" fmla="*/ 166 w 450"/>
                  <a:gd name="T21" fmla="*/ 3 h 266"/>
                  <a:gd name="T22" fmla="*/ 129 w 450"/>
                  <a:gd name="T23" fmla="*/ 11 h 266"/>
                  <a:gd name="T24" fmla="*/ 95 w 450"/>
                  <a:gd name="T25" fmla="*/ 23 h 266"/>
                  <a:gd name="T26" fmla="*/ 65 w 450"/>
                  <a:gd name="T27" fmla="*/ 38 h 266"/>
                  <a:gd name="T28" fmla="*/ 40 w 450"/>
                  <a:gd name="T29" fmla="*/ 56 h 266"/>
                  <a:gd name="T30" fmla="*/ 20 w 450"/>
                  <a:gd name="T31" fmla="*/ 76 h 266"/>
                  <a:gd name="T32" fmla="*/ 8 w 450"/>
                  <a:gd name="T33" fmla="*/ 98 h 266"/>
                  <a:gd name="T34" fmla="*/ 1 w 450"/>
                  <a:gd name="T35" fmla="*/ 120 h 266"/>
                  <a:gd name="T36" fmla="*/ 1 w 450"/>
                  <a:gd name="T37" fmla="*/ 144 h 266"/>
                  <a:gd name="T38" fmla="*/ 8 w 450"/>
                  <a:gd name="T39" fmla="*/ 166 h 266"/>
                  <a:gd name="T40" fmla="*/ 20 w 450"/>
                  <a:gd name="T41" fmla="*/ 187 h 266"/>
                  <a:gd name="T42" fmla="*/ 40 w 450"/>
                  <a:gd name="T43" fmla="*/ 208 h 266"/>
                  <a:gd name="T44" fmla="*/ 65 w 450"/>
                  <a:gd name="T45" fmla="*/ 225 h 266"/>
                  <a:gd name="T46" fmla="*/ 95 w 450"/>
                  <a:gd name="T47" fmla="*/ 240 h 266"/>
                  <a:gd name="T48" fmla="*/ 129 w 450"/>
                  <a:gd name="T49" fmla="*/ 251 h 266"/>
                  <a:gd name="T50" fmla="*/ 166 w 450"/>
                  <a:gd name="T51" fmla="*/ 259 h 266"/>
                  <a:gd name="T52" fmla="*/ 205 w 450"/>
                  <a:gd name="T53" fmla="*/ 263 h 266"/>
                  <a:gd name="T54" fmla="*/ 244 w 450"/>
                  <a:gd name="T55" fmla="*/ 263 h 266"/>
                  <a:gd name="T56" fmla="*/ 283 w 450"/>
                  <a:gd name="T57" fmla="*/ 259 h 266"/>
                  <a:gd name="T58" fmla="*/ 319 w 450"/>
                  <a:gd name="T59" fmla="*/ 251 h 266"/>
                  <a:gd name="T60" fmla="*/ 353 w 450"/>
                  <a:gd name="T61" fmla="*/ 240 h 266"/>
                  <a:gd name="T62" fmla="*/ 383 w 450"/>
                  <a:gd name="T63" fmla="*/ 225 h 266"/>
                  <a:gd name="T64" fmla="*/ 409 w 450"/>
                  <a:gd name="T65" fmla="*/ 208 h 266"/>
                  <a:gd name="T66" fmla="*/ 429 w 450"/>
                  <a:gd name="T67" fmla="*/ 187 h 266"/>
                  <a:gd name="T68" fmla="*/ 442 w 450"/>
                  <a:gd name="T69" fmla="*/ 166 h 266"/>
                  <a:gd name="T70" fmla="*/ 449 w 450"/>
                  <a:gd name="T71" fmla="*/ 144 h 2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0"/>
                  <a:gd name="T109" fmla="*/ 0 h 266"/>
                  <a:gd name="T110" fmla="*/ 450 w 450"/>
                  <a:gd name="T111" fmla="*/ 266 h 2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0" h="266">
                    <a:moveTo>
                      <a:pt x="449" y="132"/>
                    </a:moveTo>
                    <a:lnTo>
                      <a:pt x="449" y="120"/>
                    </a:lnTo>
                    <a:lnTo>
                      <a:pt x="446" y="108"/>
                    </a:lnTo>
                    <a:lnTo>
                      <a:pt x="442" y="98"/>
                    </a:lnTo>
                    <a:lnTo>
                      <a:pt x="436" y="86"/>
                    </a:lnTo>
                    <a:lnTo>
                      <a:pt x="429" y="76"/>
                    </a:lnTo>
                    <a:lnTo>
                      <a:pt x="419" y="65"/>
                    </a:lnTo>
                    <a:lnTo>
                      <a:pt x="409" y="56"/>
                    </a:lnTo>
                    <a:lnTo>
                      <a:pt x="397" y="47"/>
                    </a:lnTo>
                    <a:lnTo>
                      <a:pt x="383" y="38"/>
                    </a:lnTo>
                    <a:lnTo>
                      <a:pt x="369" y="31"/>
                    </a:lnTo>
                    <a:lnTo>
                      <a:pt x="353" y="23"/>
                    </a:lnTo>
                    <a:lnTo>
                      <a:pt x="337" y="17"/>
                    </a:lnTo>
                    <a:lnTo>
                      <a:pt x="319" y="11"/>
                    </a:lnTo>
                    <a:lnTo>
                      <a:pt x="302" y="7"/>
                    </a:lnTo>
                    <a:lnTo>
                      <a:pt x="283" y="3"/>
                    </a:lnTo>
                    <a:lnTo>
                      <a:pt x="263" y="1"/>
                    </a:lnTo>
                    <a:lnTo>
                      <a:pt x="244" y="0"/>
                    </a:lnTo>
                    <a:lnTo>
                      <a:pt x="225" y="0"/>
                    </a:lnTo>
                    <a:lnTo>
                      <a:pt x="205" y="0"/>
                    </a:lnTo>
                    <a:lnTo>
                      <a:pt x="185" y="1"/>
                    </a:lnTo>
                    <a:lnTo>
                      <a:pt x="166" y="3"/>
                    </a:lnTo>
                    <a:lnTo>
                      <a:pt x="148" y="7"/>
                    </a:lnTo>
                    <a:lnTo>
                      <a:pt x="129" y="11"/>
                    </a:lnTo>
                    <a:lnTo>
                      <a:pt x="111" y="17"/>
                    </a:lnTo>
                    <a:lnTo>
                      <a:pt x="95" y="23"/>
                    </a:lnTo>
                    <a:lnTo>
                      <a:pt x="80" y="31"/>
                    </a:lnTo>
                    <a:lnTo>
                      <a:pt x="65" y="38"/>
                    </a:lnTo>
                    <a:lnTo>
                      <a:pt x="52" y="47"/>
                    </a:lnTo>
                    <a:lnTo>
                      <a:pt x="40" y="56"/>
                    </a:lnTo>
                    <a:lnTo>
                      <a:pt x="30" y="65"/>
                    </a:lnTo>
                    <a:lnTo>
                      <a:pt x="20" y="76"/>
                    </a:lnTo>
                    <a:lnTo>
                      <a:pt x="13" y="86"/>
                    </a:lnTo>
                    <a:lnTo>
                      <a:pt x="8" y="98"/>
                    </a:lnTo>
                    <a:lnTo>
                      <a:pt x="3" y="108"/>
                    </a:lnTo>
                    <a:lnTo>
                      <a:pt x="1" y="120"/>
                    </a:lnTo>
                    <a:lnTo>
                      <a:pt x="0" y="132"/>
                    </a:lnTo>
                    <a:lnTo>
                      <a:pt x="1" y="144"/>
                    </a:lnTo>
                    <a:lnTo>
                      <a:pt x="3" y="154"/>
                    </a:lnTo>
                    <a:lnTo>
                      <a:pt x="8" y="166"/>
                    </a:lnTo>
                    <a:lnTo>
                      <a:pt x="13" y="177"/>
                    </a:lnTo>
                    <a:lnTo>
                      <a:pt x="20" y="187"/>
                    </a:lnTo>
                    <a:lnTo>
                      <a:pt x="30" y="198"/>
                    </a:lnTo>
                    <a:lnTo>
                      <a:pt x="40" y="208"/>
                    </a:lnTo>
                    <a:lnTo>
                      <a:pt x="52" y="217"/>
                    </a:lnTo>
                    <a:lnTo>
                      <a:pt x="65" y="225"/>
                    </a:lnTo>
                    <a:lnTo>
                      <a:pt x="80" y="233"/>
                    </a:lnTo>
                    <a:lnTo>
                      <a:pt x="95" y="240"/>
                    </a:lnTo>
                    <a:lnTo>
                      <a:pt x="111" y="246"/>
                    </a:lnTo>
                    <a:lnTo>
                      <a:pt x="129" y="251"/>
                    </a:lnTo>
                    <a:lnTo>
                      <a:pt x="148" y="257"/>
                    </a:lnTo>
                    <a:lnTo>
                      <a:pt x="166" y="259"/>
                    </a:lnTo>
                    <a:lnTo>
                      <a:pt x="185" y="262"/>
                    </a:lnTo>
                    <a:lnTo>
                      <a:pt x="205" y="263"/>
                    </a:lnTo>
                    <a:lnTo>
                      <a:pt x="225" y="265"/>
                    </a:lnTo>
                    <a:lnTo>
                      <a:pt x="244" y="263"/>
                    </a:lnTo>
                    <a:lnTo>
                      <a:pt x="263" y="262"/>
                    </a:lnTo>
                    <a:lnTo>
                      <a:pt x="283" y="259"/>
                    </a:lnTo>
                    <a:lnTo>
                      <a:pt x="302" y="257"/>
                    </a:lnTo>
                    <a:lnTo>
                      <a:pt x="319" y="251"/>
                    </a:lnTo>
                    <a:lnTo>
                      <a:pt x="337" y="246"/>
                    </a:lnTo>
                    <a:lnTo>
                      <a:pt x="353" y="240"/>
                    </a:lnTo>
                    <a:lnTo>
                      <a:pt x="369" y="233"/>
                    </a:lnTo>
                    <a:lnTo>
                      <a:pt x="383" y="225"/>
                    </a:lnTo>
                    <a:lnTo>
                      <a:pt x="397" y="217"/>
                    </a:lnTo>
                    <a:lnTo>
                      <a:pt x="409" y="208"/>
                    </a:lnTo>
                    <a:lnTo>
                      <a:pt x="419" y="198"/>
                    </a:lnTo>
                    <a:lnTo>
                      <a:pt x="429" y="187"/>
                    </a:lnTo>
                    <a:lnTo>
                      <a:pt x="436" y="177"/>
                    </a:lnTo>
                    <a:lnTo>
                      <a:pt x="442" y="166"/>
                    </a:lnTo>
                    <a:lnTo>
                      <a:pt x="446" y="154"/>
                    </a:lnTo>
                    <a:lnTo>
                      <a:pt x="449" y="144"/>
                    </a:lnTo>
                    <a:lnTo>
                      <a:pt x="449" y="13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194" name="Group 47">
                <a:extLst>
                  <a:ext uri="{FF2B5EF4-FFF2-40B4-BE49-F238E27FC236}">
                    <a16:creationId xmlns:a16="http://schemas.microsoft.com/office/drawing/2014/main" id="{07CBBF7C-9ADD-9F4B-BED4-281761AD60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94" y="3271"/>
                <a:ext cx="423" cy="241"/>
                <a:chOff x="5194" y="3271"/>
                <a:chExt cx="423" cy="241"/>
              </a:xfrm>
            </p:grpSpPr>
            <p:sp>
              <p:nvSpPr>
                <p:cNvPr id="50215" name="Freeform 45">
                  <a:extLst>
                    <a:ext uri="{FF2B5EF4-FFF2-40B4-BE49-F238E27FC236}">
                      <a16:creationId xmlns:a16="http://schemas.microsoft.com/office/drawing/2014/main" id="{A28CECD4-02E5-0B3E-0D65-02CEEB8C96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4" y="3271"/>
                  <a:ext cx="423" cy="234"/>
                </a:xfrm>
                <a:custGeom>
                  <a:avLst/>
                  <a:gdLst>
                    <a:gd name="T0" fmla="*/ 1 w 423"/>
                    <a:gd name="T1" fmla="*/ 126 h 234"/>
                    <a:gd name="T2" fmla="*/ 8 w 423"/>
                    <a:gd name="T3" fmla="*/ 146 h 234"/>
                    <a:gd name="T4" fmla="*/ 19 w 423"/>
                    <a:gd name="T5" fmla="*/ 166 h 234"/>
                    <a:gd name="T6" fmla="*/ 38 w 423"/>
                    <a:gd name="T7" fmla="*/ 183 h 234"/>
                    <a:gd name="T8" fmla="*/ 62 w 423"/>
                    <a:gd name="T9" fmla="*/ 199 h 234"/>
                    <a:gd name="T10" fmla="*/ 90 w 423"/>
                    <a:gd name="T11" fmla="*/ 212 h 234"/>
                    <a:gd name="T12" fmla="*/ 121 w 423"/>
                    <a:gd name="T13" fmla="*/ 221 h 234"/>
                    <a:gd name="T14" fmla="*/ 156 w 423"/>
                    <a:gd name="T15" fmla="*/ 228 h 234"/>
                    <a:gd name="T16" fmla="*/ 192 w 423"/>
                    <a:gd name="T17" fmla="*/ 233 h 234"/>
                    <a:gd name="T18" fmla="*/ 229 w 423"/>
                    <a:gd name="T19" fmla="*/ 233 h 234"/>
                    <a:gd name="T20" fmla="*/ 265 w 423"/>
                    <a:gd name="T21" fmla="*/ 228 h 234"/>
                    <a:gd name="T22" fmla="*/ 300 w 423"/>
                    <a:gd name="T23" fmla="*/ 221 h 234"/>
                    <a:gd name="T24" fmla="*/ 331 w 423"/>
                    <a:gd name="T25" fmla="*/ 211 h 234"/>
                    <a:gd name="T26" fmla="*/ 359 w 423"/>
                    <a:gd name="T27" fmla="*/ 198 h 234"/>
                    <a:gd name="T28" fmla="*/ 384 w 423"/>
                    <a:gd name="T29" fmla="*/ 183 h 234"/>
                    <a:gd name="T30" fmla="*/ 402 w 423"/>
                    <a:gd name="T31" fmla="*/ 166 h 234"/>
                    <a:gd name="T32" fmla="*/ 414 w 423"/>
                    <a:gd name="T33" fmla="*/ 146 h 234"/>
                    <a:gd name="T34" fmla="*/ 420 w 423"/>
                    <a:gd name="T35" fmla="*/ 126 h 234"/>
                    <a:gd name="T36" fmla="*/ 420 w 423"/>
                    <a:gd name="T37" fmla="*/ 106 h 234"/>
                    <a:gd name="T38" fmla="*/ 414 w 423"/>
                    <a:gd name="T39" fmla="*/ 86 h 234"/>
                    <a:gd name="T40" fmla="*/ 402 w 423"/>
                    <a:gd name="T41" fmla="*/ 66 h 234"/>
                    <a:gd name="T42" fmla="*/ 384 w 423"/>
                    <a:gd name="T43" fmla="*/ 49 h 234"/>
                    <a:gd name="T44" fmla="*/ 359 w 423"/>
                    <a:gd name="T45" fmla="*/ 34 h 234"/>
                    <a:gd name="T46" fmla="*/ 331 w 423"/>
                    <a:gd name="T47" fmla="*/ 20 h 234"/>
                    <a:gd name="T48" fmla="*/ 300 w 423"/>
                    <a:gd name="T49" fmla="*/ 11 h 234"/>
                    <a:gd name="T50" fmla="*/ 265 w 423"/>
                    <a:gd name="T51" fmla="*/ 4 h 234"/>
                    <a:gd name="T52" fmla="*/ 229 w 423"/>
                    <a:gd name="T53" fmla="*/ 1 h 234"/>
                    <a:gd name="T54" fmla="*/ 192 w 423"/>
                    <a:gd name="T55" fmla="*/ 1 h 234"/>
                    <a:gd name="T56" fmla="*/ 156 w 423"/>
                    <a:gd name="T57" fmla="*/ 4 h 234"/>
                    <a:gd name="T58" fmla="*/ 121 w 423"/>
                    <a:gd name="T59" fmla="*/ 11 h 234"/>
                    <a:gd name="T60" fmla="*/ 90 w 423"/>
                    <a:gd name="T61" fmla="*/ 20 h 234"/>
                    <a:gd name="T62" fmla="*/ 62 w 423"/>
                    <a:gd name="T63" fmla="*/ 34 h 234"/>
                    <a:gd name="T64" fmla="*/ 38 w 423"/>
                    <a:gd name="T65" fmla="*/ 49 h 234"/>
                    <a:gd name="T66" fmla="*/ 19 w 423"/>
                    <a:gd name="T67" fmla="*/ 68 h 234"/>
                    <a:gd name="T68" fmla="*/ 8 w 423"/>
                    <a:gd name="T69" fmla="*/ 86 h 234"/>
                    <a:gd name="T70" fmla="*/ 1 w 423"/>
                    <a:gd name="T71" fmla="*/ 106 h 23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3"/>
                    <a:gd name="T109" fmla="*/ 0 h 234"/>
                    <a:gd name="T110" fmla="*/ 423 w 423"/>
                    <a:gd name="T111" fmla="*/ 234 h 23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3" h="234">
                      <a:moveTo>
                        <a:pt x="0" y="117"/>
                      </a:moveTo>
                      <a:lnTo>
                        <a:pt x="1" y="126"/>
                      </a:lnTo>
                      <a:lnTo>
                        <a:pt x="3" y="136"/>
                      </a:lnTo>
                      <a:lnTo>
                        <a:pt x="8" y="146"/>
                      </a:lnTo>
                      <a:lnTo>
                        <a:pt x="12" y="156"/>
                      </a:lnTo>
                      <a:lnTo>
                        <a:pt x="19" y="166"/>
                      </a:lnTo>
                      <a:lnTo>
                        <a:pt x="28" y="175"/>
                      </a:lnTo>
                      <a:lnTo>
                        <a:pt x="38" y="183"/>
                      </a:lnTo>
                      <a:lnTo>
                        <a:pt x="49" y="191"/>
                      </a:lnTo>
                      <a:lnTo>
                        <a:pt x="62" y="199"/>
                      </a:lnTo>
                      <a:lnTo>
                        <a:pt x="75" y="205"/>
                      </a:lnTo>
                      <a:lnTo>
                        <a:pt x="90" y="212"/>
                      </a:lnTo>
                      <a:lnTo>
                        <a:pt x="106" y="216"/>
                      </a:lnTo>
                      <a:lnTo>
                        <a:pt x="121" y="221"/>
                      </a:lnTo>
                      <a:lnTo>
                        <a:pt x="139" y="226"/>
                      </a:lnTo>
                      <a:lnTo>
                        <a:pt x="156" y="228"/>
                      </a:lnTo>
                      <a:lnTo>
                        <a:pt x="174" y="230"/>
                      </a:lnTo>
                      <a:lnTo>
                        <a:pt x="192" y="233"/>
                      </a:lnTo>
                      <a:lnTo>
                        <a:pt x="211" y="233"/>
                      </a:lnTo>
                      <a:lnTo>
                        <a:pt x="229" y="233"/>
                      </a:lnTo>
                      <a:lnTo>
                        <a:pt x="247" y="230"/>
                      </a:lnTo>
                      <a:lnTo>
                        <a:pt x="265" y="228"/>
                      </a:lnTo>
                      <a:lnTo>
                        <a:pt x="282" y="226"/>
                      </a:lnTo>
                      <a:lnTo>
                        <a:pt x="300" y="221"/>
                      </a:lnTo>
                      <a:lnTo>
                        <a:pt x="315" y="216"/>
                      </a:lnTo>
                      <a:lnTo>
                        <a:pt x="331" y="211"/>
                      </a:lnTo>
                      <a:lnTo>
                        <a:pt x="346" y="205"/>
                      </a:lnTo>
                      <a:lnTo>
                        <a:pt x="359" y="198"/>
                      </a:lnTo>
                      <a:lnTo>
                        <a:pt x="372" y="191"/>
                      </a:lnTo>
                      <a:lnTo>
                        <a:pt x="384" y="183"/>
                      </a:lnTo>
                      <a:lnTo>
                        <a:pt x="393" y="175"/>
                      </a:lnTo>
                      <a:lnTo>
                        <a:pt x="402" y="166"/>
                      </a:lnTo>
                      <a:lnTo>
                        <a:pt x="409" y="155"/>
                      </a:lnTo>
                      <a:lnTo>
                        <a:pt x="414" y="146"/>
                      </a:lnTo>
                      <a:lnTo>
                        <a:pt x="418" y="136"/>
                      </a:lnTo>
                      <a:lnTo>
                        <a:pt x="420" y="126"/>
                      </a:lnTo>
                      <a:lnTo>
                        <a:pt x="422" y="117"/>
                      </a:lnTo>
                      <a:lnTo>
                        <a:pt x="420" y="106"/>
                      </a:lnTo>
                      <a:lnTo>
                        <a:pt x="418" y="95"/>
                      </a:lnTo>
                      <a:lnTo>
                        <a:pt x="414" y="86"/>
                      </a:lnTo>
                      <a:lnTo>
                        <a:pt x="409" y="77"/>
                      </a:lnTo>
                      <a:lnTo>
                        <a:pt x="402" y="66"/>
                      </a:lnTo>
                      <a:lnTo>
                        <a:pt x="393" y="58"/>
                      </a:lnTo>
                      <a:lnTo>
                        <a:pt x="384" y="49"/>
                      </a:lnTo>
                      <a:lnTo>
                        <a:pt x="372" y="41"/>
                      </a:lnTo>
                      <a:lnTo>
                        <a:pt x="359" y="34"/>
                      </a:lnTo>
                      <a:lnTo>
                        <a:pt x="346" y="27"/>
                      </a:lnTo>
                      <a:lnTo>
                        <a:pt x="331" y="20"/>
                      </a:lnTo>
                      <a:lnTo>
                        <a:pt x="315" y="16"/>
                      </a:lnTo>
                      <a:lnTo>
                        <a:pt x="300" y="11"/>
                      </a:lnTo>
                      <a:lnTo>
                        <a:pt x="282" y="6"/>
                      </a:lnTo>
                      <a:lnTo>
                        <a:pt x="265" y="4"/>
                      </a:lnTo>
                      <a:lnTo>
                        <a:pt x="247" y="2"/>
                      </a:lnTo>
                      <a:lnTo>
                        <a:pt x="229" y="1"/>
                      </a:lnTo>
                      <a:lnTo>
                        <a:pt x="211" y="0"/>
                      </a:lnTo>
                      <a:lnTo>
                        <a:pt x="192" y="1"/>
                      </a:lnTo>
                      <a:lnTo>
                        <a:pt x="174" y="2"/>
                      </a:lnTo>
                      <a:lnTo>
                        <a:pt x="156" y="4"/>
                      </a:lnTo>
                      <a:lnTo>
                        <a:pt x="139" y="6"/>
                      </a:lnTo>
                      <a:lnTo>
                        <a:pt x="121" y="11"/>
                      </a:lnTo>
                      <a:lnTo>
                        <a:pt x="106" y="16"/>
                      </a:lnTo>
                      <a:lnTo>
                        <a:pt x="90" y="20"/>
                      </a:lnTo>
                      <a:lnTo>
                        <a:pt x="75" y="27"/>
                      </a:lnTo>
                      <a:lnTo>
                        <a:pt x="62" y="34"/>
                      </a:lnTo>
                      <a:lnTo>
                        <a:pt x="49" y="41"/>
                      </a:lnTo>
                      <a:lnTo>
                        <a:pt x="38" y="49"/>
                      </a:lnTo>
                      <a:lnTo>
                        <a:pt x="28" y="58"/>
                      </a:lnTo>
                      <a:lnTo>
                        <a:pt x="19" y="68"/>
                      </a:lnTo>
                      <a:lnTo>
                        <a:pt x="12" y="77"/>
                      </a:lnTo>
                      <a:lnTo>
                        <a:pt x="8" y="86"/>
                      </a:lnTo>
                      <a:lnTo>
                        <a:pt x="3" y="95"/>
                      </a:lnTo>
                      <a:lnTo>
                        <a:pt x="1" y="106"/>
                      </a:lnTo>
                      <a:lnTo>
                        <a:pt x="0" y="117"/>
                      </a:lnTo>
                    </a:path>
                  </a:pathLst>
                </a:custGeom>
                <a:solidFill>
                  <a:schemeClr val="bg2"/>
                </a:solidFill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6" name="Rectangle 46">
                  <a:extLst>
                    <a:ext uri="{FF2B5EF4-FFF2-40B4-BE49-F238E27FC236}">
                      <a16:creationId xmlns:a16="http://schemas.microsoft.com/office/drawing/2014/main" id="{0669DFA2-CBBB-144B-41D4-9F5F7D61FC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0" y="3302"/>
                  <a:ext cx="270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600" b="1">
                      <a:solidFill>
                        <a:srgbClr val="000000"/>
                      </a:solidFill>
                      <a:latin typeface="Arial" charset="0"/>
                    </a:rPr>
                    <a:t>lot</a:t>
                  </a:r>
                </a:p>
              </p:txBody>
            </p:sp>
          </p:grpSp>
          <p:sp>
            <p:nvSpPr>
              <p:cNvPr id="50195" name="Rectangle 48">
                <a:extLst>
                  <a:ext uri="{FF2B5EF4-FFF2-40B4-BE49-F238E27FC236}">
                    <a16:creationId xmlns:a16="http://schemas.microsoft.com/office/drawing/2014/main" id="{BBF9845C-659D-0DC5-D4A0-311996232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6" y="3058"/>
                <a:ext cx="6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dirty="0" err="1">
                    <a:solidFill>
                      <a:srgbClr val="000000"/>
                    </a:solidFill>
                    <a:latin typeface="Arial" charset="0"/>
                  </a:rPr>
                  <a:t>mname</a:t>
                </a:r>
                <a:endParaRPr lang="en-US" sz="1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50196" name="Group 51">
                <a:extLst>
                  <a:ext uri="{FF2B5EF4-FFF2-40B4-BE49-F238E27FC236}">
                    <a16:creationId xmlns:a16="http://schemas.microsoft.com/office/drawing/2014/main" id="{894C3B53-0883-63AC-7E43-6B7928688E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9" y="2798"/>
                <a:ext cx="541" cy="266"/>
                <a:chOff x="5049" y="2798"/>
                <a:chExt cx="541" cy="266"/>
              </a:xfrm>
            </p:grpSpPr>
            <p:sp>
              <p:nvSpPr>
                <p:cNvPr id="50213" name="Freeform 49">
                  <a:extLst>
                    <a:ext uri="{FF2B5EF4-FFF2-40B4-BE49-F238E27FC236}">
                      <a16:creationId xmlns:a16="http://schemas.microsoft.com/office/drawing/2014/main" id="{62F35131-12A6-AA48-A7DC-7F38804502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798"/>
                  <a:ext cx="481" cy="266"/>
                </a:xfrm>
                <a:custGeom>
                  <a:avLst/>
                  <a:gdLst>
                    <a:gd name="T0" fmla="*/ 0 w 481"/>
                    <a:gd name="T1" fmla="*/ 144 h 266"/>
                    <a:gd name="T2" fmla="*/ 7 w 481"/>
                    <a:gd name="T3" fmla="*/ 166 h 266"/>
                    <a:gd name="T4" fmla="*/ 22 w 481"/>
                    <a:gd name="T5" fmla="*/ 188 h 266"/>
                    <a:gd name="T6" fmla="*/ 42 w 481"/>
                    <a:gd name="T7" fmla="*/ 208 h 266"/>
                    <a:gd name="T8" fmla="*/ 69 w 481"/>
                    <a:gd name="T9" fmla="*/ 225 h 266"/>
                    <a:gd name="T10" fmla="*/ 102 w 481"/>
                    <a:gd name="T11" fmla="*/ 240 h 266"/>
                    <a:gd name="T12" fmla="*/ 138 w 481"/>
                    <a:gd name="T13" fmla="*/ 251 h 266"/>
                    <a:gd name="T14" fmla="*/ 178 w 481"/>
                    <a:gd name="T15" fmla="*/ 259 h 266"/>
                    <a:gd name="T16" fmla="*/ 219 w 481"/>
                    <a:gd name="T17" fmla="*/ 265 h 266"/>
                    <a:gd name="T18" fmla="*/ 260 w 481"/>
                    <a:gd name="T19" fmla="*/ 265 h 266"/>
                    <a:gd name="T20" fmla="*/ 301 w 481"/>
                    <a:gd name="T21" fmla="*/ 259 h 266"/>
                    <a:gd name="T22" fmla="*/ 341 w 481"/>
                    <a:gd name="T23" fmla="*/ 251 h 266"/>
                    <a:gd name="T24" fmla="*/ 377 w 481"/>
                    <a:gd name="T25" fmla="*/ 240 h 266"/>
                    <a:gd name="T26" fmla="*/ 410 w 481"/>
                    <a:gd name="T27" fmla="*/ 225 h 266"/>
                    <a:gd name="T28" fmla="*/ 436 w 481"/>
                    <a:gd name="T29" fmla="*/ 208 h 266"/>
                    <a:gd name="T30" fmla="*/ 457 w 481"/>
                    <a:gd name="T31" fmla="*/ 187 h 266"/>
                    <a:gd name="T32" fmla="*/ 472 w 481"/>
                    <a:gd name="T33" fmla="*/ 166 h 266"/>
                    <a:gd name="T34" fmla="*/ 478 w 481"/>
                    <a:gd name="T35" fmla="*/ 144 h 266"/>
                    <a:gd name="T36" fmla="*/ 478 w 481"/>
                    <a:gd name="T37" fmla="*/ 120 h 266"/>
                    <a:gd name="T38" fmla="*/ 472 w 481"/>
                    <a:gd name="T39" fmla="*/ 98 h 266"/>
                    <a:gd name="T40" fmla="*/ 457 w 481"/>
                    <a:gd name="T41" fmla="*/ 76 h 266"/>
                    <a:gd name="T42" fmla="*/ 436 w 481"/>
                    <a:gd name="T43" fmla="*/ 56 h 266"/>
                    <a:gd name="T44" fmla="*/ 410 w 481"/>
                    <a:gd name="T45" fmla="*/ 39 h 266"/>
                    <a:gd name="T46" fmla="*/ 377 w 481"/>
                    <a:gd name="T47" fmla="*/ 23 h 266"/>
                    <a:gd name="T48" fmla="*/ 341 w 481"/>
                    <a:gd name="T49" fmla="*/ 13 h 266"/>
                    <a:gd name="T50" fmla="*/ 301 w 481"/>
                    <a:gd name="T51" fmla="*/ 5 h 266"/>
                    <a:gd name="T52" fmla="*/ 260 w 481"/>
                    <a:gd name="T53" fmla="*/ 0 h 266"/>
                    <a:gd name="T54" fmla="*/ 219 w 481"/>
                    <a:gd name="T55" fmla="*/ 0 h 266"/>
                    <a:gd name="T56" fmla="*/ 177 w 481"/>
                    <a:gd name="T57" fmla="*/ 5 h 266"/>
                    <a:gd name="T58" fmla="*/ 138 w 481"/>
                    <a:gd name="T59" fmla="*/ 13 h 266"/>
                    <a:gd name="T60" fmla="*/ 102 w 481"/>
                    <a:gd name="T61" fmla="*/ 24 h 266"/>
                    <a:gd name="T62" fmla="*/ 69 w 481"/>
                    <a:gd name="T63" fmla="*/ 39 h 266"/>
                    <a:gd name="T64" fmla="*/ 42 w 481"/>
                    <a:gd name="T65" fmla="*/ 56 h 266"/>
                    <a:gd name="T66" fmla="*/ 22 w 481"/>
                    <a:gd name="T67" fmla="*/ 76 h 266"/>
                    <a:gd name="T68" fmla="*/ 7 w 481"/>
                    <a:gd name="T69" fmla="*/ 98 h 266"/>
                    <a:gd name="T70" fmla="*/ 0 w 481"/>
                    <a:gd name="T71" fmla="*/ 120 h 26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81"/>
                    <a:gd name="T109" fmla="*/ 0 h 266"/>
                    <a:gd name="T110" fmla="*/ 481 w 481"/>
                    <a:gd name="T111" fmla="*/ 266 h 26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81" h="266">
                      <a:moveTo>
                        <a:pt x="0" y="132"/>
                      </a:moveTo>
                      <a:lnTo>
                        <a:pt x="0" y="144"/>
                      </a:lnTo>
                      <a:lnTo>
                        <a:pt x="3" y="156"/>
                      </a:lnTo>
                      <a:lnTo>
                        <a:pt x="7" y="166"/>
                      </a:lnTo>
                      <a:lnTo>
                        <a:pt x="13" y="177"/>
                      </a:lnTo>
                      <a:lnTo>
                        <a:pt x="22" y="188"/>
                      </a:lnTo>
                      <a:lnTo>
                        <a:pt x="31" y="199"/>
                      </a:lnTo>
                      <a:lnTo>
                        <a:pt x="42" y="208"/>
                      </a:lnTo>
                      <a:lnTo>
                        <a:pt x="56" y="217"/>
                      </a:lnTo>
                      <a:lnTo>
                        <a:pt x="69" y="225"/>
                      </a:lnTo>
                      <a:lnTo>
                        <a:pt x="86" y="233"/>
                      </a:lnTo>
                      <a:lnTo>
                        <a:pt x="102" y="240"/>
                      </a:lnTo>
                      <a:lnTo>
                        <a:pt x="119" y="246"/>
                      </a:lnTo>
                      <a:lnTo>
                        <a:pt x="138" y="251"/>
                      </a:lnTo>
                      <a:lnTo>
                        <a:pt x="157" y="257"/>
                      </a:lnTo>
                      <a:lnTo>
                        <a:pt x="178" y="259"/>
                      </a:lnTo>
                      <a:lnTo>
                        <a:pt x="198" y="262"/>
                      </a:lnTo>
                      <a:lnTo>
                        <a:pt x="219" y="265"/>
                      </a:lnTo>
                      <a:lnTo>
                        <a:pt x="239" y="265"/>
                      </a:lnTo>
                      <a:lnTo>
                        <a:pt x="260" y="265"/>
                      </a:lnTo>
                      <a:lnTo>
                        <a:pt x="281" y="262"/>
                      </a:lnTo>
                      <a:lnTo>
                        <a:pt x="301" y="259"/>
                      </a:lnTo>
                      <a:lnTo>
                        <a:pt x="321" y="257"/>
                      </a:lnTo>
                      <a:lnTo>
                        <a:pt x="341" y="251"/>
                      </a:lnTo>
                      <a:lnTo>
                        <a:pt x="360" y="246"/>
                      </a:lnTo>
                      <a:lnTo>
                        <a:pt x="377" y="240"/>
                      </a:lnTo>
                      <a:lnTo>
                        <a:pt x="393" y="233"/>
                      </a:lnTo>
                      <a:lnTo>
                        <a:pt x="410" y="225"/>
                      </a:lnTo>
                      <a:lnTo>
                        <a:pt x="423" y="217"/>
                      </a:lnTo>
                      <a:lnTo>
                        <a:pt x="436" y="208"/>
                      </a:lnTo>
                      <a:lnTo>
                        <a:pt x="447" y="198"/>
                      </a:lnTo>
                      <a:lnTo>
                        <a:pt x="457" y="187"/>
                      </a:lnTo>
                      <a:lnTo>
                        <a:pt x="465" y="177"/>
                      </a:lnTo>
                      <a:lnTo>
                        <a:pt x="472" y="166"/>
                      </a:lnTo>
                      <a:lnTo>
                        <a:pt x="476" y="156"/>
                      </a:lnTo>
                      <a:lnTo>
                        <a:pt x="478" y="144"/>
                      </a:lnTo>
                      <a:lnTo>
                        <a:pt x="480" y="132"/>
                      </a:lnTo>
                      <a:lnTo>
                        <a:pt x="478" y="120"/>
                      </a:lnTo>
                      <a:lnTo>
                        <a:pt x="476" y="108"/>
                      </a:lnTo>
                      <a:lnTo>
                        <a:pt x="472" y="98"/>
                      </a:lnTo>
                      <a:lnTo>
                        <a:pt x="465" y="86"/>
                      </a:lnTo>
                      <a:lnTo>
                        <a:pt x="457" y="76"/>
                      </a:lnTo>
                      <a:lnTo>
                        <a:pt x="447" y="65"/>
                      </a:lnTo>
                      <a:lnTo>
                        <a:pt x="436" y="56"/>
                      </a:lnTo>
                      <a:lnTo>
                        <a:pt x="423" y="47"/>
                      </a:lnTo>
                      <a:lnTo>
                        <a:pt x="410" y="39"/>
                      </a:lnTo>
                      <a:lnTo>
                        <a:pt x="393" y="31"/>
                      </a:lnTo>
                      <a:lnTo>
                        <a:pt x="377" y="23"/>
                      </a:lnTo>
                      <a:lnTo>
                        <a:pt x="360" y="17"/>
                      </a:lnTo>
                      <a:lnTo>
                        <a:pt x="341" y="13"/>
                      </a:lnTo>
                      <a:lnTo>
                        <a:pt x="321" y="7"/>
                      </a:lnTo>
                      <a:lnTo>
                        <a:pt x="301" y="5"/>
                      </a:lnTo>
                      <a:lnTo>
                        <a:pt x="281" y="2"/>
                      </a:lnTo>
                      <a:lnTo>
                        <a:pt x="260" y="0"/>
                      </a:lnTo>
                      <a:lnTo>
                        <a:pt x="239" y="0"/>
                      </a:lnTo>
                      <a:lnTo>
                        <a:pt x="219" y="0"/>
                      </a:lnTo>
                      <a:lnTo>
                        <a:pt x="198" y="2"/>
                      </a:lnTo>
                      <a:lnTo>
                        <a:pt x="177" y="5"/>
                      </a:lnTo>
                      <a:lnTo>
                        <a:pt x="157" y="7"/>
                      </a:lnTo>
                      <a:lnTo>
                        <a:pt x="138" y="13"/>
                      </a:lnTo>
                      <a:lnTo>
                        <a:pt x="119" y="18"/>
                      </a:lnTo>
                      <a:lnTo>
                        <a:pt x="102" y="24"/>
                      </a:lnTo>
                      <a:lnTo>
                        <a:pt x="84" y="31"/>
                      </a:lnTo>
                      <a:lnTo>
                        <a:pt x="69" y="39"/>
                      </a:lnTo>
                      <a:lnTo>
                        <a:pt x="56" y="47"/>
                      </a:lnTo>
                      <a:lnTo>
                        <a:pt x="42" y="56"/>
                      </a:lnTo>
                      <a:lnTo>
                        <a:pt x="31" y="66"/>
                      </a:lnTo>
                      <a:lnTo>
                        <a:pt x="22" y="76"/>
                      </a:lnTo>
                      <a:lnTo>
                        <a:pt x="13" y="87"/>
                      </a:lnTo>
                      <a:lnTo>
                        <a:pt x="7" y="98"/>
                      </a:lnTo>
                      <a:lnTo>
                        <a:pt x="3" y="108"/>
                      </a:lnTo>
                      <a:lnTo>
                        <a:pt x="0" y="120"/>
                      </a:lnTo>
                      <a:lnTo>
                        <a:pt x="0" y="13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4" name="Rectangle 50">
                  <a:extLst>
                    <a:ext uri="{FF2B5EF4-FFF2-40B4-BE49-F238E27FC236}">
                      <a16:creationId xmlns:a16="http://schemas.microsoft.com/office/drawing/2014/main" id="{ADCDD92F-C9D5-65DD-1019-B7BB2F790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9" y="2830"/>
                  <a:ext cx="541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600" b="1">
                      <a:solidFill>
                        <a:srgbClr val="000000"/>
                      </a:solidFill>
                      <a:latin typeface="Arial" charset="0"/>
                    </a:rPr>
                    <a:t>budget</a:t>
                  </a:r>
                </a:p>
              </p:txBody>
            </p:sp>
          </p:grpSp>
          <p:sp>
            <p:nvSpPr>
              <p:cNvPr id="50197" name="Rectangle 52">
                <a:extLst>
                  <a:ext uri="{FF2B5EF4-FFF2-40B4-BE49-F238E27FC236}">
                    <a16:creationId xmlns:a16="http://schemas.microsoft.com/office/drawing/2014/main" id="{88A2EE55-062D-DCA9-CC1A-24D4F5BDC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8" y="3262"/>
                <a:ext cx="30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charset="0"/>
                  </a:rPr>
                  <a:t>did</a:t>
                </a:r>
              </a:p>
            </p:txBody>
          </p:sp>
          <p:sp>
            <p:nvSpPr>
              <p:cNvPr id="50198" name="Rectangle 53">
                <a:extLst>
                  <a:ext uri="{FF2B5EF4-FFF2-40B4-BE49-F238E27FC236}">
                    <a16:creationId xmlns:a16="http://schemas.microsoft.com/office/drawing/2014/main" id="{62E0587F-4F5F-E8AF-55F1-3E9E14D30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894"/>
                <a:ext cx="44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since</a:t>
                </a:r>
              </a:p>
            </p:txBody>
          </p:sp>
          <p:sp>
            <p:nvSpPr>
              <p:cNvPr id="50199" name="Rectangle 54">
                <a:extLst>
                  <a:ext uri="{FF2B5EF4-FFF2-40B4-BE49-F238E27FC236}">
                    <a16:creationId xmlns:a16="http://schemas.microsoft.com/office/drawing/2014/main" id="{0B4C1416-2E7B-F0A6-F04D-E13FCF8DB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4" y="3050"/>
                <a:ext cx="44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name</a:t>
                </a:r>
              </a:p>
            </p:txBody>
          </p:sp>
          <p:sp>
            <p:nvSpPr>
              <p:cNvPr id="50200" name="Rectangle 55">
                <a:extLst>
                  <a:ext uri="{FF2B5EF4-FFF2-40B4-BE49-F238E27FC236}">
                    <a16:creationId xmlns:a16="http://schemas.microsoft.com/office/drawing/2014/main" id="{796549E9-D3B8-20F3-0F9B-D9E18276D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662"/>
                <a:ext cx="658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500" b="1">
                    <a:solidFill>
                      <a:srgbClr val="000000"/>
                    </a:solidFill>
                    <a:latin typeface="Arial" charset="0"/>
                  </a:rPr>
                  <a:t>Works_In</a:t>
                </a:r>
              </a:p>
            </p:txBody>
          </p:sp>
          <p:sp>
            <p:nvSpPr>
              <p:cNvPr id="50201" name="Rectangle 56">
                <a:extLst>
                  <a:ext uri="{FF2B5EF4-FFF2-40B4-BE49-F238E27FC236}">
                    <a16:creationId xmlns:a16="http://schemas.microsoft.com/office/drawing/2014/main" id="{2477580D-CFBA-8684-C74C-41EE73311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689"/>
                <a:ext cx="89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Departments</a:t>
                </a:r>
              </a:p>
            </p:txBody>
          </p:sp>
          <p:sp>
            <p:nvSpPr>
              <p:cNvPr id="50202" name="Rectangle 57">
                <a:extLst>
                  <a:ext uri="{FF2B5EF4-FFF2-40B4-BE49-F238E27FC236}">
                    <a16:creationId xmlns:a16="http://schemas.microsoft.com/office/drawing/2014/main" id="{29A5E1A1-C84D-409B-96FC-95A7113B4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8" y="3682"/>
                <a:ext cx="79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Employees</a:t>
                </a:r>
              </a:p>
            </p:txBody>
          </p:sp>
          <p:sp>
            <p:nvSpPr>
              <p:cNvPr id="50203" name="Rectangle 58">
                <a:extLst>
                  <a:ext uri="{FF2B5EF4-FFF2-40B4-BE49-F238E27FC236}">
                    <a16:creationId xmlns:a16="http://schemas.microsoft.com/office/drawing/2014/main" id="{B419BD31-1C13-691C-F3A7-771767328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9" y="3254"/>
                <a:ext cx="3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charset="0"/>
                  </a:rPr>
                  <a:t>ssn</a:t>
                </a:r>
              </a:p>
            </p:txBody>
          </p:sp>
          <p:sp>
            <p:nvSpPr>
              <p:cNvPr id="50204" name="Line 59">
                <a:extLst>
                  <a:ext uri="{FF2B5EF4-FFF2-40B4-BE49-F238E27FC236}">
                    <a16:creationId xmlns:a16="http://schemas.microsoft.com/office/drawing/2014/main" id="{9E07A2C8-2588-B4E9-1749-C677223F3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9" y="3504"/>
                <a:ext cx="144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5" name="Line 60">
                <a:extLst>
                  <a:ext uri="{FF2B5EF4-FFF2-40B4-BE49-F238E27FC236}">
                    <a16:creationId xmlns:a16="http://schemas.microsoft.com/office/drawing/2014/main" id="{27B82FC1-6546-C0F2-AB61-0B876FE35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3" y="3312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6" name="Line 61">
                <a:extLst>
                  <a:ext uri="{FF2B5EF4-FFF2-40B4-BE49-F238E27FC236}">
                    <a16:creationId xmlns:a16="http://schemas.microsoft.com/office/drawing/2014/main" id="{1F86C9CE-A2DA-F7A4-374A-D8E71CAAC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1" y="3072"/>
                <a:ext cx="279" cy="5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7" name="Line 62">
                <a:extLst>
                  <a:ext uri="{FF2B5EF4-FFF2-40B4-BE49-F238E27FC236}">
                    <a16:creationId xmlns:a16="http://schemas.microsoft.com/office/drawing/2014/main" id="{70C7B79B-7ED1-EA8B-D11E-67C520493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5" y="3168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8" name="Line 63">
                <a:extLst>
                  <a:ext uri="{FF2B5EF4-FFF2-40B4-BE49-F238E27FC236}">
                    <a16:creationId xmlns:a16="http://schemas.microsoft.com/office/drawing/2014/main" id="{6373A0FA-75C8-C4E4-2797-68A59E733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0" y="3495"/>
                <a:ext cx="135" cy="1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9" name="Line 64">
                <a:extLst>
                  <a:ext uri="{FF2B5EF4-FFF2-40B4-BE49-F238E27FC236}">
                    <a16:creationId xmlns:a16="http://schemas.microsoft.com/office/drawing/2014/main" id="{EFA8001B-17BA-B53D-7CC4-809957FA6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7" y="3312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0" name="Line 65">
                <a:extLst>
                  <a:ext uri="{FF2B5EF4-FFF2-40B4-BE49-F238E27FC236}">
                    <a16:creationId xmlns:a16="http://schemas.microsoft.com/office/drawing/2014/main" id="{F04D8FDF-3436-31CF-E8D8-56BBA70D8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93" y="3505"/>
                <a:ext cx="133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1" name="Line 66">
                <a:extLst>
                  <a:ext uri="{FF2B5EF4-FFF2-40B4-BE49-F238E27FC236}">
                    <a16:creationId xmlns:a16="http://schemas.microsoft.com/office/drawing/2014/main" id="{3585579F-DD3C-375A-E00A-B489C7B5E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77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2" name="Line 67">
                <a:extLst>
                  <a:ext uri="{FF2B5EF4-FFF2-40B4-BE49-F238E27FC236}">
                    <a16:creationId xmlns:a16="http://schemas.microsoft.com/office/drawing/2014/main" id="{55CAD615-46FC-B740-E6C7-862B945AB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9" y="3768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85" name="Rectangle 70">
              <a:extLst>
                <a:ext uri="{FF2B5EF4-FFF2-40B4-BE49-F238E27FC236}">
                  <a16:creationId xmlns:a16="http://schemas.microsoft.com/office/drawing/2014/main" id="{93A986CD-36D6-0406-D0BE-D8CA6846F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2913" y="4037013"/>
              <a:ext cx="89755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u="sng" dirty="0">
                  <a:solidFill>
                    <a:srgbClr val="CF0E30"/>
                  </a:solidFill>
                  <a:latin typeface="Calibri" pitchFamily="34" charset="0"/>
                </a:rPr>
                <a:t>After: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3D76A0-3E1A-BA06-FA6C-F91E4C314564}"/>
              </a:ext>
            </a:extLst>
          </p:cNvPr>
          <p:cNvGrpSpPr/>
          <p:nvPr/>
        </p:nvGrpSpPr>
        <p:grpSpPr>
          <a:xfrm>
            <a:off x="6327283" y="3527325"/>
            <a:ext cx="1609948" cy="889099"/>
            <a:chOff x="6340253" y="3376513"/>
            <a:chExt cx="1609948" cy="889099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CC01CC71-CAB8-A089-0B23-386049A7BA29}"/>
                </a:ext>
              </a:extLst>
            </p:cNvPr>
            <p:cNvSpPr/>
            <p:nvPr/>
          </p:nvSpPr>
          <p:spPr bwMode="auto">
            <a:xfrm>
              <a:off x="6340253" y="3376513"/>
              <a:ext cx="484632" cy="889099"/>
            </a:xfrm>
            <a:prstGeom prst="downArrow">
              <a:avLst/>
            </a:prstGeom>
            <a:ln>
              <a:noFill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A15DBD-D5A2-75EE-B994-660B411181B2}"/>
                </a:ext>
              </a:extLst>
            </p:cNvPr>
            <p:cNvSpPr txBox="1"/>
            <p:nvPr/>
          </p:nvSpPr>
          <p:spPr>
            <a:xfrm>
              <a:off x="6713965" y="3611562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egoe Print" panose="02000600000000000000" pitchFamily="2" charset="0"/>
                </a:rPr>
                <a:t>Refining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723E61F0-2216-FEC9-9C9E-C755BC18291F}"/>
              </a:ext>
            </a:extLst>
          </p:cNvPr>
          <p:cNvSpPr txBox="1"/>
          <p:nvPr/>
        </p:nvSpPr>
        <p:spPr>
          <a:xfrm>
            <a:off x="5032608" y="5148262"/>
            <a:ext cx="1205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Segoe Print" panose="02000600000000000000" pitchFamily="2" charset="0"/>
              </a:rPr>
              <a:t>Better ER design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2A4A78D-EF85-68AF-9614-BDC4E0165B5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59" y="5417863"/>
            <a:ext cx="343461" cy="34346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E07D30-FB57-6599-4C9D-0564D94362FF}"/>
              </a:ext>
            </a:extLst>
          </p:cNvPr>
          <p:cNvGrpSpPr/>
          <p:nvPr/>
        </p:nvGrpSpPr>
        <p:grpSpPr>
          <a:xfrm>
            <a:off x="686518" y="1690720"/>
            <a:ext cx="2800510" cy="4524315"/>
            <a:chOff x="686518" y="1690720"/>
            <a:chExt cx="2800510" cy="45243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719F05-A8D2-817D-C6E3-680A9A8944D7}"/>
                </a:ext>
              </a:extLst>
            </p:cNvPr>
            <p:cNvSpPr txBox="1"/>
            <p:nvPr/>
          </p:nvSpPr>
          <p:spPr>
            <a:xfrm>
              <a:off x="686518" y="1690720"/>
              <a:ext cx="2800510" cy="4524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Conceptual Design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b="1" dirty="0">
                  <a:solidFill>
                    <a:srgbClr val="7030A0"/>
                  </a:solidFill>
                </a:rPr>
                <a:t>ER Diagram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Table design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Redundancy Analysis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b="1" dirty="0">
                  <a:solidFill>
                    <a:srgbClr val="7030A0"/>
                  </a:solidFill>
                </a:rPr>
                <a:t>ER Refinement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Final ER Design for</a:t>
              </a:r>
            </a:p>
            <a:p>
              <a:pPr algn="ctr"/>
              <a:r>
                <a:rPr lang="en-US" sz="2400" dirty="0"/>
                <a:t>Documentation</a:t>
              </a:r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C23CCB8A-6D65-9777-849E-9D9E69701F7A}"/>
                </a:ext>
              </a:extLst>
            </p:cNvPr>
            <p:cNvSpPr/>
            <p:nvPr/>
          </p:nvSpPr>
          <p:spPr>
            <a:xfrm>
              <a:off x="1946212" y="2089828"/>
              <a:ext cx="361535" cy="457200"/>
            </a:xfrm>
            <a:prstGeom prst="down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058D5191-1962-72C8-BBD8-6B75A0104810}"/>
                </a:ext>
              </a:extLst>
            </p:cNvPr>
            <p:cNvSpPr/>
            <p:nvPr/>
          </p:nvSpPr>
          <p:spPr>
            <a:xfrm>
              <a:off x="1946211" y="2864528"/>
              <a:ext cx="361535" cy="363538"/>
            </a:xfrm>
            <a:prstGeom prst="down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DD05E299-17D8-5B36-5BB8-69E9EEEFAECC}"/>
                </a:ext>
              </a:extLst>
            </p:cNvPr>
            <p:cNvSpPr/>
            <p:nvPr/>
          </p:nvSpPr>
          <p:spPr>
            <a:xfrm>
              <a:off x="1946211" y="3560740"/>
              <a:ext cx="361535" cy="457200"/>
            </a:xfrm>
            <a:prstGeom prst="down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0A131750-C42B-A4AE-9C05-3548D4831E19}"/>
                </a:ext>
              </a:extLst>
            </p:cNvPr>
            <p:cNvSpPr/>
            <p:nvPr/>
          </p:nvSpPr>
          <p:spPr>
            <a:xfrm>
              <a:off x="1942236" y="4316748"/>
              <a:ext cx="361535" cy="420198"/>
            </a:xfrm>
            <a:prstGeom prst="down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44B0D132-F52A-2CB7-B0A2-78B5E3E4BC0B}"/>
                </a:ext>
              </a:extLst>
            </p:cNvPr>
            <p:cNvSpPr/>
            <p:nvPr/>
          </p:nvSpPr>
          <p:spPr>
            <a:xfrm>
              <a:off x="1943074" y="5009240"/>
              <a:ext cx="361535" cy="420198"/>
            </a:xfrm>
            <a:prstGeom prst="down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456724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8821" y="345332"/>
            <a:ext cx="7772400" cy="11049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Schema Refinement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694" y="1450232"/>
            <a:ext cx="7620000" cy="4419600"/>
          </a:xfrm>
        </p:spPr>
        <p:txBody>
          <a:bodyPr/>
          <a:lstStyle/>
          <a:p>
            <a:pPr marL="0" indent="0">
              <a:lnSpc>
                <a:spcPts val="36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Should a good ER design not lead to a collection of relations free of redundancy problems ?</a:t>
            </a:r>
          </a:p>
          <a:p>
            <a:pPr>
              <a:spcAft>
                <a:spcPts val="1200"/>
              </a:spcAft>
              <a:defRPr/>
            </a:pPr>
            <a:r>
              <a:rPr lang="en-US" dirty="0">
                <a:latin typeface="Calibri" pitchFamily="34" charset="0"/>
              </a:rPr>
              <a:t>ER design is a complex and subjective process</a:t>
            </a:r>
          </a:p>
          <a:p>
            <a:pPr>
              <a:spcAft>
                <a:spcPts val="1200"/>
              </a:spcAft>
              <a:defRPr/>
            </a:pPr>
            <a:r>
              <a:rPr lang="en-US" dirty="0">
                <a:latin typeface="Calibri" pitchFamily="34" charset="0"/>
              </a:rPr>
              <a:t>Some FDs as constraints are not expressible in terms of ER diagrams </a:t>
            </a: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Decomposition of relations produced through ER design might be necessary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FDAD7-3151-4B77-BE6A-3D1635243C8E}"/>
              </a:ext>
            </a:extLst>
          </p:cNvPr>
          <p:cNvSpPr txBox="1"/>
          <p:nvPr/>
        </p:nvSpPr>
        <p:spPr>
          <a:xfrm>
            <a:off x="2886281" y="5927893"/>
            <a:ext cx="5657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This chapter is important!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5021" y="74580"/>
            <a:ext cx="8151779" cy="11527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Summary of Schema Refinement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27309"/>
            <a:ext cx="8382000" cy="5556112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>
                <a:latin typeface="Calibri" pitchFamily="34" charset="0"/>
              </a:rPr>
              <a:t>If a relation is in BCNF, it is free of redundancies that can be detected using FDs.  Thus, trying to ensure that all relations are in </a:t>
            </a:r>
            <a:r>
              <a:rPr lang="en-US" b="1" dirty="0">
                <a:latin typeface="Calibri" pitchFamily="34" charset="0"/>
              </a:rPr>
              <a:t>BCNF is a good heuristic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If a relation is not in BCNF, we can try to decompose it into a collection of BCNF relations.</a:t>
            </a:r>
          </a:p>
          <a:p>
            <a:pPr marL="796925" lvl="1" indent="-339725">
              <a:spcAft>
                <a:spcPts val="1200"/>
              </a:spcAft>
              <a:buSzPct val="93000"/>
              <a:buFont typeface="Courier New" panose="02070309020205020404" pitchFamily="49" charset="0"/>
              <a:buChar char="-"/>
            </a:pPr>
            <a:r>
              <a:rPr lang="en-US" sz="2600" dirty="0">
                <a:latin typeface="Calibri" pitchFamily="34" charset="0"/>
              </a:rPr>
              <a:t>Must consider whether all </a:t>
            </a:r>
            <a:r>
              <a:rPr lang="en-US" sz="2600" b="1" dirty="0">
                <a:latin typeface="Calibri" pitchFamily="34" charset="0"/>
              </a:rPr>
              <a:t>FD</a:t>
            </a:r>
            <a:r>
              <a:rPr lang="en-US" sz="2600" dirty="0">
                <a:latin typeface="Calibri" pitchFamily="34" charset="0"/>
              </a:rPr>
              <a:t>s are preserved.  </a:t>
            </a:r>
          </a:p>
          <a:p>
            <a:pPr marL="796925" lvl="1" indent="-339725">
              <a:spcAft>
                <a:spcPts val="1200"/>
              </a:spcAft>
              <a:buSzPct val="93000"/>
              <a:buFont typeface="Courier New" panose="02070309020205020404" pitchFamily="49" charset="0"/>
              <a:buChar char="-"/>
            </a:pPr>
            <a:r>
              <a:rPr lang="en-US" sz="2600" dirty="0">
                <a:latin typeface="Calibri" pitchFamily="34" charset="0"/>
              </a:rPr>
              <a:t>If a </a:t>
            </a:r>
            <a:r>
              <a:rPr lang="en-US" sz="2600" b="1" dirty="0">
                <a:latin typeface="Calibri" pitchFamily="34" charset="0"/>
              </a:rPr>
              <a:t>lossless-join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b="1" dirty="0">
                <a:latin typeface="Calibri" pitchFamily="34" charset="0"/>
              </a:rPr>
              <a:t>dependency preserving </a:t>
            </a:r>
            <a:r>
              <a:rPr lang="en-US" sz="2600" dirty="0">
                <a:latin typeface="Calibri" pitchFamily="34" charset="0"/>
              </a:rPr>
              <a:t>decomposition into BCNF is not possible (or unsuitable, given typical queries), should consider decomposition into 3NF.</a:t>
            </a:r>
          </a:p>
          <a:p>
            <a:pPr marL="796925" lvl="1" indent="-339725">
              <a:buSzPct val="93000"/>
              <a:buFont typeface="Courier New" panose="02070309020205020404" pitchFamily="49" charset="0"/>
              <a:buChar char="-"/>
            </a:pPr>
            <a:r>
              <a:rPr lang="en-US" sz="2600" dirty="0">
                <a:latin typeface="Calibri" pitchFamily="34" charset="0"/>
              </a:rPr>
              <a:t>Decompositions should be carried out and/or re-examined while keeping </a:t>
            </a:r>
            <a:r>
              <a:rPr lang="en-US" sz="2600" b="1" i="1" dirty="0">
                <a:latin typeface="Calibri" pitchFamily="34" charset="0"/>
              </a:rPr>
              <a:t>performance</a:t>
            </a:r>
            <a:r>
              <a:rPr lang="en-US" sz="2600" i="1" dirty="0">
                <a:latin typeface="Calibri" pitchFamily="34" charset="0"/>
              </a:rPr>
              <a:t> requirements</a:t>
            </a:r>
            <a:r>
              <a:rPr lang="en-US" sz="2600" dirty="0">
                <a:latin typeface="Calibri" pitchFamily="34" charset="0"/>
              </a:rPr>
              <a:t> in mind.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10849" y="659172"/>
            <a:ext cx="4572000" cy="6477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Calibri" pitchFamily="34" charset="0"/>
              </a:rPr>
              <a:t>Anomalies</a:t>
            </a:r>
            <a:br>
              <a:rPr lang="en-US" sz="4800" b="1" dirty="0">
                <a:solidFill>
                  <a:srgbClr val="7030A0"/>
                </a:solidFill>
                <a:latin typeface="Calibri" pitchFamily="34" charset="0"/>
              </a:rPr>
            </a:b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38100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Problems due to 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dirty="0">
                <a:latin typeface="Calibri" pitchFamily="34" charset="0"/>
              </a:rPr>
              <a:t> W :</a:t>
            </a:r>
          </a:p>
          <a:p>
            <a:pPr marL="288925" lvl="1" indent="-176213">
              <a:buSzPct val="75000"/>
            </a:pPr>
            <a:r>
              <a:rPr lang="en-US" sz="2000" i="1" u="sng" dirty="0">
                <a:solidFill>
                  <a:schemeClr val="accent2"/>
                </a:solidFill>
                <a:latin typeface="Calibri" pitchFamily="34" charset="0"/>
              </a:rPr>
              <a:t>Update anomaly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:  </a:t>
            </a:r>
            <a:r>
              <a:rPr lang="en-US" sz="2000" dirty="0">
                <a:latin typeface="Calibri" pitchFamily="34" charset="0"/>
              </a:rPr>
              <a:t>Can we change W in just the 1st  tuple of SNLRWH?</a:t>
            </a:r>
          </a:p>
          <a:p>
            <a:pPr marL="288925" lvl="1" indent="-176213">
              <a:buSzPct val="75000"/>
            </a:pPr>
            <a:r>
              <a:rPr lang="en-US" sz="2000" i="1" u="sng" dirty="0">
                <a:solidFill>
                  <a:schemeClr val="accent2"/>
                </a:solidFill>
                <a:latin typeface="Calibri" pitchFamily="34" charset="0"/>
              </a:rPr>
              <a:t>Insertion anomaly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:  </a:t>
            </a:r>
            <a:r>
              <a:rPr lang="en-US" sz="2000" dirty="0">
                <a:latin typeface="Calibri" pitchFamily="34" charset="0"/>
              </a:rPr>
              <a:t>What if we want to insert an employee and don’t know the hourly wage for his rating?</a:t>
            </a:r>
          </a:p>
          <a:p>
            <a:pPr marL="288925" lvl="1" indent="-176213">
              <a:buSzPct val="75000"/>
            </a:pPr>
            <a:r>
              <a:rPr lang="en-US" sz="2000" i="1" u="sng" dirty="0">
                <a:solidFill>
                  <a:schemeClr val="accent2"/>
                </a:solidFill>
                <a:latin typeface="Calibri" pitchFamily="34" charset="0"/>
              </a:rPr>
              <a:t>Deletion anomaly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</a:rPr>
              <a:t>If we delete all employees with rating 5, we lose the information about the wage for rating 5!  </a:t>
            </a:r>
          </a:p>
        </p:txBody>
      </p:sp>
      <p:graphicFrame>
        <p:nvGraphicFramePr>
          <p:cNvPr id="6150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62400" y="825500"/>
          <a:ext cx="5089525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091113" imgH="2681288" progId="Word.Document.8">
                  <p:embed/>
                </p:oleObj>
              </mc:Choice>
              <mc:Fallback>
                <p:oleObj name="Document" r:id="rId3" imgW="5091113" imgH="2681288" progId="Word.Document.8">
                  <p:embed/>
                  <p:pic>
                    <p:nvPicPr>
                      <p:cNvPr id="6150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825500"/>
                        <a:ext cx="5089525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3907" y="3429000"/>
            <a:ext cx="8740868" cy="3135313"/>
            <a:chOff x="253906" y="3429000"/>
            <a:chExt cx="8740625" cy="3135634"/>
          </a:xfrm>
        </p:grpSpPr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253906" y="5806815"/>
              <a:ext cx="2895519" cy="70860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2060"/>
                  </a:solidFill>
                  <a:latin typeface="Calibri" pitchFamily="34" charset="0"/>
                  <a:cs typeface="+mn-cs"/>
                </a:rPr>
                <a:t>Using two smaller tables </a:t>
              </a:r>
              <a:r>
                <a:rPr lang="en-US" sz="2000" dirty="0">
                  <a:solidFill>
                    <a:srgbClr val="002060"/>
                  </a:solidFill>
                  <a:latin typeface="Calibri" pitchFamily="34" charset="0"/>
                </a:rPr>
                <a:t>solve the problems</a:t>
              </a:r>
              <a:endParaRPr lang="en-US" sz="2000" dirty="0">
                <a:solidFill>
                  <a:srgbClr val="002060"/>
                </a:solidFill>
                <a:latin typeface="Calibri" pitchFamily="34" charset="0"/>
                <a:cs typeface="+mn-cs"/>
              </a:endParaRPr>
            </a:p>
          </p:txBody>
        </p:sp>
        <p:grpSp>
          <p:nvGrpSpPr>
            <p:cNvPr id="6155" name="Group 12"/>
            <p:cNvGrpSpPr>
              <a:grpSpLocks/>
            </p:cNvGrpSpPr>
            <p:nvPr/>
          </p:nvGrpSpPr>
          <p:grpSpPr bwMode="auto">
            <a:xfrm>
              <a:off x="2510380" y="3429000"/>
              <a:ext cx="6484151" cy="3135634"/>
              <a:chOff x="2678207" y="1080766"/>
              <a:chExt cx="6484151" cy="3135634"/>
            </a:xfrm>
          </p:grpSpPr>
          <p:graphicFrame>
            <p:nvGraphicFramePr>
              <p:cNvPr id="6156" name="Object 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769746" y="1536700"/>
              <a:ext cx="4392612" cy="2679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ocument" r:id="rId5" imgW="4394200" imgH="2681288" progId="Word.Document.8">
                      <p:embed/>
                    </p:oleObj>
                  </mc:Choice>
                  <mc:Fallback>
                    <p:oleObj name="Document" r:id="rId5" imgW="4394200" imgH="2681288" progId="Word.Document.8">
                      <p:embed/>
                      <p:pic>
                        <p:nvPicPr>
                          <p:cNvPr id="6156" name="Object 8">
                            <a:hlinkClick r:id="" action="ppaction://ole?verb=0"/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69746" y="1536700"/>
                            <a:ext cx="4392612" cy="2679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7" name="Object 9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673027" y="2755900"/>
              <a:ext cx="1127125" cy="1455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ocument" r:id="rId7" imgW="1126756" imgH="1454799" progId="Word.Document.8">
                      <p:embed/>
                    </p:oleObj>
                  </mc:Choice>
                  <mc:Fallback>
                    <p:oleObj name="Document" r:id="rId7" imgW="1126756" imgH="1454799" progId="Word.Document.8">
                      <p:embed/>
                      <p:pic>
                        <p:nvPicPr>
                          <p:cNvPr id="6157" name="Object 9">
                            <a:hlinkClick r:id="" action="ppaction://ole?verb=0"/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3027" y="2755900"/>
                            <a:ext cx="1127125" cy="14557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Rounded Rectangular Callout 13"/>
              <p:cNvSpPr/>
              <p:nvPr/>
            </p:nvSpPr>
            <p:spPr bwMode="auto">
              <a:xfrm>
                <a:off x="4358827" y="1080766"/>
                <a:ext cx="1905000" cy="384175"/>
              </a:xfrm>
              <a:prstGeom prst="wedgeRoundRectCallout">
                <a:avLst>
                  <a:gd name="adj1" fmla="val 10646"/>
                  <a:gd name="adj2" fmla="val 112427"/>
                  <a:gd name="adj3" fmla="val 16667"/>
                </a:avLst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lIns="0" tIns="0" rIns="0" anchor="ctr"/>
              <a:lstStyle/>
              <a:p>
                <a:pPr algn="ctr" eaLnBrk="0" hangingPunct="0">
                  <a:defRPr/>
                </a:pPr>
                <a:r>
                  <a:rPr lang="en-US" dirty="0">
                    <a:latin typeface="Calibri" pitchFamily="34" charset="0"/>
                  </a:rPr>
                  <a:t>Hourly_Emps2</a:t>
                </a:r>
              </a:p>
            </p:txBody>
          </p:sp>
          <p:sp>
            <p:nvSpPr>
              <p:cNvPr id="15" name="Rounded Rectangular Callout 14"/>
              <p:cNvSpPr/>
              <p:nvPr/>
            </p:nvSpPr>
            <p:spPr bwMode="auto">
              <a:xfrm>
                <a:off x="2678207" y="2684462"/>
                <a:ext cx="841863" cy="384175"/>
              </a:xfrm>
              <a:prstGeom prst="wedgeRoundRectCallout">
                <a:avLst>
                  <a:gd name="adj1" fmla="val 70398"/>
                  <a:gd name="adj2" fmla="val 57906"/>
                  <a:gd name="adj3" fmla="val 16667"/>
                </a:avLst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lIns="0" tIns="0" rIns="0" anchor="ctr"/>
              <a:lstStyle/>
              <a:p>
                <a:pPr algn="ctr" eaLnBrk="0" hangingPunct="0">
                  <a:defRPr/>
                </a:pPr>
                <a:r>
                  <a:rPr lang="en-US" dirty="0">
                    <a:latin typeface="Calibri" pitchFamily="34" charset="0"/>
                  </a:rPr>
                  <a:t>Wages</a:t>
                </a: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52C8BB7-C9B5-46BD-93EE-B14B4ADE50C3}"/>
              </a:ext>
            </a:extLst>
          </p:cNvPr>
          <p:cNvSpPr/>
          <p:nvPr/>
        </p:nvSpPr>
        <p:spPr>
          <a:xfrm>
            <a:off x="768200" y="2550256"/>
            <a:ext cx="7607600" cy="1754326"/>
          </a:xfrm>
          <a:prstGeom prst="rect">
            <a:avLst/>
          </a:prstGeom>
          <a:gradFill flip="none" rotWithShape="1">
            <a:gsLst>
              <a:gs pos="43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This is the topic of this chapter</a:t>
            </a:r>
          </a:p>
        </p:txBody>
      </p:sp>
    </p:spTree>
    <p:extLst>
      <p:ext uri="{BB962C8B-B14F-4D97-AF65-F5344CB8AC3E}">
        <p14:creationId xmlns:p14="http://schemas.microsoft.com/office/powerpoint/2010/main" val="10579927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122238"/>
            <a:ext cx="7886700" cy="96673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Armstrong’s Axiom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1602" y="1215044"/>
            <a:ext cx="8420793" cy="4876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Calibri" pitchFamily="34" charset="0"/>
              </a:rPr>
              <a:t>Armstrong’s Axioms (X, Y, Z are sets of attributes):</a:t>
            </a:r>
          </a:p>
          <a:p>
            <a:pPr lvl="1">
              <a:spcAft>
                <a:spcPts val="600"/>
              </a:spcAft>
              <a:buSzPct val="100000"/>
            </a:pPr>
            <a:r>
              <a:rPr lang="en-US" sz="2800" i="1" u="sng" dirty="0">
                <a:solidFill>
                  <a:schemeClr val="accent1"/>
                </a:solidFill>
                <a:latin typeface="Calibri" pitchFamily="34" charset="0"/>
              </a:rPr>
              <a:t>Reflexivity</a:t>
            </a:r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:  </a:t>
            </a:r>
            <a:r>
              <a:rPr lang="en-US" sz="2800" dirty="0">
                <a:latin typeface="Calibri" pitchFamily="34" charset="0"/>
              </a:rPr>
              <a:t>If  X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</a:t>
            </a:r>
            <a:r>
              <a:rPr lang="en-US" sz="2800" dirty="0">
                <a:latin typeface="Calibri" pitchFamily="34" charset="0"/>
              </a:rPr>
              <a:t> Y,  then   Y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latin typeface="Calibri" pitchFamily="34" charset="0"/>
              </a:rPr>
              <a:t> X </a:t>
            </a:r>
          </a:p>
          <a:p>
            <a:pPr lvl="1">
              <a:spcAft>
                <a:spcPts val="600"/>
              </a:spcAft>
              <a:buSzPct val="100000"/>
            </a:pPr>
            <a:r>
              <a:rPr lang="en-US" sz="2800" i="1" u="sng" dirty="0">
                <a:solidFill>
                  <a:schemeClr val="accent1"/>
                </a:solidFill>
                <a:latin typeface="Calibri" pitchFamily="34" charset="0"/>
              </a:rPr>
              <a:t>Augmentation</a:t>
            </a:r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:  </a:t>
            </a:r>
            <a:r>
              <a:rPr lang="en-US" sz="2800" dirty="0">
                <a:latin typeface="Calibri" pitchFamily="34" charset="0"/>
              </a:rPr>
              <a:t>If  X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latin typeface="Calibri" pitchFamily="34" charset="0"/>
              </a:rPr>
              <a:t> Y,  then   X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Z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latin typeface="Calibri" pitchFamily="34" charset="0"/>
              </a:rPr>
              <a:t> Y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Z</a:t>
            </a:r>
            <a:r>
              <a:rPr lang="en-US" sz="2800" dirty="0">
                <a:latin typeface="Calibri" pitchFamily="34" charset="0"/>
              </a:rPr>
              <a:t>   for any Z</a:t>
            </a:r>
          </a:p>
          <a:p>
            <a:pPr lvl="1">
              <a:spcAft>
                <a:spcPts val="1200"/>
              </a:spcAft>
              <a:buSzPct val="100000"/>
            </a:pPr>
            <a:r>
              <a:rPr lang="en-US" sz="2800" i="1" u="sng" dirty="0">
                <a:solidFill>
                  <a:schemeClr val="accent1"/>
                </a:solidFill>
                <a:latin typeface="Calibri" pitchFamily="34" charset="0"/>
              </a:rPr>
              <a:t>Transitivity</a:t>
            </a:r>
            <a:r>
              <a:rPr lang="en-US" sz="2800" dirty="0">
                <a:solidFill>
                  <a:schemeClr val="accent1"/>
                </a:solidFill>
                <a:latin typeface="Calibri" pitchFamily="34" charset="0"/>
              </a:rPr>
              <a:t>:  </a:t>
            </a:r>
            <a:r>
              <a:rPr lang="en-US" sz="2800" dirty="0">
                <a:latin typeface="Calibri" pitchFamily="34" charset="0"/>
              </a:rPr>
              <a:t>If  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X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latin typeface="Calibri" pitchFamily="34" charset="0"/>
              </a:rPr>
              <a:t> Y  and  Y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Z</a:t>
            </a:r>
            <a:r>
              <a:rPr lang="en-US" sz="2800" dirty="0">
                <a:latin typeface="Calibri" pitchFamily="34" charset="0"/>
              </a:rPr>
              <a:t>,  then   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X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Z</a:t>
            </a:r>
          </a:p>
          <a:p>
            <a:r>
              <a:rPr lang="en-US" sz="3200" dirty="0">
                <a:latin typeface="Calibri" pitchFamily="34" charset="0"/>
              </a:rPr>
              <a:t>These are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sound</a:t>
            </a:r>
            <a:r>
              <a:rPr lang="en-US" sz="3200" dirty="0">
                <a:latin typeface="Calibri" pitchFamily="34" charset="0"/>
              </a:rPr>
              <a:t> and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complete</a:t>
            </a:r>
            <a:r>
              <a:rPr lang="en-US" sz="3200" i="1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inference rules for FDs!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15883" y="4953000"/>
            <a:ext cx="851223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200" kern="0" dirty="0">
                <a:latin typeface="Calibri" pitchFamily="34" charset="0"/>
              </a:rPr>
              <a:t>Couple of additional rules (that follow from AA):</a:t>
            </a:r>
          </a:p>
          <a:p>
            <a:pPr lvl="1">
              <a:buSzPct val="75000"/>
            </a:pPr>
            <a:r>
              <a:rPr lang="en-US" sz="2800" i="1" u="sng" kern="0" dirty="0">
                <a:solidFill>
                  <a:schemeClr val="accent1"/>
                </a:solidFill>
                <a:latin typeface="Calibri" pitchFamily="34" charset="0"/>
              </a:rPr>
              <a:t>Union</a:t>
            </a:r>
            <a:r>
              <a:rPr lang="en-US" sz="2800" kern="0" dirty="0">
                <a:solidFill>
                  <a:schemeClr val="accent1"/>
                </a:solidFill>
                <a:latin typeface="Calibri" pitchFamily="34" charset="0"/>
              </a:rPr>
              <a:t>:   </a:t>
            </a:r>
            <a:r>
              <a:rPr lang="en-US" sz="2800" kern="0" dirty="0">
                <a:latin typeface="Calibri" pitchFamily="34" charset="0"/>
              </a:rPr>
              <a:t>If X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kern="0" dirty="0"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 pitchFamily="34" charset="0"/>
              </a:rPr>
              <a:t>Y</a:t>
            </a:r>
            <a:r>
              <a:rPr lang="en-US" sz="2800" kern="0" dirty="0">
                <a:latin typeface="Calibri" pitchFamily="34" charset="0"/>
              </a:rPr>
              <a:t>  and  X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kern="0" dirty="0"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 pitchFamily="34" charset="0"/>
              </a:rPr>
              <a:t>Z</a:t>
            </a:r>
            <a:r>
              <a:rPr lang="en-US" sz="2800" kern="0" dirty="0">
                <a:latin typeface="Calibri" pitchFamily="34" charset="0"/>
              </a:rPr>
              <a:t>,   then  X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kern="0" dirty="0"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 pitchFamily="34" charset="0"/>
              </a:rPr>
              <a:t>YZ</a:t>
            </a:r>
          </a:p>
          <a:p>
            <a:pPr lvl="1">
              <a:buSzPct val="75000"/>
            </a:pPr>
            <a:r>
              <a:rPr lang="en-US" sz="2800" i="1" u="sng" kern="0" dirty="0">
                <a:solidFill>
                  <a:schemeClr val="accent1"/>
                </a:solidFill>
                <a:latin typeface="Calibri" pitchFamily="34" charset="0"/>
              </a:rPr>
              <a:t>Decomposition</a:t>
            </a:r>
            <a:r>
              <a:rPr lang="en-US" sz="2800" kern="0" dirty="0">
                <a:solidFill>
                  <a:schemeClr val="accent1"/>
                </a:solidFill>
                <a:latin typeface="Calibri" pitchFamily="34" charset="0"/>
              </a:rPr>
              <a:t>:   </a:t>
            </a:r>
            <a:r>
              <a:rPr lang="en-US" sz="2800" kern="0" dirty="0">
                <a:latin typeface="Calibri" pitchFamily="34" charset="0"/>
              </a:rPr>
              <a:t>If X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kern="0" dirty="0"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 pitchFamily="34" charset="0"/>
              </a:rPr>
              <a:t>YZ</a:t>
            </a:r>
            <a:r>
              <a:rPr lang="en-US" sz="2800" kern="0" dirty="0">
                <a:latin typeface="Calibri" pitchFamily="34" charset="0"/>
              </a:rPr>
              <a:t>,   then  X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kern="0" dirty="0"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 pitchFamily="34" charset="0"/>
              </a:rPr>
              <a:t>Y</a:t>
            </a:r>
            <a:r>
              <a:rPr lang="en-US" sz="2800" kern="0" dirty="0">
                <a:latin typeface="Calibri" pitchFamily="34" charset="0"/>
              </a:rPr>
              <a:t>  and  X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kern="0" dirty="0"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0236859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6823</Words>
  <Application>Microsoft Office PowerPoint</Application>
  <PresentationFormat>On-screen Show (4:3)</PresentationFormat>
  <Paragraphs>1004</Paragraphs>
  <Slides>78</Slides>
  <Notes>78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92" baseType="lpstr">
      <vt:lpstr>Arial</vt:lpstr>
      <vt:lpstr>Book Antiqua</vt:lpstr>
      <vt:lpstr>Calibri</vt:lpstr>
      <vt:lpstr>Calibri Light</vt:lpstr>
      <vt:lpstr>Cambria Math</vt:lpstr>
      <vt:lpstr>Courier New</vt:lpstr>
      <vt:lpstr>Segoe Print</vt:lpstr>
      <vt:lpstr>Segoe Script</vt:lpstr>
      <vt:lpstr>Symbol</vt:lpstr>
      <vt:lpstr>Times New Roman</vt:lpstr>
      <vt:lpstr>Wingdings</vt:lpstr>
      <vt:lpstr>Office Theme</vt:lpstr>
      <vt:lpstr>Document</vt:lpstr>
      <vt:lpstr>Equation</vt:lpstr>
      <vt:lpstr>PowerPoint Presentation</vt:lpstr>
      <vt:lpstr>The Evils of Redundancy</vt:lpstr>
      <vt:lpstr>Functional Dependencies (FDs)</vt:lpstr>
      <vt:lpstr>Functional Dependencies Example</vt:lpstr>
      <vt:lpstr>Notations</vt:lpstr>
      <vt:lpstr>Functional Dependencies (FDs)</vt:lpstr>
      <vt:lpstr>Anomalies </vt:lpstr>
      <vt:lpstr>Anomalies </vt:lpstr>
      <vt:lpstr>Armstrong’s Axiom</vt:lpstr>
      <vt:lpstr>Armstrong’s Axiom</vt:lpstr>
      <vt:lpstr>Reasoning About FDs - Example </vt:lpstr>
      <vt:lpstr>Reasoning About FDs - Example </vt:lpstr>
      <vt:lpstr>Reasoning About FDs</vt:lpstr>
      <vt:lpstr>Closure of a FD set</vt:lpstr>
      <vt:lpstr>Attribute Closure (≠ closure of a FD set)</vt:lpstr>
      <vt:lpstr>Computing Attribute Closure</vt:lpstr>
      <vt:lpstr>Attribute Closure -  Example</vt:lpstr>
      <vt:lpstr>Reasoning About FDs  (Contd.)</vt:lpstr>
      <vt:lpstr>Normal Forms</vt:lpstr>
      <vt:lpstr>Normal Forms</vt:lpstr>
      <vt:lpstr>Normal Forms</vt:lpstr>
      <vt:lpstr>Redundancy</vt:lpstr>
      <vt:lpstr>Normal Forms</vt:lpstr>
      <vt:lpstr>Boyce-Codd Normal Form  (BCNF)</vt:lpstr>
      <vt:lpstr>Not BCNF Example</vt:lpstr>
      <vt:lpstr>Not BCNF Example</vt:lpstr>
      <vt:lpstr>BCNF Example</vt:lpstr>
      <vt:lpstr>BCNF Example</vt:lpstr>
      <vt:lpstr>BCNF Example</vt:lpstr>
      <vt:lpstr>Third Normal Form (3NF)</vt:lpstr>
      <vt:lpstr>Third Normal Form (3NF)</vt:lpstr>
      <vt:lpstr>Third Normal Form (3NF)</vt:lpstr>
      <vt:lpstr>Compromise -  Two Cases</vt:lpstr>
      <vt:lpstr>Compromise – Case 1 Example</vt:lpstr>
      <vt:lpstr>Compromise -  Case 2 Example</vt:lpstr>
      <vt:lpstr>Redundancy in 3NF</vt:lpstr>
      <vt:lpstr>Motivation for 3NF</vt:lpstr>
      <vt:lpstr>Decomposition of a Relation Scheme</vt:lpstr>
      <vt:lpstr>Decomposition of a Relation Scheme</vt:lpstr>
      <vt:lpstr>Decomposition Example</vt:lpstr>
      <vt:lpstr>Lossless Join Decompositions</vt:lpstr>
      <vt:lpstr>Lossless Join Decompositions</vt:lpstr>
      <vt:lpstr>Lossless Join Decompositions</vt:lpstr>
      <vt:lpstr>Dependency Preserving Decomposition</vt:lpstr>
      <vt:lpstr>Problems with Decompositions</vt:lpstr>
      <vt:lpstr>Problems with Decompositions</vt:lpstr>
      <vt:lpstr>More on Lossless Join</vt:lpstr>
      <vt:lpstr>Loss-Less Join Decomposition</vt:lpstr>
      <vt:lpstr>Dependency Preserving Decomposition</vt:lpstr>
      <vt:lpstr>Dependency Preserving Decomposition</vt:lpstr>
      <vt:lpstr>Projection of a Set of FDs </vt:lpstr>
      <vt:lpstr>Projection of a Set of FDs </vt:lpstr>
      <vt:lpstr>Projection of a Set of FDs </vt:lpstr>
      <vt:lpstr>Dependency Preserving Decompositions                                                                      (Contd.)</vt:lpstr>
      <vt:lpstr>Not Dependency Preserving</vt:lpstr>
      <vt:lpstr>Dependency Preserving Decompositions                                                                      (Contd.)</vt:lpstr>
      <vt:lpstr>Dependency Preserving Decompositions                                                                      (Contd.)</vt:lpstr>
      <vt:lpstr>Dependency Preserving Decomposition  vs. Lossless Join Decomposition</vt:lpstr>
      <vt:lpstr>Dependency Preserving Decompositions:  Example</vt:lpstr>
      <vt:lpstr>Decomposition into BCNF</vt:lpstr>
      <vt:lpstr>Decomposition into BCNF</vt:lpstr>
      <vt:lpstr>BCNF &amp; Dependency Preservation</vt:lpstr>
      <vt:lpstr>Decomposition into 3NF</vt:lpstr>
      <vt:lpstr>Minimal Cover for a Set of FDs</vt:lpstr>
      <vt:lpstr>Using Minimal Cover</vt:lpstr>
      <vt:lpstr>Minimal Cover:  Example</vt:lpstr>
      <vt:lpstr>Minimal Cover:  Example</vt:lpstr>
      <vt:lpstr>Minimal Cover:  Example</vt:lpstr>
      <vt:lpstr>Minimal Cover:  Example</vt:lpstr>
      <vt:lpstr>Minimal Cover:  Algorithm</vt:lpstr>
      <vt:lpstr>Lossless-Join Dependency-Preserving Decomposition into 3NF  (Summary) </vt:lpstr>
      <vt:lpstr>Lossless-Join Dependency-Preserving Decomposition into 3NF  (Detailed)</vt:lpstr>
      <vt:lpstr>Lossless-Join &amp; Dependency-Preserving 3NF Example</vt:lpstr>
      <vt:lpstr>Good News !</vt:lpstr>
      <vt:lpstr>Refining an ER Diagram</vt:lpstr>
      <vt:lpstr>Better ER Diagram for Documentation</vt:lpstr>
      <vt:lpstr>Schema Refinement </vt:lpstr>
      <vt:lpstr>Summary of Schema Refinement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Schema Refinement and  Normal Forms</dc:title>
  <dc:creator>Kien</dc:creator>
  <cp:lastModifiedBy>Kien H</cp:lastModifiedBy>
  <cp:revision>152</cp:revision>
  <dcterms:created xsi:type="dcterms:W3CDTF">2019-04-02T04:04:33Z</dcterms:created>
  <dcterms:modified xsi:type="dcterms:W3CDTF">2024-11-04T20:57:40Z</dcterms:modified>
</cp:coreProperties>
</file>