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5" r:id="rId3"/>
  </p:sldMasterIdLst>
  <p:notesMasterIdLst>
    <p:notesMasterId r:id="rId34"/>
  </p:notesMasterIdLst>
  <p:sldIdLst>
    <p:sldId id="591" r:id="rId4"/>
    <p:sldId id="393" r:id="rId5"/>
    <p:sldId id="257" r:id="rId6"/>
    <p:sldId id="572" r:id="rId7"/>
    <p:sldId id="588" r:id="rId8"/>
    <p:sldId id="589" r:id="rId9"/>
    <p:sldId id="271" r:id="rId10"/>
    <p:sldId id="292" r:id="rId11"/>
    <p:sldId id="296" r:id="rId12"/>
    <p:sldId id="293" r:id="rId13"/>
    <p:sldId id="570" r:id="rId14"/>
    <p:sldId id="571" r:id="rId15"/>
    <p:sldId id="592" r:id="rId16"/>
    <p:sldId id="499" r:id="rId17"/>
    <p:sldId id="258" r:id="rId18"/>
    <p:sldId id="516" r:id="rId19"/>
    <p:sldId id="394" r:id="rId20"/>
    <p:sldId id="573" r:id="rId21"/>
    <p:sldId id="575" r:id="rId22"/>
    <p:sldId id="576" r:id="rId23"/>
    <p:sldId id="397" r:id="rId24"/>
    <p:sldId id="411" r:id="rId25"/>
    <p:sldId id="433" r:id="rId26"/>
    <p:sldId id="590" r:id="rId27"/>
    <p:sldId id="582" r:id="rId28"/>
    <p:sldId id="584" r:id="rId29"/>
    <p:sldId id="585" r:id="rId30"/>
    <p:sldId id="593" r:id="rId31"/>
    <p:sldId id="586" r:id="rId32"/>
    <p:sldId id="5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D96883-FED4-455A-B41B-FCC22C0DDC2B}">
          <p14:sldIdLst>
            <p14:sldId id="591"/>
            <p14:sldId id="393"/>
            <p14:sldId id="257"/>
            <p14:sldId id="572"/>
            <p14:sldId id="588"/>
            <p14:sldId id="589"/>
            <p14:sldId id="271"/>
            <p14:sldId id="292"/>
            <p14:sldId id="296"/>
            <p14:sldId id="293"/>
            <p14:sldId id="570"/>
            <p14:sldId id="571"/>
            <p14:sldId id="592"/>
            <p14:sldId id="499"/>
            <p14:sldId id="258"/>
            <p14:sldId id="516"/>
            <p14:sldId id="394"/>
            <p14:sldId id="573"/>
            <p14:sldId id="575"/>
            <p14:sldId id="576"/>
            <p14:sldId id="397"/>
            <p14:sldId id="411"/>
            <p14:sldId id="433"/>
            <p14:sldId id="590"/>
            <p14:sldId id="582"/>
            <p14:sldId id="584"/>
            <p14:sldId id="585"/>
            <p14:sldId id="593"/>
            <p14:sldId id="586"/>
            <p14:sldId id="5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B17ED8"/>
    <a:srgbClr val="EE0000"/>
    <a:srgbClr val="9F5FCF"/>
    <a:srgbClr val="72FCF9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21" autoAdjust="0"/>
    <p:restoredTop sz="96975" autoAdjust="0"/>
  </p:normalViewPr>
  <p:slideViewPr>
    <p:cSldViewPr snapToGrid="0">
      <p:cViewPr>
        <p:scale>
          <a:sx n="125" d="100"/>
          <a:sy n="125" d="100"/>
        </p:scale>
        <p:origin x="62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A255-29FE-409D-B7E7-9A3A78A97B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DA95-CF3D-435F-B885-484642C9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9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9191F6A-83C0-4092-85E8-71B8D5D7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A5D472-EBA3-4CA5-913B-D744B6108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CCE19C6-4B8C-4F3A-811B-62E83FB5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956B3AE-1F62-4002-8443-0D4C6AA0C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F2A682A-1674-4E61-892C-94251E694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B563308-DE78-4110-A2A4-A647D4577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148504-85B5-4EC6-8972-8000A1CA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57C4245-919B-492D-A497-A6BFD6D8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483E27F-3315-4A10-A289-B2228D560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D94D5E-6AB8-4FD4-BCDC-57248DC8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5E958A9-7DF7-45A7-A2F6-696D09528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CA666D8-41AC-46BC-939F-F6A24C868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3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0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02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6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dirty="0"/>
          </a:p>
        </p:txBody>
      </p:sp>
      <p:sp>
        <p:nvSpPr>
          <p:cNvPr id="419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02811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Since 100 boats are equally popular, no</a:t>
            </a:r>
            <a:r>
              <a:rPr lang="en-US" baseline="0" dirty="0"/>
              <a:t> hash bucket overflows.  As a result, retrieving the </a:t>
            </a:r>
            <a:r>
              <a:rPr lang="en-US" i="1" baseline="0" dirty="0"/>
              <a:t>Reserve </a:t>
            </a:r>
            <a:r>
              <a:rPr lang="en-US" baseline="0" dirty="0"/>
              <a:t>tuples takes 10 I/</a:t>
            </a:r>
            <a:r>
              <a:rPr lang="en-US" baseline="0" dirty="0" err="1"/>
              <a:t>Os</a:t>
            </a:r>
            <a:r>
              <a:rPr lang="en-US" baseline="0" dirty="0"/>
              <a:t>, not (10x1.2) I/</a:t>
            </a:r>
            <a:r>
              <a:rPr lang="en-US" baseline="0" dirty="0" err="1"/>
              <a:t>Os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53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89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45318-0DE1-45E9-C56B-F74B197B5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5480CFA-56DF-6D53-3ADC-A4B127F93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6A53A48-05F4-7C6D-B1F1-A62A9FC50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3C2A194E-0615-E821-31F6-42FF2D36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BE2372D-7D73-D172-30D8-38C5CE701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D4239794-B5D5-4069-A1C4-E9BF4D52A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BA2757FA-D3FF-E437-8C50-01489E395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33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36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7492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49992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AF71-D9DD-407B-8002-62A911EEB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EAA40-B3A4-4FFB-8245-B31A4AAFC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5CE-8B85-4CEC-A158-BAAD15D2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98BA-13D4-44FC-8641-B3D5669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37A-606F-4F62-A9D2-3FF98155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5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CA5D-1D98-4E25-AF3B-61009059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82D2-F565-4ABA-B22A-F075323C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B860-CE69-407C-BE23-9F77B628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4FED-C4FD-4FDA-B416-43514455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BD11-3CA2-4DF4-95B0-11E279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9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9180D-2080-4F32-B136-0649562FE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C1DF-8240-4715-BEF4-F98D8214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425C-AE0D-49FE-BE6F-A0E2D8BD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BB192-A567-4D70-8410-45A1A1BC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7592-232C-4461-8041-8CA2A5D4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9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6924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215F-F2DE-405A-BBC2-1E46AB8C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66-9514-4909-A251-94D8B1A63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35E3-1B53-4123-823F-DA2288B3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940B-455E-45CC-871D-C4CCB207C4AE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2204-DA42-4AA3-B748-84FB68E9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704AA-097F-4E51-93EA-ED499D6D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A594-1310-460D-BBD7-A5F5604E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E26A-014B-4760-A6A6-AF18744AE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71641-C208-444A-91DC-67BB1375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0B21-6B49-41FD-A131-548248ACAE78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2A1E-1958-41C5-AAC3-2F42CE1E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3222-0E08-4953-8504-7CFAF5BB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A2ED-A99C-4620-A276-B3709AA2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B764B-7AE3-426C-A363-22547F7A2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406CD-5BDB-4FD6-9674-31CD4163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4333-D1A3-47AC-A07D-B05729EB3C0A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0A7C-55EE-4F9D-A699-3AAD40DD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80E8-22A6-42E5-A013-39816869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B587-83B8-4691-9222-696F15F8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DCC4-A885-4B5E-9EBD-7D2215826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ADD69-C00B-4CA8-AD2B-86CED4BCD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6C298-72E5-4748-907A-DA6DFE74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AC16-78BF-497A-A245-BFD0009BEA11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81143-8A83-4F9C-B6D3-5F7D8BD4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0A03-EFF7-44B2-8368-35CE2CB2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1B27-512A-422E-A66C-A233E7E8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DA6E7-B024-4360-B451-785BC4F20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0A308-501B-4D53-A277-E5C40BA00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41067-1915-4972-B357-87067E603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57648-5892-4797-B5C5-3318CF2F3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8674B-207A-44D8-9315-4814CD99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9AB9-A66E-4FEC-887D-1728ECCF2244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A4015-A705-4B3B-B44F-4CC33133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0D30D-25ED-49BA-AD27-00F896B0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407-DD2A-49EE-B24D-099001D3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2E74F-F3AD-41D5-9A9A-A40C40CE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AFE1-13E5-4484-BB3B-86D1BC0024D2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35DF5-6070-418E-89DD-2DA1794E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40AE-0516-4C63-A9D9-DB95BBA8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3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F5B04-3759-4799-8102-C8A26B98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CE99-28D3-497E-BF47-5DE00FBB95B2}" type="datetime1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431F6-7E3F-4976-AC45-F7F42CDC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02E2E-CFC4-4299-B018-59CACB63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D031-E893-4029-926F-2E37528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04AD-1DD6-4B60-ACE5-4E1C7F0D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88BC-C446-4B0E-87EB-2E2507D9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6553-F7A3-4DBD-BFB5-645CBE6B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0C2F-22FB-4C61-81CC-BD312852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769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F778-356E-4991-B29A-AC467FED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49BD-05D1-4813-8BFB-32B1AC86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4974E-E766-40A5-B81E-F802AC80F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0DF8-F2DF-46F5-A2CC-D6675574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7FFA-8977-4495-9950-B6EB02C9DC1C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18AFB-AF94-41EF-B7EF-D5131732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3B576-36C7-4A28-BCF5-0AC63AA1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03A0-E844-4561-84AB-A24CC5F4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C76FD-CCF5-41FC-85B2-48E813F39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B1F4-F2B6-4012-A502-EA474263C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29BBE-D05F-4434-9A23-23801D95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166-A043-4ACE-9DB4-A321806E67E4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528B0-F0D6-4E06-9F92-4EACE524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25A11-6EBA-41CF-9EB3-E0A6737E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6E9D-1F7D-49FC-925C-660B534A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CA4CF-0461-42D5-BB9B-C82D4589C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1E2E1-93ED-483C-9D24-94C9A973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F83-509E-4FF2-82F2-6217C710BDBB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31C8-29CC-4707-9390-CB0138CB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0FCE-D54C-42BB-943F-E9F9883A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C711-4077-4AAF-B936-617F635B8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7AB1D-60D4-4742-A386-4F8A84AB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402CE-D973-4259-8B6E-9423112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E7B1-90FB-44A7-9AEA-E88001C00B0C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EFA3-3E13-4354-841A-2CEBB9F8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02E7-DDBD-4F4B-87FD-D76EA7C7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2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2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14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6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25E-9223-4449-AEC3-ADD35B2B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5B7A-3095-4D28-A4E4-00187265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F399-28DC-4DE1-A8C7-745C6FBE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C30A-5023-4A51-A48C-7775FED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26CD7-B153-4656-BCDA-AF36212C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24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0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2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4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2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3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4B79-E50E-4AF2-BA87-5DB1D637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1B81-93D2-42B3-AA81-CFCA8032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B6732-CE41-4892-9C6B-D8BD653F6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42E4E-49F0-4998-AA4E-10DD361E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04EE-30FE-47A6-9E5C-8E16371F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1694-CA0F-4487-9056-73EFC38F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6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2705-688A-46F4-8C27-E6D672DF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6D09-9B2A-4EB0-9A46-B46712A03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9F37-8888-4F0A-BF92-DF610D807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85BDE-989B-460D-8D52-2F170706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1AAEB-E809-4EF2-AB84-00AC06159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18B99-AA36-4C6E-BF6F-0E40FB7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224ED-F812-485F-8086-09FA57A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8EA54-501C-4843-94E4-AA186A3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4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7199-CBD0-4F8D-BDED-5B020F5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964C5-E69C-4FE2-B303-63BA4614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71524-A799-4169-AC9B-648BA990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A408C-2309-4FC3-AD30-4F98FD9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43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7BD71-BC2D-49B4-9C63-526D6981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48DC-AC52-4FAE-B19C-97774F0E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C7D4-79B7-420B-BF3F-324E98D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4D4F-F043-437F-824A-400731C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704-A4BC-40B0-AD87-B57844B6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4B79-34DC-4D9D-B286-C668118A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DCA1E-33E8-46A5-B64A-C9EF7459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E969-7DAB-42D9-997D-C881D4CA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60E6-D9AB-4FC0-AEF4-6DE1038C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5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CABA-A805-4291-8B9B-A3408328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CB759-055D-4D8E-887B-D0AEF327A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31C6-CAB0-4686-8B37-65228791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BCDD-20F2-452E-A87F-E94F6A67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A81D5-7854-4A51-A215-5EEA77C3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D36C-D7C3-4826-8038-A8DFA3F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2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3020B-D298-409B-9304-3E818DFA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7F5E-D998-4850-ADAF-43A7B223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A362-9374-41FA-9274-9B171D7E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6807D-9855-4ADA-A23A-1D89079777B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CCAC-7090-4338-9683-17F4FD6F6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2DFE-D993-4B86-A711-85AE7ED7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735A9-27F8-4457-BA36-D0CAADC1D62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49A2-0CC5-4994-B579-7E6311FB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91E5-B509-41E5-A280-6B395992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ED08-A6BB-48A1-978A-AFCF34951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839E-9186-42D9-8A75-88764FAEC2FE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085B-25E7-4B0F-97E0-7DD8E9957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B2C4-0DFC-4C29-BE28-E8A0EF3E7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680C-EEA8-4473-B5CA-335F873B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93EB-EFFD-4FC8-B5B3-88CC20832C3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CC40-2DA6-4222-AF1D-91AF9C75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0.png"/><Relationship Id="rId11" Type="http://schemas.openxmlformats.org/officeDocument/2006/relationships/image" Target="../media/image81.png"/><Relationship Id="rId10" Type="http://schemas.openxmlformats.org/officeDocument/2006/relationships/image" Target="../media/image80.png"/><Relationship Id="rId4" Type="http://schemas.openxmlformats.org/officeDocument/2006/relationships/image" Target="../media/image3.wmf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1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621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621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21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2.png"/><Relationship Id="rId5" Type="http://schemas.openxmlformats.org/officeDocument/2006/relationships/image" Target="../media/image84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5FF88-D2AD-46B1-A3AD-16C292B22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9" r="36390" b="2859"/>
          <a:stretch/>
        </p:blipFill>
        <p:spPr>
          <a:xfrm>
            <a:off x="2697848" y="0"/>
            <a:ext cx="6501384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4E8B3-DD66-42C8-A1FA-63F1C0CE0715}"/>
              </a:ext>
            </a:extLst>
          </p:cNvPr>
          <p:cNvSpPr/>
          <p:nvPr/>
        </p:nvSpPr>
        <p:spPr>
          <a:xfrm>
            <a:off x="358484" y="1122363"/>
            <a:ext cx="314569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12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Query Optimization </a:t>
            </a:r>
          </a:p>
          <a:p>
            <a:pPr marL="282575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Query Processing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5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title"/>
          </p:nvPr>
        </p:nvSpPr>
        <p:spPr>
          <a:xfrm>
            <a:off x="620260" y="302592"/>
            <a:ext cx="8229600" cy="659433"/>
          </a:xfrm>
        </p:spPr>
        <p:txBody>
          <a:bodyPr/>
          <a:lstStyle/>
          <a:p>
            <a:r>
              <a:rPr lang="en-US" sz="3200" b="1" dirty="0"/>
              <a:t>Find names of sailors who’ve reserved a red boat</a:t>
            </a:r>
          </a:p>
        </p:txBody>
      </p:sp>
      <p:graphicFrame>
        <p:nvGraphicFramePr>
          <p:cNvPr id="2662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2097248"/>
          <a:ext cx="7904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03800" imgH="726840" progId="Equation.3">
                  <p:embed/>
                </p:oleObj>
              </mc:Choice>
              <mc:Fallback>
                <p:oleObj name="Equation" r:id="rId3" imgW="7903800" imgH="726840" progId="Equation.3">
                  <p:embed/>
                  <p:pic>
                    <p:nvPicPr>
                      <p:cNvPr id="2662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97248"/>
                        <a:ext cx="79041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1" name="Group 9"/>
          <p:cNvGrpSpPr>
            <a:grpSpLocks/>
          </p:cNvGrpSpPr>
          <p:nvPr/>
        </p:nvGrpSpPr>
        <p:grpSpPr bwMode="auto">
          <a:xfrm>
            <a:off x="190500" y="2931280"/>
            <a:ext cx="8763000" cy="1463675"/>
            <a:chOff x="568" y="2554"/>
            <a:chExt cx="5297" cy="922"/>
          </a:xfrm>
        </p:grpSpPr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568" y="2554"/>
              <a:ext cx="239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 more efficient solution:</a:t>
              </a:r>
            </a:p>
          </p:txBody>
        </p:sp>
        <p:graphicFrame>
          <p:nvGraphicFramePr>
            <p:cNvPr id="26627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1" y="3040"/>
            <a:ext cx="5104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102520" imgH="691920" progId="Equation.3">
                    <p:embed/>
                  </p:oleObj>
                </mc:Choice>
                <mc:Fallback>
                  <p:oleObj name="Equation" r:id="rId5" imgW="8102520" imgH="691920" progId="Equation.3">
                    <p:embed/>
                    <p:pic>
                      <p:nvPicPr>
                        <p:cNvPr id="26627" name="Object 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3040"/>
                          <a:ext cx="5104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00062" y="5753260"/>
            <a:ext cx="8186537" cy="459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query optimizer can find this, given the first solution!</a:t>
            </a:r>
          </a:p>
        </p:txBody>
      </p:sp>
      <p:sp>
        <p:nvSpPr>
          <p:cNvPr id="26633" name="Curved Up Arrow 10"/>
          <p:cNvSpPr>
            <a:spLocks noChangeArrowheads="1"/>
          </p:cNvSpPr>
          <p:nvPr/>
        </p:nvSpPr>
        <p:spPr bwMode="auto">
          <a:xfrm rot="21171799">
            <a:off x="3622675" y="4089561"/>
            <a:ext cx="2667000" cy="730250"/>
          </a:xfrm>
          <a:prstGeom prst="curvedUpArrow">
            <a:avLst>
              <a:gd name="adj1" fmla="val 25058"/>
              <a:gd name="adj2" fmla="val 50082"/>
              <a:gd name="adj3" fmla="val 25000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642" name="Picture 18" descr="C:\Users\Kien\AppData\Local\Microsoft\Windows\Temporary Internet Files\Content.IE5\7MVQVQH7\MC90043388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84" y="415464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Up Arrow 10"/>
          <p:cNvSpPr>
            <a:spLocks noChangeArrowheads="1"/>
          </p:cNvSpPr>
          <p:nvPr/>
        </p:nvSpPr>
        <p:spPr bwMode="auto">
          <a:xfrm rot="21407025">
            <a:off x="2127131" y="4075031"/>
            <a:ext cx="5342699" cy="1133339"/>
          </a:xfrm>
          <a:prstGeom prst="curvedUpArrow">
            <a:avLst>
              <a:gd name="adj1" fmla="val 25058"/>
              <a:gd name="adj2" fmla="val 50082"/>
              <a:gd name="adj3" fmla="val 25000"/>
            </a:avLst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D9CC9-CABD-44EB-A5AF-F25CEC45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67EC7-66CE-48EE-9AB2-110FFEBEE2A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5B441-0795-4501-8E3E-53BC1A4C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473A6DE-30C0-4A8E-A39C-12C062DF6356}"/>
              </a:ext>
            </a:extLst>
          </p:cNvPr>
          <p:cNvSpPr/>
          <p:nvPr/>
        </p:nvSpPr>
        <p:spPr>
          <a:xfrm>
            <a:off x="1450182" y="1094768"/>
            <a:ext cx="2589644" cy="719978"/>
          </a:xfrm>
          <a:prstGeom prst="wedgeRoundRectCallout">
            <a:avLst>
              <a:gd name="adj1" fmla="val 39212"/>
              <a:gd name="adj2" fmla="val 100951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Shorter is not necessarily better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43C8642-2915-4942-9466-C8038B23AAFD}"/>
              </a:ext>
            </a:extLst>
          </p:cNvPr>
          <p:cNvSpPr/>
          <p:nvPr/>
        </p:nvSpPr>
        <p:spPr>
          <a:xfrm>
            <a:off x="4874004" y="2679852"/>
            <a:ext cx="1450702" cy="790591"/>
          </a:xfrm>
          <a:prstGeom prst="wedgeRoundRectCallout">
            <a:avLst>
              <a:gd name="adj1" fmla="val 30274"/>
              <a:gd name="adj2" fmla="val 78480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only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7BF9189-A0EA-45DC-99A5-62C4BC7A0850}"/>
              </a:ext>
            </a:extLst>
          </p:cNvPr>
          <p:cNvSpPr/>
          <p:nvPr/>
        </p:nvSpPr>
        <p:spPr>
          <a:xfrm>
            <a:off x="6761299" y="2723016"/>
            <a:ext cx="1450702" cy="790591"/>
          </a:xfrm>
          <a:prstGeom prst="wedgeRoundRectCallout">
            <a:avLst>
              <a:gd name="adj1" fmla="val -25240"/>
              <a:gd name="adj2" fmla="val 75297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only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2443163" y="4305419"/>
            <a:ext cx="4077835" cy="6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NSimSun" pitchFamily="49" charset="-122"/>
                <a:cs typeface="Arial" charset="0"/>
              </a:rPr>
              <a:t>These select and project operators make Join operations less expensive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26633" grpId="0" animBg="1"/>
      <p:bldP spid="13" grpId="0" animBg="1"/>
      <p:bldP spid="4" grpId="0" animBg="1"/>
      <p:bldP spid="17" grpId="0" animBg="1"/>
      <p:bldP spid="18" grpId="0" animBg="1"/>
      <p:bldP spid="266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628650" y="136522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Execution Tree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180276"/>
              </p:ext>
            </p:extLst>
          </p:nvPr>
        </p:nvGraphicFramePr>
        <p:xfrm>
          <a:off x="1758431" y="127035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0320" imgH="774360" progId="Equation.3">
                  <p:embed/>
                </p:oleObj>
              </mc:Choice>
              <mc:Fallback>
                <p:oleObj name="Equation" r:id="rId3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31" y="127035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4E02-8969-47AB-A16C-BAAE1426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79288-49B5-4C0D-B860-3082A8DEC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67ED9-EB58-44B0-84C3-6756F18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BE0AB7-8C86-475F-AF96-2512D60B6E17}"/>
              </a:ext>
            </a:extLst>
          </p:cNvPr>
          <p:cNvGrpSpPr/>
          <p:nvPr/>
        </p:nvGrpSpPr>
        <p:grpSpPr>
          <a:xfrm>
            <a:off x="1262792" y="2101256"/>
            <a:ext cx="2985012" cy="4246651"/>
            <a:chOff x="1262792" y="2101256"/>
            <a:chExt cx="2985012" cy="4246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235302B-4017-4025-89E1-EB985DA41170}"/>
                    </a:ext>
                  </a:extLst>
                </p:cNvPr>
                <p:cNvSpPr txBox="1"/>
                <p:nvPr/>
              </p:nvSpPr>
              <p:spPr>
                <a:xfrm>
                  <a:off x="1992604" y="2912651"/>
                  <a:ext cx="1350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𝑠𝑛𝑎𝑚𝑒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235302B-4017-4025-89E1-EB985DA41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604" y="2912651"/>
                  <a:ext cx="135043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6CC50F-B066-4119-9EBC-A9CC5DEC2524}"/>
                    </a:ext>
                  </a:extLst>
                </p:cNvPr>
                <p:cNvSpPr txBox="1"/>
                <p:nvPr/>
              </p:nvSpPr>
              <p:spPr>
                <a:xfrm>
                  <a:off x="2164767" y="3878403"/>
                  <a:ext cx="10061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𝑠𝑖𝑑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6CC50F-B066-4119-9EBC-A9CC5DEC25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4767" y="3878403"/>
                  <a:ext cx="100610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31FA88C-451A-4DD2-B4DC-3E0F6EE3D82F}"/>
                    </a:ext>
                  </a:extLst>
                </p:cNvPr>
                <p:cNvSpPr txBox="1"/>
                <p:nvPr/>
              </p:nvSpPr>
              <p:spPr>
                <a:xfrm>
                  <a:off x="2667821" y="4851545"/>
                  <a:ext cx="15799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𝑏𝑖𝑑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=103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31FA88C-451A-4DD2-B4DC-3E0F6EE3D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821" y="4851545"/>
                  <a:ext cx="157998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34FBFB-5E71-4964-8794-FBE40E3AA826}"/>
                </a:ext>
              </a:extLst>
            </p:cNvPr>
            <p:cNvSpPr txBox="1"/>
            <p:nvPr/>
          </p:nvSpPr>
          <p:spPr>
            <a:xfrm>
              <a:off x="2675259" y="5824687"/>
              <a:ext cx="1335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Reserve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B5032E-95B3-4C94-A260-76C910EACA3B}"/>
                </a:ext>
              </a:extLst>
            </p:cNvPr>
            <p:cNvSpPr txBox="1"/>
            <p:nvPr/>
          </p:nvSpPr>
          <p:spPr>
            <a:xfrm>
              <a:off x="1262792" y="5824687"/>
              <a:ext cx="1133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Sailors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4FF234-13B2-4B4D-8531-19A9BB035C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2316" y="5370709"/>
              <a:ext cx="115613" cy="557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4CFF6E-F902-4D20-B051-470127A2A0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90039" y="4401624"/>
              <a:ext cx="532276" cy="632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8E20AF-5BFB-49ED-9932-968CDFACD2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584" y="4450076"/>
              <a:ext cx="425109" cy="14566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AA1A96-D489-44AA-A4AC-59E7AA17A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4498" y="3442206"/>
              <a:ext cx="1" cy="557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F2194A-F8E0-42D0-AC28-D176B67E2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05965">
              <a:off x="2401348" y="2657065"/>
              <a:ext cx="115305" cy="45641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AFE50D-41A5-4F60-8A38-960C2DC1FD36}"/>
                </a:ext>
              </a:extLst>
            </p:cNvPr>
            <p:cNvSpPr txBox="1"/>
            <p:nvPr/>
          </p:nvSpPr>
          <p:spPr>
            <a:xfrm>
              <a:off x="1558453" y="2101256"/>
              <a:ext cx="1994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Query result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F8D10-9628-4AE0-9F4E-236F9ABDAA32}"/>
              </a:ext>
            </a:extLst>
          </p:cNvPr>
          <p:cNvGrpSpPr/>
          <p:nvPr/>
        </p:nvGrpSpPr>
        <p:grpSpPr>
          <a:xfrm>
            <a:off x="5691857" y="2099839"/>
            <a:ext cx="2748025" cy="4246651"/>
            <a:chOff x="5212007" y="2140467"/>
            <a:chExt cx="2748025" cy="4246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1A9971-D638-4051-8408-EC62CC2F717B}"/>
                    </a:ext>
                  </a:extLst>
                </p:cNvPr>
                <p:cNvSpPr txBox="1"/>
                <p:nvPr/>
              </p:nvSpPr>
              <p:spPr>
                <a:xfrm>
                  <a:off x="5941819" y="2951862"/>
                  <a:ext cx="1350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𝑠𝑛𝑎𝑚𝑒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1A9971-D638-4051-8408-EC62CC2F71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1819" y="2951862"/>
                  <a:ext cx="1350434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883EC0-BA89-4B2D-9FE1-7198A3335F9C}"/>
                    </a:ext>
                  </a:extLst>
                </p:cNvPr>
                <p:cNvSpPr txBox="1"/>
                <p:nvPr/>
              </p:nvSpPr>
              <p:spPr>
                <a:xfrm>
                  <a:off x="5954895" y="4748605"/>
                  <a:ext cx="10061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𝑠𝑖𝑑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883EC0-BA89-4B2D-9FE1-7198A3335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895" y="4748605"/>
                  <a:ext cx="1006109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4107AA3-7DE4-49EA-8F4B-DA355F38DB10}"/>
                    </a:ext>
                  </a:extLst>
                </p:cNvPr>
                <p:cNvSpPr txBox="1"/>
                <p:nvPr/>
              </p:nvSpPr>
              <p:spPr>
                <a:xfrm>
                  <a:off x="5613721" y="3829875"/>
                  <a:ext cx="15799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𝑏𝑖𝑑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=103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4107AA3-7DE4-49EA-8F4B-DA355F38D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721" y="3829875"/>
                  <a:ext cx="157998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9F26FF-D985-44B9-95EC-425DDC45B6F2}"/>
                </a:ext>
              </a:extLst>
            </p:cNvPr>
            <p:cNvSpPr txBox="1"/>
            <p:nvPr/>
          </p:nvSpPr>
          <p:spPr>
            <a:xfrm>
              <a:off x="6624474" y="5863898"/>
              <a:ext cx="1335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Reserve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662B38-49A2-4FC2-9763-F4C73CA0A6E8}"/>
                </a:ext>
              </a:extLst>
            </p:cNvPr>
            <p:cNvSpPr txBox="1"/>
            <p:nvPr/>
          </p:nvSpPr>
          <p:spPr>
            <a:xfrm>
              <a:off x="5212007" y="5863898"/>
              <a:ext cx="1133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Sailors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3A8FFD-7384-4E9A-B87B-D11F4AC185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9375" y="4343400"/>
              <a:ext cx="7144" cy="5143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357B61-7948-43FD-B809-8DAA9F0653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91992" y="5271825"/>
              <a:ext cx="420434" cy="6893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3FA24F-8BFD-4CB4-97E0-FA5E46DA97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799" y="5271825"/>
              <a:ext cx="277883" cy="674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232107-6F72-4603-8F03-2BA0920506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3713" y="3481417"/>
              <a:ext cx="1" cy="557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C0B96D-874F-4873-9EB0-C7AB6D351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05965">
              <a:off x="6350563" y="2696276"/>
              <a:ext cx="115305" cy="45641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850470-3413-4D16-AA11-247919532E8C}"/>
                </a:ext>
              </a:extLst>
            </p:cNvPr>
            <p:cNvSpPr txBox="1"/>
            <p:nvPr/>
          </p:nvSpPr>
          <p:spPr>
            <a:xfrm>
              <a:off x="5507668" y="2140467"/>
              <a:ext cx="1994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Query result</a:t>
              </a:r>
            </a:p>
          </p:txBody>
        </p:sp>
      </p:grp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A2E5FFBA-C2CA-4D6D-9CA6-CF7C8FEB6487}"/>
              </a:ext>
            </a:extLst>
          </p:cNvPr>
          <p:cNvSpPr/>
          <p:nvPr/>
        </p:nvSpPr>
        <p:spPr>
          <a:xfrm rot="14761899" flipH="1" flipV="1">
            <a:off x="4492774" y="2739002"/>
            <a:ext cx="537911" cy="3052727"/>
          </a:xfrm>
          <a:prstGeom prst="curved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E117DB-A2F8-45C9-A248-8BBA3460BF95}"/>
              </a:ext>
            </a:extLst>
          </p:cNvPr>
          <p:cNvSpPr txBox="1"/>
          <p:nvPr/>
        </p:nvSpPr>
        <p:spPr>
          <a:xfrm>
            <a:off x="3507534" y="2825303"/>
            <a:ext cx="2586037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Pushing a less expensive operator down the execution tree is usually a good idea</a:t>
            </a:r>
          </a:p>
        </p:txBody>
      </p:sp>
    </p:spTree>
    <p:extLst>
      <p:ext uri="{BB962C8B-B14F-4D97-AF65-F5344CB8AC3E}">
        <p14:creationId xmlns:p14="http://schemas.microsoft.com/office/powerpoint/2010/main" val="11461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7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6" name="Rectangle 7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5993D92-4D5E-4539-91E0-B2794E19F0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908" y="234266"/>
            <a:ext cx="5691332" cy="1065359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dirty="0">
                <a:latin typeface="Calibri" panose="020F0502020204030204" pitchFamily="34" charset="0"/>
              </a:rPr>
              <a:t>Query Evaluation</a:t>
            </a:r>
          </a:p>
        </p:txBody>
      </p:sp>
      <p:sp>
        <p:nvSpPr>
          <p:cNvPr id="3097" name="Rectangle 8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069AAFE-0A4A-48DD-A573-2C8885BE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283A384-3F91-402D-90C3-19D535AE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84F54A8-B69A-1C1D-34C5-42538264BF45}"/>
              </a:ext>
            </a:extLst>
          </p:cNvPr>
          <p:cNvSpPr txBox="1">
            <a:spLocks noChangeArrowheads="1"/>
          </p:cNvSpPr>
          <p:nvPr/>
        </p:nvSpPr>
        <p:spPr>
          <a:xfrm>
            <a:off x="432594" y="1276350"/>
            <a:ext cx="5791200" cy="438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000">
                <a:latin typeface="Calibri" pitchFamily="34" charset="0"/>
              </a:rPr>
              <a:t>The relational model has rigorously defined query languages that are simple and powerful.</a:t>
            </a:r>
          </a:p>
          <a:p>
            <a:pPr>
              <a:spcAft>
                <a:spcPts val="1200"/>
              </a:spcAft>
            </a:pPr>
            <a:r>
              <a:rPr lang="en-US" sz="3000">
                <a:latin typeface="Calibri" pitchFamily="34" charset="0"/>
              </a:rPr>
              <a:t>Relational algebra is more operational; useful as internal representation for query evaluation plans.</a:t>
            </a:r>
          </a:p>
          <a:p>
            <a:r>
              <a:rPr lang="en-US" sz="3000">
                <a:latin typeface="Calibri" pitchFamily="34" charset="0"/>
              </a:rPr>
              <a:t>Several ways of expressing a given query; a query optimizer should choose the most efficient version.</a:t>
            </a:r>
            <a:endParaRPr lang="en-US" sz="3000" dirty="0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7D880-1A42-CC49-07F0-29FCF0A7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40" y="1550937"/>
            <a:ext cx="1930582" cy="375548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58" y="2709427"/>
            <a:ext cx="616759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accent1"/>
                </a:solidFill>
              </a:rPr>
              <a:t>Query Optimization </a:t>
            </a:r>
            <a:br>
              <a:rPr lang="en-US" dirty="0"/>
            </a:br>
            <a:r>
              <a:rPr lang="en-US" dirty="0"/>
              <a:t>Cost Estimation</a:t>
            </a:r>
          </a:p>
        </p:txBody>
      </p:sp>
    </p:spTree>
    <p:extLst>
      <p:ext uri="{BB962C8B-B14F-4D97-AF65-F5344CB8AC3E}">
        <p14:creationId xmlns:p14="http://schemas.microsoft.com/office/powerpoint/2010/main" val="98667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C84D-FA85-4A8E-955F-3B0C3980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Algebraic Expression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11AA3-9929-4E0A-99D7-7040C6F8826D}"/>
              </a:ext>
            </a:extLst>
          </p:cNvPr>
          <p:cNvGrpSpPr/>
          <p:nvPr/>
        </p:nvGrpSpPr>
        <p:grpSpPr>
          <a:xfrm>
            <a:off x="1752600" y="2209800"/>
            <a:ext cx="4542974" cy="2885997"/>
            <a:chOff x="762000" y="1828800"/>
            <a:chExt cx="4542974" cy="2885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678F5-4DDF-40B3-89F0-BA7A101BF554}"/>
                    </a:ext>
                  </a:extLst>
                </p:cNvPr>
                <p:cNvSpPr txBox="1"/>
                <p:nvPr/>
              </p:nvSpPr>
              <p:spPr>
                <a:xfrm>
                  <a:off x="762000" y="1828800"/>
                  <a:ext cx="41449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+3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+4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678F5-4DDF-40B3-89F0-BA7A101BF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828800"/>
                  <a:ext cx="4144917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2E04616-C0F1-419C-9FC6-F5ADEBD51965}"/>
                    </a:ext>
                  </a:extLst>
                </p:cNvPr>
                <p:cNvSpPr txBox="1"/>
                <p:nvPr/>
              </p:nvSpPr>
              <p:spPr>
                <a:xfrm>
                  <a:off x="881776" y="2424332"/>
                  <a:ext cx="442319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=10+5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+12 −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2E04616-C0F1-419C-9FC6-F5ADEBD51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76" y="2424332"/>
                  <a:ext cx="442319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D6ECA7B-04C6-4AA9-BC30-EF59B271BE3C}"/>
                    </a:ext>
                  </a:extLst>
                </p:cNvPr>
                <p:cNvSpPr txBox="1"/>
                <p:nvPr/>
              </p:nvSpPr>
              <p:spPr>
                <a:xfrm>
                  <a:off x="881776" y="3033932"/>
                  <a:ext cx="40251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=10+5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+15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+12 − 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D6ECA7B-04C6-4AA9-BC30-EF59B271B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76" y="3033932"/>
                  <a:ext cx="402514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5F5470-844E-4059-8869-DB1665F31E5D}"/>
                    </a:ext>
                  </a:extLst>
                </p:cNvPr>
                <p:cNvSpPr txBox="1"/>
                <p:nvPr/>
              </p:nvSpPr>
              <p:spPr>
                <a:xfrm>
                  <a:off x="881776" y="3643532"/>
                  <a:ext cx="33163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=10+20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+12 − 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5F5470-844E-4059-8869-DB1665F31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76" y="3643532"/>
                  <a:ext cx="331635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3CCBE3-A26E-449C-A020-0E61F5F82663}"/>
                    </a:ext>
                  </a:extLst>
                </p:cNvPr>
                <p:cNvSpPr txBox="1"/>
                <p:nvPr/>
              </p:nvSpPr>
              <p:spPr>
                <a:xfrm>
                  <a:off x="880604" y="4253132"/>
                  <a:ext cx="26104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=22+20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3CCBE3-A26E-449C-A020-0E61F5F82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604" y="4253132"/>
                  <a:ext cx="261045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928FD598-16BA-4BFC-9B98-E59B22AAD903}"/>
              </a:ext>
            </a:extLst>
          </p:cNvPr>
          <p:cNvSpPr/>
          <p:nvPr/>
        </p:nvSpPr>
        <p:spPr>
          <a:xfrm>
            <a:off x="867226" y="2209800"/>
            <a:ext cx="961574" cy="2885997"/>
          </a:xfrm>
          <a:prstGeom prst="downArrow">
            <a:avLst/>
          </a:prstGeom>
          <a:solidFill>
            <a:srgbClr val="3792A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0D85E09-17B3-45CF-A544-CB6F1775A3D6}"/>
              </a:ext>
            </a:extLst>
          </p:cNvPr>
          <p:cNvSpPr/>
          <p:nvPr/>
        </p:nvSpPr>
        <p:spPr>
          <a:xfrm>
            <a:off x="6295574" y="1676400"/>
            <a:ext cx="2238826" cy="917448"/>
          </a:xfrm>
          <a:prstGeom prst="wedgeRoundRectCallout">
            <a:avLst>
              <a:gd name="adj1" fmla="val -69844"/>
              <a:gd name="adj2" fmla="val 28766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computation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proceddure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8194194-6C2A-4AF3-9A20-91926791BA25}"/>
              </a:ext>
            </a:extLst>
          </p:cNvPr>
          <p:cNvSpPr/>
          <p:nvPr/>
        </p:nvSpPr>
        <p:spPr>
          <a:xfrm>
            <a:off x="5188732" y="4630073"/>
            <a:ext cx="2895600" cy="1376171"/>
          </a:xfrm>
          <a:prstGeom prst="wedgeRoundRectCallout">
            <a:avLst>
              <a:gd name="adj1" fmla="val -77647"/>
              <a:gd name="adj2" fmla="val -29502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simpler procedure that compute the same thing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9A9036-4456-4CBA-97F8-5E80EA58A3A6}"/>
              </a:ext>
            </a:extLst>
          </p:cNvPr>
          <p:cNvSpPr txBox="1"/>
          <p:nvPr/>
        </p:nvSpPr>
        <p:spPr>
          <a:xfrm>
            <a:off x="976462" y="5447269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SQL query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optimized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optimizing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its relational algebraic expressions</a:t>
            </a:r>
          </a:p>
        </p:txBody>
      </p:sp>
    </p:spTree>
    <p:extLst>
      <p:ext uri="{BB962C8B-B14F-4D97-AF65-F5344CB8AC3E}">
        <p14:creationId xmlns:p14="http://schemas.microsoft.com/office/powerpoint/2010/main" val="271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7D4306-7A28-4D59-941A-2CD3244F3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AF2FA5-276D-4EE3-BF0F-560B9367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53EFEFF-EB85-49F0-BF47-AFB98C526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Execution Plan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AEA2A3E-08F4-46A9-BEBF-6B56C49A4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19250"/>
            <a:ext cx="7162800" cy="1219200"/>
          </a:xfrm>
          <a:noFill/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600" i="1" u="sng">
                <a:solidFill>
                  <a:srgbClr val="7030A0"/>
                </a:solidFill>
                <a:latin typeface="Calibri" panose="020F0502020204030204" pitchFamily="34" charset="0"/>
              </a:rPr>
              <a:t>Plan</a:t>
            </a:r>
            <a:r>
              <a:rPr lang="en-US" altLang="en-US" sz="3600">
                <a:solidFill>
                  <a:srgbClr val="7030A0"/>
                </a:solidFill>
                <a:latin typeface="Calibri" panose="020F0502020204030204" pitchFamily="34" charset="0"/>
              </a:rPr>
              <a:t>:  </a:t>
            </a:r>
            <a:r>
              <a:rPr lang="en-US" altLang="en-US" sz="3600" i="1">
                <a:solidFill>
                  <a:srgbClr val="000000"/>
                </a:solidFill>
                <a:latin typeface="Calibri" panose="020F0502020204030204" pitchFamily="34" charset="0"/>
              </a:rPr>
              <a:t>Tree of R.A. operators, with choice of algorithm for each operator</a:t>
            </a:r>
          </a:p>
        </p:txBody>
      </p:sp>
      <p:grpSp>
        <p:nvGrpSpPr>
          <p:cNvPr id="5126" name="Group 57">
            <a:extLst>
              <a:ext uri="{FF2B5EF4-FFF2-40B4-BE49-F238E27FC236}">
                <a16:creationId xmlns:a16="http://schemas.microsoft.com/office/drawing/2014/main" id="{41FDEDBF-C2DC-4902-8C2D-5CAC9F40FB0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221038"/>
            <a:ext cx="2347913" cy="2487612"/>
            <a:chOff x="5791200" y="831850"/>
            <a:chExt cx="2347913" cy="2487613"/>
          </a:xfrm>
        </p:grpSpPr>
        <p:sp>
          <p:nvSpPr>
            <p:cNvPr id="5130" name="Freeform 7">
              <a:extLst>
                <a:ext uri="{FF2B5EF4-FFF2-40B4-BE49-F238E27FC236}">
                  <a16:creationId xmlns:a16="http://schemas.microsoft.com/office/drawing/2014/main" id="{96F94A2C-7433-48C3-9C99-9E1D2E07F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1536700"/>
              <a:ext cx="107950" cy="139700"/>
            </a:xfrm>
            <a:custGeom>
              <a:avLst/>
              <a:gdLst>
                <a:gd name="T0" fmla="*/ 2147483646 w 68"/>
                <a:gd name="T1" fmla="*/ 2147483646 h 88"/>
                <a:gd name="T2" fmla="*/ 2147483646 w 68"/>
                <a:gd name="T3" fmla="*/ 2147483646 h 88"/>
                <a:gd name="T4" fmla="*/ 2147483646 w 68"/>
                <a:gd name="T5" fmla="*/ 0 h 88"/>
                <a:gd name="T6" fmla="*/ 2147483646 w 68"/>
                <a:gd name="T7" fmla="*/ 2147483646 h 88"/>
                <a:gd name="T8" fmla="*/ 0 w 68"/>
                <a:gd name="T9" fmla="*/ 2147483646 h 88"/>
                <a:gd name="T10" fmla="*/ 2147483646 w 68"/>
                <a:gd name="T11" fmla="*/ 2147483646 h 88"/>
                <a:gd name="T12" fmla="*/ 2147483646 w 68"/>
                <a:gd name="T13" fmla="*/ 2147483646 h 88"/>
                <a:gd name="T14" fmla="*/ 2147483646 w 68"/>
                <a:gd name="T15" fmla="*/ 2147483646 h 88"/>
                <a:gd name="T16" fmla="*/ 2147483646 w 68"/>
                <a:gd name="T17" fmla="*/ 2147483646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8"/>
                <a:gd name="T29" fmla="*/ 68 w 68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8">
                  <a:moveTo>
                    <a:pt x="67" y="43"/>
                  </a:moveTo>
                  <a:lnTo>
                    <a:pt x="58" y="13"/>
                  </a:lnTo>
                  <a:lnTo>
                    <a:pt x="34" y="0"/>
                  </a:lnTo>
                  <a:lnTo>
                    <a:pt x="10" y="13"/>
                  </a:lnTo>
                  <a:lnTo>
                    <a:pt x="0" y="43"/>
                  </a:lnTo>
                  <a:lnTo>
                    <a:pt x="10" y="74"/>
                  </a:lnTo>
                  <a:lnTo>
                    <a:pt x="34" y="87"/>
                  </a:lnTo>
                  <a:lnTo>
                    <a:pt x="58" y="74"/>
                  </a:lnTo>
                  <a:lnTo>
                    <a:pt x="67" y="4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1" name="Freeform 8">
              <a:extLst>
                <a:ext uri="{FF2B5EF4-FFF2-40B4-BE49-F238E27FC236}">
                  <a16:creationId xmlns:a16="http://schemas.microsoft.com/office/drawing/2014/main" id="{D70F4FFF-3B6E-45E3-AF18-4A3FCE85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5" y="1550987"/>
              <a:ext cx="98425" cy="1588"/>
            </a:xfrm>
            <a:custGeom>
              <a:avLst/>
              <a:gdLst>
                <a:gd name="T0" fmla="*/ 0 w 62"/>
                <a:gd name="T1" fmla="*/ 0 h 1"/>
                <a:gd name="T2" fmla="*/ 2147483646 w 62"/>
                <a:gd name="T3" fmla="*/ 0 h 1"/>
                <a:gd name="T4" fmla="*/ 0 w 62"/>
                <a:gd name="T5" fmla="*/ 0 h 1"/>
                <a:gd name="T6" fmla="*/ 0 60000 65536"/>
                <a:gd name="T7" fmla="*/ 0 60000 65536"/>
                <a:gd name="T8" fmla="*/ 0 60000 65536"/>
                <a:gd name="T9" fmla="*/ 0 w 62"/>
                <a:gd name="T10" fmla="*/ 0 h 1"/>
                <a:gd name="T11" fmla="*/ 62 w 6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2" name="Freeform 9">
              <a:extLst>
                <a:ext uri="{FF2B5EF4-FFF2-40B4-BE49-F238E27FC236}">
                  <a16:creationId xmlns:a16="http://schemas.microsoft.com/office/drawing/2014/main" id="{281C4D4A-7278-4FD4-A3C0-96682EF71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844550"/>
              <a:ext cx="1588" cy="153988"/>
            </a:xfrm>
            <a:custGeom>
              <a:avLst/>
              <a:gdLst>
                <a:gd name="T0" fmla="*/ 0 w 1"/>
                <a:gd name="T1" fmla="*/ 0 h 97"/>
                <a:gd name="T2" fmla="*/ 0 w 1"/>
                <a:gd name="T3" fmla="*/ 2147483646 h 97"/>
                <a:gd name="T4" fmla="*/ 0 w 1"/>
                <a:gd name="T5" fmla="*/ 0 h 97"/>
                <a:gd name="T6" fmla="*/ 0 60000 65536"/>
                <a:gd name="T7" fmla="*/ 0 60000 65536"/>
                <a:gd name="T8" fmla="*/ 0 60000 65536"/>
                <a:gd name="T9" fmla="*/ 0 w 1"/>
                <a:gd name="T10" fmla="*/ 0 h 97"/>
                <a:gd name="T11" fmla="*/ 1 w 1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7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3" name="Freeform 10">
              <a:extLst>
                <a:ext uri="{FF2B5EF4-FFF2-40B4-BE49-F238E27FC236}">
                  <a16:creationId xmlns:a16="http://schemas.microsoft.com/office/drawing/2014/main" id="{8205AE27-068A-4A9B-9B63-3DE0C5F7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213" y="844550"/>
              <a:ext cx="1588" cy="153988"/>
            </a:xfrm>
            <a:custGeom>
              <a:avLst/>
              <a:gdLst>
                <a:gd name="T0" fmla="*/ 0 w 1"/>
                <a:gd name="T1" fmla="*/ 0 h 97"/>
                <a:gd name="T2" fmla="*/ 0 w 1"/>
                <a:gd name="T3" fmla="*/ 2147483646 h 97"/>
                <a:gd name="T4" fmla="*/ 0 w 1"/>
                <a:gd name="T5" fmla="*/ 0 h 97"/>
                <a:gd name="T6" fmla="*/ 0 60000 65536"/>
                <a:gd name="T7" fmla="*/ 0 60000 65536"/>
                <a:gd name="T8" fmla="*/ 0 60000 65536"/>
                <a:gd name="T9" fmla="*/ 0 w 1"/>
                <a:gd name="T10" fmla="*/ 0 h 97"/>
                <a:gd name="T11" fmla="*/ 1 w 1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7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4" name="Freeform 11">
              <a:extLst>
                <a:ext uri="{FF2B5EF4-FFF2-40B4-BE49-F238E27FC236}">
                  <a16:creationId xmlns:a16="http://schemas.microsoft.com/office/drawing/2014/main" id="{44C5F291-C0D0-4ECF-841D-A32D7917A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6" y="831850"/>
              <a:ext cx="163513" cy="1588"/>
            </a:xfrm>
            <a:custGeom>
              <a:avLst/>
              <a:gdLst>
                <a:gd name="T0" fmla="*/ 0 w 103"/>
                <a:gd name="T1" fmla="*/ 0 h 1"/>
                <a:gd name="T2" fmla="*/ 2147483646 w 103"/>
                <a:gd name="T3" fmla="*/ 0 h 1"/>
                <a:gd name="T4" fmla="*/ 0 w 103"/>
                <a:gd name="T5" fmla="*/ 0 h 1"/>
                <a:gd name="T6" fmla="*/ 0 60000 65536"/>
                <a:gd name="T7" fmla="*/ 0 60000 65536"/>
                <a:gd name="T8" fmla="*/ 0 60000 65536"/>
                <a:gd name="T9" fmla="*/ 0 w 103"/>
                <a:gd name="T10" fmla="*/ 0 h 1"/>
                <a:gd name="T11" fmla="*/ 103 w 10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1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5" name="Freeform 12">
              <a:extLst>
                <a:ext uri="{FF2B5EF4-FFF2-40B4-BE49-F238E27FC236}">
                  <a16:creationId xmlns:a16="http://schemas.microsoft.com/office/drawing/2014/main" id="{87AC8444-BB84-44F7-97BC-0B8C598FE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2386013"/>
              <a:ext cx="1588" cy="111125"/>
            </a:xfrm>
            <a:custGeom>
              <a:avLst/>
              <a:gdLst>
                <a:gd name="T0" fmla="*/ 0 w 1"/>
                <a:gd name="T1" fmla="*/ 0 h 70"/>
                <a:gd name="T2" fmla="*/ 0 w 1"/>
                <a:gd name="T3" fmla="*/ 2147483646 h 70"/>
                <a:gd name="T4" fmla="*/ 0 w 1"/>
                <a:gd name="T5" fmla="*/ 0 h 70"/>
                <a:gd name="T6" fmla="*/ 0 60000 65536"/>
                <a:gd name="T7" fmla="*/ 0 60000 65536"/>
                <a:gd name="T8" fmla="*/ 0 60000 65536"/>
                <a:gd name="T9" fmla="*/ 0 w 1"/>
                <a:gd name="T10" fmla="*/ 0 h 70"/>
                <a:gd name="T11" fmla="*/ 1 w 1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">
                  <a:moveTo>
                    <a:pt x="0" y="0"/>
                  </a:move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6" name="Freeform 13">
              <a:extLst>
                <a:ext uri="{FF2B5EF4-FFF2-40B4-BE49-F238E27FC236}">
                  <a16:creationId xmlns:a16="http://schemas.microsoft.com/office/drawing/2014/main" id="{1480EC23-C7B9-4EDA-822E-A6CC454E5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25" y="2386013"/>
              <a:ext cx="1588" cy="111125"/>
            </a:xfrm>
            <a:custGeom>
              <a:avLst/>
              <a:gdLst>
                <a:gd name="T0" fmla="*/ 0 w 1"/>
                <a:gd name="T1" fmla="*/ 0 h 70"/>
                <a:gd name="T2" fmla="*/ 0 w 1"/>
                <a:gd name="T3" fmla="*/ 2147483646 h 70"/>
                <a:gd name="T4" fmla="*/ 0 w 1"/>
                <a:gd name="T5" fmla="*/ 0 h 70"/>
                <a:gd name="T6" fmla="*/ 0 60000 65536"/>
                <a:gd name="T7" fmla="*/ 0 60000 65536"/>
                <a:gd name="T8" fmla="*/ 0 60000 65536"/>
                <a:gd name="T9" fmla="*/ 0 w 1"/>
                <a:gd name="T10" fmla="*/ 0 h 70"/>
                <a:gd name="T11" fmla="*/ 1 w 1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0">
                  <a:moveTo>
                    <a:pt x="0" y="0"/>
                  </a:move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7" name="Freeform 14">
              <a:extLst>
                <a:ext uri="{FF2B5EF4-FFF2-40B4-BE49-F238E27FC236}">
                  <a16:creationId xmlns:a16="http://schemas.microsoft.com/office/drawing/2014/main" id="{272FDDBA-DFC9-49A3-BE86-9871348D1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2403475"/>
              <a:ext cx="330200" cy="111125"/>
            </a:xfrm>
            <a:custGeom>
              <a:avLst/>
              <a:gdLst>
                <a:gd name="T0" fmla="*/ 0 w 208"/>
                <a:gd name="T1" fmla="*/ 0 h 70"/>
                <a:gd name="T2" fmla="*/ 2147483646 w 208"/>
                <a:gd name="T3" fmla="*/ 2147483646 h 70"/>
                <a:gd name="T4" fmla="*/ 0 w 208"/>
                <a:gd name="T5" fmla="*/ 0 h 70"/>
                <a:gd name="T6" fmla="*/ 0 60000 65536"/>
                <a:gd name="T7" fmla="*/ 0 60000 65536"/>
                <a:gd name="T8" fmla="*/ 0 60000 65536"/>
                <a:gd name="T9" fmla="*/ 0 w 208"/>
                <a:gd name="T10" fmla="*/ 0 h 70"/>
                <a:gd name="T11" fmla="*/ 208 w 208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70">
                  <a:moveTo>
                    <a:pt x="0" y="0"/>
                  </a:moveTo>
                  <a:lnTo>
                    <a:pt x="207" y="6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8" name="Freeform 15">
              <a:extLst>
                <a:ext uri="{FF2B5EF4-FFF2-40B4-BE49-F238E27FC236}">
                  <a16:creationId xmlns:a16="http://schemas.microsoft.com/office/drawing/2014/main" id="{E9ACD625-53EB-459C-8783-0EFEAA4D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2386013"/>
              <a:ext cx="330200" cy="111125"/>
            </a:xfrm>
            <a:custGeom>
              <a:avLst/>
              <a:gdLst>
                <a:gd name="T0" fmla="*/ 0 w 208"/>
                <a:gd name="T1" fmla="*/ 2147483646 h 70"/>
                <a:gd name="T2" fmla="*/ 2147483646 w 208"/>
                <a:gd name="T3" fmla="*/ 0 h 70"/>
                <a:gd name="T4" fmla="*/ 0 w 208"/>
                <a:gd name="T5" fmla="*/ 2147483646 h 70"/>
                <a:gd name="T6" fmla="*/ 0 60000 65536"/>
                <a:gd name="T7" fmla="*/ 0 60000 65536"/>
                <a:gd name="T8" fmla="*/ 0 60000 65536"/>
                <a:gd name="T9" fmla="*/ 0 w 208"/>
                <a:gd name="T10" fmla="*/ 0 h 70"/>
                <a:gd name="T11" fmla="*/ 208 w 208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70">
                  <a:moveTo>
                    <a:pt x="0" y="69"/>
                  </a:moveTo>
                  <a:lnTo>
                    <a:pt x="207" y="0"/>
                  </a:lnTo>
                  <a:lnTo>
                    <a:pt x="0" y="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9" name="Freeform 16">
              <a:extLst>
                <a:ext uri="{FF2B5EF4-FFF2-40B4-BE49-F238E27FC236}">
                  <a16:creationId xmlns:a16="http://schemas.microsoft.com/office/drawing/2014/main" id="{0645DE84-F1DC-49E2-A58A-8146BDB39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2719388"/>
              <a:ext cx="325438" cy="328612"/>
            </a:xfrm>
            <a:custGeom>
              <a:avLst/>
              <a:gdLst>
                <a:gd name="T0" fmla="*/ 0 w 399"/>
                <a:gd name="T1" fmla="*/ 2147483646 h 200"/>
                <a:gd name="T2" fmla="*/ 2147483646 w 399"/>
                <a:gd name="T3" fmla="*/ 0 h 200"/>
                <a:gd name="T4" fmla="*/ 0 w 399"/>
                <a:gd name="T5" fmla="*/ 2147483646 h 200"/>
                <a:gd name="T6" fmla="*/ 0 60000 65536"/>
                <a:gd name="T7" fmla="*/ 0 60000 65536"/>
                <a:gd name="T8" fmla="*/ 0 60000 65536"/>
                <a:gd name="T9" fmla="*/ 0 w 399"/>
                <a:gd name="T10" fmla="*/ 0 h 200"/>
                <a:gd name="T11" fmla="*/ 399 w 399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9" h="200">
                  <a:moveTo>
                    <a:pt x="0" y="199"/>
                  </a:moveTo>
                  <a:lnTo>
                    <a:pt x="398" y="0"/>
                  </a:lnTo>
                  <a:lnTo>
                    <a:pt x="0" y="1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0" name="Freeform 17">
              <a:extLst>
                <a:ext uri="{FF2B5EF4-FFF2-40B4-BE49-F238E27FC236}">
                  <a16:creationId xmlns:a16="http://schemas.microsoft.com/office/drawing/2014/main" id="{B9F60F72-83B1-4776-A31D-4D8E847E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6" y="2719388"/>
              <a:ext cx="433387" cy="328612"/>
            </a:xfrm>
            <a:custGeom>
              <a:avLst/>
              <a:gdLst>
                <a:gd name="T0" fmla="*/ 0 w 408"/>
                <a:gd name="T1" fmla="*/ 0 h 200"/>
                <a:gd name="T2" fmla="*/ 2147483646 w 408"/>
                <a:gd name="T3" fmla="*/ 2147483646 h 200"/>
                <a:gd name="T4" fmla="*/ 0 w 408"/>
                <a:gd name="T5" fmla="*/ 0 h 200"/>
                <a:gd name="T6" fmla="*/ 0 60000 65536"/>
                <a:gd name="T7" fmla="*/ 0 60000 65536"/>
                <a:gd name="T8" fmla="*/ 0 60000 65536"/>
                <a:gd name="T9" fmla="*/ 0 w 408"/>
                <a:gd name="T10" fmla="*/ 0 h 200"/>
                <a:gd name="T11" fmla="*/ 408 w 4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200">
                  <a:moveTo>
                    <a:pt x="0" y="0"/>
                  </a:moveTo>
                  <a:lnTo>
                    <a:pt x="407" y="19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1" name="Freeform 18">
              <a:extLst>
                <a:ext uri="{FF2B5EF4-FFF2-40B4-BE49-F238E27FC236}">
                  <a16:creationId xmlns:a16="http://schemas.microsoft.com/office/drawing/2014/main" id="{9C3AE91A-1157-4CB5-8415-4C49FA6F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225" y="1828800"/>
              <a:ext cx="1588" cy="495300"/>
            </a:xfrm>
            <a:custGeom>
              <a:avLst/>
              <a:gdLst>
                <a:gd name="T0" fmla="*/ 0 w 1"/>
                <a:gd name="T1" fmla="*/ 0 h 312"/>
                <a:gd name="T2" fmla="*/ 0 w 1"/>
                <a:gd name="T3" fmla="*/ 2147483646 h 312"/>
                <a:gd name="T4" fmla="*/ 0 w 1"/>
                <a:gd name="T5" fmla="*/ 0 h 312"/>
                <a:gd name="T6" fmla="*/ 0 60000 65536"/>
                <a:gd name="T7" fmla="*/ 0 60000 65536"/>
                <a:gd name="T8" fmla="*/ 0 60000 65536"/>
                <a:gd name="T9" fmla="*/ 0 w 1"/>
                <a:gd name="T10" fmla="*/ 0 h 312"/>
                <a:gd name="T11" fmla="*/ 1 w 1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12">
                  <a:moveTo>
                    <a:pt x="0" y="0"/>
                  </a:moveTo>
                  <a:lnTo>
                    <a:pt x="0" y="31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2" name="Freeform 19">
              <a:extLst>
                <a:ext uri="{FF2B5EF4-FFF2-40B4-BE49-F238E27FC236}">
                  <a16:creationId xmlns:a16="http://schemas.microsoft.com/office/drawing/2014/main" id="{B13C8AB6-1B66-4015-9573-786BBC2E76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75475" y="1136650"/>
              <a:ext cx="45719" cy="357188"/>
            </a:xfrm>
            <a:custGeom>
              <a:avLst/>
              <a:gdLst>
                <a:gd name="T0" fmla="*/ 0 w 1"/>
                <a:gd name="T1" fmla="*/ 0 h 286"/>
                <a:gd name="T2" fmla="*/ 0 w 1"/>
                <a:gd name="T3" fmla="*/ 2147483646 h 286"/>
                <a:gd name="T4" fmla="*/ 0 w 1"/>
                <a:gd name="T5" fmla="*/ 0 h 286"/>
                <a:gd name="T6" fmla="*/ 0 60000 65536"/>
                <a:gd name="T7" fmla="*/ 0 60000 65536"/>
                <a:gd name="T8" fmla="*/ 0 60000 65536"/>
                <a:gd name="T9" fmla="*/ 0 w 1"/>
                <a:gd name="T10" fmla="*/ 0 h 286"/>
                <a:gd name="T11" fmla="*/ 1 w 1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86">
                  <a:moveTo>
                    <a:pt x="0" y="0"/>
                  </a:moveTo>
                  <a:lnTo>
                    <a:pt x="0" y="28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3" name="Freeform 20">
              <a:extLst>
                <a:ext uri="{FF2B5EF4-FFF2-40B4-BE49-F238E27FC236}">
                  <a16:creationId xmlns:a16="http://schemas.microsoft.com/office/drawing/2014/main" id="{8ADCA2DA-BF9E-44DB-9875-C6FC56934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6" y="1584325"/>
              <a:ext cx="71438" cy="147638"/>
            </a:xfrm>
            <a:custGeom>
              <a:avLst/>
              <a:gdLst>
                <a:gd name="T0" fmla="*/ 0 w 45"/>
                <a:gd name="T1" fmla="*/ 2147483646 h 93"/>
                <a:gd name="T2" fmla="*/ 2147483646 w 45"/>
                <a:gd name="T3" fmla="*/ 0 h 93"/>
                <a:gd name="T4" fmla="*/ 0 w 45"/>
                <a:gd name="T5" fmla="*/ 2147483646 h 93"/>
                <a:gd name="T6" fmla="*/ 0 60000 65536"/>
                <a:gd name="T7" fmla="*/ 0 60000 65536"/>
                <a:gd name="T8" fmla="*/ 0 60000 65536"/>
                <a:gd name="T9" fmla="*/ 0 w 45"/>
                <a:gd name="T10" fmla="*/ 0 h 93"/>
                <a:gd name="T11" fmla="*/ 45 w 45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93">
                  <a:moveTo>
                    <a:pt x="0" y="92"/>
                  </a:moveTo>
                  <a:lnTo>
                    <a:pt x="44" y="0"/>
                  </a:lnTo>
                  <a:lnTo>
                    <a:pt x="0" y="9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4" name="Freeform 21">
              <a:extLst>
                <a:ext uri="{FF2B5EF4-FFF2-40B4-BE49-F238E27FC236}">
                  <a16:creationId xmlns:a16="http://schemas.microsoft.com/office/drawing/2014/main" id="{1AA4745F-2A5F-443F-9352-D851B679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576" y="1595438"/>
              <a:ext cx="68263" cy="136525"/>
            </a:xfrm>
            <a:custGeom>
              <a:avLst/>
              <a:gdLst>
                <a:gd name="T0" fmla="*/ 0 w 43"/>
                <a:gd name="T1" fmla="*/ 0 h 86"/>
                <a:gd name="T2" fmla="*/ 2147483646 w 43"/>
                <a:gd name="T3" fmla="*/ 2147483646 h 86"/>
                <a:gd name="T4" fmla="*/ 0 w 43"/>
                <a:gd name="T5" fmla="*/ 0 h 86"/>
                <a:gd name="T6" fmla="*/ 0 60000 65536"/>
                <a:gd name="T7" fmla="*/ 0 60000 65536"/>
                <a:gd name="T8" fmla="*/ 0 60000 65536"/>
                <a:gd name="T9" fmla="*/ 0 w 43"/>
                <a:gd name="T10" fmla="*/ 0 h 86"/>
                <a:gd name="T11" fmla="*/ 43 w 43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86">
                  <a:moveTo>
                    <a:pt x="0" y="0"/>
                  </a:moveTo>
                  <a:lnTo>
                    <a:pt x="42" y="8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5" name="Rectangle 22">
              <a:extLst>
                <a:ext uri="{FF2B5EF4-FFF2-40B4-BE49-F238E27FC236}">
                  <a16:creationId xmlns:a16="http://schemas.microsoft.com/office/drawing/2014/main" id="{067A53FC-87B6-4D00-A351-418309D9E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971800"/>
              <a:ext cx="11414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5146" name="Rectangle 23">
              <a:extLst>
                <a:ext uri="{FF2B5EF4-FFF2-40B4-BE49-F238E27FC236}">
                  <a16:creationId xmlns:a16="http://schemas.microsoft.com/office/drawing/2014/main" id="{9EF69931-DB8A-4600-A659-BFD383742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7413" y="2971800"/>
              <a:ext cx="9017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5147" name="Rectangle 24">
              <a:extLst>
                <a:ext uri="{FF2B5EF4-FFF2-40B4-BE49-F238E27FC236}">
                  <a16:creationId xmlns:a16="http://schemas.microsoft.com/office/drawing/2014/main" id="{7D1725F3-CBCF-4215-A382-2B36D2EA6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576" y="2438400"/>
              <a:ext cx="7985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5148" name="Rectangle 25">
              <a:extLst>
                <a:ext uri="{FF2B5EF4-FFF2-40B4-BE49-F238E27FC236}">
                  <a16:creationId xmlns:a16="http://schemas.microsoft.com/office/drawing/2014/main" id="{2DAE5B04-F6C7-4A5B-BE78-64ABE2BA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1524000"/>
              <a:ext cx="8969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5149" name="Rectangle 26">
              <a:extLst>
                <a:ext uri="{FF2B5EF4-FFF2-40B4-BE49-F238E27FC236}">
                  <a16:creationId xmlns:a16="http://schemas.microsoft.com/office/drawing/2014/main" id="{96BADCAE-FE35-4021-8A04-711341600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7" y="1524000"/>
              <a:ext cx="9763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5150" name="Rectangle 27">
              <a:extLst>
                <a:ext uri="{FF2B5EF4-FFF2-40B4-BE49-F238E27FC236}">
                  <a16:creationId xmlns:a16="http://schemas.microsoft.com/office/drawing/2014/main" id="{1AF93819-D21D-407A-8594-C7DBFDF2F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88" y="835025"/>
              <a:ext cx="7445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sname</a:t>
              </a:r>
            </a:p>
          </p:txBody>
        </p:sp>
      </p:grp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FD00B95-A275-4536-8112-8E5F409D9DE0}"/>
              </a:ext>
            </a:extLst>
          </p:cNvPr>
          <p:cNvSpPr/>
          <p:nvPr/>
        </p:nvSpPr>
        <p:spPr bwMode="auto">
          <a:xfrm>
            <a:off x="3417372" y="3802491"/>
            <a:ext cx="1520111" cy="1104424"/>
          </a:xfrm>
          <a:prstGeom prst="wedgeRoundRectCallout">
            <a:avLst>
              <a:gd name="adj1" fmla="val 121798"/>
              <a:gd name="adj2" fmla="val 46013"/>
              <a:gd name="adj3" fmla="val 16667"/>
            </a:avLst>
          </a:prstGeom>
          <a:solidFill>
            <a:srgbClr val="C2D0F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Block Nested-Loop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Join algorithm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049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Plan Generation – Relational Algebra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343400" y="1371600"/>
            <a:ext cx="4010025" cy="16906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Reserves R, Sailors 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=100 AND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S.rating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5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066800" y="4495800"/>
                <a:ext cx="7010400" cy="2057400"/>
              </a:xfr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ts val="2600"/>
                  </a:lnSpc>
                  <a:spcAft>
                    <a:spcPts val="1800"/>
                  </a:spcAft>
                  <a:buFont typeface="Wingdings" pitchFamily="2" charset="2"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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sname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 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bid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=100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rating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&gt;5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 (RS))</a:t>
                </a:r>
              </a:p>
              <a:p>
                <a:pPr>
                  <a:lnSpc>
                    <a:spcPts val="2600"/>
                  </a:lnSpc>
                  <a:spcAft>
                    <a:spcPts val="1800"/>
                  </a:spcAft>
                  <a:buFont typeface="Wingdings" pitchFamily="2" charset="2"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  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sname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 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bid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=100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rating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&gt;5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( 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(RS)))</a:t>
                </a:r>
              </a:p>
              <a:p>
                <a:pPr>
                  <a:lnSpc>
                    <a:spcPts val="2600"/>
                  </a:lnSpc>
                  <a:spcAft>
                    <a:spcPts val="600"/>
                  </a:spcAft>
                  <a:buFont typeface="Wingdings" pitchFamily="2" charset="2"/>
                  <a:buNone/>
                </a:pP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  </a:t>
                </a:r>
                <a:r>
                  <a:rPr lang="en-US" sz="3200" i="1" baseline="-25000" dirty="0" err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sname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( 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bid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=100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 </a:t>
                </a:r>
                <a:r>
                  <a:rPr lang="en-US" sz="3200" i="1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rating</a:t>
                </a:r>
                <a:r>
                  <a:rPr lang="en-US" sz="3200" baseline="-250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&gt;5</a:t>
                </a:r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(R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𝑠𝑖𝑑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𝑠𝑖𝑑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S))</a:t>
                </a:r>
              </a:p>
              <a:p>
                <a:pPr>
                  <a:lnSpc>
                    <a:spcPts val="2600"/>
                  </a:lnSpc>
                  <a:spcAft>
                    <a:spcPts val="600"/>
                  </a:spcAft>
                  <a:buFont typeface="Wingdings" pitchFamily="2" charset="2"/>
                  <a:buNone/>
                </a:pPr>
                <a:endParaRPr lang="en-US" sz="32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2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066800" y="4495800"/>
                <a:ext cx="7010400" cy="2057400"/>
              </a:xfrm>
              <a:blipFill>
                <a:blip r:embed="rId3"/>
                <a:stretch>
                  <a:fillRect l="-2174" t="-10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66800" y="3505200"/>
            <a:ext cx="7086600" cy="533400"/>
            <a:chOff x="1066800" y="3200400"/>
            <a:chExt cx="7086600" cy="533400"/>
          </a:xfrm>
        </p:grpSpPr>
        <p:sp>
          <p:nvSpPr>
            <p:cNvPr id="62" name="Rounded Rectangular Callout 61"/>
            <p:cNvSpPr/>
            <p:nvPr/>
          </p:nvSpPr>
          <p:spPr bwMode="auto">
            <a:xfrm>
              <a:off x="6400800" y="3200400"/>
              <a:ext cx="1752600" cy="457200"/>
            </a:xfrm>
            <a:prstGeom prst="wedgeRoundRectCallout">
              <a:avLst>
                <a:gd name="adj1" fmla="val -45694"/>
                <a:gd name="adj2" fmla="val 171077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clause </a:t>
              </a:r>
            </a:p>
          </p:txBody>
        </p:sp>
        <p:sp>
          <p:nvSpPr>
            <p:cNvPr id="63" name="Rounded Rectangular Callout 62"/>
            <p:cNvSpPr/>
            <p:nvPr/>
          </p:nvSpPr>
          <p:spPr bwMode="auto">
            <a:xfrm>
              <a:off x="3200400" y="3276600"/>
              <a:ext cx="1752600" cy="457200"/>
            </a:xfrm>
            <a:prstGeom prst="wedgeRoundRectCallout">
              <a:avLst>
                <a:gd name="adj1" fmla="val -74265"/>
                <a:gd name="adj2" fmla="val 179014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 clause </a:t>
              </a:r>
            </a:p>
          </p:txBody>
        </p:sp>
        <p:sp>
          <p:nvSpPr>
            <p:cNvPr id="64" name="Rounded Rectangular Callout 63"/>
            <p:cNvSpPr/>
            <p:nvPr/>
          </p:nvSpPr>
          <p:spPr bwMode="auto">
            <a:xfrm>
              <a:off x="1066800" y="3276600"/>
              <a:ext cx="1752600" cy="457200"/>
            </a:xfrm>
            <a:prstGeom prst="wedgeRoundRectCallout">
              <a:avLst>
                <a:gd name="adj1" fmla="val -28716"/>
                <a:gd name="adj2" fmla="val 137744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clause </a:t>
              </a:r>
            </a:p>
          </p:txBody>
        </p:sp>
      </p:grpSp>
      <p:sp>
        <p:nvSpPr>
          <p:cNvPr id="2" name="Bent Arrow 1"/>
          <p:cNvSpPr/>
          <p:nvPr/>
        </p:nvSpPr>
        <p:spPr>
          <a:xfrm rot="16200000" flipH="1">
            <a:off x="2387798" y="1650803"/>
            <a:ext cx="1295402" cy="2108595"/>
          </a:xfrm>
          <a:prstGeom prst="bentArrow">
            <a:avLst>
              <a:gd name="adj1" fmla="val 14720"/>
              <a:gd name="adj2" fmla="val 18489"/>
              <a:gd name="adj3" fmla="val 21573"/>
              <a:gd name="adj4" fmla="val 437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6303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11"/>
          <p:cNvSpPr/>
          <p:nvPr/>
        </p:nvSpPr>
        <p:spPr>
          <a:xfrm>
            <a:off x="5915597" y="2581571"/>
            <a:ext cx="484632" cy="1396692"/>
          </a:xfrm>
          <a:prstGeom prst="upArrow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2613" y="622745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5471289" cy="1104900"/>
          </a:xfrm>
          <a:noFill/>
        </p:spPr>
        <p:txBody>
          <a:bodyPr>
            <a:normAutofit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On-the-fly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2066883" y="1509202"/>
                <a:ext cx="5275611" cy="446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6883" y="1509202"/>
                <a:ext cx="5275611" cy="446532"/>
              </a:xfrm>
              <a:prstGeom prst="rect">
                <a:avLst/>
              </a:prstGeom>
              <a:blipFill>
                <a:blip r:embed="rId3"/>
                <a:stretch>
                  <a:fillRect l="-2890" t="-50685" r="-2081" b="-4657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53000" y="3113075"/>
            <a:ext cx="3578161" cy="2551114"/>
            <a:chOff x="4998214" y="3806824"/>
            <a:chExt cx="3578161" cy="2551114"/>
          </a:xfrm>
        </p:grpSpPr>
        <p:grpSp>
          <p:nvGrpSpPr>
            <p:cNvPr id="6152" name="Group 60"/>
            <p:cNvGrpSpPr>
              <a:grpSpLocks/>
            </p:cNvGrpSpPr>
            <p:nvPr/>
          </p:nvGrpSpPr>
          <p:grpSpPr bwMode="auto">
            <a:xfrm>
              <a:off x="4998214" y="3806824"/>
              <a:ext cx="3578161" cy="2551114"/>
              <a:chOff x="4998214" y="3806824"/>
              <a:chExt cx="3578161" cy="2551114"/>
            </a:xfrm>
          </p:grpSpPr>
          <p:sp>
            <p:nvSpPr>
              <p:cNvPr id="6155" name="Freeform 29"/>
              <p:cNvSpPr>
                <a:spLocks/>
              </p:cNvSpPr>
              <p:nvPr/>
            </p:nvSpPr>
            <p:spPr bwMode="auto">
              <a:xfrm>
                <a:off x="5233165" y="4605337"/>
                <a:ext cx="115888" cy="158750"/>
              </a:xfrm>
              <a:custGeom>
                <a:avLst/>
                <a:gdLst>
                  <a:gd name="T0" fmla="*/ 2147483647 w 73"/>
                  <a:gd name="T1" fmla="*/ 2147483647 h 100"/>
                  <a:gd name="T2" fmla="*/ 2147483647 w 73"/>
                  <a:gd name="T3" fmla="*/ 2147483647 h 100"/>
                  <a:gd name="T4" fmla="*/ 2147483647 w 73"/>
                  <a:gd name="T5" fmla="*/ 0 h 100"/>
                  <a:gd name="T6" fmla="*/ 2147483647 w 73"/>
                  <a:gd name="T7" fmla="*/ 2147483647 h 100"/>
                  <a:gd name="T8" fmla="*/ 0 w 73"/>
                  <a:gd name="T9" fmla="*/ 2147483647 h 100"/>
                  <a:gd name="T10" fmla="*/ 2147483647 w 73"/>
                  <a:gd name="T11" fmla="*/ 2147483647 h 100"/>
                  <a:gd name="T12" fmla="*/ 2147483647 w 73"/>
                  <a:gd name="T13" fmla="*/ 2147483647 h 100"/>
                  <a:gd name="T14" fmla="*/ 2147483647 w 73"/>
                  <a:gd name="T15" fmla="*/ 2147483647 h 100"/>
                  <a:gd name="T16" fmla="*/ 2147483647 w 73"/>
                  <a:gd name="T17" fmla="*/ 2147483647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100"/>
                  <a:gd name="T29" fmla="*/ 73 w 73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100">
                    <a:moveTo>
                      <a:pt x="72" y="50"/>
                    </a:moveTo>
                    <a:lnTo>
                      <a:pt x="62" y="15"/>
                    </a:lnTo>
                    <a:lnTo>
                      <a:pt x="36" y="0"/>
                    </a:lnTo>
                    <a:lnTo>
                      <a:pt x="11" y="15"/>
                    </a:lnTo>
                    <a:lnTo>
                      <a:pt x="0" y="50"/>
                    </a:lnTo>
                    <a:lnTo>
                      <a:pt x="11" y="84"/>
                    </a:lnTo>
                    <a:lnTo>
                      <a:pt x="36" y="99"/>
                    </a:lnTo>
                    <a:lnTo>
                      <a:pt x="62" y="84"/>
                    </a:lnTo>
                    <a:lnTo>
                      <a:pt x="72" y="5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6" name="Freeform 30"/>
              <p:cNvSpPr>
                <a:spLocks/>
              </p:cNvSpPr>
              <p:nvPr/>
            </p:nvSpPr>
            <p:spPr bwMode="auto">
              <a:xfrm>
                <a:off x="5291902" y="4622800"/>
                <a:ext cx="103188" cy="1588"/>
              </a:xfrm>
              <a:custGeom>
                <a:avLst/>
                <a:gdLst>
                  <a:gd name="T0" fmla="*/ 0 w 65"/>
                  <a:gd name="T1" fmla="*/ 0 h 1"/>
                  <a:gd name="T2" fmla="*/ 2147483647 w 65"/>
                  <a:gd name="T3" fmla="*/ 0 h 1"/>
                  <a:gd name="T4" fmla="*/ 0 w 6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5"/>
                  <a:gd name="T10" fmla="*/ 0 h 1"/>
                  <a:gd name="T11" fmla="*/ 65 w 6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" h="1">
                    <a:moveTo>
                      <a:pt x="0" y="0"/>
                    </a:moveTo>
                    <a:lnTo>
                      <a:pt x="6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7" name="Freeform 31"/>
              <p:cNvSpPr>
                <a:spLocks/>
              </p:cNvSpPr>
              <p:nvPr/>
            </p:nvSpPr>
            <p:spPr bwMode="auto">
              <a:xfrm>
                <a:off x="5930077" y="3822699"/>
                <a:ext cx="1588" cy="173038"/>
              </a:xfrm>
              <a:custGeom>
                <a:avLst/>
                <a:gdLst>
                  <a:gd name="T0" fmla="*/ 0 w 1"/>
                  <a:gd name="T1" fmla="*/ 0 h 109"/>
                  <a:gd name="T2" fmla="*/ 0 w 1"/>
                  <a:gd name="T3" fmla="*/ 2147483647 h 109"/>
                  <a:gd name="T4" fmla="*/ 0 w 1"/>
                  <a:gd name="T5" fmla="*/ 0 h 10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9"/>
                  <a:gd name="T11" fmla="*/ 1 w 1"/>
                  <a:gd name="T12" fmla="*/ 109 h 1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9">
                    <a:moveTo>
                      <a:pt x="0" y="0"/>
                    </a:move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8" name="Freeform 32"/>
              <p:cNvSpPr>
                <a:spLocks/>
              </p:cNvSpPr>
              <p:nvPr/>
            </p:nvSpPr>
            <p:spPr bwMode="auto">
              <a:xfrm>
                <a:off x="6017389" y="3822699"/>
                <a:ext cx="1588" cy="173038"/>
              </a:xfrm>
              <a:custGeom>
                <a:avLst/>
                <a:gdLst>
                  <a:gd name="T0" fmla="*/ 0 w 1"/>
                  <a:gd name="T1" fmla="*/ 0 h 109"/>
                  <a:gd name="T2" fmla="*/ 0 w 1"/>
                  <a:gd name="T3" fmla="*/ 2147483647 h 109"/>
                  <a:gd name="T4" fmla="*/ 0 w 1"/>
                  <a:gd name="T5" fmla="*/ 0 h 10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9"/>
                  <a:gd name="T11" fmla="*/ 1 w 1"/>
                  <a:gd name="T12" fmla="*/ 109 h 1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9">
                    <a:moveTo>
                      <a:pt x="0" y="0"/>
                    </a:move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9" name="Freeform 33"/>
              <p:cNvSpPr>
                <a:spLocks/>
              </p:cNvSpPr>
              <p:nvPr/>
            </p:nvSpPr>
            <p:spPr bwMode="auto">
              <a:xfrm>
                <a:off x="5888802" y="3806824"/>
                <a:ext cx="174625" cy="1588"/>
              </a:xfrm>
              <a:custGeom>
                <a:avLst/>
                <a:gdLst>
                  <a:gd name="T0" fmla="*/ 0 w 110"/>
                  <a:gd name="T1" fmla="*/ 0 h 1"/>
                  <a:gd name="T2" fmla="*/ 2147483647 w 110"/>
                  <a:gd name="T3" fmla="*/ 0 h 1"/>
                  <a:gd name="T4" fmla="*/ 0 w 1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0"/>
                  <a:gd name="T10" fmla="*/ 0 h 1"/>
                  <a:gd name="T11" fmla="*/ 110 w 1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" h="1">
                    <a:moveTo>
                      <a:pt x="0" y="0"/>
                    </a:moveTo>
                    <a:lnTo>
                      <a:pt x="10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0" name="Freeform 34"/>
              <p:cNvSpPr>
                <a:spLocks/>
              </p:cNvSpPr>
              <p:nvPr/>
            </p:nvSpPr>
            <p:spPr bwMode="auto">
              <a:xfrm>
                <a:off x="6028502" y="5394325"/>
                <a:ext cx="1588" cy="123825"/>
              </a:xfrm>
              <a:custGeom>
                <a:avLst/>
                <a:gdLst>
                  <a:gd name="T0" fmla="*/ 0 w 1"/>
                  <a:gd name="T1" fmla="*/ 0 h 78"/>
                  <a:gd name="T2" fmla="*/ 0 w 1"/>
                  <a:gd name="T3" fmla="*/ 2147483647 h 78"/>
                  <a:gd name="T4" fmla="*/ 0 w 1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8"/>
                  <a:gd name="T11" fmla="*/ 1 w 1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1" name="Freeform 35"/>
              <p:cNvSpPr>
                <a:spLocks/>
              </p:cNvSpPr>
              <p:nvPr/>
            </p:nvSpPr>
            <p:spPr bwMode="auto">
              <a:xfrm>
                <a:off x="6376164" y="5394325"/>
                <a:ext cx="1588" cy="123825"/>
              </a:xfrm>
              <a:custGeom>
                <a:avLst/>
                <a:gdLst>
                  <a:gd name="T0" fmla="*/ 0 w 1"/>
                  <a:gd name="T1" fmla="*/ 0 h 78"/>
                  <a:gd name="T2" fmla="*/ 0 w 1"/>
                  <a:gd name="T3" fmla="*/ 2147483647 h 78"/>
                  <a:gd name="T4" fmla="*/ 0 w 1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8"/>
                  <a:gd name="T11" fmla="*/ 1 w 1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8">
                    <a:moveTo>
                      <a:pt x="0" y="0"/>
                    </a:moveTo>
                    <a:lnTo>
                      <a:pt x="0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2" name="Freeform 36"/>
              <p:cNvSpPr>
                <a:spLocks/>
              </p:cNvSpPr>
              <p:nvPr/>
            </p:nvSpPr>
            <p:spPr bwMode="auto">
              <a:xfrm>
                <a:off x="6028502" y="5394325"/>
                <a:ext cx="349250" cy="123825"/>
              </a:xfrm>
              <a:custGeom>
                <a:avLst/>
                <a:gdLst>
                  <a:gd name="T0" fmla="*/ 0 w 220"/>
                  <a:gd name="T1" fmla="*/ 0 h 78"/>
                  <a:gd name="T2" fmla="*/ 2147483647 w 220"/>
                  <a:gd name="T3" fmla="*/ 2147483647 h 78"/>
                  <a:gd name="T4" fmla="*/ 0 w 220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220"/>
                  <a:gd name="T10" fmla="*/ 0 h 78"/>
                  <a:gd name="T11" fmla="*/ 220 w 220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" h="78">
                    <a:moveTo>
                      <a:pt x="0" y="0"/>
                    </a:moveTo>
                    <a:lnTo>
                      <a:pt x="219" y="7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3" name="Freeform 37"/>
              <p:cNvSpPr>
                <a:spLocks/>
              </p:cNvSpPr>
              <p:nvPr/>
            </p:nvSpPr>
            <p:spPr bwMode="auto">
              <a:xfrm>
                <a:off x="6028502" y="5394325"/>
                <a:ext cx="349250" cy="123825"/>
              </a:xfrm>
              <a:custGeom>
                <a:avLst/>
                <a:gdLst>
                  <a:gd name="T0" fmla="*/ 0 w 220"/>
                  <a:gd name="T1" fmla="*/ 2147483647 h 78"/>
                  <a:gd name="T2" fmla="*/ 2147483647 w 220"/>
                  <a:gd name="T3" fmla="*/ 0 h 78"/>
                  <a:gd name="T4" fmla="*/ 0 w 220"/>
                  <a:gd name="T5" fmla="*/ 2147483647 h 78"/>
                  <a:gd name="T6" fmla="*/ 0 60000 65536"/>
                  <a:gd name="T7" fmla="*/ 0 60000 65536"/>
                  <a:gd name="T8" fmla="*/ 0 60000 65536"/>
                  <a:gd name="T9" fmla="*/ 0 w 220"/>
                  <a:gd name="T10" fmla="*/ 0 h 78"/>
                  <a:gd name="T11" fmla="*/ 220 w 220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" h="78">
                    <a:moveTo>
                      <a:pt x="0" y="77"/>
                    </a:moveTo>
                    <a:lnTo>
                      <a:pt x="219" y="0"/>
                    </a:lnTo>
                    <a:lnTo>
                      <a:pt x="0" y="7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4" name="Freeform 38"/>
              <p:cNvSpPr>
                <a:spLocks/>
              </p:cNvSpPr>
              <p:nvPr/>
            </p:nvSpPr>
            <p:spPr bwMode="auto">
              <a:xfrm>
                <a:off x="5834827" y="5786438"/>
                <a:ext cx="268287" cy="223837"/>
              </a:xfrm>
              <a:custGeom>
                <a:avLst/>
                <a:gdLst>
                  <a:gd name="T0" fmla="*/ 0 w 422"/>
                  <a:gd name="T1" fmla="*/ 2147483647 h 225"/>
                  <a:gd name="T2" fmla="*/ 2147483647 w 422"/>
                  <a:gd name="T3" fmla="*/ 0 h 225"/>
                  <a:gd name="T4" fmla="*/ 0 w 422"/>
                  <a:gd name="T5" fmla="*/ 2147483647 h 225"/>
                  <a:gd name="T6" fmla="*/ 0 60000 65536"/>
                  <a:gd name="T7" fmla="*/ 0 60000 65536"/>
                  <a:gd name="T8" fmla="*/ 0 60000 65536"/>
                  <a:gd name="T9" fmla="*/ 0 w 422"/>
                  <a:gd name="T10" fmla="*/ 0 h 225"/>
                  <a:gd name="T11" fmla="*/ 422 w 422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" h="225">
                    <a:moveTo>
                      <a:pt x="0" y="224"/>
                    </a:moveTo>
                    <a:lnTo>
                      <a:pt x="421" y="0"/>
                    </a:lnTo>
                    <a:lnTo>
                      <a:pt x="0" y="22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5" name="Freeform 39"/>
              <p:cNvSpPr>
                <a:spLocks/>
              </p:cNvSpPr>
              <p:nvPr/>
            </p:nvSpPr>
            <p:spPr bwMode="auto">
              <a:xfrm>
                <a:off x="6349178" y="5786438"/>
                <a:ext cx="323849" cy="223837"/>
              </a:xfrm>
              <a:custGeom>
                <a:avLst/>
                <a:gdLst>
                  <a:gd name="T0" fmla="*/ 0 w 431"/>
                  <a:gd name="T1" fmla="*/ 0 h 225"/>
                  <a:gd name="T2" fmla="*/ 2147483647 w 431"/>
                  <a:gd name="T3" fmla="*/ 2147483647 h 225"/>
                  <a:gd name="T4" fmla="*/ 0 w 431"/>
                  <a:gd name="T5" fmla="*/ 0 h 225"/>
                  <a:gd name="T6" fmla="*/ 0 60000 65536"/>
                  <a:gd name="T7" fmla="*/ 0 60000 65536"/>
                  <a:gd name="T8" fmla="*/ 0 60000 65536"/>
                  <a:gd name="T9" fmla="*/ 0 w 431"/>
                  <a:gd name="T10" fmla="*/ 0 h 225"/>
                  <a:gd name="T11" fmla="*/ 431 w 431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" h="225">
                    <a:moveTo>
                      <a:pt x="0" y="0"/>
                    </a:moveTo>
                    <a:lnTo>
                      <a:pt x="430" y="22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6" name="Freeform 40"/>
              <p:cNvSpPr>
                <a:spLocks/>
              </p:cNvSpPr>
              <p:nvPr/>
            </p:nvSpPr>
            <p:spPr bwMode="auto">
              <a:xfrm>
                <a:off x="6214238" y="4976812"/>
                <a:ext cx="45719" cy="314325"/>
              </a:xfrm>
              <a:custGeom>
                <a:avLst/>
                <a:gdLst>
                  <a:gd name="T0" fmla="*/ 0 w 1"/>
                  <a:gd name="T1" fmla="*/ 0 h 353"/>
                  <a:gd name="T2" fmla="*/ 0 w 1"/>
                  <a:gd name="T3" fmla="*/ 2147483647 h 353"/>
                  <a:gd name="T4" fmla="*/ 0 w 1"/>
                  <a:gd name="T5" fmla="*/ 0 h 35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53"/>
                  <a:gd name="T11" fmla="*/ 1 w 1"/>
                  <a:gd name="T12" fmla="*/ 353 h 3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53">
                    <a:moveTo>
                      <a:pt x="0" y="0"/>
                    </a:moveTo>
                    <a:lnTo>
                      <a:pt x="0" y="35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7" name="Freeform 41"/>
              <p:cNvSpPr>
                <a:spLocks/>
              </p:cNvSpPr>
              <p:nvPr/>
            </p:nvSpPr>
            <p:spPr bwMode="auto">
              <a:xfrm flipH="1">
                <a:off x="6166615" y="4224337"/>
                <a:ext cx="49212" cy="338138"/>
              </a:xfrm>
              <a:custGeom>
                <a:avLst/>
                <a:gdLst>
                  <a:gd name="T0" fmla="*/ 0 w 1"/>
                  <a:gd name="T1" fmla="*/ 0 h 323"/>
                  <a:gd name="T2" fmla="*/ 0 w 1"/>
                  <a:gd name="T3" fmla="*/ 2147483647 h 323"/>
                  <a:gd name="T4" fmla="*/ 0 w 1"/>
                  <a:gd name="T5" fmla="*/ 0 h 32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23"/>
                  <a:gd name="T11" fmla="*/ 1 w 1"/>
                  <a:gd name="T12" fmla="*/ 323 h 3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23">
                    <a:moveTo>
                      <a:pt x="0" y="0"/>
                    </a:moveTo>
                    <a:lnTo>
                      <a:pt x="0" y="32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8" name="Freeform 42"/>
              <p:cNvSpPr>
                <a:spLocks/>
              </p:cNvSpPr>
              <p:nvPr/>
            </p:nvSpPr>
            <p:spPr bwMode="auto">
              <a:xfrm>
                <a:off x="6120577" y="4689475"/>
                <a:ext cx="87313" cy="158750"/>
              </a:xfrm>
              <a:custGeom>
                <a:avLst/>
                <a:gdLst>
                  <a:gd name="T0" fmla="*/ 0 w 55"/>
                  <a:gd name="T1" fmla="*/ 2147483647 h 100"/>
                  <a:gd name="T2" fmla="*/ 2147483647 w 55"/>
                  <a:gd name="T3" fmla="*/ 0 h 100"/>
                  <a:gd name="T4" fmla="*/ 0 w 55"/>
                  <a:gd name="T5" fmla="*/ 2147483647 h 100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100"/>
                  <a:gd name="T11" fmla="*/ 55 w 55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100">
                    <a:moveTo>
                      <a:pt x="0" y="99"/>
                    </a:moveTo>
                    <a:lnTo>
                      <a:pt x="54" y="0"/>
                    </a:lnTo>
                    <a:lnTo>
                      <a:pt x="0" y="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9" name="Freeform 43"/>
              <p:cNvSpPr>
                <a:spLocks/>
              </p:cNvSpPr>
              <p:nvPr/>
            </p:nvSpPr>
            <p:spPr bwMode="auto">
              <a:xfrm>
                <a:off x="6206302" y="4702175"/>
                <a:ext cx="76200" cy="146050"/>
              </a:xfrm>
              <a:custGeom>
                <a:avLst/>
                <a:gdLst>
                  <a:gd name="T0" fmla="*/ 0 w 48"/>
                  <a:gd name="T1" fmla="*/ 0 h 92"/>
                  <a:gd name="T2" fmla="*/ 2147483647 w 48"/>
                  <a:gd name="T3" fmla="*/ 2147483647 h 92"/>
                  <a:gd name="T4" fmla="*/ 0 w 48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2"/>
                  <a:gd name="T11" fmla="*/ 48 w 48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2">
                    <a:moveTo>
                      <a:pt x="0" y="0"/>
                    </a:moveTo>
                    <a:lnTo>
                      <a:pt x="47" y="9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0" name="Rectangle 44"/>
              <p:cNvSpPr>
                <a:spLocks noChangeArrowheads="1"/>
              </p:cNvSpPr>
              <p:nvPr/>
            </p:nvSpPr>
            <p:spPr bwMode="auto">
              <a:xfrm>
                <a:off x="4998214" y="5967412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71" name="Rectangle 45"/>
              <p:cNvSpPr>
                <a:spLocks noChangeArrowheads="1"/>
              </p:cNvSpPr>
              <p:nvPr/>
            </p:nvSpPr>
            <p:spPr bwMode="auto">
              <a:xfrm>
                <a:off x="6444427" y="6010275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72" name="Rectangle 46"/>
              <p:cNvSpPr>
                <a:spLocks noChangeArrowheads="1"/>
              </p:cNvSpPr>
              <p:nvPr/>
            </p:nvSpPr>
            <p:spPr bwMode="auto">
              <a:xfrm>
                <a:off x="5850702" y="5486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73" name="Rectangle 47"/>
              <p:cNvSpPr>
                <a:spLocks noChangeArrowheads="1"/>
              </p:cNvSpPr>
              <p:nvPr/>
            </p:nvSpPr>
            <p:spPr bwMode="auto">
              <a:xfrm>
                <a:off x="5301427" y="4676775"/>
                <a:ext cx="95218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 </a:t>
                </a:r>
              </a:p>
            </p:txBody>
          </p:sp>
          <p:sp>
            <p:nvSpPr>
              <p:cNvPr id="6174" name="Rectangle 48"/>
              <p:cNvSpPr>
                <a:spLocks noChangeArrowheads="1"/>
              </p:cNvSpPr>
              <p:nvPr/>
            </p:nvSpPr>
            <p:spPr bwMode="auto">
              <a:xfrm>
                <a:off x="6290440" y="4643437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175" name="Rectangle 49"/>
              <p:cNvSpPr>
                <a:spLocks noChangeArrowheads="1"/>
              </p:cNvSpPr>
              <p:nvPr/>
            </p:nvSpPr>
            <p:spPr bwMode="auto">
              <a:xfrm>
                <a:off x="6004689" y="3843337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77" name="Rectangle 51"/>
              <p:cNvSpPr>
                <a:spLocks noChangeArrowheads="1"/>
              </p:cNvSpPr>
              <p:nvPr/>
            </p:nvSpPr>
            <p:spPr bwMode="auto">
              <a:xfrm>
                <a:off x="7220234" y="4421873"/>
                <a:ext cx="1356141" cy="351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(On-the-fly)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274691" y="4752560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691" y="4752560"/>
                  <a:ext cx="123309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970" t="-2222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068005" y="2595299"/>
            <a:ext cx="2858820" cy="3061115"/>
            <a:chOff x="1068005" y="2595299"/>
            <a:chExt cx="2858820" cy="3061115"/>
          </a:xfrm>
        </p:grpSpPr>
        <p:grpSp>
          <p:nvGrpSpPr>
            <p:cNvPr id="65" name="Group 64"/>
            <p:cNvGrpSpPr/>
            <p:nvPr/>
          </p:nvGrpSpPr>
          <p:grpSpPr>
            <a:xfrm>
              <a:off x="1068005" y="2595299"/>
              <a:ext cx="2858820" cy="3061115"/>
              <a:chOff x="4487307" y="3296823"/>
              <a:chExt cx="2858820" cy="3061115"/>
            </a:xfrm>
          </p:grpSpPr>
          <p:grpSp>
            <p:nvGrpSpPr>
              <p:cNvPr id="66" name="Group 60"/>
              <p:cNvGrpSpPr>
                <a:grpSpLocks/>
              </p:cNvGrpSpPr>
              <p:nvPr/>
            </p:nvGrpSpPr>
            <p:grpSpPr bwMode="auto">
              <a:xfrm>
                <a:off x="4998214" y="3806824"/>
                <a:ext cx="2347913" cy="2551114"/>
                <a:chOff x="4998214" y="3806824"/>
                <a:chExt cx="2347913" cy="2551114"/>
              </a:xfrm>
            </p:grpSpPr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84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85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86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87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88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487307" y="3296823"/>
                    <a:ext cx="12262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More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I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O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7307" y="3296823"/>
                    <a:ext cx="122629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488" t="-4444" r="-497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Flowchart: Magnetic Disk 8"/>
            <p:cNvSpPr/>
            <p:nvPr/>
          </p:nvSpPr>
          <p:spPr>
            <a:xfrm>
              <a:off x="1103426" y="4179928"/>
              <a:ext cx="616012" cy="423735"/>
            </a:xfrm>
            <a:prstGeom prst="flowChartMagneticDisk">
              <a:avLst/>
            </a:prstGeom>
            <a:solidFill>
              <a:srgbClr val="3792A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Temp</a:t>
              </a:r>
            </a:p>
          </p:txBody>
        </p:sp>
        <p:sp>
          <p:nvSpPr>
            <p:cNvPr id="10" name="Bent-Up Arrow 9"/>
            <p:cNvSpPr/>
            <p:nvPr/>
          </p:nvSpPr>
          <p:spPr>
            <a:xfrm rot="10800000">
              <a:off x="1514996" y="3648226"/>
              <a:ext cx="1103775" cy="595312"/>
            </a:xfrm>
            <a:prstGeom prst="bentUpArrow">
              <a:avLst>
                <a:gd name="adj1" fmla="val 10938"/>
                <a:gd name="adj2" fmla="val 14724"/>
                <a:gd name="adj3" fmla="val 27163"/>
              </a:avLst>
            </a:prstGeom>
            <a:solidFill>
              <a:srgbClr val="FF717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>
              <a:off x="1207231" y="3105300"/>
              <a:ext cx="1208294" cy="1138556"/>
            </a:xfrm>
            <a:prstGeom prst="bentArrow">
              <a:avLst>
                <a:gd name="adj1" fmla="val 5703"/>
                <a:gd name="adj2" fmla="val 8447"/>
                <a:gd name="adj3" fmla="val 13275"/>
                <a:gd name="adj4" fmla="val 43750"/>
              </a:avLst>
            </a:prstGeom>
            <a:solidFill>
              <a:srgbClr val="FF717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ED192E-16F8-428E-8F70-7CAAB7EF0AD5}"/>
              </a:ext>
            </a:extLst>
          </p:cNvPr>
          <p:cNvSpPr txBox="1"/>
          <p:nvPr/>
        </p:nvSpPr>
        <p:spPr>
          <a:xfrm>
            <a:off x="1406869" y="3321408"/>
            <a:ext cx="1423945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</a:t>
            </a:r>
          </a:p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intermediate result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0AA6D2-2506-4108-A19D-BD0DF360F517}"/>
              </a:ext>
            </a:extLst>
          </p:cNvPr>
          <p:cNvSpPr txBox="1"/>
          <p:nvPr/>
        </p:nvSpPr>
        <p:spPr>
          <a:xfrm>
            <a:off x="870358" y="2924685"/>
            <a:ext cx="1423945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intermediate result</a:t>
            </a:r>
          </a:p>
        </p:txBody>
      </p:sp>
    </p:spTree>
    <p:extLst>
      <p:ext uri="{BB962C8B-B14F-4D97-AF65-F5344CB8AC3E}">
        <p14:creationId xmlns:p14="http://schemas.microsoft.com/office/powerpoint/2010/main" val="5759322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5699889" cy="110490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Plan Generation - </a:t>
            </a:r>
            <a:br>
              <a:rPr lang="en-US" dirty="0"/>
            </a:br>
            <a:r>
              <a:rPr lang="en-US" dirty="0"/>
              <a:t>Execution Plan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2619222"/>
            <a:ext cx="4010025" cy="1690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Reserves R, Sailors 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=100 AND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S.rating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blipFill rotWithShape="0">
                <a:blip r:embed="rId3"/>
                <a:stretch>
                  <a:fillRect l="-2763" t="-37143" r="-1711" b="-4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30504" y="457200"/>
            <a:ext cx="3351496" cy="2487613"/>
            <a:chOff x="5030504" y="457200"/>
            <a:chExt cx="3351496" cy="2487613"/>
          </a:xfrm>
        </p:grpSpPr>
        <p:grpSp>
          <p:nvGrpSpPr>
            <p:cNvPr id="6151" name="Group 57"/>
            <p:cNvGrpSpPr>
              <a:grpSpLocks/>
            </p:cNvGrpSpPr>
            <p:nvPr/>
          </p:nvGrpSpPr>
          <p:grpSpPr bwMode="auto">
            <a:xfrm>
              <a:off x="5638800" y="457200"/>
              <a:ext cx="2743200" cy="2487613"/>
              <a:chOff x="5791200" y="831850"/>
              <a:chExt cx="2743200" cy="2487613"/>
            </a:xfrm>
          </p:grpSpPr>
          <p:sp>
            <p:nvSpPr>
              <p:cNvPr id="6180" name="Freeform 7"/>
              <p:cNvSpPr>
                <a:spLocks/>
              </p:cNvSpPr>
              <p:nvPr/>
            </p:nvSpPr>
            <p:spPr bwMode="auto">
              <a:xfrm>
                <a:off x="6019800" y="1536700"/>
                <a:ext cx="107950" cy="139700"/>
              </a:xfrm>
              <a:custGeom>
                <a:avLst/>
                <a:gdLst>
                  <a:gd name="T0" fmla="*/ 2147483647 w 68"/>
                  <a:gd name="T1" fmla="*/ 2147483647 h 88"/>
                  <a:gd name="T2" fmla="*/ 2147483647 w 68"/>
                  <a:gd name="T3" fmla="*/ 2147483647 h 88"/>
                  <a:gd name="T4" fmla="*/ 2147483647 w 68"/>
                  <a:gd name="T5" fmla="*/ 0 h 88"/>
                  <a:gd name="T6" fmla="*/ 2147483647 w 68"/>
                  <a:gd name="T7" fmla="*/ 2147483647 h 88"/>
                  <a:gd name="T8" fmla="*/ 0 w 68"/>
                  <a:gd name="T9" fmla="*/ 2147483647 h 88"/>
                  <a:gd name="T10" fmla="*/ 2147483647 w 68"/>
                  <a:gd name="T11" fmla="*/ 2147483647 h 88"/>
                  <a:gd name="T12" fmla="*/ 2147483647 w 68"/>
                  <a:gd name="T13" fmla="*/ 2147483647 h 88"/>
                  <a:gd name="T14" fmla="*/ 2147483647 w 68"/>
                  <a:gd name="T15" fmla="*/ 2147483647 h 88"/>
                  <a:gd name="T16" fmla="*/ 2147483647 w 68"/>
                  <a:gd name="T17" fmla="*/ 2147483647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88"/>
                  <a:gd name="T29" fmla="*/ 68 w 68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88">
                    <a:moveTo>
                      <a:pt x="67" y="43"/>
                    </a:moveTo>
                    <a:lnTo>
                      <a:pt x="58" y="13"/>
                    </a:lnTo>
                    <a:lnTo>
                      <a:pt x="34" y="0"/>
                    </a:lnTo>
                    <a:lnTo>
                      <a:pt x="10" y="13"/>
                    </a:lnTo>
                    <a:lnTo>
                      <a:pt x="0" y="43"/>
                    </a:lnTo>
                    <a:lnTo>
                      <a:pt x="10" y="74"/>
                    </a:lnTo>
                    <a:lnTo>
                      <a:pt x="34" y="87"/>
                    </a:lnTo>
                    <a:lnTo>
                      <a:pt x="58" y="74"/>
                    </a:lnTo>
                    <a:lnTo>
                      <a:pt x="67" y="4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1" name="Freeform 8"/>
              <p:cNvSpPr>
                <a:spLocks/>
              </p:cNvSpPr>
              <p:nvPr/>
            </p:nvSpPr>
            <p:spPr bwMode="auto">
              <a:xfrm>
                <a:off x="6073775" y="1550987"/>
                <a:ext cx="98425" cy="1588"/>
              </a:xfrm>
              <a:custGeom>
                <a:avLst/>
                <a:gdLst>
                  <a:gd name="T0" fmla="*/ 0 w 62"/>
                  <a:gd name="T1" fmla="*/ 0 h 1"/>
                  <a:gd name="T2" fmla="*/ 2147483647 w 62"/>
                  <a:gd name="T3" fmla="*/ 0 h 1"/>
                  <a:gd name="T4" fmla="*/ 0 w 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"/>
                  <a:gd name="T11" fmla="*/ 62 w 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2" name="Freeform 9"/>
              <p:cNvSpPr>
                <a:spLocks/>
              </p:cNvSpPr>
              <p:nvPr/>
            </p:nvSpPr>
            <p:spPr bwMode="auto">
              <a:xfrm>
                <a:off x="669766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3" name="Freeform 10"/>
              <p:cNvSpPr>
                <a:spLocks/>
              </p:cNvSpPr>
              <p:nvPr/>
            </p:nvSpPr>
            <p:spPr bwMode="auto">
              <a:xfrm>
                <a:off x="678021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4" name="Freeform 11"/>
              <p:cNvSpPr>
                <a:spLocks/>
              </p:cNvSpPr>
              <p:nvPr/>
            </p:nvSpPr>
            <p:spPr bwMode="auto">
              <a:xfrm>
                <a:off x="6657976" y="831850"/>
                <a:ext cx="163513" cy="1588"/>
              </a:xfrm>
              <a:custGeom>
                <a:avLst/>
                <a:gdLst>
                  <a:gd name="T0" fmla="*/ 0 w 103"/>
                  <a:gd name="T1" fmla="*/ 0 h 1"/>
                  <a:gd name="T2" fmla="*/ 2147483647 w 103"/>
                  <a:gd name="T3" fmla="*/ 0 h 1"/>
                  <a:gd name="T4" fmla="*/ 0 w 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3"/>
                  <a:gd name="T10" fmla="*/ 0 h 1"/>
                  <a:gd name="T11" fmla="*/ 103 w 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" h="1">
                    <a:moveTo>
                      <a:pt x="0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5" name="Freeform 12"/>
              <p:cNvSpPr>
                <a:spLocks/>
              </p:cNvSpPr>
              <p:nvPr/>
            </p:nvSpPr>
            <p:spPr bwMode="auto">
              <a:xfrm>
                <a:off x="6831013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6" name="Freeform 13"/>
              <p:cNvSpPr>
                <a:spLocks/>
              </p:cNvSpPr>
              <p:nvPr/>
            </p:nvSpPr>
            <p:spPr bwMode="auto">
              <a:xfrm>
                <a:off x="7159625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7" name="Freeform 14"/>
              <p:cNvSpPr>
                <a:spLocks/>
              </p:cNvSpPr>
              <p:nvPr/>
            </p:nvSpPr>
            <p:spPr bwMode="auto">
              <a:xfrm>
                <a:off x="6831013" y="2403475"/>
                <a:ext cx="330200" cy="111125"/>
              </a:xfrm>
              <a:custGeom>
                <a:avLst/>
                <a:gdLst>
                  <a:gd name="T0" fmla="*/ 0 w 208"/>
                  <a:gd name="T1" fmla="*/ 0 h 70"/>
                  <a:gd name="T2" fmla="*/ 2147483647 w 208"/>
                  <a:gd name="T3" fmla="*/ 2147483647 h 70"/>
                  <a:gd name="T4" fmla="*/ 0 w 208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0"/>
                    </a:moveTo>
                    <a:lnTo>
                      <a:pt x="207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8" name="Freeform 15"/>
              <p:cNvSpPr>
                <a:spLocks/>
              </p:cNvSpPr>
              <p:nvPr/>
            </p:nvSpPr>
            <p:spPr bwMode="auto">
              <a:xfrm>
                <a:off x="6831013" y="2386013"/>
                <a:ext cx="330200" cy="111125"/>
              </a:xfrm>
              <a:custGeom>
                <a:avLst/>
                <a:gdLst>
                  <a:gd name="T0" fmla="*/ 0 w 208"/>
                  <a:gd name="T1" fmla="*/ 2147483647 h 70"/>
                  <a:gd name="T2" fmla="*/ 2147483647 w 208"/>
                  <a:gd name="T3" fmla="*/ 0 h 70"/>
                  <a:gd name="T4" fmla="*/ 0 w 208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69"/>
                    </a:moveTo>
                    <a:lnTo>
                      <a:pt x="207" y="0"/>
                    </a:lnTo>
                    <a:lnTo>
                      <a:pt x="0" y="6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9" name="Freeform 16"/>
              <p:cNvSpPr>
                <a:spLocks/>
              </p:cNvSpPr>
              <p:nvPr/>
            </p:nvSpPr>
            <p:spPr bwMode="auto">
              <a:xfrm>
                <a:off x="6551613" y="2719388"/>
                <a:ext cx="325438" cy="328612"/>
              </a:xfrm>
              <a:custGeom>
                <a:avLst/>
                <a:gdLst>
                  <a:gd name="T0" fmla="*/ 0 w 399"/>
                  <a:gd name="T1" fmla="*/ 2147483647 h 200"/>
                  <a:gd name="T2" fmla="*/ 2147483647 w 399"/>
                  <a:gd name="T3" fmla="*/ 0 h 200"/>
                  <a:gd name="T4" fmla="*/ 0 w 399"/>
                  <a:gd name="T5" fmla="*/ 2147483647 h 200"/>
                  <a:gd name="T6" fmla="*/ 0 60000 65536"/>
                  <a:gd name="T7" fmla="*/ 0 60000 65536"/>
                  <a:gd name="T8" fmla="*/ 0 60000 65536"/>
                  <a:gd name="T9" fmla="*/ 0 w 399"/>
                  <a:gd name="T10" fmla="*/ 0 h 200"/>
                  <a:gd name="T11" fmla="*/ 399 w 399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9" h="200">
                    <a:moveTo>
                      <a:pt x="0" y="199"/>
                    </a:moveTo>
                    <a:lnTo>
                      <a:pt x="398" y="0"/>
                    </a:lnTo>
                    <a:lnTo>
                      <a:pt x="0" y="1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0" name="Freeform 17"/>
              <p:cNvSpPr>
                <a:spLocks/>
              </p:cNvSpPr>
              <p:nvPr/>
            </p:nvSpPr>
            <p:spPr bwMode="auto">
              <a:xfrm>
                <a:off x="7108826" y="2719388"/>
                <a:ext cx="433387" cy="328612"/>
              </a:xfrm>
              <a:custGeom>
                <a:avLst/>
                <a:gdLst>
                  <a:gd name="T0" fmla="*/ 0 w 408"/>
                  <a:gd name="T1" fmla="*/ 0 h 200"/>
                  <a:gd name="T2" fmla="*/ 2147483647 w 408"/>
                  <a:gd name="T3" fmla="*/ 2147483647 h 200"/>
                  <a:gd name="T4" fmla="*/ 0 w 408"/>
                  <a:gd name="T5" fmla="*/ 0 h 20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00"/>
                  <a:gd name="T11" fmla="*/ 408 w 408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00">
                    <a:moveTo>
                      <a:pt x="0" y="0"/>
                    </a:moveTo>
                    <a:lnTo>
                      <a:pt x="407" y="1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7007225" y="1828800"/>
                <a:ext cx="1588" cy="495300"/>
              </a:xfrm>
              <a:custGeom>
                <a:avLst/>
                <a:gdLst>
                  <a:gd name="T0" fmla="*/ 0 w 1"/>
                  <a:gd name="T1" fmla="*/ 0 h 312"/>
                  <a:gd name="T2" fmla="*/ 0 w 1"/>
                  <a:gd name="T3" fmla="*/ 2147483647 h 312"/>
                  <a:gd name="T4" fmla="*/ 0 w 1"/>
                  <a:gd name="T5" fmla="*/ 0 h 3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2"/>
                  <a:gd name="T11" fmla="*/ 1 w 1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2">
                    <a:moveTo>
                      <a:pt x="0" y="0"/>
                    </a:moveTo>
                    <a:lnTo>
                      <a:pt x="0" y="3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2" name="Freeform 19"/>
              <p:cNvSpPr>
                <a:spLocks/>
              </p:cNvSpPr>
              <p:nvPr/>
            </p:nvSpPr>
            <p:spPr bwMode="auto">
              <a:xfrm flipH="1">
                <a:off x="6975475" y="1136650"/>
                <a:ext cx="45719" cy="357188"/>
              </a:xfrm>
              <a:custGeom>
                <a:avLst/>
                <a:gdLst>
                  <a:gd name="T0" fmla="*/ 0 w 1"/>
                  <a:gd name="T1" fmla="*/ 0 h 286"/>
                  <a:gd name="T2" fmla="*/ 0 w 1"/>
                  <a:gd name="T3" fmla="*/ 2147483647 h 286"/>
                  <a:gd name="T4" fmla="*/ 0 w 1"/>
                  <a:gd name="T5" fmla="*/ 0 h 28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6"/>
                  <a:gd name="T11" fmla="*/ 1 w 1"/>
                  <a:gd name="T12" fmla="*/ 286 h 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6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3" name="Freeform 20"/>
              <p:cNvSpPr>
                <a:spLocks/>
              </p:cNvSpPr>
              <p:nvPr/>
            </p:nvSpPr>
            <p:spPr bwMode="auto">
              <a:xfrm>
                <a:off x="6943726" y="1584325"/>
                <a:ext cx="71438" cy="147638"/>
              </a:xfrm>
              <a:custGeom>
                <a:avLst/>
                <a:gdLst>
                  <a:gd name="T0" fmla="*/ 0 w 45"/>
                  <a:gd name="T1" fmla="*/ 2147483647 h 93"/>
                  <a:gd name="T2" fmla="*/ 2147483647 w 45"/>
                  <a:gd name="T3" fmla="*/ 0 h 93"/>
                  <a:gd name="T4" fmla="*/ 0 w 45"/>
                  <a:gd name="T5" fmla="*/ 2147483647 h 9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3"/>
                  <a:gd name="T11" fmla="*/ 45 w 45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3">
                    <a:moveTo>
                      <a:pt x="0" y="92"/>
                    </a:moveTo>
                    <a:lnTo>
                      <a:pt x="44" y="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4" name="Freeform 21"/>
              <p:cNvSpPr>
                <a:spLocks/>
              </p:cNvSpPr>
              <p:nvPr/>
            </p:nvSpPr>
            <p:spPr bwMode="auto">
              <a:xfrm>
                <a:off x="7013576" y="1595438"/>
                <a:ext cx="68263" cy="136525"/>
              </a:xfrm>
              <a:custGeom>
                <a:avLst/>
                <a:gdLst>
                  <a:gd name="T0" fmla="*/ 0 w 43"/>
                  <a:gd name="T1" fmla="*/ 0 h 86"/>
                  <a:gd name="T2" fmla="*/ 2147483647 w 43"/>
                  <a:gd name="T3" fmla="*/ 2147483647 h 86"/>
                  <a:gd name="T4" fmla="*/ 0 w 43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86"/>
                  <a:gd name="T11" fmla="*/ 43 w 43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86">
                    <a:moveTo>
                      <a:pt x="0" y="0"/>
                    </a:moveTo>
                    <a:lnTo>
                      <a:pt x="42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5" name="Rectangle 22"/>
              <p:cNvSpPr>
                <a:spLocks noChangeArrowheads="1"/>
              </p:cNvSpPr>
              <p:nvPr/>
            </p:nvSpPr>
            <p:spPr bwMode="auto">
              <a:xfrm>
                <a:off x="5791200" y="2971800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96" name="Rectangle 23"/>
              <p:cNvSpPr>
                <a:spLocks noChangeArrowheads="1"/>
              </p:cNvSpPr>
              <p:nvPr/>
            </p:nvSpPr>
            <p:spPr bwMode="auto">
              <a:xfrm>
                <a:off x="7237413" y="2971800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97" name="Rectangle 24"/>
              <p:cNvSpPr>
                <a:spLocks noChangeArrowheads="1"/>
              </p:cNvSpPr>
              <p:nvPr/>
            </p:nvSpPr>
            <p:spPr bwMode="auto">
              <a:xfrm>
                <a:off x="6632576" y="2438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98" name="Rectangle 25"/>
              <p:cNvSpPr>
                <a:spLocks noChangeArrowheads="1"/>
              </p:cNvSpPr>
              <p:nvPr/>
            </p:nvSpPr>
            <p:spPr bwMode="auto">
              <a:xfrm>
                <a:off x="6111875" y="1524000"/>
                <a:ext cx="8969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</a:t>
                </a:r>
              </a:p>
            </p:txBody>
          </p:sp>
          <p:sp>
            <p:nvSpPr>
              <p:cNvPr id="6199" name="Rectangle 26"/>
              <p:cNvSpPr>
                <a:spLocks noChangeArrowheads="1"/>
              </p:cNvSpPr>
              <p:nvPr/>
            </p:nvSpPr>
            <p:spPr bwMode="auto">
              <a:xfrm>
                <a:off x="7024687" y="1524000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200" name="Rectangle 27"/>
              <p:cNvSpPr>
                <a:spLocks noChangeArrowheads="1"/>
              </p:cNvSpPr>
              <p:nvPr/>
            </p:nvSpPr>
            <p:spPr bwMode="auto">
              <a:xfrm>
                <a:off x="6745288" y="835025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</a:p>
            </p:txBody>
          </p:sp>
          <p:sp>
            <p:nvSpPr>
              <p:cNvPr id="6201" name="Rectangle 54"/>
              <p:cNvSpPr>
                <a:spLocks noChangeArrowheads="1"/>
              </p:cNvSpPr>
              <p:nvPr/>
            </p:nvSpPr>
            <p:spPr bwMode="auto">
              <a:xfrm>
                <a:off x="7620000" y="838713"/>
                <a:ext cx="914400" cy="36676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RA Tree</a:t>
                </a:r>
              </a:p>
            </p:txBody>
          </p:sp>
        </p:grpSp>
        <p:sp>
          <p:nvSpPr>
            <p:cNvPr id="59" name="Down Arrow 58"/>
            <p:cNvSpPr/>
            <p:nvPr/>
          </p:nvSpPr>
          <p:spPr>
            <a:xfrm rot="16200000">
              <a:off x="5130436" y="1626755"/>
              <a:ext cx="484632" cy="68449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572001" y="5421579"/>
            <a:ext cx="1248656" cy="22617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8214" y="3106484"/>
            <a:ext cx="3993386" cy="3251454"/>
            <a:chOff x="4998214" y="3106484"/>
            <a:chExt cx="3993386" cy="3251454"/>
          </a:xfrm>
        </p:grpSpPr>
        <p:grpSp>
          <p:nvGrpSpPr>
            <p:cNvPr id="5" name="Group 4"/>
            <p:cNvGrpSpPr/>
            <p:nvPr/>
          </p:nvGrpSpPr>
          <p:grpSpPr>
            <a:xfrm>
              <a:off x="4998214" y="3106484"/>
              <a:ext cx="3993386" cy="3251454"/>
              <a:chOff x="4998214" y="3106484"/>
              <a:chExt cx="3993386" cy="3251454"/>
            </a:xfrm>
          </p:grpSpPr>
          <p:grpSp>
            <p:nvGrpSpPr>
              <p:cNvPr id="6152" name="Group 60"/>
              <p:cNvGrpSpPr>
                <a:grpSpLocks/>
              </p:cNvGrpSpPr>
              <p:nvPr/>
            </p:nvGrpSpPr>
            <p:grpSpPr bwMode="auto">
              <a:xfrm>
                <a:off x="4998214" y="3767137"/>
                <a:ext cx="3993386" cy="2590801"/>
                <a:chOff x="4998214" y="3767137"/>
                <a:chExt cx="3993386" cy="2590801"/>
              </a:xfrm>
            </p:grpSpPr>
            <p:sp>
              <p:nvSpPr>
                <p:cNvPr id="6155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6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7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8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9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0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1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2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3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6171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6172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6173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6174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6175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Rectangle 50"/>
                <p:cNvSpPr>
                  <a:spLocks noChangeArrowheads="1"/>
                </p:cNvSpPr>
                <p:nvPr/>
              </p:nvSpPr>
              <p:spPr bwMode="auto">
                <a:xfrm>
                  <a:off x="6444427" y="5214937"/>
                  <a:ext cx="2547173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(Simple Nested Loops)</a:t>
                  </a:r>
                </a:p>
              </p:txBody>
            </p:sp>
            <p:sp>
              <p:nvSpPr>
                <p:cNvPr id="6177" name="Rectangle 51"/>
                <p:cNvSpPr>
                  <a:spLocks noChangeArrowheads="1"/>
                </p:cNvSpPr>
                <p:nvPr/>
              </p:nvSpPr>
              <p:spPr bwMode="auto">
                <a:xfrm>
                  <a:off x="7266753" y="448219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8" name="Rectangle 52"/>
                <p:cNvSpPr>
                  <a:spLocks noChangeArrowheads="1"/>
                </p:cNvSpPr>
                <p:nvPr/>
              </p:nvSpPr>
              <p:spPr bwMode="auto">
                <a:xfrm>
                  <a:off x="6749227" y="376713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9" name="Rectangle 55"/>
                <p:cNvSpPr>
                  <a:spLocks noChangeArrowheads="1"/>
                </p:cNvSpPr>
                <p:nvPr/>
              </p:nvSpPr>
              <p:spPr bwMode="auto">
                <a:xfrm>
                  <a:off x="7769240" y="5764743"/>
                  <a:ext cx="615920" cy="36676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Plan</a:t>
                  </a:r>
                </a:p>
              </p:txBody>
            </p:sp>
          </p:grpSp>
          <p:sp>
            <p:nvSpPr>
              <p:cNvPr id="2" name="Down Arrow 1"/>
              <p:cNvSpPr/>
              <p:nvPr/>
            </p:nvSpPr>
            <p:spPr>
              <a:xfrm>
                <a:off x="6724651" y="3106484"/>
                <a:ext cx="484632" cy="521208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𝑆𝑎𝑣𝑒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70" t="-2174" r="-445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70" t="-4444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3B3AAAD-480E-401F-9606-D17E659D9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4" y="4744243"/>
            <a:ext cx="422058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51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5699889" cy="110490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Plan Generation - </a:t>
            </a:r>
            <a:br>
              <a:rPr lang="en-US" dirty="0"/>
            </a:br>
            <a:r>
              <a:rPr lang="en-US" dirty="0"/>
              <a:t>Execution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blipFill rotWithShape="0">
                <a:blip r:embed="rId3"/>
                <a:stretch>
                  <a:fillRect l="-2763" t="-37143" r="-1711" b="-4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30504" y="457200"/>
            <a:ext cx="3351496" cy="2487613"/>
            <a:chOff x="5030504" y="457200"/>
            <a:chExt cx="3351496" cy="2487613"/>
          </a:xfrm>
        </p:grpSpPr>
        <p:grpSp>
          <p:nvGrpSpPr>
            <p:cNvPr id="6151" name="Group 57"/>
            <p:cNvGrpSpPr>
              <a:grpSpLocks/>
            </p:cNvGrpSpPr>
            <p:nvPr/>
          </p:nvGrpSpPr>
          <p:grpSpPr bwMode="auto">
            <a:xfrm>
              <a:off x="5638800" y="457200"/>
              <a:ext cx="2743200" cy="2487613"/>
              <a:chOff x="5791200" y="831850"/>
              <a:chExt cx="2743200" cy="2487613"/>
            </a:xfrm>
          </p:grpSpPr>
          <p:sp>
            <p:nvSpPr>
              <p:cNvPr id="6180" name="Freeform 7"/>
              <p:cNvSpPr>
                <a:spLocks/>
              </p:cNvSpPr>
              <p:nvPr/>
            </p:nvSpPr>
            <p:spPr bwMode="auto">
              <a:xfrm>
                <a:off x="6019800" y="1536700"/>
                <a:ext cx="107950" cy="139700"/>
              </a:xfrm>
              <a:custGeom>
                <a:avLst/>
                <a:gdLst>
                  <a:gd name="T0" fmla="*/ 2147483647 w 68"/>
                  <a:gd name="T1" fmla="*/ 2147483647 h 88"/>
                  <a:gd name="T2" fmla="*/ 2147483647 w 68"/>
                  <a:gd name="T3" fmla="*/ 2147483647 h 88"/>
                  <a:gd name="T4" fmla="*/ 2147483647 w 68"/>
                  <a:gd name="T5" fmla="*/ 0 h 88"/>
                  <a:gd name="T6" fmla="*/ 2147483647 w 68"/>
                  <a:gd name="T7" fmla="*/ 2147483647 h 88"/>
                  <a:gd name="T8" fmla="*/ 0 w 68"/>
                  <a:gd name="T9" fmla="*/ 2147483647 h 88"/>
                  <a:gd name="T10" fmla="*/ 2147483647 w 68"/>
                  <a:gd name="T11" fmla="*/ 2147483647 h 88"/>
                  <a:gd name="T12" fmla="*/ 2147483647 w 68"/>
                  <a:gd name="T13" fmla="*/ 2147483647 h 88"/>
                  <a:gd name="T14" fmla="*/ 2147483647 w 68"/>
                  <a:gd name="T15" fmla="*/ 2147483647 h 88"/>
                  <a:gd name="T16" fmla="*/ 2147483647 w 68"/>
                  <a:gd name="T17" fmla="*/ 2147483647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88"/>
                  <a:gd name="T29" fmla="*/ 68 w 68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88">
                    <a:moveTo>
                      <a:pt x="67" y="43"/>
                    </a:moveTo>
                    <a:lnTo>
                      <a:pt x="58" y="13"/>
                    </a:lnTo>
                    <a:lnTo>
                      <a:pt x="34" y="0"/>
                    </a:lnTo>
                    <a:lnTo>
                      <a:pt x="10" y="13"/>
                    </a:lnTo>
                    <a:lnTo>
                      <a:pt x="0" y="43"/>
                    </a:lnTo>
                    <a:lnTo>
                      <a:pt x="10" y="74"/>
                    </a:lnTo>
                    <a:lnTo>
                      <a:pt x="34" y="87"/>
                    </a:lnTo>
                    <a:lnTo>
                      <a:pt x="58" y="74"/>
                    </a:lnTo>
                    <a:lnTo>
                      <a:pt x="67" y="4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1" name="Freeform 8"/>
              <p:cNvSpPr>
                <a:spLocks/>
              </p:cNvSpPr>
              <p:nvPr/>
            </p:nvSpPr>
            <p:spPr bwMode="auto">
              <a:xfrm>
                <a:off x="6073775" y="1550987"/>
                <a:ext cx="98425" cy="1588"/>
              </a:xfrm>
              <a:custGeom>
                <a:avLst/>
                <a:gdLst>
                  <a:gd name="T0" fmla="*/ 0 w 62"/>
                  <a:gd name="T1" fmla="*/ 0 h 1"/>
                  <a:gd name="T2" fmla="*/ 2147483647 w 62"/>
                  <a:gd name="T3" fmla="*/ 0 h 1"/>
                  <a:gd name="T4" fmla="*/ 0 w 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"/>
                  <a:gd name="T11" fmla="*/ 62 w 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2" name="Freeform 9"/>
              <p:cNvSpPr>
                <a:spLocks/>
              </p:cNvSpPr>
              <p:nvPr/>
            </p:nvSpPr>
            <p:spPr bwMode="auto">
              <a:xfrm>
                <a:off x="669766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3" name="Freeform 10"/>
              <p:cNvSpPr>
                <a:spLocks/>
              </p:cNvSpPr>
              <p:nvPr/>
            </p:nvSpPr>
            <p:spPr bwMode="auto">
              <a:xfrm>
                <a:off x="678021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4" name="Freeform 11"/>
              <p:cNvSpPr>
                <a:spLocks/>
              </p:cNvSpPr>
              <p:nvPr/>
            </p:nvSpPr>
            <p:spPr bwMode="auto">
              <a:xfrm>
                <a:off x="6657976" y="831850"/>
                <a:ext cx="163513" cy="1588"/>
              </a:xfrm>
              <a:custGeom>
                <a:avLst/>
                <a:gdLst>
                  <a:gd name="T0" fmla="*/ 0 w 103"/>
                  <a:gd name="T1" fmla="*/ 0 h 1"/>
                  <a:gd name="T2" fmla="*/ 2147483647 w 103"/>
                  <a:gd name="T3" fmla="*/ 0 h 1"/>
                  <a:gd name="T4" fmla="*/ 0 w 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3"/>
                  <a:gd name="T10" fmla="*/ 0 h 1"/>
                  <a:gd name="T11" fmla="*/ 103 w 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" h="1">
                    <a:moveTo>
                      <a:pt x="0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5" name="Freeform 12"/>
              <p:cNvSpPr>
                <a:spLocks/>
              </p:cNvSpPr>
              <p:nvPr/>
            </p:nvSpPr>
            <p:spPr bwMode="auto">
              <a:xfrm>
                <a:off x="6831013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6" name="Freeform 13"/>
              <p:cNvSpPr>
                <a:spLocks/>
              </p:cNvSpPr>
              <p:nvPr/>
            </p:nvSpPr>
            <p:spPr bwMode="auto">
              <a:xfrm>
                <a:off x="7159625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7" name="Freeform 14"/>
              <p:cNvSpPr>
                <a:spLocks/>
              </p:cNvSpPr>
              <p:nvPr/>
            </p:nvSpPr>
            <p:spPr bwMode="auto">
              <a:xfrm>
                <a:off x="6831013" y="2403475"/>
                <a:ext cx="330200" cy="111125"/>
              </a:xfrm>
              <a:custGeom>
                <a:avLst/>
                <a:gdLst>
                  <a:gd name="T0" fmla="*/ 0 w 208"/>
                  <a:gd name="T1" fmla="*/ 0 h 70"/>
                  <a:gd name="T2" fmla="*/ 2147483647 w 208"/>
                  <a:gd name="T3" fmla="*/ 2147483647 h 70"/>
                  <a:gd name="T4" fmla="*/ 0 w 208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0"/>
                    </a:moveTo>
                    <a:lnTo>
                      <a:pt x="207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8" name="Freeform 15"/>
              <p:cNvSpPr>
                <a:spLocks/>
              </p:cNvSpPr>
              <p:nvPr/>
            </p:nvSpPr>
            <p:spPr bwMode="auto">
              <a:xfrm>
                <a:off x="6831013" y="2386013"/>
                <a:ext cx="330200" cy="111125"/>
              </a:xfrm>
              <a:custGeom>
                <a:avLst/>
                <a:gdLst>
                  <a:gd name="T0" fmla="*/ 0 w 208"/>
                  <a:gd name="T1" fmla="*/ 2147483647 h 70"/>
                  <a:gd name="T2" fmla="*/ 2147483647 w 208"/>
                  <a:gd name="T3" fmla="*/ 0 h 70"/>
                  <a:gd name="T4" fmla="*/ 0 w 208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69"/>
                    </a:moveTo>
                    <a:lnTo>
                      <a:pt x="207" y="0"/>
                    </a:lnTo>
                    <a:lnTo>
                      <a:pt x="0" y="6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9" name="Freeform 16"/>
              <p:cNvSpPr>
                <a:spLocks/>
              </p:cNvSpPr>
              <p:nvPr/>
            </p:nvSpPr>
            <p:spPr bwMode="auto">
              <a:xfrm>
                <a:off x="6551613" y="2719388"/>
                <a:ext cx="325438" cy="328612"/>
              </a:xfrm>
              <a:custGeom>
                <a:avLst/>
                <a:gdLst>
                  <a:gd name="T0" fmla="*/ 0 w 399"/>
                  <a:gd name="T1" fmla="*/ 2147483647 h 200"/>
                  <a:gd name="T2" fmla="*/ 2147483647 w 399"/>
                  <a:gd name="T3" fmla="*/ 0 h 200"/>
                  <a:gd name="T4" fmla="*/ 0 w 399"/>
                  <a:gd name="T5" fmla="*/ 2147483647 h 200"/>
                  <a:gd name="T6" fmla="*/ 0 60000 65536"/>
                  <a:gd name="T7" fmla="*/ 0 60000 65536"/>
                  <a:gd name="T8" fmla="*/ 0 60000 65536"/>
                  <a:gd name="T9" fmla="*/ 0 w 399"/>
                  <a:gd name="T10" fmla="*/ 0 h 200"/>
                  <a:gd name="T11" fmla="*/ 399 w 399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9" h="200">
                    <a:moveTo>
                      <a:pt x="0" y="199"/>
                    </a:moveTo>
                    <a:lnTo>
                      <a:pt x="398" y="0"/>
                    </a:lnTo>
                    <a:lnTo>
                      <a:pt x="0" y="1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0" name="Freeform 17"/>
              <p:cNvSpPr>
                <a:spLocks/>
              </p:cNvSpPr>
              <p:nvPr/>
            </p:nvSpPr>
            <p:spPr bwMode="auto">
              <a:xfrm>
                <a:off x="7108826" y="2719388"/>
                <a:ext cx="433387" cy="328612"/>
              </a:xfrm>
              <a:custGeom>
                <a:avLst/>
                <a:gdLst>
                  <a:gd name="T0" fmla="*/ 0 w 408"/>
                  <a:gd name="T1" fmla="*/ 0 h 200"/>
                  <a:gd name="T2" fmla="*/ 2147483647 w 408"/>
                  <a:gd name="T3" fmla="*/ 2147483647 h 200"/>
                  <a:gd name="T4" fmla="*/ 0 w 408"/>
                  <a:gd name="T5" fmla="*/ 0 h 20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00"/>
                  <a:gd name="T11" fmla="*/ 408 w 408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00">
                    <a:moveTo>
                      <a:pt x="0" y="0"/>
                    </a:moveTo>
                    <a:lnTo>
                      <a:pt x="407" y="1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7007225" y="1828800"/>
                <a:ext cx="1588" cy="495300"/>
              </a:xfrm>
              <a:custGeom>
                <a:avLst/>
                <a:gdLst>
                  <a:gd name="T0" fmla="*/ 0 w 1"/>
                  <a:gd name="T1" fmla="*/ 0 h 312"/>
                  <a:gd name="T2" fmla="*/ 0 w 1"/>
                  <a:gd name="T3" fmla="*/ 2147483647 h 312"/>
                  <a:gd name="T4" fmla="*/ 0 w 1"/>
                  <a:gd name="T5" fmla="*/ 0 h 3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2"/>
                  <a:gd name="T11" fmla="*/ 1 w 1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2">
                    <a:moveTo>
                      <a:pt x="0" y="0"/>
                    </a:moveTo>
                    <a:lnTo>
                      <a:pt x="0" y="3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2" name="Freeform 19"/>
              <p:cNvSpPr>
                <a:spLocks/>
              </p:cNvSpPr>
              <p:nvPr/>
            </p:nvSpPr>
            <p:spPr bwMode="auto">
              <a:xfrm flipH="1">
                <a:off x="6975475" y="1136650"/>
                <a:ext cx="45719" cy="357188"/>
              </a:xfrm>
              <a:custGeom>
                <a:avLst/>
                <a:gdLst>
                  <a:gd name="T0" fmla="*/ 0 w 1"/>
                  <a:gd name="T1" fmla="*/ 0 h 286"/>
                  <a:gd name="T2" fmla="*/ 0 w 1"/>
                  <a:gd name="T3" fmla="*/ 2147483647 h 286"/>
                  <a:gd name="T4" fmla="*/ 0 w 1"/>
                  <a:gd name="T5" fmla="*/ 0 h 28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6"/>
                  <a:gd name="T11" fmla="*/ 1 w 1"/>
                  <a:gd name="T12" fmla="*/ 286 h 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6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3" name="Freeform 20"/>
              <p:cNvSpPr>
                <a:spLocks/>
              </p:cNvSpPr>
              <p:nvPr/>
            </p:nvSpPr>
            <p:spPr bwMode="auto">
              <a:xfrm>
                <a:off x="6943726" y="1584325"/>
                <a:ext cx="71438" cy="147638"/>
              </a:xfrm>
              <a:custGeom>
                <a:avLst/>
                <a:gdLst>
                  <a:gd name="T0" fmla="*/ 0 w 45"/>
                  <a:gd name="T1" fmla="*/ 2147483647 h 93"/>
                  <a:gd name="T2" fmla="*/ 2147483647 w 45"/>
                  <a:gd name="T3" fmla="*/ 0 h 93"/>
                  <a:gd name="T4" fmla="*/ 0 w 45"/>
                  <a:gd name="T5" fmla="*/ 2147483647 h 9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3"/>
                  <a:gd name="T11" fmla="*/ 45 w 45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3">
                    <a:moveTo>
                      <a:pt x="0" y="92"/>
                    </a:moveTo>
                    <a:lnTo>
                      <a:pt x="44" y="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4" name="Freeform 21"/>
              <p:cNvSpPr>
                <a:spLocks/>
              </p:cNvSpPr>
              <p:nvPr/>
            </p:nvSpPr>
            <p:spPr bwMode="auto">
              <a:xfrm>
                <a:off x="7013576" y="1595438"/>
                <a:ext cx="68263" cy="136525"/>
              </a:xfrm>
              <a:custGeom>
                <a:avLst/>
                <a:gdLst>
                  <a:gd name="T0" fmla="*/ 0 w 43"/>
                  <a:gd name="T1" fmla="*/ 0 h 86"/>
                  <a:gd name="T2" fmla="*/ 2147483647 w 43"/>
                  <a:gd name="T3" fmla="*/ 2147483647 h 86"/>
                  <a:gd name="T4" fmla="*/ 0 w 43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86"/>
                  <a:gd name="T11" fmla="*/ 43 w 43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86">
                    <a:moveTo>
                      <a:pt x="0" y="0"/>
                    </a:moveTo>
                    <a:lnTo>
                      <a:pt x="42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5" name="Rectangle 22"/>
              <p:cNvSpPr>
                <a:spLocks noChangeArrowheads="1"/>
              </p:cNvSpPr>
              <p:nvPr/>
            </p:nvSpPr>
            <p:spPr bwMode="auto">
              <a:xfrm>
                <a:off x="5791200" y="2971800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96" name="Rectangle 23"/>
              <p:cNvSpPr>
                <a:spLocks noChangeArrowheads="1"/>
              </p:cNvSpPr>
              <p:nvPr/>
            </p:nvSpPr>
            <p:spPr bwMode="auto">
              <a:xfrm>
                <a:off x="7237413" y="2971800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97" name="Rectangle 24"/>
              <p:cNvSpPr>
                <a:spLocks noChangeArrowheads="1"/>
              </p:cNvSpPr>
              <p:nvPr/>
            </p:nvSpPr>
            <p:spPr bwMode="auto">
              <a:xfrm>
                <a:off x="6632576" y="2438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98" name="Rectangle 25"/>
              <p:cNvSpPr>
                <a:spLocks noChangeArrowheads="1"/>
              </p:cNvSpPr>
              <p:nvPr/>
            </p:nvSpPr>
            <p:spPr bwMode="auto">
              <a:xfrm>
                <a:off x="6111875" y="1524000"/>
                <a:ext cx="8969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</a:t>
                </a:r>
              </a:p>
            </p:txBody>
          </p:sp>
          <p:sp>
            <p:nvSpPr>
              <p:cNvPr id="6199" name="Rectangle 26"/>
              <p:cNvSpPr>
                <a:spLocks noChangeArrowheads="1"/>
              </p:cNvSpPr>
              <p:nvPr/>
            </p:nvSpPr>
            <p:spPr bwMode="auto">
              <a:xfrm>
                <a:off x="7024687" y="1524000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200" name="Rectangle 27"/>
              <p:cNvSpPr>
                <a:spLocks noChangeArrowheads="1"/>
              </p:cNvSpPr>
              <p:nvPr/>
            </p:nvSpPr>
            <p:spPr bwMode="auto">
              <a:xfrm>
                <a:off x="6745288" y="835025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</a:p>
            </p:txBody>
          </p:sp>
          <p:sp>
            <p:nvSpPr>
              <p:cNvPr id="6201" name="Rectangle 54"/>
              <p:cNvSpPr>
                <a:spLocks noChangeArrowheads="1"/>
              </p:cNvSpPr>
              <p:nvPr/>
            </p:nvSpPr>
            <p:spPr bwMode="auto">
              <a:xfrm>
                <a:off x="7620000" y="838713"/>
                <a:ext cx="914400" cy="36676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RA Tree</a:t>
                </a:r>
              </a:p>
            </p:txBody>
          </p:sp>
        </p:grpSp>
        <p:sp>
          <p:nvSpPr>
            <p:cNvPr id="59" name="Down Arrow 58"/>
            <p:cNvSpPr/>
            <p:nvPr/>
          </p:nvSpPr>
          <p:spPr>
            <a:xfrm rot="16200000">
              <a:off x="5130436" y="1626755"/>
              <a:ext cx="484632" cy="68449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4572001" y="5421579"/>
            <a:ext cx="1248656" cy="22617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8214" y="3106484"/>
            <a:ext cx="3993386" cy="3251454"/>
            <a:chOff x="4998214" y="3106484"/>
            <a:chExt cx="3993386" cy="3251454"/>
          </a:xfrm>
        </p:grpSpPr>
        <p:grpSp>
          <p:nvGrpSpPr>
            <p:cNvPr id="5" name="Group 4"/>
            <p:cNvGrpSpPr/>
            <p:nvPr/>
          </p:nvGrpSpPr>
          <p:grpSpPr>
            <a:xfrm>
              <a:off x="4998214" y="3106484"/>
              <a:ext cx="3993386" cy="3251454"/>
              <a:chOff x="4998214" y="3106484"/>
              <a:chExt cx="3993386" cy="3251454"/>
            </a:xfrm>
          </p:grpSpPr>
          <p:grpSp>
            <p:nvGrpSpPr>
              <p:cNvPr id="6152" name="Group 60"/>
              <p:cNvGrpSpPr>
                <a:grpSpLocks/>
              </p:cNvGrpSpPr>
              <p:nvPr/>
            </p:nvGrpSpPr>
            <p:grpSpPr bwMode="auto">
              <a:xfrm>
                <a:off x="4998214" y="3767137"/>
                <a:ext cx="3993386" cy="2590801"/>
                <a:chOff x="4998214" y="3767137"/>
                <a:chExt cx="3993386" cy="2590801"/>
              </a:xfrm>
            </p:grpSpPr>
            <p:sp>
              <p:nvSpPr>
                <p:cNvPr id="6155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6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7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8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9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0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1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2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3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6171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6172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6173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6174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6175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Rectangle 50"/>
                <p:cNvSpPr>
                  <a:spLocks noChangeArrowheads="1"/>
                </p:cNvSpPr>
                <p:nvPr/>
              </p:nvSpPr>
              <p:spPr bwMode="auto">
                <a:xfrm>
                  <a:off x="6444427" y="5214937"/>
                  <a:ext cx="2547173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(Simple Nested Loops)</a:t>
                  </a:r>
                </a:p>
              </p:txBody>
            </p:sp>
            <p:sp>
              <p:nvSpPr>
                <p:cNvPr id="6177" name="Rectangle 51"/>
                <p:cNvSpPr>
                  <a:spLocks noChangeArrowheads="1"/>
                </p:cNvSpPr>
                <p:nvPr/>
              </p:nvSpPr>
              <p:spPr bwMode="auto">
                <a:xfrm>
                  <a:off x="7266753" y="448219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8" name="Rectangle 52"/>
                <p:cNvSpPr>
                  <a:spLocks noChangeArrowheads="1"/>
                </p:cNvSpPr>
                <p:nvPr/>
              </p:nvSpPr>
              <p:spPr bwMode="auto">
                <a:xfrm>
                  <a:off x="6749227" y="376713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9" name="Rectangle 55"/>
                <p:cNvSpPr>
                  <a:spLocks noChangeArrowheads="1"/>
                </p:cNvSpPr>
                <p:nvPr/>
              </p:nvSpPr>
              <p:spPr bwMode="auto">
                <a:xfrm>
                  <a:off x="7769240" y="5764743"/>
                  <a:ext cx="615920" cy="36676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Plan</a:t>
                  </a:r>
                </a:p>
              </p:txBody>
            </p:sp>
          </p:grpSp>
          <p:sp>
            <p:nvSpPr>
              <p:cNvPr id="2" name="Down Arrow 1"/>
              <p:cNvSpPr/>
              <p:nvPr/>
            </p:nvSpPr>
            <p:spPr>
              <a:xfrm>
                <a:off x="6724651" y="3106484"/>
                <a:ext cx="484632" cy="521208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𝑆𝑎𝑣𝑒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70" t="-2174" r="-445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70" t="-4444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3B3AAAD-480E-401F-9606-D17E659D9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4" y="4744243"/>
            <a:ext cx="4220583" cy="152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94A085-8E9C-4E8C-B7FA-CA5BC8E20E83}"/>
              </a:ext>
            </a:extLst>
          </p:cNvPr>
          <p:cNvSpPr/>
          <p:nvPr/>
        </p:nvSpPr>
        <p:spPr>
          <a:xfrm>
            <a:off x="586778" y="2889758"/>
            <a:ext cx="4138441" cy="43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Cost:  500 + 500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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1000 I/</a:t>
            </a:r>
            <a:r>
              <a:rPr lang="en-US" sz="2800" dirty="0" err="1">
                <a:solidFill>
                  <a:schemeClr val="accent2"/>
                </a:solidFill>
                <a:latin typeface="Calibri" pitchFamily="34" charset="0"/>
              </a:rPr>
              <a:t>Os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E9A99-D640-44AE-8840-62504D306E42}"/>
              </a:ext>
            </a:extLst>
          </p:cNvPr>
          <p:cNvSpPr/>
          <p:nvPr/>
        </p:nvSpPr>
        <p:spPr>
          <a:xfrm>
            <a:off x="578410" y="3423928"/>
            <a:ext cx="4163447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indent="0">
              <a:lnSpc>
                <a:spcPts val="2600"/>
              </a:lnSpc>
              <a:spcAft>
                <a:spcPts val="600"/>
              </a:spcAft>
              <a:buNone/>
            </a:pPr>
            <a:r>
              <a:rPr lang="en-US" sz="2400" dirty="0">
                <a:latin typeface="Calibri" pitchFamily="34" charset="0"/>
              </a:rPr>
              <a:t>By no means the worst plan! </a:t>
            </a:r>
          </a:p>
        </p:txBody>
      </p:sp>
    </p:spTree>
    <p:extLst>
      <p:ext uri="{BB962C8B-B14F-4D97-AF65-F5344CB8AC3E}">
        <p14:creationId xmlns:p14="http://schemas.microsoft.com/office/powerpoint/2010/main" val="33706221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049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Plan Generation – Relational Algebra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343400" y="1371600"/>
            <a:ext cx="4050212" cy="1690206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S.sname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  Reserves R, Sailors 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R.bid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=100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495800"/>
            <a:ext cx="7086600" cy="609600"/>
          </a:xfrm>
          <a:noFill/>
        </p:spPr>
        <p:txBody>
          <a:bodyPr>
            <a:noAutofit/>
          </a:bodyPr>
          <a:lstStyle/>
          <a:p>
            <a:pPr>
              <a:lnSpc>
                <a:spcPts val="2600"/>
              </a:lnSpc>
              <a:buFont typeface="Wingdings" pitchFamily="2" charset="2"/>
              <a:buNone/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</a:t>
            </a:r>
            <a:r>
              <a:rPr lang="en-US" sz="4000" i="1" baseline="-25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sname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 </a:t>
            </a:r>
            <a:r>
              <a:rPr lang="en-US" sz="4000" i="1" baseline="-25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sid</a:t>
            </a:r>
            <a:r>
              <a:rPr lang="en-US" sz="40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=</a:t>
            </a:r>
            <a:r>
              <a:rPr lang="en-US" sz="4000" i="1" baseline="-25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sid</a:t>
            </a:r>
            <a:r>
              <a:rPr lang="en-US" sz="40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 </a:t>
            </a:r>
            <a:r>
              <a:rPr lang="en-US" sz="4000" i="1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bid</a:t>
            </a:r>
            <a:r>
              <a:rPr lang="en-US" sz="4000" baseline="-25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=100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 (RS))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04900" y="3467051"/>
            <a:ext cx="6667500" cy="457200"/>
            <a:chOff x="1066800" y="3276600"/>
            <a:chExt cx="6667500" cy="457200"/>
          </a:xfrm>
        </p:grpSpPr>
        <p:sp>
          <p:nvSpPr>
            <p:cNvPr id="62" name="Rounded Rectangular Callout 61"/>
            <p:cNvSpPr/>
            <p:nvPr/>
          </p:nvSpPr>
          <p:spPr bwMode="auto">
            <a:xfrm>
              <a:off x="5981700" y="3276600"/>
              <a:ext cx="1752600" cy="457200"/>
            </a:xfrm>
            <a:prstGeom prst="wedgeRoundRectCallout">
              <a:avLst>
                <a:gd name="adj1" fmla="val -35539"/>
                <a:gd name="adj2" fmla="val 165708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FROM clause </a:t>
              </a:r>
            </a:p>
          </p:txBody>
        </p:sp>
        <p:sp>
          <p:nvSpPr>
            <p:cNvPr id="63" name="Rounded Rectangular Callout 62"/>
            <p:cNvSpPr/>
            <p:nvPr/>
          </p:nvSpPr>
          <p:spPr bwMode="auto">
            <a:xfrm>
              <a:off x="3200400" y="3276600"/>
              <a:ext cx="1752600" cy="457200"/>
            </a:xfrm>
            <a:prstGeom prst="wedgeRoundRectCallout">
              <a:avLst>
                <a:gd name="adj1" fmla="val -59558"/>
                <a:gd name="adj2" fmla="val 181699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WHERE clause </a:t>
              </a:r>
            </a:p>
          </p:txBody>
        </p:sp>
        <p:sp>
          <p:nvSpPr>
            <p:cNvPr id="64" name="Rounded Rectangular Callout 63"/>
            <p:cNvSpPr/>
            <p:nvPr/>
          </p:nvSpPr>
          <p:spPr bwMode="auto">
            <a:xfrm>
              <a:off x="1066800" y="3276600"/>
              <a:ext cx="1752600" cy="457200"/>
            </a:xfrm>
            <a:prstGeom prst="wedgeRoundRectCallout">
              <a:avLst>
                <a:gd name="adj1" fmla="val -28716"/>
                <a:gd name="adj2" fmla="val 137744"/>
                <a:gd name="adj3" fmla="val 16667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SELECT clause </a:t>
              </a:r>
            </a:p>
          </p:txBody>
        </p:sp>
      </p:grpSp>
      <p:sp>
        <p:nvSpPr>
          <p:cNvPr id="2" name="Bent Arrow 1"/>
          <p:cNvSpPr/>
          <p:nvPr/>
        </p:nvSpPr>
        <p:spPr>
          <a:xfrm rot="16200000" flipH="1">
            <a:off x="2387798" y="1650803"/>
            <a:ext cx="1295402" cy="2108595"/>
          </a:xfrm>
          <a:prstGeom prst="bentArrow">
            <a:avLst>
              <a:gd name="adj1" fmla="val 14720"/>
              <a:gd name="adj2" fmla="val 18489"/>
              <a:gd name="adj3" fmla="val 21573"/>
              <a:gd name="adj4" fmla="val 437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6409" y="4828309"/>
            <a:ext cx="6487391" cy="1572491"/>
            <a:chOff x="1056409" y="4828309"/>
            <a:chExt cx="6487391" cy="1572491"/>
          </a:xfrm>
        </p:grpSpPr>
        <p:sp>
          <p:nvSpPr>
            <p:cNvPr id="4" name="Curved Left Arrow 3"/>
            <p:cNvSpPr/>
            <p:nvPr/>
          </p:nvSpPr>
          <p:spPr>
            <a:xfrm>
              <a:off x="6553200" y="5334000"/>
              <a:ext cx="990600" cy="990600"/>
            </a:xfrm>
            <a:prstGeom prst="curvedLeftArrow">
              <a:avLst>
                <a:gd name="adj1" fmla="val 9367"/>
                <a:gd name="adj2" fmla="val 21804"/>
                <a:gd name="adj3" fmla="val 25000"/>
              </a:avLst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urved Left Arrow 13"/>
            <p:cNvSpPr/>
            <p:nvPr/>
          </p:nvSpPr>
          <p:spPr>
            <a:xfrm flipH="1">
              <a:off x="5486400" y="5334000"/>
              <a:ext cx="990600" cy="990600"/>
            </a:xfrm>
            <a:prstGeom prst="curvedLeftArrow">
              <a:avLst>
                <a:gd name="adj1" fmla="val 9367"/>
                <a:gd name="adj2" fmla="val 21804"/>
                <a:gd name="adj3" fmla="val 25000"/>
              </a:avLst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90800" y="5485967"/>
              <a:ext cx="2057400" cy="166688"/>
            </a:xfrm>
            <a:prstGeom prst="right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2590800" y="5783839"/>
              <a:ext cx="2057400" cy="166688"/>
            </a:xfrm>
            <a:prstGeom prst="right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447800" y="5340096"/>
              <a:ext cx="173182" cy="1060704"/>
            </a:xfrm>
            <a:prstGeom prst="down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056409" y="5340096"/>
              <a:ext cx="173182" cy="1060704"/>
            </a:xfrm>
            <a:prstGeom prst="downArrow">
              <a:avLst/>
            </a:prstGeom>
            <a:solidFill>
              <a:srgbClr val="FF717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483927" y="4828309"/>
              <a:ext cx="0" cy="457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3401291" y="5018809"/>
              <a:ext cx="256308" cy="43273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323109" y="4876800"/>
              <a:ext cx="0" cy="457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0553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uiExpand="1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5699889" cy="110490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4300"/>
              </a:lnSpc>
            </a:pPr>
            <a:r>
              <a:rPr lang="en-US" dirty="0"/>
              <a:t>Plan Generation - </a:t>
            </a:r>
            <a:br>
              <a:rPr lang="en-US" dirty="0"/>
            </a:br>
            <a:r>
              <a:rPr lang="en-US" dirty="0"/>
              <a:t>Execution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56"/>
              <p:cNvSpPr>
                <a:spLocks noChangeArrowheads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</a:t>
                </a:r>
                <a:r>
                  <a:rPr kumimoji="0" lang="en-US" sz="2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sname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( 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bid=100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 rating&gt;5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(R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⋈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  <a:sym typeface="Symbol" pitchFamily="18" charset="2"/>
                  </a:rPr>
                  <a:t> S))</a:t>
                </a:r>
              </a:p>
            </p:txBody>
          </p:sp>
        </mc:Choice>
        <mc:Fallback xmlns="">
          <p:sp>
            <p:nvSpPr>
              <p:cNvPr id="6154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86" y="1798484"/>
                <a:ext cx="4630627" cy="425758"/>
              </a:xfrm>
              <a:prstGeom prst="rect">
                <a:avLst/>
              </a:prstGeom>
              <a:blipFill rotWithShape="0">
                <a:blip r:embed="rId3"/>
                <a:stretch>
                  <a:fillRect l="-2763" t="-37143" r="-1711" b="-4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030504" y="457200"/>
            <a:ext cx="3351496" cy="2487613"/>
            <a:chOff x="5030504" y="457200"/>
            <a:chExt cx="3351496" cy="2487613"/>
          </a:xfrm>
        </p:grpSpPr>
        <p:grpSp>
          <p:nvGrpSpPr>
            <p:cNvPr id="6151" name="Group 57"/>
            <p:cNvGrpSpPr>
              <a:grpSpLocks/>
            </p:cNvGrpSpPr>
            <p:nvPr/>
          </p:nvGrpSpPr>
          <p:grpSpPr bwMode="auto">
            <a:xfrm>
              <a:off x="5638800" y="457200"/>
              <a:ext cx="2743200" cy="2487613"/>
              <a:chOff x="5791200" y="831850"/>
              <a:chExt cx="2743200" cy="2487613"/>
            </a:xfrm>
          </p:grpSpPr>
          <p:sp>
            <p:nvSpPr>
              <p:cNvPr id="6180" name="Freeform 7"/>
              <p:cNvSpPr>
                <a:spLocks/>
              </p:cNvSpPr>
              <p:nvPr/>
            </p:nvSpPr>
            <p:spPr bwMode="auto">
              <a:xfrm>
                <a:off x="6019800" y="1536700"/>
                <a:ext cx="107950" cy="139700"/>
              </a:xfrm>
              <a:custGeom>
                <a:avLst/>
                <a:gdLst>
                  <a:gd name="T0" fmla="*/ 2147483647 w 68"/>
                  <a:gd name="T1" fmla="*/ 2147483647 h 88"/>
                  <a:gd name="T2" fmla="*/ 2147483647 w 68"/>
                  <a:gd name="T3" fmla="*/ 2147483647 h 88"/>
                  <a:gd name="T4" fmla="*/ 2147483647 w 68"/>
                  <a:gd name="T5" fmla="*/ 0 h 88"/>
                  <a:gd name="T6" fmla="*/ 2147483647 w 68"/>
                  <a:gd name="T7" fmla="*/ 2147483647 h 88"/>
                  <a:gd name="T8" fmla="*/ 0 w 68"/>
                  <a:gd name="T9" fmla="*/ 2147483647 h 88"/>
                  <a:gd name="T10" fmla="*/ 2147483647 w 68"/>
                  <a:gd name="T11" fmla="*/ 2147483647 h 88"/>
                  <a:gd name="T12" fmla="*/ 2147483647 w 68"/>
                  <a:gd name="T13" fmla="*/ 2147483647 h 88"/>
                  <a:gd name="T14" fmla="*/ 2147483647 w 68"/>
                  <a:gd name="T15" fmla="*/ 2147483647 h 88"/>
                  <a:gd name="T16" fmla="*/ 2147483647 w 68"/>
                  <a:gd name="T17" fmla="*/ 2147483647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88"/>
                  <a:gd name="T29" fmla="*/ 68 w 68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88">
                    <a:moveTo>
                      <a:pt x="67" y="43"/>
                    </a:moveTo>
                    <a:lnTo>
                      <a:pt x="58" y="13"/>
                    </a:lnTo>
                    <a:lnTo>
                      <a:pt x="34" y="0"/>
                    </a:lnTo>
                    <a:lnTo>
                      <a:pt x="10" y="13"/>
                    </a:lnTo>
                    <a:lnTo>
                      <a:pt x="0" y="43"/>
                    </a:lnTo>
                    <a:lnTo>
                      <a:pt x="10" y="74"/>
                    </a:lnTo>
                    <a:lnTo>
                      <a:pt x="34" y="87"/>
                    </a:lnTo>
                    <a:lnTo>
                      <a:pt x="58" y="74"/>
                    </a:lnTo>
                    <a:lnTo>
                      <a:pt x="67" y="4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1" name="Freeform 8"/>
              <p:cNvSpPr>
                <a:spLocks/>
              </p:cNvSpPr>
              <p:nvPr/>
            </p:nvSpPr>
            <p:spPr bwMode="auto">
              <a:xfrm>
                <a:off x="6073775" y="1550987"/>
                <a:ext cx="98425" cy="1588"/>
              </a:xfrm>
              <a:custGeom>
                <a:avLst/>
                <a:gdLst>
                  <a:gd name="T0" fmla="*/ 0 w 62"/>
                  <a:gd name="T1" fmla="*/ 0 h 1"/>
                  <a:gd name="T2" fmla="*/ 2147483647 w 62"/>
                  <a:gd name="T3" fmla="*/ 0 h 1"/>
                  <a:gd name="T4" fmla="*/ 0 w 6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"/>
                  <a:gd name="T11" fmla="*/ 62 w 6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2" name="Freeform 9"/>
              <p:cNvSpPr>
                <a:spLocks/>
              </p:cNvSpPr>
              <p:nvPr/>
            </p:nvSpPr>
            <p:spPr bwMode="auto">
              <a:xfrm>
                <a:off x="669766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3" name="Freeform 10"/>
              <p:cNvSpPr>
                <a:spLocks/>
              </p:cNvSpPr>
              <p:nvPr/>
            </p:nvSpPr>
            <p:spPr bwMode="auto">
              <a:xfrm>
                <a:off x="6780213" y="844550"/>
                <a:ext cx="1588" cy="153988"/>
              </a:xfrm>
              <a:custGeom>
                <a:avLst/>
                <a:gdLst>
                  <a:gd name="T0" fmla="*/ 0 w 1"/>
                  <a:gd name="T1" fmla="*/ 0 h 97"/>
                  <a:gd name="T2" fmla="*/ 0 w 1"/>
                  <a:gd name="T3" fmla="*/ 2147483647 h 97"/>
                  <a:gd name="T4" fmla="*/ 0 w 1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97"/>
                  <a:gd name="T11" fmla="*/ 1 w 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97">
                    <a:moveTo>
                      <a:pt x="0" y="0"/>
                    </a:move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4" name="Freeform 11"/>
              <p:cNvSpPr>
                <a:spLocks/>
              </p:cNvSpPr>
              <p:nvPr/>
            </p:nvSpPr>
            <p:spPr bwMode="auto">
              <a:xfrm>
                <a:off x="6657976" y="831850"/>
                <a:ext cx="163513" cy="1588"/>
              </a:xfrm>
              <a:custGeom>
                <a:avLst/>
                <a:gdLst>
                  <a:gd name="T0" fmla="*/ 0 w 103"/>
                  <a:gd name="T1" fmla="*/ 0 h 1"/>
                  <a:gd name="T2" fmla="*/ 2147483647 w 103"/>
                  <a:gd name="T3" fmla="*/ 0 h 1"/>
                  <a:gd name="T4" fmla="*/ 0 w 10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3"/>
                  <a:gd name="T10" fmla="*/ 0 h 1"/>
                  <a:gd name="T11" fmla="*/ 103 w 10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" h="1">
                    <a:moveTo>
                      <a:pt x="0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5" name="Freeform 12"/>
              <p:cNvSpPr>
                <a:spLocks/>
              </p:cNvSpPr>
              <p:nvPr/>
            </p:nvSpPr>
            <p:spPr bwMode="auto">
              <a:xfrm>
                <a:off x="6831013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6" name="Freeform 13"/>
              <p:cNvSpPr>
                <a:spLocks/>
              </p:cNvSpPr>
              <p:nvPr/>
            </p:nvSpPr>
            <p:spPr bwMode="auto">
              <a:xfrm>
                <a:off x="7159625" y="2386013"/>
                <a:ext cx="1588" cy="111125"/>
              </a:xfrm>
              <a:custGeom>
                <a:avLst/>
                <a:gdLst>
                  <a:gd name="T0" fmla="*/ 0 w 1"/>
                  <a:gd name="T1" fmla="*/ 0 h 70"/>
                  <a:gd name="T2" fmla="*/ 0 w 1"/>
                  <a:gd name="T3" fmla="*/ 2147483647 h 70"/>
                  <a:gd name="T4" fmla="*/ 0 w 1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0"/>
                  <a:gd name="T11" fmla="*/ 1 w 1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0">
                    <a:moveTo>
                      <a:pt x="0" y="0"/>
                    </a:moveTo>
                    <a:lnTo>
                      <a:pt x="0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7" name="Freeform 14"/>
              <p:cNvSpPr>
                <a:spLocks/>
              </p:cNvSpPr>
              <p:nvPr/>
            </p:nvSpPr>
            <p:spPr bwMode="auto">
              <a:xfrm>
                <a:off x="6831013" y="2403475"/>
                <a:ext cx="330200" cy="111125"/>
              </a:xfrm>
              <a:custGeom>
                <a:avLst/>
                <a:gdLst>
                  <a:gd name="T0" fmla="*/ 0 w 208"/>
                  <a:gd name="T1" fmla="*/ 0 h 70"/>
                  <a:gd name="T2" fmla="*/ 2147483647 w 208"/>
                  <a:gd name="T3" fmla="*/ 2147483647 h 70"/>
                  <a:gd name="T4" fmla="*/ 0 w 208"/>
                  <a:gd name="T5" fmla="*/ 0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0"/>
                    </a:moveTo>
                    <a:lnTo>
                      <a:pt x="207" y="6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8" name="Freeform 15"/>
              <p:cNvSpPr>
                <a:spLocks/>
              </p:cNvSpPr>
              <p:nvPr/>
            </p:nvSpPr>
            <p:spPr bwMode="auto">
              <a:xfrm>
                <a:off x="6831013" y="2386013"/>
                <a:ext cx="330200" cy="111125"/>
              </a:xfrm>
              <a:custGeom>
                <a:avLst/>
                <a:gdLst>
                  <a:gd name="T0" fmla="*/ 0 w 208"/>
                  <a:gd name="T1" fmla="*/ 2147483647 h 70"/>
                  <a:gd name="T2" fmla="*/ 2147483647 w 208"/>
                  <a:gd name="T3" fmla="*/ 0 h 70"/>
                  <a:gd name="T4" fmla="*/ 0 w 208"/>
                  <a:gd name="T5" fmla="*/ 2147483647 h 70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70"/>
                  <a:gd name="T11" fmla="*/ 208 w 20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70">
                    <a:moveTo>
                      <a:pt x="0" y="69"/>
                    </a:moveTo>
                    <a:lnTo>
                      <a:pt x="207" y="0"/>
                    </a:lnTo>
                    <a:lnTo>
                      <a:pt x="0" y="6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9" name="Freeform 16"/>
              <p:cNvSpPr>
                <a:spLocks/>
              </p:cNvSpPr>
              <p:nvPr/>
            </p:nvSpPr>
            <p:spPr bwMode="auto">
              <a:xfrm>
                <a:off x="6551613" y="2719388"/>
                <a:ext cx="325438" cy="328612"/>
              </a:xfrm>
              <a:custGeom>
                <a:avLst/>
                <a:gdLst>
                  <a:gd name="T0" fmla="*/ 0 w 399"/>
                  <a:gd name="T1" fmla="*/ 2147483647 h 200"/>
                  <a:gd name="T2" fmla="*/ 2147483647 w 399"/>
                  <a:gd name="T3" fmla="*/ 0 h 200"/>
                  <a:gd name="T4" fmla="*/ 0 w 399"/>
                  <a:gd name="T5" fmla="*/ 2147483647 h 200"/>
                  <a:gd name="T6" fmla="*/ 0 60000 65536"/>
                  <a:gd name="T7" fmla="*/ 0 60000 65536"/>
                  <a:gd name="T8" fmla="*/ 0 60000 65536"/>
                  <a:gd name="T9" fmla="*/ 0 w 399"/>
                  <a:gd name="T10" fmla="*/ 0 h 200"/>
                  <a:gd name="T11" fmla="*/ 399 w 399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9" h="200">
                    <a:moveTo>
                      <a:pt x="0" y="199"/>
                    </a:moveTo>
                    <a:lnTo>
                      <a:pt x="398" y="0"/>
                    </a:lnTo>
                    <a:lnTo>
                      <a:pt x="0" y="1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0" name="Freeform 17"/>
              <p:cNvSpPr>
                <a:spLocks/>
              </p:cNvSpPr>
              <p:nvPr/>
            </p:nvSpPr>
            <p:spPr bwMode="auto">
              <a:xfrm>
                <a:off x="7108826" y="2719388"/>
                <a:ext cx="433387" cy="328612"/>
              </a:xfrm>
              <a:custGeom>
                <a:avLst/>
                <a:gdLst>
                  <a:gd name="T0" fmla="*/ 0 w 408"/>
                  <a:gd name="T1" fmla="*/ 0 h 200"/>
                  <a:gd name="T2" fmla="*/ 2147483647 w 408"/>
                  <a:gd name="T3" fmla="*/ 2147483647 h 200"/>
                  <a:gd name="T4" fmla="*/ 0 w 408"/>
                  <a:gd name="T5" fmla="*/ 0 h 200"/>
                  <a:gd name="T6" fmla="*/ 0 60000 65536"/>
                  <a:gd name="T7" fmla="*/ 0 60000 65536"/>
                  <a:gd name="T8" fmla="*/ 0 60000 65536"/>
                  <a:gd name="T9" fmla="*/ 0 w 408"/>
                  <a:gd name="T10" fmla="*/ 0 h 200"/>
                  <a:gd name="T11" fmla="*/ 408 w 408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" h="200">
                    <a:moveTo>
                      <a:pt x="0" y="0"/>
                    </a:moveTo>
                    <a:lnTo>
                      <a:pt x="407" y="19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1" name="Freeform 18"/>
              <p:cNvSpPr>
                <a:spLocks/>
              </p:cNvSpPr>
              <p:nvPr/>
            </p:nvSpPr>
            <p:spPr bwMode="auto">
              <a:xfrm>
                <a:off x="7007225" y="1828800"/>
                <a:ext cx="1588" cy="495300"/>
              </a:xfrm>
              <a:custGeom>
                <a:avLst/>
                <a:gdLst>
                  <a:gd name="T0" fmla="*/ 0 w 1"/>
                  <a:gd name="T1" fmla="*/ 0 h 312"/>
                  <a:gd name="T2" fmla="*/ 0 w 1"/>
                  <a:gd name="T3" fmla="*/ 2147483647 h 312"/>
                  <a:gd name="T4" fmla="*/ 0 w 1"/>
                  <a:gd name="T5" fmla="*/ 0 h 3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12"/>
                  <a:gd name="T11" fmla="*/ 1 w 1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12">
                    <a:moveTo>
                      <a:pt x="0" y="0"/>
                    </a:moveTo>
                    <a:lnTo>
                      <a:pt x="0" y="3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2" name="Freeform 19"/>
              <p:cNvSpPr>
                <a:spLocks/>
              </p:cNvSpPr>
              <p:nvPr/>
            </p:nvSpPr>
            <p:spPr bwMode="auto">
              <a:xfrm flipH="1">
                <a:off x="6975475" y="1136650"/>
                <a:ext cx="45719" cy="357188"/>
              </a:xfrm>
              <a:custGeom>
                <a:avLst/>
                <a:gdLst>
                  <a:gd name="T0" fmla="*/ 0 w 1"/>
                  <a:gd name="T1" fmla="*/ 0 h 286"/>
                  <a:gd name="T2" fmla="*/ 0 w 1"/>
                  <a:gd name="T3" fmla="*/ 2147483647 h 286"/>
                  <a:gd name="T4" fmla="*/ 0 w 1"/>
                  <a:gd name="T5" fmla="*/ 0 h 28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86"/>
                  <a:gd name="T11" fmla="*/ 1 w 1"/>
                  <a:gd name="T12" fmla="*/ 286 h 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86">
                    <a:moveTo>
                      <a:pt x="0" y="0"/>
                    </a:moveTo>
                    <a:lnTo>
                      <a:pt x="0" y="2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3" name="Freeform 20"/>
              <p:cNvSpPr>
                <a:spLocks/>
              </p:cNvSpPr>
              <p:nvPr/>
            </p:nvSpPr>
            <p:spPr bwMode="auto">
              <a:xfrm>
                <a:off x="6943726" y="1584325"/>
                <a:ext cx="71438" cy="147638"/>
              </a:xfrm>
              <a:custGeom>
                <a:avLst/>
                <a:gdLst>
                  <a:gd name="T0" fmla="*/ 0 w 45"/>
                  <a:gd name="T1" fmla="*/ 2147483647 h 93"/>
                  <a:gd name="T2" fmla="*/ 2147483647 w 45"/>
                  <a:gd name="T3" fmla="*/ 0 h 93"/>
                  <a:gd name="T4" fmla="*/ 0 w 45"/>
                  <a:gd name="T5" fmla="*/ 2147483647 h 9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3"/>
                  <a:gd name="T11" fmla="*/ 45 w 45"/>
                  <a:gd name="T12" fmla="*/ 93 h 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3">
                    <a:moveTo>
                      <a:pt x="0" y="92"/>
                    </a:moveTo>
                    <a:lnTo>
                      <a:pt x="44" y="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4" name="Freeform 21"/>
              <p:cNvSpPr>
                <a:spLocks/>
              </p:cNvSpPr>
              <p:nvPr/>
            </p:nvSpPr>
            <p:spPr bwMode="auto">
              <a:xfrm>
                <a:off x="7013576" y="1595438"/>
                <a:ext cx="68263" cy="136525"/>
              </a:xfrm>
              <a:custGeom>
                <a:avLst/>
                <a:gdLst>
                  <a:gd name="T0" fmla="*/ 0 w 43"/>
                  <a:gd name="T1" fmla="*/ 0 h 86"/>
                  <a:gd name="T2" fmla="*/ 2147483647 w 43"/>
                  <a:gd name="T3" fmla="*/ 2147483647 h 86"/>
                  <a:gd name="T4" fmla="*/ 0 w 43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86"/>
                  <a:gd name="T11" fmla="*/ 43 w 43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86">
                    <a:moveTo>
                      <a:pt x="0" y="0"/>
                    </a:moveTo>
                    <a:lnTo>
                      <a:pt x="42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5" name="Rectangle 22"/>
              <p:cNvSpPr>
                <a:spLocks noChangeArrowheads="1"/>
              </p:cNvSpPr>
              <p:nvPr/>
            </p:nvSpPr>
            <p:spPr bwMode="auto">
              <a:xfrm>
                <a:off x="5791200" y="2971800"/>
                <a:ext cx="1141413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Reserves</a:t>
                </a:r>
              </a:p>
            </p:txBody>
          </p:sp>
          <p:sp>
            <p:nvSpPr>
              <p:cNvPr id="6196" name="Rectangle 23"/>
              <p:cNvSpPr>
                <a:spLocks noChangeArrowheads="1"/>
              </p:cNvSpPr>
              <p:nvPr/>
            </p:nvSpPr>
            <p:spPr bwMode="auto">
              <a:xfrm>
                <a:off x="7237413" y="2971800"/>
                <a:ext cx="901700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Sailors</a:t>
                </a:r>
              </a:p>
            </p:txBody>
          </p:sp>
          <p:sp>
            <p:nvSpPr>
              <p:cNvPr id="6197" name="Rectangle 24"/>
              <p:cNvSpPr>
                <a:spLocks noChangeArrowheads="1"/>
              </p:cNvSpPr>
              <p:nvPr/>
            </p:nvSpPr>
            <p:spPr bwMode="auto">
              <a:xfrm>
                <a:off x="6632576" y="2438400"/>
                <a:ext cx="7985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sid=sid</a:t>
                </a:r>
              </a:p>
            </p:txBody>
          </p:sp>
          <p:sp>
            <p:nvSpPr>
              <p:cNvPr id="6198" name="Rectangle 25"/>
              <p:cNvSpPr>
                <a:spLocks noChangeArrowheads="1"/>
              </p:cNvSpPr>
              <p:nvPr/>
            </p:nvSpPr>
            <p:spPr bwMode="auto">
              <a:xfrm>
                <a:off x="6111875" y="1524000"/>
                <a:ext cx="8969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bid=100 </a:t>
                </a:r>
              </a:p>
            </p:txBody>
          </p:sp>
          <p:sp>
            <p:nvSpPr>
              <p:cNvPr id="6199" name="Rectangle 26"/>
              <p:cNvSpPr>
                <a:spLocks noChangeArrowheads="1"/>
              </p:cNvSpPr>
              <p:nvPr/>
            </p:nvSpPr>
            <p:spPr bwMode="auto">
              <a:xfrm>
                <a:off x="7024687" y="1524000"/>
                <a:ext cx="976313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rating &gt; 5</a:t>
                </a:r>
              </a:p>
            </p:txBody>
          </p:sp>
          <p:sp>
            <p:nvSpPr>
              <p:cNvPr id="6200" name="Rectangle 27"/>
              <p:cNvSpPr>
                <a:spLocks noChangeArrowheads="1"/>
              </p:cNvSpPr>
              <p:nvPr/>
            </p:nvSpPr>
            <p:spPr bwMode="auto">
              <a:xfrm>
                <a:off x="6745288" y="835025"/>
                <a:ext cx="7445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</a:p>
            </p:txBody>
          </p:sp>
          <p:sp>
            <p:nvSpPr>
              <p:cNvPr id="6201" name="Rectangle 54"/>
              <p:cNvSpPr>
                <a:spLocks noChangeArrowheads="1"/>
              </p:cNvSpPr>
              <p:nvPr/>
            </p:nvSpPr>
            <p:spPr bwMode="auto">
              <a:xfrm>
                <a:off x="7620000" y="838713"/>
                <a:ext cx="914400" cy="36676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RA Tree</a:t>
                </a:r>
              </a:p>
            </p:txBody>
          </p:sp>
        </p:grpSp>
        <p:sp>
          <p:nvSpPr>
            <p:cNvPr id="59" name="Down Arrow 58"/>
            <p:cNvSpPr/>
            <p:nvPr/>
          </p:nvSpPr>
          <p:spPr>
            <a:xfrm rot="16200000">
              <a:off x="5130436" y="1626755"/>
              <a:ext cx="484632" cy="68449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8214" y="3106484"/>
            <a:ext cx="3993386" cy="3251454"/>
            <a:chOff x="4998214" y="3106484"/>
            <a:chExt cx="3993386" cy="3251454"/>
          </a:xfrm>
        </p:grpSpPr>
        <p:grpSp>
          <p:nvGrpSpPr>
            <p:cNvPr id="5" name="Group 4"/>
            <p:cNvGrpSpPr/>
            <p:nvPr/>
          </p:nvGrpSpPr>
          <p:grpSpPr>
            <a:xfrm>
              <a:off x="4998214" y="3106484"/>
              <a:ext cx="3993386" cy="3251454"/>
              <a:chOff x="4998214" y="3106484"/>
              <a:chExt cx="3993386" cy="3251454"/>
            </a:xfrm>
          </p:grpSpPr>
          <p:grpSp>
            <p:nvGrpSpPr>
              <p:cNvPr id="6152" name="Group 60"/>
              <p:cNvGrpSpPr>
                <a:grpSpLocks/>
              </p:cNvGrpSpPr>
              <p:nvPr/>
            </p:nvGrpSpPr>
            <p:grpSpPr bwMode="auto">
              <a:xfrm>
                <a:off x="4998214" y="3767137"/>
                <a:ext cx="3993386" cy="2590801"/>
                <a:chOff x="4998214" y="3767137"/>
                <a:chExt cx="3993386" cy="2590801"/>
              </a:xfrm>
            </p:grpSpPr>
            <p:sp>
              <p:nvSpPr>
                <p:cNvPr id="6155" name="Freeform 29"/>
                <p:cNvSpPr>
                  <a:spLocks/>
                </p:cNvSpPr>
                <p:nvPr/>
              </p:nvSpPr>
              <p:spPr bwMode="auto">
                <a:xfrm>
                  <a:off x="5233165" y="4605337"/>
                  <a:ext cx="115888" cy="158750"/>
                </a:xfrm>
                <a:custGeom>
                  <a:avLst/>
                  <a:gdLst>
                    <a:gd name="T0" fmla="*/ 2147483647 w 73"/>
                    <a:gd name="T1" fmla="*/ 2147483647 h 100"/>
                    <a:gd name="T2" fmla="*/ 2147483647 w 73"/>
                    <a:gd name="T3" fmla="*/ 2147483647 h 100"/>
                    <a:gd name="T4" fmla="*/ 2147483647 w 73"/>
                    <a:gd name="T5" fmla="*/ 0 h 100"/>
                    <a:gd name="T6" fmla="*/ 2147483647 w 73"/>
                    <a:gd name="T7" fmla="*/ 2147483647 h 100"/>
                    <a:gd name="T8" fmla="*/ 0 w 73"/>
                    <a:gd name="T9" fmla="*/ 2147483647 h 100"/>
                    <a:gd name="T10" fmla="*/ 2147483647 w 73"/>
                    <a:gd name="T11" fmla="*/ 2147483647 h 100"/>
                    <a:gd name="T12" fmla="*/ 2147483647 w 73"/>
                    <a:gd name="T13" fmla="*/ 2147483647 h 100"/>
                    <a:gd name="T14" fmla="*/ 2147483647 w 73"/>
                    <a:gd name="T15" fmla="*/ 2147483647 h 100"/>
                    <a:gd name="T16" fmla="*/ 2147483647 w 73"/>
                    <a:gd name="T17" fmla="*/ 2147483647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100"/>
                    <a:gd name="T29" fmla="*/ 73 w 73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100">
                      <a:moveTo>
                        <a:pt x="72" y="50"/>
                      </a:moveTo>
                      <a:lnTo>
                        <a:pt x="62" y="15"/>
                      </a:lnTo>
                      <a:lnTo>
                        <a:pt x="36" y="0"/>
                      </a:lnTo>
                      <a:lnTo>
                        <a:pt x="11" y="15"/>
                      </a:lnTo>
                      <a:lnTo>
                        <a:pt x="0" y="50"/>
                      </a:lnTo>
                      <a:lnTo>
                        <a:pt x="11" y="84"/>
                      </a:lnTo>
                      <a:lnTo>
                        <a:pt x="36" y="99"/>
                      </a:lnTo>
                      <a:lnTo>
                        <a:pt x="62" y="84"/>
                      </a:lnTo>
                      <a:lnTo>
                        <a:pt x="72" y="5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6" name="Freeform 30"/>
                <p:cNvSpPr>
                  <a:spLocks/>
                </p:cNvSpPr>
                <p:nvPr/>
              </p:nvSpPr>
              <p:spPr bwMode="auto">
                <a:xfrm>
                  <a:off x="5291902" y="4622800"/>
                  <a:ext cx="103188" cy="1588"/>
                </a:xfrm>
                <a:custGeom>
                  <a:avLst/>
                  <a:gdLst>
                    <a:gd name="T0" fmla="*/ 0 w 65"/>
                    <a:gd name="T1" fmla="*/ 0 h 1"/>
                    <a:gd name="T2" fmla="*/ 2147483647 w 65"/>
                    <a:gd name="T3" fmla="*/ 0 h 1"/>
                    <a:gd name="T4" fmla="*/ 0 w 6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"/>
                    <a:gd name="T11" fmla="*/ 65 w 6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7" name="Freeform 31"/>
                <p:cNvSpPr>
                  <a:spLocks/>
                </p:cNvSpPr>
                <p:nvPr/>
              </p:nvSpPr>
              <p:spPr bwMode="auto">
                <a:xfrm>
                  <a:off x="5930077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8" name="Freeform 32"/>
                <p:cNvSpPr>
                  <a:spLocks/>
                </p:cNvSpPr>
                <p:nvPr/>
              </p:nvSpPr>
              <p:spPr bwMode="auto">
                <a:xfrm>
                  <a:off x="6017389" y="3822699"/>
                  <a:ext cx="1588" cy="173038"/>
                </a:xfrm>
                <a:custGeom>
                  <a:avLst/>
                  <a:gdLst>
                    <a:gd name="T0" fmla="*/ 0 w 1"/>
                    <a:gd name="T1" fmla="*/ 0 h 109"/>
                    <a:gd name="T2" fmla="*/ 0 w 1"/>
                    <a:gd name="T3" fmla="*/ 2147483647 h 109"/>
                    <a:gd name="T4" fmla="*/ 0 w 1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9"/>
                    <a:gd name="T11" fmla="*/ 1 w 1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59" name="Freeform 33"/>
                <p:cNvSpPr>
                  <a:spLocks/>
                </p:cNvSpPr>
                <p:nvPr/>
              </p:nvSpPr>
              <p:spPr bwMode="auto">
                <a:xfrm>
                  <a:off x="5888802" y="3806824"/>
                  <a:ext cx="174625" cy="1588"/>
                </a:xfrm>
                <a:custGeom>
                  <a:avLst/>
                  <a:gdLst>
                    <a:gd name="T0" fmla="*/ 0 w 110"/>
                    <a:gd name="T1" fmla="*/ 0 h 1"/>
                    <a:gd name="T2" fmla="*/ 2147483647 w 110"/>
                    <a:gd name="T3" fmla="*/ 0 h 1"/>
                    <a:gd name="T4" fmla="*/ 0 w 1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0"/>
                    <a:gd name="T10" fmla="*/ 0 h 1"/>
                    <a:gd name="T11" fmla="*/ 110 w 1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" h="1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0" name="Freeform 34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1" name="Freeform 35"/>
                <p:cNvSpPr>
                  <a:spLocks/>
                </p:cNvSpPr>
                <p:nvPr/>
              </p:nvSpPr>
              <p:spPr bwMode="auto">
                <a:xfrm>
                  <a:off x="6376164" y="5394325"/>
                  <a:ext cx="1588" cy="123825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214748364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2" name="Freeform 36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0 h 78"/>
                    <a:gd name="T2" fmla="*/ 2147483647 w 220"/>
                    <a:gd name="T3" fmla="*/ 214748364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3" name="Freeform 37"/>
                <p:cNvSpPr>
                  <a:spLocks/>
                </p:cNvSpPr>
                <p:nvPr/>
              </p:nvSpPr>
              <p:spPr bwMode="auto">
                <a:xfrm>
                  <a:off x="6028502" y="5394325"/>
                  <a:ext cx="349250" cy="123825"/>
                </a:xfrm>
                <a:custGeom>
                  <a:avLst/>
                  <a:gdLst>
                    <a:gd name="T0" fmla="*/ 0 w 220"/>
                    <a:gd name="T1" fmla="*/ 2147483647 h 78"/>
                    <a:gd name="T2" fmla="*/ 2147483647 w 220"/>
                    <a:gd name="T3" fmla="*/ 0 h 78"/>
                    <a:gd name="T4" fmla="*/ 0 w 220"/>
                    <a:gd name="T5" fmla="*/ 214748364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38"/>
                <p:cNvSpPr>
                  <a:spLocks/>
                </p:cNvSpPr>
                <p:nvPr/>
              </p:nvSpPr>
              <p:spPr bwMode="auto">
                <a:xfrm>
                  <a:off x="5834827" y="5786438"/>
                  <a:ext cx="268287" cy="223837"/>
                </a:xfrm>
                <a:custGeom>
                  <a:avLst/>
                  <a:gdLst>
                    <a:gd name="T0" fmla="*/ 0 w 422"/>
                    <a:gd name="T1" fmla="*/ 2147483647 h 225"/>
                    <a:gd name="T2" fmla="*/ 2147483647 w 422"/>
                    <a:gd name="T3" fmla="*/ 0 h 225"/>
                    <a:gd name="T4" fmla="*/ 0 w 422"/>
                    <a:gd name="T5" fmla="*/ 2147483647 h 225"/>
                    <a:gd name="T6" fmla="*/ 0 60000 65536"/>
                    <a:gd name="T7" fmla="*/ 0 60000 65536"/>
                    <a:gd name="T8" fmla="*/ 0 60000 65536"/>
                    <a:gd name="T9" fmla="*/ 0 w 422"/>
                    <a:gd name="T10" fmla="*/ 0 h 225"/>
                    <a:gd name="T11" fmla="*/ 422 w 422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2" h="225">
                      <a:moveTo>
                        <a:pt x="0" y="224"/>
                      </a:moveTo>
                      <a:lnTo>
                        <a:pt x="421" y="0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39"/>
                <p:cNvSpPr>
                  <a:spLocks/>
                </p:cNvSpPr>
                <p:nvPr/>
              </p:nvSpPr>
              <p:spPr bwMode="auto">
                <a:xfrm>
                  <a:off x="6349178" y="5786438"/>
                  <a:ext cx="323849" cy="223837"/>
                </a:xfrm>
                <a:custGeom>
                  <a:avLst/>
                  <a:gdLst>
                    <a:gd name="T0" fmla="*/ 0 w 431"/>
                    <a:gd name="T1" fmla="*/ 0 h 225"/>
                    <a:gd name="T2" fmla="*/ 2147483647 w 431"/>
                    <a:gd name="T3" fmla="*/ 2147483647 h 225"/>
                    <a:gd name="T4" fmla="*/ 0 w 431"/>
                    <a:gd name="T5" fmla="*/ 0 h 225"/>
                    <a:gd name="T6" fmla="*/ 0 60000 65536"/>
                    <a:gd name="T7" fmla="*/ 0 60000 65536"/>
                    <a:gd name="T8" fmla="*/ 0 60000 65536"/>
                    <a:gd name="T9" fmla="*/ 0 w 431"/>
                    <a:gd name="T10" fmla="*/ 0 h 225"/>
                    <a:gd name="T11" fmla="*/ 431 w 431"/>
                    <a:gd name="T12" fmla="*/ 225 h 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" h="225">
                      <a:moveTo>
                        <a:pt x="0" y="0"/>
                      </a:moveTo>
                      <a:lnTo>
                        <a:pt x="430" y="2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40"/>
                <p:cNvSpPr>
                  <a:spLocks/>
                </p:cNvSpPr>
                <p:nvPr/>
              </p:nvSpPr>
              <p:spPr bwMode="auto">
                <a:xfrm>
                  <a:off x="6214238" y="4976812"/>
                  <a:ext cx="45719" cy="314325"/>
                </a:xfrm>
                <a:custGeom>
                  <a:avLst/>
                  <a:gdLst>
                    <a:gd name="T0" fmla="*/ 0 w 1"/>
                    <a:gd name="T1" fmla="*/ 0 h 353"/>
                    <a:gd name="T2" fmla="*/ 0 w 1"/>
                    <a:gd name="T3" fmla="*/ 2147483647 h 353"/>
                    <a:gd name="T4" fmla="*/ 0 w 1"/>
                    <a:gd name="T5" fmla="*/ 0 h 35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53"/>
                    <a:gd name="T11" fmla="*/ 1 w 1"/>
                    <a:gd name="T12" fmla="*/ 353 h 3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53">
                      <a:moveTo>
                        <a:pt x="0" y="0"/>
                      </a:moveTo>
                      <a:lnTo>
                        <a:pt x="0" y="3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41"/>
                <p:cNvSpPr>
                  <a:spLocks/>
                </p:cNvSpPr>
                <p:nvPr/>
              </p:nvSpPr>
              <p:spPr bwMode="auto">
                <a:xfrm flipH="1">
                  <a:off x="6166615" y="4224337"/>
                  <a:ext cx="49212" cy="338138"/>
                </a:xfrm>
                <a:custGeom>
                  <a:avLst/>
                  <a:gdLst>
                    <a:gd name="T0" fmla="*/ 0 w 1"/>
                    <a:gd name="T1" fmla="*/ 0 h 323"/>
                    <a:gd name="T2" fmla="*/ 0 w 1"/>
                    <a:gd name="T3" fmla="*/ 2147483647 h 323"/>
                    <a:gd name="T4" fmla="*/ 0 w 1"/>
                    <a:gd name="T5" fmla="*/ 0 h 32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23"/>
                    <a:gd name="T11" fmla="*/ 1 w 1"/>
                    <a:gd name="T12" fmla="*/ 323 h 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23">
                      <a:moveTo>
                        <a:pt x="0" y="0"/>
                      </a:moveTo>
                      <a:lnTo>
                        <a:pt x="0" y="3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42"/>
                <p:cNvSpPr>
                  <a:spLocks/>
                </p:cNvSpPr>
                <p:nvPr/>
              </p:nvSpPr>
              <p:spPr bwMode="auto">
                <a:xfrm>
                  <a:off x="6120577" y="4689475"/>
                  <a:ext cx="87313" cy="158750"/>
                </a:xfrm>
                <a:custGeom>
                  <a:avLst/>
                  <a:gdLst>
                    <a:gd name="T0" fmla="*/ 0 w 55"/>
                    <a:gd name="T1" fmla="*/ 2147483647 h 100"/>
                    <a:gd name="T2" fmla="*/ 2147483647 w 55"/>
                    <a:gd name="T3" fmla="*/ 0 h 100"/>
                    <a:gd name="T4" fmla="*/ 0 w 55"/>
                    <a:gd name="T5" fmla="*/ 2147483647 h 100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100"/>
                    <a:gd name="T11" fmla="*/ 55 w 55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100">
                      <a:moveTo>
                        <a:pt x="0" y="99"/>
                      </a:moveTo>
                      <a:lnTo>
                        <a:pt x="54" y="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43"/>
                <p:cNvSpPr>
                  <a:spLocks/>
                </p:cNvSpPr>
                <p:nvPr/>
              </p:nvSpPr>
              <p:spPr bwMode="auto">
                <a:xfrm>
                  <a:off x="6206302" y="4702175"/>
                  <a:ext cx="76200" cy="146050"/>
                </a:xfrm>
                <a:custGeom>
                  <a:avLst/>
                  <a:gdLst>
                    <a:gd name="T0" fmla="*/ 0 w 48"/>
                    <a:gd name="T1" fmla="*/ 0 h 92"/>
                    <a:gd name="T2" fmla="*/ 2147483647 w 48"/>
                    <a:gd name="T3" fmla="*/ 2147483647 h 92"/>
                    <a:gd name="T4" fmla="*/ 0 w 48"/>
                    <a:gd name="T5" fmla="*/ 0 h 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2"/>
                    <a:gd name="T11" fmla="*/ 48 w 48"/>
                    <a:gd name="T12" fmla="*/ 92 h 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2">
                      <a:moveTo>
                        <a:pt x="0" y="0"/>
                      </a:moveTo>
                      <a:lnTo>
                        <a:pt x="47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Rectangle 44"/>
                <p:cNvSpPr>
                  <a:spLocks noChangeArrowheads="1"/>
                </p:cNvSpPr>
                <p:nvPr/>
              </p:nvSpPr>
              <p:spPr bwMode="auto">
                <a:xfrm>
                  <a:off x="4998214" y="5967412"/>
                  <a:ext cx="1141413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Reserves</a:t>
                  </a:r>
                </a:p>
              </p:txBody>
            </p:sp>
            <p:sp>
              <p:nvSpPr>
                <p:cNvPr id="6171" name="Rectangle 45"/>
                <p:cNvSpPr>
                  <a:spLocks noChangeArrowheads="1"/>
                </p:cNvSpPr>
                <p:nvPr/>
              </p:nvSpPr>
              <p:spPr bwMode="auto">
                <a:xfrm>
                  <a:off x="6444427" y="6010275"/>
                  <a:ext cx="901700" cy="347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Sailors</a:t>
                  </a:r>
                </a:p>
              </p:txBody>
            </p:sp>
            <p:sp>
              <p:nvSpPr>
                <p:cNvPr id="6172" name="Rectangle 46"/>
                <p:cNvSpPr>
                  <a:spLocks noChangeArrowheads="1"/>
                </p:cNvSpPr>
                <p:nvPr/>
              </p:nvSpPr>
              <p:spPr bwMode="auto">
                <a:xfrm>
                  <a:off x="5850702" y="5486400"/>
                  <a:ext cx="7985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sid=sid</a:t>
                  </a:r>
                </a:p>
              </p:txBody>
            </p:sp>
            <p:sp>
              <p:nvSpPr>
                <p:cNvPr id="6173" name="Rectangle 47"/>
                <p:cNvSpPr>
                  <a:spLocks noChangeArrowheads="1"/>
                </p:cNvSpPr>
                <p:nvPr/>
              </p:nvSpPr>
              <p:spPr bwMode="auto">
                <a:xfrm>
                  <a:off x="5301427" y="4676775"/>
                  <a:ext cx="952185" cy="305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bid=100  </a:t>
                  </a:r>
                </a:p>
              </p:txBody>
            </p:sp>
            <p:sp>
              <p:nvSpPr>
                <p:cNvPr id="6174" name="Rectangle 48"/>
                <p:cNvSpPr>
                  <a:spLocks noChangeArrowheads="1"/>
                </p:cNvSpPr>
                <p:nvPr/>
              </p:nvSpPr>
              <p:spPr bwMode="auto">
                <a:xfrm>
                  <a:off x="6290440" y="4643437"/>
                  <a:ext cx="976313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rating &gt; 5</a:t>
                  </a:r>
                </a:p>
              </p:txBody>
            </p:sp>
            <p:sp>
              <p:nvSpPr>
                <p:cNvPr id="6175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4689" y="3843337"/>
                  <a:ext cx="744538" cy="301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sname</a:t>
                  </a: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Rectangle 50"/>
                <p:cNvSpPr>
                  <a:spLocks noChangeArrowheads="1"/>
                </p:cNvSpPr>
                <p:nvPr/>
              </p:nvSpPr>
              <p:spPr bwMode="auto">
                <a:xfrm>
                  <a:off x="6444427" y="5214937"/>
                  <a:ext cx="2547173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(Simple Nested Loops)</a:t>
                  </a:r>
                </a:p>
              </p:txBody>
            </p:sp>
            <p:sp>
              <p:nvSpPr>
                <p:cNvPr id="6177" name="Rectangle 51"/>
                <p:cNvSpPr>
                  <a:spLocks noChangeArrowheads="1"/>
                </p:cNvSpPr>
                <p:nvPr/>
              </p:nvSpPr>
              <p:spPr bwMode="auto">
                <a:xfrm>
                  <a:off x="7266753" y="448219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8" name="Rectangle 52"/>
                <p:cNvSpPr>
                  <a:spLocks noChangeArrowheads="1"/>
                </p:cNvSpPr>
                <p:nvPr/>
              </p:nvSpPr>
              <p:spPr bwMode="auto">
                <a:xfrm>
                  <a:off x="6749227" y="3767137"/>
                  <a:ext cx="1356141" cy="351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(On-the-fly)</a:t>
                  </a:r>
                </a:p>
              </p:txBody>
            </p:sp>
            <p:sp>
              <p:nvSpPr>
                <p:cNvPr id="6179" name="Rectangle 55"/>
                <p:cNvSpPr>
                  <a:spLocks noChangeArrowheads="1"/>
                </p:cNvSpPr>
                <p:nvPr/>
              </p:nvSpPr>
              <p:spPr bwMode="auto">
                <a:xfrm>
                  <a:off x="7769240" y="5764743"/>
                  <a:ext cx="615920" cy="36676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Plan</a:t>
                  </a:r>
                </a:p>
              </p:txBody>
            </p:sp>
          </p:grpSp>
          <p:sp>
            <p:nvSpPr>
              <p:cNvPr id="2" name="Down Arrow 1"/>
              <p:cNvSpPr/>
              <p:nvPr/>
            </p:nvSpPr>
            <p:spPr>
              <a:xfrm>
                <a:off x="6724651" y="3106484"/>
                <a:ext cx="484632" cy="521208"/>
              </a:xfrm>
              <a:prstGeom prst="down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𝑆𝑎𝑣𝑒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905" y="4781202"/>
                    <a:ext cx="123309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70" t="-2174" r="-4455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𝑆𝑎𝑣𝑒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𝐼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𝑂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80" y="4039944"/>
                  <a:ext cx="123309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70" t="-4444" r="-3960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394A085-8E9C-4E8C-B7FA-CA5BC8E20E83}"/>
              </a:ext>
            </a:extLst>
          </p:cNvPr>
          <p:cNvSpPr/>
          <p:nvPr/>
        </p:nvSpPr>
        <p:spPr>
          <a:xfrm>
            <a:off x="586778" y="2889758"/>
            <a:ext cx="4138441" cy="43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Cost:  500 + 500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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1000 I/</a:t>
            </a:r>
            <a:r>
              <a:rPr lang="en-US" sz="2800" dirty="0" err="1">
                <a:solidFill>
                  <a:schemeClr val="accent2"/>
                </a:solidFill>
                <a:latin typeface="Calibri" pitchFamily="34" charset="0"/>
              </a:rPr>
              <a:t>Os</a:t>
            </a:r>
            <a:endParaRPr lang="en-US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E9A99-D640-44AE-8840-62504D306E42}"/>
              </a:ext>
            </a:extLst>
          </p:cNvPr>
          <p:cNvSpPr/>
          <p:nvPr/>
        </p:nvSpPr>
        <p:spPr>
          <a:xfrm>
            <a:off x="578410" y="3423928"/>
            <a:ext cx="4163447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4488" indent="0">
              <a:lnSpc>
                <a:spcPts val="2600"/>
              </a:lnSpc>
              <a:spcAft>
                <a:spcPts val="600"/>
              </a:spcAft>
              <a:buNone/>
            </a:pPr>
            <a:r>
              <a:rPr lang="en-US" sz="2400" dirty="0">
                <a:latin typeface="Calibri" pitchFamily="34" charset="0"/>
              </a:rPr>
              <a:t>By no means the worst plan! </a:t>
            </a: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BD336CFC-5FA7-46F6-8EBB-D13543932C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6240" y="3995647"/>
            <a:ext cx="4444995" cy="26123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sz="2400" dirty="0">
                <a:latin typeface="Calibri" pitchFamily="34" charset="0"/>
              </a:rPr>
              <a:t>Misses several opportunities: selections could have been `pushed’ earlier, no use is made of any available indexes, etc.</a:t>
            </a:r>
          </a:p>
          <a:p>
            <a:pPr>
              <a:lnSpc>
                <a:spcPts val="2600"/>
              </a:lnSpc>
            </a:pPr>
            <a:r>
              <a:rPr lang="en-US" sz="2400" i="1" dirty="0">
                <a:latin typeface="Calibri" pitchFamily="34" charset="0"/>
              </a:rPr>
              <a:t>Goal of optimization:  </a:t>
            </a:r>
            <a:r>
              <a:rPr lang="en-US" sz="2400" dirty="0">
                <a:latin typeface="Calibri" pitchFamily="34" charset="0"/>
              </a:rPr>
              <a:t>To find more efficient plans that compute the same answer. </a:t>
            </a:r>
          </a:p>
        </p:txBody>
      </p:sp>
    </p:spTree>
    <p:extLst>
      <p:ext uri="{BB962C8B-B14F-4D97-AF65-F5344CB8AC3E}">
        <p14:creationId xmlns:p14="http://schemas.microsoft.com/office/powerpoint/2010/main" val="11978445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88376" y="249238"/>
            <a:ext cx="4343400" cy="11049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Alternative Plan 1 </a:t>
            </a:r>
            <a:br>
              <a:rPr lang="en-US" dirty="0"/>
            </a:br>
            <a:r>
              <a:rPr lang="en-US" dirty="0"/>
              <a:t>(No Indexes)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0028" y="2921752"/>
            <a:ext cx="4954711" cy="53302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join cost = 10+(4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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250), 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777" name="Freeform 6"/>
          <p:cNvSpPr>
            <a:spLocks/>
          </p:cNvSpPr>
          <p:nvPr/>
        </p:nvSpPr>
        <p:spPr bwMode="auto">
          <a:xfrm>
            <a:off x="4923980" y="2078732"/>
            <a:ext cx="100025" cy="119063"/>
          </a:xfrm>
          <a:custGeom>
            <a:avLst/>
            <a:gdLst>
              <a:gd name="T0" fmla="*/ 2147483647 w 63"/>
              <a:gd name="T1" fmla="*/ 2147483647 h 75"/>
              <a:gd name="T2" fmla="*/ 2147483647 w 63"/>
              <a:gd name="T3" fmla="*/ 2147483647 h 75"/>
              <a:gd name="T4" fmla="*/ 2147483647 w 63"/>
              <a:gd name="T5" fmla="*/ 0 h 75"/>
              <a:gd name="T6" fmla="*/ 2147483647 w 63"/>
              <a:gd name="T7" fmla="*/ 2147483647 h 75"/>
              <a:gd name="T8" fmla="*/ 0 w 63"/>
              <a:gd name="T9" fmla="*/ 2147483647 h 75"/>
              <a:gd name="T10" fmla="*/ 2147483647 w 63"/>
              <a:gd name="T11" fmla="*/ 2147483647 h 75"/>
              <a:gd name="T12" fmla="*/ 2147483647 w 63"/>
              <a:gd name="T13" fmla="*/ 2147483647 h 75"/>
              <a:gd name="T14" fmla="*/ 2147483647 w 63"/>
              <a:gd name="T15" fmla="*/ 2147483647 h 75"/>
              <a:gd name="T16" fmla="*/ 2147483647 w 63"/>
              <a:gd name="T17" fmla="*/ 2147483647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75"/>
              <a:gd name="T29" fmla="*/ 63 w 63"/>
              <a:gd name="T30" fmla="*/ 75 h 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75">
                <a:moveTo>
                  <a:pt x="62" y="37"/>
                </a:moveTo>
                <a:lnTo>
                  <a:pt x="53" y="11"/>
                </a:lnTo>
                <a:lnTo>
                  <a:pt x="31" y="0"/>
                </a:lnTo>
                <a:lnTo>
                  <a:pt x="9" y="11"/>
                </a:lnTo>
                <a:lnTo>
                  <a:pt x="0" y="37"/>
                </a:lnTo>
                <a:lnTo>
                  <a:pt x="9" y="64"/>
                </a:lnTo>
                <a:lnTo>
                  <a:pt x="31" y="74"/>
                </a:lnTo>
                <a:lnTo>
                  <a:pt x="53" y="64"/>
                </a:lnTo>
                <a:lnTo>
                  <a:pt x="62" y="3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8" name="Freeform 7"/>
          <p:cNvSpPr>
            <a:spLocks/>
          </p:cNvSpPr>
          <p:nvPr/>
        </p:nvSpPr>
        <p:spPr bwMode="auto">
          <a:xfrm>
            <a:off x="4973199" y="2088257"/>
            <a:ext cx="87323" cy="1588"/>
          </a:xfrm>
          <a:custGeom>
            <a:avLst/>
            <a:gdLst>
              <a:gd name="T0" fmla="*/ 0 w 55"/>
              <a:gd name="T1" fmla="*/ 0 h 1"/>
              <a:gd name="T2" fmla="*/ 2147483647 w 55"/>
              <a:gd name="T3" fmla="*/ 0 h 1"/>
              <a:gd name="T4" fmla="*/ 0 w 55"/>
              <a:gd name="T5" fmla="*/ 0 h 1"/>
              <a:gd name="T6" fmla="*/ 0 60000 65536"/>
              <a:gd name="T7" fmla="*/ 0 60000 65536"/>
              <a:gd name="T8" fmla="*/ 0 60000 65536"/>
              <a:gd name="T9" fmla="*/ 0 w 55"/>
              <a:gd name="T10" fmla="*/ 0 h 1"/>
              <a:gd name="T11" fmla="*/ 55 w 5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9" name="Freeform 8"/>
          <p:cNvSpPr>
            <a:spLocks/>
          </p:cNvSpPr>
          <p:nvPr/>
        </p:nvSpPr>
        <p:spPr bwMode="auto">
          <a:xfrm>
            <a:off x="5778162" y="470595"/>
            <a:ext cx="1587" cy="133350"/>
          </a:xfrm>
          <a:custGeom>
            <a:avLst/>
            <a:gdLst>
              <a:gd name="T0" fmla="*/ 0 w 1"/>
              <a:gd name="T1" fmla="*/ 0 h 84"/>
              <a:gd name="T2" fmla="*/ 0 w 1"/>
              <a:gd name="T3" fmla="*/ 2147483647 h 84"/>
              <a:gd name="T4" fmla="*/ 0 w 1"/>
              <a:gd name="T5" fmla="*/ 0 h 84"/>
              <a:gd name="T6" fmla="*/ 0 60000 65536"/>
              <a:gd name="T7" fmla="*/ 0 60000 65536"/>
              <a:gd name="T8" fmla="*/ 0 60000 65536"/>
              <a:gd name="T9" fmla="*/ 0 w 1"/>
              <a:gd name="T10" fmla="*/ 0 h 84"/>
              <a:gd name="T11" fmla="*/ 1 w 1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84">
                <a:moveTo>
                  <a:pt x="0" y="0"/>
                </a:moveTo>
                <a:lnTo>
                  <a:pt x="0" y="8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0" name="Freeform 9"/>
          <p:cNvSpPr>
            <a:spLocks/>
          </p:cNvSpPr>
          <p:nvPr/>
        </p:nvSpPr>
        <p:spPr bwMode="auto">
          <a:xfrm>
            <a:off x="5852784" y="470595"/>
            <a:ext cx="1587" cy="133350"/>
          </a:xfrm>
          <a:custGeom>
            <a:avLst/>
            <a:gdLst>
              <a:gd name="T0" fmla="*/ 0 w 1"/>
              <a:gd name="T1" fmla="*/ 0 h 84"/>
              <a:gd name="T2" fmla="*/ 0 w 1"/>
              <a:gd name="T3" fmla="*/ 2147483647 h 84"/>
              <a:gd name="T4" fmla="*/ 0 w 1"/>
              <a:gd name="T5" fmla="*/ 0 h 84"/>
              <a:gd name="T6" fmla="*/ 0 60000 65536"/>
              <a:gd name="T7" fmla="*/ 0 60000 65536"/>
              <a:gd name="T8" fmla="*/ 0 60000 65536"/>
              <a:gd name="T9" fmla="*/ 0 w 1"/>
              <a:gd name="T10" fmla="*/ 0 h 84"/>
              <a:gd name="T11" fmla="*/ 1 w 1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84">
                <a:moveTo>
                  <a:pt x="0" y="0"/>
                </a:moveTo>
                <a:lnTo>
                  <a:pt x="0" y="8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1" name="Freeform 10"/>
          <p:cNvSpPr>
            <a:spLocks/>
          </p:cNvSpPr>
          <p:nvPr/>
        </p:nvSpPr>
        <p:spPr bwMode="auto">
          <a:xfrm>
            <a:off x="5741645" y="457895"/>
            <a:ext cx="149244" cy="1588"/>
          </a:xfrm>
          <a:custGeom>
            <a:avLst/>
            <a:gdLst>
              <a:gd name="T0" fmla="*/ 0 w 94"/>
              <a:gd name="T1" fmla="*/ 0 h 1"/>
              <a:gd name="T2" fmla="*/ 2147483647 w 94"/>
              <a:gd name="T3" fmla="*/ 0 h 1"/>
              <a:gd name="T4" fmla="*/ 0 w 94"/>
              <a:gd name="T5" fmla="*/ 0 h 1"/>
              <a:gd name="T6" fmla="*/ 0 60000 65536"/>
              <a:gd name="T7" fmla="*/ 0 60000 65536"/>
              <a:gd name="T8" fmla="*/ 0 60000 65536"/>
              <a:gd name="T9" fmla="*/ 0 w 94"/>
              <a:gd name="T10" fmla="*/ 0 h 1"/>
              <a:gd name="T11" fmla="*/ 94 w 9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1">
                <a:moveTo>
                  <a:pt x="0" y="0"/>
                </a:moveTo>
                <a:lnTo>
                  <a:pt x="93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2" name="Freeform 11"/>
          <p:cNvSpPr>
            <a:spLocks/>
          </p:cNvSpPr>
          <p:nvPr/>
        </p:nvSpPr>
        <p:spPr bwMode="auto">
          <a:xfrm>
            <a:off x="5902003" y="1388169"/>
            <a:ext cx="1587" cy="98425"/>
          </a:xfrm>
          <a:custGeom>
            <a:avLst/>
            <a:gdLst>
              <a:gd name="T0" fmla="*/ 0 w 1"/>
              <a:gd name="T1" fmla="*/ 0 h 62"/>
              <a:gd name="T2" fmla="*/ 0 w 1"/>
              <a:gd name="T3" fmla="*/ 2147483647 h 62"/>
              <a:gd name="T4" fmla="*/ 0 w 1"/>
              <a:gd name="T5" fmla="*/ 0 h 62"/>
              <a:gd name="T6" fmla="*/ 0 60000 65536"/>
              <a:gd name="T7" fmla="*/ 0 60000 65536"/>
              <a:gd name="T8" fmla="*/ 0 60000 65536"/>
              <a:gd name="T9" fmla="*/ 0 w 1"/>
              <a:gd name="T10" fmla="*/ 0 h 62"/>
              <a:gd name="T11" fmla="*/ 1 w 1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">
                <a:moveTo>
                  <a:pt x="0" y="0"/>
                </a:moveTo>
                <a:lnTo>
                  <a:pt x="0" y="6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3" name="Freeform 12"/>
          <p:cNvSpPr>
            <a:spLocks/>
          </p:cNvSpPr>
          <p:nvPr/>
        </p:nvSpPr>
        <p:spPr bwMode="auto">
          <a:xfrm>
            <a:off x="6197315" y="1388169"/>
            <a:ext cx="1587" cy="98425"/>
          </a:xfrm>
          <a:custGeom>
            <a:avLst/>
            <a:gdLst>
              <a:gd name="T0" fmla="*/ 0 w 1"/>
              <a:gd name="T1" fmla="*/ 0 h 62"/>
              <a:gd name="T2" fmla="*/ 0 w 1"/>
              <a:gd name="T3" fmla="*/ 2147483647 h 62"/>
              <a:gd name="T4" fmla="*/ 0 w 1"/>
              <a:gd name="T5" fmla="*/ 0 h 62"/>
              <a:gd name="T6" fmla="*/ 0 60000 65536"/>
              <a:gd name="T7" fmla="*/ 0 60000 65536"/>
              <a:gd name="T8" fmla="*/ 0 60000 65536"/>
              <a:gd name="T9" fmla="*/ 0 w 1"/>
              <a:gd name="T10" fmla="*/ 0 h 62"/>
              <a:gd name="T11" fmla="*/ 1 w 1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">
                <a:moveTo>
                  <a:pt x="0" y="0"/>
                </a:moveTo>
                <a:lnTo>
                  <a:pt x="0" y="6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4" name="Freeform 13"/>
          <p:cNvSpPr>
            <a:spLocks/>
          </p:cNvSpPr>
          <p:nvPr/>
        </p:nvSpPr>
        <p:spPr bwMode="auto">
          <a:xfrm>
            <a:off x="5902003" y="1388169"/>
            <a:ext cx="296899" cy="98425"/>
          </a:xfrm>
          <a:custGeom>
            <a:avLst/>
            <a:gdLst>
              <a:gd name="T0" fmla="*/ 0 w 187"/>
              <a:gd name="T1" fmla="*/ 0 h 62"/>
              <a:gd name="T2" fmla="*/ 2147483647 w 187"/>
              <a:gd name="T3" fmla="*/ 2147483647 h 62"/>
              <a:gd name="T4" fmla="*/ 0 w 187"/>
              <a:gd name="T5" fmla="*/ 0 h 62"/>
              <a:gd name="T6" fmla="*/ 0 60000 65536"/>
              <a:gd name="T7" fmla="*/ 0 60000 65536"/>
              <a:gd name="T8" fmla="*/ 0 60000 65536"/>
              <a:gd name="T9" fmla="*/ 0 w 187"/>
              <a:gd name="T10" fmla="*/ 0 h 62"/>
              <a:gd name="T11" fmla="*/ 187 w 18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62">
                <a:moveTo>
                  <a:pt x="0" y="0"/>
                </a:moveTo>
                <a:lnTo>
                  <a:pt x="186" y="6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5" name="Freeform 14"/>
          <p:cNvSpPr>
            <a:spLocks/>
          </p:cNvSpPr>
          <p:nvPr/>
        </p:nvSpPr>
        <p:spPr bwMode="auto">
          <a:xfrm>
            <a:off x="5902003" y="1388169"/>
            <a:ext cx="296899" cy="98425"/>
          </a:xfrm>
          <a:custGeom>
            <a:avLst/>
            <a:gdLst>
              <a:gd name="T0" fmla="*/ 0 w 187"/>
              <a:gd name="T1" fmla="*/ 2147483647 h 62"/>
              <a:gd name="T2" fmla="*/ 2147483647 w 187"/>
              <a:gd name="T3" fmla="*/ 0 h 62"/>
              <a:gd name="T4" fmla="*/ 0 w 187"/>
              <a:gd name="T5" fmla="*/ 2147483647 h 62"/>
              <a:gd name="T6" fmla="*/ 0 60000 65536"/>
              <a:gd name="T7" fmla="*/ 0 60000 65536"/>
              <a:gd name="T8" fmla="*/ 0 60000 65536"/>
              <a:gd name="T9" fmla="*/ 0 w 187"/>
              <a:gd name="T10" fmla="*/ 0 h 62"/>
              <a:gd name="T11" fmla="*/ 187 w 18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62">
                <a:moveTo>
                  <a:pt x="0" y="61"/>
                </a:moveTo>
                <a:lnTo>
                  <a:pt x="186" y="0"/>
                </a:lnTo>
                <a:lnTo>
                  <a:pt x="0" y="6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6" name="Freeform 15"/>
          <p:cNvSpPr>
            <a:spLocks/>
          </p:cNvSpPr>
          <p:nvPr/>
        </p:nvSpPr>
        <p:spPr bwMode="auto">
          <a:xfrm>
            <a:off x="5317729" y="1672332"/>
            <a:ext cx="569984" cy="274638"/>
          </a:xfrm>
          <a:custGeom>
            <a:avLst/>
            <a:gdLst>
              <a:gd name="T0" fmla="*/ 0 w 359"/>
              <a:gd name="T1" fmla="*/ 2147483647 h 173"/>
              <a:gd name="T2" fmla="*/ 2147483647 w 359"/>
              <a:gd name="T3" fmla="*/ 0 h 173"/>
              <a:gd name="T4" fmla="*/ 0 w 359"/>
              <a:gd name="T5" fmla="*/ 2147483647 h 173"/>
              <a:gd name="T6" fmla="*/ 0 60000 65536"/>
              <a:gd name="T7" fmla="*/ 0 60000 65536"/>
              <a:gd name="T8" fmla="*/ 0 60000 65536"/>
              <a:gd name="T9" fmla="*/ 0 w 359"/>
              <a:gd name="T10" fmla="*/ 0 h 173"/>
              <a:gd name="T11" fmla="*/ 359 w 359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" h="173">
                <a:moveTo>
                  <a:pt x="0" y="172"/>
                </a:moveTo>
                <a:lnTo>
                  <a:pt x="358" y="0"/>
                </a:lnTo>
                <a:lnTo>
                  <a:pt x="0" y="17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7" name="Freeform 16"/>
          <p:cNvSpPr>
            <a:spLocks/>
          </p:cNvSpPr>
          <p:nvPr/>
        </p:nvSpPr>
        <p:spPr bwMode="auto">
          <a:xfrm>
            <a:off x="6095702" y="1672332"/>
            <a:ext cx="581098" cy="274638"/>
          </a:xfrm>
          <a:custGeom>
            <a:avLst/>
            <a:gdLst>
              <a:gd name="T0" fmla="*/ 0 w 366"/>
              <a:gd name="T1" fmla="*/ 0 h 173"/>
              <a:gd name="T2" fmla="*/ 2147483647 w 366"/>
              <a:gd name="T3" fmla="*/ 2147483647 h 173"/>
              <a:gd name="T4" fmla="*/ 0 w 366"/>
              <a:gd name="T5" fmla="*/ 0 h 173"/>
              <a:gd name="T6" fmla="*/ 0 60000 65536"/>
              <a:gd name="T7" fmla="*/ 0 60000 65536"/>
              <a:gd name="T8" fmla="*/ 0 60000 65536"/>
              <a:gd name="T9" fmla="*/ 0 w 366"/>
              <a:gd name="T10" fmla="*/ 0 h 173"/>
              <a:gd name="T11" fmla="*/ 366 w 366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173">
                <a:moveTo>
                  <a:pt x="0" y="0"/>
                </a:moveTo>
                <a:lnTo>
                  <a:pt x="365" y="17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8" name="Freeform 17"/>
          <p:cNvSpPr>
            <a:spLocks/>
          </p:cNvSpPr>
          <p:nvPr/>
        </p:nvSpPr>
        <p:spPr bwMode="auto">
          <a:xfrm flipH="1">
            <a:off x="6726018" y="2372419"/>
            <a:ext cx="45725" cy="363538"/>
          </a:xfrm>
          <a:custGeom>
            <a:avLst/>
            <a:gdLst>
              <a:gd name="T0" fmla="*/ 0 w 1"/>
              <a:gd name="T1" fmla="*/ 0 h 272"/>
              <a:gd name="T2" fmla="*/ 0 w 1"/>
              <a:gd name="T3" fmla="*/ 2147483647 h 272"/>
              <a:gd name="T4" fmla="*/ 0 w 1"/>
              <a:gd name="T5" fmla="*/ 0 h 272"/>
              <a:gd name="T6" fmla="*/ 0 60000 65536"/>
              <a:gd name="T7" fmla="*/ 0 60000 65536"/>
              <a:gd name="T8" fmla="*/ 0 60000 65536"/>
              <a:gd name="T9" fmla="*/ 0 w 1"/>
              <a:gd name="T10" fmla="*/ 0 h 272"/>
              <a:gd name="T11" fmla="*/ 1 w 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2">
                <a:moveTo>
                  <a:pt x="0" y="0"/>
                </a:move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89" name="Freeform 18"/>
          <p:cNvSpPr>
            <a:spLocks/>
          </p:cNvSpPr>
          <p:nvPr/>
        </p:nvSpPr>
        <p:spPr bwMode="auto">
          <a:xfrm>
            <a:off x="6036958" y="842070"/>
            <a:ext cx="1587" cy="392113"/>
          </a:xfrm>
          <a:custGeom>
            <a:avLst/>
            <a:gdLst>
              <a:gd name="T0" fmla="*/ 0 w 1"/>
              <a:gd name="T1" fmla="*/ 0 h 247"/>
              <a:gd name="T2" fmla="*/ 0 w 1"/>
              <a:gd name="T3" fmla="*/ 2147483647 h 247"/>
              <a:gd name="T4" fmla="*/ 0 w 1"/>
              <a:gd name="T5" fmla="*/ 0 h 247"/>
              <a:gd name="T6" fmla="*/ 0 60000 65536"/>
              <a:gd name="T7" fmla="*/ 0 60000 65536"/>
              <a:gd name="T8" fmla="*/ 0 60000 65536"/>
              <a:gd name="T9" fmla="*/ 0 w 1"/>
              <a:gd name="T10" fmla="*/ 0 h 247"/>
              <a:gd name="T11" fmla="*/ 1 w 1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7">
                <a:moveTo>
                  <a:pt x="0" y="0"/>
                </a:moveTo>
                <a:lnTo>
                  <a:pt x="0" y="2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0" name="Freeform 19"/>
          <p:cNvSpPr>
            <a:spLocks/>
          </p:cNvSpPr>
          <p:nvPr/>
        </p:nvSpPr>
        <p:spPr bwMode="auto">
          <a:xfrm>
            <a:off x="6343383" y="2053332"/>
            <a:ext cx="100025" cy="122238"/>
          </a:xfrm>
          <a:custGeom>
            <a:avLst/>
            <a:gdLst>
              <a:gd name="T0" fmla="*/ 2147483647 w 63"/>
              <a:gd name="T1" fmla="*/ 2147483647 h 77"/>
              <a:gd name="T2" fmla="*/ 2147483647 w 63"/>
              <a:gd name="T3" fmla="*/ 2147483647 h 77"/>
              <a:gd name="T4" fmla="*/ 2147483647 w 63"/>
              <a:gd name="T5" fmla="*/ 0 h 77"/>
              <a:gd name="T6" fmla="*/ 2147483647 w 63"/>
              <a:gd name="T7" fmla="*/ 2147483647 h 77"/>
              <a:gd name="T8" fmla="*/ 0 w 63"/>
              <a:gd name="T9" fmla="*/ 2147483647 h 77"/>
              <a:gd name="T10" fmla="*/ 2147483647 w 63"/>
              <a:gd name="T11" fmla="*/ 2147483647 h 77"/>
              <a:gd name="T12" fmla="*/ 2147483647 w 63"/>
              <a:gd name="T13" fmla="*/ 2147483647 h 77"/>
              <a:gd name="T14" fmla="*/ 2147483647 w 63"/>
              <a:gd name="T15" fmla="*/ 2147483647 h 77"/>
              <a:gd name="T16" fmla="*/ 2147483647 w 63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77"/>
              <a:gd name="T29" fmla="*/ 63 w 63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77">
                <a:moveTo>
                  <a:pt x="62" y="38"/>
                </a:moveTo>
                <a:lnTo>
                  <a:pt x="53" y="11"/>
                </a:lnTo>
                <a:lnTo>
                  <a:pt x="31" y="0"/>
                </a:lnTo>
                <a:lnTo>
                  <a:pt x="9" y="11"/>
                </a:lnTo>
                <a:lnTo>
                  <a:pt x="0" y="38"/>
                </a:lnTo>
                <a:lnTo>
                  <a:pt x="9" y="65"/>
                </a:lnTo>
                <a:lnTo>
                  <a:pt x="31" y="76"/>
                </a:lnTo>
                <a:lnTo>
                  <a:pt x="53" y="65"/>
                </a:lnTo>
                <a:lnTo>
                  <a:pt x="62" y="3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1" name="Freeform 20"/>
          <p:cNvSpPr>
            <a:spLocks/>
          </p:cNvSpPr>
          <p:nvPr/>
        </p:nvSpPr>
        <p:spPr bwMode="auto">
          <a:xfrm>
            <a:off x="6392602" y="2064444"/>
            <a:ext cx="87323" cy="1588"/>
          </a:xfrm>
          <a:custGeom>
            <a:avLst/>
            <a:gdLst>
              <a:gd name="T0" fmla="*/ 0 w 55"/>
              <a:gd name="T1" fmla="*/ 0 h 1"/>
              <a:gd name="T2" fmla="*/ 2147483647 w 55"/>
              <a:gd name="T3" fmla="*/ 0 h 1"/>
              <a:gd name="T4" fmla="*/ 0 w 55"/>
              <a:gd name="T5" fmla="*/ 0 h 1"/>
              <a:gd name="T6" fmla="*/ 0 60000 65536"/>
              <a:gd name="T7" fmla="*/ 0 60000 65536"/>
              <a:gd name="T8" fmla="*/ 0 60000 65536"/>
              <a:gd name="T9" fmla="*/ 0 w 55"/>
              <a:gd name="T10" fmla="*/ 0 h 1"/>
              <a:gd name="T11" fmla="*/ 55 w 5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">
                <a:moveTo>
                  <a:pt x="0" y="0"/>
                </a:moveTo>
                <a:lnTo>
                  <a:pt x="54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2" name="Freeform 21"/>
          <p:cNvSpPr>
            <a:spLocks/>
          </p:cNvSpPr>
          <p:nvPr/>
        </p:nvSpPr>
        <p:spPr bwMode="auto">
          <a:xfrm flipH="1">
            <a:off x="5282800" y="2372419"/>
            <a:ext cx="45725" cy="373063"/>
          </a:xfrm>
          <a:custGeom>
            <a:avLst/>
            <a:gdLst>
              <a:gd name="T0" fmla="*/ 0 w 1"/>
              <a:gd name="T1" fmla="*/ 0 h 271"/>
              <a:gd name="T2" fmla="*/ 0 w 1"/>
              <a:gd name="T3" fmla="*/ 2147483647 h 271"/>
              <a:gd name="T4" fmla="*/ 0 w 1"/>
              <a:gd name="T5" fmla="*/ 0 h 271"/>
              <a:gd name="T6" fmla="*/ 0 60000 65536"/>
              <a:gd name="T7" fmla="*/ 0 60000 65536"/>
              <a:gd name="T8" fmla="*/ 0 60000 65536"/>
              <a:gd name="T9" fmla="*/ 0 w 1"/>
              <a:gd name="T10" fmla="*/ 0 h 271"/>
              <a:gd name="T11" fmla="*/ 1 w 1"/>
              <a:gd name="T12" fmla="*/ 271 h 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1">
                <a:moveTo>
                  <a:pt x="0" y="0"/>
                </a:moveTo>
                <a:lnTo>
                  <a:pt x="0" y="27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93" name="Rectangle 22"/>
          <p:cNvSpPr>
            <a:spLocks noChangeArrowheads="1"/>
          </p:cNvSpPr>
          <p:nvPr/>
        </p:nvSpPr>
        <p:spPr bwMode="auto">
          <a:xfrm>
            <a:off x="4844595" y="2697856"/>
            <a:ext cx="114155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2794" name="Rectangle 23"/>
          <p:cNvSpPr>
            <a:spLocks noChangeArrowheads="1"/>
          </p:cNvSpPr>
          <p:nvPr/>
        </p:nvSpPr>
        <p:spPr bwMode="auto">
          <a:xfrm>
            <a:off x="6402128" y="2710556"/>
            <a:ext cx="9018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2795" name="Rectangle 24"/>
          <p:cNvSpPr>
            <a:spLocks noChangeArrowheads="1"/>
          </p:cNvSpPr>
          <p:nvPr/>
        </p:nvSpPr>
        <p:spPr bwMode="auto">
          <a:xfrm>
            <a:off x="5659085" y="1426269"/>
            <a:ext cx="7986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2796" name="Rectangle 25"/>
          <p:cNvSpPr>
            <a:spLocks noChangeArrowheads="1"/>
          </p:cNvSpPr>
          <p:nvPr/>
        </p:nvSpPr>
        <p:spPr bwMode="auto">
          <a:xfrm>
            <a:off x="4992251" y="2104132"/>
            <a:ext cx="897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2797" name="Rectangle 26"/>
          <p:cNvSpPr>
            <a:spLocks noChangeArrowheads="1"/>
          </p:cNvSpPr>
          <p:nvPr/>
        </p:nvSpPr>
        <p:spPr bwMode="auto">
          <a:xfrm>
            <a:off x="5811504" y="508695"/>
            <a:ext cx="74463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2798" name="Rectangle 27"/>
          <p:cNvSpPr>
            <a:spLocks noChangeArrowheads="1"/>
          </p:cNvSpPr>
          <p:nvPr/>
        </p:nvSpPr>
        <p:spPr bwMode="auto">
          <a:xfrm>
            <a:off x="5965002" y="196344"/>
            <a:ext cx="1356311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2799" name="Rectangle 28"/>
          <p:cNvSpPr>
            <a:spLocks noChangeArrowheads="1"/>
          </p:cNvSpPr>
          <p:nvPr/>
        </p:nvSpPr>
        <p:spPr bwMode="auto">
          <a:xfrm>
            <a:off x="6387839" y="2080319"/>
            <a:ext cx="97643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2800" name="Rectangle 29"/>
          <p:cNvSpPr>
            <a:spLocks noChangeArrowheads="1"/>
          </p:cNvSpPr>
          <p:nvPr/>
        </p:nvSpPr>
        <p:spPr bwMode="auto">
          <a:xfrm>
            <a:off x="3931668" y="1762819"/>
            <a:ext cx="849700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(Scan;</a:t>
            </a:r>
          </a:p>
        </p:txBody>
      </p:sp>
      <p:sp>
        <p:nvSpPr>
          <p:cNvPr id="32801" name="Rectangle 30"/>
          <p:cNvSpPr>
            <a:spLocks noChangeArrowheads="1"/>
          </p:cNvSpPr>
          <p:nvPr/>
        </p:nvSpPr>
        <p:spPr bwMode="auto">
          <a:xfrm>
            <a:off x="3931668" y="1991419"/>
            <a:ext cx="1019639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write to </a:t>
            </a:r>
          </a:p>
        </p:txBody>
      </p:sp>
      <p:sp>
        <p:nvSpPr>
          <p:cNvPr id="32802" name="Rectangle 31"/>
          <p:cNvSpPr>
            <a:spLocks noChangeArrowheads="1"/>
          </p:cNvSpPr>
          <p:nvPr/>
        </p:nvSpPr>
        <p:spPr bwMode="auto">
          <a:xfrm>
            <a:off x="3931668" y="2220019"/>
            <a:ext cx="1091784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temp T1)</a:t>
            </a:r>
          </a:p>
        </p:txBody>
      </p:sp>
      <p:sp>
        <p:nvSpPr>
          <p:cNvPr id="32803" name="Rectangle 32"/>
          <p:cNvSpPr>
            <a:spLocks noChangeArrowheads="1"/>
          </p:cNvSpPr>
          <p:nvPr/>
        </p:nvSpPr>
        <p:spPr bwMode="auto">
          <a:xfrm>
            <a:off x="7240434" y="1796156"/>
            <a:ext cx="849700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(Scan;</a:t>
            </a:r>
          </a:p>
        </p:txBody>
      </p:sp>
      <p:sp>
        <p:nvSpPr>
          <p:cNvPr id="32804" name="Rectangle 33"/>
          <p:cNvSpPr>
            <a:spLocks noChangeArrowheads="1"/>
          </p:cNvSpPr>
          <p:nvPr/>
        </p:nvSpPr>
        <p:spPr bwMode="auto">
          <a:xfrm>
            <a:off x="7240434" y="1991419"/>
            <a:ext cx="958717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write to</a:t>
            </a:r>
          </a:p>
        </p:txBody>
      </p:sp>
      <p:sp>
        <p:nvSpPr>
          <p:cNvPr id="32805" name="Rectangle 34"/>
          <p:cNvSpPr>
            <a:spLocks noChangeArrowheads="1"/>
          </p:cNvSpPr>
          <p:nvPr/>
        </p:nvSpPr>
        <p:spPr bwMode="auto">
          <a:xfrm>
            <a:off x="7240434" y="2177156"/>
            <a:ext cx="1091784" cy="35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temp T2)</a:t>
            </a:r>
          </a:p>
        </p:txBody>
      </p:sp>
      <p:sp>
        <p:nvSpPr>
          <p:cNvPr id="32806" name="Rectangle 35"/>
          <p:cNvSpPr>
            <a:spLocks noChangeArrowheads="1"/>
          </p:cNvSpPr>
          <p:nvPr/>
        </p:nvSpPr>
        <p:spPr bwMode="auto">
          <a:xfrm>
            <a:off x="6383057" y="1073631"/>
            <a:ext cx="1663412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(Block Nested Loop Join)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2117733" y="3545164"/>
                <a:ext cx="2516606" cy="1752600"/>
              </a:xfrm>
              <a:prstGeom prst="wedgeRoundRectCallout">
                <a:avLst>
                  <a:gd name="adj1" fmla="val -28718"/>
                  <a:gd name="adj2" fmla="val -64525"/>
                  <a:gd name="adj3" fmla="val 1666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Scan T2 for every 3 pages of T1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→  Since T1 has 10 pages, need to scan T2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4 times</a:t>
                </a: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33" y="3545164"/>
                <a:ext cx="2516606" cy="1752600"/>
              </a:xfrm>
              <a:prstGeom prst="wedgeRoundRectCallout">
                <a:avLst>
                  <a:gd name="adj1" fmla="val -28718"/>
                  <a:gd name="adj2" fmla="val -6452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ular Callout 40"/>
          <p:cNvSpPr/>
          <p:nvPr/>
        </p:nvSpPr>
        <p:spPr>
          <a:xfrm>
            <a:off x="933193" y="3559284"/>
            <a:ext cx="1143000" cy="609600"/>
          </a:xfrm>
          <a:prstGeom prst="wedgeRoundRectCallout">
            <a:avLst>
              <a:gd name="adj1" fmla="val 35847"/>
              <a:gd name="adj2" fmla="val -9585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 has 10 pages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33900" y="3578352"/>
            <a:ext cx="4346050" cy="3138985"/>
            <a:chOff x="4533900" y="3578352"/>
            <a:chExt cx="4346050" cy="3138985"/>
          </a:xfrm>
        </p:grpSpPr>
        <p:grpSp>
          <p:nvGrpSpPr>
            <p:cNvPr id="61" name="Group 60"/>
            <p:cNvGrpSpPr/>
            <p:nvPr/>
          </p:nvGrpSpPr>
          <p:grpSpPr>
            <a:xfrm>
              <a:off x="5572333" y="3578352"/>
              <a:ext cx="2362200" cy="3051048"/>
              <a:chOff x="6019800" y="3578352"/>
              <a:chExt cx="2362200" cy="3051048"/>
            </a:xfrm>
          </p:grpSpPr>
          <p:sp>
            <p:nvSpPr>
              <p:cNvPr id="40" name="Flowchart: Magnetic Disk 39"/>
              <p:cNvSpPr/>
              <p:nvPr/>
            </p:nvSpPr>
            <p:spPr>
              <a:xfrm>
                <a:off x="6248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2" name="Flowchart: Magnetic Disk 41"/>
              <p:cNvSpPr/>
              <p:nvPr/>
            </p:nvSpPr>
            <p:spPr>
              <a:xfrm>
                <a:off x="7391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T2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019800" y="4264152"/>
                <a:ext cx="2362200" cy="1600200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24600" y="51785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324600" y="53309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324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467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58000" y="44927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" name="Up Arrow 49"/>
              <p:cNvSpPr/>
              <p:nvPr/>
            </p:nvSpPr>
            <p:spPr>
              <a:xfrm>
                <a:off x="6477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" name="Up Arrow 50"/>
              <p:cNvSpPr/>
              <p:nvPr/>
            </p:nvSpPr>
            <p:spPr>
              <a:xfrm>
                <a:off x="7620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2" name="Up Arrow 51"/>
              <p:cNvSpPr/>
              <p:nvPr/>
            </p:nvSpPr>
            <p:spPr>
              <a:xfrm>
                <a:off x="7010400" y="4035552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553200" y="4797552"/>
                <a:ext cx="11430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V="1">
                <a:off x="6781800" y="5026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7543800" y="5026152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7162800" y="4645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lowchart: Magnetic Disk 58"/>
              <p:cNvSpPr/>
              <p:nvPr/>
            </p:nvSpPr>
            <p:spPr>
              <a:xfrm>
                <a:off x="6781800" y="3578352"/>
                <a:ext cx="762000" cy="4602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062073" y="4180591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62" name="Rounded Rectangular Callout 61"/>
            <p:cNvSpPr/>
            <p:nvPr/>
          </p:nvSpPr>
          <p:spPr>
            <a:xfrm>
              <a:off x="4533900" y="4479096"/>
              <a:ext cx="1228933" cy="746760"/>
            </a:xfrm>
            <a:prstGeom prst="wedgeRoundRectCallout">
              <a:avLst>
                <a:gd name="adj1" fmla="val 55063"/>
                <a:gd name="adj2" fmla="val 76492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Bring in T1 3 pages at a 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ular Callout 62"/>
                <p:cNvSpPr/>
                <p:nvPr/>
              </p:nvSpPr>
              <p:spPr>
                <a:xfrm>
                  <a:off x="7875368" y="5178552"/>
                  <a:ext cx="994204" cy="952364"/>
                </a:xfrm>
                <a:prstGeom prst="wedgeRoundRectCallout">
                  <a:avLst>
                    <a:gd name="adj1" fmla="val -99834"/>
                    <a:gd name="adj2" fmla="val 30056"/>
                    <a:gd name="adj3" fmla="val 16667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Need to scan T2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⌉"/>
                              <m:ctrlP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or 4 times </a:t>
                  </a:r>
                </a:p>
              </p:txBody>
            </p:sp>
          </mc:Choice>
          <mc:Fallback xmlns="">
            <p:sp>
              <p:nvSpPr>
                <p:cNvPr id="63" name="Rounded Rectangular Callout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5368" y="5178552"/>
                  <a:ext cx="994204" cy="952364"/>
                </a:xfrm>
                <a:prstGeom prst="wedgeRoundRectCallout">
                  <a:avLst>
                    <a:gd name="adj1" fmla="val -99834"/>
                    <a:gd name="adj2" fmla="val 30056"/>
                    <a:gd name="adj3" fmla="val 1666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6149738" y="6245352"/>
              <a:ext cx="392592" cy="180340"/>
              <a:chOff x="5332141" y="6096000"/>
              <a:chExt cx="392592" cy="18034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965002" y="6416578"/>
              <a:ext cx="392592" cy="180340"/>
              <a:chOff x="5332141" y="6096000"/>
              <a:chExt cx="392592" cy="18034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5832511" y="6324212"/>
              <a:ext cx="390733" cy="60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34245" y="634800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539351" y="5164074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6563570" y="6135398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6370253" y="6528592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5641527" y="6178356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2" name="Oval Callout 71"/>
            <p:cNvSpPr/>
            <p:nvPr/>
          </p:nvSpPr>
          <p:spPr>
            <a:xfrm>
              <a:off x="7293915" y="4193852"/>
              <a:ext cx="1586035" cy="758917"/>
            </a:xfrm>
            <a:prstGeom prst="wedgeEllipseCallout">
              <a:avLst>
                <a:gd name="adj1" fmla="val -56843"/>
                <a:gd name="adj2" fmla="val 50516"/>
              </a:avLst>
            </a:prstGeom>
            <a:solidFill>
              <a:srgbClr val="FF474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pages available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669864" y="2870505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ular Callout 76"/>
              <p:cNvSpPr/>
              <p:nvPr/>
            </p:nvSpPr>
            <p:spPr>
              <a:xfrm>
                <a:off x="731525" y="1762819"/>
                <a:ext cx="2886563" cy="907733"/>
              </a:xfrm>
              <a:prstGeom prst="wedgeRoundRectCallout">
                <a:avLst>
                  <a:gd name="adj1" fmla="val 63950"/>
                  <a:gd name="adj2" fmla="val -9530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are 100 boats and all boats are equal</a:t>
                </a:r>
                <a:r>
                  <a:rPr lang="en-US" dirty="0" err="1">
                    <a:solidFill>
                      <a:prstClr val="white"/>
                    </a:solidFill>
                    <a:latin typeface="Calibri" panose="020F0502020204030204"/>
                  </a:rPr>
                  <a:t>ly</a:t>
                </a: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 popular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T1 has 10 pages</a:t>
                </a:r>
              </a:p>
            </p:txBody>
          </p:sp>
        </mc:Choice>
        <mc:Fallback xmlns="">
          <p:sp>
            <p:nvSpPr>
              <p:cNvPr id="77" name="Rounded Rectangular Callout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5" y="1762819"/>
                <a:ext cx="2886563" cy="907733"/>
              </a:xfrm>
              <a:prstGeom prst="wedgeRoundRectCallout">
                <a:avLst>
                  <a:gd name="adj1" fmla="val 63950"/>
                  <a:gd name="adj2" fmla="val -953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6215840" y="2885745"/>
            <a:ext cx="127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(500 pages)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ular Callout 78"/>
              <p:cNvSpPr/>
              <p:nvPr/>
            </p:nvSpPr>
            <p:spPr>
              <a:xfrm>
                <a:off x="7587089" y="2808702"/>
                <a:ext cx="1434904" cy="1104981"/>
              </a:xfrm>
              <a:prstGeom prst="wedgeRoundRectCallout">
                <a:avLst>
                  <a:gd name="adj1" fmla="val -34177"/>
                  <a:gd name="adj2" fmla="val -78201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different ratings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T2 has 250 pages</a:t>
                </a:r>
              </a:p>
            </p:txBody>
          </p:sp>
        </mc:Choice>
        <mc:Fallback xmlns="">
          <p:sp>
            <p:nvSpPr>
              <p:cNvPr id="79" name="Rounded Rectangular Callout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089" y="2808702"/>
                <a:ext cx="1434904" cy="1104981"/>
              </a:xfrm>
              <a:prstGeom prst="wedgeRoundRectCallout">
                <a:avLst>
                  <a:gd name="adj1" fmla="val -34177"/>
                  <a:gd name="adj2" fmla="val -78201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A19C0B6-2503-446B-BF8F-109B13B64953}"/>
              </a:ext>
            </a:extLst>
          </p:cNvPr>
          <p:cNvSpPr/>
          <p:nvPr/>
        </p:nvSpPr>
        <p:spPr>
          <a:xfrm>
            <a:off x="292187" y="5460240"/>
            <a:ext cx="4807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D7D31"/>
                </a:solidFill>
                <a:latin typeface="Calibri" pitchFamily="34" charset="0"/>
              </a:rPr>
              <a:t>Total cost = (1000+10) + (500+250) +  </a:t>
            </a:r>
          </a:p>
          <a:p>
            <a:r>
              <a:rPr lang="en-US" sz="2400" b="1" dirty="0">
                <a:solidFill>
                  <a:srgbClr val="ED7D31"/>
                </a:solidFill>
                <a:latin typeface="Calibri" pitchFamily="34" charset="0"/>
              </a:rPr>
              <a:t>                       [10+(4X250)] </a:t>
            </a:r>
          </a:p>
          <a:p>
            <a:r>
              <a:rPr lang="en-US" sz="2400" b="1" dirty="0">
                <a:solidFill>
                  <a:srgbClr val="ED7D31"/>
                </a:solidFill>
                <a:latin typeface="Calibri" pitchFamily="34" charset="0"/>
              </a:rPr>
              <a:t>                   = 2770 I/</a:t>
            </a:r>
            <a:r>
              <a:rPr lang="en-US" sz="2400" b="1" dirty="0" err="1">
                <a:solidFill>
                  <a:srgbClr val="ED7D31"/>
                </a:solidFill>
                <a:latin typeface="Calibri" pitchFamily="34" charset="0"/>
              </a:rPr>
              <a:t>Os</a:t>
            </a:r>
            <a:r>
              <a:rPr lang="en-US" sz="2400" dirty="0">
                <a:solidFill>
                  <a:srgbClr val="ED7D31"/>
                </a:solidFill>
                <a:latin typeface="Calibri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01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6" grpId="0"/>
      <p:bldP spid="2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744" y="284863"/>
            <a:ext cx="4343400" cy="11049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Push Projections</a:t>
            </a:r>
          </a:p>
        </p:txBody>
      </p:sp>
      <p:sp>
        <p:nvSpPr>
          <p:cNvPr id="64" name="Rectangle 5"/>
          <p:cNvSpPr txBox="1">
            <a:spLocks noChangeArrowheads="1"/>
          </p:cNvSpPr>
          <p:nvPr/>
        </p:nvSpPr>
        <p:spPr>
          <a:xfrm>
            <a:off x="4263139" y="4378110"/>
            <a:ext cx="4476806" cy="8034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we `push’ projections, T1 has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T2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sname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4313" y="1813150"/>
            <a:ext cx="4519095" cy="3543193"/>
            <a:chOff x="4659311" y="490538"/>
            <a:chExt cx="4519095" cy="3543193"/>
          </a:xfrm>
        </p:grpSpPr>
        <p:sp>
          <p:nvSpPr>
            <p:cNvPr id="32777" name="Freeform 6"/>
            <p:cNvSpPr>
              <a:spLocks/>
            </p:cNvSpPr>
            <p:nvPr/>
          </p:nvSpPr>
          <p:spPr bwMode="auto">
            <a:xfrm>
              <a:off x="5543039" y="2967694"/>
              <a:ext cx="100025" cy="119063"/>
            </a:xfrm>
            <a:custGeom>
              <a:avLst/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0 h 75"/>
                <a:gd name="T6" fmla="*/ 2147483647 w 63"/>
                <a:gd name="T7" fmla="*/ 2147483647 h 75"/>
                <a:gd name="T8" fmla="*/ 0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5"/>
                <a:gd name="T29" fmla="*/ 63 w 6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5">
                  <a:moveTo>
                    <a:pt x="62" y="37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7"/>
                  </a:lnTo>
                  <a:lnTo>
                    <a:pt x="9" y="64"/>
                  </a:lnTo>
                  <a:lnTo>
                    <a:pt x="31" y="74"/>
                  </a:lnTo>
                  <a:lnTo>
                    <a:pt x="53" y="64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8" name="Freeform 7"/>
            <p:cNvSpPr>
              <a:spLocks/>
            </p:cNvSpPr>
            <p:nvPr/>
          </p:nvSpPr>
          <p:spPr bwMode="auto">
            <a:xfrm>
              <a:off x="5592258" y="2977219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9" name="Freeform 8"/>
            <p:cNvSpPr>
              <a:spLocks/>
            </p:cNvSpPr>
            <p:nvPr/>
          </p:nvSpPr>
          <p:spPr bwMode="auto">
            <a:xfrm>
              <a:off x="6418493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0" name="Freeform 9"/>
            <p:cNvSpPr>
              <a:spLocks/>
            </p:cNvSpPr>
            <p:nvPr/>
          </p:nvSpPr>
          <p:spPr bwMode="auto">
            <a:xfrm>
              <a:off x="6493115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1" name="Freeform 10"/>
            <p:cNvSpPr>
              <a:spLocks/>
            </p:cNvSpPr>
            <p:nvPr/>
          </p:nvSpPr>
          <p:spPr bwMode="auto">
            <a:xfrm>
              <a:off x="6381976" y="600076"/>
              <a:ext cx="149244" cy="1588"/>
            </a:xfrm>
            <a:custGeom>
              <a:avLst/>
              <a:gdLst>
                <a:gd name="T0" fmla="*/ 0 w 94"/>
                <a:gd name="T1" fmla="*/ 0 h 1"/>
                <a:gd name="T2" fmla="*/ 2147483647 w 94"/>
                <a:gd name="T3" fmla="*/ 0 h 1"/>
                <a:gd name="T4" fmla="*/ 0 w 94"/>
                <a:gd name="T5" fmla="*/ 0 h 1"/>
                <a:gd name="T6" fmla="*/ 0 60000 65536"/>
                <a:gd name="T7" fmla="*/ 0 60000 65536"/>
                <a:gd name="T8" fmla="*/ 0 60000 65536"/>
                <a:gd name="T9" fmla="*/ 0 w 94"/>
                <a:gd name="T10" fmla="*/ 0 h 1"/>
                <a:gd name="T11" fmla="*/ 94 w 9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2" name="Freeform 11"/>
            <p:cNvSpPr>
              <a:spLocks/>
            </p:cNvSpPr>
            <p:nvPr/>
          </p:nvSpPr>
          <p:spPr bwMode="auto">
            <a:xfrm>
              <a:off x="6542334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3" name="Freeform 12"/>
            <p:cNvSpPr>
              <a:spLocks/>
            </p:cNvSpPr>
            <p:nvPr/>
          </p:nvSpPr>
          <p:spPr bwMode="auto">
            <a:xfrm>
              <a:off x="6837646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4" name="Freeform 13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0 h 62"/>
                <a:gd name="T2" fmla="*/ 2147483647 w 187"/>
                <a:gd name="T3" fmla="*/ 2147483647 h 62"/>
                <a:gd name="T4" fmla="*/ 0 w 187"/>
                <a:gd name="T5" fmla="*/ 0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0"/>
                  </a:moveTo>
                  <a:lnTo>
                    <a:pt x="186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5" name="Freeform 14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2147483647 h 62"/>
                <a:gd name="T2" fmla="*/ 2147483647 w 187"/>
                <a:gd name="T3" fmla="*/ 0 h 62"/>
                <a:gd name="T4" fmla="*/ 0 w 187"/>
                <a:gd name="T5" fmla="*/ 2147483647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61"/>
                  </a:moveTo>
                  <a:lnTo>
                    <a:pt x="186" y="0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15"/>
            <p:cNvSpPr>
              <a:spLocks/>
            </p:cNvSpPr>
            <p:nvPr/>
          </p:nvSpPr>
          <p:spPr bwMode="auto">
            <a:xfrm>
              <a:off x="5958060" y="1814513"/>
              <a:ext cx="569984" cy="274638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0 h 173"/>
                <a:gd name="T4" fmla="*/ 0 w 35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59"/>
                <a:gd name="T10" fmla="*/ 0 h 173"/>
                <a:gd name="T11" fmla="*/ 359 w 35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73">
                  <a:moveTo>
                    <a:pt x="0" y="172"/>
                  </a:moveTo>
                  <a:lnTo>
                    <a:pt x="358" y="0"/>
                  </a:lnTo>
                  <a:lnTo>
                    <a:pt x="0" y="17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16"/>
            <p:cNvSpPr>
              <a:spLocks/>
            </p:cNvSpPr>
            <p:nvPr/>
          </p:nvSpPr>
          <p:spPr bwMode="auto">
            <a:xfrm>
              <a:off x="6736033" y="1814513"/>
              <a:ext cx="581098" cy="274638"/>
            </a:xfrm>
            <a:custGeom>
              <a:avLst/>
              <a:gdLst>
                <a:gd name="T0" fmla="*/ 0 w 366"/>
                <a:gd name="T1" fmla="*/ 0 h 173"/>
                <a:gd name="T2" fmla="*/ 2147483647 w 366"/>
                <a:gd name="T3" fmla="*/ 2147483647 h 173"/>
                <a:gd name="T4" fmla="*/ 0 w 366"/>
                <a:gd name="T5" fmla="*/ 0 h 173"/>
                <a:gd name="T6" fmla="*/ 0 60000 65536"/>
                <a:gd name="T7" fmla="*/ 0 60000 65536"/>
                <a:gd name="T8" fmla="*/ 0 60000 65536"/>
                <a:gd name="T9" fmla="*/ 0 w 366"/>
                <a:gd name="T10" fmla="*/ 0 h 173"/>
                <a:gd name="T11" fmla="*/ 366 w 36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173">
                  <a:moveTo>
                    <a:pt x="0" y="0"/>
                  </a:moveTo>
                  <a:lnTo>
                    <a:pt x="365" y="17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17"/>
            <p:cNvSpPr>
              <a:spLocks/>
            </p:cNvSpPr>
            <p:nvPr/>
          </p:nvSpPr>
          <p:spPr bwMode="auto">
            <a:xfrm flipH="1">
              <a:off x="7345076" y="3261381"/>
              <a:ext cx="45725" cy="363538"/>
            </a:xfrm>
            <a:custGeom>
              <a:avLst/>
              <a:gdLst>
                <a:gd name="T0" fmla="*/ 0 w 1"/>
                <a:gd name="T1" fmla="*/ 0 h 272"/>
                <a:gd name="T2" fmla="*/ 0 w 1"/>
                <a:gd name="T3" fmla="*/ 2147483647 h 272"/>
                <a:gd name="T4" fmla="*/ 0 w 1"/>
                <a:gd name="T5" fmla="*/ 0 h 272"/>
                <a:gd name="T6" fmla="*/ 0 60000 65536"/>
                <a:gd name="T7" fmla="*/ 0 60000 65536"/>
                <a:gd name="T8" fmla="*/ 0 60000 65536"/>
                <a:gd name="T9" fmla="*/ 0 w 1"/>
                <a:gd name="T10" fmla="*/ 0 h 272"/>
                <a:gd name="T11" fmla="*/ 1 w 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2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8"/>
            <p:cNvSpPr>
              <a:spLocks/>
            </p:cNvSpPr>
            <p:nvPr/>
          </p:nvSpPr>
          <p:spPr bwMode="auto">
            <a:xfrm>
              <a:off x="6677289" y="984251"/>
              <a:ext cx="1587" cy="392113"/>
            </a:xfrm>
            <a:custGeom>
              <a:avLst/>
              <a:gdLst>
                <a:gd name="T0" fmla="*/ 0 w 1"/>
                <a:gd name="T1" fmla="*/ 0 h 247"/>
                <a:gd name="T2" fmla="*/ 0 w 1"/>
                <a:gd name="T3" fmla="*/ 2147483647 h 247"/>
                <a:gd name="T4" fmla="*/ 0 w 1"/>
                <a:gd name="T5" fmla="*/ 0 h 247"/>
                <a:gd name="T6" fmla="*/ 0 60000 65536"/>
                <a:gd name="T7" fmla="*/ 0 60000 65536"/>
                <a:gd name="T8" fmla="*/ 0 60000 65536"/>
                <a:gd name="T9" fmla="*/ 0 w 1"/>
                <a:gd name="T10" fmla="*/ 0 h 247"/>
                <a:gd name="T11" fmla="*/ 1 w 1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7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9"/>
            <p:cNvSpPr>
              <a:spLocks/>
            </p:cNvSpPr>
            <p:nvPr/>
          </p:nvSpPr>
          <p:spPr bwMode="auto">
            <a:xfrm>
              <a:off x="6962442" y="2942294"/>
              <a:ext cx="100025" cy="122238"/>
            </a:xfrm>
            <a:custGeom>
              <a:avLst/>
              <a:gdLst>
                <a:gd name="T0" fmla="*/ 2147483647 w 63"/>
                <a:gd name="T1" fmla="*/ 2147483647 h 77"/>
                <a:gd name="T2" fmla="*/ 2147483647 w 63"/>
                <a:gd name="T3" fmla="*/ 2147483647 h 77"/>
                <a:gd name="T4" fmla="*/ 2147483647 w 63"/>
                <a:gd name="T5" fmla="*/ 0 h 77"/>
                <a:gd name="T6" fmla="*/ 2147483647 w 63"/>
                <a:gd name="T7" fmla="*/ 2147483647 h 77"/>
                <a:gd name="T8" fmla="*/ 0 w 63"/>
                <a:gd name="T9" fmla="*/ 2147483647 h 77"/>
                <a:gd name="T10" fmla="*/ 2147483647 w 63"/>
                <a:gd name="T11" fmla="*/ 2147483647 h 77"/>
                <a:gd name="T12" fmla="*/ 2147483647 w 63"/>
                <a:gd name="T13" fmla="*/ 2147483647 h 77"/>
                <a:gd name="T14" fmla="*/ 2147483647 w 63"/>
                <a:gd name="T15" fmla="*/ 2147483647 h 77"/>
                <a:gd name="T16" fmla="*/ 2147483647 w 63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7"/>
                <a:gd name="T29" fmla="*/ 63 w 63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7">
                  <a:moveTo>
                    <a:pt x="62" y="38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9" y="65"/>
                  </a:lnTo>
                  <a:lnTo>
                    <a:pt x="31" y="76"/>
                  </a:lnTo>
                  <a:lnTo>
                    <a:pt x="53" y="65"/>
                  </a:lnTo>
                  <a:lnTo>
                    <a:pt x="62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20"/>
            <p:cNvSpPr>
              <a:spLocks/>
            </p:cNvSpPr>
            <p:nvPr/>
          </p:nvSpPr>
          <p:spPr bwMode="auto">
            <a:xfrm>
              <a:off x="7011661" y="2953406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21"/>
            <p:cNvSpPr>
              <a:spLocks/>
            </p:cNvSpPr>
            <p:nvPr/>
          </p:nvSpPr>
          <p:spPr bwMode="auto">
            <a:xfrm flipH="1">
              <a:off x="5899694" y="331300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Rectangle 22"/>
            <p:cNvSpPr>
              <a:spLocks noChangeArrowheads="1"/>
            </p:cNvSpPr>
            <p:nvPr/>
          </p:nvSpPr>
          <p:spPr bwMode="auto">
            <a:xfrm>
              <a:off x="5525574" y="3686068"/>
              <a:ext cx="114155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32794" name="Rectangle 23"/>
            <p:cNvSpPr>
              <a:spLocks noChangeArrowheads="1"/>
            </p:cNvSpPr>
            <p:nvPr/>
          </p:nvSpPr>
          <p:spPr bwMode="auto">
            <a:xfrm>
              <a:off x="7061788" y="3686068"/>
              <a:ext cx="9018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32795" name="Rectangle 24"/>
            <p:cNvSpPr>
              <a:spLocks noChangeArrowheads="1"/>
            </p:cNvSpPr>
            <p:nvPr/>
          </p:nvSpPr>
          <p:spPr bwMode="auto">
            <a:xfrm>
              <a:off x="6299416" y="1568450"/>
              <a:ext cx="7986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32796" name="Rectangle 25"/>
            <p:cNvSpPr>
              <a:spLocks noChangeArrowheads="1"/>
            </p:cNvSpPr>
            <p:nvPr/>
          </p:nvSpPr>
          <p:spPr bwMode="auto">
            <a:xfrm>
              <a:off x="5611310" y="2993094"/>
              <a:ext cx="8970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32797" name="Rectangle 26"/>
            <p:cNvSpPr>
              <a:spLocks noChangeArrowheads="1"/>
            </p:cNvSpPr>
            <p:nvPr/>
          </p:nvSpPr>
          <p:spPr bwMode="auto">
            <a:xfrm>
              <a:off x="6451835" y="650876"/>
              <a:ext cx="744631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sname</a:t>
              </a:r>
            </a:p>
          </p:txBody>
        </p:sp>
        <p:sp>
          <p:nvSpPr>
            <p:cNvPr id="32798" name="Rectangle 27"/>
            <p:cNvSpPr>
              <a:spLocks noChangeArrowheads="1"/>
            </p:cNvSpPr>
            <p:nvPr/>
          </p:nvSpPr>
          <p:spPr bwMode="auto">
            <a:xfrm>
              <a:off x="4980038" y="490538"/>
              <a:ext cx="1356311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(On-the-fly)</a:t>
              </a:r>
            </a:p>
          </p:txBody>
        </p:sp>
        <p:sp>
          <p:nvSpPr>
            <p:cNvPr id="32799" name="Rectangle 28"/>
            <p:cNvSpPr>
              <a:spLocks noChangeArrowheads="1"/>
            </p:cNvSpPr>
            <p:nvPr/>
          </p:nvSpPr>
          <p:spPr bwMode="auto">
            <a:xfrm>
              <a:off x="7006898" y="2969281"/>
              <a:ext cx="97643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32800" name="Rectangle 29"/>
            <p:cNvSpPr>
              <a:spLocks noChangeArrowheads="1"/>
            </p:cNvSpPr>
            <p:nvPr/>
          </p:nvSpPr>
          <p:spPr bwMode="auto">
            <a:xfrm>
              <a:off x="4659311" y="1831950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1" name="Rectangle 30"/>
            <p:cNvSpPr>
              <a:spLocks noChangeArrowheads="1"/>
            </p:cNvSpPr>
            <p:nvPr/>
          </p:nvSpPr>
          <p:spPr bwMode="auto">
            <a:xfrm>
              <a:off x="4659311" y="2060550"/>
              <a:ext cx="1019639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 </a:t>
              </a:r>
            </a:p>
          </p:txBody>
        </p:sp>
        <p:sp>
          <p:nvSpPr>
            <p:cNvPr id="32802" name="Rectangle 31"/>
            <p:cNvSpPr>
              <a:spLocks noChangeArrowheads="1"/>
            </p:cNvSpPr>
            <p:nvPr/>
          </p:nvSpPr>
          <p:spPr bwMode="auto">
            <a:xfrm>
              <a:off x="4659311" y="2289150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T1)</a:t>
              </a:r>
            </a:p>
          </p:txBody>
        </p:sp>
        <p:sp>
          <p:nvSpPr>
            <p:cNvPr id="32803" name="Rectangle 32"/>
            <p:cNvSpPr>
              <a:spLocks noChangeArrowheads="1"/>
            </p:cNvSpPr>
            <p:nvPr/>
          </p:nvSpPr>
          <p:spPr bwMode="auto">
            <a:xfrm>
              <a:off x="8129956" y="1937772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4" name="Rectangle 33"/>
            <p:cNvSpPr>
              <a:spLocks noChangeArrowheads="1"/>
            </p:cNvSpPr>
            <p:nvPr/>
          </p:nvSpPr>
          <p:spPr bwMode="auto">
            <a:xfrm>
              <a:off x="8129956" y="2165521"/>
              <a:ext cx="958717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</a:t>
              </a:r>
            </a:p>
          </p:txBody>
        </p:sp>
        <p:sp>
          <p:nvSpPr>
            <p:cNvPr id="32805" name="Rectangle 34"/>
            <p:cNvSpPr>
              <a:spLocks noChangeArrowheads="1"/>
            </p:cNvSpPr>
            <p:nvPr/>
          </p:nvSpPr>
          <p:spPr bwMode="auto">
            <a:xfrm>
              <a:off x="8086622" y="2391735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T2)</a:t>
              </a:r>
            </a:p>
          </p:txBody>
        </p:sp>
        <p:sp>
          <p:nvSpPr>
            <p:cNvPr id="32806" name="Rectangle 35"/>
            <p:cNvSpPr>
              <a:spLocks noChangeArrowheads="1"/>
            </p:cNvSpPr>
            <p:nvPr/>
          </p:nvSpPr>
          <p:spPr bwMode="auto">
            <a:xfrm>
              <a:off x="7023388" y="1215812"/>
              <a:ext cx="1663412" cy="6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(Block Nested Loop Join)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02717" y="2179432"/>
              <a:ext cx="510686" cy="356012"/>
              <a:chOff x="5540145" y="2910006"/>
              <a:chExt cx="510686" cy="356012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44082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061788" y="2151702"/>
              <a:ext cx="1198374" cy="356012"/>
              <a:chOff x="5540145" y="2910006"/>
              <a:chExt cx="1198374" cy="356012"/>
            </a:xfrm>
          </p:grpSpPr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112851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Sid, </a:t>
                </a: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5" name="Freeform 21"/>
            <p:cNvSpPr>
              <a:spLocks/>
            </p:cNvSpPr>
            <p:nvPr/>
          </p:nvSpPr>
          <p:spPr bwMode="auto">
            <a:xfrm flipH="1">
              <a:off x="5853969" y="2576614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 flipH="1">
              <a:off x="7345077" y="256517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1999" y="490538"/>
            <a:ext cx="4400550" cy="2709862"/>
            <a:chOff x="4571999" y="490538"/>
            <a:chExt cx="4400550" cy="2709862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5564311" y="2220913"/>
              <a:ext cx="100025" cy="119063"/>
            </a:xfrm>
            <a:custGeom>
              <a:avLst/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0 h 75"/>
                <a:gd name="T6" fmla="*/ 2147483647 w 63"/>
                <a:gd name="T7" fmla="*/ 2147483647 h 75"/>
                <a:gd name="T8" fmla="*/ 0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5"/>
                <a:gd name="T29" fmla="*/ 63 w 6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5">
                  <a:moveTo>
                    <a:pt x="62" y="37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7"/>
                  </a:lnTo>
                  <a:lnTo>
                    <a:pt x="9" y="64"/>
                  </a:lnTo>
                  <a:lnTo>
                    <a:pt x="31" y="74"/>
                  </a:lnTo>
                  <a:lnTo>
                    <a:pt x="53" y="64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5613530" y="2230438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6418493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6493115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6381976" y="600076"/>
              <a:ext cx="149244" cy="1588"/>
            </a:xfrm>
            <a:custGeom>
              <a:avLst/>
              <a:gdLst>
                <a:gd name="T0" fmla="*/ 0 w 94"/>
                <a:gd name="T1" fmla="*/ 0 h 1"/>
                <a:gd name="T2" fmla="*/ 2147483647 w 94"/>
                <a:gd name="T3" fmla="*/ 0 h 1"/>
                <a:gd name="T4" fmla="*/ 0 w 94"/>
                <a:gd name="T5" fmla="*/ 0 h 1"/>
                <a:gd name="T6" fmla="*/ 0 60000 65536"/>
                <a:gd name="T7" fmla="*/ 0 60000 65536"/>
                <a:gd name="T8" fmla="*/ 0 60000 65536"/>
                <a:gd name="T9" fmla="*/ 0 w 94"/>
                <a:gd name="T10" fmla="*/ 0 h 1"/>
                <a:gd name="T11" fmla="*/ 94 w 9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1"/>
            <p:cNvSpPr>
              <a:spLocks/>
            </p:cNvSpPr>
            <p:nvPr/>
          </p:nvSpPr>
          <p:spPr bwMode="auto">
            <a:xfrm>
              <a:off x="6542334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2"/>
            <p:cNvSpPr>
              <a:spLocks/>
            </p:cNvSpPr>
            <p:nvPr/>
          </p:nvSpPr>
          <p:spPr bwMode="auto">
            <a:xfrm>
              <a:off x="6837646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0 h 62"/>
                <a:gd name="T2" fmla="*/ 2147483647 w 187"/>
                <a:gd name="T3" fmla="*/ 2147483647 h 62"/>
                <a:gd name="T4" fmla="*/ 0 w 187"/>
                <a:gd name="T5" fmla="*/ 0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0"/>
                  </a:moveTo>
                  <a:lnTo>
                    <a:pt x="186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2147483647 h 62"/>
                <a:gd name="T2" fmla="*/ 2147483647 w 187"/>
                <a:gd name="T3" fmla="*/ 0 h 62"/>
                <a:gd name="T4" fmla="*/ 0 w 187"/>
                <a:gd name="T5" fmla="*/ 2147483647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61"/>
                  </a:moveTo>
                  <a:lnTo>
                    <a:pt x="186" y="0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5958060" y="1814513"/>
              <a:ext cx="569984" cy="274638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0 h 173"/>
                <a:gd name="T4" fmla="*/ 0 w 35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59"/>
                <a:gd name="T10" fmla="*/ 0 h 173"/>
                <a:gd name="T11" fmla="*/ 359 w 35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73">
                  <a:moveTo>
                    <a:pt x="0" y="172"/>
                  </a:moveTo>
                  <a:lnTo>
                    <a:pt x="358" y="0"/>
                  </a:lnTo>
                  <a:lnTo>
                    <a:pt x="0" y="17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6736033" y="1814513"/>
              <a:ext cx="581098" cy="274638"/>
            </a:xfrm>
            <a:custGeom>
              <a:avLst/>
              <a:gdLst>
                <a:gd name="T0" fmla="*/ 0 w 366"/>
                <a:gd name="T1" fmla="*/ 0 h 173"/>
                <a:gd name="T2" fmla="*/ 2147483647 w 366"/>
                <a:gd name="T3" fmla="*/ 2147483647 h 173"/>
                <a:gd name="T4" fmla="*/ 0 w 366"/>
                <a:gd name="T5" fmla="*/ 0 h 173"/>
                <a:gd name="T6" fmla="*/ 0 60000 65536"/>
                <a:gd name="T7" fmla="*/ 0 60000 65536"/>
                <a:gd name="T8" fmla="*/ 0 60000 65536"/>
                <a:gd name="T9" fmla="*/ 0 w 366"/>
                <a:gd name="T10" fmla="*/ 0 h 173"/>
                <a:gd name="T11" fmla="*/ 366 w 36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173">
                  <a:moveTo>
                    <a:pt x="0" y="0"/>
                  </a:moveTo>
                  <a:lnTo>
                    <a:pt x="365" y="17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 flipH="1">
              <a:off x="7366349" y="2514600"/>
              <a:ext cx="45725" cy="363538"/>
            </a:xfrm>
            <a:custGeom>
              <a:avLst/>
              <a:gdLst>
                <a:gd name="T0" fmla="*/ 0 w 1"/>
                <a:gd name="T1" fmla="*/ 0 h 272"/>
                <a:gd name="T2" fmla="*/ 0 w 1"/>
                <a:gd name="T3" fmla="*/ 2147483647 h 272"/>
                <a:gd name="T4" fmla="*/ 0 w 1"/>
                <a:gd name="T5" fmla="*/ 0 h 272"/>
                <a:gd name="T6" fmla="*/ 0 60000 65536"/>
                <a:gd name="T7" fmla="*/ 0 60000 65536"/>
                <a:gd name="T8" fmla="*/ 0 60000 65536"/>
                <a:gd name="T9" fmla="*/ 0 w 1"/>
                <a:gd name="T10" fmla="*/ 0 h 272"/>
                <a:gd name="T11" fmla="*/ 1 w 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2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6677289" y="984251"/>
              <a:ext cx="1587" cy="392113"/>
            </a:xfrm>
            <a:custGeom>
              <a:avLst/>
              <a:gdLst>
                <a:gd name="T0" fmla="*/ 0 w 1"/>
                <a:gd name="T1" fmla="*/ 0 h 247"/>
                <a:gd name="T2" fmla="*/ 0 w 1"/>
                <a:gd name="T3" fmla="*/ 2147483647 h 247"/>
                <a:gd name="T4" fmla="*/ 0 w 1"/>
                <a:gd name="T5" fmla="*/ 0 h 247"/>
                <a:gd name="T6" fmla="*/ 0 60000 65536"/>
                <a:gd name="T7" fmla="*/ 0 60000 65536"/>
                <a:gd name="T8" fmla="*/ 0 60000 65536"/>
                <a:gd name="T9" fmla="*/ 0 w 1"/>
                <a:gd name="T10" fmla="*/ 0 h 247"/>
                <a:gd name="T11" fmla="*/ 1 w 1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7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6983714" y="2195513"/>
              <a:ext cx="100025" cy="122238"/>
            </a:xfrm>
            <a:custGeom>
              <a:avLst/>
              <a:gdLst>
                <a:gd name="T0" fmla="*/ 2147483647 w 63"/>
                <a:gd name="T1" fmla="*/ 2147483647 h 77"/>
                <a:gd name="T2" fmla="*/ 2147483647 w 63"/>
                <a:gd name="T3" fmla="*/ 2147483647 h 77"/>
                <a:gd name="T4" fmla="*/ 2147483647 w 63"/>
                <a:gd name="T5" fmla="*/ 0 h 77"/>
                <a:gd name="T6" fmla="*/ 2147483647 w 63"/>
                <a:gd name="T7" fmla="*/ 2147483647 h 77"/>
                <a:gd name="T8" fmla="*/ 0 w 63"/>
                <a:gd name="T9" fmla="*/ 2147483647 h 77"/>
                <a:gd name="T10" fmla="*/ 2147483647 w 63"/>
                <a:gd name="T11" fmla="*/ 2147483647 h 77"/>
                <a:gd name="T12" fmla="*/ 2147483647 w 63"/>
                <a:gd name="T13" fmla="*/ 2147483647 h 77"/>
                <a:gd name="T14" fmla="*/ 2147483647 w 63"/>
                <a:gd name="T15" fmla="*/ 2147483647 h 77"/>
                <a:gd name="T16" fmla="*/ 2147483647 w 63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7"/>
                <a:gd name="T29" fmla="*/ 63 w 63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7">
                  <a:moveTo>
                    <a:pt x="62" y="38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9" y="65"/>
                  </a:lnTo>
                  <a:lnTo>
                    <a:pt x="31" y="76"/>
                  </a:lnTo>
                  <a:lnTo>
                    <a:pt x="53" y="65"/>
                  </a:lnTo>
                  <a:lnTo>
                    <a:pt x="62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auto">
            <a:xfrm>
              <a:off x="7032933" y="2206625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 flipH="1">
              <a:off x="5923131" y="2514600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5484926" y="2840037"/>
              <a:ext cx="114155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7042459" y="2852737"/>
              <a:ext cx="9018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115" name="Rectangle 24"/>
            <p:cNvSpPr>
              <a:spLocks noChangeArrowheads="1"/>
            </p:cNvSpPr>
            <p:nvPr/>
          </p:nvSpPr>
          <p:spPr bwMode="auto">
            <a:xfrm>
              <a:off x="6299416" y="1568450"/>
              <a:ext cx="7986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116" name="Rectangle 25"/>
            <p:cNvSpPr>
              <a:spLocks noChangeArrowheads="1"/>
            </p:cNvSpPr>
            <p:nvPr/>
          </p:nvSpPr>
          <p:spPr bwMode="auto">
            <a:xfrm>
              <a:off x="5632582" y="2246313"/>
              <a:ext cx="8970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117" name="Rectangle 26"/>
            <p:cNvSpPr>
              <a:spLocks noChangeArrowheads="1"/>
            </p:cNvSpPr>
            <p:nvPr/>
          </p:nvSpPr>
          <p:spPr bwMode="auto">
            <a:xfrm>
              <a:off x="6451835" y="650876"/>
              <a:ext cx="744631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sname</a:t>
              </a:r>
            </a:p>
          </p:txBody>
        </p:sp>
        <p:sp>
          <p:nvSpPr>
            <p:cNvPr id="118" name="Rectangle 27"/>
            <p:cNvSpPr>
              <a:spLocks noChangeArrowheads="1"/>
            </p:cNvSpPr>
            <p:nvPr/>
          </p:nvSpPr>
          <p:spPr bwMode="auto">
            <a:xfrm>
              <a:off x="4980038" y="490538"/>
              <a:ext cx="1356311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(On-the-fly)</a:t>
              </a:r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7028170" y="2222500"/>
              <a:ext cx="97643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>
              <a:off x="4571999" y="1905000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4571999" y="2133600"/>
              <a:ext cx="1019639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 </a:t>
              </a:r>
            </a:p>
          </p:txBody>
        </p:sp>
        <p:sp>
          <p:nvSpPr>
            <p:cNvPr id="122" name="Rectangle 31"/>
            <p:cNvSpPr>
              <a:spLocks noChangeArrowheads="1"/>
            </p:cNvSpPr>
            <p:nvPr/>
          </p:nvSpPr>
          <p:spPr bwMode="auto">
            <a:xfrm>
              <a:off x="4571999" y="2362200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T1)</a:t>
              </a:r>
            </a:p>
          </p:txBody>
        </p:sp>
        <p:sp>
          <p:nvSpPr>
            <p:cNvPr id="123" name="Rectangle 32"/>
            <p:cNvSpPr>
              <a:spLocks noChangeArrowheads="1"/>
            </p:cNvSpPr>
            <p:nvPr/>
          </p:nvSpPr>
          <p:spPr bwMode="auto">
            <a:xfrm>
              <a:off x="7880765" y="1938337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>
              <a:off x="7880765" y="2133600"/>
              <a:ext cx="958717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</a:t>
              </a:r>
            </a:p>
          </p:txBody>
        </p:sp>
        <p:sp>
          <p:nvSpPr>
            <p:cNvPr id="125" name="Rectangle 34"/>
            <p:cNvSpPr>
              <a:spLocks noChangeArrowheads="1"/>
            </p:cNvSpPr>
            <p:nvPr/>
          </p:nvSpPr>
          <p:spPr bwMode="auto">
            <a:xfrm>
              <a:off x="7880765" y="2319337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T2)</a:t>
              </a:r>
            </a:p>
          </p:txBody>
        </p:sp>
        <p:sp>
          <p:nvSpPr>
            <p:cNvPr id="126" name="Rectangle 35"/>
            <p:cNvSpPr>
              <a:spLocks noChangeArrowheads="1"/>
            </p:cNvSpPr>
            <p:nvPr/>
          </p:nvSpPr>
          <p:spPr bwMode="auto">
            <a:xfrm>
              <a:off x="7023388" y="1215812"/>
              <a:ext cx="1663412" cy="6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(Block Nested Loop Join)</a:t>
              </a:r>
            </a:p>
          </p:txBody>
        </p:sp>
      </p:grpSp>
      <p:sp>
        <p:nvSpPr>
          <p:cNvPr id="6" name="Left Arrow 5"/>
          <p:cNvSpPr/>
          <p:nvPr/>
        </p:nvSpPr>
        <p:spPr>
          <a:xfrm rot="20041892">
            <a:off x="4063313" y="2892550"/>
            <a:ext cx="801437" cy="20312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396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5"/>
          <p:cNvSpPr txBox="1">
            <a:spLocks noChangeArrowheads="1"/>
          </p:cNvSpPr>
          <p:nvPr/>
        </p:nvSpPr>
        <p:spPr>
          <a:xfrm>
            <a:off x="3963262" y="4254958"/>
            <a:ext cx="4947535" cy="24506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we `push’ projections, T1 has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T2 only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sname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75000"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T1 fits in 3 pages, need to scan T2 only once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cost of BNL drops:</a:t>
            </a:r>
            <a:r>
              <a:rPr lang="en-US" sz="2600" dirty="0">
                <a:solidFill>
                  <a:srgbClr val="ED7D31"/>
                </a:solidFill>
                <a:latin typeface="Calibri" pitchFamily="34" charset="0"/>
              </a:rPr>
              <a:t> 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r>
              <a:rPr lang="en-US" sz="2600" dirty="0">
                <a:solidFill>
                  <a:srgbClr val="ED7D31"/>
                </a:solidFill>
                <a:latin typeface="Calibri" pitchFamily="34" charset="0"/>
              </a:rPr>
              <a:t>   1000 + (500 + 250) + 250 = 2000 I/</a:t>
            </a:r>
            <a:r>
              <a:rPr lang="en-US" sz="2600" dirty="0" err="1">
                <a:solidFill>
                  <a:srgbClr val="ED7D31"/>
                </a:solidFill>
                <a:latin typeface="Calibri" pitchFamily="34" charset="0"/>
              </a:rPr>
              <a:t>Os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043" y="1813150"/>
            <a:ext cx="4683365" cy="3543193"/>
            <a:chOff x="4495041" y="490538"/>
            <a:chExt cx="4683365" cy="3543193"/>
          </a:xfrm>
        </p:grpSpPr>
        <p:sp>
          <p:nvSpPr>
            <p:cNvPr id="32777" name="Freeform 6"/>
            <p:cNvSpPr>
              <a:spLocks/>
            </p:cNvSpPr>
            <p:nvPr/>
          </p:nvSpPr>
          <p:spPr bwMode="auto">
            <a:xfrm>
              <a:off x="5543039" y="2967694"/>
              <a:ext cx="100025" cy="119063"/>
            </a:xfrm>
            <a:custGeom>
              <a:avLst/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0 h 75"/>
                <a:gd name="T6" fmla="*/ 2147483647 w 63"/>
                <a:gd name="T7" fmla="*/ 2147483647 h 75"/>
                <a:gd name="T8" fmla="*/ 0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5"/>
                <a:gd name="T29" fmla="*/ 63 w 6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5">
                  <a:moveTo>
                    <a:pt x="62" y="37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7"/>
                  </a:lnTo>
                  <a:lnTo>
                    <a:pt x="9" y="64"/>
                  </a:lnTo>
                  <a:lnTo>
                    <a:pt x="31" y="74"/>
                  </a:lnTo>
                  <a:lnTo>
                    <a:pt x="53" y="64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8" name="Freeform 7"/>
            <p:cNvSpPr>
              <a:spLocks/>
            </p:cNvSpPr>
            <p:nvPr/>
          </p:nvSpPr>
          <p:spPr bwMode="auto">
            <a:xfrm>
              <a:off x="5592258" y="2977219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9" name="Freeform 8"/>
            <p:cNvSpPr>
              <a:spLocks/>
            </p:cNvSpPr>
            <p:nvPr/>
          </p:nvSpPr>
          <p:spPr bwMode="auto">
            <a:xfrm>
              <a:off x="6418493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0" name="Freeform 9"/>
            <p:cNvSpPr>
              <a:spLocks/>
            </p:cNvSpPr>
            <p:nvPr/>
          </p:nvSpPr>
          <p:spPr bwMode="auto">
            <a:xfrm>
              <a:off x="6493115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1" name="Freeform 10"/>
            <p:cNvSpPr>
              <a:spLocks/>
            </p:cNvSpPr>
            <p:nvPr/>
          </p:nvSpPr>
          <p:spPr bwMode="auto">
            <a:xfrm>
              <a:off x="6381976" y="600076"/>
              <a:ext cx="149244" cy="1588"/>
            </a:xfrm>
            <a:custGeom>
              <a:avLst/>
              <a:gdLst>
                <a:gd name="T0" fmla="*/ 0 w 94"/>
                <a:gd name="T1" fmla="*/ 0 h 1"/>
                <a:gd name="T2" fmla="*/ 2147483647 w 94"/>
                <a:gd name="T3" fmla="*/ 0 h 1"/>
                <a:gd name="T4" fmla="*/ 0 w 94"/>
                <a:gd name="T5" fmla="*/ 0 h 1"/>
                <a:gd name="T6" fmla="*/ 0 60000 65536"/>
                <a:gd name="T7" fmla="*/ 0 60000 65536"/>
                <a:gd name="T8" fmla="*/ 0 60000 65536"/>
                <a:gd name="T9" fmla="*/ 0 w 94"/>
                <a:gd name="T10" fmla="*/ 0 h 1"/>
                <a:gd name="T11" fmla="*/ 94 w 9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2" name="Freeform 11"/>
            <p:cNvSpPr>
              <a:spLocks/>
            </p:cNvSpPr>
            <p:nvPr/>
          </p:nvSpPr>
          <p:spPr bwMode="auto">
            <a:xfrm>
              <a:off x="6542334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3" name="Freeform 12"/>
            <p:cNvSpPr>
              <a:spLocks/>
            </p:cNvSpPr>
            <p:nvPr/>
          </p:nvSpPr>
          <p:spPr bwMode="auto">
            <a:xfrm>
              <a:off x="6837646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4" name="Freeform 13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0 h 62"/>
                <a:gd name="T2" fmla="*/ 2147483647 w 187"/>
                <a:gd name="T3" fmla="*/ 2147483647 h 62"/>
                <a:gd name="T4" fmla="*/ 0 w 187"/>
                <a:gd name="T5" fmla="*/ 0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0"/>
                  </a:moveTo>
                  <a:lnTo>
                    <a:pt x="186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5" name="Freeform 14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2147483647 h 62"/>
                <a:gd name="T2" fmla="*/ 2147483647 w 187"/>
                <a:gd name="T3" fmla="*/ 0 h 62"/>
                <a:gd name="T4" fmla="*/ 0 w 187"/>
                <a:gd name="T5" fmla="*/ 2147483647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61"/>
                  </a:moveTo>
                  <a:lnTo>
                    <a:pt x="186" y="0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15"/>
            <p:cNvSpPr>
              <a:spLocks/>
            </p:cNvSpPr>
            <p:nvPr/>
          </p:nvSpPr>
          <p:spPr bwMode="auto">
            <a:xfrm>
              <a:off x="5958060" y="1814513"/>
              <a:ext cx="569984" cy="274638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0 h 173"/>
                <a:gd name="T4" fmla="*/ 0 w 35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59"/>
                <a:gd name="T10" fmla="*/ 0 h 173"/>
                <a:gd name="T11" fmla="*/ 359 w 35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73">
                  <a:moveTo>
                    <a:pt x="0" y="172"/>
                  </a:moveTo>
                  <a:lnTo>
                    <a:pt x="358" y="0"/>
                  </a:lnTo>
                  <a:lnTo>
                    <a:pt x="0" y="17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16"/>
            <p:cNvSpPr>
              <a:spLocks/>
            </p:cNvSpPr>
            <p:nvPr/>
          </p:nvSpPr>
          <p:spPr bwMode="auto">
            <a:xfrm>
              <a:off x="6736033" y="1814513"/>
              <a:ext cx="581098" cy="274638"/>
            </a:xfrm>
            <a:custGeom>
              <a:avLst/>
              <a:gdLst>
                <a:gd name="T0" fmla="*/ 0 w 366"/>
                <a:gd name="T1" fmla="*/ 0 h 173"/>
                <a:gd name="T2" fmla="*/ 2147483647 w 366"/>
                <a:gd name="T3" fmla="*/ 2147483647 h 173"/>
                <a:gd name="T4" fmla="*/ 0 w 366"/>
                <a:gd name="T5" fmla="*/ 0 h 173"/>
                <a:gd name="T6" fmla="*/ 0 60000 65536"/>
                <a:gd name="T7" fmla="*/ 0 60000 65536"/>
                <a:gd name="T8" fmla="*/ 0 60000 65536"/>
                <a:gd name="T9" fmla="*/ 0 w 366"/>
                <a:gd name="T10" fmla="*/ 0 h 173"/>
                <a:gd name="T11" fmla="*/ 366 w 36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173">
                  <a:moveTo>
                    <a:pt x="0" y="0"/>
                  </a:moveTo>
                  <a:lnTo>
                    <a:pt x="365" y="17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17"/>
            <p:cNvSpPr>
              <a:spLocks/>
            </p:cNvSpPr>
            <p:nvPr/>
          </p:nvSpPr>
          <p:spPr bwMode="auto">
            <a:xfrm flipH="1">
              <a:off x="7345076" y="3261381"/>
              <a:ext cx="45725" cy="363538"/>
            </a:xfrm>
            <a:custGeom>
              <a:avLst/>
              <a:gdLst>
                <a:gd name="T0" fmla="*/ 0 w 1"/>
                <a:gd name="T1" fmla="*/ 0 h 272"/>
                <a:gd name="T2" fmla="*/ 0 w 1"/>
                <a:gd name="T3" fmla="*/ 2147483647 h 272"/>
                <a:gd name="T4" fmla="*/ 0 w 1"/>
                <a:gd name="T5" fmla="*/ 0 h 272"/>
                <a:gd name="T6" fmla="*/ 0 60000 65536"/>
                <a:gd name="T7" fmla="*/ 0 60000 65536"/>
                <a:gd name="T8" fmla="*/ 0 60000 65536"/>
                <a:gd name="T9" fmla="*/ 0 w 1"/>
                <a:gd name="T10" fmla="*/ 0 h 272"/>
                <a:gd name="T11" fmla="*/ 1 w 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2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8"/>
            <p:cNvSpPr>
              <a:spLocks/>
            </p:cNvSpPr>
            <p:nvPr/>
          </p:nvSpPr>
          <p:spPr bwMode="auto">
            <a:xfrm>
              <a:off x="6677289" y="984251"/>
              <a:ext cx="1587" cy="392113"/>
            </a:xfrm>
            <a:custGeom>
              <a:avLst/>
              <a:gdLst>
                <a:gd name="T0" fmla="*/ 0 w 1"/>
                <a:gd name="T1" fmla="*/ 0 h 247"/>
                <a:gd name="T2" fmla="*/ 0 w 1"/>
                <a:gd name="T3" fmla="*/ 2147483647 h 247"/>
                <a:gd name="T4" fmla="*/ 0 w 1"/>
                <a:gd name="T5" fmla="*/ 0 h 247"/>
                <a:gd name="T6" fmla="*/ 0 60000 65536"/>
                <a:gd name="T7" fmla="*/ 0 60000 65536"/>
                <a:gd name="T8" fmla="*/ 0 60000 65536"/>
                <a:gd name="T9" fmla="*/ 0 w 1"/>
                <a:gd name="T10" fmla="*/ 0 h 247"/>
                <a:gd name="T11" fmla="*/ 1 w 1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7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9"/>
            <p:cNvSpPr>
              <a:spLocks/>
            </p:cNvSpPr>
            <p:nvPr/>
          </p:nvSpPr>
          <p:spPr bwMode="auto">
            <a:xfrm>
              <a:off x="6962442" y="2942294"/>
              <a:ext cx="100025" cy="122238"/>
            </a:xfrm>
            <a:custGeom>
              <a:avLst/>
              <a:gdLst>
                <a:gd name="T0" fmla="*/ 2147483647 w 63"/>
                <a:gd name="T1" fmla="*/ 2147483647 h 77"/>
                <a:gd name="T2" fmla="*/ 2147483647 w 63"/>
                <a:gd name="T3" fmla="*/ 2147483647 h 77"/>
                <a:gd name="T4" fmla="*/ 2147483647 w 63"/>
                <a:gd name="T5" fmla="*/ 0 h 77"/>
                <a:gd name="T6" fmla="*/ 2147483647 w 63"/>
                <a:gd name="T7" fmla="*/ 2147483647 h 77"/>
                <a:gd name="T8" fmla="*/ 0 w 63"/>
                <a:gd name="T9" fmla="*/ 2147483647 h 77"/>
                <a:gd name="T10" fmla="*/ 2147483647 w 63"/>
                <a:gd name="T11" fmla="*/ 2147483647 h 77"/>
                <a:gd name="T12" fmla="*/ 2147483647 w 63"/>
                <a:gd name="T13" fmla="*/ 2147483647 h 77"/>
                <a:gd name="T14" fmla="*/ 2147483647 w 63"/>
                <a:gd name="T15" fmla="*/ 2147483647 h 77"/>
                <a:gd name="T16" fmla="*/ 2147483647 w 63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7"/>
                <a:gd name="T29" fmla="*/ 63 w 63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7">
                  <a:moveTo>
                    <a:pt x="62" y="38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9" y="65"/>
                  </a:lnTo>
                  <a:lnTo>
                    <a:pt x="31" y="76"/>
                  </a:lnTo>
                  <a:lnTo>
                    <a:pt x="53" y="65"/>
                  </a:lnTo>
                  <a:lnTo>
                    <a:pt x="62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20"/>
            <p:cNvSpPr>
              <a:spLocks/>
            </p:cNvSpPr>
            <p:nvPr/>
          </p:nvSpPr>
          <p:spPr bwMode="auto">
            <a:xfrm>
              <a:off x="7011661" y="2953406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21"/>
            <p:cNvSpPr>
              <a:spLocks/>
            </p:cNvSpPr>
            <p:nvPr/>
          </p:nvSpPr>
          <p:spPr bwMode="auto">
            <a:xfrm flipH="1">
              <a:off x="5899694" y="331300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Rectangle 22"/>
            <p:cNvSpPr>
              <a:spLocks noChangeArrowheads="1"/>
            </p:cNvSpPr>
            <p:nvPr/>
          </p:nvSpPr>
          <p:spPr bwMode="auto">
            <a:xfrm>
              <a:off x="5525574" y="3686068"/>
              <a:ext cx="114155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32794" name="Rectangle 23"/>
            <p:cNvSpPr>
              <a:spLocks noChangeArrowheads="1"/>
            </p:cNvSpPr>
            <p:nvPr/>
          </p:nvSpPr>
          <p:spPr bwMode="auto">
            <a:xfrm>
              <a:off x="7061788" y="3686068"/>
              <a:ext cx="9018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32795" name="Rectangle 24"/>
            <p:cNvSpPr>
              <a:spLocks noChangeArrowheads="1"/>
            </p:cNvSpPr>
            <p:nvPr/>
          </p:nvSpPr>
          <p:spPr bwMode="auto">
            <a:xfrm>
              <a:off x="6299416" y="1568450"/>
              <a:ext cx="7986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32796" name="Rectangle 25"/>
            <p:cNvSpPr>
              <a:spLocks noChangeArrowheads="1"/>
            </p:cNvSpPr>
            <p:nvPr/>
          </p:nvSpPr>
          <p:spPr bwMode="auto">
            <a:xfrm>
              <a:off x="5611310" y="2993094"/>
              <a:ext cx="8970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32797" name="Rectangle 26"/>
            <p:cNvSpPr>
              <a:spLocks noChangeArrowheads="1"/>
            </p:cNvSpPr>
            <p:nvPr/>
          </p:nvSpPr>
          <p:spPr bwMode="auto">
            <a:xfrm>
              <a:off x="6451835" y="650876"/>
              <a:ext cx="744631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sname</a:t>
              </a:r>
            </a:p>
          </p:txBody>
        </p:sp>
        <p:sp>
          <p:nvSpPr>
            <p:cNvPr id="32798" name="Rectangle 27"/>
            <p:cNvSpPr>
              <a:spLocks noChangeArrowheads="1"/>
            </p:cNvSpPr>
            <p:nvPr/>
          </p:nvSpPr>
          <p:spPr bwMode="auto">
            <a:xfrm>
              <a:off x="4980038" y="490538"/>
              <a:ext cx="1356311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(On-the-fly)</a:t>
              </a:r>
            </a:p>
          </p:txBody>
        </p:sp>
        <p:sp>
          <p:nvSpPr>
            <p:cNvPr id="32799" name="Rectangle 28"/>
            <p:cNvSpPr>
              <a:spLocks noChangeArrowheads="1"/>
            </p:cNvSpPr>
            <p:nvPr/>
          </p:nvSpPr>
          <p:spPr bwMode="auto">
            <a:xfrm>
              <a:off x="7006898" y="2969281"/>
              <a:ext cx="97643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32800" name="Rectangle 29"/>
            <p:cNvSpPr>
              <a:spLocks noChangeArrowheads="1"/>
            </p:cNvSpPr>
            <p:nvPr/>
          </p:nvSpPr>
          <p:spPr bwMode="auto">
            <a:xfrm>
              <a:off x="4495041" y="1365427"/>
              <a:ext cx="138179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</a:t>
              </a:r>
              <a:r>
                <a:rPr lang="en-US" sz="1700" b="1" dirty="0">
                  <a:solidFill>
                    <a:srgbClr val="7030A0"/>
                  </a:solidFill>
                  <a:latin typeface="Arial" pitchFamily="34" charset="0"/>
                </a:rPr>
                <a:t>No need to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801" name="Rectangle 30"/>
            <p:cNvSpPr>
              <a:spLocks noChangeArrowheads="1"/>
            </p:cNvSpPr>
            <p:nvPr/>
          </p:nvSpPr>
          <p:spPr bwMode="auto">
            <a:xfrm>
              <a:off x="4586237" y="1568046"/>
              <a:ext cx="1019639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 </a:t>
              </a:r>
            </a:p>
          </p:txBody>
        </p:sp>
        <p:sp>
          <p:nvSpPr>
            <p:cNvPr id="32802" name="Rectangle 31"/>
            <p:cNvSpPr>
              <a:spLocks noChangeArrowheads="1"/>
            </p:cNvSpPr>
            <p:nvPr/>
          </p:nvSpPr>
          <p:spPr bwMode="auto">
            <a:xfrm>
              <a:off x="4513525" y="1794342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T1)</a:t>
              </a:r>
            </a:p>
          </p:txBody>
        </p:sp>
        <p:sp>
          <p:nvSpPr>
            <p:cNvPr id="32803" name="Rectangle 32"/>
            <p:cNvSpPr>
              <a:spLocks noChangeArrowheads="1"/>
            </p:cNvSpPr>
            <p:nvPr/>
          </p:nvSpPr>
          <p:spPr bwMode="auto">
            <a:xfrm>
              <a:off x="8129956" y="1937772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4" name="Rectangle 33"/>
            <p:cNvSpPr>
              <a:spLocks noChangeArrowheads="1"/>
            </p:cNvSpPr>
            <p:nvPr/>
          </p:nvSpPr>
          <p:spPr bwMode="auto">
            <a:xfrm>
              <a:off x="8129956" y="2165521"/>
              <a:ext cx="958717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</a:t>
              </a:r>
            </a:p>
          </p:txBody>
        </p:sp>
        <p:sp>
          <p:nvSpPr>
            <p:cNvPr id="32805" name="Rectangle 34"/>
            <p:cNvSpPr>
              <a:spLocks noChangeArrowheads="1"/>
            </p:cNvSpPr>
            <p:nvPr/>
          </p:nvSpPr>
          <p:spPr bwMode="auto">
            <a:xfrm>
              <a:off x="8086622" y="2391735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T2)</a:t>
              </a:r>
            </a:p>
          </p:txBody>
        </p:sp>
        <p:sp>
          <p:nvSpPr>
            <p:cNvPr id="32806" name="Rectangle 35"/>
            <p:cNvSpPr>
              <a:spLocks noChangeArrowheads="1"/>
            </p:cNvSpPr>
            <p:nvPr/>
          </p:nvSpPr>
          <p:spPr bwMode="auto">
            <a:xfrm>
              <a:off x="7023388" y="1215812"/>
              <a:ext cx="1663412" cy="6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(Block Nested Loop Join)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02717" y="2179432"/>
              <a:ext cx="510686" cy="356012"/>
              <a:chOff x="5540145" y="2910006"/>
              <a:chExt cx="510686" cy="356012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44082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061788" y="2151702"/>
              <a:ext cx="1198374" cy="356012"/>
              <a:chOff x="5540145" y="2910006"/>
              <a:chExt cx="1198374" cy="356012"/>
            </a:xfrm>
          </p:grpSpPr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112851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Sid, </a:t>
                </a: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5" name="Freeform 21"/>
            <p:cNvSpPr>
              <a:spLocks/>
            </p:cNvSpPr>
            <p:nvPr/>
          </p:nvSpPr>
          <p:spPr bwMode="auto">
            <a:xfrm flipH="1">
              <a:off x="5853969" y="2576614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 flipH="1">
              <a:off x="7345077" y="256517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60984" y="595943"/>
            <a:ext cx="4236550" cy="3203448"/>
            <a:chOff x="3844858" y="3811275"/>
            <a:chExt cx="4236550" cy="3203448"/>
          </a:xfrm>
        </p:grpSpPr>
        <p:grpSp>
          <p:nvGrpSpPr>
            <p:cNvPr id="77" name="Group 76"/>
            <p:cNvGrpSpPr/>
            <p:nvPr/>
          </p:nvGrpSpPr>
          <p:grpSpPr>
            <a:xfrm>
              <a:off x="4823858" y="3811275"/>
              <a:ext cx="2438400" cy="3203448"/>
              <a:chOff x="6019800" y="3425952"/>
              <a:chExt cx="2438400" cy="3203448"/>
            </a:xfrm>
          </p:grpSpPr>
          <p:sp>
            <p:nvSpPr>
              <p:cNvPr id="78" name="Flowchart: Magnetic Disk 77"/>
              <p:cNvSpPr/>
              <p:nvPr/>
            </p:nvSpPr>
            <p:spPr>
              <a:xfrm>
                <a:off x="6248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T1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9" name="Flowchart: Magnetic Disk 78"/>
              <p:cNvSpPr/>
              <p:nvPr/>
            </p:nvSpPr>
            <p:spPr>
              <a:xfrm>
                <a:off x="7391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T2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6019800" y="4264152"/>
                <a:ext cx="2362200" cy="1600200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324600" y="51785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24600" y="53309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24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467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858000" y="44927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6" name="Up Arrow 85"/>
              <p:cNvSpPr/>
              <p:nvPr/>
            </p:nvSpPr>
            <p:spPr>
              <a:xfrm>
                <a:off x="6477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7" name="Up Arrow 86"/>
              <p:cNvSpPr/>
              <p:nvPr/>
            </p:nvSpPr>
            <p:spPr>
              <a:xfrm>
                <a:off x="7620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8" name="Up Arrow 87"/>
              <p:cNvSpPr/>
              <p:nvPr/>
            </p:nvSpPr>
            <p:spPr>
              <a:xfrm>
                <a:off x="7010400" y="4035552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553200" y="4797552"/>
                <a:ext cx="11430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V="1">
                <a:off x="6781800" y="5026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V="1">
                <a:off x="7543800" y="5026152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V="1">
                <a:off x="7162800" y="4645152"/>
                <a:ext cx="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lowchart: Magnetic Disk 92"/>
              <p:cNvSpPr/>
              <p:nvPr/>
            </p:nvSpPr>
            <p:spPr>
              <a:xfrm>
                <a:off x="6781800" y="3425952"/>
                <a:ext cx="762000" cy="6126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467600" y="418795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5" name="Rounded Rectangular Callout 94"/>
            <p:cNvSpPr/>
            <p:nvPr/>
          </p:nvSpPr>
          <p:spPr>
            <a:xfrm>
              <a:off x="3844858" y="5106675"/>
              <a:ext cx="990599" cy="640938"/>
            </a:xfrm>
            <a:prstGeom prst="wedgeRoundRectCallout">
              <a:avLst>
                <a:gd name="adj1" fmla="val 81618"/>
                <a:gd name="adj2" fmla="val 54305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 fits in 3 pages</a:t>
              </a:r>
            </a:p>
          </p:txBody>
        </p:sp>
        <p:sp>
          <p:nvSpPr>
            <p:cNvPr id="96" name="Rounded Rectangular Callout 95"/>
            <p:cNvSpPr/>
            <p:nvPr/>
          </p:nvSpPr>
          <p:spPr>
            <a:xfrm>
              <a:off x="7065803" y="5475483"/>
              <a:ext cx="1015605" cy="999744"/>
            </a:xfrm>
            <a:prstGeom prst="wedgeRoundRectCallout">
              <a:avLst>
                <a:gd name="adj1" fmla="val -90525"/>
                <a:gd name="adj2" fmla="val 36614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scan the smaller T2 only once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6383" y="2286885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</a:p>
        </p:txBody>
      </p:sp>
      <p:sp>
        <p:nvSpPr>
          <p:cNvPr id="97" name="Rectangle 4">
            <a:extLst>
              <a:ext uri="{FF2B5EF4-FFF2-40B4-BE49-F238E27FC236}">
                <a16:creationId xmlns:a16="http://schemas.microsoft.com/office/drawing/2014/main" id="{1D9B1E1E-382D-4E6D-BFE4-B921E7441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744" y="284863"/>
            <a:ext cx="4343400" cy="11049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Push Projections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82957" y="5251691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10868" y="5251691"/>
            <a:ext cx="127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(500 pages)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45532" y="3850631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pages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95651" y="2959471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pages</a:t>
            </a:r>
          </a:p>
        </p:txBody>
      </p:sp>
    </p:spTree>
    <p:extLst>
      <p:ext uri="{BB962C8B-B14F-4D97-AF65-F5344CB8AC3E}">
        <p14:creationId xmlns:p14="http://schemas.microsoft.com/office/powerpoint/2010/main" val="226051097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5"/>
          <p:cNvSpPr txBox="1">
            <a:spLocks noChangeArrowheads="1"/>
          </p:cNvSpPr>
          <p:nvPr/>
        </p:nvSpPr>
        <p:spPr>
          <a:xfrm>
            <a:off x="4449263" y="4693053"/>
            <a:ext cx="3823296" cy="1017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2286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Total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cost drops to:</a:t>
            </a:r>
            <a:r>
              <a:rPr lang="en-US" sz="2600" dirty="0">
                <a:solidFill>
                  <a:srgbClr val="ED7D31"/>
                </a:solidFill>
                <a:latin typeface="Calibri" pitchFamily="34" charset="0"/>
              </a:rPr>
              <a:t> </a:t>
            </a:r>
          </a:p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r>
              <a:rPr lang="en-US" sz="2600" dirty="0">
                <a:solidFill>
                  <a:srgbClr val="ED7D31"/>
                </a:solidFill>
                <a:latin typeface="Calibri" pitchFamily="34" charset="0"/>
              </a:rPr>
              <a:t>   1000 + 500 = 1500 I/</a:t>
            </a:r>
            <a:r>
              <a:rPr lang="en-US" sz="2600" dirty="0" err="1">
                <a:solidFill>
                  <a:srgbClr val="ED7D31"/>
                </a:solidFill>
                <a:latin typeface="Calibri" pitchFamily="34" charset="0"/>
              </a:rPr>
              <a:t>Os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043" y="1813150"/>
            <a:ext cx="4683365" cy="3543193"/>
            <a:chOff x="4495041" y="490538"/>
            <a:chExt cx="4683365" cy="3543193"/>
          </a:xfrm>
        </p:grpSpPr>
        <p:sp>
          <p:nvSpPr>
            <p:cNvPr id="32777" name="Freeform 6"/>
            <p:cNvSpPr>
              <a:spLocks/>
            </p:cNvSpPr>
            <p:nvPr/>
          </p:nvSpPr>
          <p:spPr bwMode="auto">
            <a:xfrm>
              <a:off x="5543039" y="2967694"/>
              <a:ext cx="100025" cy="119063"/>
            </a:xfrm>
            <a:custGeom>
              <a:avLst/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0 h 75"/>
                <a:gd name="T6" fmla="*/ 2147483647 w 63"/>
                <a:gd name="T7" fmla="*/ 2147483647 h 75"/>
                <a:gd name="T8" fmla="*/ 0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5"/>
                <a:gd name="T29" fmla="*/ 63 w 63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5">
                  <a:moveTo>
                    <a:pt x="62" y="37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7"/>
                  </a:lnTo>
                  <a:lnTo>
                    <a:pt x="9" y="64"/>
                  </a:lnTo>
                  <a:lnTo>
                    <a:pt x="31" y="74"/>
                  </a:lnTo>
                  <a:lnTo>
                    <a:pt x="53" y="64"/>
                  </a:lnTo>
                  <a:lnTo>
                    <a:pt x="62" y="3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8" name="Freeform 7"/>
            <p:cNvSpPr>
              <a:spLocks/>
            </p:cNvSpPr>
            <p:nvPr/>
          </p:nvSpPr>
          <p:spPr bwMode="auto">
            <a:xfrm>
              <a:off x="5592258" y="2977219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79" name="Freeform 8"/>
            <p:cNvSpPr>
              <a:spLocks/>
            </p:cNvSpPr>
            <p:nvPr/>
          </p:nvSpPr>
          <p:spPr bwMode="auto">
            <a:xfrm>
              <a:off x="6418493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0" name="Freeform 9"/>
            <p:cNvSpPr>
              <a:spLocks/>
            </p:cNvSpPr>
            <p:nvPr/>
          </p:nvSpPr>
          <p:spPr bwMode="auto">
            <a:xfrm>
              <a:off x="6493115" y="612776"/>
              <a:ext cx="1587" cy="133350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2147483647 h 84"/>
                <a:gd name="T4" fmla="*/ 0 w 1"/>
                <a:gd name="T5" fmla="*/ 0 h 84"/>
                <a:gd name="T6" fmla="*/ 0 60000 65536"/>
                <a:gd name="T7" fmla="*/ 0 60000 65536"/>
                <a:gd name="T8" fmla="*/ 0 60000 65536"/>
                <a:gd name="T9" fmla="*/ 0 w 1"/>
                <a:gd name="T10" fmla="*/ 0 h 84"/>
                <a:gd name="T11" fmla="*/ 1 w 1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4">
                  <a:moveTo>
                    <a:pt x="0" y="0"/>
                  </a:moveTo>
                  <a:lnTo>
                    <a:pt x="0" y="8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1" name="Freeform 10"/>
            <p:cNvSpPr>
              <a:spLocks/>
            </p:cNvSpPr>
            <p:nvPr/>
          </p:nvSpPr>
          <p:spPr bwMode="auto">
            <a:xfrm>
              <a:off x="6381976" y="600076"/>
              <a:ext cx="149244" cy="1588"/>
            </a:xfrm>
            <a:custGeom>
              <a:avLst/>
              <a:gdLst>
                <a:gd name="T0" fmla="*/ 0 w 94"/>
                <a:gd name="T1" fmla="*/ 0 h 1"/>
                <a:gd name="T2" fmla="*/ 2147483647 w 94"/>
                <a:gd name="T3" fmla="*/ 0 h 1"/>
                <a:gd name="T4" fmla="*/ 0 w 94"/>
                <a:gd name="T5" fmla="*/ 0 h 1"/>
                <a:gd name="T6" fmla="*/ 0 60000 65536"/>
                <a:gd name="T7" fmla="*/ 0 60000 65536"/>
                <a:gd name="T8" fmla="*/ 0 60000 65536"/>
                <a:gd name="T9" fmla="*/ 0 w 94"/>
                <a:gd name="T10" fmla="*/ 0 h 1"/>
                <a:gd name="T11" fmla="*/ 94 w 9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2" name="Freeform 11"/>
            <p:cNvSpPr>
              <a:spLocks/>
            </p:cNvSpPr>
            <p:nvPr/>
          </p:nvSpPr>
          <p:spPr bwMode="auto">
            <a:xfrm>
              <a:off x="6542334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3" name="Freeform 12"/>
            <p:cNvSpPr>
              <a:spLocks/>
            </p:cNvSpPr>
            <p:nvPr/>
          </p:nvSpPr>
          <p:spPr bwMode="auto">
            <a:xfrm>
              <a:off x="6837646" y="1530350"/>
              <a:ext cx="1587" cy="98425"/>
            </a:xfrm>
            <a:custGeom>
              <a:avLst/>
              <a:gdLst>
                <a:gd name="T0" fmla="*/ 0 w 1"/>
                <a:gd name="T1" fmla="*/ 0 h 62"/>
                <a:gd name="T2" fmla="*/ 0 w 1"/>
                <a:gd name="T3" fmla="*/ 2147483647 h 62"/>
                <a:gd name="T4" fmla="*/ 0 w 1"/>
                <a:gd name="T5" fmla="*/ 0 h 62"/>
                <a:gd name="T6" fmla="*/ 0 60000 65536"/>
                <a:gd name="T7" fmla="*/ 0 60000 65536"/>
                <a:gd name="T8" fmla="*/ 0 60000 65536"/>
                <a:gd name="T9" fmla="*/ 0 w 1"/>
                <a:gd name="T10" fmla="*/ 0 h 62"/>
                <a:gd name="T11" fmla="*/ 1 w 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2">
                  <a:moveTo>
                    <a:pt x="0" y="0"/>
                  </a:move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4" name="Freeform 13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0 h 62"/>
                <a:gd name="T2" fmla="*/ 2147483647 w 187"/>
                <a:gd name="T3" fmla="*/ 2147483647 h 62"/>
                <a:gd name="T4" fmla="*/ 0 w 187"/>
                <a:gd name="T5" fmla="*/ 0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0"/>
                  </a:moveTo>
                  <a:lnTo>
                    <a:pt x="186" y="6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5" name="Freeform 14"/>
            <p:cNvSpPr>
              <a:spLocks/>
            </p:cNvSpPr>
            <p:nvPr/>
          </p:nvSpPr>
          <p:spPr bwMode="auto">
            <a:xfrm>
              <a:off x="6542334" y="1530350"/>
              <a:ext cx="296899" cy="98425"/>
            </a:xfrm>
            <a:custGeom>
              <a:avLst/>
              <a:gdLst>
                <a:gd name="T0" fmla="*/ 0 w 187"/>
                <a:gd name="T1" fmla="*/ 2147483647 h 62"/>
                <a:gd name="T2" fmla="*/ 2147483647 w 187"/>
                <a:gd name="T3" fmla="*/ 0 h 62"/>
                <a:gd name="T4" fmla="*/ 0 w 187"/>
                <a:gd name="T5" fmla="*/ 2147483647 h 62"/>
                <a:gd name="T6" fmla="*/ 0 60000 65536"/>
                <a:gd name="T7" fmla="*/ 0 60000 65536"/>
                <a:gd name="T8" fmla="*/ 0 60000 65536"/>
                <a:gd name="T9" fmla="*/ 0 w 187"/>
                <a:gd name="T10" fmla="*/ 0 h 62"/>
                <a:gd name="T11" fmla="*/ 187 w 18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62">
                  <a:moveTo>
                    <a:pt x="0" y="61"/>
                  </a:moveTo>
                  <a:lnTo>
                    <a:pt x="186" y="0"/>
                  </a:lnTo>
                  <a:lnTo>
                    <a:pt x="0" y="6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15"/>
            <p:cNvSpPr>
              <a:spLocks/>
            </p:cNvSpPr>
            <p:nvPr/>
          </p:nvSpPr>
          <p:spPr bwMode="auto">
            <a:xfrm>
              <a:off x="5958060" y="1814513"/>
              <a:ext cx="569984" cy="274638"/>
            </a:xfrm>
            <a:custGeom>
              <a:avLst/>
              <a:gdLst>
                <a:gd name="T0" fmla="*/ 0 w 359"/>
                <a:gd name="T1" fmla="*/ 2147483647 h 173"/>
                <a:gd name="T2" fmla="*/ 2147483647 w 359"/>
                <a:gd name="T3" fmla="*/ 0 h 173"/>
                <a:gd name="T4" fmla="*/ 0 w 35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59"/>
                <a:gd name="T10" fmla="*/ 0 h 173"/>
                <a:gd name="T11" fmla="*/ 359 w 35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173">
                  <a:moveTo>
                    <a:pt x="0" y="172"/>
                  </a:moveTo>
                  <a:lnTo>
                    <a:pt x="358" y="0"/>
                  </a:lnTo>
                  <a:lnTo>
                    <a:pt x="0" y="17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16"/>
            <p:cNvSpPr>
              <a:spLocks/>
            </p:cNvSpPr>
            <p:nvPr/>
          </p:nvSpPr>
          <p:spPr bwMode="auto">
            <a:xfrm>
              <a:off x="6736033" y="1814513"/>
              <a:ext cx="581098" cy="274638"/>
            </a:xfrm>
            <a:custGeom>
              <a:avLst/>
              <a:gdLst>
                <a:gd name="T0" fmla="*/ 0 w 366"/>
                <a:gd name="T1" fmla="*/ 0 h 173"/>
                <a:gd name="T2" fmla="*/ 2147483647 w 366"/>
                <a:gd name="T3" fmla="*/ 2147483647 h 173"/>
                <a:gd name="T4" fmla="*/ 0 w 366"/>
                <a:gd name="T5" fmla="*/ 0 h 173"/>
                <a:gd name="T6" fmla="*/ 0 60000 65536"/>
                <a:gd name="T7" fmla="*/ 0 60000 65536"/>
                <a:gd name="T8" fmla="*/ 0 60000 65536"/>
                <a:gd name="T9" fmla="*/ 0 w 366"/>
                <a:gd name="T10" fmla="*/ 0 h 173"/>
                <a:gd name="T11" fmla="*/ 366 w 36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173">
                  <a:moveTo>
                    <a:pt x="0" y="0"/>
                  </a:moveTo>
                  <a:lnTo>
                    <a:pt x="365" y="17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17"/>
            <p:cNvSpPr>
              <a:spLocks/>
            </p:cNvSpPr>
            <p:nvPr/>
          </p:nvSpPr>
          <p:spPr bwMode="auto">
            <a:xfrm flipH="1">
              <a:off x="7345076" y="3261381"/>
              <a:ext cx="45725" cy="363538"/>
            </a:xfrm>
            <a:custGeom>
              <a:avLst/>
              <a:gdLst>
                <a:gd name="T0" fmla="*/ 0 w 1"/>
                <a:gd name="T1" fmla="*/ 0 h 272"/>
                <a:gd name="T2" fmla="*/ 0 w 1"/>
                <a:gd name="T3" fmla="*/ 2147483647 h 272"/>
                <a:gd name="T4" fmla="*/ 0 w 1"/>
                <a:gd name="T5" fmla="*/ 0 h 272"/>
                <a:gd name="T6" fmla="*/ 0 60000 65536"/>
                <a:gd name="T7" fmla="*/ 0 60000 65536"/>
                <a:gd name="T8" fmla="*/ 0 60000 65536"/>
                <a:gd name="T9" fmla="*/ 0 w 1"/>
                <a:gd name="T10" fmla="*/ 0 h 272"/>
                <a:gd name="T11" fmla="*/ 1 w 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2">
                  <a:moveTo>
                    <a:pt x="0" y="0"/>
                  </a:moveTo>
                  <a:lnTo>
                    <a:pt x="0" y="2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8"/>
            <p:cNvSpPr>
              <a:spLocks/>
            </p:cNvSpPr>
            <p:nvPr/>
          </p:nvSpPr>
          <p:spPr bwMode="auto">
            <a:xfrm>
              <a:off x="6677289" y="984251"/>
              <a:ext cx="1587" cy="392113"/>
            </a:xfrm>
            <a:custGeom>
              <a:avLst/>
              <a:gdLst>
                <a:gd name="T0" fmla="*/ 0 w 1"/>
                <a:gd name="T1" fmla="*/ 0 h 247"/>
                <a:gd name="T2" fmla="*/ 0 w 1"/>
                <a:gd name="T3" fmla="*/ 2147483647 h 247"/>
                <a:gd name="T4" fmla="*/ 0 w 1"/>
                <a:gd name="T5" fmla="*/ 0 h 247"/>
                <a:gd name="T6" fmla="*/ 0 60000 65536"/>
                <a:gd name="T7" fmla="*/ 0 60000 65536"/>
                <a:gd name="T8" fmla="*/ 0 60000 65536"/>
                <a:gd name="T9" fmla="*/ 0 w 1"/>
                <a:gd name="T10" fmla="*/ 0 h 247"/>
                <a:gd name="T11" fmla="*/ 1 w 1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7">
                  <a:moveTo>
                    <a:pt x="0" y="0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9"/>
            <p:cNvSpPr>
              <a:spLocks/>
            </p:cNvSpPr>
            <p:nvPr/>
          </p:nvSpPr>
          <p:spPr bwMode="auto">
            <a:xfrm>
              <a:off x="6962442" y="2942294"/>
              <a:ext cx="100025" cy="122238"/>
            </a:xfrm>
            <a:custGeom>
              <a:avLst/>
              <a:gdLst>
                <a:gd name="T0" fmla="*/ 2147483647 w 63"/>
                <a:gd name="T1" fmla="*/ 2147483647 h 77"/>
                <a:gd name="T2" fmla="*/ 2147483647 w 63"/>
                <a:gd name="T3" fmla="*/ 2147483647 h 77"/>
                <a:gd name="T4" fmla="*/ 2147483647 w 63"/>
                <a:gd name="T5" fmla="*/ 0 h 77"/>
                <a:gd name="T6" fmla="*/ 2147483647 w 63"/>
                <a:gd name="T7" fmla="*/ 2147483647 h 77"/>
                <a:gd name="T8" fmla="*/ 0 w 63"/>
                <a:gd name="T9" fmla="*/ 2147483647 h 77"/>
                <a:gd name="T10" fmla="*/ 2147483647 w 63"/>
                <a:gd name="T11" fmla="*/ 2147483647 h 77"/>
                <a:gd name="T12" fmla="*/ 2147483647 w 63"/>
                <a:gd name="T13" fmla="*/ 2147483647 h 77"/>
                <a:gd name="T14" fmla="*/ 2147483647 w 63"/>
                <a:gd name="T15" fmla="*/ 2147483647 h 77"/>
                <a:gd name="T16" fmla="*/ 2147483647 w 63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7"/>
                <a:gd name="T29" fmla="*/ 63 w 63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7">
                  <a:moveTo>
                    <a:pt x="62" y="38"/>
                  </a:moveTo>
                  <a:lnTo>
                    <a:pt x="53" y="11"/>
                  </a:lnTo>
                  <a:lnTo>
                    <a:pt x="31" y="0"/>
                  </a:lnTo>
                  <a:lnTo>
                    <a:pt x="9" y="11"/>
                  </a:lnTo>
                  <a:lnTo>
                    <a:pt x="0" y="38"/>
                  </a:lnTo>
                  <a:lnTo>
                    <a:pt x="9" y="65"/>
                  </a:lnTo>
                  <a:lnTo>
                    <a:pt x="31" y="76"/>
                  </a:lnTo>
                  <a:lnTo>
                    <a:pt x="53" y="65"/>
                  </a:lnTo>
                  <a:lnTo>
                    <a:pt x="62" y="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20"/>
            <p:cNvSpPr>
              <a:spLocks/>
            </p:cNvSpPr>
            <p:nvPr/>
          </p:nvSpPr>
          <p:spPr bwMode="auto">
            <a:xfrm>
              <a:off x="7011661" y="2953406"/>
              <a:ext cx="87323" cy="1588"/>
            </a:xfrm>
            <a:custGeom>
              <a:avLst/>
              <a:gdLst>
                <a:gd name="T0" fmla="*/ 0 w 55"/>
                <a:gd name="T1" fmla="*/ 0 h 1"/>
                <a:gd name="T2" fmla="*/ 2147483647 w 55"/>
                <a:gd name="T3" fmla="*/ 0 h 1"/>
                <a:gd name="T4" fmla="*/ 0 w 55"/>
                <a:gd name="T5" fmla="*/ 0 h 1"/>
                <a:gd name="T6" fmla="*/ 0 60000 65536"/>
                <a:gd name="T7" fmla="*/ 0 60000 65536"/>
                <a:gd name="T8" fmla="*/ 0 60000 65536"/>
                <a:gd name="T9" fmla="*/ 0 w 55"/>
                <a:gd name="T10" fmla="*/ 0 h 1"/>
                <a:gd name="T11" fmla="*/ 55 w 5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">
                  <a:moveTo>
                    <a:pt x="0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21"/>
            <p:cNvSpPr>
              <a:spLocks/>
            </p:cNvSpPr>
            <p:nvPr/>
          </p:nvSpPr>
          <p:spPr bwMode="auto">
            <a:xfrm flipH="1">
              <a:off x="5899694" y="331300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Rectangle 22"/>
            <p:cNvSpPr>
              <a:spLocks noChangeArrowheads="1"/>
            </p:cNvSpPr>
            <p:nvPr/>
          </p:nvSpPr>
          <p:spPr bwMode="auto">
            <a:xfrm>
              <a:off x="5525574" y="3686068"/>
              <a:ext cx="114155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Reserves</a:t>
              </a:r>
            </a:p>
          </p:txBody>
        </p:sp>
        <p:sp>
          <p:nvSpPr>
            <p:cNvPr id="32794" name="Rectangle 23"/>
            <p:cNvSpPr>
              <a:spLocks noChangeArrowheads="1"/>
            </p:cNvSpPr>
            <p:nvPr/>
          </p:nvSpPr>
          <p:spPr bwMode="auto">
            <a:xfrm>
              <a:off x="7061788" y="3686068"/>
              <a:ext cx="9018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Sailors</a:t>
              </a:r>
            </a:p>
          </p:txBody>
        </p:sp>
        <p:sp>
          <p:nvSpPr>
            <p:cNvPr id="32795" name="Rectangle 24"/>
            <p:cNvSpPr>
              <a:spLocks noChangeArrowheads="1"/>
            </p:cNvSpPr>
            <p:nvPr/>
          </p:nvSpPr>
          <p:spPr bwMode="auto">
            <a:xfrm>
              <a:off x="6299416" y="1568450"/>
              <a:ext cx="7986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sid=sid</a:t>
              </a:r>
            </a:p>
          </p:txBody>
        </p:sp>
        <p:sp>
          <p:nvSpPr>
            <p:cNvPr id="32796" name="Rectangle 25"/>
            <p:cNvSpPr>
              <a:spLocks noChangeArrowheads="1"/>
            </p:cNvSpPr>
            <p:nvPr/>
          </p:nvSpPr>
          <p:spPr bwMode="auto">
            <a:xfrm>
              <a:off x="5611310" y="2993094"/>
              <a:ext cx="8970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bid=100 </a:t>
              </a:r>
            </a:p>
          </p:txBody>
        </p:sp>
        <p:sp>
          <p:nvSpPr>
            <p:cNvPr id="32797" name="Rectangle 26"/>
            <p:cNvSpPr>
              <a:spLocks noChangeArrowheads="1"/>
            </p:cNvSpPr>
            <p:nvPr/>
          </p:nvSpPr>
          <p:spPr bwMode="auto">
            <a:xfrm>
              <a:off x="6451835" y="650876"/>
              <a:ext cx="744631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sname</a:t>
              </a:r>
            </a:p>
          </p:txBody>
        </p:sp>
        <p:sp>
          <p:nvSpPr>
            <p:cNvPr id="32798" name="Rectangle 27"/>
            <p:cNvSpPr>
              <a:spLocks noChangeArrowheads="1"/>
            </p:cNvSpPr>
            <p:nvPr/>
          </p:nvSpPr>
          <p:spPr bwMode="auto">
            <a:xfrm>
              <a:off x="4980038" y="490538"/>
              <a:ext cx="1356311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(On-the-fly)</a:t>
              </a:r>
            </a:p>
          </p:txBody>
        </p:sp>
        <p:sp>
          <p:nvSpPr>
            <p:cNvPr id="32799" name="Rectangle 28"/>
            <p:cNvSpPr>
              <a:spLocks noChangeArrowheads="1"/>
            </p:cNvSpPr>
            <p:nvPr/>
          </p:nvSpPr>
          <p:spPr bwMode="auto">
            <a:xfrm>
              <a:off x="7006898" y="2969281"/>
              <a:ext cx="97643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rating &gt; 5</a:t>
              </a:r>
            </a:p>
          </p:txBody>
        </p:sp>
        <p:sp>
          <p:nvSpPr>
            <p:cNvPr id="32800" name="Rectangle 29"/>
            <p:cNvSpPr>
              <a:spLocks noChangeArrowheads="1"/>
            </p:cNvSpPr>
            <p:nvPr/>
          </p:nvSpPr>
          <p:spPr bwMode="auto">
            <a:xfrm>
              <a:off x="4495041" y="1365427"/>
              <a:ext cx="138179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</a:t>
              </a:r>
              <a:r>
                <a:rPr lang="en-US" sz="1700" b="1" dirty="0">
                  <a:solidFill>
                    <a:srgbClr val="7030A0"/>
                  </a:solidFill>
                  <a:latin typeface="Arial" pitchFamily="34" charset="0"/>
                </a:rPr>
                <a:t>No need to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801" name="Rectangle 30"/>
            <p:cNvSpPr>
              <a:spLocks noChangeArrowheads="1"/>
            </p:cNvSpPr>
            <p:nvPr/>
          </p:nvSpPr>
          <p:spPr bwMode="auto">
            <a:xfrm>
              <a:off x="4586237" y="1568046"/>
              <a:ext cx="1019639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 </a:t>
              </a:r>
            </a:p>
          </p:txBody>
        </p:sp>
        <p:sp>
          <p:nvSpPr>
            <p:cNvPr id="32802" name="Rectangle 31"/>
            <p:cNvSpPr>
              <a:spLocks noChangeArrowheads="1"/>
            </p:cNvSpPr>
            <p:nvPr/>
          </p:nvSpPr>
          <p:spPr bwMode="auto">
            <a:xfrm>
              <a:off x="4513525" y="1794342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T1)</a:t>
              </a:r>
            </a:p>
          </p:txBody>
        </p:sp>
        <p:sp>
          <p:nvSpPr>
            <p:cNvPr id="32803" name="Rectangle 32"/>
            <p:cNvSpPr>
              <a:spLocks noChangeArrowheads="1"/>
            </p:cNvSpPr>
            <p:nvPr/>
          </p:nvSpPr>
          <p:spPr bwMode="auto">
            <a:xfrm>
              <a:off x="8129956" y="1937772"/>
              <a:ext cx="849700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(Scan;</a:t>
              </a:r>
            </a:p>
          </p:txBody>
        </p:sp>
        <p:sp>
          <p:nvSpPr>
            <p:cNvPr id="32804" name="Rectangle 33"/>
            <p:cNvSpPr>
              <a:spLocks noChangeArrowheads="1"/>
            </p:cNvSpPr>
            <p:nvPr/>
          </p:nvSpPr>
          <p:spPr bwMode="auto">
            <a:xfrm>
              <a:off x="8129956" y="2165521"/>
              <a:ext cx="958717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write to</a:t>
              </a:r>
            </a:p>
          </p:txBody>
        </p:sp>
        <p:sp>
          <p:nvSpPr>
            <p:cNvPr id="32805" name="Rectangle 34"/>
            <p:cNvSpPr>
              <a:spLocks noChangeArrowheads="1"/>
            </p:cNvSpPr>
            <p:nvPr/>
          </p:nvSpPr>
          <p:spPr bwMode="auto">
            <a:xfrm>
              <a:off x="8086622" y="2391735"/>
              <a:ext cx="1091784" cy="3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 T2)</a:t>
              </a:r>
            </a:p>
          </p:txBody>
        </p:sp>
        <p:sp>
          <p:nvSpPr>
            <p:cNvPr id="32806" name="Rectangle 35"/>
            <p:cNvSpPr>
              <a:spLocks noChangeArrowheads="1"/>
            </p:cNvSpPr>
            <p:nvPr/>
          </p:nvSpPr>
          <p:spPr bwMode="auto">
            <a:xfrm>
              <a:off x="7023388" y="1215812"/>
              <a:ext cx="1663412" cy="6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(Block Nested Loop Join)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02717" y="2179432"/>
              <a:ext cx="510686" cy="356012"/>
              <a:chOff x="5540145" y="2910006"/>
              <a:chExt cx="510686" cy="356012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44082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061788" y="2151702"/>
              <a:ext cx="1198374" cy="356012"/>
              <a:chOff x="5540145" y="2910006"/>
              <a:chExt cx="1198374" cy="356012"/>
            </a:xfrm>
          </p:grpSpPr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5576662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5651284" y="2922706"/>
                <a:ext cx="1587" cy="133350"/>
              </a:xfrm>
              <a:custGeom>
                <a:avLst/>
                <a:gdLst>
                  <a:gd name="T0" fmla="*/ 0 w 1"/>
                  <a:gd name="T1" fmla="*/ 0 h 84"/>
                  <a:gd name="T2" fmla="*/ 0 w 1"/>
                  <a:gd name="T3" fmla="*/ 2147483647 h 84"/>
                  <a:gd name="T4" fmla="*/ 0 w 1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4"/>
                  <a:gd name="T11" fmla="*/ 1 w 1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4">
                    <a:moveTo>
                      <a:pt x="0" y="0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5540145" y="2910006"/>
                <a:ext cx="149244" cy="1588"/>
              </a:xfrm>
              <a:custGeom>
                <a:avLst/>
                <a:gdLst>
                  <a:gd name="T0" fmla="*/ 0 w 94"/>
                  <a:gd name="T1" fmla="*/ 0 h 1"/>
                  <a:gd name="T2" fmla="*/ 2147483647 w 94"/>
                  <a:gd name="T3" fmla="*/ 0 h 1"/>
                  <a:gd name="T4" fmla="*/ 0 w 9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1"/>
                  <a:gd name="T11" fmla="*/ 94 w 9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1">
                    <a:moveTo>
                      <a:pt x="0" y="0"/>
                    </a:moveTo>
                    <a:lnTo>
                      <a:pt x="9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5610004" y="2960806"/>
                <a:ext cx="1128515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Sid, </a:t>
                </a: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sname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5" name="Freeform 21"/>
            <p:cNvSpPr>
              <a:spLocks/>
            </p:cNvSpPr>
            <p:nvPr/>
          </p:nvSpPr>
          <p:spPr bwMode="auto">
            <a:xfrm flipH="1">
              <a:off x="5853969" y="2576614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 flipH="1">
              <a:off x="7345077" y="2565175"/>
              <a:ext cx="45725" cy="373063"/>
            </a:xfrm>
            <a:custGeom>
              <a:avLst/>
              <a:gdLst>
                <a:gd name="T0" fmla="*/ 0 w 1"/>
                <a:gd name="T1" fmla="*/ 0 h 271"/>
                <a:gd name="T2" fmla="*/ 0 w 1"/>
                <a:gd name="T3" fmla="*/ 2147483647 h 271"/>
                <a:gd name="T4" fmla="*/ 0 w 1"/>
                <a:gd name="T5" fmla="*/ 0 h 271"/>
                <a:gd name="T6" fmla="*/ 0 60000 65536"/>
                <a:gd name="T7" fmla="*/ 0 60000 65536"/>
                <a:gd name="T8" fmla="*/ 0 60000 65536"/>
                <a:gd name="T9" fmla="*/ 0 w 1"/>
                <a:gd name="T10" fmla="*/ 0 h 271"/>
                <a:gd name="T11" fmla="*/ 1 w 1"/>
                <a:gd name="T12" fmla="*/ 271 h 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71">
                  <a:moveTo>
                    <a:pt x="0" y="0"/>
                  </a:moveTo>
                  <a:lnTo>
                    <a:pt x="0" y="27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7" name="Rectangle 4">
            <a:extLst>
              <a:ext uri="{FF2B5EF4-FFF2-40B4-BE49-F238E27FC236}">
                <a16:creationId xmlns:a16="http://schemas.microsoft.com/office/drawing/2014/main" id="{1D9B1E1E-382D-4E6D-BFE4-B921E7441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744" y="284863"/>
            <a:ext cx="4343400" cy="11049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Push Projections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82957" y="5251691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10868" y="5251691"/>
            <a:ext cx="127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(500 pages)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445532" y="3850631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pages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95651" y="2959471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pages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693675" y="2315092"/>
            <a:ext cx="2497723" cy="841841"/>
          </a:xfrm>
          <a:prstGeom prst="wedgeRoundRectCallout">
            <a:avLst>
              <a:gd name="adj1" fmla="val -51546"/>
              <a:gd name="adj2" fmla="val 8801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fact, we do not need to write to T2 either</a:t>
            </a:r>
          </a:p>
        </p:txBody>
      </p:sp>
    </p:spTree>
    <p:extLst>
      <p:ext uri="{BB962C8B-B14F-4D97-AF65-F5344CB8AC3E}">
        <p14:creationId xmlns:p14="http://schemas.microsoft.com/office/powerpoint/2010/main" val="39047272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98837-15D5-4024-A702-05C30D103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3" y="418013"/>
            <a:ext cx="7272957" cy="6021974"/>
          </a:xfrm>
        </p:spPr>
      </p:pic>
      <p:sp>
        <p:nvSpPr>
          <p:cNvPr id="2" name="TextBox 1"/>
          <p:cNvSpPr txBox="1"/>
          <p:nvPr/>
        </p:nvSpPr>
        <p:spPr>
          <a:xfrm>
            <a:off x="3470739" y="5400484"/>
            <a:ext cx="278277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Some of these hash buckets are overflow.  The average size of each hash bucket is 1.2 pages.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DAB1F-A68E-8514-9FCA-A28AC44FA22C}"/>
              </a:ext>
            </a:extLst>
          </p:cNvPr>
          <p:cNvSpPr/>
          <p:nvPr/>
        </p:nvSpPr>
        <p:spPr>
          <a:xfrm>
            <a:off x="6556331" y="-89627"/>
            <a:ext cx="2491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Old Test</a:t>
            </a:r>
          </a:p>
        </p:txBody>
      </p:sp>
    </p:spTree>
    <p:extLst>
      <p:ext uri="{BB962C8B-B14F-4D97-AF65-F5344CB8AC3E}">
        <p14:creationId xmlns:p14="http://schemas.microsoft.com/office/powerpoint/2010/main" val="325566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DF01E04-EBAF-458E-AAC6-BF29A9089FC0}"/>
              </a:ext>
            </a:extLst>
          </p:cNvPr>
          <p:cNvSpPr/>
          <p:nvPr/>
        </p:nvSpPr>
        <p:spPr>
          <a:xfrm>
            <a:off x="1320203" y="1298187"/>
            <a:ext cx="4062921" cy="1389062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8470901" cy="762000"/>
          </a:xfrm>
          <a:noFill/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Old Test:  Estimate the IO Cost</a:t>
            </a:r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4671925" y="3086313"/>
            <a:ext cx="1588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4854488" y="3086313"/>
            <a:ext cx="1587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4671925" y="3086313"/>
            <a:ext cx="184150" cy="88900"/>
          </a:xfrm>
          <a:custGeom>
            <a:avLst/>
            <a:gdLst>
              <a:gd name="T0" fmla="*/ 0 w 116"/>
              <a:gd name="T1" fmla="*/ 0 h 56"/>
              <a:gd name="T2" fmla="*/ 2147483647 w 116"/>
              <a:gd name="T3" fmla="*/ 2147483647 h 56"/>
              <a:gd name="T4" fmla="*/ 0 w 116"/>
              <a:gd name="T5" fmla="*/ 0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0"/>
                </a:moveTo>
                <a:lnTo>
                  <a:pt x="115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4671925" y="3086313"/>
            <a:ext cx="184150" cy="88900"/>
          </a:xfrm>
          <a:custGeom>
            <a:avLst/>
            <a:gdLst>
              <a:gd name="T0" fmla="*/ 0 w 116"/>
              <a:gd name="T1" fmla="*/ 2147483647 h 56"/>
              <a:gd name="T2" fmla="*/ 2147483647 w 116"/>
              <a:gd name="T3" fmla="*/ 0 h 56"/>
              <a:gd name="T4" fmla="*/ 0 w 116"/>
              <a:gd name="T5" fmla="*/ 2147483647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55"/>
                </a:moveTo>
                <a:lnTo>
                  <a:pt x="115" y="0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343314" y="3443500"/>
            <a:ext cx="366712" cy="366713"/>
          </a:xfrm>
          <a:custGeom>
            <a:avLst/>
            <a:gdLst>
              <a:gd name="T0" fmla="*/ 0 w 221"/>
              <a:gd name="T1" fmla="*/ 2147483647 h 158"/>
              <a:gd name="T2" fmla="*/ 2147483647 w 221"/>
              <a:gd name="T3" fmla="*/ 0 h 158"/>
              <a:gd name="T4" fmla="*/ 0 w 221"/>
              <a:gd name="T5" fmla="*/ 2147483647 h 158"/>
              <a:gd name="T6" fmla="*/ 0 60000 65536"/>
              <a:gd name="T7" fmla="*/ 0 60000 65536"/>
              <a:gd name="T8" fmla="*/ 0 60000 65536"/>
              <a:gd name="T9" fmla="*/ 0 w 221"/>
              <a:gd name="T10" fmla="*/ 0 h 158"/>
              <a:gd name="T11" fmla="*/ 221 w 22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158">
                <a:moveTo>
                  <a:pt x="0" y="157"/>
                </a:moveTo>
                <a:lnTo>
                  <a:pt x="220" y="0"/>
                </a:lnTo>
                <a:lnTo>
                  <a:pt x="0" y="1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4840201" y="3443500"/>
            <a:ext cx="344488" cy="366713"/>
          </a:xfrm>
          <a:custGeom>
            <a:avLst/>
            <a:gdLst>
              <a:gd name="T0" fmla="*/ 0 w 227"/>
              <a:gd name="T1" fmla="*/ 0 h 158"/>
              <a:gd name="T2" fmla="*/ 2147483647 w 227"/>
              <a:gd name="T3" fmla="*/ 2147483647 h 158"/>
              <a:gd name="T4" fmla="*/ 0 w 227"/>
              <a:gd name="T5" fmla="*/ 0 h 158"/>
              <a:gd name="T6" fmla="*/ 0 60000 65536"/>
              <a:gd name="T7" fmla="*/ 0 60000 65536"/>
              <a:gd name="T8" fmla="*/ 0 60000 65536"/>
              <a:gd name="T9" fmla="*/ 0 w 227"/>
              <a:gd name="T10" fmla="*/ 0 h 158"/>
              <a:gd name="T11" fmla="*/ 227 w 227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58">
                <a:moveTo>
                  <a:pt x="0" y="0"/>
                </a:moveTo>
                <a:lnTo>
                  <a:pt x="226" y="15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4762413" y="1798850"/>
            <a:ext cx="1587" cy="390525"/>
          </a:xfrm>
          <a:custGeom>
            <a:avLst/>
            <a:gdLst>
              <a:gd name="T0" fmla="*/ 0 w 1"/>
              <a:gd name="T1" fmla="*/ 0 h 246"/>
              <a:gd name="T2" fmla="*/ 0 w 1"/>
              <a:gd name="T3" fmla="*/ 2147483647 h 246"/>
              <a:gd name="T4" fmla="*/ 0 w 1"/>
              <a:gd name="T5" fmla="*/ 0 h 246"/>
              <a:gd name="T6" fmla="*/ 0 60000 65536"/>
              <a:gd name="T7" fmla="*/ 0 60000 65536"/>
              <a:gd name="T8" fmla="*/ 0 60000 65536"/>
              <a:gd name="T9" fmla="*/ 0 w 1"/>
              <a:gd name="T10" fmla="*/ 0 h 246"/>
              <a:gd name="T11" fmla="*/ 1 w 1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6">
                <a:moveTo>
                  <a:pt x="0" y="0"/>
                </a:moveTo>
                <a:lnTo>
                  <a:pt x="0" y="24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4756063" y="2587838"/>
            <a:ext cx="1587" cy="358775"/>
          </a:xfrm>
          <a:custGeom>
            <a:avLst/>
            <a:gdLst>
              <a:gd name="T0" fmla="*/ 0 w 1"/>
              <a:gd name="T1" fmla="*/ 0 h 226"/>
              <a:gd name="T2" fmla="*/ 0 w 1"/>
              <a:gd name="T3" fmla="*/ 2147483647 h 226"/>
              <a:gd name="T4" fmla="*/ 0 w 1"/>
              <a:gd name="T5" fmla="*/ 0 h 226"/>
              <a:gd name="T6" fmla="*/ 0 60000 65536"/>
              <a:gd name="T7" fmla="*/ 0 60000 65536"/>
              <a:gd name="T8" fmla="*/ 0 60000 65536"/>
              <a:gd name="T9" fmla="*/ 0 w 1"/>
              <a:gd name="T10" fmla="*/ 0 h 226"/>
              <a:gd name="T11" fmla="*/ 1 w 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6">
                <a:moveTo>
                  <a:pt x="0" y="0"/>
                </a:moveTo>
                <a:lnTo>
                  <a:pt x="0" y="2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4533813" y="1503575"/>
            <a:ext cx="1587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579850" y="1503575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4511588" y="1494050"/>
            <a:ext cx="92075" cy="1588"/>
          </a:xfrm>
          <a:custGeom>
            <a:avLst/>
            <a:gdLst>
              <a:gd name="T0" fmla="*/ 0 w 58"/>
              <a:gd name="T1" fmla="*/ 0 h 1"/>
              <a:gd name="T2" fmla="*/ 2147483647 w 58"/>
              <a:gd name="T3" fmla="*/ 0 h 1"/>
              <a:gd name="T4" fmla="*/ 0 w 58"/>
              <a:gd name="T5" fmla="*/ 0 h 1"/>
              <a:gd name="T6" fmla="*/ 0 60000 65536"/>
              <a:gd name="T7" fmla="*/ 0 60000 65536"/>
              <a:gd name="T8" fmla="*/ 0 60000 65536"/>
              <a:gd name="T9" fmla="*/ 0 w 58"/>
              <a:gd name="T10" fmla="*/ 0 h 1"/>
              <a:gd name="T11" fmla="*/ 58 w 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">
                <a:moveTo>
                  <a:pt x="0" y="0"/>
                </a:move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4527463" y="2254463"/>
            <a:ext cx="61912" cy="109537"/>
          </a:xfrm>
          <a:custGeom>
            <a:avLst/>
            <a:gdLst>
              <a:gd name="T0" fmla="*/ 2147483647 w 39"/>
              <a:gd name="T1" fmla="*/ 2147483647 h 69"/>
              <a:gd name="T2" fmla="*/ 2147483647 w 39"/>
              <a:gd name="T3" fmla="*/ 2147483647 h 69"/>
              <a:gd name="T4" fmla="*/ 2147483647 w 39"/>
              <a:gd name="T5" fmla="*/ 0 h 69"/>
              <a:gd name="T6" fmla="*/ 2147483647 w 39"/>
              <a:gd name="T7" fmla="*/ 2147483647 h 69"/>
              <a:gd name="T8" fmla="*/ 0 w 39"/>
              <a:gd name="T9" fmla="*/ 2147483647 h 69"/>
              <a:gd name="T10" fmla="*/ 2147483647 w 39"/>
              <a:gd name="T11" fmla="*/ 2147483647 h 69"/>
              <a:gd name="T12" fmla="*/ 2147483647 w 39"/>
              <a:gd name="T13" fmla="*/ 2147483647 h 69"/>
              <a:gd name="T14" fmla="*/ 2147483647 w 39"/>
              <a:gd name="T15" fmla="*/ 2147483647 h 69"/>
              <a:gd name="T16" fmla="*/ 2147483647 w 39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69"/>
              <a:gd name="T29" fmla="*/ 39 w 39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69">
                <a:moveTo>
                  <a:pt x="38" y="34"/>
                </a:moveTo>
                <a:lnTo>
                  <a:pt x="33" y="10"/>
                </a:lnTo>
                <a:lnTo>
                  <a:pt x="19" y="0"/>
                </a:lnTo>
                <a:lnTo>
                  <a:pt x="5" y="10"/>
                </a:lnTo>
                <a:lnTo>
                  <a:pt x="0" y="34"/>
                </a:lnTo>
                <a:lnTo>
                  <a:pt x="5" y="58"/>
                </a:lnTo>
                <a:lnTo>
                  <a:pt x="19" y="68"/>
                </a:lnTo>
                <a:lnTo>
                  <a:pt x="33" y="58"/>
                </a:lnTo>
                <a:lnTo>
                  <a:pt x="38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4556038" y="2263988"/>
            <a:ext cx="57150" cy="1587"/>
          </a:xfrm>
          <a:custGeom>
            <a:avLst/>
            <a:gdLst>
              <a:gd name="T0" fmla="*/ 0 w 36"/>
              <a:gd name="T1" fmla="*/ 0 h 1"/>
              <a:gd name="T2" fmla="*/ 2147483647 w 36"/>
              <a:gd name="T3" fmla="*/ 0 h 1"/>
              <a:gd name="T4" fmla="*/ 0 w 36"/>
              <a:gd name="T5" fmla="*/ 0 h 1"/>
              <a:gd name="T6" fmla="*/ 0 60000 65536"/>
              <a:gd name="T7" fmla="*/ 0 60000 65536"/>
              <a:gd name="T8" fmla="*/ 0 60000 65536"/>
              <a:gd name="T9" fmla="*/ 0 w 36"/>
              <a:gd name="T10" fmla="*/ 0 h 1"/>
              <a:gd name="T11" fmla="*/ 36 w 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">
                <a:moveTo>
                  <a:pt x="0" y="0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4343313" y="4072150"/>
            <a:ext cx="1587" cy="388938"/>
          </a:xfrm>
          <a:custGeom>
            <a:avLst/>
            <a:gdLst>
              <a:gd name="T0" fmla="*/ 0 w 1"/>
              <a:gd name="T1" fmla="*/ 0 h 245"/>
              <a:gd name="T2" fmla="*/ 0 w 1"/>
              <a:gd name="T3" fmla="*/ 2147483647 h 245"/>
              <a:gd name="T4" fmla="*/ 0 w 1"/>
              <a:gd name="T5" fmla="*/ 0 h 245"/>
              <a:gd name="T6" fmla="*/ 0 60000 65536"/>
              <a:gd name="T7" fmla="*/ 0 60000 65536"/>
              <a:gd name="T8" fmla="*/ 0 60000 65536"/>
              <a:gd name="T9" fmla="*/ 0 w 1"/>
              <a:gd name="T10" fmla="*/ 0 h 245"/>
              <a:gd name="T11" fmla="*/ 1 w 1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5">
                <a:moveTo>
                  <a:pt x="0" y="0"/>
                </a:moveTo>
                <a:lnTo>
                  <a:pt x="0" y="24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033750" y="4500775"/>
            <a:ext cx="858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4962438" y="3827675"/>
            <a:ext cx="688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383000" y="3151400"/>
            <a:ext cx="709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124238" y="3841963"/>
            <a:ext cx="795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521113" y="1548025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405100" y="1449600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521113" y="2283038"/>
            <a:ext cx="862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4108363" y="3811800"/>
            <a:ext cx="65087" cy="111125"/>
          </a:xfrm>
          <a:custGeom>
            <a:avLst/>
            <a:gdLst>
              <a:gd name="T0" fmla="*/ 2147483647 w 41"/>
              <a:gd name="T1" fmla="*/ 2147483647 h 70"/>
              <a:gd name="T2" fmla="*/ 2147483647 w 41"/>
              <a:gd name="T3" fmla="*/ 2147483647 h 70"/>
              <a:gd name="T4" fmla="*/ 2147483647 w 41"/>
              <a:gd name="T5" fmla="*/ 0 h 70"/>
              <a:gd name="T6" fmla="*/ 2147483647 w 41"/>
              <a:gd name="T7" fmla="*/ 2147483647 h 70"/>
              <a:gd name="T8" fmla="*/ 0 w 41"/>
              <a:gd name="T9" fmla="*/ 2147483647 h 70"/>
              <a:gd name="T10" fmla="*/ 2147483647 w 41"/>
              <a:gd name="T11" fmla="*/ 2147483647 h 70"/>
              <a:gd name="T12" fmla="*/ 2147483647 w 41"/>
              <a:gd name="T13" fmla="*/ 2147483647 h 70"/>
              <a:gd name="T14" fmla="*/ 2147483647 w 41"/>
              <a:gd name="T15" fmla="*/ 2147483647 h 70"/>
              <a:gd name="T16" fmla="*/ 2147483647 w 41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0"/>
              <a:gd name="T29" fmla="*/ 41 w 41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0">
                <a:moveTo>
                  <a:pt x="40" y="34"/>
                </a:moveTo>
                <a:lnTo>
                  <a:pt x="34" y="10"/>
                </a:lnTo>
                <a:lnTo>
                  <a:pt x="20" y="0"/>
                </a:lnTo>
                <a:lnTo>
                  <a:pt x="6" y="10"/>
                </a:lnTo>
                <a:lnTo>
                  <a:pt x="0" y="34"/>
                </a:lnTo>
                <a:lnTo>
                  <a:pt x="6" y="59"/>
                </a:lnTo>
                <a:lnTo>
                  <a:pt x="20" y="69"/>
                </a:lnTo>
                <a:lnTo>
                  <a:pt x="34" y="59"/>
                </a:lnTo>
                <a:lnTo>
                  <a:pt x="40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4140113" y="3822913"/>
            <a:ext cx="58737" cy="1587"/>
          </a:xfrm>
          <a:custGeom>
            <a:avLst/>
            <a:gdLst>
              <a:gd name="T0" fmla="*/ 0 w 37"/>
              <a:gd name="T1" fmla="*/ 0 h 1"/>
              <a:gd name="T2" fmla="*/ 2147483647 w 37"/>
              <a:gd name="T3" fmla="*/ 0 h 1"/>
              <a:gd name="T4" fmla="*/ 0 w 37"/>
              <a:gd name="T5" fmla="*/ 0 h 1"/>
              <a:gd name="T6" fmla="*/ 0 60000 65536"/>
              <a:gd name="T7" fmla="*/ 0 60000 65536"/>
              <a:gd name="T8" fmla="*/ 0 60000 65536"/>
              <a:gd name="T9" fmla="*/ 0 w 37"/>
              <a:gd name="T10" fmla="*/ 0 h 1"/>
              <a:gd name="T11" fmla="*/ 37 w 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40212" y="2906925"/>
            <a:ext cx="1741488" cy="447675"/>
            <a:chOff x="7378700" y="1685925"/>
            <a:chExt cx="1741488" cy="447675"/>
          </a:xfrm>
        </p:grpSpPr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7378700" y="1685925"/>
              <a:ext cx="1741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(Index Nested Loops,</a:t>
              </a: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7378700" y="1858963"/>
              <a:ext cx="1360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with pipelining )</a:t>
              </a:r>
            </a:p>
          </p:txBody>
        </p:sp>
      </p:grp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481300" y="2135400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556957" y="3644611"/>
            <a:ext cx="112474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unclustered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hash Index on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OK)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8812" y="471009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100,000 tuples)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1729752" y="2566071"/>
            <a:ext cx="2286148" cy="868585"/>
          </a:xfrm>
          <a:prstGeom prst="wedgeRoundRectCallout">
            <a:avLst>
              <a:gd name="adj1" fmla="val 67626"/>
              <a:gd name="adj2" fmla="val 6350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tuples in 10 pages.  They are not stored to disk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6004366" y="1213156"/>
            <a:ext cx="2335091" cy="1335026"/>
          </a:xfrm>
          <a:prstGeom prst="wedgeRoundRectCallout">
            <a:avLst>
              <a:gd name="adj1" fmla="val -42824"/>
              <a:gd name="adj2" fmla="val 8057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x 1.2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look up the 1000 matching data entries in the hash buckets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8F34A-E359-4430-AC8E-6C724231A73C}"/>
              </a:ext>
            </a:extLst>
          </p:cNvPr>
          <p:cNvGrpSpPr/>
          <p:nvPr/>
        </p:nvGrpSpPr>
        <p:grpSpPr>
          <a:xfrm>
            <a:off x="2280019" y="3811800"/>
            <a:ext cx="1410629" cy="960438"/>
            <a:chOff x="2280019" y="3811800"/>
            <a:chExt cx="1410629" cy="960438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CDE7A749-1BDD-40FE-9EBF-9D64FC689A78}"/>
                </a:ext>
              </a:extLst>
            </p:cNvPr>
            <p:cNvSpPr/>
            <p:nvPr/>
          </p:nvSpPr>
          <p:spPr>
            <a:xfrm>
              <a:off x="3565438" y="3811800"/>
              <a:ext cx="125210" cy="960438"/>
            </a:xfrm>
            <a:prstGeom prst="leftBrace">
              <a:avLst/>
            </a:prstGeom>
            <a:no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972389-79E1-460D-B2EF-40047B73CE98}"/>
                </a:ext>
              </a:extLst>
            </p:cNvPr>
            <p:cNvSpPr txBox="1"/>
            <p:nvPr/>
          </p:nvSpPr>
          <p:spPr>
            <a:xfrm>
              <a:off x="2280019" y="4091756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1,000 I/</a:t>
              </a:r>
              <a:r>
                <a:rPr lang="en-US" dirty="0" err="1"/>
                <a:t>Os</a:t>
              </a:r>
              <a:endParaRPr lang="en-US" dirty="0"/>
            </a:p>
          </p:txBody>
        </p:sp>
      </p:grpSp>
      <p:sp>
        <p:nvSpPr>
          <p:cNvPr id="39" name="Rounded Rectangular Callout 37">
            <a:extLst>
              <a:ext uri="{FF2B5EF4-FFF2-40B4-BE49-F238E27FC236}">
                <a16:creationId xmlns:a16="http://schemas.microsoft.com/office/drawing/2014/main" id="{B11F7DDC-79AD-4C81-97C0-7C0C5A017E57}"/>
              </a:ext>
            </a:extLst>
          </p:cNvPr>
          <p:cNvSpPr/>
          <p:nvPr/>
        </p:nvSpPr>
        <p:spPr>
          <a:xfrm>
            <a:off x="6065360" y="4521563"/>
            <a:ext cx="1741488" cy="1244825"/>
          </a:xfrm>
          <a:prstGeom prst="wedgeRoundRectCallout">
            <a:avLst>
              <a:gd name="adj1" fmla="val -40666"/>
              <a:gd name="adj2" fmla="val -6450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1000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retrieve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matching Sailor data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67D1F-4782-42C8-910D-159EE88FA790}"/>
              </a:ext>
            </a:extLst>
          </p:cNvPr>
          <p:cNvSpPr txBox="1"/>
          <p:nvPr/>
        </p:nvSpPr>
        <p:spPr>
          <a:xfrm>
            <a:off x="590400" y="5644800"/>
            <a:ext cx="4848443" cy="830997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dirty="0"/>
              <a:t>Total Cost = 1000 + (1000x1.2 + 1000)</a:t>
            </a:r>
          </a:p>
          <a:p>
            <a:r>
              <a:rPr lang="en-US" sz="2400" dirty="0"/>
              <a:t>                   = 3200 I/</a:t>
            </a:r>
            <a:r>
              <a:rPr lang="en-US" sz="2400" dirty="0" err="1"/>
              <a:t>Os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7EB7-CAED-4AF4-ACA8-FD5A419D9801}"/>
              </a:ext>
            </a:extLst>
          </p:cNvPr>
          <p:cNvSpPr txBox="1"/>
          <p:nvPr/>
        </p:nvSpPr>
        <p:spPr>
          <a:xfrm>
            <a:off x="590400" y="15480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76440F-7B60-491B-9E95-0E090321644F}"/>
              </a:ext>
            </a:extLst>
          </p:cNvPr>
          <p:cNvSpPr txBox="1"/>
          <p:nvPr/>
        </p:nvSpPr>
        <p:spPr>
          <a:xfrm>
            <a:off x="1380059" y="1545513"/>
            <a:ext cx="219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Pipeline processing: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No additional I/O cost</a:t>
            </a:r>
          </a:p>
        </p:txBody>
      </p:sp>
      <p:sp>
        <p:nvSpPr>
          <p:cNvPr id="8" name="Oval 7"/>
          <p:cNvSpPr/>
          <p:nvPr/>
        </p:nvSpPr>
        <p:spPr>
          <a:xfrm>
            <a:off x="8014447" y="980347"/>
            <a:ext cx="490818" cy="46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7528819" y="4229564"/>
            <a:ext cx="490818" cy="46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27770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7" grpId="0" animBg="1"/>
      <p:bldP spid="38" grpId="0" animBg="1"/>
      <p:bldP spid="39" grpId="0" animBg="1"/>
      <p:bldP spid="5" grpId="0"/>
      <p:bldP spid="8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8470901" cy="762000"/>
          </a:xfrm>
          <a:noFill/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Old Test:  Having Hash Index on bid</a:t>
            </a:r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5237647" y="3032475"/>
            <a:ext cx="1588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5420210" y="3032475"/>
            <a:ext cx="1587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5237647" y="3032475"/>
            <a:ext cx="184150" cy="88900"/>
          </a:xfrm>
          <a:custGeom>
            <a:avLst/>
            <a:gdLst>
              <a:gd name="T0" fmla="*/ 0 w 116"/>
              <a:gd name="T1" fmla="*/ 0 h 56"/>
              <a:gd name="T2" fmla="*/ 2147483647 w 116"/>
              <a:gd name="T3" fmla="*/ 2147483647 h 56"/>
              <a:gd name="T4" fmla="*/ 0 w 116"/>
              <a:gd name="T5" fmla="*/ 0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0"/>
                </a:moveTo>
                <a:lnTo>
                  <a:pt x="115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5237647" y="3032475"/>
            <a:ext cx="184150" cy="88900"/>
          </a:xfrm>
          <a:custGeom>
            <a:avLst/>
            <a:gdLst>
              <a:gd name="T0" fmla="*/ 0 w 116"/>
              <a:gd name="T1" fmla="*/ 2147483647 h 56"/>
              <a:gd name="T2" fmla="*/ 2147483647 w 116"/>
              <a:gd name="T3" fmla="*/ 0 h 56"/>
              <a:gd name="T4" fmla="*/ 0 w 116"/>
              <a:gd name="T5" fmla="*/ 2147483647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55"/>
                </a:moveTo>
                <a:lnTo>
                  <a:pt x="115" y="0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764572" y="3389662"/>
            <a:ext cx="511175" cy="328613"/>
          </a:xfrm>
          <a:custGeom>
            <a:avLst/>
            <a:gdLst>
              <a:gd name="T0" fmla="*/ 0 w 221"/>
              <a:gd name="T1" fmla="*/ 2147483647 h 158"/>
              <a:gd name="T2" fmla="*/ 2147483647 w 221"/>
              <a:gd name="T3" fmla="*/ 0 h 158"/>
              <a:gd name="T4" fmla="*/ 0 w 221"/>
              <a:gd name="T5" fmla="*/ 2147483647 h 158"/>
              <a:gd name="T6" fmla="*/ 0 60000 65536"/>
              <a:gd name="T7" fmla="*/ 0 60000 65536"/>
              <a:gd name="T8" fmla="*/ 0 60000 65536"/>
              <a:gd name="T9" fmla="*/ 0 w 221"/>
              <a:gd name="T10" fmla="*/ 0 h 158"/>
              <a:gd name="T11" fmla="*/ 221 w 22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158">
                <a:moveTo>
                  <a:pt x="0" y="157"/>
                </a:moveTo>
                <a:lnTo>
                  <a:pt x="220" y="0"/>
                </a:lnTo>
                <a:lnTo>
                  <a:pt x="0" y="1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5405922" y="3389662"/>
            <a:ext cx="416654" cy="379413"/>
          </a:xfrm>
          <a:custGeom>
            <a:avLst/>
            <a:gdLst>
              <a:gd name="T0" fmla="*/ 0 w 227"/>
              <a:gd name="T1" fmla="*/ 0 h 158"/>
              <a:gd name="T2" fmla="*/ 2147483647 w 227"/>
              <a:gd name="T3" fmla="*/ 2147483647 h 158"/>
              <a:gd name="T4" fmla="*/ 0 w 227"/>
              <a:gd name="T5" fmla="*/ 0 h 158"/>
              <a:gd name="T6" fmla="*/ 0 60000 65536"/>
              <a:gd name="T7" fmla="*/ 0 60000 65536"/>
              <a:gd name="T8" fmla="*/ 0 60000 65536"/>
              <a:gd name="T9" fmla="*/ 0 w 227"/>
              <a:gd name="T10" fmla="*/ 0 h 158"/>
              <a:gd name="T11" fmla="*/ 227 w 227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58">
                <a:moveTo>
                  <a:pt x="0" y="0"/>
                </a:moveTo>
                <a:lnTo>
                  <a:pt x="226" y="15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5328135" y="1745012"/>
            <a:ext cx="1587" cy="390525"/>
          </a:xfrm>
          <a:custGeom>
            <a:avLst/>
            <a:gdLst>
              <a:gd name="T0" fmla="*/ 0 w 1"/>
              <a:gd name="T1" fmla="*/ 0 h 246"/>
              <a:gd name="T2" fmla="*/ 0 w 1"/>
              <a:gd name="T3" fmla="*/ 2147483647 h 246"/>
              <a:gd name="T4" fmla="*/ 0 w 1"/>
              <a:gd name="T5" fmla="*/ 0 h 246"/>
              <a:gd name="T6" fmla="*/ 0 60000 65536"/>
              <a:gd name="T7" fmla="*/ 0 60000 65536"/>
              <a:gd name="T8" fmla="*/ 0 60000 65536"/>
              <a:gd name="T9" fmla="*/ 0 w 1"/>
              <a:gd name="T10" fmla="*/ 0 h 246"/>
              <a:gd name="T11" fmla="*/ 1 w 1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6">
                <a:moveTo>
                  <a:pt x="0" y="0"/>
                </a:moveTo>
                <a:lnTo>
                  <a:pt x="0" y="24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5321785" y="2534000"/>
            <a:ext cx="1587" cy="358775"/>
          </a:xfrm>
          <a:custGeom>
            <a:avLst/>
            <a:gdLst>
              <a:gd name="T0" fmla="*/ 0 w 1"/>
              <a:gd name="T1" fmla="*/ 0 h 226"/>
              <a:gd name="T2" fmla="*/ 0 w 1"/>
              <a:gd name="T3" fmla="*/ 2147483647 h 226"/>
              <a:gd name="T4" fmla="*/ 0 w 1"/>
              <a:gd name="T5" fmla="*/ 0 h 226"/>
              <a:gd name="T6" fmla="*/ 0 60000 65536"/>
              <a:gd name="T7" fmla="*/ 0 60000 65536"/>
              <a:gd name="T8" fmla="*/ 0 60000 65536"/>
              <a:gd name="T9" fmla="*/ 0 w 1"/>
              <a:gd name="T10" fmla="*/ 0 h 226"/>
              <a:gd name="T11" fmla="*/ 1 w 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6">
                <a:moveTo>
                  <a:pt x="0" y="0"/>
                </a:moveTo>
                <a:lnTo>
                  <a:pt x="0" y="2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5099535" y="1449737"/>
            <a:ext cx="1587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5145572" y="1449737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5077310" y="1440212"/>
            <a:ext cx="92075" cy="1588"/>
          </a:xfrm>
          <a:custGeom>
            <a:avLst/>
            <a:gdLst>
              <a:gd name="T0" fmla="*/ 0 w 58"/>
              <a:gd name="T1" fmla="*/ 0 h 1"/>
              <a:gd name="T2" fmla="*/ 2147483647 w 58"/>
              <a:gd name="T3" fmla="*/ 0 h 1"/>
              <a:gd name="T4" fmla="*/ 0 w 58"/>
              <a:gd name="T5" fmla="*/ 0 h 1"/>
              <a:gd name="T6" fmla="*/ 0 60000 65536"/>
              <a:gd name="T7" fmla="*/ 0 60000 65536"/>
              <a:gd name="T8" fmla="*/ 0 60000 65536"/>
              <a:gd name="T9" fmla="*/ 0 w 58"/>
              <a:gd name="T10" fmla="*/ 0 h 1"/>
              <a:gd name="T11" fmla="*/ 58 w 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">
                <a:moveTo>
                  <a:pt x="0" y="0"/>
                </a:move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5093185" y="2200625"/>
            <a:ext cx="61912" cy="109537"/>
          </a:xfrm>
          <a:custGeom>
            <a:avLst/>
            <a:gdLst>
              <a:gd name="T0" fmla="*/ 2147483647 w 39"/>
              <a:gd name="T1" fmla="*/ 2147483647 h 69"/>
              <a:gd name="T2" fmla="*/ 2147483647 w 39"/>
              <a:gd name="T3" fmla="*/ 2147483647 h 69"/>
              <a:gd name="T4" fmla="*/ 2147483647 w 39"/>
              <a:gd name="T5" fmla="*/ 0 h 69"/>
              <a:gd name="T6" fmla="*/ 2147483647 w 39"/>
              <a:gd name="T7" fmla="*/ 2147483647 h 69"/>
              <a:gd name="T8" fmla="*/ 0 w 39"/>
              <a:gd name="T9" fmla="*/ 2147483647 h 69"/>
              <a:gd name="T10" fmla="*/ 2147483647 w 39"/>
              <a:gd name="T11" fmla="*/ 2147483647 h 69"/>
              <a:gd name="T12" fmla="*/ 2147483647 w 39"/>
              <a:gd name="T13" fmla="*/ 2147483647 h 69"/>
              <a:gd name="T14" fmla="*/ 2147483647 w 39"/>
              <a:gd name="T15" fmla="*/ 2147483647 h 69"/>
              <a:gd name="T16" fmla="*/ 2147483647 w 39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69"/>
              <a:gd name="T29" fmla="*/ 39 w 39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69">
                <a:moveTo>
                  <a:pt x="38" y="34"/>
                </a:moveTo>
                <a:lnTo>
                  <a:pt x="33" y="10"/>
                </a:lnTo>
                <a:lnTo>
                  <a:pt x="19" y="0"/>
                </a:lnTo>
                <a:lnTo>
                  <a:pt x="5" y="10"/>
                </a:lnTo>
                <a:lnTo>
                  <a:pt x="0" y="34"/>
                </a:lnTo>
                <a:lnTo>
                  <a:pt x="5" y="58"/>
                </a:lnTo>
                <a:lnTo>
                  <a:pt x="19" y="68"/>
                </a:lnTo>
                <a:lnTo>
                  <a:pt x="33" y="58"/>
                </a:lnTo>
                <a:lnTo>
                  <a:pt x="38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5121760" y="2210150"/>
            <a:ext cx="57150" cy="1587"/>
          </a:xfrm>
          <a:custGeom>
            <a:avLst/>
            <a:gdLst>
              <a:gd name="T0" fmla="*/ 0 w 36"/>
              <a:gd name="T1" fmla="*/ 0 h 1"/>
              <a:gd name="T2" fmla="*/ 2147483647 w 36"/>
              <a:gd name="T3" fmla="*/ 0 h 1"/>
              <a:gd name="T4" fmla="*/ 0 w 36"/>
              <a:gd name="T5" fmla="*/ 0 h 1"/>
              <a:gd name="T6" fmla="*/ 0 60000 65536"/>
              <a:gd name="T7" fmla="*/ 0 60000 65536"/>
              <a:gd name="T8" fmla="*/ 0 60000 65536"/>
              <a:gd name="T9" fmla="*/ 0 w 36"/>
              <a:gd name="T10" fmla="*/ 0 h 1"/>
              <a:gd name="T11" fmla="*/ 36 w 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">
                <a:moveTo>
                  <a:pt x="0" y="0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4909035" y="4018312"/>
            <a:ext cx="1587" cy="388938"/>
          </a:xfrm>
          <a:custGeom>
            <a:avLst/>
            <a:gdLst>
              <a:gd name="T0" fmla="*/ 0 w 1"/>
              <a:gd name="T1" fmla="*/ 0 h 245"/>
              <a:gd name="T2" fmla="*/ 0 w 1"/>
              <a:gd name="T3" fmla="*/ 2147483647 h 245"/>
              <a:gd name="T4" fmla="*/ 0 w 1"/>
              <a:gd name="T5" fmla="*/ 0 h 245"/>
              <a:gd name="T6" fmla="*/ 0 60000 65536"/>
              <a:gd name="T7" fmla="*/ 0 60000 65536"/>
              <a:gd name="T8" fmla="*/ 0 60000 65536"/>
              <a:gd name="T9" fmla="*/ 0 w 1"/>
              <a:gd name="T10" fmla="*/ 0 h 245"/>
              <a:gd name="T11" fmla="*/ 1 w 1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5">
                <a:moveTo>
                  <a:pt x="0" y="0"/>
                </a:moveTo>
                <a:lnTo>
                  <a:pt x="0" y="24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599472" y="4446937"/>
            <a:ext cx="858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528160" y="3773837"/>
            <a:ext cx="688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948722" y="3097562"/>
            <a:ext cx="709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689960" y="3788125"/>
            <a:ext cx="795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086835" y="1494187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970822" y="1395762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5086835" y="2229200"/>
            <a:ext cx="862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4674085" y="3757962"/>
            <a:ext cx="65087" cy="111125"/>
          </a:xfrm>
          <a:custGeom>
            <a:avLst/>
            <a:gdLst>
              <a:gd name="T0" fmla="*/ 2147483647 w 41"/>
              <a:gd name="T1" fmla="*/ 2147483647 h 70"/>
              <a:gd name="T2" fmla="*/ 2147483647 w 41"/>
              <a:gd name="T3" fmla="*/ 2147483647 h 70"/>
              <a:gd name="T4" fmla="*/ 2147483647 w 41"/>
              <a:gd name="T5" fmla="*/ 0 h 70"/>
              <a:gd name="T6" fmla="*/ 2147483647 w 41"/>
              <a:gd name="T7" fmla="*/ 2147483647 h 70"/>
              <a:gd name="T8" fmla="*/ 0 w 41"/>
              <a:gd name="T9" fmla="*/ 2147483647 h 70"/>
              <a:gd name="T10" fmla="*/ 2147483647 w 41"/>
              <a:gd name="T11" fmla="*/ 2147483647 h 70"/>
              <a:gd name="T12" fmla="*/ 2147483647 w 41"/>
              <a:gd name="T13" fmla="*/ 2147483647 h 70"/>
              <a:gd name="T14" fmla="*/ 2147483647 w 41"/>
              <a:gd name="T15" fmla="*/ 2147483647 h 70"/>
              <a:gd name="T16" fmla="*/ 2147483647 w 41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0"/>
              <a:gd name="T29" fmla="*/ 41 w 41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0">
                <a:moveTo>
                  <a:pt x="40" y="34"/>
                </a:moveTo>
                <a:lnTo>
                  <a:pt x="34" y="10"/>
                </a:lnTo>
                <a:lnTo>
                  <a:pt x="20" y="0"/>
                </a:lnTo>
                <a:lnTo>
                  <a:pt x="6" y="10"/>
                </a:lnTo>
                <a:lnTo>
                  <a:pt x="0" y="34"/>
                </a:lnTo>
                <a:lnTo>
                  <a:pt x="6" y="59"/>
                </a:lnTo>
                <a:lnTo>
                  <a:pt x="20" y="69"/>
                </a:lnTo>
                <a:lnTo>
                  <a:pt x="34" y="59"/>
                </a:lnTo>
                <a:lnTo>
                  <a:pt x="40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4705835" y="3769075"/>
            <a:ext cx="58737" cy="1587"/>
          </a:xfrm>
          <a:custGeom>
            <a:avLst/>
            <a:gdLst>
              <a:gd name="T0" fmla="*/ 0 w 37"/>
              <a:gd name="T1" fmla="*/ 0 h 1"/>
              <a:gd name="T2" fmla="*/ 2147483647 w 37"/>
              <a:gd name="T3" fmla="*/ 0 h 1"/>
              <a:gd name="T4" fmla="*/ 0 w 37"/>
              <a:gd name="T5" fmla="*/ 0 h 1"/>
              <a:gd name="T6" fmla="*/ 0 60000 65536"/>
              <a:gd name="T7" fmla="*/ 0 60000 65536"/>
              <a:gd name="T8" fmla="*/ 0 60000 65536"/>
              <a:gd name="T9" fmla="*/ 0 w 37"/>
              <a:gd name="T10" fmla="*/ 0 h 1"/>
              <a:gd name="T11" fmla="*/ 37 w 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05934" y="2853087"/>
            <a:ext cx="1741488" cy="447675"/>
            <a:chOff x="7378700" y="1685925"/>
            <a:chExt cx="1741488" cy="447675"/>
          </a:xfrm>
        </p:grpSpPr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7378700" y="1685925"/>
              <a:ext cx="1741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(Index Nested Loops,</a:t>
              </a: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7378700" y="1858963"/>
              <a:ext cx="1360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with pipelining )</a:t>
              </a:r>
            </a:p>
          </p:txBody>
        </p:sp>
      </p:grp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4047022" y="2081562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6122679" y="3590773"/>
            <a:ext cx="112474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unclustered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hash Index on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OK)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66690" y="4628917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100,000 tuples)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1572002" y="1616946"/>
            <a:ext cx="2286148" cy="868585"/>
          </a:xfrm>
          <a:prstGeom prst="wedgeRoundRectCallout">
            <a:avLst>
              <a:gd name="adj1" fmla="val 99475"/>
              <a:gd name="adj2" fmla="val 16673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tuples in 10 pages.  They are not stored to disk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67D1F-4782-42C8-910D-159EE88FA790}"/>
              </a:ext>
            </a:extLst>
          </p:cNvPr>
          <p:cNvSpPr txBox="1"/>
          <p:nvPr/>
        </p:nvSpPr>
        <p:spPr>
          <a:xfrm>
            <a:off x="590399" y="5644800"/>
            <a:ext cx="5626736" cy="46166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/>
              <a:t>Total Cost = (1+10) + ∙∙∙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7EB7-CAED-4AF4-ACA8-FD5A419D9801}"/>
              </a:ext>
            </a:extLst>
          </p:cNvPr>
          <p:cNvSpPr txBox="1"/>
          <p:nvPr/>
        </p:nvSpPr>
        <p:spPr>
          <a:xfrm>
            <a:off x="796122" y="1385784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B7FEED-7B6B-46EC-9F22-F997CCD4A043}"/>
              </a:ext>
            </a:extLst>
          </p:cNvPr>
          <p:cNvSpPr txBox="1"/>
          <p:nvPr/>
        </p:nvSpPr>
        <p:spPr>
          <a:xfrm>
            <a:off x="3465629" y="3487899"/>
            <a:ext cx="1203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clustered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index; do not write result to disk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E100418-B4E4-DDBB-6490-34E58C75E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90648"/>
              </p:ext>
            </p:extLst>
          </p:nvPr>
        </p:nvGraphicFramePr>
        <p:xfrm>
          <a:off x="1502145" y="3050616"/>
          <a:ext cx="464283" cy="2208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83">
                  <a:extLst>
                    <a:ext uri="{9D8B030D-6E8A-4147-A177-3AD203B41FA5}">
                      <a16:colId xmlns:a16="http://schemas.microsoft.com/office/drawing/2014/main" val="2759286144"/>
                    </a:ext>
                  </a:extLst>
                </a:gridCol>
              </a:tblGrid>
              <a:tr h="276072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22131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5014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29089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89750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31004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630679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23661"/>
                  </a:ext>
                </a:extLst>
              </a:tr>
              <a:tr h="276072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5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3818D9B-4CEC-6F47-CF91-AE3E38509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6627"/>
              </p:ext>
            </p:extLst>
          </p:nvPr>
        </p:nvGraphicFramePr>
        <p:xfrm>
          <a:off x="2885652" y="2827963"/>
          <a:ext cx="20828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59286144"/>
                    </a:ext>
                  </a:extLst>
                </a:gridCol>
              </a:tblGrid>
              <a:tr h="15034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22131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5014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29089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89750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31004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630679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23661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5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B7BBF3-6AB6-D8B4-1DBE-A25610DDA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63747"/>
              </p:ext>
            </p:extLst>
          </p:nvPr>
        </p:nvGraphicFramePr>
        <p:xfrm>
          <a:off x="2888862" y="4169083"/>
          <a:ext cx="20828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59286144"/>
                    </a:ext>
                  </a:extLst>
                </a:gridCol>
              </a:tblGrid>
              <a:tr h="15034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22131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5014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29089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89750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31004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630679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23661"/>
                  </a:ext>
                </a:extLst>
              </a:tr>
              <a:tr h="15034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5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B21FAF8-2616-DE95-29ED-88429C57153D}"/>
              </a:ext>
            </a:extLst>
          </p:cNvPr>
          <p:cNvSpPr txBox="1"/>
          <p:nvPr/>
        </p:nvSpPr>
        <p:spPr>
          <a:xfrm>
            <a:off x="1455231" y="381846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64CEF5-85C6-8322-80D2-EBE9497E34E8}"/>
              </a:ext>
            </a:extLst>
          </p:cNvPr>
          <p:cNvSpPr/>
          <p:nvPr/>
        </p:nvSpPr>
        <p:spPr>
          <a:xfrm>
            <a:off x="2791528" y="3269606"/>
            <a:ext cx="383310" cy="1792250"/>
          </a:xfrm>
          <a:prstGeom prst="roundRect">
            <a:avLst>
              <a:gd name="adj" fmla="val 9140"/>
            </a:avLst>
          </a:prstGeom>
          <a:solidFill>
            <a:schemeClr val="accent6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EE2AA-13D6-ADA6-5D71-B53ABA9F8891}"/>
              </a:ext>
            </a:extLst>
          </p:cNvPr>
          <p:cNvSpPr txBox="1"/>
          <p:nvPr/>
        </p:nvSpPr>
        <p:spPr>
          <a:xfrm>
            <a:off x="1588842" y="393954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783B0F-64C6-1FB7-9DE5-24C14A6E61A1}"/>
              </a:ext>
            </a:extLst>
          </p:cNvPr>
          <p:cNvCxnSpPr>
            <a:stCxn id="15" idx="0"/>
          </p:cNvCxnSpPr>
          <p:nvPr/>
        </p:nvCxnSpPr>
        <p:spPr>
          <a:xfrm flipV="1">
            <a:off x="1798996" y="3608915"/>
            <a:ext cx="1086656" cy="3306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9059F9-188A-60DF-C78D-B76363EB126E}"/>
              </a:ext>
            </a:extLst>
          </p:cNvPr>
          <p:cNvCxnSpPr>
            <a:cxnSpLocks/>
          </p:cNvCxnSpPr>
          <p:nvPr/>
        </p:nvCxnSpPr>
        <p:spPr>
          <a:xfrm>
            <a:off x="1940326" y="4074885"/>
            <a:ext cx="940196" cy="1693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9C21ECE-5EC7-70B6-5276-F4DB89D24408}"/>
              </a:ext>
            </a:extLst>
          </p:cNvPr>
          <p:cNvSpPr txBox="1"/>
          <p:nvPr/>
        </p:nvSpPr>
        <p:spPr>
          <a:xfrm>
            <a:off x="3122528" y="3275208"/>
            <a:ext cx="32893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  <a:p>
            <a:r>
              <a:rPr lang="en-US" sz="1100" dirty="0"/>
              <a:t>2</a:t>
            </a:r>
          </a:p>
          <a:p>
            <a:r>
              <a:rPr lang="en-US" sz="1100" dirty="0"/>
              <a:t>3</a:t>
            </a:r>
          </a:p>
          <a:p>
            <a:r>
              <a:rPr lang="en-US" sz="1100" dirty="0"/>
              <a:t>4</a:t>
            </a:r>
          </a:p>
          <a:p>
            <a:r>
              <a:rPr lang="en-US" sz="1100" dirty="0"/>
              <a:t>5</a:t>
            </a:r>
          </a:p>
          <a:p>
            <a:r>
              <a:rPr lang="en-US" sz="1100" dirty="0"/>
              <a:t>6</a:t>
            </a:r>
          </a:p>
          <a:p>
            <a:r>
              <a:rPr lang="en-US" sz="1100" dirty="0"/>
              <a:t>7</a:t>
            </a:r>
          </a:p>
          <a:p>
            <a:r>
              <a:rPr lang="en-US" sz="1100" dirty="0"/>
              <a:t>8</a:t>
            </a:r>
          </a:p>
          <a:p>
            <a:r>
              <a:rPr lang="en-US" sz="1100" dirty="0"/>
              <a:t>9</a:t>
            </a:r>
          </a:p>
          <a:p>
            <a:r>
              <a:rPr lang="en-US" sz="1100" dirty="0"/>
              <a:t>10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9FBD33-B1D7-92A4-A930-DBB2C306B7DC}"/>
              </a:ext>
            </a:extLst>
          </p:cNvPr>
          <p:cNvSpPr txBox="1"/>
          <p:nvPr/>
        </p:nvSpPr>
        <p:spPr>
          <a:xfrm>
            <a:off x="615787" y="3793661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Search</a:t>
            </a:r>
          </a:p>
          <a:p>
            <a:r>
              <a:rPr lang="en-US" sz="1200" dirty="0"/>
              <a:t>bid = 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3BCA5F-A8B2-5B02-06C7-5E04656B1DF5}"/>
              </a:ext>
            </a:extLst>
          </p:cNvPr>
          <p:cNvSpPr txBox="1"/>
          <p:nvPr/>
        </p:nvSpPr>
        <p:spPr>
          <a:xfrm>
            <a:off x="1375611" y="2637010"/>
            <a:ext cx="745397" cy="431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/>
              <a:t>Hash</a:t>
            </a:r>
          </a:p>
          <a:p>
            <a:pPr>
              <a:lnSpc>
                <a:spcPts val="1300"/>
              </a:lnSpc>
            </a:pPr>
            <a:r>
              <a:rPr lang="en-US" sz="1400" dirty="0"/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192749807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13" grpId="0"/>
      <p:bldP spid="14" grpId="0" animBg="1"/>
      <p:bldP spid="15" grpId="0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45383-DE93-9980-DB96-100683818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52E8D7B-ABDE-1D3F-9FD3-B1E6D314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1D167D-63A2-4ED8-1EBA-EA8F79156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8D170A9F-1327-0F2A-6664-CABBD2913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8470901" cy="762000"/>
          </a:xfrm>
          <a:noFill/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Old Test:  Having Hash Index on bid</a:t>
            </a:r>
          </a:p>
        </p:txBody>
      </p:sp>
      <p:sp>
        <p:nvSpPr>
          <p:cNvPr id="33801" name="Freeform 9">
            <a:extLst>
              <a:ext uri="{FF2B5EF4-FFF2-40B4-BE49-F238E27FC236}">
                <a16:creationId xmlns:a16="http://schemas.microsoft.com/office/drawing/2014/main" id="{B0D4EE4D-EE6E-6A33-A1D5-6A6929D7CD84}"/>
              </a:ext>
            </a:extLst>
          </p:cNvPr>
          <p:cNvSpPr>
            <a:spLocks/>
          </p:cNvSpPr>
          <p:nvPr/>
        </p:nvSpPr>
        <p:spPr bwMode="auto">
          <a:xfrm>
            <a:off x="5237647" y="3032475"/>
            <a:ext cx="1588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Freeform 10">
            <a:extLst>
              <a:ext uri="{FF2B5EF4-FFF2-40B4-BE49-F238E27FC236}">
                <a16:creationId xmlns:a16="http://schemas.microsoft.com/office/drawing/2014/main" id="{E760509D-4E1C-16BC-56C2-6A01CBA08CD8}"/>
              </a:ext>
            </a:extLst>
          </p:cNvPr>
          <p:cNvSpPr>
            <a:spLocks/>
          </p:cNvSpPr>
          <p:nvPr/>
        </p:nvSpPr>
        <p:spPr bwMode="auto">
          <a:xfrm>
            <a:off x="5420210" y="3032475"/>
            <a:ext cx="1587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3" name="Freeform 11">
            <a:extLst>
              <a:ext uri="{FF2B5EF4-FFF2-40B4-BE49-F238E27FC236}">
                <a16:creationId xmlns:a16="http://schemas.microsoft.com/office/drawing/2014/main" id="{EB9943C0-7D36-6CD5-86A2-66E42E184600}"/>
              </a:ext>
            </a:extLst>
          </p:cNvPr>
          <p:cNvSpPr>
            <a:spLocks/>
          </p:cNvSpPr>
          <p:nvPr/>
        </p:nvSpPr>
        <p:spPr bwMode="auto">
          <a:xfrm>
            <a:off x="5237647" y="3032475"/>
            <a:ext cx="184150" cy="88900"/>
          </a:xfrm>
          <a:custGeom>
            <a:avLst/>
            <a:gdLst>
              <a:gd name="T0" fmla="*/ 0 w 116"/>
              <a:gd name="T1" fmla="*/ 0 h 56"/>
              <a:gd name="T2" fmla="*/ 2147483647 w 116"/>
              <a:gd name="T3" fmla="*/ 2147483647 h 56"/>
              <a:gd name="T4" fmla="*/ 0 w 116"/>
              <a:gd name="T5" fmla="*/ 0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0"/>
                </a:moveTo>
                <a:lnTo>
                  <a:pt x="115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4" name="Freeform 12">
            <a:extLst>
              <a:ext uri="{FF2B5EF4-FFF2-40B4-BE49-F238E27FC236}">
                <a16:creationId xmlns:a16="http://schemas.microsoft.com/office/drawing/2014/main" id="{520B4A8C-0B06-30EA-C4CC-8367103FB2DD}"/>
              </a:ext>
            </a:extLst>
          </p:cNvPr>
          <p:cNvSpPr>
            <a:spLocks/>
          </p:cNvSpPr>
          <p:nvPr/>
        </p:nvSpPr>
        <p:spPr bwMode="auto">
          <a:xfrm>
            <a:off x="5237647" y="3032475"/>
            <a:ext cx="184150" cy="88900"/>
          </a:xfrm>
          <a:custGeom>
            <a:avLst/>
            <a:gdLst>
              <a:gd name="T0" fmla="*/ 0 w 116"/>
              <a:gd name="T1" fmla="*/ 2147483647 h 56"/>
              <a:gd name="T2" fmla="*/ 2147483647 w 116"/>
              <a:gd name="T3" fmla="*/ 0 h 56"/>
              <a:gd name="T4" fmla="*/ 0 w 116"/>
              <a:gd name="T5" fmla="*/ 2147483647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55"/>
                </a:moveTo>
                <a:lnTo>
                  <a:pt x="115" y="0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5" name="Freeform 13">
            <a:extLst>
              <a:ext uri="{FF2B5EF4-FFF2-40B4-BE49-F238E27FC236}">
                <a16:creationId xmlns:a16="http://schemas.microsoft.com/office/drawing/2014/main" id="{EFD6BD85-3B0E-C4CF-4338-35050DF3484C}"/>
              </a:ext>
            </a:extLst>
          </p:cNvPr>
          <p:cNvSpPr>
            <a:spLocks/>
          </p:cNvSpPr>
          <p:nvPr/>
        </p:nvSpPr>
        <p:spPr bwMode="auto">
          <a:xfrm>
            <a:off x="4764572" y="3389662"/>
            <a:ext cx="511175" cy="328613"/>
          </a:xfrm>
          <a:custGeom>
            <a:avLst/>
            <a:gdLst>
              <a:gd name="T0" fmla="*/ 0 w 221"/>
              <a:gd name="T1" fmla="*/ 2147483647 h 158"/>
              <a:gd name="T2" fmla="*/ 2147483647 w 221"/>
              <a:gd name="T3" fmla="*/ 0 h 158"/>
              <a:gd name="T4" fmla="*/ 0 w 221"/>
              <a:gd name="T5" fmla="*/ 2147483647 h 158"/>
              <a:gd name="T6" fmla="*/ 0 60000 65536"/>
              <a:gd name="T7" fmla="*/ 0 60000 65536"/>
              <a:gd name="T8" fmla="*/ 0 60000 65536"/>
              <a:gd name="T9" fmla="*/ 0 w 221"/>
              <a:gd name="T10" fmla="*/ 0 h 158"/>
              <a:gd name="T11" fmla="*/ 221 w 22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158">
                <a:moveTo>
                  <a:pt x="0" y="157"/>
                </a:moveTo>
                <a:lnTo>
                  <a:pt x="220" y="0"/>
                </a:lnTo>
                <a:lnTo>
                  <a:pt x="0" y="1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6" name="Freeform 14">
            <a:extLst>
              <a:ext uri="{FF2B5EF4-FFF2-40B4-BE49-F238E27FC236}">
                <a16:creationId xmlns:a16="http://schemas.microsoft.com/office/drawing/2014/main" id="{6A4914BA-4159-65A6-5C43-F131313535FA}"/>
              </a:ext>
            </a:extLst>
          </p:cNvPr>
          <p:cNvSpPr>
            <a:spLocks/>
          </p:cNvSpPr>
          <p:nvPr/>
        </p:nvSpPr>
        <p:spPr bwMode="auto">
          <a:xfrm>
            <a:off x="5405922" y="3389662"/>
            <a:ext cx="416654" cy="379413"/>
          </a:xfrm>
          <a:custGeom>
            <a:avLst/>
            <a:gdLst>
              <a:gd name="T0" fmla="*/ 0 w 227"/>
              <a:gd name="T1" fmla="*/ 0 h 158"/>
              <a:gd name="T2" fmla="*/ 2147483647 w 227"/>
              <a:gd name="T3" fmla="*/ 2147483647 h 158"/>
              <a:gd name="T4" fmla="*/ 0 w 227"/>
              <a:gd name="T5" fmla="*/ 0 h 158"/>
              <a:gd name="T6" fmla="*/ 0 60000 65536"/>
              <a:gd name="T7" fmla="*/ 0 60000 65536"/>
              <a:gd name="T8" fmla="*/ 0 60000 65536"/>
              <a:gd name="T9" fmla="*/ 0 w 227"/>
              <a:gd name="T10" fmla="*/ 0 h 158"/>
              <a:gd name="T11" fmla="*/ 227 w 227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58">
                <a:moveTo>
                  <a:pt x="0" y="0"/>
                </a:moveTo>
                <a:lnTo>
                  <a:pt x="226" y="15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7" name="Freeform 15">
            <a:extLst>
              <a:ext uri="{FF2B5EF4-FFF2-40B4-BE49-F238E27FC236}">
                <a16:creationId xmlns:a16="http://schemas.microsoft.com/office/drawing/2014/main" id="{7B3E464A-C351-4887-97F9-695989870809}"/>
              </a:ext>
            </a:extLst>
          </p:cNvPr>
          <p:cNvSpPr>
            <a:spLocks/>
          </p:cNvSpPr>
          <p:nvPr/>
        </p:nvSpPr>
        <p:spPr bwMode="auto">
          <a:xfrm>
            <a:off x="5328135" y="1745012"/>
            <a:ext cx="1587" cy="390525"/>
          </a:xfrm>
          <a:custGeom>
            <a:avLst/>
            <a:gdLst>
              <a:gd name="T0" fmla="*/ 0 w 1"/>
              <a:gd name="T1" fmla="*/ 0 h 246"/>
              <a:gd name="T2" fmla="*/ 0 w 1"/>
              <a:gd name="T3" fmla="*/ 2147483647 h 246"/>
              <a:gd name="T4" fmla="*/ 0 w 1"/>
              <a:gd name="T5" fmla="*/ 0 h 246"/>
              <a:gd name="T6" fmla="*/ 0 60000 65536"/>
              <a:gd name="T7" fmla="*/ 0 60000 65536"/>
              <a:gd name="T8" fmla="*/ 0 60000 65536"/>
              <a:gd name="T9" fmla="*/ 0 w 1"/>
              <a:gd name="T10" fmla="*/ 0 h 246"/>
              <a:gd name="T11" fmla="*/ 1 w 1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6">
                <a:moveTo>
                  <a:pt x="0" y="0"/>
                </a:moveTo>
                <a:lnTo>
                  <a:pt x="0" y="24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8" name="Freeform 16">
            <a:extLst>
              <a:ext uri="{FF2B5EF4-FFF2-40B4-BE49-F238E27FC236}">
                <a16:creationId xmlns:a16="http://schemas.microsoft.com/office/drawing/2014/main" id="{678E895E-CB4B-3580-C22C-3F94B876A479}"/>
              </a:ext>
            </a:extLst>
          </p:cNvPr>
          <p:cNvSpPr>
            <a:spLocks/>
          </p:cNvSpPr>
          <p:nvPr/>
        </p:nvSpPr>
        <p:spPr bwMode="auto">
          <a:xfrm>
            <a:off x="5321785" y="2534000"/>
            <a:ext cx="1587" cy="358775"/>
          </a:xfrm>
          <a:custGeom>
            <a:avLst/>
            <a:gdLst>
              <a:gd name="T0" fmla="*/ 0 w 1"/>
              <a:gd name="T1" fmla="*/ 0 h 226"/>
              <a:gd name="T2" fmla="*/ 0 w 1"/>
              <a:gd name="T3" fmla="*/ 2147483647 h 226"/>
              <a:gd name="T4" fmla="*/ 0 w 1"/>
              <a:gd name="T5" fmla="*/ 0 h 226"/>
              <a:gd name="T6" fmla="*/ 0 60000 65536"/>
              <a:gd name="T7" fmla="*/ 0 60000 65536"/>
              <a:gd name="T8" fmla="*/ 0 60000 65536"/>
              <a:gd name="T9" fmla="*/ 0 w 1"/>
              <a:gd name="T10" fmla="*/ 0 h 226"/>
              <a:gd name="T11" fmla="*/ 1 w 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6">
                <a:moveTo>
                  <a:pt x="0" y="0"/>
                </a:moveTo>
                <a:lnTo>
                  <a:pt x="0" y="2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9" name="Freeform 17">
            <a:extLst>
              <a:ext uri="{FF2B5EF4-FFF2-40B4-BE49-F238E27FC236}">
                <a16:creationId xmlns:a16="http://schemas.microsoft.com/office/drawing/2014/main" id="{BA8963EB-7650-BE11-C649-348C03EA0FFD}"/>
              </a:ext>
            </a:extLst>
          </p:cNvPr>
          <p:cNvSpPr>
            <a:spLocks/>
          </p:cNvSpPr>
          <p:nvPr/>
        </p:nvSpPr>
        <p:spPr bwMode="auto">
          <a:xfrm>
            <a:off x="5099535" y="1449737"/>
            <a:ext cx="1587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0" name="Freeform 18">
            <a:extLst>
              <a:ext uri="{FF2B5EF4-FFF2-40B4-BE49-F238E27FC236}">
                <a16:creationId xmlns:a16="http://schemas.microsoft.com/office/drawing/2014/main" id="{DAEE32A1-BF00-E2FA-F91C-4ADD9198E071}"/>
              </a:ext>
            </a:extLst>
          </p:cNvPr>
          <p:cNvSpPr>
            <a:spLocks/>
          </p:cNvSpPr>
          <p:nvPr/>
        </p:nvSpPr>
        <p:spPr bwMode="auto">
          <a:xfrm>
            <a:off x="5145572" y="1449737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1" name="Freeform 19">
            <a:extLst>
              <a:ext uri="{FF2B5EF4-FFF2-40B4-BE49-F238E27FC236}">
                <a16:creationId xmlns:a16="http://schemas.microsoft.com/office/drawing/2014/main" id="{5DB0D89C-1949-78B5-3331-C5BF2C7148C2}"/>
              </a:ext>
            </a:extLst>
          </p:cNvPr>
          <p:cNvSpPr>
            <a:spLocks/>
          </p:cNvSpPr>
          <p:nvPr/>
        </p:nvSpPr>
        <p:spPr bwMode="auto">
          <a:xfrm>
            <a:off x="5077310" y="1440212"/>
            <a:ext cx="92075" cy="1588"/>
          </a:xfrm>
          <a:custGeom>
            <a:avLst/>
            <a:gdLst>
              <a:gd name="T0" fmla="*/ 0 w 58"/>
              <a:gd name="T1" fmla="*/ 0 h 1"/>
              <a:gd name="T2" fmla="*/ 2147483647 w 58"/>
              <a:gd name="T3" fmla="*/ 0 h 1"/>
              <a:gd name="T4" fmla="*/ 0 w 58"/>
              <a:gd name="T5" fmla="*/ 0 h 1"/>
              <a:gd name="T6" fmla="*/ 0 60000 65536"/>
              <a:gd name="T7" fmla="*/ 0 60000 65536"/>
              <a:gd name="T8" fmla="*/ 0 60000 65536"/>
              <a:gd name="T9" fmla="*/ 0 w 58"/>
              <a:gd name="T10" fmla="*/ 0 h 1"/>
              <a:gd name="T11" fmla="*/ 58 w 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">
                <a:moveTo>
                  <a:pt x="0" y="0"/>
                </a:move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Freeform 20">
            <a:extLst>
              <a:ext uri="{FF2B5EF4-FFF2-40B4-BE49-F238E27FC236}">
                <a16:creationId xmlns:a16="http://schemas.microsoft.com/office/drawing/2014/main" id="{444E40A6-262C-0F04-8B70-10493C709A3D}"/>
              </a:ext>
            </a:extLst>
          </p:cNvPr>
          <p:cNvSpPr>
            <a:spLocks/>
          </p:cNvSpPr>
          <p:nvPr/>
        </p:nvSpPr>
        <p:spPr bwMode="auto">
          <a:xfrm>
            <a:off x="5093185" y="2200625"/>
            <a:ext cx="61912" cy="109537"/>
          </a:xfrm>
          <a:custGeom>
            <a:avLst/>
            <a:gdLst>
              <a:gd name="T0" fmla="*/ 2147483647 w 39"/>
              <a:gd name="T1" fmla="*/ 2147483647 h 69"/>
              <a:gd name="T2" fmla="*/ 2147483647 w 39"/>
              <a:gd name="T3" fmla="*/ 2147483647 h 69"/>
              <a:gd name="T4" fmla="*/ 2147483647 w 39"/>
              <a:gd name="T5" fmla="*/ 0 h 69"/>
              <a:gd name="T6" fmla="*/ 2147483647 w 39"/>
              <a:gd name="T7" fmla="*/ 2147483647 h 69"/>
              <a:gd name="T8" fmla="*/ 0 w 39"/>
              <a:gd name="T9" fmla="*/ 2147483647 h 69"/>
              <a:gd name="T10" fmla="*/ 2147483647 w 39"/>
              <a:gd name="T11" fmla="*/ 2147483647 h 69"/>
              <a:gd name="T12" fmla="*/ 2147483647 w 39"/>
              <a:gd name="T13" fmla="*/ 2147483647 h 69"/>
              <a:gd name="T14" fmla="*/ 2147483647 w 39"/>
              <a:gd name="T15" fmla="*/ 2147483647 h 69"/>
              <a:gd name="T16" fmla="*/ 2147483647 w 39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69"/>
              <a:gd name="T29" fmla="*/ 39 w 39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69">
                <a:moveTo>
                  <a:pt x="38" y="34"/>
                </a:moveTo>
                <a:lnTo>
                  <a:pt x="33" y="10"/>
                </a:lnTo>
                <a:lnTo>
                  <a:pt x="19" y="0"/>
                </a:lnTo>
                <a:lnTo>
                  <a:pt x="5" y="10"/>
                </a:lnTo>
                <a:lnTo>
                  <a:pt x="0" y="34"/>
                </a:lnTo>
                <a:lnTo>
                  <a:pt x="5" y="58"/>
                </a:lnTo>
                <a:lnTo>
                  <a:pt x="19" y="68"/>
                </a:lnTo>
                <a:lnTo>
                  <a:pt x="33" y="58"/>
                </a:lnTo>
                <a:lnTo>
                  <a:pt x="38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3" name="Freeform 21">
            <a:extLst>
              <a:ext uri="{FF2B5EF4-FFF2-40B4-BE49-F238E27FC236}">
                <a16:creationId xmlns:a16="http://schemas.microsoft.com/office/drawing/2014/main" id="{70DA41B8-C0EE-095F-381A-FFDF10E0F7BA}"/>
              </a:ext>
            </a:extLst>
          </p:cNvPr>
          <p:cNvSpPr>
            <a:spLocks/>
          </p:cNvSpPr>
          <p:nvPr/>
        </p:nvSpPr>
        <p:spPr bwMode="auto">
          <a:xfrm>
            <a:off x="5121760" y="2210150"/>
            <a:ext cx="57150" cy="1587"/>
          </a:xfrm>
          <a:custGeom>
            <a:avLst/>
            <a:gdLst>
              <a:gd name="T0" fmla="*/ 0 w 36"/>
              <a:gd name="T1" fmla="*/ 0 h 1"/>
              <a:gd name="T2" fmla="*/ 2147483647 w 36"/>
              <a:gd name="T3" fmla="*/ 0 h 1"/>
              <a:gd name="T4" fmla="*/ 0 w 36"/>
              <a:gd name="T5" fmla="*/ 0 h 1"/>
              <a:gd name="T6" fmla="*/ 0 60000 65536"/>
              <a:gd name="T7" fmla="*/ 0 60000 65536"/>
              <a:gd name="T8" fmla="*/ 0 60000 65536"/>
              <a:gd name="T9" fmla="*/ 0 w 36"/>
              <a:gd name="T10" fmla="*/ 0 h 1"/>
              <a:gd name="T11" fmla="*/ 36 w 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">
                <a:moveTo>
                  <a:pt x="0" y="0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4" name="Freeform 22">
            <a:extLst>
              <a:ext uri="{FF2B5EF4-FFF2-40B4-BE49-F238E27FC236}">
                <a16:creationId xmlns:a16="http://schemas.microsoft.com/office/drawing/2014/main" id="{B878DF8E-9621-FB03-CFDC-56F9800D77F1}"/>
              </a:ext>
            </a:extLst>
          </p:cNvPr>
          <p:cNvSpPr>
            <a:spLocks/>
          </p:cNvSpPr>
          <p:nvPr/>
        </p:nvSpPr>
        <p:spPr bwMode="auto">
          <a:xfrm>
            <a:off x="4909035" y="4018312"/>
            <a:ext cx="1587" cy="388938"/>
          </a:xfrm>
          <a:custGeom>
            <a:avLst/>
            <a:gdLst>
              <a:gd name="T0" fmla="*/ 0 w 1"/>
              <a:gd name="T1" fmla="*/ 0 h 245"/>
              <a:gd name="T2" fmla="*/ 0 w 1"/>
              <a:gd name="T3" fmla="*/ 2147483647 h 245"/>
              <a:gd name="T4" fmla="*/ 0 w 1"/>
              <a:gd name="T5" fmla="*/ 0 h 245"/>
              <a:gd name="T6" fmla="*/ 0 60000 65536"/>
              <a:gd name="T7" fmla="*/ 0 60000 65536"/>
              <a:gd name="T8" fmla="*/ 0 60000 65536"/>
              <a:gd name="T9" fmla="*/ 0 w 1"/>
              <a:gd name="T10" fmla="*/ 0 h 245"/>
              <a:gd name="T11" fmla="*/ 1 w 1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5">
                <a:moveTo>
                  <a:pt x="0" y="0"/>
                </a:moveTo>
                <a:lnTo>
                  <a:pt x="0" y="24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5" name="Rectangle 23">
            <a:extLst>
              <a:ext uri="{FF2B5EF4-FFF2-40B4-BE49-F238E27FC236}">
                <a16:creationId xmlns:a16="http://schemas.microsoft.com/office/drawing/2014/main" id="{AEA7FFFB-2642-AD20-5F89-080DABB5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472" y="4446937"/>
            <a:ext cx="858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3816" name="Rectangle 24">
            <a:extLst>
              <a:ext uri="{FF2B5EF4-FFF2-40B4-BE49-F238E27FC236}">
                <a16:creationId xmlns:a16="http://schemas.microsoft.com/office/drawing/2014/main" id="{3D06EACC-F014-1E1D-4881-4C36C2198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160" y="3773837"/>
            <a:ext cx="688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3817" name="Rectangle 25">
            <a:extLst>
              <a:ext uri="{FF2B5EF4-FFF2-40B4-BE49-F238E27FC236}">
                <a16:creationId xmlns:a16="http://schemas.microsoft.com/office/drawing/2014/main" id="{ED52A492-315C-DD9E-DE42-46F8124E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22" y="3097562"/>
            <a:ext cx="709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3818" name="Rectangle 26">
            <a:extLst>
              <a:ext uri="{FF2B5EF4-FFF2-40B4-BE49-F238E27FC236}">
                <a16:creationId xmlns:a16="http://schemas.microsoft.com/office/drawing/2014/main" id="{012AC2F0-BE13-B2E9-9EA9-594892BF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960" y="3788125"/>
            <a:ext cx="795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3819" name="Rectangle 27">
            <a:extLst>
              <a:ext uri="{FF2B5EF4-FFF2-40B4-BE49-F238E27FC236}">
                <a16:creationId xmlns:a16="http://schemas.microsoft.com/office/drawing/2014/main" id="{06F76EAD-33B9-2DDE-BFA9-0A18F3E5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835" y="1494187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7A73B802-1AFC-EF9D-889A-F0D90C482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822" y="1395762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3821" name="Rectangle 29">
            <a:extLst>
              <a:ext uri="{FF2B5EF4-FFF2-40B4-BE49-F238E27FC236}">
                <a16:creationId xmlns:a16="http://schemas.microsoft.com/office/drawing/2014/main" id="{C028C175-494D-EA70-0A70-2E4D5947A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835" y="2229200"/>
            <a:ext cx="862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3824" name="Freeform 32">
            <a:extLst>
              <a:ext uri="{FF2B5EF4-FFF2-40B4-BE49-F238E27FC236}">
                <a16:creationId xmlns:a16="http://schemas.microsoft.com/office/drawing/2014/main" id="{A284C033-9B04-45F7-2B0F-EA8F303014D1}"/>
              </a:ext>
            </a:extLst>
          </p:cNvPr>
          <p:cNvSpPr>
            <a:spLocks/>
          </p:cNvSpPr>
          <p:nvPr/>
        </p:nvSpPr>
        <p:spPr bwMode="auto">
          <a:xfrm>
            <a:off x="4674085" y="3757962"/>
            <a:ext cx="65087" cy="111125"/>
          </a:xfrm>
          <a:custGeom>
            <a:avLst/>
            <a:gdLst>
              <a:gd name="T0" fmla="*/ 2147483647 w 41"/>
              <a:gd name="T1" fmla="*/ 2147483647 h 70"/>
              <a:gd name="T2" fmla="*/ 2147483647 w 41"/>
              <a:gd name="T3" fmla="*/ 2147483647 h 70"/>
              <a:gd name="T4" fmla="*/ 2147483647 w 41"/>
              <a:gd name="T5" fmla="*/ 0 h 70"/>
              <a:gd name="T6" fmla="*/ 2147483647 w 41"/>
              <a:gd name="T7" fmla="*/ 2147483647 h 70"/>
              <a:gd name="T8" fmla="*/ 0 w 41"/>
              <a:gd name="T9" fmla="*/ 2147483647 h 70"/>
              <a:gd name="T10" fmla="*/ 2147483647 w 41"/>
              <a:gd name="T11" fmla="*/ 2147483647 h 70"/>
              <a:gd name="T12" fmla="*/ 2147483647 w 41"/>
              <a:gd name="T13" fmla="*/ 2147483647 h 70"/>
              <a:gd name="T14" fmla="*/ 2147483647 w 41"/>
              <a:gd name="T15" fmla="*/ 2147483647 h 70"/>
              <a:gd name="T16" fmla="*/ 2147483647 w 41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0"/>
              <a:gd name="T29" fmla="*/ 41 w 41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0">
                <a:moveTo>
                  <a:pt x="40" y="34"/>
                </a:moveTo>
                <a:lnTo>
                  <a:pt x="34" y="10"/>
                </a:lnTo>
                <a:lnTo>
                  <a:pt x="20" y="0"/>
                </a:lnTo>
                <a:lnTo>
                  <a:pt x="6" y="10"/>
                </a:lnTo>
                <a:lnTo>
                  <a:pt x="0" y="34"/>
                </a:lnTo>
                <a:lnTo>
                  <a:pt x="6" y="59"/>
                </a:lnTo>
                <a:lnTo>
                  <a:pt x="20" y="69"/>
                </a:lnTo>
                <a:lnTo>
                  <a:pt x="34" y="59"/>
                </a:lnTo>
                <a:lnTo>
                  <a:pt x="40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25" name="Freeform 33">
            <a:extLst>
              <a:ext uri="{FF2B5EF4-FFF2-40B4-BE49-F238E27FC236}">
                <a16:creationId xmlns:a16="http://schemas.microsoft.com/office/drawing/2014/main" id="{388A59E5-3D0C-E7A6-3E8B-918F44ABDD20}"/>
              </a:ext>
            </a:extLst>
          </p:cNvPr>
          <p:cNvSpPr>
            <a:spLocks/>
          </p:cNvSpPr>
          <p:nvPr/>
        </p:nvSpPr>
        <p:spPr bwMode="auto">
          <a:xfrm>
            <a:off x="4705835" y="3769075"/>
            <a:ext cx="58737" cy="1587"/>
          </a:xfrm>
          <a:custGeom>
            <a:avLst/>
            <a:gdLst>
              <a:gd name="T0" fmla="*/ 0 w 37"/>
              <a:gd name="T1" fmla="*/ 0 h 1"/>
              <a:gd name="T2" fmla="*/ 2147483647 w 37"/>
              <a:gd name="T3" fmla="*/ 0 h 1"/>
              <a:gd name="T4" fmla="*/ 0 w 37"/>
              <a:gd name="T5" fmla="*/ 0 h 1"/>
              <a:gd name="T6" fmla="*/ 0 60000 65536"/>
              <a:gd name="T7" fmla="*/ 0 60000 65536"/>
              <a:gd name="T8" fmla="*/ 0 60000 65536"/>
              <a:gd name="T9" fmla="*/ 0 w 37"/>
              <a:gd name="T10" fmla="*/ 0 h 1"/>
              <a:gd name="T11" fmla="*/ 37 w 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02B64A-F391-25B9-7DA7-F6AC9A425F27}"/>
              </a:ext>
            </a:extLst>
          </p:cNvPr>
          <p:cNvGrpSpPr/>
          <p:nvPr/>
        </p:nvGrpSpPr>
        <p:grpSpPr>
          <a:xfrm>
            <a:off x="5505934" y="2853087"/>
            <a:ext cx="1741488" cy="447675"/>
            <a:chOff x="7378700" y="1685925"/>
            <a:chExt cx="1741488" cy="447675"/>
          </a:xfrm>
        </p:grpSpPr>
        <p:sp>
          <p:nvSpPr>
            <p:cNvPr id="33829" name="Rectangle 37">
              <a:extLst>
                <a:ext uri="{FF2B5EF4-FFF2-40B4-BE49-F238E27FC236}">
                  <a16:creationId xmlns:a16="http://schemas.microsoft.com/office/drawing/2014/main" id="{54883246-2E97-0A5D-D161-56DE6D1A9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700" y="1685925"/>
              <a:ext cx="1741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(Index Nested Loops,</a:t>
              </a:r>
            </a:p>
          </p:txBody>
        </p:sp>
        <p:sp>
          <p:nvSpPr>
            <p:cNvPr id="33830" name="Rectangle 38">
              <a:extLst>
                <a:ext uri="{FF2B5EF4-FFF2-40B4-BE49-F238E27FC236}">
                  <a16:creationId xmlns:a16="http://schemas.microsoft.com/office/drawing/2014/main" id="{4CC1C292-60BC-792E-D0FF-8A8D2D69C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700" y="1858963"/>
              <a:ext cx="1360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with pipelining )</a:t>
              </a:r>
            </a:p>
          </p:txBody>
        </p:sp>
      </p:grpSp>
      <p:sp>
        <p:nvSpPr>
          <p:cNvPr id="33831" name="Rectangle 39">
            <a:extLst>
              <a:ext uri="{FF2B5EF4-FFF2-40B4-BE49-F238E27FC236}">
                <a16:creationId xmlns:a16="http://schemas.microsoft.com/office/drawing/2014/main" id="{82258174-137D-716F-A59A-259EDD2E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22" y="2081562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5B04A002-0926-14B1-EEB5-C5F3E90E3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679" y="3590773"/>
            <a:ext cx="112474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unclustered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hash Index on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OK)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0F7D09-7C82-D8D1-F9CD-229409FE1869}"/>
              </a:ext>
            </a:extLst>
          </p:cNvPr>
          <p:cNvSpPr txBox="1"/>
          <p:nvPr/>
        </p:nvSpPr>
        <p:spPr>
          <a:xfrm>
            <a:off x="4366690" y="4628917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100,000 tuples)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38124179-4AE0-97F2-C5F7-451385105ACC}"/>
              </a:ext>
            </a:extLst>
          </p:cNvPr>
          <p:cNvSpPr/>
          <p:nvPr/>
        </p:nvSpPr>
        <p:spPr>
          <a:xfrm>
            <a:off x="1572002" y="1616946"/>
            <a:ext cx="2286148" cy="868585"/>
          </a:xfrm>
          <a:prstGeom prst="wedgeRoundRectCallout">
            <a:avLst>
              <a:gd name="adj1" fmla="val 99475"/>
              <a:gd name="adj2" fmla="val 16673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tuples in 10 pages.  They are not stored to disk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354CC963-C08B-E4AA-83D0-500EA4475569}"/>
              </a:ext>
            </a:extLst>
          </p:cNvPr>
          <p:cNvSpPr/>
          <p:nvPr/>
        </p:nvSpPr>
        <p:spPr>
          <a:xfrm>
            <a:off x="6122679" y="1296502"/>
            <a:ext cx="2335091" cy="1335026"/>
          </a:xfrm>
          <a:prstGeom prst="wedgeRoundRectCallout">
            <a:avLst>
              <a:gd name="adj1" fmla="val -36041"/>
              <a:gd name="adj2" fmla="val 6978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x 1.2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look up the matching data entries in the hash buckets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F9B828-F744-B8BD-D9D8-9F718F8F222E}"/>
              </a:ext>
            </a:extLst>
          </p:cNvPr>
          <p:cNvGrpSpPr/>
          <p:nvPr/>
        </p:nvGrpSpPr>
        <p:grpSpPr>
          <a:xfrm>
            <a:off x="1793679" y="3848505"/>
            <a:ext cx="1593736" cy="960438"/>
            <a:chOff x="1793679" y="3848505"/>
            <a:chExt cx="1593736" cy="960438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B85AD703-72DA-B3F9-9601-9B628AA87BA1}"/>
                </a:ext>
              </a:extLst>
            </p:cNvPr>
            <p:cNvSpPr/>
            <p:nvPr/>
          </p:nvSpPr>
          <p:spPr>
            <a:xfrm>
              <a:off x="3262205" y="3848505"/>
              <a:ext cx="125210" cy="960438"/>
            </a:xfrm>
            <a:prstGeom prst="leftBrace">
              <a:avLst/>
            </a:prstGeom>
            <a:noFill/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98566F-6523-AA3E-4AEF-FDD5CBF76661}"/>
                </a:ext>
              </a:extLst>
            </p:cNvPr>
            <p:cNvSpPr txBox="1"/>
            <p:nvPr/>
          </p:nvSpPr>
          <p:spPr>
            <a:xfrm>
              <a:off x="1793679" y="4144058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(1+10) I/</a:t>
              </a:r>
              <a:r>
                <a:rPr lang="en-US" dirty="0" err="1"/>
                <a:t>Os</a:t>
              </a:r>
              <a:endParaRPr lang="en-US" dirty="0"/>
            </a:p>
          </p:txBody>
        </p:sp>
      </p:grpSp>
      <p:sp>
        <p:nvSpPr>
          <p:cNvPr id="39" name="Rounded Rectangular Callout 37">
            <a:extLst>
              <a:ext uri="{FF2B5EF4-FFF2-40B4-BE49-F238E27FC236}">
                <a16:creationId xmlns:a16="http://schemas.microsoft.com/office/drawing/2014/main" id="{4A2E77FA-42B2-0C02-AA09-3DECFD38E25C}"/>
              </a:ext>
            </a:extLst>
          </p:cNvPr>
          <p:cNvSpPr/>
          <p:nvPr/>
        </p:nvSpPr>
        <p:spPr>
          <a:xfrm>
            <a:off x="6631082" y="4467725"/>
            <a:ext cx="1741488" cy="1244825"/>
          </a:xfrm>
          <a:prstGeom prst="wedgeRoundRectCallout">
            <a:avLst>
              <a:gd name="adj1" fmla="val -40666"/>
              <a:gd name="adj2" fmla="val -6450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1000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retrieve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matching Sailor data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4D47A-9AF2-7B06-9E89-39359DBA4802}"/>
              </a:ext>
            </a:extLst>
          </p:cNvPr>
          <p:cNvSpPr txBox="1"/>
          <p:nvPr/>
        </p:nvSpPr>
        <p:spPr>
          <a:xfrm>
            <a:off x="590399" y="5644800"/>
            <a:ext cx="5626736" cy="830997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Total Cost = (1+10) + (1000 x 1.2 + 1000)</a:t>
            </a:r>
          </a:p>
          <a:p>
            <a:r>
              <a:rPr lang="en-US" sz="2400" dirty="0"/>
              <a:t>                   = 2211 I/</a:t>
            </a:r>
            <a:r>
              <a:rPr lang="en-US" sz="2400" dirty="0" err="1"/>
              <a:t>Os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2B8B1-3819-06AC-66D3-8BBAB21633A7}"/>
              </a:ext>
            </a:extLst>
          </p:cNvPr>
          <p:cNvSpPr txBox="1"/>
          <p:nvPr/>
        </p:nvSpPr>
        <p:spPr>
          <a:xfrm>
            <a:off x="796122" y="1385784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309BA3-B981-9BA4-EA8A-F1CC4033C38C}"/>
              </a:ext>
            </a:extLst>
          </p:cNvPr>
          <p:cNvSpPr txBox="1"/>
          <p:nvPr/>
        </p:nvSpPr>
        <p:spPr>
          <a:xfrm>
            <a:off x="3465629" y="3487899"/>
            <a:ext cx="1203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clustered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index; do not write result to disk</a:t>
            </a:r>
          </a:p>
        </p:txBody>
      </p:sp>
      <p:sp>
        <p:nvSpPr>
          <p:cNvPr id="44" name="Rounded Rectangular Callout 37">
            <a:extLst>
              <a:ext uri="{FF2B5EF4-FFF2-40B4-BE49-F238E27FC236}">
                <a16:creationId xmlns:a16="http://schemas.microsoft.com/office/drawing/2014/main" id="{41DEDAC6-B2D2-DE1E-381D-BBE7A021D682}"/>
              </a:ext>
            </a:extLst>
          </p:cNvPr>
          <p:cNvSpPr/>
          <p:nvPr/>
        </p:nvSpPr>
        <p:spPr>
          <a:xfrm>
            <a:off x="433790" y="2742202"/>
            <a:ext cx="2641126" cy="1167366"/>
          </a:xfrm>
          <a:prstGeom prst="wedgeRoundRectCallout">
            <a:avLst>
              <a:gd name="adj1" fmla="val 18754"/>
              <a:gd name="adj2" fmla="val 7595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I/O to find the matching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entry, and 10 I/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retrieve the 1000 matching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43372-679C-6EFC-985E-5AEF639B9562}"/>
              </a:ext>
            </a:extLst>
          </p:cNvPr>
          <p:cNvSpPr txBox="1"/>
          <p:nvPr/>
        </p:nvSpPr>
        <p:spPr>
          <a:xfrm>
            <a:off x="831585" y="4651543"/>
            <a:ext cx="172995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rgbClr val="7030A0"/>
                </a:solidFill>
              </a:rPr>
              <a:t>Assuming no bucket overflow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B337A7-7D39-EA17-4BF2-1E38231508B2}"/>
              </a:ext>
            </a:extLst>
          </p:cNvPr>
          <p:cNvCxnSpPr>
            <a:cxnSpLocks/>
          </p:cNvCxnSpPr>
          <p:nvPr/>
        </p:nvCxnSpPr>
        <p:spPr>
          <a:xfrm>
            <a:off x="1959880" y="5241054"/>
            <a:ext cx="339975" cy="4714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224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ppy cute boy carry wrong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11" y="2784408"/>
            <a:ext cx="3391952" cy="3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1479" y="146805"/>
            <a:ext cx="8614955" cy="762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dirty="0"/>
              <a:t>Old Test:  Push Down Select Operator?</a:t>
            </a:r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3438519" y="4415297"/>
            <a:ext cx="1588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3621082" y="4415297"/>
            <a:ext cx="1587" cy="88900"/>
          </a:xfrm>
          <a:custGeom>
            <a:avLst/>
            <a:gdLst>
              <a:gd name="T0" fmla="*/ 0 w 1"/>
              <a:gd name="T1" fmla="*/ 0 h 56"/>
              <a:gd name="T2" fmla="*/ 0 w 1"/>
              <a:gd name="T3" fmla="*/ 2147483647 h 56"/>
              <a:gd name="T4" fmla="*/ 0 w 1"/>
              <a:gd name="T5" fmla="*/ 0 h 56"/>
              <a:gd name="T6" fmla="*/ 0 60000 65536"/>
              <a:gd name="T7" fmla="*/ 0 60000 65536"/>
              <a:gd name="T8" fmla="*/ 0 60000 65536"/>
              <a:gd name="T9" fmla="*/ 0 w 1"/>
              <a:gd name="T10" fmla="*/ 0 h 56"/>
              <a:gd name="T11" fmla="*/ 1 w 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6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3438519" y="4415297"/>
            <a:ext cx="184150" cy="88900"/>
          </a:xfrm>
          <a:custGeom>
            <a:avLst/>
            <a:gdLst>
              <a:gd name="T0" fmla="*/ 0 w 116"/>
              <a:gd name="T1" fmla="*/ 0 h 56"/>
              <a:gd name="T2" fmla="*/ 2147483647 w 116"/>
              <a:gd name="T3" fmla="*/ 2147483647 h 56"/>
              <a:gd name="T4" fmla="*/ 0 w 116"/>
              <a:gd name="T5" fmla="*/ 0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0"/>
                </a:moveTo>
                <a:lnTo>
                  <a:pt x="115" y="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3438519" y="4415297"/>
            <a:ext cx="184150" cy="88900"/>
          </a:xfrm>
          <a:custGeom>
            <a:avLst/>
            <a:gdLst>
              <a:gd name="T0" fmla="*/ 0 w 116"/>
              <a:gd name="T1" fmla="*/ 2147483647 h 56"/>
              <a:gd name="T2" fmla="*/ 2147483647 w 116"/>
              <a:gd name="T3" fmla="*/ 0 h 56"/>
              <a:gd name="T4" fmla="*/ 0 w 116"/>
              <a:gd name="T5" fmla="*/ 2147483647 h 56"/>
              <a:gd name="T6" fmla="*/ 0 60000 65536"/>
              <a:gd name="T7" fmla="*/ 0 60000 65536"/>
              <a:gd name="T8" fmla="*/ 0 60000 65536"/>
              <a:gd name="T9" fmla="*/ 0 w 116"/>
              <a:gd name="T10" fmla="*/ 0 h 56"/>
              <a:gd name="T11" fmla="*/ 116 w 11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56">
                <a:moveTo>
                  <a:pt x="0" y="55"/>
                </a:moveTo>
                <a:lnTo>
                  <a:pt x="115" y="0"/>
                </a:lnTo>
                <a:lnTo>
                  <a:pt x="0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3149594" y="4772484"/>
            <a:ext cx="327025" cy="384175"/>
          </a:xfrm>
          <a:custGeom>
            <a:avLst/>
            <a:gdLst>
              <a:gd name="T0" fmla="*/ 0 w 221"/>
              <a:gd name="T1" fmla="*/ 2147483647 h 158"/>
              <a:gd name="T2" fmla="*/ 2147483647 w 221"/>
              <a:gd name="T3" fmla="*/ 0 h 158"/>
              <a:gd name="T4" fmla="*/ 0 w 221"/>
              <a:gd name="T5" fmla="*/ 2147483647 h 158"/>
              <a:gd name="T6" fmla="*/ 0 60000 65536"/>
              <a:gd name="T7" fmla="*/ 0 60000 65536"/>
              <a:gd name="T8" fmla="*/ 0 60000 65536"/>
              <a:gd name="T9" fmla="*/ 0 w 221"/>
              <a:gd name="T10" fmla="*/ 0 h 158"/>
              <a:gd name="T11" fmla="*/ 221 w 22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158">
                <a:moveTo>
                  <a:pt x="0" y="157"/>
                </a:moveTo>
                <a:lnTo>
                  <a:pt x="220" y="0"/>
                </a:lnTo>
                <a:lnTo>
                  <a:pt x="0" y="1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3606794" y="4772484"/>
            <a:ext cx="397429" cy="375812"/>
          </a:xfrm>
          <a:custGeom>
            <a:avLst/>
            <a:gdLst>
              <a:gd name="T0" fmla="*/ 0 w 227"/>
              <a:gd name="T1" fmla="*/ 0 h 158"/>
              <a:gd name="T2" fmla="*/ 2147483647 w 227"/>
              <a:gd name="T3" fmla="*/ 2147483647 h 158"/>
              <a:gd name="T4" fmla="*/ 0 w 227"/>
              <a:gd name="T5" fmla="*/ 0 h 158"/>
              <a:gd name="T6" fmla="*/ 0 60000 65536"/>
              <a:gd name="T7" fmla="*/ 0 60000 65536"/>
              <a:gd name="T8" fmla="*/ 0 60000 65536"/>
              <a:gd name="T9" fmla="*/ 0 w 227"/>
              <a:gd name="T10" fmla="*/ 0 h 158"/>
              <a:gd name="T11" fmla="*/ 227 w 227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58">
                <a:moveTo>
                  <a:pt x="0" y="0"/>
                </a:moveTo>
                <a:lnTo>
                  <a:pt x="226" y="15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3529007" y="3127834"/>
            <a:ext cx="1587" cy="390525"/>
          </a:xfrm>
          <a:custGeom>
            <a:avLst/>
            <a:gdLst>
              <a:gd name="T0" fmla="*/ 0 w 1"/>
              <a:gd name="T1" fmla="*/ 0 h 246"/>
              <a:gd name="T2" fmla="*/ 0 w 1"/>
              <a:gd name="T3" fmla="*/ 2147483647 h 246"/>
              <a:gd name="T4" fmla="*/ 0 w 1"/>
              <a:gd name="T5" fmla="*/ 0 h 246"/>
              <a:gd name="T6" fmla="*/ 0 60000 65536"/>
              <a:gd name="T7" fmla="*/ 0 60000 65536"/>
              <a:gd name="T8" fmla="*/ 0 60000 65536"/>
              <a:gd name="T9" fmla="*/ 0 w 1"/>
              <a:gd name="T10" fmla="*/ 0 h 246"/>
              <a:gd name="T11" fmla="*/ 1 w 1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6">
                <a:moveTo>
                  <a:pt x="0" y="0"/>
                </a:moveTo>
                <a:lnTo>
                  <a:pt x="0" y="24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3522657" y="3916822"/>
            <a:ext cx="1587" cy="358775"/>
          </a:xfrm>
          <a:custGeom>
            <a:avLst/>
            <a:gdLst>
              <a:gd name="T0" fmla="*/ 0 w 1"/>
              <a:gd name="T1" fmla="*/ 0 h 226"/>
              <a:gd name="T2" fmla="*/ 0 w 1"/>
              <a:gd name="T3" fmla="*/ 2147483647 h 226"/>
              <a:gd name="T4" fmla="*/ 0 w 1"/>
              <a:gd name="T5" fmla="*/ 0 h 226"/>
              <a:gd name="T6" fmla="*/ 0 60000 65536"/>
              <a:gd name="T7" fmla="*/ 0 60000 65536"/>
              <a:gd name="T8" fmla="*/ 0 60000 65536"/>
              <a:gd name="T9" fmla="*/ 0 w 1"/>
              <a:gd name="T10" fmla="*/ 0 h 226"/>
              <a:gd name="T11" fmla="*/ 1 w 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6">
                <a:moveTo>
                  <a:pt x="0" y="0"/>
                </a:moveTo>
                <a:lnTo>
                  <a:pt x="0" y="2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3300407" y="2832559"/>
            <a:ext cx="1587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3346444" y="2832559"/>
            <a:ext cx="1588" cy="120650"/>
          </a:xfrm>
          <a:custGeom>
            <a:avLst/>
            <a:gdLst>
              <a:gd name="T0" fmla="*/ 0 w 1"/>
              <a:gd name="T1" fmla="*/ 0 h 76"/>
              <a:gd name="T2" fmla="*/ 0 w 1"/>
              <a:gd name="T3" fmla="*/ 2147483647 h 76"/>
              <a:gd name="T4" fmla="*/ 0 w 1"/>
              <a:gd name="T5" fmla="*/ 0 h 76"/>
              <a:gd name="T6" fmla="*/ 0 60000 65536"/>
              <a:gd name="T7" fmla="*/ 0 60000 65536"/>
              <a:gd name="T8" fmla="*/ 0 60000 65536"/>
              <a:gd name="T9" fmla="*/ 0 w 1"/>
              <a:gd name="T10" fmla="*/ 0 h 76"/>
              <a:gd name="T11" fmla="*/ 1 w 1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76">
                <a:moveTo>
                  <a:pt x="0" y="0"/>
                </a:moveTo>
                <a:lnTo>
                  <a:pt x="0" y="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3278182" y="2823034"/>
            <a:ext cx="92075" cy="1588"/>
          </a:xfrm>
          <a:custGeom>
            <a:avLst/>
            <a:gdLst>
              <a:gd name="T0" fmla="*/ 0 w 58"/>
              <a:gd name="T1" fmla="*/ 0 h 1"/>
              <a:gd name="T2" fmla="*/ 2147483647 w 58"/>
              <a:gd name="T3" fmla="*/ 0 h 1"/>
              <a:gd name="T4" fmla="*/ 0 w 58"/>
              <a:gd name="T5" fmla="*/ 0 h 1"/>
              <a:gd name="T6" fmla="*/ 0 60000 65536"/>
              <a:gd name="T7" fmla="*/ 0 60000 65536"/>
              <a:gd name="T8" fmla="*/ 0 60000 65536"/>
              <a:gd name="T9" fmla="*/ 0 w 58"/>
              <a:gd name="T10" fmla="*/ 0 h 1"/>
              <a:gd name="T11" fmla="*/ 58 w 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1">
                <a:moveTo>
                  <a:pt x="0" y="0"/>
                </a:move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3294057" y="3583447"/>
            <a:ext cx="61912" cy="109537"/>
          </a:xfrm>
          <a:custGeom>
            <a:avLst/>
            <a:gdLst>
              <a:gd name="T0" fmla="*/ 2147483647 w 39"/>
              <a:gd name="T1" fmla="*/ 2147483647 h 69"/>
              <a:gd name="T2" fmla="*/ 2147483647 w 39"/>
              <a:gd name="T3" fmla="*/ 2147483647 h 69"/>
              <a:gd name="T4" fmla="*/ 2147483647 w 39"/>
              <a:gd name="T5" fmla="*/ 0 h 69"/>
              <a:gd name="T6" fmla="*/ 2147483647 w 39"/>
              <a:gd name="T7" fmla="*/ 2147483647 h 69"/>
              <a:gd name="T8" fmla="*/ 0 w 39"/>
              <a:gd name="T9" fmla="*/ 2147483647 h 69"/>
              <a:gd name="T10" fmla="*/ 2147483647 w 39"/>
              <a:gd name="T11" fmla="*/ 2147483647 h 69"/>
              <a:gd name="T12" fmla="*/ 2147483647 w 39"/>
              <a:gd name="T13" fmla="*/ 2147483647 h 69"/>
              <a:gd name="T14" fmla="*/ 2147483647 w 39"/>
              <a:gd name="T15" fmla="*/ 2147483647 h 69"/>
              <a:gd name="T16" fmla="*/ 2147483647 w 39"/>
              <a:gd name="T17" fmla="*/ 2147483647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"/>
              <a:gd name="T28" fmla="*/ 0 h 69"/>
              <a:gd name="T29" fmla="*/ 39 w 39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" h="69">
                <a:moveTo>
                  <a:pt x="38" y="34"/>
                </a:moveTo>
                <a:lnTo>
                  <a:pt x="33" y="10"/>
                </a:lnTo>
                <a:lnTo>
                  <a:pt x="19" y="0"/>
                </a:lnTo>
                <a:lnTo>
                  <a:pt x="5" y="10"/>
                </a:lnTo>
                <a:lnTo>
                  <a:pt x="0" y="34"/>
                </a:lnTo>
                <a:lnTo>
                  <a:pt x="5" y="58"/>
                </a:lnTo>
                <a:lnTo>
                  <a:pt x="19" y="68"/>
                </a:lnTo>
                <a:lnTo>
                  <a:pt x="33" y="58"/>
                </a:lnTo>
                <a:lnTo>
                  <a:pt x="38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3322632" y="3592972"/>
            <a:ext cx="57150" cy="1587"/>
          </a:xfrm>
          <a:custGeom>
            <a:avLst/>
            <a:gdLst>
              <a:gd name="T0" fmla="*/ 0 w 36"/>
              <a:gd name="T1" fmla="*/ 0 h 1"/>
              <a:gd name="T2" fmla="*/ 2147483647 w 36"/>
              <a:gd name="T3" fmla="*/ 0 h 1"/>
              <a:gd name="T4" fmla="*/ 0 w 36"/>
              <a:gd name="T5" fmla="*/ 0 h 1"/>
              <a:gd name="T6" fmla="*/ 0 60000 65536"/>
              <a:gd name="T7" fmla="*/ 0 60000 65536"/>
              <a:gd name="T8" fmla="*/ 0 60000 65536"/>
              <a:gd name="T9" fmla="*/ 0 w 36"/>
              <a:gd name="T10" fmla="*/ 0 h 1"/>
              <a:gd name="T11" fmla="*/ 36 w 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">
                <a:moveTo>
                  <a:pt x="0" y="0"/>
                </a:move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3109907" y="5401134"/>
            <a:ext cx="1587" cy="388938"/>
          </a:xfrm>
          <a:custGeom>
            <a:avLst/>
            <a:gdLst>
              <a:gd name="T0" fmla="*/ 0 w 1"/>
              <a:gd name="T1" fmla="*/ 0 h 245"/>
              <a:gd name="T2" fmla="*/ 0 w 1"/>
              <a:gd name="T3" fmla="*/ 2147483647 h 245"/>
              <a:gd name="T4" fmla="*/ 0 w 1"/>
              <a:gd name="T5" fmla="*/ 0 h 245"/>
              <a:gd name="T6" fmla="*/ 0 60000 65536"/>
              <a:gd name="T7" fmla="*/ 0 60000 65536"/>
              <a:gd name="T8" fmla="*/ 0 60000 65536"/>
              <a:gd name="T9" fmla="*/ 0 w 1"/>
              <a:gd name="T10" fmla="*/ 0 h 245"/>
              <a:gd name="T11" fmla="*/ 1 w 1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45">
                <a:moveTo>
                  <a:pt x="0" y="0"/>
                </a:moveTo>
                <a:lnTo>
                  <a:pt x="0" y="24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2800344" y="5829759"/>
            <a:ext cx="858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Reserves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729032" y="5156659"/>
            <a:ext cx="6889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Sailors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149594" y="4480384"/>
            <a:ext cx="709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sid=sid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2890832" y="5170947"/>
            <a:ext cx="795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bid=100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3287707" y="2877009"/>
            <a:ext cx="663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sname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171694" y="2778584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287707" y="3612022"/>
            <a:ext cx="862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rating &gt; 5</a:t>
            </a: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2874957" y="5140784"/>
            <a:ext cx="65087" cy="111125"/>
          </a:xfrm>
          <a:custGeom>
            <a:avLst/>
            <a:gdLst>
              <a:gd name="T0" fmla="*/ 2147483647 w 41"/>
              <a:gd name="T1" fmla="*/ 2147483647 h 70"/>
              <a:gd name="T2" fmla="*/ 2147483647 w 41"/>
              <a:gd name="T3" fmla="*/ 2147483647 h 70"/>
              <a:gd name="T4" fmla="*/ 2147483647 w 41"/>
              <a:gd name="T5" fmla="*/ 0 h 70"/>
              <a:gd name="T6" fmla="*/ 2147483647 w 41"/>
              <a:gd name="T7" fmla="*/ 2147483647 h 70"/>
              <a:gd name="T8" fmla="*/ 0 w 41"/>
              <a:gd name="T9" fmla="*/ 2147483647 h 70"/>
              <a:gd name="T10" fmla="*/ 2147483647 w 41"/>
              <a:gd name="T11" fmla="*/ 2147483647 h 70"/>
              <a:gd name="T12" fmla="*/ 2147483647 w 41"/>
              <a:gd name="T13" fmla="*/ 2147483647 h 70"/>
              <a:gd name="T14" fmla="*/ 2147483647 w 41"/>
              <a:gd name="T15" fmla="*/ 2147483647 h 70"/>
              <a:gd name="T16" fmla="*/ 2147483647 w 41"/>
              <a:gd name="T17" fmla="*/ 2147483647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0"/>
              <a:gd name="T29" fmla="*/ 41 w 41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0">
                <a:moveTo>
                  <a:pt x="40" y="34"/>
                </a:moveTo>
                <a:lnTo>
                  <a:pt x="34" y="10"/>
                </a:lnTo>
                <a:lnTo>
                  <a:pt x="20" y="0"/>
                </a:lnTo>
                <a:lnTo>
                  <a:pt x="6" y="10"/>
                </a:lnTo>
                <a:lnTo>
                  <a:pt x="0" y="34"/>
                </a:lnTo>
                <a:lnTo>
                  <a:pt x="6" y="59"/>
                </a:lnTo>
                <a:lnTo>
                  <a:pt x="20" y="69"/>
                </a:lnTo>
                <a:lnTo>
                  <a:pt x="34" y="59"/>
                </a:lnTo>
                <a:lnTo>
                  <a:pt x="40" y="3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2906707" y="5151897"/>
            <a:ext cx="58737" cy="1587"/>
          </a:xfrm>
          <a:custGeom>
            <a:avLst/>
            <a:gdLst>
              <a:gd name="T0" fmla="*/ 0 w 37"/>
              <a:gd name="T1" fmla="*/ 0 h 1"/>
              <a:gd name="T2" fmla="*/ 2147483647 w 37"/>
              <a:gd name="T3" fmla="*/ 0 h 1"/>
              <a:gd name="T4" fmla="*/ 0 w 37"/>
              <a:gd name="T5" fmla="*/ 0 h 1"/>
              <a:gd name="T6" fmla="*/ 0 60000 65536"/>
              <a:gd name="T7" fmla="*/ 0 60000 65536"/>
              <a:gd name="T8" fmla="*/ 0 60000 65536"/>
              <a:gd name="T9" fmla="*/ 0 w 37"/>
              <a:gd name="T10" fmla="*/ 0 h 1"/>
              <a:gd name="T11" fmla="*/ 37 w 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"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2912" y="4142672"/>
            <a:ext cx="1741488" cy="447675"/>
            <a:chOff x="7378700" y="1685925"/>
            <a:chExt cx="1741488" cy="447675"/>
          </a:xfrm>
        </p:grpSpPr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7378700" y="1685925"/>
              <a:ext cx="1741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(Index Nested Loops,</a:t>
              </a:r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7378700" y="1858963"/>
              <a:ext cx="13604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with pipelining )</a:t>
              </a:r>
            </a:p>
          </p:txBody>
        </p:sp>
      </p:grp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2247894" y="3464384"/>
            <a:ext cx="1012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(On-the-fly)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4323551" y="4973595"/>
            <a:ext cx="112474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unclustered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hash Index on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OK)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0800" y="6012869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(1,000 pages 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163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100,000 tuples)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7EB7-CAED-4AF4-ACA8-FD5A419D9801}"/>
              </a:ext>
            </a:extLst>
          </p:cNvPr>
          <p:cNvSpPr txBox="1"/>
          <p:nvPr/>
        </p:nvSpPr>
        <p:spPr>
          <a:xfrm>
            <a:off x="590400" y="15480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B7FEED-7B6B-46EC-9F22-F997CCD4A043}"/>
              </a:ext>
            </a:extLst>
          </p:cNvPr>
          <p:cNvSpPr txBox="1"/>
          <p:nvPr/>
        </p:nvSpPr>
        <p:spPr>
          <a:xfrm>
            <a:off x="1666501" y="4870721"/>
            <a:ext cx="1203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clustered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hash index; do not write result to disk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DBCD5F-68EA-4A7F-9265-DC91F717173A}"/>
              </a:ext>
            </a:extLst>
          </p:cNvPr>
          <p:cNvSpPr txBox="1"/>
          <p:nvPr/>
        </p:nvSpPr>
        <p:spPr>
          <a:xfrm>
            <a:off x="4349269" y="4007026"/>
            <a:ext cx="18120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Should we push this “select” before the “join” 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Arc 2"/>
          <p:cNvSpPr/>
          <p:nvPr/>
        </p:nvSpPr>
        <p:spPr>
          <a:xfrm rot="936150">
            <a:off x="3283345" y="3865437"/>
            <a:ext cx="953758" cy="1055371"/>
          </a:xfrm>
          <a:prstGeom prst="arc">
            <a:avLst>
              <a:gd name="adj1" fmla="val 16200000"/>
              <a:gd name="adj2" fmla="val 3939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951282" y="1045686"/>
            <a:ext cx="3164268" cy="1502765"/>
          </a:xfrm>
          <a:prstGeom prst="wedgeRoundRectCallout">
            <a:avLst>
              <a:gd name="adj1" fmla="val 25488"/>
              <a:gd name="adj2" fmla="val 10464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want to benefit from the clustered hash index on Sailors</a:t>
            </a:r>
          </a:p>
        </p:txBody>
      </p:sp>
    </p:spTree>
    <p:extLst>
      <p:ext uri="{BB962C8B-B14F-4D97-AF65-F5344CB8AC3E}">
        <p14:creationId xmlns:p14="http://schemas.microsoft.com/office/powerpoint/2010/main" val="25634878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06700"/>
            <a:ext cx="5836715" cy="107177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9F5FCF"/>
                </a:solidFill>
              </a:rPr>
              <a:t>Join Techniques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B6B30-ED69-40BF-A25C-24395C9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FAFA7-2CA1-4415-924E-5A10DA87C53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22C2B-F29D-4717-A055-8B767B6B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211EA-0566-95E6-2A3D-2250023E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448" y="4695300"/>
            <a:ext cx="6553768" cy="1219306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DDB3C21-58F7-9B5D-479C-9B27C13B71CA}"/>
              </a:ext>
            </a:extLst>
          </p:cNvPr>
          <p:cNvSpPr/>
          <p:nvPr/>
        </p:nvSpPr>
        <p:spPr>
          <a:xfrm>
            <a:off x="5636982" y="4316740"/>
            <a:ext cx="484632" cy="75711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9908" y="1760232"/>
            <a:ext cx="5059078" cy="1290097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SELECT 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S.sname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    Reserves R, Sailors 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WHERE 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R.sid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S.sid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AND 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R.bid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7525" y="3558907"/>
            <a:ext cx="150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do this efficiently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7985" y="3260911"/>
            <a:ext cx="8017962" cy="1721224"/>
          </a:xfrm>
          <a:prstGeom prst="roundRect">
            <a:avLst/>
          </a:prstGeom>
          <a:solidFill>
            <a:srgbClr val="BF95DF"/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7772400" cy="1104900"/>
          </a:xfrm>
          <a:noFill/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Summary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4538" y="1526240"/>
            <a:ext cx="7903661" cy="5103159"/>
          </a:xfrm>
          <a:noFill/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There are several alternative evaluation algorithms for each relational operator.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A query is evaluated by converting it to a tree of operators and evaluating the operators in the tree.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Must understand query optimization in order to fully understand the performance impact of a given database design (relations, indexes) on a workload (set of queries).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Calibri" pitchFamily="34" charset="0"/>
              </a:rPr>
              <a:t>Two parts to optimizing a query: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Consider a set of alternative plans.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Must estimate cost of each plan that is considered.</a:t>
            </a:r>
          </a:p>
        </p:txBody>
      </p:sp>
    </p:spTree>
    <p:extLst>
      <p:ext uri="{BB962C8B-B14F-4D97-AF65-F5344CB8AC3E}">
        <p14:creationId xmlns:p14="http://schemas.microsoft.com/office/powerpoint/2010/main" val="22675706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1568"/>
            <a:ext cx="7772400" cy="773332"/>
          </a:xfrm>
        </p:spPr>
        <p:txBody>
          <a:bodyPr/>
          <a:lstStyle/>
          <a:p>
            <a:r>
              <a:rPr lang="en-US" dirty="0"/>
              <a:t>Block Nested-Loops Join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1050" y="1822007"/>
            <a:ext cx="3053840" cy="3367179"/>
            <a:chOff x="4823858" y="3568296"/>
            <a:chExt cx="3053840" cy="3367179"/>
          </a:xfrm>
        </p:grpSpPr>
        <p:grpSp>
          <p:nvGrpSpPr>
            <p:cNvPr id="32" name="Group 31"/>
            <p:cNvGrpSpPr/>
            <p:nvPr/>
          </p:nvGrpSpPr>
          <p:grpSpPr>
            <a:xfrm>
              <a:off x="4823858" y="3568296"/>
              <a:ext cx="2438400" cy="3367179"/>
              <a:chOff x="6019800" y="3182973"/>
              <a:chExt cx="2438400" cy="3367179"/>
            </a:xfrm>
          </p:grpSpPr>
          <p:sp>
            <p:nvSpPr>
              <p:cNvPr id="35" name="Flowchart: Magnetic Disk 34"/>
              <p:cNvSpPr/>
              <p:nvPr/>
            </p:nvSpPr>
            <p:spPr>
              <a:xfrm>
                <a:off x="6246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7389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019800" y="4140233"/>
                <a:ext cx="2362200" cy="163294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1876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5161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58000" y="4260241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Up Arrow 43"/>
              <p:cNvSpPr/>
              <p:nvPr/>
            </p:nvSpPr>
            <p:spPr>
              <a:xfrm>
                <a:off x="6477000" y="5559552"/>
                <a:ext cx="304800" cy="457686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>
              <a:xfrm>
                <a:off x="7620000" y="5559552"/>
                <a:ext cx="304800" cy="457200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Up Arrow 45"/>
              <p:cNvSpPr/>
              <p:nvPr/>
            </p:nvSpPr>
            <p:spPr>
              <a:xfrm>
                <a:off x="7008853" y="3811853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04395" y="4642526"/>
                <a:ext cx="1143533" cy="5205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 anchorCtr="1"/>
              <a:lstStyle/>
              <a:p>
                <a:pPr marL="0" marR="0" lvl="0" indent="0" algn="ctr" defTabSz="4572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 the two pages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781800" y="5163577"/>
                <a:ext cx="0" cy="243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7543800" y="5163577"/>
                <a:ext cx="0" cy="2435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7" idx="0"/>
              </p:cNvCxnSpPr>
              <p:nvPr/>
            </p:nvCxnSpPr>
            <p:spPr>
              <a:xfrm flipH="1" flipV="1">
                <a:off x="7169481" y="4421178"/>
                <a:ext cx="6681" cy="2213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Magnetic Disk 51"/>
              <p:cNvSpPr/>
              <p:nvPr/>
            </p:nvSpPr>
            <p:spPr>
              <a:xfrm>
                <a:off x="6788481" y="3182973"/>
                <a:ext cx="762000" cy="6126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67600" y="418795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4" name="Rounded Rectangular Callout 33"/>
            <p:cNvSpPr/>
            <p:nvPr/>
          </p:nvSpPr>
          <p:spPr>
            <a:xfrm>
              <a:off x="7065804" y="5701895"/>
              <a:ext cx="811894" cy="773331"/>
            </a:xfrm>
            <a:prstGeom prst="wedgeRoundRectCallout">
              <a:avLst>
                <a:gd name="adj1" fmla="val -90525"/>
                <a:gd name="adj2" fmla="val 36614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scan S M time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92985" y="1822007"/>
            <a:ext cx="4439066" cy="3194288"/>
            <a:chOff x="4533900" y="3539397"/>
            <a:chExt cx="4439066" cy="3194288"/>
          </a:xfrm>
        </p:grpSpPr>
        <p:grpSp>
          <p:nvGrpSpPr>
            <p:cNvPr id="55" name="Group 54"/>
            <p:cNvGrpSpPr/>
            <p:nvPr/>
          </p:nvGrpSpPr>
          <p:grpSpPr>
            <a:xfrm>
              <a:off x="5572333" y="3578352"/>
              <a:ext cx="2362200" cy="3051048"/>
              <a:chOff x="6019800" y="3578352"/>
              <a:chExt cx="2362200" cy="3051048"/>
            </a:xfrm>
          </p:grpSpPr>
          <p:sp>
            <p:nvSpPr>
              <p:cNvPr id="74" name="Flowchart: Magnetic Disk 73"/>
              <p:cNvSpPr/>
              <p:nvPr/>
            </p:nvSpPr>
            <p:spPr>
              <a:xfrm>
                <a:off x="6248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5" name="Flowchart: Magnetic Disk 74"/>
              <p:cNvSpPr/>
              <p:nvPr/>
            </p:nvSpPr>
            <p:spPr>
              <a:xfrm>
                <a:off x="7391400" y="6016752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019800" y="4233567"/>
                <a:ext cx="2362200" cy="163078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324600" y="52225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324600" y="53749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24600" y="5527390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467600" y="54833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857965" y="4448714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2" name="Up Arrow 81"/>
              <p:cNvSpPr/>
              <p:nvPr/>
            </p:nvSpPr>
            <p:spPr>
              <a:xfrm>
                <a:off x="6477000" y="5671382"/>
                <a:ext cx="304800" cy="48557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3" name="Up Arrow 82"/>
              <p:cNvSpPr/>
              <p:nvPr/>
            </p:nvSpPr>
            <p:spPr>
              <a:xfrm>
                <a:off x="7620000" y="5635752"/>
                <a:ext cx="304800" cy="5212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4" name="Up Arrow 83"/>
              <p:cNvSpPr/>
              <p:nvPr/>
            </p:nvSpPr>
            <p:spPr>
              <a:xfrm>
                <a:off x="7010400" y="4035552"/>
                <a:ext cx="304800" cy="413162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53200" y="4797552"/>
                <a:ext cx="1143000" cy="228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86" name="Straight Arrow Connector 85"/>
              <p:cNvCxnSpPr>
                <a:cxnSpLocks/>
              </p:cNvCxnSpPr>
              <p:nvPr/>
            </p:nvCxnSpPr>
            <p:spPr>
              <a:xfrm flipV="1">
                <a:off x="6781800" y="5026152"/>
                <a:ext cx="0" cy="1964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7543800" y="5026152"/>
                <a:ext cx="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cxnSpLocks/>
                <a:endCxn id="81" idx="2"/>
              </p:cNvCxnSpPr>
              <p:nvPr/>
            </p:nvCxnSpPr>
            <p:spPr>
              <a:xfrm flipH="1" flipV="1">
                <a:off x="7162765" y="4601114"/>
                <a:ext cx="36" cy="1964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lowchart: Magnetic Disk 88"/>
              <p:cNvSpPr/>
              <p:nvPr/>
            </p:nvSpPr>
            <p:spPr>
              <a:xfrm>
                <a:off x="6781800" y="3578352"/>
                <a:ext cx="762000" cy="4602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069982" y="415579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6" name="Rounded Rectangular Callout 55"/>
            <p:cNvSpPr/>
            <p:nvPr/>
          </p:nvSpPr>
          <p:spPr>
            <a:xfrm>
              <a:off x="4533900" y="4479096"/>
              <a:ext cx="1228933" cy="746760"/>
            </a:xfrm>
            <a:prstGeom prst="wedgeRoundRectCallout">
              <a:avLst>
                <a:gd name="adj1" fmla="val 55063"/>
                <a:gd name="adj2" fmla="val 76492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Bring in R 3 pages at a 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ular Callout 56"/>
                <p:cNvSpPr/>
                <p:nvPr/>
              </p:nvSpPr>
              <p:spPr>
                <a:xfrm>
                  <a:off x="7875368" y="5178552"/>
                  <a:ext cx="1097598" cy="952364"/>
                </a:xfrm>
                <a:prstGeom prst="wedgeRoundRectCallout">
                  <a:avLst>
                    <a:gd name="adj1" fmla="val -96901"/>
                    <a:gd name="adj2" fmla="val 34113"/>
                    <a:gd name="adj3" fmla="val 16667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Need to scan S only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"/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⌉"/>
                              <m:ctrlP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|/</m:t>
                              </m:r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times </a:t>
                  </a:r>
                </a:p>
              </p:txBody>
            </p:sp>
          </mc:Choice>
          <mc:Fallback xmlns="">
            <p:sp>
              <p:nvSpPr>
                <p:cNvPr id="57" name="Rounded Rectangular Callout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5368" y="5178552"/>
                  <a:ext cx="1097598" cy="952364"/>
                </a:xfrm>
                <a:prstGeom prst="wedgeRoundRectCallout">
                  <a:avLst>
                    <a:gd name="adj1" fmla="val -96901"/>
                    <a:gd name="adj2" fmla="val 34113"/>
                    <a:gd name="adj3" fmla="val 1666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6149738" y="6245352"/>
              <a:ext cx="392592" cy="180340"/>
              <a:chOff x="5332141" y="6096000"/>
              <a:chExt cx="392592" cy="18034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965002" y="6416578"/>
              <a:ext cx="392592" cy="180340"/>
              <a:chOff x="5332141" y="6096000"/>
              <a:chExt cx="392592" cy="18034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334000" y="609600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32142" y="6151133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332141" y="6215380"/>
                <a:ext cx="390733" cy="60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832511" y="6324212"/>
              <a:ext cx="390733" cy="60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7022" y="636435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6539351" y="5164074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6563570" y="6135398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6370253" y="6528592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641527" y="6178356"/>
              <a:ext cx="175982" cy="1813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7" name="Oval Callout 66"/>
            <p:cNvSpPr/>
            <p:nvPr/>
          </p:nvSpPr>
          <p:spPr>
            <a:xfrm>
              <a:off x="7268694" y="3539397"/>
              <a:ext cx="1586035" cy="1105755"/>
            </a:xfrm>
            <a:prstGeom prst="wedgeEllipseCallout">
              <a:avLst>
                <a:gd name="adj1" fmla="val -45583"/>
                <a:gd name="adj2" fmla="val 51808"/>
              </a:avLst>
            </a:prstGeom>
            <a:solidFill>
              <a:srgbClr val="FF474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0" marR="0" lvl="0" indent="0" algn="ctr" defTabSz="4572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If we have  5 pages available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7830" y="5346491"/>
            <a:ext cx="272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Nested-Loop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31418" y="5342948"/>
            <a:ext cx="2577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 Nested-Loop Join</a:t>
            </a:r>
          </a:p>
        </p:txBody>
      </p:sp>
    </p:spTree>
    <p:extLst>
      <p:ext uri="{BB962C8B-B14F-4D97-AF65-F5344CB8AC3E}">
        <p14:creationId xmlns:p14="http://schemas.microsoft.com/office/powerpoint/2010/main" val="8361297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1568"/>
            <a:ext cx="7772400" cy="773332"/>
          </a:xfrm>
        </p:spPr>
        <p:txBody>
          <a:bodyPr/>
          <a:lstStyle/>
          <a:p>
            <a:r>
              <a:rPr lang="en-US" dirty="0"/>
              <a:t>Index Nested-Loops Join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1050" y="1822007"/>
            <a:ext cx="3053840" cy="3367179"/>
            <a:chOff x="4823858" y="3568296"/>
            <a:chExt cx="3053840" cy="3367179"/>
          </a:xfrm>
        </p:grpSpPr>
        <p:grpSp>
          <p:nvGrpSpPr>
            <p:cNvPr id="32" name="Group 31"/>
            <p:cNvGrpSpPr/>
            <p:nvPr/>
          </p:nvGrpSpPr>
          <p:grpSpPr>
            <a:xfrm>
              <a:off x="4823858" y="3568296"/>
              <a:ext cx="2438400" cy="3367179"/>
              <a:chOff x="6019800" y="3182973"/>
              <a:chExt cx="2438400" cy="3367179"/>
            </a:xfrm>
          </p:grpSpPr>
          <p:sp>
            <p:nvSpPr>
              <p:cNvPr id="35" name="Flowchart: Magnetic Disk 34"/>
              <p:cNvSpPr/>
              <p:nvPr/>
            </p:nvSpPr>
            <p:spPr>
              <a:xfrm>
                <a:off x="6246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R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7389853" y="5937504"/>
                <a:ext cx="762000" cy="612648"/>
              </a:xfrm>
              <a:prstGeom prst="flowChartMagneticDisk">
                <a:avLst/>
              </a:prstGeom>
              <a:ln>
                <a:solidFill>
                  <a:schemeClr val="tx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S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019800" y="4140233"/>
                <a:ext cx="2362200" cy="1632945"/>
              </a:xfrm>
              <a:prstGeom prst="roundRect">
                <a:avLst>
                  <a:gd name="adj" fmla="val 10953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1876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51611" y="5407152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58000" y="4260241"/>
                <a:ext cx="609600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Up Arrow 43"/>
              <p:cNvSpPr/>
              <p:nvPr/>
            </p:nvSpPr>
            <p:spPr>
              <a:xfrm>
                <a:off x="6477000" y="5559552"/>
                <a:ext cx="304800" cy="457686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>
              <a:xfrm>
                <a:off x="7620000" y="5559552"/>
                <a:ext cx="304800" cy="457200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Up Arrow 45"/>
              <p:cNvSpPr/>
              <p:nvPr/>
            </p:nvSpPr>
            <p:spPr>
              <a:xfrm>
                <a:off x="7008853" y="3811853"/>
                <a:ext cx="304800" cy="445008"/>
              </a:xfrm>
              <a:prstGeom prst="upArrow">
                <a:avLst/>
              </a:prstGeom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04395" y="4642526"/>
                <a:ext cx="1143533" cy="5205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 anchorCtr="1"/>
              <a:lstStyle/>
              <a:p>
                <a:pPr marL="0" marR="0" lvl="0" indent="0" algn="ctr" defTabSz="4572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JOIN the two pages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6781800" y="5163577"/>
                <a:ext cx="0" cy="2435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7543800" y="5163577"/>
                <a:ext cx="0" cy="2435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7" idx="0"/>
              </p:cNvCxnSpPr>
              <p:nvPr/>
            </p:nvCxnSpPr>
            <p:spPr>
              <a:xfrm flipH="1" flipV="1">
                <a:off x="7169481" y="4421178"/>
                <a:ext cx="6681" cy="2213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Magnetic Disk 51"/>
              <p:cNvSpPr/>
              <p:nvPr/>
            </p:nvSpPr>
            <p:spPr>
              <a:xfrm>
                <a:off x="6788481" y="3182973"/>
                <a:ext cx="762000" cy="612648"/>
              </a:xfrm>
              <a:prstGeom prst="flowChartMagneticDisk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67600" y="418795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Memory</a:t>
                </a:r>
                <a:endPara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4" name="Rounded Rectangular Callout 33"/>
            <p:cNvSpPr/>
            <p:nvPr/>
          </p:nvSpPr>
          <p:spPr>
            <a:xfrm>
              <a:off x="7065804" y="5701895"/>
              <a:ext cx="811894" cy="773331"/>
            </a:xfrm>
            <a:prstGeom prst="wedgeRoundRectCallout">
              <a:avLst>
                <a:gd name="adj1" fmla="val -90525"/>
                <a:gd name="adj2" fmla="val 36614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scan S M time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7830" y="5346491"/>
            <a:ext cx="272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Nested-Loop Join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ECDB4B-EDBF-321C-FD0B-F77AB4FAFD75}"/>
              </a:ext>
            </a:extLst>
          </p:cNvPr>
          <p:cNvGrpSpPr/>
          <p:nvPr/>
        </p:nvGrpSpPr>
        <p:grpSpPr>
          <a:xfrm>
            <a:off x="5110149" y="1745410"/>
            <a:ext cx="3150009" cy="4290133"/>
            <a:chOff x="5110149" y="1745410"/>
            <a:chExt cx="3150009" cy="42901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E9D47D-9F9C-0429-FA2E-951B423B218D}"/>
                </a:ext>
              </a:extLst>
            </p:cNvPr>
            <p:cNvGrpSpPr/>
            <p:nvPr/>
          </p:nvGrpSpPr>
          <p:grpSpPr>
            <a:xfrm>
              <a:off x="5110149" y="1745410"/>
              <a:ext cx="3150009" cy="3797163"/>
              <a:chOff x="4823858" y="3568296"/>
              <a:chExt cx="3150009" cy="379716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80ED11E-AF4C-F9DE-0F74-5DB4F60AFDC6}"/>
                  </a:ext>
                </a:extLst>
              </p:cNvPr>
              <p:cNvGrpSpPr/>
              <p:nvPr/>
            </p:nvGrpSpPr>
            <p:grpSpPr>
              <a:xfrm>
                <a:off x="4823858" y="3568296"/>
                <a:ext cx="2438400" cy="3797163"/>
                <a:chOff x="6019800" y="3182973"/>
                <a:chExt cx="2438400" cy="3797163"/>
              </a:xfrm>
            </p:grpSpPr>
            <p:sp>
              <p:nvSpPr>
                <p:cNvPr id="6" name="Flowchart: Magnetic Disk 5">
                  <a:extLst>
                    <a:ext uri="{FF2B5EF4-FFF2-40B4-BE49-F238E27FC236}">
                      <a16:creationId xmlns:a16="http://schemas.microsoft.com/office/drawing/2014/main" id="{0350DC13-222A-647F-C5D7-D5B402351F9B}"/>
                    </a:ext>
                  </a:extLst>
                </p:cNvPr>
                <p:cNvSpPr/>
                <p:nvPr/>
              </p:nvSpPr>
              <p:spPr>
                <a:xfrm>
                  <a:off x="6157049" y="5937504"/>
                  <a:ext cx="762000" cy="612648"/>
                </a:xfrm>
                <a:prstGeom prst="flowChartMagneticDisk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R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7" name="Flowchart: Magnetic Disk 6">
                  <a:extLst>
                    <a:ext uri="{FF2B5EF4-FFF2-40B4-BE49-F238E27FC236}">
                      <a16:creationId xmlns:a16="http://schemas.microsoft.com/office/drawing/2014/main" id="{8316026B-B5AD-B958-A688-1C8C53028B87}"/>
                    </a:ext>
                  </a:extLst>
                </p:cNvPr>
                <p:cNvSpPr/>
                <p:nvPr/>
              </p:nvSpPr>
              <p:spPr>
                <a:xfrm>
                  <a:off x="7300049" y="6367488"/>
                  <a:ext cx="762000" cy="612648"/>
                </a:xfrm>
                <a:prstGeom prst="flowChartMagneticDisk">
                  <a:avLst/>
                </a:prstGeom>
                <a:ln>
                  <a:solidFill>
                    <a:schemeClr val="tx2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S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8" name="Rounded Rectangle 36">
                  <a:extLst>
                    <a:ext uri="{FF2B5EF4-FFF2-40B4-BE49-F238E27FC236}">
                      <a16:creationId xmlns:a16="http://schemas.microsoft.com/office/drawing/2014/main" id="{3B0D44D0-118F-51EA-887D-F8B07EA03234}"/>
                    </a:ext>
                  </a:extLst>
                </p:cNvPr>
                <p:cNvSpPr/>
                <p:nvPr/>
              </p:nvSpPr>
              <p:spPr>
                <a:xfrm>
                  <a:off x="6019800" y="4140233"/>
                  <a:ext cx="2362200" cy="1709542"/>
                </a:xfrm>
                <a:prstGeom prst="roundRect">
                  <a:avLst>
                    <a:gd name="adj" fmla="val 10953"/>
                  </a:avLst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71BFE84-DE1C-AB6A-C892-1B2C8DCE757E}"/>
                    </a:ext>
                  </a:extLst>
                </p:cNvPr>
                <p:cNvSpPr/>
                <p:nvPr/>
              </p:nvSpPr>
              <p:spPr>
                <a:xfrm>
                  <a:off x="6228957" y="5407152"/>
                  <a:ext cx="609600" cy="152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1 page</a:t>
                  </a:r>
                  <a:endParaRPr kumimoji="0" lang="zh-TW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90450FE-9A7C-9519-65A9-A296FBA03C86}"/>
                    </a:ext>
                  </a:extLst>
                </p:cNvPr>
                <p:cNvSpPr/>
                <p:nvPr/>
              </p:nvSpPr>
              <p:spPr>
                <a:xfrm>
                  <a:off x="6858000" y="4260241"/>
                  <a:ext cx="609600" cy="152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" name="Up Arrow 43">
                  <a:extLst>
                    <a:ext uri="{FF2B5EF4-FFF2-40B4-BE49-F238E27FC236}">
                      <a16:creationId xmlns:a16="http://schemas.microsoft.com/office/drawing/2014/main" id="{E5D1E2E4-1180-E775-9B9E-0011D353E655}"/>
                    </a:ext>
                  </a:extLst>
                </p:cNvPr>
                <p:cNvSpPr/>
                <p:nvPr/>
              </p:nvSpPr>
              <p:spPr>
                <a:xfrm>
                  <a:off x="6387196" y="5559552"/>
                  <a:ext cx="304800" cy="457686"/>
                </a:xfrm>
                <a:prstGeom prst="upArrow">
                  <a:avLst/>
                </a:prstGeom>
                <a:solidFill>
                  <a:srgbClr val="00B0F0"/>
                </a:solidFill>
                <a:ln w="12700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3" name="Up Arrow 44">
                  <a:extLst>
                    <a:ext uri="{FF2B5EF4-FFF2-40B4-BE49-F238E27FC236}">
                      <a16:creationId xmlns:a16="http://schemas.microsoft.com/office/drawing/2014/main" id="{48210884-6D5E-6B8E-A71C-B0E47C517414}"/>
                    </a:ext>
                  </a:extLst>
                </p:cNvPr>
                <p:cNvSpPr/>
                <p:nvPr/>
              </p:nvSpPr>
              <p:spPr>
                <a:xfrm>
                  <a:off x="7530196" y="5989536"/>
                  <a:ext cx="304800" cy="457200"/>
                </a:xfrm>
                <a:prstGeom prst="upArrow">
                  <a:avLst/>
                </a:prstGeom>
                <a:solidFill>
                  <a:srgbClr val="00B0F0"/>
                </a:solidFill>
                <a:ln w="12700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4" name="Up Arrow 45">
                  <a:extLst>
                    <a:ext uri="{FF2B5EF4-FFF2-40B4-BE49-F238E27FC236}">
                      <a16:creationId xmlns:a16="http://schemas.microsoft.com/office/drawing/2014/main" id="{3A493622-9408-4D71-0825-A4C777D3C546}"/>
                    </a:ext>
                  </a:extLst>
                </p:cNvPr>
                <p:cNvSpPr/>
                <p:nvPr/>
              </p:nvSpPr>
              <p:spPr>
                <a:xfrm>
                  <a:off x="7008853" y="3811853"/>
                  <a:ext cx="304800" cy="445008"/>
                </a:xfrm>
                <a:prstGeom prst="upArrow">
                  <a:avLst/>
                </a:prstGeom>
                <a:solidFill>
                  <a:srgbClr val="00B0F0"/>
                </a:solidFill>
                <a:ln w="12700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349E75A-B5E0-D8C7-4E0D-1D3D9F8E3359}"/>
                    </a:ext>
                  </a:extLst>
                </p:cNvPr>
                <p:cNvSpPr/>
                <p:nvPr/>
              </p:nvSpPr>
              <p:spPr>
                <a:xfrm>
                  <a:off x="6522755" y="4642526"/>
                  <a:ext cx="1320405" cy="52056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 anchorCtr="1"/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1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JOIN the tuples</a:t>
                  </a: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E560E81-6BB5-F4AE-08C4-6D569739DBCF}"/>
                    </a:ext>
                  </a:extLst>
                </p:cNvPr>
                <p:cNvCxnSpPr/>
                <p:nvPr/>
              </p:nvCxnSpPr>
              <p:spPr>
                <a:xfrm flipV="1">
                  <a:off x="6691996" y="5163577"/>
                  <a:ext cx="0" cy="2435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AA5582F1-C2C6-9D9C-3254-F0D079BF503A}"/>
                    </a:ext>
                  </a:extLst>
                </p:cNvPr>
                <p:cNvCxnSpPr/>
                <p:nvPr/>
              </p:nvCxnSpPr>
              <p:spPr>
                <a:xfrm flipV="1">
                  <a:off x="7674424" y="5163577"/>
                  <a:ext cx="0" cy="2435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92B35BE-4EAC-0327-F169-5E7235A0E095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H="1" flipV="1">
                  <a:off x="7169481" y="4421178"/>
                  <a:ext cx="13477" cy="2213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lowchart: Magnetic Disk 18">
                  <a:extLst>
                    <a:ext uri="{FF2B5EF4-FFF2-40B4-BE49-F238E27FC236}">
                      <a16:creationId xmlns:a16="http://schemas.microsoft.com/office/drawing/2014/main" id="{AB88D24F-EFEA-30C0-2D39-2648378C09BA}"/>
                    </a:ext>
                  </a:extLst>
                </p:cNvPr>
                <p:cNvSpPr/>
                <p:nvPr/>
              </p:nvSpPr>
              <p:spPr>
                <a:xfrm>
                  <a:off x="6788481" y="3182973"/>
                  <a:ext cx="762000" cy="612648"/>
                </a:xfrm>
                <a:prstGeom prst="flowChartMagneticDisk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6F42056-FBFB-E31C-2FC1-BB2C3C43030A}"/>
                    </a:ext>
                  </a:extLst>
                </p:cNvPr>
                <p:cNvSpPr txBox="1"/>
                <p:nvPr/>
              </p:nvSpPr>
              <p:spPr>
                <a:xfrm>
                  <a:off x="7467600" y="4187952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Memory</a:t>
                  </a:r>
                  <a:endParaRPr kumimoji="0" lang="zh-TW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" name="Rounded Rectangular Callout 33">
                <a:extLst>
                  <a:ext uri="{FF2B5EF4-FFF2-40B4-BE49-F238E27FC236}">
                    <a16:creationId xmlns:a16="http://schemas.microsoft.com/office/drawing/2014/main" id="{4041BD45-50E5-83A9-9A18-6FB41823695E}"/>
                  </a:ext>
                </a:extLst>
              </p:cNvPr>
              <p:cNvSpPr/>
              <p:nvPr/>
            </p:nvSpPr>
            <p:spPr>
              <a:xfrm>
                <a:off x="7161973" y="5161748"/>
                <a:ext cx="811894" cy="773331"/>
              </a:xfrm>
              <a:prstGeom prst="wedgeRoundRectCallout">
                <a:avLst>
                  <a:gd name="adj1" fmla="val -114659"/>
                  <a:gd name="adj2" fmla="val 63007"/>
                  <a:gd name="adj3" fmla="val 16667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 need to scan S</a:t>
                </a:r>
              </a:p>
            </p:txBody>
          </p:sp>
        </p:grp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9FAD531-45FC-33D3-C596-056804226F77}"/>
                </a:ext>
              </a:extLst>
            </p:cNvPr>
            <p:cNvSpPr/>
            <p:nvPr/>
          </p:nvSpPr>
          <p:spPr>
            <a:xfrm>
              <a:off x="6386106" y="3979532"/>
              <a:ext cx="771495" cy="53450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Index</a:t>
              </a: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039BEA47-038F-0CE2-20B1-AC708F741D4C}"/>
                </a:ext>
              </a:extLst>
            </p:cNvPr>
            <p:cNvCxnSpPr>
              <a:stCxn id="9" idx="3"/>
              <a:endCxn id="21" idx="1"/>
            </p:cNvCxnSpPr>
            <p:nvPr/>
          </p:nvCxnSpPr>
          <p:spPr>
            <a:xfrm>
              <a:off x="5928906" y="4045789"/>
              <a:ext cx="650074" cy="200994"/>
            </a:xfrm>
            <a:prstGeom prst="bentConnector3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42E858-F6B1-A04F-EF78-8A3C93345B90}"/>
                </a:ext>
              </a:extLst>
            </p:cNvPr>
            <p:cNvSpPr txBox="1"/>
            <p:nvPr/>
          </p:nvSpPr>
          <p:spPr>
            <a:xfrm>
              <a:off x="5321336" y="5635433"/>
              <a:ext cx="2606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Index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Nested-Loop Join</a:t>
              </a:r>
            </a:p>
          </p:txBody>
        </p:sp>
      </p:grpSp>
      <p:sp>
        <p:nvSpPr>
          <p:cNvPr id="51" name="Rectangle 5"/>
          <p:cNvSpPr txBox="1">
            <a:spLocks noChangeArrowheads="1"/>
          </p:cNvSpPr>
          <p:nvPr/>
        </p:nvSpPr>
        <p:spPr>
          <a:xfrm>
            <a:off x="1035025" y="1601724"/>
            <a:ext cx="3876078" cy="3281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651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Block Nested-Loop Join:   For each page of the outer relation, scan the inner relation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Index Nested Loop Join:  For each tuple of the outer relation, use the index to look up the matching records in the inner relation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878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CAE7-8D98-96BB-1F1B-05BBFBFF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013" y="0"/>
            <a:ext cx="313563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Hash Join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8951698-5823-68E0-5A51-4B964D2EDC02}"/>
              </a:ext>
            </a:extLst>
          </p:cNvPr>
          <p:cNvSpPr/>
          <p:nvPr/>
        </p:nvSpPr>
        <p:spPr>
          <a:xfrm>
            <a:off x="1433514" y="5610013"/>
            <a:ext cx="914400" cy="61264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F226A0-C8F0-70F8-FC7E-BB1303B29671}"/>
              </a:ext>
            </a:extLst>
          </p:cNvPr>
          <p:cNvSpPr/>
          <p:nvPr/>
        </p:nvSpPr>
        <p:spPr>
          <a:xfrm>
            <a:off x="735138" y="2869882"/>
            <a:ext cx="6398650" cy="19302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680D4921-2774-3E36-FC1D-8BF45856F9EF}"/>
              </a:ext>
            </a:extLst>
          </p:cNvPr>
          <p:cNvSpPr/>
          <p:nvPr/>
        </p:nvSpPr>
        <p:spPr>
          <a:xfrm>
            <a:off x="1292860" y="5758434"/>
            <a:ext cx="914400" cy="612648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5A8AB9-0903-C530-7E82-9F7C877BE741}"/>
              </a:ext>
            </a:extLst>
          </p:cNvPr>
          <p:cNvSpPr/>
          <p:nvPr/>
        </p:nvSpPr>
        <p:spPr>
          <a:xfrm>
            <a:off x="1502410" y="4836735"/>
            <a:ext cx="495300" cy="51561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9CC8E6-0707-5935-CA62-BD580E55D570}"/>
              </a:ext>
            </a:extLst>
          </p:cNvPr>
          <p:cNvCxnSpPr>
            <a:cxnSpLocks/>
          </p:cNvCxnSpPr>
          <p:nvPr/>
        </p:nvCxnSpPr>
        <p:spPr>
          <a:xfrm flipV="1">
            <a:off x="1743710" y="5337810"/>
            <a:ext cx="6350" cy="5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494813-1702-0D42-2A50-485E3E22F2A5}"/>
              </a:ext>
            </a:extLst>
          </p:cNvPr>
          <p:cNvSpPr/>
          <p:nvPr/>
        </p:nvSpPr>
        <p:spPr>
          <a:xfrm>
            <a:off x="1051561" y="34742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2D93F-DD9F-EB1A-4272-67F847163E9F}"/>
              </a:ext>
            </a:extLst>
          </p:cNvPr>
          <p:cNvSpPr/>
          <p:nvPr/>
        </p:nvSpPr>
        <p:spPr>
          <a:xfrm>
            <a:off x="1203961" y="36266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26CCD-FB23-5266-0615-DC43436B6F4C}"/>
              </a:ext>
            </a:extLst>
          </p:cNvPr>
          <p:cNvSpPr/>
          <p:nvPr/>
        </p:nvSpPr>
        <p:spPr>
          <a:xfrm>
            <a:off x="1356361" y="37790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82B31-7C8A-37A2-EAD7-86EC20C713EB}"/>
              </a:ext>
            </a:extLst>
          </p:cNvPr>
          <p:cNvSpPr/>
          <p:nvPr/>
        </p:nvSpPr>
        <p:spPr>
          <a:xfrm>
            <a:off x="1508761" y="39314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2384E-2048-966E-05B9-F9CE0D3BCE46}"/>
              </a:ext>
            </a:extLst>
          </p:cNvPr>
          <p:cNvSpPr/>
          <p:nvPr/>
        </p:nvSpPr>
        <p:spPr>
          <a:xfrm>
            <a:off x="2645411" y="3541472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B73133-2698-5446-D191-61CBE6DBB447}"/>
              </a:ext>
            </a:extLst>
          </p:cNvPr>
          <p:cNvSpPr/>
          <p:nvPr/>
        </p:nvSpPr>
        <p:spPr>
          <a:xfrm>
            <a:off x="2797811" y="3693872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B78EB6-630E-F552-D2E6-B71648EC7ACD}"/>
              </a:ext>
            </a:extLst>
          </p:cNvPr>
          <p:cNvSpPr/>
          <p:nvPr/>
        </p:nvSpPr>
        <p:spPr>
          <a:xfrm>
            <a:off x="2950211" y="3846272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6331E-6AA7-963D-90D0-89BF6B46D5F0}"/>
              </a:ext>
            </a:extLst>
          </p:cNvPr>
          <p:cNvSpPr/>
          <p:nvPr/>
        </p:nvSpPr>
        <p:spPr>
          <a:xfrm>
            <a:off x="1051561" y="34742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E8A611-B259-62CC-B380-FBB42594A2C2}"/>
              </a:ext>
            </a:extLst>
          </p:cNvPr>
          <p:cNvSpPr/>
          <p:nvPr/>
        </p:nvSpPr>
        <p:spPr>
          <a:xfrm>
            <a:off x="1203961" y="36266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397450-B4E3-D5DA-F9B7-49EC0A174521}"/>
              </a:ext>
            </a:extLst>
          </p:cNvPr>
          <p:cNvSpPr/>
          <p:nvPr/>
        </p:nvSpPr>
        <p:spPr>
          <a:xfrm>
            <a:off x="1356361" y="37790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BA5A2A-D3CA-D220-068F-51BBF0E94863}"/>
              </a:ext>
            </a:extLst>
          </p:cNvPr>
          <p:cNvSpPr/>
          <p:nvPr/>
        </p:nvSpPr>
        <p:spPr>
          <a:xfrm>
            <a:off x="1508761" y="393149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69520-A09F-C373-F2E3-149BF7C5306A}"/>
              </a:ext>
            </a:extLst>
          </p:cNvPr>
          <p:cNvSpPr/>
          <p:nvPr/>
        </p:nvSpPr>
        <p:spPr>
          <a:xfrm>
            <a:off x="2645411" y="3541472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43D512-A7B4-F1D6-FB63-D2FA6240EEF6}"/>
              </a:ext>
            </a:extLst>
          </p:cNvPr>
          <p:cNvSpPr/>
          <p:nvPr/>
        </p:nvSpPr>
        <p:spPr>
          <a:xfrm>
            <a:off x="2797811" y="3693872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6AFE75-8EA5-944A-A293-3D3023BC522D}"/>
              </a:ext>
            </a:extLst>
          </p:cNvPr>
          <p:cNvSpPr/>
          <p:nvPr/>
        </p:nvSpPr>
        <p:spPr>
          <a:xfrm>
            <a:off x="2950211" y="3846272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E62788-B980-1A38-652F-8A1944C72022}"/>
              </a:ext>
            </a:extLst>
          </p:cNvPr>
          <p:cNvSpPr/>
          <p:nvPr/>
        </p:nvSpPr>
        <p:spPr>
          <a:xfrm>
            <a:off x="3102611" y="3998672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E86C00-18C4-05B2-AC74-D92B024C441A}"/>
              </a:ext>
            </a:extLst>
          </p:cNvPr>
          <p:cNvSpPr/>
          <p:nvPr/>
        </p:nvSpPr>
        <p:spPr>
          <a:xfrm>
            <a:off x="4153528" y="35495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860B04-449A-1A84-96A6-B1B694B2C0EE}"/>
              </a:ext>
            </a:extLst>
          </p:cNvPr>
          <p:cNvSpPr/>
          <p:nvPr/>
        </p:nvSpPr>
        <p:spPr>
          <a:xfrm>
            <a:off x="4305928" y="37019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795DCA-EBC1-1BCE-8060-D033572A218B}"/>
              </a:ext>
            </a:extLst>
          </p:cNvPr>
          <p:cNvSpPr/>
          <p:nvPr/>
        </p:nvSpPr>
        <p:spPr>
          <a:xfrm>
            <a:off x="4458328" y="38543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FC63A8-1EBC-4838-49C6-173DA4484FC2}"/>
              </a:ext>
            </a:extLst>
          </p:cNvPr>
          <p:cNvSpPr/>
          <p:nvPr/>
        </p:nvSpPr>
        <p:spPr>
          <a:xfrm>
            <a:off x="4610728" y="40067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A63379-F96A-5BD5-5CB5-1F9906900F26}"/>
              </a:ext>
            </a:extLst>
          </p:cNvPr>
          <p:cNvSpPr/>
          <p:nvPr/>
        </p:nvSpPr>
        <p:spPr>
          <a:xfrm>
            <a:off x="5483840" y="343128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0E9B28-B847-2E02-8D2B-D02AB994F41C}"/>
              </a:ext>
            </a:extLst>
          </p:cNvPr>
          <p:cNvSpPr/>
          <p:nvPr/>
        </p:nvSpPr>
        <p:spPr>
          <a:xfrm>
            <a:off x="5636240" y="358368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694980-6DF0-AEF4-AE80-EB8C21364B1A}"/>
              </a:ext>
            </a:extLst>
          </p:cNvPr>
          <p:cNvSpPr/>
          <p:nvPr/>
        </p:nvSpPr>
        <p:spPr>
          <a:xfrm>
            <a:off x="5788640" y="373608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958BA7-E59F-D2DB-0886-736E1AD1302E}"/>
              </a:ext>
            </a:extLst>
          </p:cNvPr>
          <p:cNvSpPr/>
          <p:nvPr/>
        </p:nvSpPr>
        <p:spPr>
          <a:xfrm>
            <a:off x="4153528" y="35495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A71577-7014-AF94-FC56-EEF0477DA620}"/>
              </a:ext>
            </a:extLst>
          </p:cNvPr>
          <p:cNvSpPr/>
          <p:nvPr/>
        </p:nvSpPr>
        <p:spPr>
          <a:xfrm>
            <a:off x="4305928" y="37019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1C52C8-51A1-3ADC-BA38-5279D7C8E743}"/>
              </a:ext>
            </a:extLst>
          </p:cNvPr>
          <p:cNvSpPr/>
          <p:nvPr/>
        </p:nvSpPr>
        <p:spPr>
          <a:xfrm>
            <a:off x="4458328" y="38543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A23C37-1754-E90E-04D3-6CE5BB188C91}"/>
              </a:ext>
            </a:extLst>
          </p:cNvPr>
          <p:cNvSpPr/>
          <p:nvPr/>
        </p:nvSpPr>
        <p:spPr>
          <a:xfrm>
            <a:off x="4610728" y="4006723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08778E-B139-C6B5-7EAE-C862439DE200}"/>
              </a:ext>
            </a:extLst>
          </p:cNvPr>
          <p:cNvSpPr/>
          <p:nvPr/>
        </p:nvSpPr>
        <p:spPr>
          <a:xfrm>
            <a:off x="5483840" y="343128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34E81F-487F-68E9-8CDA-A6330DC28782}"/>
              </a:ext>
            </a:extLst>
          </p:cNvPr>
          <p:cNvSpPr/>
          <p:nvPr/>
        </p:nvSpPr>
        <p:spPr>
          <a:xfrm>
            <a:off x="5636240" y="358368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817B5D-638E-7026-0E1B-77DD64828592}"/>
              </a:ext>
            </a:extLst>
          </p:cNvPr>
          <p:cNvSpPr/>
          <p:nvPr/>
        </p:nvSpPr>
        <p:spPr>
          <a:xfrm>
            <a:off x="5788640" y="373608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7CB0C2-740B-CF05-8EE8-EC1E429F66A4}"/>
              </a:ext>
            </a:extLst>
          </p:cNvPr>
          <p:cNvSpPr/>
          <p:nvPr/>
        </p:nvSpPr>
        <p:spPr>
          <a:xfrm>
            <a:off x="5941040" y="3888486"/>
            <a:ext cx="495300" cy="279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1E24AD-813C-FEE9-08F3-4CEEBB1F03F7}"/>
              </a:ext>
            </a:extLst>
          </p:cNvPr>
          <p:cNvSpPr/>
          <p:nvPr/>
        </p:nvSpPr>
        <p:spPr>
          <a:xfrm>
            <a:off x="1457962" y="34068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3A5FFC-D186-C2DD-6DCD-20C95EEEA567}"/>
              </a:ext>
            </a:extLst>
          </p:cNvPr>
          <p:cNvSpPr/>
          <p:nvPr/>
        </p:nvSpPr>
        <p:spPr>
          <a:xfrm>
            <a:off x="1610362" y="35592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D63C42-6229-C28B-1199-AA70BC807513}"/>
              </a:ext>
            </a:extLst>
          </p:cNvPr>
          <p:cNvSpPr/>
          <p:nvPr/>
        </p:nvSpPr>
        <p:spPr>
          <a:xfrm>
            <a:off x="1762762" y="37116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CA401E-CA3E-96FC-FAF3-6743C4CF007D}"/>
              </a:ext>
            </a:extLst>
          </p:cNvPr>
          <p:cNvSpPr/>
          <p:nvPr/>
        </p:nvSpPr>
        <p:spPr>
          <a:xfrm>
            <a:off x="1915162" y="38640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DDED78-B7DF-6BED-C313-DA5F6B3E5E1E}"/>
              </a:ext>
            </a:extLst>
          </p:cNvPr>
          <p:cNvSpPr/>
          <p:nvPr/>
        </p:nvSpPr>
        <p:spPr>
          <a:xfrm>
            <a:off x="1457962" y="34068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AD854C-962C-E242-6EC9-6019DF5AF6A5}"/>
              </a:ext>
            </a:extLst>
          </p:cNvPr>
          <p:cNvSpPr/>
          <p:nvPr/>
        </p:nvSpPr>
        <p:spPr>
          <a:xfrm>
            <a:off x="1610362" y="35592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E12952-B791-C86A-502F-3AEC5953092D}"/>
              </a:ext>
            </a:extLst>
          </p:cNvPr>
          <p:cNvSpPr/>
          <p:nvPr/>
        </p:nvSpPr>
        <p:spPr>
          <a:xfrm>
            <a:off x="1762762" y="37116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24370B-EB91-3A22-4975-C7F6E46662A1}"/>
              </a:ext>
            </a:extLst>
          </p:cNvPr>
          <p:cNvSpPr/>
          <p:nvPr/>
        </p:nvSpPr>
        <p:spPr>
          <a:xfrm>
            <a:off x="1915162" y="3864059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0B7C31-2981-E33A-1536-768AA0617AEE}"/>
              </a:ext>
            </a:extLst>
          </p:cNvPr>
          <p:cNvSpPr/>
          <p:nvPr/>
        </p:nvSpPr>
        <p:spPr>
          <a:xfrm>
            <a:off x="2981963" y="34891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25D81F-08F5-7D21-CEC6-6080BEE26226}"/>
              </a:ext>
            </a:extLst>
          </p:cNvPr>
          <p:cNvSpPr/>
          <p:nvPr/>
        </p:nvSpPr>
        <p:spPr>
          <a:xfrm>
            <a:off x="3134363" y="36415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CE9949-A07C-F6F1-9730-41835448FAEF}"/>
              </a:ext>
            </a:extLst>
          </p:cNvPr>
          <p:cNvSpPr/>
          <p:nvPr/>
        </p:nvSpPr>
        <p:spPr>
          <a:xfrm>
            <a:off x="3286763" y="37939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4C79F2-7502-E4D9-ACA2-3D541E82B957}"/>
              </a:ext>
            </a:extLst>
          </p:cNvPr>
          <p:cNvSpPr/>
          <p:nvPr/>
        </p:nvSpPr>
        <p:spPr>
          <a:xfrm>
            <a:off x="3439163" y="39463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59DF9A-B3CD-46D8-B373-91BA27F1D3BA}"/>
              </a:ext>
            </a:extLst>
          </p:cNvPr>
          <p:cNvSpPr/>
          <p:nvPr/>
        </p:nvSpPr>
        <p:spPr>
          <a:xfrm>
            <a:off x="2981963" y="34891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873C5E-EB08-BF4B-BE54-D95F2803081E}"/>
              </a:ext>
            </a:extLst>
          </p:cNvPr>
          <p:cNvSpPr/>
          <p:nvPr/>
        </p:nvSpPr>
        <p:spPr>
          <a:xfrm>
            <a:off x="3134363" y="36415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7D542-A460-E4C9-EDA8-2D1A826D295D}"/>
              </a:ext>
            </a:extLst>
          </p:cNvPr>
          <p:cNvSpPr/>
          <p:nvPr/>
        </p:nvSpPr>
        <p:spPr>
          <a:xfrm>
            <a:off x="3286763" y="37939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1E4C68-2E84-8AC1-D30E-30138783C1AE}"/>
              </a:ext>
            </a:extLst>
          </p:cNvPr>
          <p:cNvSpPr/>
          <p:nvPr/>
        </p:nvSpPr>
        <p:spPr>
          <a:xfrm>
            <a:off x="3439163" y="3946397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A28DCB-E448-4A8E-A3B4-D46260DBF78F}"/>
              </a:ext>
            </a:extLst>
          </p:cNvPr>
          <p:cNvSpPr/>
          <p:nvPr/>
        </p:nvSpPr>
        <p:spPr>
          <a:xfrm>
            <a:off x="4340856" y="34225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BF5B50-76C4-599E-0D55-62A08860B55F}"/>
              </a:ext>
            </a:extLst>
          </p:cNvPr>
          <p:cNvSpPr/>
          <p:nvPr/>
        </p:nvSpPr>
        <p:spPr>
          <a:xfrm>
            <a:off x="4493256" y="35749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FA4D4D-BC82-57BC-9C3A-B450BDA9E08B}"/>
              </a:ext>
            </a:extLst>
          </p:cNvPr>
          <p:cNvSpPr/>
          <p:nvPr/>
        </p:nvSpPr>
        <p:spPr>
          <a:xfrm>
            <a:off x="4645656" y="37273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386D0E-82B6-296C-CF39-38C5F6D28174}"/>
              </a:ext>
            </a:extLst>
          </p:cNvPr>
          <p:cNvSpPr/>
          <p:nvPr/>
        </p:nvSpPr>
        <p:spPr>
          <a:xfrm>
            <a:off x="4798056" y="38797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77E531-4978-57B7-13EF-8EB98F718F14}"/>
              </a:ext>
            </a:extLst>
          </p:cNvPr>
          <p:cNvSpPr/>
          <p:nvPr/>
        </p:nvSpPr>
        <p:spPr>
          <a:xfrm>
            <a:off x="4340856" y="34225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729F2C-C762-0BFB-6741-AE09E1EE948D}"/>
              </a:ext>
            </a:extLst>
          </p:cNvPr>
          <p:cNvSpPr/>
          <p:nvPr/>
        </p:nvSpPr>
        <p:spPr>
          <a:xfrm>
            <a:off x="4493256" y="35749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727614-649A-06EC-4A16-B0404A632FFE}"/>
              </a:ext>
            </a:extLst>
          </p:cNvPr>
          <p:cNvSpPr/>
          <p:nvPr/>
        </p:nvSpPr>
        <p:spPr>
          <a:xfrm>
            <a:off x="4645656" y="37273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B51BB2-E4F7-C9B2-8457-CD5EE906A1A8}"/>
              </a:ext>
            </a:extLst>
          </p:cNvPr>
          <p:cNvSpPr/>
          <p:nvPr/>
        </p:nvSpPr>
        <p:spPr>
          <a:xfrm>
            <a:off x="4798056" y="38797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BA8C77-FA0F-4695-88C0-28F954179D46}"/>
              </a:ext>
            </a:extLst>
          </p:cNvPr>
          <p:cNvSpPr/>
          <p:nvPr/>
        </p:nvSpPr>
        <p:spPr>
          <a:xfrm>
            <a:off x="5906120" y="33670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55ADD-051F-48FC-BDF0-06FD35AF6397}"/>
              </a:ext>
            </a:extLst>
          </p:cNvPr>
          <p:cNvSpPr/>
          <p:nvPr/>
        </p:nvSpPr>
        <p:spPr>
          <a:xfrm>
            <a:off x="6058520" y="35194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335190-C605-5830-7B6D-AA0EFCE72D07}"/>
              </a:ext>
            </a:extLst>
          </p:cNvPr>
          <p:cNvSpPr/>
          <p:nvPr/>
        </p:nvSpPr>
        <p:spPr>
          <a:xfrm>
            <a:off x="6210920" y="36718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46371C-2DAD-749C-03B4-C962316CA9D5}"/>
              </a:ext>
            </a:extLst>
          </p:cNvPr>
          <p:cNvSpPr/>
          <p:nvPr/>
        </p:nvSpPr>
        <p:spPr>
          <a:xfrm>
            <a:off x="6363320" y="38242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A8A1CC-72B8-CB86-F201-66D4005DC440}"/>
              </a:ext>
            </a:extLst>
          </p:cNvPr>
          <p:cNvSpPr/>
          <p:nvPr/>
        </p:nvSpPr>
        <p:spPr>
          <a:xfrm>
            <a:off x="5906120" y="33670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F3ECB1-4B54-F6E7-49DB-A0AF2DEFEFD4}"/>
              </a:ext>
            </a:extLst>
          </p:cNvPr>
          <p:cNvSpPr/>
          <p:nvPr/>
        </p:nvSpPr>
        <p:spPr>
          <a:xfrm>
            <a:off x="6058520" y="35194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D383F23-816C-178B-9D76-AC6E37108E2D}"/>
              </a:ext>
            </a:extLst>
          </p:cNvPr>
          <p:cNvSpPr/>
          <p:nvPr/>
        </p:nvSpPr>
        <p:spPr>
          <a:xfrm>
            <a:off x="6210920" y="36718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D6AAA03-6128-A6AD-7B63-DBA5D4C31DDF}"/>
              </a:ext>
            </a:extLst>
          </p:cNvPr>
          <p:cNvSpPr/>
          <p:nvPr/>
        </p:nvSpPr>
        <p:spPr>
          <a:xfrm>
            <a:off x="6363320" y="3824223"/>
            <a:ext cx="495300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D1D2816-D9DA-1FD3-78E6-A90FA74756E5}"/>
                  </a:ext>
                </a:extLst>
              </p:cNvPr>
              <p:cNvSpPr/>
              <p:nvPr/>
            </p:nvSpPr>
            <p:spPr>
              <a:xfrm>
                <a:off x="1356361" y="2332164"/>
                <a:ext cx="495300" cy="478918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D1D2816-D9DA-1FD3-78E6-A90FA7475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1" y="2332164"/>
                <a:ext cx="495300" cy="4789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E668C46-8937-A227-21C7-0DED25176238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299211" y="2833303"/>
            <a:ext cx="203199" cy="640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A075DBD-7382-F7EA-CB13-922943CA3066}"/>
              </a:ext>
            </a:extLst>
          </p:cNvPr>
          <p:cNvCxnSpPr>
            <a:cxnSpLocks/>
          </p:cNvCxnSpPr>
          <p:nvPr/>
        </p:nvCxnSpPr>
        <p:spPr>
          <a:xfrm flipH="1" flipV="1">
            <a:off x="1667510" y="2816860"/>
            <a:ext cx="82550" cy="58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DCAEF33B-AADA-4D2A-A4DC-B536B846DCDD}"/>
              </a:ext>
            </a:extLst>
          </p:cNvPr>
          <p:cNvSpPr/>
          <p:nvPr/>
        </p:nvSpPr>
        <p:spPr>
          <a:xfrm>
            <a:off x="1219831" y="791210"/>
            <a:ext cx="914400" cy="5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26F014-50D3-C364-0F5C-83280F6B99E5}"/>
              </a:ext>
            </a:extLst>
          </p:cNvPr>
          <p:cNvCxnSpPr>
            <a:stCxn id="71" idx="0"/>
            <a:endCxn id="74" idx="2"/>
          </p:cNvCxnSpPr>
          <p:nvPr/>
        </p:nvCxnSpPr>
        <p:spPr>
          <a:xfrm flipV="1">
            <a:off x="1604011" y="1348486"/>
            <a:ext cx="73020" cy="983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9A86AE0-580E-3E51-9CC9-3869CA4796CC}"/>
              </a:ext>
            </a:extLst>
          </p:cNvPr>
          <p:cNvCxnSpPr>
            <a:cxnSpLocks/>
          </p:cNvCxnSpPr>
          <p:nvPr/>
        </p:nvCxnSpPr>
        <p:spPr>
          <a:xfrm flipV="1">
            <a:off x="1750060" y="4213860"/>
            <a:ext cx="6350" cy="5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15AE10A-07DD-400C-011E-02CC2A1BD45D}"/>
              </a:ext>
            </a:extLst>
          </p:cNvPr>
          <p:cNvCxnSpPr>
            <a:cxnSpLocks/>
          </p:cNvCxnSpPr>
          <p:nvPr/>
        </p:nvCxnSpPr>
        <p:spPr>
          <a:xfrm flipV="1">
            <a:off x="2016763" y="4166997"/>
            <a:ext cx="876298" cy="6697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1227BD1-861B-2009-BEA2-7A70389FF456}"/>
              </a:ext>
            </a:extLst>
          </p:cNvPr>
          <p:cNvCxnSpPr>
            <a:cxnSpLocks/>
          </p:cNvCxnSpPr>
          <p:nvPr/>
        </p:nvCxnSpPr>
        <p:spPr>
          <a:xfrm flipV="1">
            <a:off x="2067560" y="4163060"/>
            <a:ext cx="2413000" cy="8912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7408ED9-E8B5-4B16-4BC9-3EFF6F69BEDC}"/>
              </a:ext>
            </a:extLst>
          </p:cNvPr>
          <p:cNvCxnSpPr>
            <a:cxnSpLocks/>
          </p:cNvCxnSpPr>
          <p:nvPr/>
        </p:nvCxnSpPr>
        <p:spPr>
          <a:xfrm flipV="1">
            <a:off x="2042160" y="4225797"/>
            <a:ext cx="3860800" cy="1046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DC0BE68-DAB1-F77A-3E9A-8407D6749606}"/>
              </a:ext>
            </a:extLst>
          </p:cNvPr>
          <p:cNvSpPr txBox="1"/>
          <p:nvPr/>
        </p:nvSpPr>
        <p:spPr>
          <a:xfrm>
            <a:off x="3782062" y="5313650"/>
            <a:ext cx="4824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</a:rPr>
              <a:t>Cost</a:t>
            </a:r>
            <a:r>
              <a:rPr lang="en-US" sz="2400" dirty="0">
                <a:solidFill>
                  <a:srgbClr val="7030A0"/>
                </a:solidFill>
              </a:rPr>
              <a:t>:  Scan each relation to build the buckets.  Scan the relations again (i.e., bucket pairs) to do the join.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6C9FCC-FA89-7907-289F-5F7635A5D56B}"/>
              </a:ext>
            </a:extLst>
          </p:cNvPr>
          <p:cNvSpPr txBox="1"/>
          <p:nvPr/>
        </p:nvSpPr>
        <p:spPr>
          <a:xfrm>
            <a:off x="1868943" y="3030007"/>
            <a:ext cx="433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Hash-bucket pairs from the two operand relations</a:t>
            </a:r>
          </a:p>
        </p:txBody>
      </p:sp>
      <p:sp>
        <p:nvSpPr>
          <p:cNvPr id="82" name="Rounded Rectangular Callout 33">
            <a:extLst>
              <a:ext uri="{FF2B5EF4-FFF2-40B4-BE49-F238E27FC236}">
                <a16:creationId xmlns:a16="http://schemas.microsoft.com/office/drawing/2014/main" id="{F1601710-18B8-4109-D021-6E997FB5474D}"/>
              </a:ext>
            </a:extLst>
          </p:cNvPr>
          <p:cNvSpPr/>
          <p:nvPr/>
        </p:nvSpPr>
        <p:spPr>
          <a:xfrm>
            <a:off x="2170069" y="1836821"/>
            <a:ext cx="1116694" cy="773331"/>
          </a:xfrm>
          <a:prstGeom prst="wedgeRoundRectCallout">
            <a:avLst>
              <a:gd name="adj1" fmla="val -81654"/>
              <a:gd name="adj2" fmla="val 39570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Join  one pair at a time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ounded Rectangular Callout 33">
                <a:extLst>
                  <a:ext uri="{FF2B5EF4-FFF2-40B4-BE49-F238E27FC236}">
                    <a16:creationId xmlns:a16="http://schemas.microsoft.com/office/drawing/2014/main" id="{B2C56A7C-A6A2-4A39-1F72-5E983B2B5FB7}"/>
                  </a:ext>
                </a:extLst>
              </p:cNvPr>
              <p:cNvSpPr/>
              <p:nvPr/>
            </p:nvSpPr>
            <p:spPr>
              <a:xfrm>
                <a:off x="6436340" y="1630682"/>
                <a:ext cx="2250460" cy="1375248"/>
              </a:xfrm>
              <a:prstGeom prst="wedgeRoundRectCallout">
                <a:avLst>
                  <a:gd name="adj1" fmla="val -49271"/>
                  <a:gd name="adj2" fmla="val 92198"/>
                  <a:gd name="adj3" fmla="val 16667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defTabSz="4572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Calibri" panose="020F0502020204030204"/>
                  </a:rPr>
                  <a:t>For each pair, one of the buckets should fit in the memory.</a:t>
                </a:r>
              </a:p>
              <a:p>
                <a:pPr marL="403225" marR="0" lvl="0" indent="-288925" defTabSz="4572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6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Scan each bucket only once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Rounded Rectangular Callout 33">
                <a:extLst>
                  <a:ext uri="{FF2B5EF4-FFF2-40B4-BE49-F238E27FC236}">
                    <a16:creationId xmlns:a16="http://schemas.microsoft.com/office/drawing/2014/main" id="{B2C56A7C-A6A2-4A39-1F72-5E983B2B5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40" y="1630682"/>
                <a:ext cx="2250460" cy="1375248"/>
              </a:xfrm>
              <a:prstGeom prst="wedgeRoundRectCallout">
                <a:avLst>
                  <a:gd name="adj1" fmla="val -49271"/>
                  <a:gd name="adj2" fmla="val 9219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5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/>
          <p:cNvSpPr/>
          <p:nvPr/>
        </p:nvSpPr>
        <p:spPr bwMode="auto">
          <a:xfrm>
            <a:off x="1600200" y="1371600"/>
            <a:ext cx="6019800" cy="12192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Alternate Process 16"/>
          <p:cNvSpPr/>
          <p:nvPr/>
        </p:nvSpPr>
        <p:spPr bwMode="auto">
          <a:xfrm>
            <a:off x="2743200" y="1447800"/>
            <a:ext cx="4702175" cy="990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Terminator 15"/>
          <p:cNvSpPr/>
          <p:nvPr/>
        </p:nvSpPr>
        <p:spPr bwMode="auto">
          <a:xfrm>
            <a:off x="2819400" y="1524000"/>
            <a:ext cx="2971800" cy="801688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201985"/>
            <a:ext cx="8229600" cy="1104900"/>
          </a:xfrm>
        </p:spPr>
        <p:txBody>
          <a:bodyPr/>
          <a:lstStyle/>
          <a:p>
            <a:r>
              <a:rPr lang="en-US" sz="3200" dirty="0"/>
              <a:t>Find names of sailors who’ve reserved boat #103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167640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0320" imgH="774360" progId="Equation.3">
                  <p:embed/>
                </p:oleObj>
              </mc:Choice>
              <mc:Fallback>
                <p:oleObj name="Equation" r:id="rId3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640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5" name="Group 14"/>
          <p:cNvGrpSpPr>
            <a:grpSpLocks/>
          </p:cNvGrpSpPr>
          <p:nvPr/>
        </p:nvGrpSpPr>
        <p:grpSpPr bwMode="auto">
          <a:xfrm>
            <a:off x="5359400" y="4341813"/>
            <a:ext cx="3403600" cy="2058987"/>
            <a:chOff x="711200" y="1076013"/>
            <a:chExt cx="3403600" cy="2059300"/>
          </a:xfrm>
        </p:grpSpPr>
        <p:graphicFrame>
          <p:nvGraphicFramePr>
            <p:cNvPr id="21508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3403440" imgH="1687320" progId="Word.Document.8">
                    <p:embed/>
                  </p:oleObj>
                </mc:Choice>
                <mc:Fallback>
                  <p:oleObj name="Document" r:id="rId5" imgW="3403440" imgH="1687320" progId="Word.Document.8">
                    <p:embed/>
                    <p:pic>
                      <p:nvPicPr>
                        <p:cNvPr id="21508" name="Object 1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Rectangle 8"/>
            <p:cNvSpPr>
              <a:spLocks noChangeArrowheads="1"/>
            </p:cNvSpPr>
            <p:nvPr/>
          </p:nvSpPr>
          <p:spPr bwMode="auto">
            <a:xfrm>
              <a:off x="2583816" y="1076013"/>
              <a:ext cx="137858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Reserves</a:t>
              </a:r>
            </a:p>
          </p:txBody>
        </p:sp>
      </p:grpSp>
      <p:grpSp>
        <p:nvGrpSpPr>
          <p:cNvPr id="21516" name="Group 17"/>
          <p:cNvGrpSpPr>
            <a:grpSpLocks/>
          </p:cNvGrpSpPr>
          <p:nvPr/>
        </p:nvGrpSpPr>
        <p:grpSpPr bwMode="auto">
          <a:xfrm>
            <a:off x="533400" y="3810000"/>
            <a:ext cx="4233863" cy="2587625"/>
            <a:chOff x="4495800" y="1066800"/>
            <a:chExt cx="4233863" cy="2587625"/>
          </a:xfrm>
        </p:grpSpPr>
        <p:graphicFrame>
          <p:nvGraphicFramePr>
            <p:cNvPr id="21507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4233600" imgH="2206440" progId="Word.Document.8">
                    <p:embed/>
                  </p:oleObj>
                </mc:Choice>
                <mc:Fallback>
                  <p:oleObj name="Document" r:id="rId7" imgW="4233600" imgH="2206440" progId="Word.Document.8">
                    <p:embed/>
                    <p:pic>
                      <p:nvPicPr>
                        <p:cNvPr id="21507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5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115897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Sailors</a:t>
              </a:r>
            </a:p>
          </p:txBody>
        </p:sp>
      </p:grpSp>
      <p:cxnSp>
        <p:nvCxnSpPr>
          <p:cNvPr id="21518" name="Straight Arrow Connector 21"/>
          <p:cNvCxnSpPr>
            <a:cxnSpLocks noChangeShapeType="1"/>
          </p:cNvCxnSpPr>
          <p:nvPr/>
        </p:nvCxnSpPr>
        <p:spPr bwMode="auto">
          <a:xfrm flipH="1" flipV="1">
            <a:off x="4394200" y="5901266"/>
            <a:ext cx="1058333" cy="8467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ular Callout 22"/>
          <p:cNvSpPr/>
          <p:nvPr/>
        </p:nvSpPr>
        <p:spPr bwMode="auto">
          <a:xfrm>
            <a:off x="5715000" y="3810000"/>
            <a:ext cx="1676400" cy="536575"/>
          </a:xfrm>
          <a:prstGeom prst="wedgeRoundRectCallout">
            <a:avLst>
              <a:gd name="adj1" fmla="val -39156"/>
              <a:gd name="adj2" fmla="val 130970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Foreign key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3352800" y="2819400"/>
            <a:ext cx="1752600" cy="762000"/>
          </a:xfrm>
          <a:prstGeom prst="wedgeRoundRectCallout">
            <a:avLst>
              <a:gd name="adj1" fmla="val -26583"/>
              <a:gd name="adj2" fmla="val -129310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(1) Find all reservations for boat 103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5562600" y="2819400"/>
            <a:ext cx="2971800" cy="762000"/>
          </a:xfrm>
          <a:prstGeom prst="wedgeRoundRectCallout">
            <a:avLst>
              <a:gd name="adj1" fmla="val -35134"/>
              <a:gd name="adj2" fmla="val -154824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(2) Follow the foreign-key pointer to identify sailors who made these reservations</a:t>
            </a:r>
          </a:p>
        </p:txBody>
      </p:sp>
      <p:sp>
        <p:nvSpPr>
          <p:cNvPr id="21" name="Rounded Rectangular Callout 20"/>
          <p:cNvSpPr>
            <a:spLocks noChangeArrowheads="1"/>
          </p:cNvSpPr>
          <p:nvPr/>
        </p:nvSpPr>
        <p:spPr bwMode="auto">
          <a:xfrm>
            <a:off x="1219200" y="2819400"/>
            <a:ext cx="1676400" cy="762000"/>
          </a:xfrm>
          <a:prstGeom prst="wedgeRoundRectCallout">
            <a:avLst>
              <a:gd name="adj1" fmla="val 9472"/>
              <a:gd name="adj2" fmla="val -126477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(3) Find out the names of those sailors</a:t>
            </a:r>
          </a:p>
        </p:txBody>
      </p:sp>
      <p:pic>
        <p:nvPicPr>
          <p:cNvPr id="21561" name="Picture 57" descr="http://www.clker.com/cliparts/Z/S/a/z/j/D/highlight-circle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9" y="5638800"/>
            <a:ext cx="1344612" cy="5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1E9CF-5519-47CF-9066-1715F797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630D7-3788-4890-AFE8-A92E23E3A31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7A132-5146-42AD-8836-5ED7A3EE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57" descr="http://www.clker.com/cliparts/Z/S/a/z/j/D/highlight-circle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56" y="5638799"/>
            <a:ext cx="858044" cy="5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711156" y="6226922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802346" y="6060265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2263140" y="6102641"/>
            <a:ext cx="396240" cy="3762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3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7382"/>
            <a:ext cx="8229600" cy="1104900"/>
          </a:xfrm>
        </p:spPr>
        <p:txBody>
          <a:bodyPr/>
          <a:lstStyle/>
          <a:p>
            <a:r>
              <a:rPr lang="en-US" sz="3200" dirty="0"/>
              <a:t>Find names of sailors who’ve reserved boat #103</a:t>
            </a:r>
          </a:p>
        </p:txBody>
      </p:sp>
      <p:grpSp>
        <p:nvGrpSpPr>
          <p:cNvPr id="23560" name="Group 14"/>
          <p:cNvGrpSpPr>
            <a:grpSpLocks/>
          </p:cNvGrpSpPr>
          <p:nvPr/>
        </p:nvGrpSpPr>
        <p:grpSpPr bwMode="auto">
          <a:xfrm>
            <a:off x="5359400" y="4113213"/>
            <a:ext cx="3403600" cy="2058987"/>
            <a:chOff x="711200" y="1076013"/>
            <a:chExt cx="3403600" cy="2059300"/>
          </a:xfrm>
        </p:grpSpPr>
        <p:graphicFrame>
          <p:nvGraphicFramePr>
            <p:cNvPr id="2355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11200" y="1447800"/>
            <a:ext cx="3403600" cy="168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403440" imgH="1687320" progId="Word.Document.8">
                    <p:embed/>
                  </p:oleObj>
                </mc:Choice>
                <mc:Fallback>
                  <p:oleObj name="Document" r:id="rId3" imgW="3403440" imgH="1687320" progId="Word.Document.8">
                    <p:embed/>
                    <p:pic>
                      <p:nvPicPr>
                        <p:cNvPr id="23556" name="Object 1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" y="1447800"/>
                          <a:ext cx="3403600" cy="168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3" name="Rectangle 8"/>
            <p:cNvSpPr>
              <a:spLocks noChangeArrowheads="1"/>
            </p:cNvSpPr>
            <p:nvPr/>
          </p:nvSpPr>
          <p:spPr bwMode="auto">
            <a:xfrm>
              <a:off x="2583816" y="1076013"/>
              <a:ext cx="137858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Reserves</a:t>
              </a:r>
            </a:p>
          </p:txBody>
        </p:sp>
      </p:grpSp>
      <p:grpSp>
        <p:nvGrpSpPr>
          <p:cNvPr id="23561" name="Group 17"/>
          <p:cNvGrpSpPr>
            <a:grpSpLocks/>
          </p:cNvGrpSpPr>
          <p:nvPr/>
        </p:nvGrpSpPr>
        <p:grpSpPr bwMode="auto">
          <a:xfrm>
            <a:off x="533400" y="3581400"/>
            <a:ext cx="4233863" cy="2587625"/>
            <a:chOff x="4495800" y="1066800"/>
            <a:chExt cx="4233863" cy="2587625"/>
          </a:xfrm>
        </p:grpSpPr>
        <p:graphicFrame>
          <p:nvGraphicFramePr>
            <p:cNvPr id="2355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95800" y="1447800"/>
            <a:ext cx="4233863" cy="220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4233600" imgH="2206440" progId="Word.Document.8">
                    <p:embed/>
                  </p:oleObj>
                </mc:Choice>
                <mc:Fallback>
                  <p:oleObj name="Document" r:id="rId5" imgW="4233600" imgH="2206440" progId="Word.Document.8">
                    <p:embed/>
                    <p:pic>
                      <p:nvPicPr>
                        <p:cNvPr id="23555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1447800"/>
                          <a:ext cx="4233863" cy="220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2" name="Rectangle 9"/>
            <p:cNvSpPr>
              <a:spLocks noChangeArrowheads="1"/>
            </p:cNvSpPr>
            <p:nvPr/>
          </p:nvSpPr>
          <p:spPr bwMode="auto">
            <a:xfrm>
              <a:off x="4495800" y="1066800"/>
              <a:ext cx="115897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Sailors</a:t>
              </a:r>
            </a:p>
          </p:txBody>
        </p:sp>
      </p:grpSp>
      <p:cxnSp>
        <p:nvCxnSpPr>
          <p:cNvPr id="23562" name="Straight Arrow Connector 20"/>
          <p:cNvCxnSpPr>
            <a:cxnSpLocks noChangeShapeType="1"/>
          </p:cNvCxnSpPr>
          <p:nvPr/>
        </p:nvCxnSpPr>
        <p:spPr bwMode="auto">
          <a:xfrm rot="10800000">
            <a:off x="4419600" y="4724400"/>
            <a:ext cx="1066800" cy="533400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Straight Arrow Connector 21"/>
          <p:cNvCxnSpPr>
            <a:cxnSpLocks noChangeShapeType="1"/>
          </p:cNvCxnSpPr>
          <p:nvPr/>
        </p:nvCxnSpPr>
        <p:spPr bwMode="auto">
          <a:xfrm rot="10800000">
            <a:off x="4419600" y="5638800"/>
            <a:ext cx="990600" cy="1588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ular Callout 22"/>
          <p:cNvSpPr/>
          <p:nvPr/>
        </p:nvSpPr>
        <p:spPr bwMode="auto">
          <a:xfrm>
            <a:off x="5715000" y="3733800"/>
            <a:ext cx="1676400" cy="384175"/>
          </a:xfrm>
          <a:prstGeom prst="wedgeRoundRectCallout">
            <a:avLst>
              <a:gd name="adj1" fmla="val -43021"/>
              <a:gd name="adj2" fmla="val 166219"/>
              <a:gd name="adj3" fmla="val 16667"/>
            </a:avLst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Foreign key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1600200"/>
            <a:ext cx="8763000" cy="890588"/>
            <a:chOff x="240" y="3562"/>
            <a:chExt cx="5520" cy="561"/>
          </a:xfrm>
        </p:grpSpPr>
        <p:sp>
          <p:nvSpPr>
            <p:cNvPr id="23571" name="Rectangle 12"/>
            <p:cNvSpPr>
              <a:spLocks noChangeArrowheads="1"/>
            </p:cNvSpPr>
            <p:nvPr/>
          </p:nvSpPr>
          <p:spPr bwMode="auto">
            <a:xfrm>
              <a:off x="240" y="3562"/>
              <a:ext cx="114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Solution 3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:</a:t>
              </a:r>
            </a:p>
          </p:txBody>
        </p:sp>
        <p:graphicFrame>
          <p:nvGraphicFramePr>
            <p:cNvPr id="23554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32" y="3600"/>
            <a:ext cx="4128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553080" imgH="830160" progId="Equation.3">
                    <p:embed/>
                  </p:oleObj>
                </mc:Choice>
                <mc:Fallback>
                  <p:oleObj name="Equation" r:id="rId7" imgW="6553080" imgH="830160" progId="Equation.3">
                    <p:embed/>
                    <p:pic>
                      <p:nvPicPr>
                        <p:cNvPr id="23554" name="Object 1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600"/>
                          <a:ext cx="4128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6629400" y="2438400"/>
            <a:ext cx="2133600" cy="533400"/>
          </a:xfrm>
          <a:prstGeom prst="wedgeRoundRectCallout">
            <a:avLst>
              <a:gd name="adj1" fmla="val -27051"/>
              <a:gd name="adj2" fmla="val -136347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(1) Find reservations for every sailor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4648200" y="2590800"/>
            <a:ext cx="1752600" cy="762000"/>
          </a:xfrm>
          <a:prstGeom prst="wedgeRoundRectCallout">
            <a:avLst>
              <a:gd name="adj1" fmla="val -42556"/>
              <a:gd name="adj2" fmla="val -100046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(2) Retain only reservations for boat 103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1524000" y="2514600"/>
            <a:ext cx="2133600" cy="762000"/>
          </a:xfrm>
          <a:prstGeom prst="wedgeRoundRectCallout">
            <a:avLst>
              <a:gd name="adj1" fmla="val 24731"/>
              <a:gd name="adj2" fmla="val -101352"/>
              <a:gd name="adj3" fmla="val 16667"/>
            </a:avLst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tIns="91440" rIns="0" anchor="ctr"/>
          <a:lstStyle/>
          <a:p>
            <a:pPr marL="0" marR="0" lvl="0" indent="0" algn="l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(3) Find out the names of sailors who made those sailors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B9194-3620-4A38-A1C6-015C16C6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15B19-1A3C-4528-B1BC-1CC4DCF7BB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993AB-065C-48CF-833A-712D93B4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Which one is better ?</a:t>
            </a:r>
          </a:p>
        </p:txBody>
      </p:sp>
      <p:graphicFrame>
        <p:nvGraphicFramePr>
          <p:cNvPr id="337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205740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0320" imgH="774360" progId="Equation.3">
                  <p:embed/>
                </p:oleObj>
              </mc:Choice>
              <mc:Fallback>
                <p:oleObj name="Equation" r:id="rId3" imgW="6340320" imgH="774360" progId="Equation.3">
                  <p:embed/>
                  <p:pic>
                    <p:nvPicPr>
                      <p:cNvPr id="337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3962400"/>
          <a:ext cx="6553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53080" imgH="830160" progId="Equation.3">
                  <p:embed/>
                </p:oleObj>
              </mc:Choice>
              <mc:Fallback>
                <p:oleObj name="Equation" r:id="rId5" imgW="6553080" imgH="830160" progId="Equation.3">
                  <p:embed/>
                  <p:pic>
                    <p:nvPicPr>
                      <p:cNvPr id="24579" name="Object 1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65532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4" descr="C:\Users\Kien\AppData\Local\Microsoft\Windows\Temporary Internet Files\Content.IE5\R7S19DGI\MCj0437781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8827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5000" y="2734800"/>
            <a:ext cx="627000" cy="553998"/>
          </a:xfrm>
          <a:prstGeom prst="rect">
            <a:avLst/>
          </a:prstGeom>
          <a:solidFill>
            <a:srgbClr val="F8F8F8"/>
          </a:solidFill>
          <a:scene3d>
            <a:camera prst="isometricOffAxis2Left"/>
            <a:lightRig rig="threePt" dir="t"/>
          </a:scene3d>
        </p:spPr>
        <p:txBody>
          <a:bodyPr t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86600" y="3352800"/>
            <a:ext cx="1838325" cy="1603375"/>
            <a:chOff x="7086600" y="3657600"/>
            <a:chExt cx="1838325" cy="1603375"/>
          </a:xfrm>
        </p:grpSpPr>
        <p:pic>
          <p:nvPicPr>
            <p:cNvPr id="24582" name="Picture 5" descr="C:\Users\Kien\AppData\Local\Microsoft\Windows\Temporary Internet Files\Content.IE5\T01PYXRP\MCj0437787000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657600"/>
              <a:ext cx="1838325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162800" y="3733800"/>
              <a:ext cx="838200" cy="707886"/>
            </a:xfrm>
            <a:prstGeom prst="rect">
              <a:avLst/>
            </a:prstGeom>
            <a:solidFill>
              <a:srgbClr val="F8F8F8"/>
            </a:solidFill>
            <a:scene3d>
              <a:camera prst="isometricOffAxis1Right"/>
              <a:lightRig rig="threePt" dir="t"/>
            </a:scene3d>
          </p:spPr>
          <p:txBody>
            <a:bodyPr lIns="182880" tIns="0" rIns="182880" bIns="9144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1100" y="5326063"/>
            <a:ext cx="6094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Script" panose="020B0504020000000003" pitchFamily="34" charset="0"/>
                <a:ea typeface="+mn-ea"/>
                <a:cs typeface="+mn-cs"/>
              </a:rPr>
              <a:t>Need optimization before query execution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4E02-8969-47AB-A16C-BAAE1426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79288-49B5-4C0D-B860-3082A8DEC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67ED9-EB58-44B0-84C3-6756F189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5680C-EEA8-4473-B5CA-335F873BB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2212</Words>
  <Application>Microsoft Office PowerPoint</Application>
  <PresentationFormat>On-screen Show (4:3)</PresentationFormat>
  <Paragraphs>513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Cambria Math</vt:lpstr>
      <vt:lpstr>Comic Sans MS</vt:lpstr>
      <vt:lpstr>Segoe Script</vt:lpstr>
      <vt:lpstr>Times New Roman</vt:lpstr>
      <vt:lpstr>Wingdings</vt:lpstr>
      <vt:lpstr>3_Office Theme</vt:lpstr>
      <vt:lpstr>4_Office Theme</vt:lpstr>
      <vt:lpstr>5_Office Theme</vt:lpstr>
      <vt:lpstr>Equation</vt:lpstr>
      <vt:lpstr>Document</vt:lpstr>
      <vt:lpstr>PowerPoint Presentation</vt:lpstr>
      <vt:lpstr>Plan Generation – Relational Algebra</vt:lpstr>
      <vt:lpstr>Join Techniques</vt:lpstr>
      <vt:lpstr>Block Nested-Loops Join</vt:lpstr>
      <vt:lpstr>Index Nested-Loops Join</vt:lpstr>
      <vt:lpstr>Hash Join</vt:lpstr>
      <vt:lpstr>Find names of sailors who’ve reserved boat #103</vt:lpstr>
      <vt:lpstr>Find names of sailors who’ve reserved boat #103</vt:lpstr>
      <vt:lpstr>Which one is better ?</vt:lpstr>
      <vt:lpstr>Find names of sailors who’ve reserved a red boat</vt:lpstr>
      <vt:lpstr>Execution Tree</vt:lpstr>
      <vt:lpstr>Query Evaluation</vt:lpstr>
      <vt:lpstr>Query Optimization  Cost Estimation</vt:lpstr>
      <vt:lpstr>Simplify Algebraic Expression</vt:lpstr>
      <vt:lpstr>Execution Plan</vt:lpstr>
      <vt:lpstr>Plan Generation – Relational Algebra</vt:lpstr>
      <vt:lpstr>On-the-fly Processing</vt:lpstr>
      <vt:lpstr>Plan Generation -  Execution Plan</vt:lpstr>
      <vt:lpstr>Plan Generation -  Execution Plan</vt:lpstr>
      <vt:lpstr>Plan Generation -  Execution Plan</vt:lpstr>
      <vt:lpstr>Alternative Plan 1  (No Indexes)</vt:lpstr>
      <vt:lpstr>Push Projections</vt:lpstr>
      <vt:lpstr>Push Projections</vt:lpstr>
      <vt:lpstr>Push Projections</vt:lpstr>
      <vt:lpstr>PowerPoint Presentation</vt:lpstr>
      <vt:lpstr>Old Test:  Estimate the IO Cost</vt:lpstr>
      <vt:lpstr>Old Test:  Having Hash Index on bid</vt:lpstr>
      <vt:lpstr>Old Test:  Having Hash Index on bid</vt:lpstr>
      <vt:lpstr>Old Test:  Push Down Select Operator?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Kien H</cp:lastModifiedBy>
  <cp:revision>122</cp:revision>
  <dcterms:created xsi:type="dcterms:W3CDTF">2020-04-02T17:51:23Z</dcterms:created>
  <dcterms:modified xsi:type="dcterms:W3CDTF">2024-11-20T20:41:08Z</dcterms:modified>
</cp:coreProperties>
</file>