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64" r:id="rId5"/>
    <p:sldId id="259" r:id="rId6"/>
    <p:sldId id="266" r:id="rId7"/>
    <p:sldId id="268" r:id="rId8"/>
    <p:sldId id="267" r:id="rId9"/>
    <p:sldId id="260" r:id="rId10"/>
    <p:sldId id="261" r:id="rId11"/>
    <p:sldId id="290" r:id="rId12"/>
    <p:sldId id="262" r:id="rId13"/>
    <p:sldId id="263" r:id="rId14"/>
    <p:sldId id="269" r:id="rId15"/>
    <p:sldId id="291" r:id="rId16"/>
    <p:sldId id="265" r:id="rId17"/>
    <p:sldId id="292" r:id="rId18"/>
    <p:sldId id="270" r:id="rId19"/>
    <p:sldId id="289" r:id="rId20"/>
    <p:sldId id="293" r:id="rId21"/>
    <p:sldId id="272" r:id="rId22"/>
    <p:sldId id="294" r:id="rId23"/>
    <p:sldId id="273" r:id="rId24"/>
    <p:sldId id="295"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2A44A-D71E-4275-BFD9-762323A50E86}"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A6FC2-D62F-4C8B-BB43-BC4171169A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03126-A287-421D-B184-4D742DDA075A}" type="slidenum">
              <a:rPr lang="en-US" smtClean="0">
                <a:latin typeface="Times New Roman" pitchFamily="18" charset="0"/>
                <a:cs typeface="Arial" pitchFamily="34" charset="0"/>
              </a:rPr>
              <a:pPr fontAlgn="base">
                <a:spcBef>
                  <a:spcPct val="0"/>
                </a:spcBef>
                <a:spcAft>
                  <a:spcPct val="0"/>
                </a:spcAft>
              </a:pPr>
              <a:t>21</a:t>
            </a:fld>
            <a:endParaRPr lang="en-US" smtClean="0">
              <a:latin typeface="Times New Roman" pitchFamily="18"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5266C5-AA2D-4E17-8977-B6FEA3FAEFD4}"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266C5-AA2D-4E17-8977-B6FEA3FAEFD4}"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266C5-AA2D-4E17-8977-B6FEA3FAEFD4}"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266C5-AA2D-4E17-8977-B6FEA3FAEFD4}"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5266C5-AA2D-4E17-8977-B6FEA3FAEFD4}"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5266C5-AA2D-4E17-8977-B6FEA3FAEFD4}"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5266C5-AA2D-4E17-8977-B6FEA3FAEFD4}"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5266C5-AA2D-4E17-8977-B6FEA3FAEFD4}"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266C5-AA2D-4E17-8977-B6FEA3FAEFD4}"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266C5-AA2D-4E17-8977-B6FEA3FAEFD4}"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266C5-AA2D-4E17-8977-B6FEA3FAEFD4}"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0EA11-EB0B-402E-9DB5-242B362014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266C5-AA2D-4E17-8977-B6FEA3FAEFD4}"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0EA11-EB0B-402E-9DB5-242B362014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bo.gov/index?s=opportunity&amp;mode=form&amp;id=ee8e770bcfe1fe217472342c67d6bd5a&amp;tab=core&amp;_cview=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hys.org/news/2011-11-makers-infamous-bigdog-robot-unveil.html" TargetMode="External"/><Relationship Id="rId2" Type="http://schemas.openxmlformats.org/officeDocument/2006/relationships/hyperlink" Target="http://youtu.be/W1czBcnX1Ww" TargetMode="External"/><Relationship Id="rId1" Type="http://schemas.openxmlformats.org/officeDocument/2006/relationships/slideLayout" Target="../slideLayouts/slideLayout2.xml"/><Relationship Id="rId5" Type="http://schemas.openxmlformats.org/officeDocument/2006/relationships/hyperlink" Target="http://www.youtube.com/watch?v=LZJslSbsLOU&amp;feature=relmfu" TargetMode="External"/><Relationship Id="rId4" Type="http://schemas.openxmlformats.org/officeDocument/2006/relationships/hyperlink" Target="http://www.youtube.com/watch?NR=1&amp;feature=fvwp&amp;v=qh-Fm4utGhI"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Computer Vision</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same was true after this earthquake in China</a:t>
            </a:r>
            <a:endParaRPr lang="en-US" dirty="0"/>
          </a:p>
        </p:txBody>
      </p:sp>
      <p:pic>
        <p:nvPicPr>
          <p:cNvPr id="4" name="Content Placeholder 3" descr="beichuan94.jpg"/>
          <p:cNvPicPr>
            <a:picLocks noGrp="1" noChangeAspect="1"/>
          </p:cNvPicPr>
          <p:nvPr>
            <p:ph idx="1"/>
          </p:nvPr>
        </p:nvPicPr>
        <p:blipFill>
          <a:blip r:embed="rId2" cstate="print"/>
          <a:stretch>
            <a:fillRect/>
          </a:stretch>
        </p:blipFill>
        <p:spPr>
          <a:xfrm>
            <a:off x="1143000" y="1447800"/>
            <a:ext cx="6582341" cy="509300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745163"/>
          </a:xfrm>
        </p:spPr>
        <p:txBody>
          <a:bodyPr>
            <a:noAutofit/>
          </a:bodyPr>
          <a:lstStyle/>
          <a:p>
            <a:r>
              <a:rPr lang="en-US" sz="4000" dirty="0" smtClean="0"/>
              <a:t>Our robot may be in an area where GPS is unavailable – under the sea, in a </a:t>
            </a:r>
            <a:r>
              <a:rPr lang="en-US" sz="4000" dirty="0" smtClean="0"/>
              <a:t>building, </a:t>
            </a:r>
            <a:r>
              <a:rPr lang="en-US" sz="4000" dirty="0" smtClean="0"/>
              <a:t>a geographical location with no reference points.</a:t>
            </a:r>
          </a:p>
          <a:p>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building could collapse at any time.  Perfect for an android.</a:t>
            </a:r>
            <a:endParaRPr lang="en-US" dirty="0"/>
          </a:p>
        </p:txBody>
      </p:sp>
      <p:pic>
        <p:nvPicPr>
          <p:cNvPr id="4" name="Content Placeholder 3" descr="Kobe.jpg"/>
          <p:cNvPicPr>
            <a:picLocks noGrp="1" noChangeAspect="1"/>
          </p:cNvPicPr>
          <p:nvPr>
            <p:ph idx="1"/>
          </p:nvPr>
        </p:nvPicPr>
        <p:blipFill>
          <a:blip r:embed="rId2" cstate="print"/>
          <a:stretch>
            <a:fillRect/>
          </a:stretch>
        </p:blipFill>
        <p:spPr>
          <a:xfrm>
            <a:off x="1044526" y="1600200"/>
            <a:ext cx="7210864" cy="488235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But, the android would need a method of creating navigational information for </a:t>
            </a:r>
            <a:r>
              <a:rPr lang="en-US" sz="3600" dirty="0" smtClean="0"/>
              <a:t>these new situations.  </a:t>
            </a:r>
            <a:endParaRPr lang="en-US" sz="3600" dirty="0"/>
          </a:p>
        </p:txBody>
      </p:sp>
      <p:pic>
        <p:nvPicPr>
          <p:cNvPr id="4" name="Content Placeholder 3" descr="NewZealand.jpg"/>
          <p:cNvPicPr>
            <a:picLocks noGrp="1" noChangeAspect="1"/>
          </p:cNvPicPr>
          <p:nvPr>
            <p:ph idx="1"/>
          </p:nvPr>
        </p:nvPicPr>
        <p:blipFill>
          <a:blip r:embed="rId2" cstate="print"/>
          <a:stretch>
            <a:fillRect/>
          </a:stretch>
        </p:blipFill>
        <p:spPr>
          <a:xfrm>
            <a:off x="990600" y="1905000"/>
            <a:ext cx="7239000" cy="4343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745163"/>
          </a:xfrm>
        </p:spPr>
        <p:txBody>
          <a:bodyPr>
            <a:noAutofit/>
          </a:bodyPr>
          <a:lstStyle/>
          <a:p>
            <a:pPr>
              <a:buNone/>
            </a:pPr>
            <a:endParaRPr lang="en-US" sz="2400" dirty="0" smtClean="0"/>
          </a:p>
          <a:p>
            <a:r>
              <a:rPr lang="en-US" sz="4000" dirty="0" smtClean="0"/>
              <a:t>In </a:t>
            </a:r>
            <a:r>
              <a:rPr lang="en-US" sz="4000" dirty="0" smtClean="0"/>
              <a:t>general, important objects within the environment may be destroyed, moved from their original location, temporarily positioned or too insignificant to have GPS reference data. </a:t>
            </a:r>
          </a:p>
          <a:p>
            <a:pPr>
              <a:buNone/>
            </a:pP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745163"/>
          </a:xfrm>
        </p:spPr>
        <p:txBody>
          <a:bodyPr>
            <a:noAutofit/>
          </a:bodyPr>
          <a:lstStyle/>
          <a:p>
            <a:pPr>
              <a:buNone/>
            </a:pPr>
            <a:endParaRPr lang="en-US" sz="2400" dirty="0" smtClean="0"/>
          </a:p>
          <a:p>
            <a:r>
              <a:rPr lang="en-US" sz="3600" dirty="0" smtClean="0"/>
              <a:t>The Goal for our robot is to autonomously develop an independent and real time understanding of its location and position vis-à-vis existing locations and objects using visual information. </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592763"/>
          </a:xfrm>
        </p:spPr>
        <p:txBody>
          <a:bodyPr>
            <a:noAutofit/>
          </a:bodyPr>
          <a:lstStyle/>
          <a:p>
            <a:r>
              <a:rPr lang="en-US" sz="3600" i="1" dirty="0" smtClean="0"/>
              <a:t>The problem is to develop the machine’s capability to visually recognize objects within the immediate environment.</a:t>
            </a:r>
          </a:p>
          <a:p>
            <a:endParaRPr lang="en-US" sz="2000" i="1" dirty="0" smtClean="0"/>
          </a:p>
          <a:p>
            <a:r>
              <a:rPr lang="en-US" sz="3600" i="1" dirty="0" smtClean="0"/>
              <a:t>However:</a:t>
            </a:r>
          </a:p>
          <a:p>
            <a:pPr>
              <a:buNone/>
            </a:pPr>
            <a:endParaRPr lang="en-US" sz="1000" i="1" dirty="0" smtClean="0"/>
          </a:p>
          <a:p>
            <a:pPr lvl="1"/>
            <a:r>
              <a:rPr lang="en-US" i="1" dirty="0" smtClean="0"/>
              <a:t>Humans see and immediately recognize specific objects; trees</a:t>
            </a:r>
            <a:r>
              <a:rPr lang="en-US" i="1" dirty="0" smtClean="0"/>
              <a:t>, faces, buildings, etc.  We </a:t>
            </a:r>
            <a:r>
              <a:rPr lang="en-US" i="1" dirty="0" smtClean="0"/>
              <a:t>automatically know </a:t>
            </a:r>
            <a:r>
              <a:rPr lang="en-US" i="1" dirty="0" smtClean="0"/>
              <a:t>where we are in relation to these objects</a:t>
            </a:r>
            <a:r>
              <a:rPr lang="en-US" i="1" dirty="0" smtClean="0"/>
              <a:t>.  </a:t>
            </a:r>
          </a:p>
          <a:p>
            <a:pPr lvl="1"/>
            <a:endParaRPr lang="en-US" sz="2000" i="1" dirty="0" smtClean="0"/>
          </a:p>
          <a:p>
            <a:pPr lvl="1"/>
            <a:r>
              <a:rPr lang="en-US" i="1" dirty="0" smtClean="0"/>
              <a:t>This is the result of many complex neurological and cognitive processes. </a:t>
            </a:r>
            <a:endParaRPr lang="en-US" i="1" dirty="0" smtClean="0"/>
          </a:p>
          <a:p>
            <a:pPr>
              <a:buNone/>
            </a:pPr>
            <a:endParaRPr lang="en-US" sz="20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592763"/>
          </a:xfrm>
        </p:spPr>
        <p:txBody>
          <a:bodyPr>
            <a:noAutofit/>
          </a:bodyPr>
          <a:lstStyle/>
          <a:p>
            <a:r>
              <a:rPr lang="en-US" sz="3600" i="1" dirty="0" smtClean="0"/>
              <a:t>Computers don’t see things the way humans do.</a:t>
            </a:r>
          </a:p>
          <a:p>
            <a:pPr>
              <a:buNone/>
            </a:pPr>
            <a:endParaRPr lang="en-US" sz="2000" i="1" dirty="0" smtClean="0"/>
          </a:p>
          <a:p>
            <a:r>
              <a:rPr lang="en-US" sz="3600" i="1" dirty="0" smtClean="0"/>
              <a:t>Computers </a:t>
            </a:r>
            <a:r>
              <a:rPr lang="en-US" sz="3600" i="1" dirty="0" smtClean="0"/>
              <a:t>see light and dark, color intensity.</a:t>
            </a:r>
          </a:p>
          <a:p>
            <a:pPr>
              <a:buNone/>
            </a:pPr>
            <a:endParaRPr lang="en-US" sz="2000" i="1" dirty="0" smtClean="0"/>
          </a:p>
          <a:p>
            <a:r>
              <a:rPr lang="en-US" sz="3600" i="1" dirty="0" smtClean="0"/>
              <a:t>Computers store numbers and analyze (think) in equations.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We need a way for computers to identify objects in the environment as reference points for locating themselves and other objects in the environment.</a:t>
            </a:r>
          </a:p>
          <a:p>
            <a:endParaRPr lang="en-US" dirty="0" smtClean="0"/>
          </a:p>
          <a:p>
            <a:r>
              <a:rPr lang="en-US" dirty="0" smtClean="0"/>
              <a:t>They will not see objects as we do.  Though, they will be able to consistently recognize an object as having been “seen” before and associate the object with a specific location and position.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Robots see using digital cameras.  Images are stored as digital information.</a:t>
            </a:r>
          </a:p>
          <a:p>
            <a:pPr>
              <a:buNone/>
            </a:pPr>
            <a:endParaRPr lang="en-US" sz="2000" dirty="0" smtClean="0"/>
          </a:p>
          <a:p>
            <a:r>
              <a:rPr lang="en-US" dirty="0" smtClean="0"/>
              <a:t>We need our robot to recognized objects within the digital images of that object taken a different times and at different angles.</a:t>
            </a:r>
          </a:p>
          <a:p>
            <a:endParaRPr lang="en-US" dirty="0" smtClean="0"/>
          </a:p>
          <a:p>
            <a:r>
              <a:rPr lang="en-US" dirty="0" smtClean="0"/>
              <a:t>Regardless of ambient conditions of light, weather, time of day, rotation of image and angle at which the picture </a:t>
            </a:r>
            <a:r>
              <a:rPr lang="en-US" smtClean="0"/>
              <a:t>was taken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85000" lnSpcReduction="20000"/>
          </a:bodyPr>
          <a:lstStyle/>
          <a:p>
            <a:r>
              <a:rPr lang="en-US" b="1" dirty="0">
                <a:solidFill>
                  <a:srgbClr val="FF0000"/>
                </a:solidFill>
              </a:rPr>
              <a:t>DARPA Challenge Seeks Robots To Drive Into </a:t>
            </a:r>
            <a:r>
              <a:rPr lang="en-US" b="1" dirty="0" smtClean="0">
                <a:solidFill>
                  <a:srgbClr val="FF0000"/>
                </a:solidFill>
              </a:rPr>
              <a:t>Disasters.</a:t>
            </a:r>
          </a:p>
          <a:p>
            <a:pPr>
              <a:buNone/>
            </a:pPr>
            <a:endParaRPr lang="en-US" b="1" dirty="0">
              <a:solidFill>
                <a:srgbClr val="FF0000"/>
              </a:solidFill>
            </a:endParaRPr>
          </a:p>
          <a:p>
            <a:r>
              <a:rPr lang="en-US" b="1" dirty="0"/>
              <a:t>DARPA's Robotics Challenge offers a $2 million prize if you can build a robot capable of driving and </a:t>
            </a:r>
            <a:r>
              <a:rPr lang="en-US" b="1" dirty="0" smtClean="0"/>
              <a:t>using human tools.</a:t>
            </a:r>
            <a:r>
              <a:rPr lang="en-US" dirty="0"/>
              <a:t/>
            </a:r>
            <a:br>
              <a:rPr lang="en-US" dirty="0"/>
            </a:br>
            <a:endParaRPr lang="en-US" dirty="0"/>
          </a:p>
          <a:p>
            <a:r>
              <a:rPr lang="en-US" b="1" dirty="0" smtClean="0"/>
              <a:t>DARPA </a:t>
            </a:r>
            <a:r>
              <a:rPr lang="en-US" dirty="0" smtClean="0"/>
              <a:t>Wants </a:t>
            </a:r>
            <a:r>
              <a:rPr lang="en-US" dirty="0"/>
              <a:t>to build rescue robots for the military? </a:t>
            </a:r>
            <a:endParaRPr lang="en-US" b="1" dirty="0" smtClean="0">
              <a:solidFill>
                <a:srgbClr val="FF0000"/>
              </a:solidFill>
            </a:endParaRPr>
          </a:p>
          <a:p>
            <a:endParaRPr lang="en-US" b="1" dirty="0" smtClean="0">
              <a:solidFill>
                <a:srgbClr val="FF0000"/>
              </a:solidFill>
            </a:endParaRPr>
          </a:p>
          <a:p>
            <a:r>
              <a:rPr lang="en-US" dirty="0" smtClean="0"/>
              <a:t>The </a:t>
            </a:r>
            <a:r>
              <a:rPr lang="en-US" dirty="0"/>
              <a:t>new </a:t>
            </a:r>
            <a:r>
              <a:rPr lang="en-US" u="sng" dirty="0" smtClean="0">
                <a:hlinkClick r:id="rId2"/>
              </a:rPr>
              <a:t>challenge</a:t>
            </a:r>
            <a:r>
              <a:rPr lang="en-US" u="sng" dirty="0" smtClean="0"/>
              <a:t>;</a:t>
            </a:r>
            <a:r>
              <a:rPr lang="en-US" dirty="0" smtClean="0"/>
              <a:t> to develop robots </a:t>
            </a:r>
            <a:r>
              <a:rPr lang="en-US" dirty="0"/>
              <a:t>that can navigate disaster-response scenarios. </a:t>
            </a:r>
            <a:endParaRPr lang="en-US" dirty="0" smtClean="0"/>
          </a:p>
          <a:p>
            <a:endParaRPr lang="en-US" dirty="0" smtClean="0"/>
          </a:p>
          <a:p>
            <a:r>
              <a:rPr lang="en-US" dirty="0" smtClean="0"/>
              <a:t>Robots </a:t>
            </a:r>
            <a:r>
              <a:rPr lang="en-US" dirty="0"/>
              <a:t>will be required to complete a number of discrete tasks, including traveling across rubble, removing debris from a blocked entryway, climbing a ladder</a:t>
            </a:r>
            <a:r>
              <a:rPr lang="en-US" b="1" dirty="0">
                <a:solidFill>
                  <a:srgbClr val="FF0000"/>
                </a:solidFill>
              </a:rPr>
              <a:t>, and entering and driving a car. </a:t>
            </a:r>
            <a:endParaRPr lang="en-US" dirty="0" smtClean="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As mentioned, images </a:t>
            </a:r>
            <a:r>
              <a:rPr lang="en-US" dirty="0" smtClean="0"/>
              <a:t>are stored as digital information.</a:t>
            </a:r>
          </a:p>
          <a:p>
            <a:pPr>
              <a:buNone/>
            </a:pPr>
            <a:endParaRPr lang="en-US" sz="2000" dirty="0" smtClean="0"/>
          </a:p>
          <a:p>
            <a:r>
              <a:rPr lang="en-US" dirty="0" smtClean="0"/>
              <a:t>This information can be stored as an array of numbers that represent individual dots of the image called pixels.</a:t>
            </a:r>
          </a:p>
          <a:p>
            <a:endParaRPr lang="en-US" sz="2000" dirty="0" smtClean="0"/>
          </a:p>
          <a:p>
            <a:r>
              <a:rPr lang="en-US" dirty="0" smtClean="0"/>
              <a:t>For grayscale images similar to “black and white” photographs the intensity of blackness is stored as a number from 0(black) to 255(white)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3" name="Picture 3"/>
          <p:cNvPicPr>
            <a:picLocks noChangeAspect="1" noChangeArrowheads="1"/>
          </p:cNvPicPr>
          <p:nvPr/>
        </p:nvPicPr>
        <p:blipFill>
          <a:blip r:embed="rId3" cstate="print">
            <a:grayscl/>
          </a:blip>
          <a:srcRect/>
          <a:stretch>
            <a:fillRect/>
          </a:stretch>
        </p:blipFill>
        <p:spPr bwMode="auto">
          <a:xfrm>
            <a:off x="1757363" y="3609975"/>
            <a:ext cx="5100637" cy="2738438"/>
          </a:xfrm>
          <a:prstGeom prst="rect">
            <a:avLst/>
          </a:prstGeom>
          <a:noFill/>
          <a:ln w="9525">
            <a:noFill/>
            <a:miter lim="800000"/>
            <a:headEnd/>
            <a:tailEnd/>
          </a:ln>
        </p:spPr>
      </p:pic>
      <p:sp>
        <p:nvSpPr>
          <p:cNvPr id="286724" name="Rectangle 4"/>
          <p:cNvSpPr>
            <a:spLocks noChangeArrowheads="1"/>
          </p:cNvSpPr>
          <p:nvPr/>
        </p:nvSpPr>
        <p:spPr bwMode="auto">
          <a:xfrm>
            <a:off x="5003800" y="5332413"/>
            <a:ext cx="182563" cy="182562"/>
          </a:xfrm>
          <a:prstGeom prst="rect">
            <a:avLst/>
          </a:prstGeom>
          <a:noFill/>
          <a:ln w="25400">
            <a:solidFill>
              <a:srgbClr val="FFFF00"/>
            </a:solidFill>
            <a:miter lim="800000"/>
            <a:headEnd/>
            <a:tailEnd/>
          </a:ln>
        </p:spPr>
        <p:txBody>
          <a:bodyPr wrap="none" anchor="ctr"/>
          <a:lstStyle/>
          <a:p>
            <a:endParaRPr lang="en-US"/>
          </a:p>
        </p:txBody>
      </p:sp>
      <p:pic>
        <p:nvPicPr>
          <p:cNvPr id="286725" name="Picture 5"/>
          <p:cNvPicPr>
            <a:picLocks noChangeArrowheads="1"/>
          </p:cNvPicPr>
          <p:nvPr/>
        </p:nvPicPr>
        <p:blipFill>
          <a:blip r:embed="rId4" cstate="print"/>
          <a:srcRect/>
          <a:stretch>
            <a:fillRect/>
          </a:stretch>
        </p:blipFill>
        <p:spPr bwMode="auto">
          <a:xfrm>
            <a:off x="6324600" y="1933575"/>
            <a:ext cx="914400" cy="914400"/>
          </a:xfrm>
          <a:prstGeom prst="rect">
            <a:avLst/>
          </a:prstGeom>
          <a:noFill/>
          <a:ln w="9525">
            <a:noFill/>
            <a:miter lim="800000"/>
            <a:headEnd/>
            <a:tailEnd/>
          </a:ln>
        </p:spPr>
      </p:pic>
      <p:sp>
        <p:nvSpPr>
          <p:cNvPr id="286726" name="AutoShape 6"/>
          <p:cNvSpPr>
            <a:spLocks noChangeArrowheads="1"/>
          </p:cNvSpPr>
          <p:nvPr/>
        </p:nvSpPr>
        <p:spPr bwMode="auto">
          <a:xfrm flipH="1">
            <a:off x="4495800" y="2162175"/>
            <a:ext cx="1295400" cy="457200"/>
          </a:xfrm>
          <a:prstGeom prst="rightArrow">
            <a:avLst>
              <a:gd name="adj1" fmla="val 50000"/>
              <a:gd name="adj2" fmla="val 70833"/>
            </a:avLst>
          </a:prstGeom>
          <a:solidFill>
            <a:schemeClr val="accent1"/>
          </a:solidFill>
          <a:ln w="9525">
            <a:solidFill>
              <a:schemeClr val="tx1"/>
            </a:solidFill>
            <a:miter lim="800000"/>
            <a:headEnd/>
            <a:tailEnd/>
          </a:ln>
        </p:spPr>
        <p:txBody>
          <a:bodyPr wrap="none" anchor="ctr"/>
          <a:lstStyle/>
          <a:p>
            <a:endParaRPr lang="en-US"/>
          </a:p>
        </p:txBody>
      </p:sp>
      <p:cxnSp>
        <p:nvCxnSpPr>
          <p:cNvPr id="286728" name="AutoShape 8"/>
          <p:cNvCxnSpPr>
            <a:cxnSpLocks noChangeShapeType="1"/>
            <a:stCxn id="286724" idx="3"/>
          </p:cNvCxnSpPr>
          <p:nvPr/>
        </p:nvCxnSpPr>
        <p:spPr bwMode="auto">
          <a:xfrm flipV="1">
            <a:off x="5199063" y="2847975"/>
            <a:ext cx="1582737" cy="2576513"/>
          </a:xfrm>
          <a:prstGeom prst="curvedConnector2">
            <a:avLst/>
          </a:prstGeom>
          <a:noFill/>
          <a:ln w="28575">
            <a:solidFill>
              <a:srgbClr val="FFFF00"/>
            </a:solidFill>
            <a:round/>
            <a:headEnd/>
            <a:tailEnd type="stealth" w="med" len="med"/>
          </a:ln>
        </p:spPr>
      </p:cxnSp>
      <p:pic>
        <p:nvPicPr>
          <p:cNvPr id="9" name="Picture 9"/>
          <p:cNvPicPr>
            <a:picLocks noChangeAspect="1" noChangeArrowheads="1"/>
          </p:cNvPicPr>
          <p:nvPr/>
        </p:nvPicPr>
        <p:blipFill>
          <a:blip r:embed="rId5" cstate="print"/>
          <a:srcRect/>
          <a:stretch>
            <a:fillRect/>
          </a:stretch>
        </p:blipFill>
        <p:spPr bwMode="auto">
          <a:xfrm>
            <a:off x="381000" y="1119188"/>
            <a:ext cx="3683000"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6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67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867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P spid="2867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For color images the image information can be stored as an array of numbers that represent individual pixels as well.</a:t>
            </a:r>
          </a:p>
          <a:p>
            <a:endParaRPr lang="en-US" sz="2000" dirty="0" smtClean="0"/>
          </a:p>
          <a:p>
            <a:r>
              <a:rPr lang="en-US" dirty="0" smtClean="0"/>
              <a:t>Instead of storing information on the intensity of blackness, information is stored about the levels of red, green and blue colors for each pixel (RGB). </a:t>
            </a:r>
          </a:p>
          <a:p>
            <a:endParaRPr lang="en-US" sz="2000" dirty="0" smtClean="0"/>
          </a:p>
          <a:p>
            <a:r>
              <a:rPr lang="en-US" dirty="0" smtClean="0"/>
              <a:t>The intensity for these colors is stored as a number from 0(maximum) to 255(minimum)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cstate="print"/>
          <a:srcRect/>
          <a:stretch>
            <a:fillRect/>
          </a:stretch>
        </p:blipFill>
        <p:spPr bwMode="auto">
          <a:xfrm>
            <a:off x="11430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Color images can be easily converted to Grayscale by weighting the values for Red, Green, and Blue and summing the resulting values.</a:t>
            </a:r>
            <a:endParaRPr lang="en-US" dirty="0" smtClean="0"/>
          </a:p>
          <a:p>
            <a:endParaRPr lang="en-US" dirty="0" smtClean="0"/>
          </a:p>
          <a:p>
            <a:r>
              <a:rPr lang="en-US" dirty="0" smtClean="0"/>
              <a:t>Often color will no provide useful information for our process, but increase the processing burden.  We will work in grayscale.   </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cstate="print"/>
          <a:srcRect/>
          <a:stretch>
            <a:fillRect/>
          </a:stretch>
        </p:blipFill>
        <p:spPr bwMode="auto">
          <a:xfrm>
            <a:off x="1128713" y="0"/>
            <a:ext cx="68865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r>
              <a:rPr lang="en-US" dirty="0" smtClean="0"/>
              <a:t>We need our robot to recognized </a:t>
            </a:r>
            <a:r>
              <a:rPr lang="en-US" dirty="0" smtClean="0"/>
              <a:t>an object </a:t>
            </a:r>
            <a:r>
              <a:rPr lang="en-US" dirty="0" smtClean="0"/>
              <a:t>within the digital images of </a:t>
            </a:r>
            <a:r>
              <a:rPr lang="en-US" dirty="0" smtClean="0"/>
              <a:t>that </a:t>
            </a:r>
            <a:r>
              <a:rPr lang="en-US" dirty="0" smtClean="0"/>
              <a:t>object taken a different times and different angles.</a:t>
            </a:r>
          </a:p>
          <a:p>
            <a:endParaRPr lang="en-US" sz="2000" dirty="0" smtClean="0"/>
          </a:p>
          <a:p>
            <a:r>
              <a:rPr lang="en-US" dirty="0" smtClean="0"/>
              <a:t>Matching </a:t>
            </a:r>
            <a:r>
              <a:rPr lang="en-US" dirty="0" smtClean="0"/>
              <a:t>an object’s features </a:t>
            </a:r>
            <a:r>
              <a:rPr lang="en-US" dirty="0" smtClean="0"/>
              <a:t>across different images </a:t>
            </a:r>
            <a:r>
              <a:rPr lang="en-US" dirty="0" smtClean="0"/>
              <a:t>is </a:t>
            </a:r>
            <a:r>
              <a:rPr lang="en-US" dirty="0" smtClean="0"/>
              <a:t>a common problem in computer vision.  </a:t>
            </a:r>
          </a:p>
          <a:p>
            <a:endParaRPr lang="en-US" sz="2000" dirty="0" smtClean="0"/>
          </a:p>
          <a:p>
            <a:r>
              <a:rPr lang="en-US" dirty="0" smtClean="0"/>
              <a:t>When you have different images with different scales and rotations, you need to use an program called </a:t>
            </a:r>
            <a:r>
              <a:rPr lang="en-US" b="1" dirty="0" smtClean="0"/>
              <a:t>Scale Invariant Feature Transform</a:t>
            </a:r>
            <a:r>
              <a:rPr lang="en-US" dirty="0" smtClean="0"/>
              <a:t> or SIFT.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dirty="0" smtClean="0"/>
              <a:t>The SIFT algorithm analyses sections of a digital image and identifies regions of significant change in grayscale </a:t>
            </a:r>
            <a:r>
              <a:rPr lang="en-US" dirty="0" smtClean="0"/>
              <a:t>referred </a:t>
            </a:r>
            <a:r>
              <a:rPr lang="en-US" dirty="0" smtClean="0"/>
              <a:t>to as SIFT points.</a:t>
            </a:r>
          </a:p>
          <a:p>
            <a:pPr>
              <a:buNone/>
            </a:pPr>
            <a:endParaRPr lang="en-US" sz="2000" dirty="0" smtClean="0"/>
          </a:p>
          <a:p>
            <a:r>
              <a:rPr lang="en-US" dirty="0" smtClean="0"/>
              <a:t>These SIFT points are then </a:t>
            </a:r>
            <a:r>
              <a:rPr lang="en-US" dirty="0" smtClean="0"/>
              <a:t>described </a:t>
            </a:r>
            <a:r>
              <a:rPr lang="en-US" dirty="0" smtClean="0"/>
              <a:t>by </a:t>
            </a:r>
            <a:r>
              <a:rPr lang="en-US" dirty="0" smtClean="0"/>
              <a:t>the size and </a:t>
            </a:r>
            <a:r>
              <a:rPr lang="en-US" dirty="0" smtClean="0"/>
              <a:t>intensity of </a:t>
            </a:r>
            <a:r>
              <a:rPr lang="en-US" dirty="0" smtClean="0"/>
              <a:t>the region’s </a:t>
            </a:r>
            <a:r>
              <a:rPr lang="en-US" dirty="0" smtClean="0"/>
              <a:t>changes and the general direction (orientation) of </a:t>
            </a:r>
            <a:r>
              <a:rPr lang="en-US" dirty="0" smtClean="0"/>
              <a:t>these changes. </a:t>
            </a:r>
          </a:p>
          <a:p>
            <a:endParaRPr lang="en-US" sz="2000" dirty="0" smtClean="0"/>
          </a:p>
          <a:p>
            <a:r>
              <a:rPr lang="en-US" dirty="0" smtClean="0"/>
              <a:t>The region’s</a:t>
            </a:r>
            <a:r>
              <a:rPr lang="en-US" dirty="0" smtClean="0"/>
              <a:t> </a:t>
            </a:r>
            <a:r>
              <a:rPr lang="en-US" dirty="0" smtClean="0"/>
              <a:t>location and its relative position to other SIFT </a:t>
            </a:r>
            <a:r>
              <a:rPr lang="en-US" dirty="0" smtClean="0"/>
              <a:t>points is recorded.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endParaRPr lang="en-US" sz="4400" dirty="0" smtClean="0"/>
          </a:p>
          <a:p>
            <a:r>
              <a:rPr lang="en-US" sz="4400" dirty="0" smtClean="0"/>
              <a:t>Through this process </a:t>
            </a:r>
            <a:r>
              <a:rPr lang="en-US" sz="4400" dirty="0" smtClean="0"/>
              <a:t>SIFT creates a unique “fingerprint” for an object that is independent of </a:t>
            </a:r>
            <a:r>
              <a:rPr lang="en-US" sz="4400" dirty="0" smtClean="0"/>
              <a:t>many ambient features of a photograph or image.</a:t>
            </a:r>
            <a:endParaRPr lang="en-U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ft_basic_0.jpg"/>
          <p:cNvPicPr>
            <a:picLocks noGrp="1" noChangeAspect="1"/>
          </p:cNvPicPr>
          <p:nvPr>
            <p:ph idx="1"/>
          </p:nvPr>
        </p:nvPicPr>
        <p:blipFill>
          <a:blip r:embed="rId2" cstate="print"/>
          <a:stretch>
            <a:fillRect/>
          </a:stretch>
        </p:blipFill>
        <p:spPr>
          <a:xfrm>
            <a:off x="1524000" y="1143000"/>
            <a:ext cx="6256965" cy="4687821"/>
          </a:xfrm>
        </p:spPr>
      </p:pic>
      <p:sp>
        <p:nvSpPr>
          <p:cNvPr id="3" name="TextBox 2"/>
          <p:cNvSpPr txBox="1"/>
          <p:nvPr/>
        </p:nvSpPr>
        <p:spPr>
          <a:xfrm>
            <a:off x="1828800" y="457200"/>
            <a:ext cx="5739456" cy="584775"/>
          </a:xfrm>
          <a:prstGeom prst="rect">
            <a:avLst/>
          </a:prstGeom>
          <a:noFill/>
        </p:spPr>
        <p:txBody>
          <a:bodyPr wrap="none" rtlCol="0">
            <a:spAutoFit/>
          </a:bodyPr>
          <a:lstStyle/>
          <a:p>
            <a:r>
              <a:rPr lang="en-US" sz="3200" dirty="0" smtClean="0"/>
              <a:t>Photograph of rooftops in [Italy?]</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00200" y="1600200"/>
            <a:ext cx="6553200" cy="4525963"/>
          </a:xfrm>
        </p:spPr>
        <p:txBody>
          <a:bodyPr>
            <a:normAutofit/>
          </a:bodyPr>
          <a:lstStyle/>
          <a:p>
            <a:r>
              <a:rPr lang="en-US" dirty="0" smtClean="0">
                <a:hlinkClick r:id="rId2"/>
              </a:rPr>
              <a:t>Bigdog</a:t>
            </a:r>
            <a:endParaRPr lang="en-US" dirty="0" smtClean="0"/>
          </a:p>
          <a:p>
            <a:endParaRPr lang="en-US" sz="2000" dirty="0" smtClean="0">
              <a:hlinkClick r:id="rId3"/>
            </a:endParaRPr>
          </a:p>
          <a:p>
            <a:r>
              <a:rPr lang="en-US" dirty="0" smtClean="0">
                <a:hlinkClick r:id="rId3"/>
              </a:rPr>
              <a:t>Petman</a:t>
            </a:r>
            <a:endParaRPr lang="en-US" dirty="0" smtClean="0"/>
          </a:p>
          <a:p>
            <a:endParaRPr lang="en-US" sz="2000" dirty="0" smtClean="0">
              <a:hlinkClick r:id="rId4"/>
            </a:endParaRPr>
          </a:p>
          <a:p>
            <a:r>
              <a:rPr lang="en-US" dirty="0" smtClean="0">
                <a:hlinkClick r:id="rId4"/>
              </a:rPr>
              <a:t>Robot Swag</a:t>
            </a:r>
            <a:endParaRPr lang="en-US" dirty="0" smtClean="0"/>
          </a:p>
          <a:p>
            <a:endParaRPr lang="en-US" sz="2000" dirty="0" smtClean="0">
              <a:hlinkClick r:id="rId5"/>
            </a:endParaRPr>
          </a:p>
          <a:p>
            <a:r>
              <a:rPr lang="en-US" dirty="0" smtClean="0">
                <a:hlinkClick r:id="rId5"/>
              </a:rPr>
              <a:t>Aquatic synthetic life</a:t>
            </a:r>
            <a:endParaRPr lang="en-US" dirty="0" smtClean="0"/>
          </a:p>
          <a:p>
            <a:endParaRPr lang="en-US" dirty="0"/>
          </a:p>
        </p:txBody>
      </p:sp>
      <p:sp>
        <p:nvSpPr>
          <p:cNvPr id="3" name="TextBox 2"/>
          <p:cNvSpPr txBox="1"/>
          <p:nvPr/>
        </p:nvSpPr>
        <p:spPr>
          <a:xfrm>
            <a:off x="533400" y="304800"/>
            <a:ext cx="6934200" cy="1077218"/>
          </a:xfrm>
          <a:prstGeom prst="rect">
            <a:avLst/>
          </a:prstGeom>
          <a:noFill/>
        </p:spPr>
        <p:txBody>
          <a:bodyPr wrap="square" rtlCol="0">
            <a:spAutoFit/>
          </a:bodyPr>
          <a:lstStyle/>
          <a:p>
            <a:r>
              <a:rPr lang="en-US" sz="3200" b="1" dirty="0" smtClean="0"/>
              <a:t>Current capabilities show that robot </a:t>
            </a:r>
            <a:endParaRPr lang="en-US" sz="3200" b="1" dirty="0" smtClean="0"/>
          </a:p>
          <a:p>
            <a:r>
              <a:rPr lang="en-US" sz="3200" b="1" dirty="0" smtClean="0"/>
              <a:t>physical </a:t>
            </a:r>
            <a:r>
              <a:rPr lang="en-US" sz="3200" b="1" dirty="0" smtClean="0"/>
              <a:t>forms are quite </a:t>
            </a:r>
            <a:r>
              <a:rPr lang="en-US" sz="3200" b="1" dirty="0" smtClean="0"/>
              <a:t>advanced.</a:t>
            </a:r>
            <a:endParaRPr lang="en-US"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ft_basic_2.jpg"/>
          <p:cNvPicPr>
            <a:picLocks noGrp="1" noChangeAspect="1"/>
          </p:cNvPicPr>
          <p:nvPr>
            <p:ph idx="1"/>
          </p:nvPr>
        </p:nvPicPr>
        <p:blipFill>
          <a:blip r:embed="rId2" cstate="print"/>
          <a:stretch>
            <a:fillRect/>
          </a:stretch>
        </p:blipFill>
        <p:spPr>
          <a:xfrm>
            <a:off x="1066800" y="762000"/>
            <a:ext cx="7061413" cy="5290526"/>
          </a:xfrm>
        </p:spPr>
      </p:pic>
      <p:sp>
        <p:nvSpPr>
          <p:cNvPr id="3" name="TextBox 2"/>
          <p:cNvSpPr txBox="1"/>
          <p:nvPr/>
        </p:nvSpPr>
        <p:spPr>
          <a:xfrm>
            <a:off x="914400" y="228600"/>
            <a:ext cx="7154844" cy="523220"/>
          </a:xfrm>
          <a:prstGeom prst="rect">
            <a:avLst/>
          </a:prstGeom>
          <a:noFill/>
        </p:spPr>
        <p:txBody>
          <a:bodyPr wrap="none" rtlCol="0">
            <a:spAutoFit/>
          </a:bodyPr>
          <a:lstStyle/>
          <a:p>
            <a:r>
              <a:rPr lang="en-US" sz="2800" dirty="0" smtClean="0"/>
              <a:t>Converted to grayscale and SIFT process applied</a:t>
            </a:r>
            <a:endParaRPr lang="en-US" sz="2800" dirty="0"/>
          </a:p>
        </p:txBody>
      </p:sp>
      <p:sp>
        <p:nvSpPr>
          <p:cNvPr id="5" name="TextBox 4"/>
          <p:cNvSpPr txBox="1"/>
          <p:nvPr/>
        </p:nvSpPr>
        <p:spPr>
          <a:xfrm>
            <a:off x="3048000" y="6172200"/>
            <a:ext cx="2793650" cy="369332"/>
          </a:xfrm>
          <a:prstGeom prst="rect">
            <a:avLst/>
          </a:prstGeom>
          <a:noFill/>
        </p:spPr>
        <p:txBody>
          <a:bodyPr wrap="none" rtlCol="0">
            <a:spAutoFit/>
          </a:bodyPr>
          <a:lstStyle/>
          <a:p>
            <a:r>
              <a:rPr lang="en-US" b="1" dirty="0" smtClean="0"/>
              <a:t>The SIFT point are detected</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ft_basic_3.jpg"/>
          <p:cNvPicPr>
            <a:picLocks noGrp="1" noChangeAspect="1"/>
          </p:cNvPicPr>
          <p:nvPr>
            <p:ph idx="1"/>
          </p:nvPr>
        </p:nvPicPr>
        <p:blipFill>
          <a:blip r:embed="rId2" cstate="print"/>
          <a:stretch>
            <a:fillRect/>
          </a:stretch>
        </p:blipFill>
        <p:spPr>
          <a:xfrm>
            <a:off x="1295400" y="1066800"/>
            <a:ext cx="6705919" cy="5024184"/>
          </a:xfrm>
        </p:spPr>
      </p:pic>
      <p:sp>
        <p:nvSpPr>
          <p:cNvPr id="3" name="TextBox 2"/>
          <p:cNvSpPr txBox="1"/>
          <p:nvPr/>
        </p:nvSpPr>
        <p:spPr>
          <a:xfrm>
            <a:off x="685800" y="228600"/>
            <a:ext cx="7966540" cy="523220"/>
          </a:xfrm>
          <a:prstGeom prst="rect">
            <a:avLst/>
          </a:prstGeom>
          <a:noFill/>
        </p:spPr>
        <p:txBody>
          <a:bodyPr wrap="none" rtlCol="0">
            <a:spAutoFit/>
          </a:bodyPr>
          <a:lstStyle/>
          <a:p>
            <a:r>
              <a:rPr lang="en-US" sz="2800" dirty="0" smtClean="0"/>
              <a:t>This slide displays  information about each SIFT point.</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ft_match_1.jpg"/>
          <p:cNvPicPr>
            <a:picLocks noGrp="1" noChangeAspect="1"/>
          </p:cNvPicPr>
          <p:nvPr>
            <p:ph idx="1"/>
          </p:nvPr>
        </p:nvPicPr>
        <p:blipFill>
          <a:blip r:embed="rId2" cstate="print"/>
          <a:stretch>
            <a:fillRect/>
          </a:stretch>
        </p:blipFill>
        <p:spPr>
          <a:xfrm>
            <a:off x="609600" y="1524000"/>
            <a:ext cx="8227061" cy="3276600"/>
          </a:xfrm>
        </p:spPr>
      </p:pic>
      <p:sp>
        <p:nvSpPr>
          <p:cNvPr id="3" name="TextBox 2"/>
          <p:cNvSpPr txBox="1"/>
          <p:nvPr/>
        </p:nvSpPr>
        <p:spPr>
          <a:xfrm>
            <a:off x="2286000" y="533400"/>
            <a:ext cx="4853188" cy="523220"/>
          </a:xfrm>
          <a:prstGeom prst="rect">
            <a:avLst/>
          </a:prstGeom>
          <a:noFill/>
        </p:spPr>
        <p:txBody>
          <a:bodyPr wrap="none" rtlCol="0">
            <a:spAutoFit/>
          </a:bodyPr>
          <a:lstStyle/>
          <a:p>
            <a:r>
              <a:rPr lang="en-US" sz="2800" dirty="0" smtClean="0"/>
              <a:t>Two photos which share objects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ft_match_2.jpg"/>
          <p:cNvPicPr>
            <a:picLocks noGrp="1" noChangeAspect="1"/>
          </p:cNvPicPr>
          <p:nvPr>
            <p:ph idx="1"/>
          </p:nvPr>
        </p:nvPicPr>
        <p:blipFill>
          <a:blip r:embed="rId2" cstate="print"/>
          <a:stretch>
            <a:fillRect/>
          </a:stretch>
        </p:blipFill>
        <p:spPr>
          <a:xfrm>
            <a:off x="381000" y="1524000"/>
            <a:ext cx="8427720" cy="3429000"/>
          </a:xfrm>
        </p:spPr>
      </p:pic>
      <p:sp>
        <p:nvSpPr>
          <p:cNvPr id="3" name="TextBox 2"/>
          <p:cNvSpPr txBox="1"/>
          <p:nvPr/>
        </p:nvSpPr>
        <p:spPr>
          <a:xfrm>
            <a:off x="1600200" y="381000"/>
            <a:ext cx="5801909" cy="954107"/>
          </a:xfrm>
          <a:prstGeom prst="rect">
            <a:avLst/>
          </a:prstGeom>
          <a:noFill/>
        </p:spPr>
        <p:txBody>
          <a:bodyPr wrap="none" rtlCol="0">
            <a:spAutoFit/>
          </a:bodyPr>
          <a:lstStyle/>
          <a:p>
            <a:pPr algn="ctr"/>
            <a:r>
              <a:rPr lang="en-US" sz="2800" dirty="0" smtClean="0"/>
              <a:t>We have found SIFT points that match </a:t>
            </a:r>
          </a:p>
          <a:p>
            <a:pPr algn="ctr"/>
            <a:r>
              <a:rPr lang="en-US" sz="2800" dirty="0" smtClean="0"/>
              <a:t>from the two photos!!!</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dirty="0" smtClean="0"/>
          </a:p>
          <a:p>
            <a:r>
              <a:rPr lang="en-US" dirty="0" smtClean="0"/>
              <a:t>Using SIFT our robot can identify a geographic or architectural feature and associate the image with a position either by GPS or another positioning technology.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endParaRPr lang="en-US" dirty="0" smtClean="0"/>
          </a:p>
          <a:p>
            <a:r>
              <a:rPr lang="en-US" dirty="0" smtClean="0"/>
              <a:t>Even though our goal is for our robot to employ an autonomous locating ability separate from GPS technology, we can use GPS technology in the development of our system.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Current research employees </a:t>
            </a:r>
            <a:r>
              <a:rPr lang="en-US" dirty="0" err="1" smtClean="0"/>
              <a:t>geolocalization</a:t>
            </a:r>
            <a:r>
              <a:rPr lang="en-US" dirty="0" smtClean="0"/>
              <a:t> using GPS and Google street view images.</a:t>
            </a:r>
          </a:p>
          <a:p>
            <a:endParaRPr lang="en-US" dirty="0" smtClean="0"/>
          </a:p>
          <a:p>
            <a:r>
              <a:rPr lang="en-US" dirty="0" smtClean="0"/>
              <a:t>I can take a photograph on any street in downtown Orlando and using SIFT and other technologies determine my location by comparing SIFT points in my photograph and SIFT points in images found in Google street view for Orlando.</a:t>
            </a:r>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3600" dirty="0" smtClean="0"/>
              <a:t>The success rate in obtaining a good location  is quite high.</a:t>
            </a:r>
          </a:p>
          <a:p>
            <a:endParaRPr lang="en-US" sz="3600" dirty="0" smtClean="0"/>
          </a:p>
          <a:p>
            <a:r>
              <a:rPr lang="en-US" sz="3600" dirty="0" smtClean="0"/>
              <a:t>Ultimately my paranoid android may be calmed by the certain knowledge of his location in the world.</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smtClean="0"/>
              <a:t>Frankly, the mathematics involved in these tasks is far beyond the scope of any of your current classes.</a:t>
            </a:r>
          </a:p>
          <a:p>
            <a:endParaRPr lang="en-US" sz="1700" dirty="0" smtClean="0"/>
          </a:p>
          <a:p>
            <a:r>
              <a:rPr lang="en-US" dirty="0" smtClean="0"/>
              <a:t>Calculus, Statistic and probability theory as well as finite mathematics </a:t>
            </a:r>
            <a:r>
              <a:rPr lang="en-US" dirty="0" smtClean="0"/>
              <a:t>are employed.</a:t>
            </a:r>
            <a:endParaRPr lang="en-US" dirty="0" smtClean="0"/>
          </a:p>
          <a:p>
            <a:endParaRPr lang="en-US" sz="1700" dirty="0" smtClean="0"/>
          </a:p>
          <a:p>
            <a:r>
              <a:rPr lang="en-US" dirty="0" smtClean="0"/>
              <a:t>People who are able to develop Artificial intelligence and robotic capabilities are and will be some of the most sought after </a:t>
            </a:r>
            <a:r>
              <a:rPr lang="en-US" dirty="0" smtClean="0"/>
              <a:t>employees </a:t>
            </a:r>
            <a:r>
              <a:rPr lang="en-US" dirty="0" smtClean="0"/>
              <a:t>in the modern work force.  </a:t>
            </a:r>
            <a:endParaRPr lang="en-US" dirty="0" smtClean="0"/>
          </a:p>
          <a:p>
            <a:endParaRPr lang="en-US" sz="1900" dirty="0" smtClean="0"/>
          </a:p>
          <a:p>
            <a:r>
              <a:rPr lang="en-US" b="1" i="1" dirty="0" smtClean="0"/>
              <a:t>All These technologies are </a:t>
            </a:r>
            <a:r>
              <a:rPr lang="en-US" b="1" i="1" dirty="0" smtClean="0"/>
              <a:t>still developing technologies and creative fundamental work still needs to be done. </a:t>
            </a:r>
            <a:endParaRPr lang="en-US"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lstStyle/>
          <a:p>
            <a:r>
              <a:rPr lang="en-US" dirty="0" smtClean="0"/>
              <a:t>If this type of work interests you, please contact: </a:t>
            </a:r>
          </a:p>
          <a:p>
            <a:endParaRPr lang="en-US" dirty="0" smtClean="0"/>
          </a:p>
          <a:p>
            <a:r>
              <a:rPr lang="en-US" dirty="0" smtClean="0"/>
              <a:t>Dr. Mubarak Shah or Dr. </a:t>
            </a:r>
            <a:r>
              <a:rPr lang="en-US" dirty="0" err="1" smtClean="0"/>
              <a:t>Neils</a:t>
            </a:r>
            <a:r>
              <a:rPr lang="en-US" dirty="0" smtClean="0"/>
              <a:t> Lobo for more information.</a:t>
            </a:r>
          </a:p>
          <a:p>
            <a:endParaRPr lang="en-US" dirty="0" smtClean="0"/>
          </a:p>
          <a:p>
            <a:r>
              <a:rPr lang="en-US" dirty="0" smtClean="0"/>
              <a:t>Questions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r>
              <a:rPr lang="en-US" sz="3600" i="1" dirty="0" smtClean="0"/>
              <a:t>Why robots?</a:t>
            </a:r>
          </a:p>
          <a:p>
            <a:pPr>
              <a:buNone/>
            </a:pPr>
            <a:endParaRPr lang="en-US" sz="2000" dirty="0" smtClean="0"/>
          </a:p>
          <a:p>
            <a:r>
              <a:rPr lang="en-US" i="1" dirty="0" smtClean="0"/>
              <a:t>They can go places humans can’t or shouldn’t go!</a:t>
            </a:r>
          </a:p>
          <a:p>
            <a:pPr lvl="1"/>
            <a:r>
              <a:rPr lang="en-US" dirty="0" smtClean="0"/>
              <a:t>Natural disasters areas </a:t>
            </a:r>
            <a:r>
              <a:rPr lang="en-US" dirty="0" smtClean="0"/>
              <a:t>too </a:t>
            </a:r>
            <a:r>
              <a:rPr lang="en-US" dirty="0" smtClean="0"/>
              <a:t>dangerous for people</a:t>
            </a:r>
          </a:p>
          <a:p>
            <a:pPr lvl="1">
              <a:buNone/>
            </a:pPr>
            <a:endParaRPr lang="en-US" sz="2000" dirty="0" smtClean="0"/>
          </a:p>
          <a:p>
            <a:pPr lvl="1"/>
            <a:r>
              <a:rPr lang="en-US" dirty="0" smtClean="0"/>
              <a:t>Uninhabitable environments</a:t>
            </a:r>
          </a:p>
          <a:p>
            <a:pPr lvl="1">
              <a:buNone/>
            </a:pPr>
            <a:endParaRPr lang="en-US" sz="2000" dirty="0" smtClean="0"/>
          </a:p>
          <a:p>
            <a:pPr lvl="1"/>
            <a:r>
              <a:rPr lang="en-US" dirty="0" smtClean="0"/>
              <a:t>Nuclear, chemical or biological disasters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endParaRPr lang="en-US" dirty="0" smtClean="0"/>
          </a:p>
          <a:p>
            <a:endParaRPr lang="en-US" dirty="0" smtClean="0"/>
          </a:p>
          <a:p>
            <a:endParaRPr lang="en-US" dirty="0" smtClean="0"/>
          </a:p>
          <a:p>
            <a:pPr algn="ctr">
              <a:buNone/>
            </a:pPr>
            <a:r>
              <a:rPr lang="en-US" sz="4800" dirty="0" smtClean="0"/>
              <a:t>Why, then, if </a:t>
            </a:r>
            <a:r>
              <a:rPr lang="en-US" sz="4800" dirty="0" smtClean="0"/>
              <a:t>my robot </a:t>
            </a:r>
            <a:r>
              <a:rPr lang="en-US" sz="4800" dirty="0" smtClean="0"/>
              <a:t>is so useful is my android paranoid?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endParaRPr lang="en-US" sz="4400" dirty="0" smtClean="0"/>
          </a:p>
          <a:p>
            <a:r>
              <a:rPr lang="en-US" sz="4400" dirty="0" smtClean="0"/>
              <a:t>As mobile and dexterous as my robot is it needs a way to know where it is and how to get to a desired location or to know the location of objects in the </a:t>
            </a:r>
            <a:r>
              <a:rPr lang="en-US" sz="4400" dirty="0" smtClean="0"/>
              <a:t>surrounding environment</a:t>
            </a:r>
            <a:r>
              <a:rPr lang="en-US" sz="44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745163"/>
          </a:xfrm>
        </p:spPr>
        <p:txBody>
          <a:bodyPr>
            <a:noAutofit/>
          </a:bodyPr>
          <a:lstStyle/>
          <a:p>
            <a:r>
              <a:rPr lang="en-US" sz="3600" dirty="0" smtClean="0"/>
              <a:t>This task is referred to as localization.</a:t>
            </a:r>
          </a:p>
          <a:p>
            <a:pPr>
              <a:buNone/>
            </a:pPr>
            <a:endParaRPr lang="en-US" sz="2000" dirty="0" smtClean="0"/>
          </a:p>
          <a:p>
            <a:r>
              <a:rPr lang="en-US" sz="3600" dirty="0" smtClean="0"/>
              <a:t>Where am </a:t>
            </a:r>
            <a:r>
              <a:rPr lang="en-US" sz="3600" dirty="0" smtClean="0"/>
              <a:t>I? How </a:t>
            </a:r>
            <a:r>
              <a:rPr lang="en-US" sz="3600" dirty="0" smtClean="0"/>
              <a:t>did I get </a:t>
            </a:r>
            <a:r>
              <a:rPr lang="en-US" sz="3600" dirty="0" smtClean="0"/>
              <a:t>here? How </a:t>
            </a:r>
            <a:r>
              <a:rPr lang="en-US" sz="3600" dirty="0" smtClean="0"/>
              <a:t>do I get out of here, or </a:t>
            </a:r>
            <a:r>
              <a:rPr lang="en-US" sz="3600" dirty="0" smtClean="0"/>
              <a:t>go to </a:t>
            </a:r>
            <a:r>
              <a:rPr lang="en-US" sz="3600" dirty="0" smtClean="0"/>
              <a:t>the next place?</a:t>
            </a:r>
          </a:p>
          <a:p>
            <a:endParaRPr lang="en-US" sz="2000" dirty="0" smtClean="0"/>
          </a:p>
          <a:p>
            <a:r>
              <a:rPr lang="en-US" sz="3600" dirty="0" smtClean="0"/>
              <a:t>Localization also refers to knowledge of the </a:t>
            </a:r>
            <a:r>
              <a:rPr lang="en-US" sz="3600" dirty="0" smtClean="0"/>
              <a:t>position or location </a:t>
            </a:r>
            <a:r>
              <a:rPr lang="en-US" sz="3600" dirty="0" smtClean="0"/>
              <a:t>of important objects in the 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745163"/>
          </a:xfrm>
        </p:spPr>
        <p:txBody>
          <a:bodyPr>
            <a:noAutofit/>
          </a:bodyPr>
          <a:lstStyle/>
          <a:p>
            <a:r>
              <a:rPr lang="en-US" sz="4000" dirty="0" smtClean="0"/>
              <a:t>Our robot could use GPS, except after a natural disasters like hurricanes or earthquakes nothing is where it is supposed to be.  Major features of a city or locale may no longer exist.</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algn="l"/>
            <a:r>
              <a:rPr lang="en-US" sz="3600" dirty="0" smtClean="0"/>
              <a:t>After the Tsunami in Japan all GPS references to buildings and streets was useless</a:t>
            </a:r>
            <a:endParaRPr lang="en-US" sz="3600" dirty="0"/>
          </a:p>
        </p:txBody>
      </p:sp>
      <p:pic>
        <p:nvPicPr>
          <p:cNvPr id="4" name="Content Placeholder 3" descr="OFUNATO-Japan-earthquake-damage-Fox-News-Insider.jpg"/>
          <p:cNvPicPr>
            <a:picLocks noGrp="1" noChangeAspect="1"/>
          </p:cNvPicPr>
          <p:nvPr>
            <p:ph idx="1"/>
          </p:nvPr>
        </p:nvPicPr>
        <p:blipFill>
          <a:blip r:embed="rId2" cstate="print"/>
          <a:stretch>
            <a:fillRect/>
          </a:stretch>
        </p:blipFill>
        <p:spPr>
          <a:xfrm>
            <a:off x="838200" y="1447800"/>
            <a:ext cx="7326648" cy="4876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1180</Words>
  <Application>Microsoft Office PowerPoint</Application>
  <PresentationFormat>On-screen Show (4:3)</PresentationFormat>
  <Paragraphs>125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Computer Vision</vt:lpstr>
      <vt:lpstr>Slide 2</vt:lpstr>
      <vt:lpstr>Slide 3</vt:lpstr>
      <vt:lpstr>Slide 4</vt:lpstr>
      <vt:lpstr>Slide 5</vt:lpstr>
      <vt:lpstr>Slide 6</vt:lpstr>
      <vt:lpstr>Slide 7</vt:lpstr>
      <vt:lpstr>Slide 8</vt:lpstr>
      <vt:lpstr>After the Tsunami in Japan all GPS references to buildings and streets was useless</vt:lpstr>
      <vt:lpstr>The same was true after this earthquake in China</vt:lpstr>
      <vt:lpstr>Slide 11</vt:lpstr>
      <vt:lpstr>This building could collapse at any time.  Perfect for an android.</vt:lpstr>
      <vt:lpstr>But, the android would need a method of creating navigational information for these new situations.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44414</cp:lastModifiedBy>
  <cp:revision>47</cp:revision>
  <dcterms:created xsi:type="dcterms:W3CDTF">2012-04-28T01:56:35Z</dcterms:created>
  <dcterms:modified xsi:type="dcterms:W3CDTF">2012-05-01T16:50:50Z</dcterms:modified>
</cp:coreProperties>
</file>