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4"/>
  </p:notes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91" r:id="rId10"/>
    <p:sldId id="269" r:id="rId11"/>
    <p:sldId id="270" r:id="rId12"/>
    <p:sldId id="260" r:id="rId13"/>
    <p:sldId id="292" r:id="rId14"/>
    <p:sldId id="293" r:id="rId15"/>
    <p:sldId id="265" r:id="rId16"/>
    <p:sldId id="295" r:id="rId17"/>
    <p:sldId id="294" r:id="rId18"/>
    <p:sldId id="266" r:id="rId19"/>
    <p:sldId id="267" r:id="rId20"/>
    <p:sldId id="268" r:id="rId21"/>
    <p:sldId id="271" r:id="rId22"/>
    <p:sldId id="257" r:id="rId23"/>
    <p:sldId id="258" r:id="rId24"/>
    <p:sldId id="259" r:id="rId25"/>
    <p:sldId id="289" r:id="rId26"/>
    <p:sldId id="288" r:id="rId27"/>
    <p:sldId id="290" r:id="rId28"/>
    <p:sldId id="274" r:id="rId29"/>
    <p:sldId id="275" r:id="rId30"/>
    <p:sldId id="276" r:id="rId31"/>
    <p:sldId id="296" r:id="rId32"/>
    <p:sldId id="29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6E8C7-A65C-443D-BE94-9DE1DFC30EBA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EA4C0-18F7-4DCD-AD78-E4B53EB4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F9D6C-4A06-43F8-8759-99081BB1DF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A4C0-18F7-4DCD-AD78-E4B53EB4B3C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A4C0-18F7-4DCD-AD78-E4B53EB4B3C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A4C0-18F7-4DCD-AD78-E4B53EB4B3C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A4C0-18F7-4DCD-AD78-E4B53EB4B3C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A4C0-18F7-4DCD-AD78-E4B53EB4B3C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A4C0-18F7-4DCD-AD78-E4B53EB4B3C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A4C0-18F7-4DCD-AD78-E4B53EB4B3C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A4C0-18F7-4DCD-AD78-E4B53EB4B3C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A4C0-18F7-4DCD-AD78-E4B53EB4B3C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A4C0-18F7-4DCD-AD78-E4B53EB4B3C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Computer</a:t>
            </a:r>
            <a:r>
              <a:rPr lang="en-US" baseline="0" dirty="0" smtClean="0"/>
              <a:t> vision = image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F9D6C-4A06-43F8-8759-99081BB1DF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A4C0-18F7-4DCD-AD78-E4B53EB4B3C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A4C0-18F7-4DCD-AD78-E4B53EB4B3C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A4C0-18F7-4DCD-AD78-E4B53EB4B3C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A4C0-18F7-4DCD-AD78-E4B53EB4B3C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matching up the numerical data, we can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A4C0-18F7-4DCD-AD78-E4B53EB4B3C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A4C0-18F7-4DCD-AD78-E4B53EB4B3C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A4C0-18F7-4DCD-AD78-E4B53EB4B3C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A4C0-18F7-4DCD-AD78-E4B53EB4B3C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A4C0-18F7-4DCD-AD78-E4B53EB4B3C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A4C0-18F7-4DCD-AD78-E4B53EB4B3C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3DFC9-7270-4B7F-BC6D-8D66932719C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A4C0-18F7-4DCD-AD78-E4B53EB4B3C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A4C0-18F7-4DCD-AD78-E4B53EB4B3C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A4C0-18F7-4DCD-AD78-E4B53EB4B3C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A4C0-18F7-4DCD-AD78-E4B53EB4B3C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A4C0-18F7-4DCD-AD78-E4B53EB4B3C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3DFC9-7270-4B7F-BC6D-8D66932719C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D9438D2-B79C-4065-982C-DBD1931F6575}" type="slidenum">
              <a:rPr lang="en-US" smtClean="0">
                <a:latin typeface="Times New Roman" pitchFamily="18" charset="0"/>
              </a:rPr>
              <a:pPr eaLnBrk="1" hangingPunct="1"/>
              <a:t>7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DA99EDC-7209-400A-AE4D-A46C0C3E277E}" type="slidenum">
              <a:rPr lang="en-US" smtClean="0">
                <a:latin typeface="Times New Roman" pitchFamily="18" charset="0"/>
              </a:rPr>
              <a:pPr eaLnBrk="1" hangingPunct="1"/>
              <a:t>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A4C0-18F7-4DCD-AD78-E4B53EB4B3C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E09BEE7-52B2-4BB3-BEF9-16B012D544B8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309B7E1-E0AB-4539-ADD7-1819DF064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BEE7-52B2-4BB3-BEF9-16B012D544B8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B7E1-E0AB-4539-ADD7-1819DF064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BEE7-52B2-4BB3-BEF9-16B012D544B8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B7E1-E0AB-4539-ADD7-1819DF064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BEE7-52B2-4BB3-BEF9-16B012D544B8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B7E1-E0AB-4539-ADD7-1819DF064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BEE7-52B2-4BB3-BEF9-16B012D544B8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B7E1-E0AB-4539-ADD7-1819DF064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BEE7-52B2-4BB3-BEF9-16B012D544B8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B7E1-E0AB-4539-ADD7-1819DF064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E09BEE7-52B2-4BB3-BEF9-16B012D544B8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309B7E1-E0AB-4539-ADD7-1819DF064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E09BEE7-52B2-4BB3-BEF9-16B012D544B8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309B7E1-E0AB-4539-ADD7-1819DF064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BEE7-52B2-4BB3-BEF9-16B012D544B8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B7E1-E0AB-4539-ADD7-1819DF064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BEE7-52B2-4BB3-BEF9-16B012D544B8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B7E1-E0AB-4539-ADD7-1819DF064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BEE7-52B2-4BB3-BEF9-16B012D544B8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B7E1-E0AB-4539-ADD7-1819DF064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E09BEE7-52B2-4BB3-BEF9-16B012D544B8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309B7E1-E0AB-4539-ADD7-1819DF064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t.avi" TargetMode="Externa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st.avi" TargetMode="Externa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15.avi" TargetMode="Externa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mail.ocps.net/owa/redir.aspx?C=71d8f96881184edfb7c6d9ca26f23431&amp;URL=http://server.cs.ucf.edu/statess/form/index.php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229600" cy="1066800"/>
          </a:xfrm>
          <a:ln/>
        </p:spPr>
        <p:txBody>
          <a:bodyPr/>
          <a:lstStyle/>
          <a:p>
            <a:pPr algn="ctr"/>
            <a:r>
              <a:rPr lang="en-US" dirty="0" smtClean="0"/>
              <a:t>Welcome Students</a:t>
            </a:r>
            <a:endParaRPr 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algn="ctr">
              <a:buNone/>
            </a:pPr>
            <a:r>
              <a:rPr lang="en-US" dirty="0" smtClean="0"/>
              <a:t>Research Experience for Teachers (R.E.T.)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Teachers seek out promising students from high school to connect to the engineering program at the University of Central Florida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SIFT?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Scale Invariant Feature Transform</a:t>
            </a:r>
          </a:p>
          <a:p>
            <a:pPr lvl="1"/>
            <a:r>
              <a:rPr lang="en-US" dirty="0" smtClean="0"/>
              <a:t>An application used in MATLAB</a:t>
            </a:r>
          </a:p>
          <a:p>
            <a:pPr lvl="1"/>
            <a:r>
              <a:rPr lang="en-US" dirty="0" smtClean="0"/>
              <a:t>A step by step procedure for calculations used to detect and describe unique features in given images</a:t>
            </a:r>
          </a:p>
          <a:p>
            <a:pPr lvl="1"/>
            <a:r>
              <a:rPr lang="en-US" dirty="0" smtClean="0"/>
              <a:t>Computes points of interest (descriptors) and writes them to a file</a:t>
            </a:r>
          </a:p>
          <a:p>
            <a:pPr lvl="1"/>
            <a:r>
              <a:rPr lang="en-US" dirty="0" smtClean="0"/>
              <a:t>Converts the picture into  a series of numbers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What are Points of Interest?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Detection of contrast of color</a:t>
            </a:r>
          </a:p>
          <a:p>
            <a:pPr lvl="1"/>
            <a:r>
              <a:rPr lang="en-US" dirty="0" smtClean="0"/>
              <a:t>Includes brightness and intensity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Detects edges based on x and y axis variations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There are several SIFT program variations that each have different determining factors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yba\Desktop\New Folder\FinalProjectPictures\Jordan pic3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-222514" y="1371600"/>
            <a:ext cx="9366514" cy="548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AIR JORDAN 13 FLINTS</a:t>
            </a:r>
            <a:br>
              <a:rPr lang="en-US" dirty="0" smtClean="0"/>
            </a:br>
            <a:r>
              <a:rPr lang="en-US" dirty="0" smtClean="0"/>
              <a:t>Query Image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yba\Desktop\New Folder\FinalProjectPictures\Jordan pic3_SIF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-352605" y="1295400"/>
            <a:ext cx="9496605" cy="5562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AIR JORDAN13 FLINTS</a:t>
            </a:r>
            <a:br>
              <a:rPr lang="en-US" dirty="0" smtClean="0"/>
            </a:br>
            <a:r>
              <a:rPr lang="en-US" dirty="0" smtClean="0"/>
              <a:t>with SIFT Points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yba\Desktop\New Folder\FinalProjectPictures\Jordan pic3_Descriptor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352607" y="1295400"/>
            <a:ext cx="9496607" cy="5562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AIR JORDAN 13 FLINTS</a:t>
            </a:r>
            <a:br>
              <a:rPr lang="en-US" dirty="0" smtClean="0"/>
            </a:br>
            <a:r>
              <a:rPr lang="en-US" dirty="0" smtClean="0"/>
              <a:t>with Descriptor Points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yba\Desktop\New Folder\FinalProjectPictures\Taylor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76400" y="1752600"/>
            <a:ext cx="5966589" cy="57499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TAYLOR LAUTNER</a:t>
            </a:r>
            <a:br>
              <a:rPr lang="en-US" dirty="0" smtClean="0"/>
            </a:br>
            <a:r>
              <a:rPr lang="en-US" dirty="0" smtClean="0"/>
              <a:t>Query Image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yba\Desktop\New Folder\FinalProjectPictures\Taylor_SIF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76400" y="1752600"/>
            <a:ext cx="6045660" cy="58261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TAYLOR LAUTNER</a:t>
            </a:r>
            <a:br>
              <a:rPr lang="en-US" dirty="0" smtClean="0"/>
            </a:br>
            <a:r>
              <a:rPr lang="en-US" dirty="0" smtClean="0"/>
              <a:t>with SIFT Points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yba\Desktop\New Folder\FinalProjectPictures\Taylor_Descripto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30829" y="1676400"/>
            <a:ext cx="6045661" cy="58261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TAYLOR LAUTNER</a:t>
            </a:r>
            <a:br>
              <a:rPr lang="en-US" dirty="0" smtClean="0"/>
            </a:br>
            <a:r>
              <a:rPr lang="en-US" dirty="0" smtClean="0"/>
              <a:t>with Descriptor Points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yba\Desktop\New Folder\FinalProjectPictures\CHSTrackTeam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133600"/>
            <a:ext cx="8426606" cy="54213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CHS TRACK TEAM</a:t>
            </a:r>
            <a:br>
              <a:rPr lang="en-US" dirty="0" smtClean="0"/>
            </a:br>
            <a:r>
              <a:rPr lang="en-US" dirty="0" smtClean="0"/>
              <a:t>Query Image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yba\Desktop\New Folder\FinalProjectPictures\CHSTrackTeam_SIF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04800" y="2133600"/>
            <a:ext cx="8610601" cy="553968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CHS TRACK TEAM</a:t>
            </a:r>
            <a:br>
              <a:rPr lang="en-US" dirty="0" smtClean="0"/>
            </a:br>
            <a:r>
              <a:rPr lang="en-US" dirty="0" smtClean="0"/>
              <a:t>with SIFT Points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66800"/>
          </a:xfrm>
          <a:ln/>
        </p:spPr>
        <p:txBody>
          <a:bodyPr/>
          <a:lstStyle/>
          <a:p>
            <a:pPr algn="ctr"/>
            <a:r>
              <a:rPr lang="en-US" dirty="0" smtClean="0"/>
              <a:t>R.E.T. at UCF</a:t>
            </a:r>
            <a:endParaRPr 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6732984" cy="4107656"/>
          </a:xfrm>
          <a:ln/>
        </p:spPr>
        <p:txBody>
          <a:bodyPr>
            <a:noAutofit/>
          </a:bodyPr>
          <a:lstStyle/>
          <a:p>
            <a:pPr marL="519020">
              <a:buNone/>
            </a:pPr>
            <a:r>
              <a:rPr lang="en-US" sz="2200" dirty="0" smtClean="0"/>
              <a:t>The R.E.T. at UCF is in Computer Vision</a:t>
            </a:r>
          </a:p>
          <a:p>
            <a:pPr marL="519020"/>
            <a:r>
              <a:rPr lang="en-US" sz="2200" dirty="0" smtClean="0"/>
              <a:t>Computer Vision – image processing through numerical data</a:t>
            </a:r>
            <a:endParaRPr lang="en-US" sz="2200" dirty="0"/>
          </a:p>
          <a:p>
            <a:pPr marL="445547"/>
            <a:r>
              <a:rPr lang="en-US" sz="2200" dirty="0" smtClean="0"/>
              <a:t>Computer Vision requires higher mathematical skills and programming skills</a:t>
            </a:r>
          </a:p>
          <a:p>
            <a:pPr marL="445547"/>
            <a:r>
              <a:rPr lang="en-US" sz="2200" dirty="0" smtClean="0"/>
              <a:t>So the goal is to excite students with the importance of studying math in High School</a:t>
            </a:r>
          </a:p>
          <a:p>
            <a:pPr marL="445547"/>
            <a:r>
              <a:rPr lang="en-US" sz="2200" dirty="0" smtClean="0"/>
              <a:t>Then students can pursue advanced math later, which engineering needs</a:t>
            </a:r>
          </a:p>
          <a:p>
            <a:pPr marL="445547"/>
            <a:r>
              <a:rPr lang="en-US" sz="2200" dirty="0" smtClean="0"/>
              <a:t>High school students can also be motivated to learn computer studies</a:t>
            </a:r>
            <a:endParaRPr 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yba\Desktop\New Folder\FinalProjectPictures\CHSTrackTeam_Descriptor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04800" y="2133600"/>
            <a:ext cx="8545047" cy="54975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CHS TRACK TEAM</a:t>
            </a:r>
            <a:br>
              <a:rPr lang="en-US" dirty="0" smtClean="0"/>
            </a:br>
            <a:r>
              <a:rPr lang="en-US" dirty="0" smtClean="0"/>
              <a:t>with Descriptor Points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Geolocation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Geolocation</a:t>
            </a:r>
            <a:r>
              <a:rPr lang="en-US" dirty="0" smtClean="0"/>
              <a:t> = Geographic Location</a:t>
            </a:r>
          </a:p>
          <a:p>
            <a:endParaRPr lang="en-US" dirty="0" smtClean="0"/>
          </a:p>
          <a:p>
            <a:r>
              <a:rPr lang="en-US" dirty="0" smtClean="0"/>
              <a:t>SIFT is the first step in finding the </a:t>
            </a:r>
            <a:r>
              <a:rPr lang="en-US" dirty="0" err="1" smtClean="0"/>
              <a:t>Geolocation</a:t>
            </a:r>
            <a:r>
              <a:rPr lang="en-US" dirty="0" smtClean="0"/>
              <a:t> of an image using position and </a:t>
            </a:r>
            <a:r>
              <a:rPr lang="en-US" dirty="0" smtClean="0"/>
              <a:t>orientation by taking the numerical </a:t>
            </a:r>
            <a:r>
              <a:rPr lang="en-US" smtClean="0"/>
              <a:t>data using mode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Uses frames of reference to match the Interest Points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6962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COLONIAL HIGH SCHOOL</a:t>
            </a:r>
            <a:br>
              <a:rPr lang="en-US" dirty="0" smtClean="0"/>
            </a:br>
            <a:r>
              <a:rPr lang="en-US" dirty="0" smtClean="0"/>
              <a:t>Query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aseline="0" dirty="0" smtClean="0">
                <a:solidFill>
                  <a:srgbClr val="228B22"/>
                </a:solidFill>
                <a:latin typeface="Courier New"/>
              </a:rPr>
              <a:t>% SHOW ORIGINAL PICTURE</a:t>
            </a:r>
          </a:p>
          <a:p>
            <a:pPr>
              <a:buNone/>
            </a:pPr>
            <a:r>
              <a:rPr lang="en-US" sz="1600" baseline="0" dirty="0" smtClean="0">
                <a:solidFill>
                  <a:srgbClr val="000000"/>
                </a:solidFill>
                <a:latin typeface="Courier New"/>
              </a:rPr>
              <a:t>figure(1)</a:t>
            </a:r>
          </a:p>
          <a:p>
            <a:pPr>
              <a:buNone/>
            </a:pPr>
            <a:r>
              <a:rPr lang="en-US" sz="1600" baseline="0" dirty="0" err="1" smtClean="0">
                <a:solidFill>
                  <a:srgbClr val="000000"/>
                </a:solidFill>
                <a:latin typeface="Courier New"/>
              </a:rPr>
              <a:t>OriginalImg</a:t>
            </a:r>
            <a:r>
              <a:rPr lang="en-US" sz="1600" baseline="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1600" baseline="0" dirty="0" err="1" smtClean="0">
                <a:solidFill>
                  <a:srgbClr val="000000"/>
                </a:solidFill>
                <a:latin typeface="Courier New"/>
              </a:rPr>
              <a:t>imread</a:t>
            </a:r>
            <a:r>
              <a:rPr lang="en-US" sz="1600" baseline="0" dirty="0" smtClean="0">
                <a:solidFill>
                  <a:srgbClr val="000000"/>
                </a:solidFill>
                <a:latin typeface="Courier New"/>
              </a:rPr>
              <a:t>([</a:t>
            </a:r>
            <a:r>
              <a:rPr lang="en-US" sz="1600" baseline="0" dirty="0" err="1" smtClean="0">
                <a:solidFill>
                  <a:srgbClr val="000000"/>
                </a:solidFill>
                <a:latin typeface="Courier New"/>
              </a:rPr>
              <a:t>picturefolder</a:t>
            </a:r>
            <a:r>
              <a:rPr lang="en-US" sz="1600" baseline="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aseline="0" dirty="0" smtClean="0">
                <a:solidFill>
                  <a:srgbClr val="A020F0"/>
                </a:solidFill>
                <a:latin typeface="Courier New"/>
              </a:rPr>
              <a:t>'\'</a:t>
            </a:r>
            <a:r>
              <a:rPr lang="en-US" sz="1600" baseline="0" dirty="0" smtClean="0">
                <a:solidFill>
                  <a:srgbClr val="000000"/>
                </a:solidFill>
                <a:latin typeface="Courier New"/>
              </a:rPr>
              <a:t> picture]);</a:t>
            </a:r>
          </a:p>
          <a:p>
            <a:pPr>
              <a:buNone/>
            </a:pPr>
            <a:r>
              <a:rPr lang="en-US" sz="1600" baseline="0" dirty="0" err="1" smtClean="0">
                <a:solidFill>
                  <a:srgbClr val="000000"/>
                </a:solidFill>
                <a:latin typeface="Courier New"/>
              </a:rPr>
              <a:t>imshow</a:t>
            </a:r>
            <a:r>
              <a:rPr lang="en-US" sz="1600" baseline="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baseline="0" dirty="0" err="1" smtClean="0">
                <a:solidFill>
                  <a:srgbClr val="000000"/>
                </a:solidFill>
                <a:latin typeface="Courier New"/>
              </a:rPr>
              <a:t>OriginalImg</a:t>
            </a:r>
            <a:r>
              <a:rPr lang="en-US" sz="1600" baseline="0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>
              <a:buNone/>
            </a:pPr>
            <a:r>
              <a:rPr lang="en-US" sz="1600" baseline="0" dirty="0" smtClean="0">
                <a:solidFill>
                  <a:srgbClr val="000000"/>
                </a:solidFill>
                <a:latin typeface="Courier New"/>
              </a:rPr>
              <a:t>img1=rgb2gray(</a:t>
            </a:r>
            <a:r>
              <a:rPr lang="en-US" sz="1600" baseline="0" dirty="0" err="1" smtClean="0">
                <a:solidFill>
                  <a:srgbClr val="000000"/>
                </a:solidFill>
                <a:latin typeface="Courier New"/>
              </a:rPr>
              <a:t>OriginalImg</a:t>
            </a:r>
            <a:r>
              <a:rPr lang="en-US" sz="1600" baseline="0" dirty="0" smtClean="0">
                <a:solidFill>
                  <a:srgbClr val="000000"/>
                </a:solidFill>
                <a:latin typeface="Courier New"/>
              </a:rPr>
              <a:t>);</a:t>
            </a:r>
          </a:p>
        </p:txBody>
      </p:sp>
      <p:pic>
        <p:nvPicPr>
          <p:cNvPr id="2050" name="Picture 2" descr="C:\Users\Ryba\Desktop\New Folder\FinalProjectPictures\CHS picCropped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00400"/>
            <a:ext cx="8341417" cy="431735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yba\Desktop\New Folder\FinalProjectPictures\CHS picCropped_SI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581400"/>
            <a:ext cx="6919498" cy="358140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COLONIAL HIGH SCHOOL</a:t>
            </a:r>
            <a:br>
              <a:rPr lang="en-US" dirty="0" smtClean="0"/>
            </a:br>
            <a:r>
              <a:rPr lang="en-US" dirty="0" smtClean="0"/>
              <a:t>with SIFT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562600" cy="28955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baseline="0" dirty="0" smtClean="0">
                <a:solidFill>
                  <a:srgbClr val="228B22"/>
                </a:solidFill>
                <a:latin typeface="Courier New"/>
              </a:rPr>
              <a:t>% PERFORM SIFT AND PLOT POINTS OF INTEREST</a:t>
            </a:r>
          </a:p>
          <a:p>
            <a:pPr>
              <a:buNone/>
            </a:pPr>
            <a:r>
              <a:rPr lang="en-US" sz="1400" baseline="0" dirty="0" smtClean="0">
                <a:solidFill>
                  <a:srgbClr val="000000"/>
                </a:solidFill>
                <a:latin typeface="Courier New"/>
              </a:rPr>
              <a:t>I=single(img1);</a:t>
            </a:r>
          </a:p>
          <a:p>
            <a:pPr>
              <a:buNone/>
            </a:pPr>
            <a:r>
              <a:rPr lang="en-US" sz="1400" baseline="0" dirty="0" smtClean="0">
                <a:solidFill>
                  <a:srgbClr val="000000"/>
                </a:solidFill>
                <a:latin typeface="Courier New"/>
              </a:rPr>
              <a:t>[</a:t>
            </a:r>
            <a:r>
              <a:rPr lang="en-US" sz="1400" baseline="0" dirty="0" err="1" smtClean="0">
                <a:solidFill>
                  <a:srgbClr val="000000"/>
                </a:solidFill>
                <a:latin typeface="Courier New"/>
              </a:rPr>
              <a:t>f,d</a:t>
            </a:r>
            <a:r>
              <a:rPr lang="en-US" sz="1400" baseline="0" dirty="0" smtClean="0">
                <a:solidFill>
                  <a:srgbClr val="000000"/>
                </a:solidFill>
                <a:latin typeface="Courier New"/>
              </a:rPr>
              <a:t>]=</a:t>
            </a:r>
            <a:r>
              <a:rPr lang="en-US" sz="1400" baseline="0" dirty="0" err="1" smtClean="0">
                <a:solidFill>
                  <a:srgbClr val="000000"/>
                </a:solidFill>
                <a:latin typeface="Courier New"/>
              </a:rPr>
              <a:t>vl_sift</a:t>
            </a:r>
            <a:r>
              <a:rPr lang="en-US" sz="1400" baseline="0" dirty="0" smtClean="0">
                <a:solidFill>
                  <a:srgbClr val="000000"/>
                </a:solidFill>
                <a:latin typeface="Courier New"/>
              </a:rPr>
              <a:t>(I); </a:t>
            </a:r>
          </a:p>
          <a:p>
            <a:pPr>
              <a:buNone/>
            </a:pPr>
            <a:r>
              <a:rPr lang="en-US" sz="1400" baseline="0" dirty="0" smtClean="0">
                <a:solidFill>
                  <a:srgbClr val="000000"/>
                </a:solidFill>
                <a:latin typeface="Courier New"/>
              </a:rPr>
              <a:t>perm=</a:t>
            </a:r>
            <a:r>
              <a:rPr lang="en-US" sz="1400" baseline="0" dirty="0" err="1" smtClean="0">
                <a:solidFill>
                  <a:srgbClr val="000000"/>
                </a:solidFill>
                <a:latin typeface="Courier New"/>
              </a:rPr>
              <a:t>randperm</a:t>
            </a:r>
            <a:r>
              <a:rPr lang="en-US" sz="1400" baseline="0" dirty="0" smtClean="0">
                <a:solidFill>
                  <a:srgbClr val="000000"/>
                </a:solidFill>
                <a:latin typeface="Courier New"/>
              </a:rPr>
              <a:t>(size(f,2));</a:t>
            </a:r>
          </a:p>
          <a:p>
            <a:pPr>
              <a:buNone/>
            </a:pPr>
            <a:r>
              <a:rPr lang="en-US" sz="1400" baseline="0" dirty="0" err="1" smtClean="0">
                <a:solidFill>
                  <a:srgbClr val="000000"/>
                </a:solidFill>
                <a:latin typeface="Courier New"/>
              </a:rPr>
              <a:t>sel</a:t>
            </a:r>
            <a:r>
              <a:rPr lang="en-US" sz="1400" baseline="0" dirty="0" smtClean="0">
                <a:solidFill>
                  <a:srgbClr val="000000"/>
                </a:solidFill>
                <a:latin typeface="Courier New"/>
              </a:rPr>
              <a:t>=perm(1:50); </a:t>
            </a:r>
          </a:p>
          <a:p>
            <a:pPr>
              <a:buNone/>
            </a:pPr>
            <a:endParaRPr lang="en-US" sz="1400" dirty="0" smtClean="0">
              <a:solidFill>
                <a:srgbClr val="000000"/>
              </a:solidFill>
              <a:latin typeface="Courier New"/>
            </a:endParaRPr>
          </a:p>
          <a:p>
            <a:pPr>
              <a:buNone/>
            </a:pPr>
            <a:r>
              <a:rPr lang="en-US" sz="1400" baseline="0" dirty="0" smtClean="0">
                <a:solidFill>
                  <a:srgbClr val="228B22"/>
                </a:solidFill>
                <a:latin typeface="Courier New"/>
              </a:rPr>
              <a:t>% Random selection of 50 features </a:t>
            </a:r>
          </a:p>
          <a:p>
            <a:pPr>
              <a:buNone/>
            </a:pPr>
            <a:r>
              <a:rPr lang="en-US" sz="1400" baseline="0" dirty="0" smtClean="0">
                <a:solidFill>
                  <a:srgbClr val="000000"/>
                </a:solidFill>
                <a:latin typeface="Courier New"/>
              </a:rPr>
              <a:t>figure(2); </a:t>
            </a:r>
            <a:r>
              <a:rPr lang="en-US" sz="1400" baseline="0" dirty="0" err="1" smtClean="0">
                <a:solidFill>
                  <a:srgbClr val="000000"/>
                </a:solidFill>
                <a:latin typeface="Courier New"/>
              </a:rPr>
              <a:t>imshow</a:t>
            </a:r>
            <a:r>
              <a:rPr lang="en-US" sz="1400" baseline="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400" baseline="0" dirty="0" err="1" smtClean="0">
                <a:solidFill>
                  <a:srgbClr val="000000"/>
                </a:solidFill>
                <a:latin typeface="Courier New"/>
              </a:rPr>
              <a:t>OriginalImg</a:t>
            </a:r>
            <a:r>
              <a:rPr lang="en-US" sz="1400" baseline="0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>
              <a:buNone/>
            </a:pPr>
            <a:r>
              <a:rPr lang="en-US" sz="1400" baseline="0" dirty="0" smtClean="0">
                <a:solidFill>
                  <a:srgbClr val="000000"/>
                </a:solidFill>
                <a:latin typeface="Courier New"/>
              </a:rPr>
              <a:t>h1=</a:t>
            </a:r>
            <a:r>
              <a:rPr lang="en-US" sz="1400" baseline="0" dirty="0" err="1" smtClean="0">
                <a:solidFill>
                  <a:srgbClr val="000000"/>
                </a:solidFill>
                <a:latin typeface="Courier New"/>
              </a:rPr>
              <a:t>vl_plotframe</a:t>
            </a:r>
            <a:r>
              <a:rPr lang="en-US" sz="1400" baseline="0" dirty="0" smtClean="0">
                <a:solidFill>
                  <a:srgbClr val="000000"/>
                </a:solidFill>
                <a:latin typeface="Courier New"/>
              </a:rPr>
              <a:t>(f(:,</a:t>
            </a:r>
            <a:r>
              <a:rPr lang="en-US" sz="1400" baseline="0" dirty="0" err="1" smtClean="0">
                <a:solidFill>
                  <a:srgbClr val="000000"/>
                </a:solidFill>
                <a:latin typeface="Courier New"/>
              </a:rPr>
              <a:t>sel</a:t>
            </a:r>
            <a:r>
              <a:rPr lang="en-US" sz="1400" baseline="0" dirty="0" smtClean="0">
                <a:solidFill>
                  <a:srgbClr val="000000"/>
                </a:solidFill>
                <a:latin typeface="Courier New"/>
              </a:rPr>
              <a:t>));</a:t>
            </a:r>
          </a:p>
          <a:p>
            <a:pPr>
              <a:buNone/>
            </a:pPr>
            <a:r>
              <a:rPr lang="en-US" sz="1400" baseline="0" dirty="0" smtClean="0">
                <a:solidFill>
                  <a:srgbClr val="000000"/>
                </a:solidFill>
                <a:latin typeface="Courier New"/>
              </a:rPr>
              <a:t>h2=</a:t>
            </a:r>
            <a:r>
              <a:rPr lang="en-US" sz="1400" baseline="0" dirty="0" err="1" smtClean="0">
                <a:solidFill>
                  <a:srgbClr val="000000"/>
                </a:solidFill>
                <a:latin typeface="Courier New"/>
              </a:rPr>
              <a:t>vl_plotframe</a:t>
            </a:r>
            <a:r>
              <a:rPr lang="en-US" sz="1400" baseline="0" dirty="0" smtClean="0">
                <a:solidFill>
                  <a:srgbClr val="000000"/>
                </a:solidFill>
                <a:latin typeface="Courier New"/>
              </a:rPr>
              <a:t>(f(:,</a:t>
            </a:r>
            <a:r>
              <a:rPr lang="en-US" sz="1400" baseline="0" dirty="0" err="1" smtClean="0">
                <a:solidFill>
                  <a:srgbClr val="000000"/>
                </a:solidFill>
                <a:latin typeface="Courier New"/>
              </a:rPr>
              <a:t>sel</a:t>
            </a:r>
            <a:r>
              <a:rPr lang="en-US" sz="1400" baseline="0" dirty="0" smtClean="0">
                <a:solidFill>
                  <a:srgbClr val="000000"/>
                </a:solidFill>
                <a:latin typeface="Courier New"/>
              </a:rPr>
              <a:t>));</a:t>
            </a:r>
          </a:p>
          <a:p>
            <a:pPr>
              <a:buNone/>
            </a:pPr>
            <a:r>
              <a:rPr lang="en-US" sz="1400" baseline="0" dirty="0" smtClean="0">
                <a:solidFill>
                  <a:srgbClr val="000000"/>
                </a:solidFill>
                <a:latin typeface="Courier New"/>
              </a:rPr>
              <a:t>set(h1,</a:t>
            </a:r>
            <a:r>
              <a:rPr lang="en-US" sz="1400" baseline="0" dirty="0" smtClean="0">
                <a:solidFill>
                  <a:srgbClr val="A020F0"/>
                </a:solidFill>
                <a:latin typeface="Courier New"/>
              </a:rPr>
              <a:t>'color'</a:t>
            </a:r>
            <a:r>
              <a:rPr lang="en-US" sz="1400" baseline="0" dirty="0" smtClean="0">
                <a:solidFill>
                  <a:srgbClr val="000000"/>
                </a:solidFill>
                <a:latin typeface="Courier New"/>
              </a:rPr>
              <a:t>,</a:t>
            </a:r>
            <a:r>
              <a:rPr lang="en-US" sz="1400" baseline="0" dirty="0" smtClean="0">
                <a:solidFill>
                  <a:srgbClr val="A020F0"/>
                </a:solidFill>
                <a:latin typeface="Courier New"/>
              </a:rPr>
              <a:t>'k'</a:t>
            </a:r>
            <a:r>
              <a:rPr lang="en-US" sz="1400" baseline="0" dirty="0" smtClean="0">
                <a:solidFill>
                  <a:srgbClr val="000000"/>
                </a:solidFill>
                <a:latin typeface="Courier New"/>
              </a:rPr>
              <a:t>,</a:t>
            </a:r>
            <a:r>
              <a:rPr lang="en-US" sz="1400" baseline="0" dirty="0" smtClean="0">
                <a:solidFill>
                  <a:srgbClr val="A020F0"/>
                </a:solidFill>
                <a:latin typeface="Courier New"/>
              </a:rPr>
              <a:t>'linewidth'</a:t>
            </a:r>
            <a:r>
              <a:rPr lang="en-US" sz="1400" baseline="0" dirty="0" smtClean="0">
                <a:solidFill>
                  <a:srgbClr val="000000"/>
                </a:solidFill>
                <a:latin typeface="Courier New"/>
              </a:rPr>
              <a:t>,3);</a:t>
            </a:r>
          </a:p>
          <a:p>
            <a:pPr>
              <a:buNone/>
            </a:pPr>
            <a:r>
              <a:rPr lang="en-US" sz="1400" baseline="0" dirty="0" smtClean="0">
                <a:solidFill>
                  <a:srgbClr val="000000"/>
                </a:solidFill>
                <a:latin typeface="Courier New"/>
              </a:rPr>
              <a:t>set(h2,</a:t>
            </a:r>
            <a:r>
              <a:rPr lang="en-US" sz="1400" baseline="0" dirty="0" smtClean="0">
                <a:solidFill>
                  <a:srgbClr val="A020F0"/>
                </a:solidFill>
                <a:latin typeface="Courier New"/>
              </a:rPr>
              <a:t>'color'</a:t>
            </a:r>
            <a:r>
              <a:rPr lang="en-US" sz="1400" baseline="0" dirty="0" smtClean="0">
                <a:solidFill>
                  <a:srgbClr val="000000"/>
                </a:solidFill>
                <a:latin typeface="Courier New"/>
              </a:rPr>
              <a:t>,</a:t>
            </a:r>
            <a:r>
              <a:rPr lang="en-US" sz="1400" baseline="0" dirty="0" smtClean="0">
                <a:solidFill>
                  <a:srgbClr val="A020F0"/>
                </a:solidFill>
                <a:latin typeface="Courier New"/>
              </a:rPr>
              <a:t>'y'</a:t>
            </a:r>
            <a:r>
              <a:rPr lang="en-US" sz="1400" baseline="0" dirty="0" smtClean="0">
                <a:solidFill>
                  <a:srgbClr val="000000"/>
                </a:solidFill>
                <a:latin typeface="Courier New"/>
              </a:rPr>
              <a:t>,</a:t>
            </a:r>
            <a:r>
              <a:rPr lang="en-US" sz="1400" baseline="0" dirty="0" smtClean="0">
                <a:solidFill>
                  <a:srgbClr val="A020F0"/>
                </a:solidFill>
                <a:latin typeface="Courier New"/>
              </a:rPr>
              <a:t>'linewidth'</a:t>
            </a:r>
            <a:r>
              <a:rPr lang="en-US" sz="1400" baseline="0" dirty="0" smtClean="0">
                <a:solidFill>
                  <a:srgbClr val="000000"/>
                </a:solidFill>
                <a:latin typeface="Courier New"/>
              </a:rPr>
              <a:t>,3);</a:t>
            </a:r>
          </a:p>
          <a:p>
            <a:pPr>
              <a:buNone/>
            </a:pP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Colonial High School</a:t>
            </a:r>
            <a:br>
              <a:rPr lang="en-US" dirty="0" smtClean="0"/>
            </a:br>
            <a:r>
              <a:rPr lang="en-US" dirty="0" smtClean="0"/>
              <a:t>with Descriptor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600" baseline="0" dirty="0" smtClean="0">
                <a:solidFill>
                  <a:srgbClr val="228B22"/>
                </a:solidFill>
                <a:latin typeface="Courier New"/>
              </a:rPr>
              <a:t>% SHOW OVERLAY OF DESCRIPTORS</a:t>
            </a:r>
          </a:p>
          <a:p>
            <a:pPr>
              <a:buNone/>
            </a:pPr>
            <a:r>
              <a:rPr lang="en-US" sz="1600" baseline="0" dirty="0" smtClean="0">
                <a:solidFill>
                  <a:srgbClr val="000000"/>
                </a:solidFill>
                <a:latin typeface="Courier New"/>
              </a:rPr>
              <a:t>figure(3);</a:t>
            </a:r>
          </a:p>
          <a:p>
            <a:pPr>
              <a:buNone/>
            </a:pPr>
            <a:r>
              <a:rPr lang="en-US" sz="1600" baseline="0" dirty="0" err="1" smtClean="0">
                <a:solidFill>
                  <a:srgbClr val="000000"/>
                </a:solidFill>
                <a:latin typeface="Courier New"/>
              </a:rPr>
              <a:t>imshow</a:t>
            </a:r>
            <a:r>
              <a:rPr lang="en-US" sz="1600" baseline="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baseline="0" dirty="0" err="1" smtClean="0">
                <a:solidFill>
                  <a:srgbClr val="000000"/>
                </a:solidFill>
                <a:latin typeface="Courier New"/>
              </a:rPr>
              <a:t>OriginalImg</a:t>
            </a:r>
            <a:r>
              <a:rPr lang="en-US" sz="1600" baseline="0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>
              <a:buNone/>
            </a:pPr>
            <a:r>
              <a:rPr lang="en-US" sz="1600" baseline="0" dirty="0" smtClean="0">
                <a:solidFill>
                  <a:srgbClr val="000000"/>
                </a:solidFill>
                <a:latin typeface="Courier New"/>
              </a:rPr>
              <a:t>h3=</a:t>
            </a:r>
            <a:r>
              <a:rPr lang="en-US" sz="1600" baseline="0" dirty="0" err="1" smtClean="0">
                <a:solidFill>
                  <a:srgbClr val="000000"/>
                </a:solidFill>
                <a:latin typeface="Courier New"/>
              </a:rPr>
              <a:t>vl_plotsiftdescriptor</a:t>
            </a:r>
            <a:r>
              <a:rPr lang="en-US" sz="1600" baseline="0" dirty="0" smtClean="0">
                <a:solidFill>
                  <a:srgbClr val="000000"/>
                </a:solidFill>
                <a:latin typeface="Courier New"/>
              </a:rPr>
              <a:t>(d(:,</a:t>
            </a:r>
            <a:r>
              <a:rPr lang="en-US" sz="1600" baseline="0" dirty="0" err="1" smtClean="0">
                <a:solidFill>
                  <a:srgbClr val="000000"/>
                </a:solidFill>
                <a:latin typeface="Courier New"/>
              </a:rPr>
              <a:t>sel</a:t>
            </a:r>
            <a:r>
              <a:rPr lang="en-US" sz="1600" baseline="0" dirty="0" smtClean="0">
                <a:solidFill>
                  <a:srgbClr val="000000"/>
                </a:solidFill>
                <a:latin typeface="Courier New"/>
              </a:rPr>
              <a:t>),f(:,</a:t>
            </a:r>
            <a:r>
              <a:rPr lang="en-US" sz="1600" baseline="0" dirty="0" err="1" smtClean="0">
                <a:solidFill>
                  <a:srgbClr val="000000"/>
                </a:solidFill>
                <a:latin typeface="Courier New"/>
              </a:rPr>
              <a:t>sel</a:t>
            </a:r>
            <a:r>
              <a:rPr lang="en-US" sz="1600" baseline="0" dirty="0" smtClean="0">
                <a:solidFill>
                  <a:srgbClr val="000000"/>
                </a:solidFill>
                <a:latin typeface="Courier New"/>
              </a:rPr>
              <a:t>));</a:t>
            </a:r>
          </a:p>
          <a:p>
            <a:pPr>
              <a:buNone/>
            </a:pPr>
            <a:r>
              <a:rPr lang="en-US" sz="1600" baseline="0" dirty="0" smtClean="0">
                <a:solidFill>
                  <a:srgbClr val="000000"/>
                </a:solidFill>
                <a:latin typeface="Courier New"/>
              </a:rPr>
              <a:t>set(h3,</a:t>
            </a:r>
            <a:r>
              <a:rPr lang="en-US" sz="1600" baseline="0" dirty="0" smtClean="0">
                <a:solidFill>
                  <a:srgbClr val="A020F0"/>
                </a:solidFill>
                <a:latin typeface="Courier New"/>
              </a:rPr>
              <a:t>'color'</a:t>
            </a:r>
            <a:r>
              <a:rPr lang="en-US" sz="1600" baseline="0" dirty="0" smtClean="0">
                <a:solidFill>
                  <a:srgbClr val="000000"/>
                </a:solidFill>
                <a:latin typeface="Courier New"/>
              </a:rPr>
              <a:t>,</a:t>
            </a:r>
            <a:r>
              <a:rPr lang="en-US" sz="1600" baseline="0" dirty="0" smtClean="0">
                <a:solidFill>
                  <a:srgbClr val="A020F0"/>
                </a:solidFill>
                <a:latin typeface="Courier New"/>
              </a:rPr>
              <a:t>'g'</a:t>
            </a:r>
            <a:r>
              <a:rPr lang="en-US" sz="1600" baseline="0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>
              <a:buNone/>
            </a:pPr>
            <a:endParaRPr lang="en-US" sz="1600" dirty="0"/>
          </a:p>
        </p:txBody>
      </p:sp>
      <p:pic>
        <p:nvPicPr>
          <p:cNvPr id="4098" name="Picture 2" descr="C:\Users\Ryba\Desktop\New Folder\FinalProjectPictures\CHS picCropped_Descrip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3907" y="3657600"/>
            <a:ext cx="6989693" cy="36177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Aerial View</a:t>
            </a:r>
            <a:endParaRPr lang="en-US" dirty="0"/>
          </a:p>
        </p:txBody>
      </p:sp>
      <p:pic>
        <p:nvPicPr>
          <p:cNvPr id="5" name="t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48000" y="3268663"/>
            <a:ext cx="3048000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60960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using the numerical data, we can find the </a:t>
            </a:r>
            <a:r>
              <a:rPr lang="en-US" dirty="0" err="1" smtClean="0"/>
              <a:t>geolocation</a:t>
            </a:r>
            <a:r>
              <a:rPr lang="en-US" dirty="0" smtClean="0"/>
              <a:t> of the building anywhere in the world.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Aerial View</a:t>
            </a:r>
            <a:endParaRPr lang="en-US" dirty="0"/>
          </a:p>
        </p:txBody>
      </p:sp>
      <p:pic>
        <p:nvPicPr>
          <p:cNvPr id="4" name="st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48000" y="3268663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Street View</a:t>
            </a:r>
            <a:endParaRPr lang="en-US" dirty="0"/>
          </a:p>
        </p:txBody>
      </p:sp>
      <p:pic>
        <p:nvPicPr>
          <p:cNvPr id="4" name="15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48000" y="3268663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can </a:t>
            </a:r>
            <a:r>
              <a:rPr lang="en-US" dirty="0" err="1" smtClean="0"/>
              <a:t>geolocation</a:t>
            </a:r>
            <a:r>
              <a:rPr lang="en-US" dirty="0" smtClean="0"/>
              <a:t> be used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Locating the address of a location in an image anywhere in the world</a:t>
            </a:r>
          </a:p>
          <a:p>
            <a:r>
              <a:rPr lang="en-US" dirty="0" smtClean="0"/>
              <a:t>E-retail, banking, media, education, travel, hospitality, entertainment, health care, online gaming, law enforcement and for preventing online fraud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81000" y="1524000"/>
            <a:ext cx="8229600" cy="4953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Math &amp; Science</a:t>
            </a:r>
            <a:endParaRPr lang="en-US" sz="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838200" y="1752600"/>
            <a:ext cx="7086600" cy="3886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 smtClean="0"/>
          </a:p>
          <a:p>
            <a:pPr algn="ctr"/>
            <a:endParaRPr lang="en-US" sz="4000" dirty="0" smtClean="0"/>
          </a:p>
          <a:p>
            <a:pPr algn="ctr"/>
            <a:endParaRPr lang="en-US" sz="4000" dirty="0" smtClean="0"/>
          </a:p>
          <a:p>
            <a:pPr algn="ctr"/>
            <a:endParaRPr lang="en-US" sz="4000" dirty="0" smtClean="0"/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ENGINEERING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1752600" y="1905000"/>
            <a:ext cx="5334000" cy="2743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IMAGE PROCESSING</a:t>
            </a:r>
          </a:p>
          <a:p>
            <a:pPr algn="ctr"/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3124200" y="2133600"/>
            <a:ext cx="2819400" cy="1371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Geolocation</a:t>
            </a:r>
            <a:endParaRPr lang="en-US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Your Path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MATLAB (Matrix laboratory)</a:t>
            </a:r>
          </a:p>
          <a:p>
            <a:pPr lvl="1"/>
            <a:r>
              <a:rPr lang="en-US" dirty="0" smtClean="0"/>
              <a:t>Used for coding and computing in a research environment</a:t>
            </a:r>
          </a:p>
          <a:p>
            <a:pPr lvl="1"/>
            <a:r>
              <a:rPr lang="en-US" dirty="0" smtClean="0"/>
              <a:t>Ideal for numerical computation</a:t>
            </a:r>
          </a:p>
          <a:p>
            <a:pPr lvl="1"/>
            <a:r>
              <a:rPr lang="en-US" dirty="0" smtClean="0"/>
              <a:t>Easy to learn and run</a:t>
            </a:r>
          </a:p>
          <a:p>
            <a:pPr lvl="1"/>
            <a:r>
              <a:rPr lang="en-US" dirty="0" smtClean="0"/>
              <a:t>Quick processing of images</a:t>
            </a:r>
          </a:p>
          <a:p>
            <a:pPr lvl="1"/>
            <a:r>
              <a:rPr lang="en-US" dirty="0" smtClean="0"/>
              <a:t>Helpful tools and tricks for engineers/researchers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5656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For information for scholarship info at UCF go to:</a:t>
            </a:r>
          </a:p>
          <a:p>
            <a:pPr algn="ctr">
              <a:buNone/>
            </a:pPr>
            <a:r>
              <a:rPr lang="en-US" dirty="0" smtClean="0">
                <a:hlinkClick r:id="rId3"/>
              </a:rPr>
              <a:t>http://server.cs.ucf.edu/statess/form/index.php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Or contact Dr. Lobo at: </a:t>
            </a:r>
            <a:r>
              <a:rPr lang="en-US" b="1" dirty="0" smtClean="0">
                <a:solidFill>
                  <a:srgbClr val="FF0000"/>
                </a:solidFill>
              </a:rPr>
              <a:t>niels@eecs.ucf.edu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3251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5800" b="1" dirty="0" smtClean="0">
                <a:solidFill>
                  <a:srgbClr val="FF0000"/>
                </a:solidFill>
              </a:rPr>
              <a:t>CREDITS</a:t>
            </a:r>
          </a:p>
          <a:p>
            <a:pPr algn="ctr">
              <a:buNone/>
            </a:pPr>
            <a:endParaRPr lang="en-US" sz="3800" dirty="0" smtClean="0"/>
          </a:p>
          <a:p>
            <a:pPr algn="ctr">
              <a:buNone/>
            </a:pPr>
            <a:r>
              <a:rPr lang="en-US" sz="4800" b="1" dirty="0" smtClean="0">
                <a:solidFill>
                  <a:srgbClr val="7030A0"/>
                </a:solidFill>
              </a:rPr>
              <a:t>Slides</a:t>
            </a:r>
          </a:p>
          <a:p>
            <a:pPr algn="ctr">
              <a:buNone/>
            </a:pPr>
            <a:r>
              <a:rPr lang="en-US" sz="3800" dirty="0" smtClean="0">
                <a:solidFill>
                  <a:schemeClr val="accent4">
                    <a:lumMod val="75000"/>
                  </a:schemeClr>
                </a:solidFill>
              </a:rPr>
              <a:t>	UCF Computer Vision Engineering Department</a:t>
            </a:r>
          </a:p>
          <a:p>
            <a:pPr algn="ctr">
              <a:buNone/>
            </a:pPr>
            <a:endParaRPr lang="en-US" sz="3800" dirty="0" smtClean="0"/>
          </a:p>
          <a:p>
            <a:pPr algn="ctr">
              <a:buNone/>
            </a:pPr>
            <a:r>
              <a:rPr lang="en-US" sz="4800" b="1" dirty="0" smtClean="0">
                <a:solidFill>
                  <a:srgbClr val="7030A0"/>
                </a:solidFill>
              </a:rPr>
              <a:t>Pictures</a:t>
            </a:r>
          </a:p>
          <a:p>
            <a:pPr algn="ctr">
              <a:buNone/>
            </a:pPr>
            <a:r>
              <a:rPr lang="en-US" sz="3800" dirty="0" smtClean="0">
                <a:solidFill>
                  <a:schemeClr val="accent5">
                    <a:lumMod val="75000"/>
                  </a:schemeClr>
                </a:solidFill>
              </a:rPr>
              <a:t>	Chris Tucker in “Rush Hour”</a:t>
            </a:r>
          </a:p>
          <a:p>
            <a:pPr algn="ctr">
              <a:buNone/>
            </a:pPr>
            <a:r>
              <a:rPr lang="en-US" sz="3800" dirty="0" smtClean="0"/>
              <a:t>	</a:t>
            </a:r>
            <a:r>
              <a:rPr lang="en-US" sz="3800" dirty="0" smtClean="0">
                <a:solidFill>
                  <a:schemeClr val="accent5">
                    <a:lumMod val="75000"/>
                  </a:schemeClr>
                </a:solidFill>
              </a:rPr>
              <a:t>Nike Air Jordan</a:t>
            </a:r>
          </a:p>
          <a:p>
            <a:pPr algn="ctr">
              <a:buNone/>
            </a:pPr>
            <a:r>
              <a:rPr lang="en-US" sz="3800" dirty="0" smtClean="0">
                <a:solidFill>
                  <a:schemeClr val="accent5">
                    <a:lumMod val="75000"/>
                  </a:schemeClr>
                </a:solidFill>
              </a:rPr>
              <a:t>	Taylor </a:t>
            </a:r>
            <a:r>
              <a:rPr lang="en-US" sz="3800" dirty="0" err="1" smtClean="0">
                <a:solidFill>
                  <a:schemeClr val="accent5">
                    <a:lumMod val="75000"/>
                  </a:schemeClr>
                </a:solidFill>
              </a:rPr>
              <a:t>Lautner</a:t>
            </a:r>
            <a:endParaRPr lang="en-US" sz="3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3800" dirty="0" smtClean="0">
                <a:solidFill>
                  <a:schemeClr val="accent5">
                    <a:lumMod val="75000"/>
                  </a:schemeClr>
                </a:solidFill>
              </a:rPr>
              <a:t>	Colonial High School</a:t>
            </a:r>
          </a:p>
          <a:p>
            <a:pPr algn="ctr">
              <a:buNone/>
            </a:pPr>
            <a:endParaRPr lang="en-US" sz="3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4800" b="1" dirty="0" smtClean="0">
                <a:solidFill>
                  <a:srgbClr val="7030A0"/>
                </a:solidFill>
              </a:rPr>
              <a:t>Videos</a:t>
            </a:r>
          </a:p>
          <a:p>
            <a:pPr algn="ctr">
              <a:buNone/>
            </a:pPr>
            <a:r>
              <a:rPr lang="en-US" sz="3800" dirty="0" smtClean="0"/>
              <a:t>	</a:t>
            </a:r>
            <a:r>
              <a:rPr lang="en-US" sz="3800" dirty="0" smtClean="0">
                <a:solidFill>
                  <a:schemeClr val="accent5">
                    <a:lumMod val="75000"/>
                  </a:schemeClr>
                </a:solidFill>
              </a:rPr>
              <a:t>Google Maps</a:t>
            </a:r>
          </a:p>
          <a:p>
            <a:pPr algn="ctr">
              <a:buNone/>
            </a:pPr>
            <a:endParaRPr lang="en-US" sz="3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4800" b="1" dirty="0" smtClean="0">
                <a:solidFill>
                  <a:srgbClr val="7030A0"/>
                </a:solidFill>
              </a:rPr>
              <a:t>Resident Genius</a:t>
            </a:r>
          </a:p>
          <a:p>
            <a:pPr algn="ctr">
              <a:buNone/>
            </a:pPr>
            <a:r>
              <a:rPr lang="en-US" sz="3800" dirty="0" smtClean="0">
                <a:solidFill>
                  <a:schemeClr val="accent5">
                    <a:lumMod val="75000"/>
                  </a:schemeClr>
                </a:solidFill>
              </a:rPr>
              <a:t>	Karen Oliver</a:t>
            </a:r>
          </a:p>
          <a:p>
            <a:pPr algn="ctr">
              <a:buNone/>
            </a:pPr>
            <a:endParaRPr lang="en-US" sz="3800" dirty="0" smtClean="0"/>
          </a:p>
          <a:p>
            <a:pPr algn="ctr">
              <a:buNone/>
            </a:pPr>
            <a:endParaRPr lang="en-US" sz="3800" dirty="0" smtClean="0"/>
          </a:p>
          <a:p>
            <a:pPr algn="ctr">
              <a:buNone/>
            </a:pPr>
            <a:endParaRPr lang="en-US" sz="3800" dirty="0" smtClean="0"/>
          </a:p>
          <a:p>
            <a:pPr algn="ctr">
              <a:buNone/>
            </a:pPr>
            <a:endParaRPr lang="en-US" sz="3800" dirty="0" smtClean="0"/>
          </a:p>
          <a:p>
            <a:pPr algn="ctr">
              <a:buNone/>
            </a:pPr>
            <a:endParaRPr lang="en-US" sz="3800" dirty="0" smtClean="0"/>
          </a:p>
          <a:p>
            <a:pPr algn="ctr">
              <a:buNone/>
            </a:pPr>
            <a:endParaRPr lang="en-US" sz="3800" dirty="0" smtClean="0"/>
          </a:p>
          <a:p>
            <a:pPr algn="ctr">
              <a:buNone/>
            </a:pPr>
            <a:endParaRPr lang="en-US" sz="3800" dirty="0" smtClean="0"/>
          </a:p>
          <a:p>
            <a:pPr algn="ctr">
              <a:buNone/>
            </a:pPr>
            <a:endParaRPr lang="en-US" sz="3800" dirty="0" smtClean="0"/>
          </a:p>
          <a:p>
            <a:pPr algn="ctr">
              <a:buNone/>
            </a:pPr>
            <a:endParaRPr lang="en-US" sz="3800" dirty="0" smtClean="0"/>
          </a:p>
          <a:p>
            <a:pPr algn="ctr">
              <a:buNone/>
            </a:pPr>
            <a:endParaRPr lang="en-US" sz="3800" dirty="0" smtClean="0"/>
          </a:p>
          <a:p>
            <a:pPr algn="ctr">
              <a:buNone/>
            </a:pPr>
            <a:endParaRPr lang="en-US" sz="3800" dirty="0" smtClean="0"/>
          </a:p>
          <a:p>
            <a:pPr algn="ctr">
              <a:buNone/>
            </a:pPr>
            <a:endParaRPr lang="en-US" sz="3800" dirty="0" smtClean="0"/>
          </a:p>
          <a:p>
            <a:pPr algn="ctr">
              <a:buNone/>
            </a:pPr>
            <a:r>
              <a:rPr lang="en-US" sz="3800" dirty="0" smtClean="0"/>
              <a:t>THANK YOU!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800" dirty="0" smtClean="0"/>
              <a:t>THANK </a:t>
            </a:r>
          </a:p>
          <a:p>
            <a:pPr algn="ctr">
              <a:buNone/>
            </a:pPr>
            <a:r>
              <a:rPr lang="en-US" sz="5800" dirty="0" smtClean="0"/>
              <a:t>YOU !</a:t>
            </a:r>
            <a:endParaRPr lang="en-US" sz="5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0.05 0.54266 C -0.04393 0.55075 -0.0375 0.55399 -0.02934 0.55746 C -0.00955 0.5563 0.01216 0.55607 0.03091 0.54474 C 0.03907 0.53989 0.04653 0.53434 0.05469 0.52994 C 0.05782 0.52833 0.06424 0.52578 0.06424 0.52601 C 0.07084 0.51954 0.07501 0.51908 0.08334 0.51723 C 0.10209 0.4985 0.07969 0.51954 0.09445 0.50867 C 0.10244 0.50289 0.10851 0.49503 0.11667 0.48971 C 0.12292 0.48139 0.13056 0.47607 0.13733 0.46867 C 0.14376 0.46151 0.14914 0.45549 0.15626 0.44948 C 0.16198 0.43862 0.16876 0.42775 0.17691 0.41989 C 0.1816 0.41549 0.18716 0.41272 0.19115 0.4074 C 0.19549 0.40162 0.19966 0.39607 0.204 0.39029 C 0.20591 0.38775 0.20851 0.38659 0.21025 0.38405 C 0.22014 0.36925 0.22119 0.35006 0.22778 0.33341 C 0.22882 0.32162 0.22969 0.31075 0.23247 0.29942 C 0.23195 0.25734 0.23629 0.20162 0.22778 0.15584 C 0.22414 0.11006 0.21928 0.06243 0.204 0.02035 C 0.20244 0.00856 0.19601 -0.01757 0.18959 -0.02612 C 0.18542 -0.043 0.18108 -0.06266 0.17223 -0.07676 C 0.16962 -0.08092 0.16719 -0.08555 0.16424 -0.08948 C 0.15573 -0.10081 0.16303 -0.0867 0.15626 -0.09803 C 0.14966 -0.1089 0.14115 -0.12069 0.13091 -0.12532 C 0.12691 -0.1311 0.12327 -0.13248 0.11823 -0.13595 C 0.10834 -0.14266 0.10209 -0.14797 0.09115 -0.15075 C 0.07952 -0.16115 0.09428 -0.1489 0.08004 -0.15722 C 0.0783 -0.15815 0.07709 -0.16023 0.07535 -0.16138 C 0.07396 -0.16231 0.07223 -0.16277 0.07066 -0.16347 C 0.06181 -0.17456 0.05643 -0.19167 0.04514 -0.1993 C 0.04115 -0.20208 0.03664 -0.2037 0.03247 -0.20578 C 0.02935 -0.2074 0.02292 -0.20994 0.02292 -0.20971 C 0.01493 -0.20925 0.00712 -0.20901 -0.00087 -0.20786 C -0.01476 -0.20601 -0.029 -0.1963 -0.04219 -0.19098 C -0.05954 -0.18404 -0.07812 -0.17896 -0.096 -0.1741 C -0.10695 -0.16439 -0.10191 -0.16716 -0.11042 -0.16347 C -0.11632 -0.15815 -0.11528 -0.16069 -0.11823 -0.15075 C -0.11945 -0.14659 -0.11875 -0.14058 -0.12153 -0.13803 C -0.125 -0.13479 -0.13004 -0.13664 -0.13421 -0.13595 C -0.14983 -0.13063 -0.12778 -0.1378 -0.15487 -0.13179 C -0.16181 -0.13017 -0.16875 -0.12578 -0.17553 -0.12323 C -0.1816 -0.12092 -0.18872 -0.12069 -0.19445 -0.11699 C -0.20191 -0.11214 -0.20747 -0.10358 -0.21511 -0.10011 C -0.22379 -0.08855 -0.23073 -0.0763 -0.24046 -0.06612 C -0.24445 -0.05595 -0.24983 -0.05295 -0.25487 -0.043 C -0.26077 -0.03121 -0.26702 -0.01942 -0.27223 -0.00693 C -0.27535 0.0007 -0.27882 0.00833 -0.28178 0.01619 C -0.28525 0.0259 -0.28594 0.03769 -0.29132 0.04578 C -0.29584 0.05272 -0.30469 0.05156 -0.31042 0.05642 C -0.31476 0.06428 -0.3165 0.07099 -0.31997 0.07954 C -0.31893 0.16532 -0.32396 0.22474 -0.30556 0.29942 C -0.30226 0.31284 -0.30053 0.32578 -0.29445 0.33757 C -0.29271 0.34705 -0.28907 0.35908 -0.2849 0.36717 C -0.28264 0.37619 -0.27935 0.38336 -0.27709 0.3926 C -0.27657 0.39445 -0.27483 0.39515 -0.27379 0.39677 C -0.27257 0.39862 -0.27171 0.40093 -0.27066 0.40301 C -0.26789 0.4148 -0.27066 0.40648 -0.26112 0.41989 C -0.25105 0.43399 -0.23386 0.44671 -0.21997 0.45179 C -0.18021 0.44948 -0.14063 0.44625 -0.10087 0.44324 C -0.09461 0.44116 -0.08889 0.43931 -0.08334 0.43468 C -0.07864 0.43075 -0.07517 0.42359 -0.07065 0.41989 C -0.06666 0.41665 -0.05799 0.41156 -0.05799 0.41179 C -0.05435 0.40393 -0.05174 0.40162 -0.04531 0.39885 C -0.03594 0.38636 -0.04046 0.39099 -0.03264 0.38405 C -0.02395 0.36162 -0.0231 0.33919 -0.02153 0.31422 C -0.01961 0.2333 -0.01666 0.15445 -0.01666 0.0733 " pathEditMode="relative" rAng="0" ptsTypes="ffffffffffffff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-3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0.54266 C -0.04393 0.55075 -0.0375 0.55399 -0.02934 0.55746 C -0.00955 0.5563 0.01216 0.55607 0.03091 0.54474 C 0.03907 0.53989 0.04653 0.53434 0.05469 0.52994 C 0.05782 0.52833 0.06424 0.52578 0.06424 0.52601 C 0.07084 0.51954 0.07501 0.51908 0.08334 0.51723 C 0.10209 0.4985 0.07969 0.51954 0.09445 0.50867 C 0.10244 0.50289 0.10851 0.49503 0.11667 0.48971 C 0.12292 0.48139 0.13056 0.47607 0.13733 0.46867 C 0.14376 0.46151 0.14914 0.45549 0.15626 0.44948 C 0.16198 0.43862 0.16876 0.42775 0.17691 0.41989 C 0.1816 0.41549 0.18716 0.41272 0.19115 0.4074 C 0.19549 0.40162 0.19966 0.39607 0.204 0.39029 C 0.20591 0.38775 0.20851 0.38659 0.21025 0.38405 C 0.22014 0.36925 0.22119 0.35006 0.22778 0.33341 C 0.22882 0.32162 0.22969 0.31075 0.23247 0.29942 C 0.23195 0.25734 0.23629 0.20162 0.22778 0.15584 C 0.22414 0.11006 0.21928 0.06243 0.204 0.02035 C 0.20244 0.00856 0.19601 -0.01757 0.18959 -0.02612 C 0.18542 -0.043 0.18108 -0.06266 0.17223 -0.07676 C 0.16962 -0.08092 0.16719 -0.08555 0.16424 -0.08948 C 0.15573 -0.10081 0.16303 -0.0867 0.15626 -0.09803 C 0.14966 -0.1089 0.14115 -0.12069 0.13091 -0.12532 C 0.12691 -0.1311 0.12327 -0.13248 0.11823 -0.13595 C 0.10834 -0.14266 0.10209 -0.14797 0.09115 -0.15075 C 0.07952 -0.16115 0.09428 -0.1489 0.08004 -0.15722 C 0.0783 -0.15815 0.07709 -0.16023 0.07535 -0.16138 C 0.07396 -0.16231 0.07223 -0.16277 0.07066 -0.16347 C 0.06181 -0.17456 0.05643 -0.19167 0.04514 -0.1993 C 0.04115 -0.20208 0.03664 -0.2037 0.03247 -0.20578 C 0.02935 -0.2074 0.02292 -0.20994 0.02292 -0.20971 C 0.01493 -0.20925 0.00712 -0.20901 -0.00087 -0.20786 C -0.01476 -0.20601 -0.029 -0.1963 -0.04219 -0.19098 C -0.05954 -0.18404 -0.07812 -0.17896 -0.096 -0.1741 C -0.10695 -0.16439 -0.10191 -0.16716 -0.11042 -0.16347 C -0.11632 -0.15815 -0.11528 -0.16069 -0.11823 -0.15075 C -0.11945 -0.14659 -0.11875 -0.14058 -0.12153 -0.13803 C -0.125 -0.13479 -0.13004 -0.13664 -0.13421 -0.13595 C -0.14983 -0.13063 -0.12778 -0.1378 -0.15487 -0.13179 C -0.16181 -0.13017 -0.16875 -0.12578 -0.17553 -0.12323 C -0.1816 -0.12092 -0.18872 -0.12069 -0.19445 -0.11699 C -0.20191 -0.11214 -0.20747 -0.10358 -0.21511 -0.10011 C -0.22379 -0.08855 -0.23073 -0.0763 -0.24046 -0.06612 C -0.24445 -0.05595 -0.24983 -0.05295 -0.25487 -0.043 C -0.26077 -0.03121 -0.26702 -0.01942 -0.27223 -0.00693 C -0.27535 0.0007 -0.27882 0.00833 -0.28178 0.01619 C -0.28525 0.0259 -0.28594 0.03769 -0.29132 0.04578 C -0.29584 0.05272 -0.30469 0.05156 -0.31042 0.05642 C -0.31476 0.06428 -0.3165 0.07099 -0.31997 0.07954 C -0.31893 0.16532 -0.32396 0.22474 -0.30556 0.29942 C -0.30226 0.31284 -0.30053 0.32578 -0.29445 0.33757 C -0.29271 0.34705 -0.28907 0.35908 -0.2849 0.36717 C -0.28264 0.37619 -0.27935 0.38336 -0.27709 0.3926 C -0.27657 0.39445 -0.27483 0.39515 -0.27379 0.39677 C -0.27257 0.39862 -0.27171 0.40093 -0.27066 0.40301 C -0.26789 0.4148 -0.27066 0.40648 -0.26112 0.41989 C -0.25105 0.43399 -0.23386 0.44671 -0.21997 0.45179 C -0.18021 0.44948 -0.14063 0.44625 -0.10087 0.44324 C -0.09461 0.44116 -0.08889 0.43931 -0.08334 0.43468 C -0.07864 0.43075 -0.07517 0.42359 -0.07065 0.41989 C -0.06666 0.41665 -0.05799 0.41156 -0.05799 0.41179 C -0.05435 0.40393 -0.05174 0.40162 -0.04531 0.39885 C -0.03594 0.38636 -0.04046 0.39099 -0.03264 0.38405 C -0.02395 0.36162 -0.0231 0.33919 -0.02153 0.31422 C -0.01961 0.2333 -0.01666 0.15445 -0.01666 0.0733 " pathEditMode="relative" rAng="0" ptsTypes="ffffffffffffffffffffffffffffffffffffffffffffffffffffffffffffffffA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-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" dur="2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713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2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713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2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2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713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2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713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2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MATLAB Layout</a:t>
            </a:r>
            <a:endParaRPr lang="en-US" dirty="0"/>
          </a:p>
        </p:txBody>
      </p:sp>
      <p:pic>
        <p:nvPicPr>
          <p:cNvPr id="4" name="Content Placeholder 3" descr="matlabpi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44007" y="2249488"/>
            <a:ext cx="6455986" cy="432435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Things We Can Do in 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math operations</a:t>
            </a:r>
          </a:p>
          <a:p>
            <a:r>
              <a:rPr lang="en-US" dirty="0" smtClean="0"/>
              <a:t>Solving systems of linear equations</a:t>
            </a:r>
          </a:p>
          <a:p>
            <a:r>
              <a:rPr lang="en-US" dirty="0" smtClean="0"/>
              <a:t>Matrices</a:t>
            </a:r>
          </a:p>
          <a:p>
            <a:r>
              <a:rPr lang="en-US" dirty="0" smtClean="0"/>
              <a:t>Vectors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Processing Images in MATLAB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651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Defining Images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696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Gray images:</a:t>
            </a:r>
            <a:r>
              <a:rPr lang="en-US" sz="2600" dirty="0" smtClean="0"/>
              <a:t> levels 0 (black) to 255 (white)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Color images: three 2-D arrays of numbers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Green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Blue</a:t>
            </a:r>
          </a:p>
        </p:txBody>
      </p:sp>
    </p:spTree>
    <p:extLst>
      <p:ext uri="{BB962C8B-B14F-4D97-AF65-F5344CB8AC3E}">
        <p14:creationId xmlns="" xmlns:p14="http://schemas.microsoft.com/office/powerpoint/2010/main" val="364207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3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3609975"/>
            <a:ext cx="5100637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5003800" y="5332413"/>
            <a:ext cx="182563" cy="182562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6725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3357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26" name="AutoShape 6"/>
          <p:cNvSpPr>
            <a:spLocks noChangeArrowheads="1"/>
          </p:cNvSpPr>
          <p:nvPr/>
        </p:nvSpPr>
        <p:spPr bwMode="auto">
          <a:xfrm flipH="1">
            <a:off x="4495800" y="2162175"/>
            <a:ext cx="1295400" cy="457200"/>
          </a:xfrm>
          <a:prstGeom prst="rightArrow">
            <a:avLst>
              <a:gd name="adj1" fmla="val 50000"/>
              <a:gd name="adj2" fmla="val 70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6728" name="AutoShape 8"/>
          <p:cNvCxnSpPr>
            <a:cxnSpLocks noChangeShapeType="1"/>
            <a:stCxn id="286724" idx="3"/>
          </p:cNvCxnSpPr>
          <p:nvPr/>
        </p:nvCxnSpPr>
        <p:spPr bwMode="auto">
          <a:xfrm flipV="1">
            <a:off x="5199063" y="2847975"/>
            <a:ext cx="1582737" cy="2576513"/>
          </a:xfrm>
          <a:prstGeom prst="curvedConnector2">
            <a:avLst/>
          </a:prstGeom>
          <a:noFill/>
          <a:ln w="28575">
            <a:solidFill>
              <a:srgbClr val="FFFF00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19188"/>
            <a:ext cx="3683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533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Numerical Data of an Image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248868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4" grpId="0" animBg="1"/>
      <p:bldP spid="2867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90600"/>
            <a:ext cx="7086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 pitchFamily="34" charset="0"/>
              <a:buChar char="•"/>
            </a:pPr>
            <a:r>
              <a:rPr lang="en-US" sz="3600" dirty="0" smtClean="0"/>
              <a:t>MATLAB is able to produce numerical data from given images.</a:t>
            </a:r>
          </a:p>
          <a:p>
            <a:r>
              <a:rPr lang="en-US" sz="3600" dirty="0" smtClean="0"/>
              <a:t> 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en-US" sz="3600" dirty="0" smtClean="0"/>
              <a:t>We can achieve this by using various applications. </a:t>
            </a:r>
          </a:p>
          <a:p>
            <a:pPr>
              <a:buFont typeface="Arial" pitchFamily="34" charset="0"/>
              <a:buChar char="•"/>
            </a:pPr>
            <a:endParaRPr lang="en-US" sz="3600" dirty="0" smtClean="0"/>
          </a:p>
          <a:p>
            <a:pPr marL="742950" indent="-742950">
              <a:buFont typeface="Arial" pitchFamily="34" charset="0"/>
              <a:buChar char="•"/>
            </a:pPr>
            <a:r>
              <a:rPr lang="en-US" sz="3600" dirty="0" smtClean="0"/>
              <a:t>One application is SIFT.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694</TotalTime>
  <Words>620</Words>
  <Application>Microsoft Office PowerPoint</Application>
  <PresentationFormat>On-screen Show (4:3)</PresentationFormat>
  <Paragraphs>199</Paragraphs>
  <Slides>32</Slides>
  <Notes>32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Urban</vt:lpstr>
      <vt:lpstr>Welcome Students</vt:lpstr>
      <vt:lpstr>R.E.T. at UCF</vt:lpstr>
      <vt:lpstr>MATLAB</vt:lpstr>
      <vt:lpstr>MATLAB Layout</vt:lpstr>
      <vt:lpstr>Things We Can Do in MATLAB</vt:lpstr>
      <vt:lpstr>Processing Images in MATLAB</vt:lpstr>
      <vt:lpstr>Defining Images</vt:lpstr>
      <vt:lpstr>Slide 8</vt:lpstr>
      <vt:lpstr>Slide 9</vt:lpstr>
      <vt:lpstr>What is SIFT?</vt:lpstr>
      <vt:lpstr>What are Points of Interest?</vt:lpstr>
      <vt:lpstr>AIR JORDAN 13 FLINTS Query Image</vt:lpstr>
      <vt:lpstr>AIR JORDAN13 FLINTS with SIFT Points</vt:lpstr>
      <vt:lpstr>AIR JORDAN 13 FLINTS with Descriptor Points</vt:lpstr>
      <vt:lpstr>TAYLOR LAUTNER Query Image</vt:lpstr>
      <vt:lpstr>TAYLOR LAUTNER with SIFT Points</vt:lpstr>
      <vt:lpstr>TAYLOR LAUTNER with Descriptor Points</vt:lpstr>
      <vt:lpstr>CHS TRACK TEAM Query Image</vt:lpstr>
      <vt:lpstr>CHS TRACK TEAM with SIFT Points</vt:lpstr>
      <vt:lpstr>CHS TRACK TEAM with Descriptor Points</vt:lpstr>
      <vt:lpstr>Geolocation</vt:lpstr>
      <vt:lpstr>COLONIAL HIGH SCHOOL Query Image</vt:lpstr>
      <vt:lpstr>COLONIAL HIGH SCHOOL with SIFT Points</vt:lpstr>
      <vt:lpstr>Colonial High School with Descriptor Points</vt:lpstr>
      <vt:lpstr>Aerial View</vt:lpstr>
      <vt:lpstr>Aerial View</vt:lpstr>
      <vt:lpstr>Street View</vt:lpstr>
      <vt:lpstr>What can geolocation be used for?</vt:lpstr>
      <vt:lpstr>Your Path</vt:lpstr>
      <vt:lpstr>Contact Info</vt:lpstr>
      <vt:lpstr>Slide 31</vt:lpstr>
      <vt:lpstr>Slide 32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Ryba</dc:creator>
  <cp:lastModifiedBy>Ryba</cp:lastModifiedBy>
  <cp:revision>63</cp:revision>
  <dcterms:created xsi:type="dcterms:W3CDTF">2012-03-25T21:12:43Z</dcterms:created>
  <dcterms:modified xsi:type="dcterms:W3CDTF">2012-04-07T15:42:03Z</dcterms:modified>
</cp:coreProperties>
</file>