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4" r:id="rId1"/>
  </p:sldMasterIdLst>
  <p:notesMasterIdLst>
    <p:notesMasterId r:id="rId26"/>
  </p:notesMasterIdLst>
  <p:handoutMasterIdLst>
    <p:handoutMasterId r:id="rId27"/>
  </p:handoutMasterIdLst>
  <p:sldIdLst>
    <p:sldId id="271" r:id="rId2"/>
    <p:sldId id="366" r:id="rId3"/>
    <p:sldId id="369" r:id="rId4"/>
    <p:sldId id="383" r:id="rId5"/>
    <p:sldId id="370" r:id="rId6"/>
    <p:sldId id="410" r:id="rId7"/>
    <p:sldId id="411" r:id="rId8"/>
    <p:sldId id="373" r:id="rId9"/>
    <p:sldId id="290" r:id="rId10"/>
    <p:sldId id="409" r:id="rId11"/>
    <p:sldId id="365" r:id="rId12"/>
    <p:sldId id="287" r:id="rId13"/>
    <p:sldId id="275" r:id="rId14"/>
    <p:sldId id="266" r:id="rId15"/>
    <p:sldId id="371" r:id="rId16"/>
    <p:sldId id="393" r:id="rId17"/>
    <p:sldId id="388" r:id="rId18"/>
    <p:sldId id="385" r:id="rId19"/>
    <p:sldId id="386" r:id="rId20"/>
    <p:sldId id="377" r:id="rId21"/>
    <p:sldId id="413" r:id="rId22"/>
    <p:sldId id="412" r:id="rId23"/>
    <p:sldId id="414" r:id="rId24"/>
    <p:sldId id="3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706" autoAdjust="0"/>
  </p:normalViewPr>
  <p:slideViewPr>
    <p:cSldViewPr>
      <p:cViewPr>
        <p:scale>
          <a:sx n="70" d="100"/>
          <a:sy n="70" d="100"/>
        </p:scale>
        <p:origin x="-78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2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39BEC-F2BA-4AE5-9851-D3D0A763EB46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210D2-2FAF-42F9-9671-0DAAE281ED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0387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A6FAE-E144-40E3-A209-8B3541F82679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0B78A-112A-4544-BE4E-B7EA62AC2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941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3DFC9-7270-4B7F-BC6D-8D66932719C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SIFT</a:t>
            </a:r>
            <a:r>
              <a:rPr lang="en-US" baseline="0" dirty="0" smtClean="0"/>
              <a:t> points: explain. So “points of interest”. Ignoring color, points that are right on the edge of things.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EA4C0-18F7-4DCD-AD78-E4B53EB4B3C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EA4C0-18F7-4DCD-AD78-E4B53EB4B3C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EA4C0-18F7-4DCD-AD78-E4B53EB4B3C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9D6C-4A06-43F8-8759-99081BB1DF9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EA4C0-18F7-4DCD-AD78-E4B53EB4B3C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9D6C-4A06-43F8-8759-99081BB1DF9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9D6C-4A06-43F8-8759-99081BB1DF9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0B78A-112A-4544-BE4E-B7EA62AC29D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115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364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674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40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765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853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935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567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663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016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790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832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E83FE-F71B-4EEC-BB75-094307A8564A}" type="datetimeFigureOut">
              <a:rPr lang="en-US" smtClean="0"/>
              <a:pPr/>
              <a:t>4/21/2012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BBF04-7EDD-4BFA-A6A0-26D6E2AAD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614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wm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media" Target="../media/media2.wm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/help/maps/streetview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wmv"/><Relationship Id="rId6" Type="http://schemas.openxmlformats.org/officeDocument/2006/relationships/image" Target="../media/image15.png"/><Relationship Id="rId5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mailto:niels@eecs.ucf.edu" TargetMode="External"/><Relationship Id="rId4" Type="http://schemas.openxmlformats.org/officeDocument/2006/relationships/hyperlink" Target="https://webmail.ocps.net/owa/redir.aspx?C=71d8f96881184edfb7c6d9ca26f23431&amp;URL=http://server.cs.ucf.edu/statess/form/index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ime.com/time/letters/email_letter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wm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media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rld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047" y="5105400"/>
            <a:ext cx="8001000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410201"/>
            <a:ext cx="5486400" cy="120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Where in the world am I? 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="" xmlns:p14="http://schemas.microsoft.com/office/powerpoint/2010/main" val="3167842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408057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“Where in the world am I?”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1115943"/>
            <a:ext cx="7924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 smtClean="0">
                <a:latin typeface="+mj-lt"/>
              </a:rPr>
              <a:t>Problem:I</a:t>
            </a:r>
            <a:r>
              <a:rPr lang="en-US" sz="2400" dirty="0" smtClean="0">
                <a:latin typeface="+mj-lt"/>
              </a:rPr>
              <a:t> forgot the location where I took this picture?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Solution: use “Accurate Image Localization”</a:t>
            </a:r>
            <a:endParaRPr lang="en-US" sz="2800" dirty="0" smtClean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endParaRPr lang="en-US" sz="2800" dirty="0" smtClean="0">
              <a:latin typeface="+mj-lt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514600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Input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34815" y="2514599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Output: </a:t>
            </a:r>
            <a:r>
              <a:rPr lang="en-US" sz="2400" dirty="0" smtClean="0"/>
              <a:t>?????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68791" y="6096000"/>
            <a:ext cx="427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dirty="0" smtClean="0"/>
              <a:t>Location in Terms of </a:t>
            </a:r>
            <a:r>
              <a:rPr lang="el-GR" dirty="0" smtClean="0"/>
              <a:t>λ</a:t>
            </a:r>
            <a:r>
              <a:rPr lang="en-US" dirty="0" smtClean="0"/>
              <a:t> (Lon.)</a:t>
            </a:r>
            <a:r>
              <a:rPr lang="pt-BR" dirty="0" smtClean="0"/>
              <a:t> and </a:t>
            </a:r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en-US" dirty="0" smtClean="0">
                <a:latin typeface="Times New Roman"/>
                <a:cs typeface="Times New Roman"/>
              </a:rPr>
              <a:t> (Lat.)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217875" y="4415640"/>
            <a:ext cx="469900" cy="30480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oominpits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4000" y="2971800"/>
            <a:ext cx="3664483" cy="3041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>
          <a:xfrm rot="6763407">
            <a:off x="6914211" y="4295189"/>
            <a:ext cx="1145008" cy="388054"/>
          </a:xfrm>
          <a:prstGeom prst="rightArrow">
            <a:avLst>
              <a:gd name="adj1" fmla="val 50000"/>
              <a:gd name="adj2" fmla="val 128928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724954" y="6400800"/>
                <a:ext cx="2562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=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40.4419,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𝝀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=-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79.9986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954" y="6400800"/>
                <a:ext cx="2562881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1900" t="-8197" r="-38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MtDora2012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0" y="3124200"/>
            <a:ext cx="2971800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9223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build="p"/>
      <p:bldP spid="2" grpId="0" build="p"/>
      <p:bldP spid="4" grpId="0" build="p"/>
      <p:bldP spid="6" grpId="0" build="p"/>
      <p:bldP spid="8" grpId="0" build="p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224" y="609600"/>
            <a:ext cx="8001000" cy="64325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haroni" pitchFamily="2" charset="-79"/>
                <a:cs typeface="Aharoni" pitchFamily="2" charset="-79"/>
              </a:rPr>
              <a:t> 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Accurate Image Localization</a:t>
            </a:r>
          </a:p>
          <a:p>
            <a:pPr algn="ctr"/>
            <a:endParaRPr lang="en-US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 new system for Image localization and location recognition is proposed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based in </a:t>
            </a:r>
            <a:r>
              <a:rPr lang="en-US" sz="2800" dirty="0"/>
              <a:t>terms of Longitude () and Latitude </a:t>
            </a:r>
            <a:r>
              <a:rPr lang="en-US" sz="2800" dirty="0" smtClean="0"/>
              <a:t>()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accuracy is </a:t>
            </a:r>
            <a:r>
              <a:rPr lang="en-US" sz="2800" dirty="0"/>
              <a:t>comparable to hand held GPS-devices </a:t>
            </a:r>
            <a:r>
              <a:rPr lang="en-US" sz="2800" dirty="0" smtClean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based </a:t>
            </a:r>
            <a:r>
              <a:rPr lang="en-US" sz="2800" dirty="0"/>
              <a:t>on </a:t>
            </a:r>
            <a:r>
              <a:rPr lang="en-US" sz="2800" u="sng" dirty="0">
                <a:hlinkClick r:id="rId3"/>
              </a:rPr>
              <a:t>Google Maps Street view</a:t>
            </a:r>
            <a:r>
              <a:rPr lang="en-US" sz="2800" dirty="0"/>
              <a:t>.</a:t>
            </a:r>
          </a:p>
          <a:p>
            <a:pPr algn="ctr"/>
            <a:endParaRPr lang="en-US" sz="2800" dirty="0"/>
          </a:p>
          <a:p>
            <a:pPr algn="ctr"/>
            <a:endParaRPr lang="en-US" sz="2000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7047" y="5105400"/>
            <a:ext cx="8001000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4106834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533401"/>
            <a:ext cx="7924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Google Maps Street View Dataset. 360° Spherical views about every 10 meters</a:t>
            </a:r>
          </a:p>
          <a:p>
            <a:pPr lvl="2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2400" b="1" dirty="0" smtClean="0">
                <a:latin typeface="Aharoni" pitchFamily="2" charset="-79"/>
                <a:cs typeface="Aharoni" pitchFamily="2" charset="-79"/>
              </a:rPr>
              <a:t>Dataset </a:t>
            </a:r>
            <a:r>
              <a:rPr lang="en-US" sz="2400" b="1" dirty="0" smtClean="0"/>
              <a:t>A and B: </a:t>
            </a:r>
            <a:r>
              <a:rPr lang="en-US" sz="2000" b="1" dirty="0" smtClean="0"/>
              <a:t>each has </a:t>
            </a:r>
            <a:r>
              <a:rPr lang="en-US" b="1" dirty="0" smtClean="0"/>
              <a:t>50,000 Images captured in Downtown Pittsburg, PA and Orlando FL,  </a:t>
            </a:r>
          </a:p>
          <a:p>
            <a:pPr lvl="2">
              <a:buClr>
                <a:srgbClr val="002060"/>
              </a:buClr>
              <a:buFont typeface="Wingdings" pitchFamily="2" charset="2"/>
              <a:buChar char="§"/>
            </a:pPr>
            <a:r>
              <a:rPr lang="en-US" b="1" dirty="0" smtClean="0"/>
              <a:t>5 Images per Place Mark: 4 Side views, 1 Top View</a:t>
            </a:r>
          </a:p>
          <a:p>
            <a:pPr lvl="3">
              <a:buClr>
                <a:srgbClr val="002060"/>
              </a:buClr>
            </a:pPr>
            <a:endParaRPr lang="en-US" sz="1600" dirty="0" smtClean="0">
              <a:noFill/>
            </a:endParaRPr>
          </a:p>
          <a:p>
            <a:endParaRPr lang="en-US" sz="2000" dirty="0" smtClean="0"/>
          </a:p>
          <a:p>
            <a:endParaRPr lang="en-US" sz="4000" dirty="0"/>
          </a:p>
        </p:txBody>
      </p:sp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7800" y="6040888"/>
            <a:ext cx="6457217" cy="400110"/>
          </a:xfrm>
          <a:prstGeom prst="rect">
            <a:avLst/>
          </a:prstGeom>
          <a:blipFill rotWithShape="1">
            <a:blip r:embed="rId4" cstate="print"/>
            <a:stretch>
              <a:fillRect l="-1039" t="-7576" r="-1133" b="-25758"/>
            </a:stretch>
          </a:blipFill>
        </p:spPr>
        <p:txBody>
          <a:bodyPr/>
          <a:lstStyle/>
          <a:p>
            <a:pPr lvl="3">
              <a:buClr>
                <a:srgbClr val="002060"/>
              </a:buClr>
            </a:pPr>
            <a:endParaRPr lang="en-US" dirty="0">
              <a:noFill/>
            </a:endParaRPr>
          </a:p>
        </p:txBody>
      </p:sp>
      <p:pic>
        <p:nvPicPr>
          <p:cNvPr id="4" name="google Street view sample video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19200" y="2209800"/>
            <a:ext cx="69342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685615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 advClick="0" advTm="100">
        <p:fade/>
      </p:transition>
    </mc:Choice>
    <mc:Fallback>
      <p:transition spd="med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762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Google Maps Street View Dataset</a:t>
            </a:r>
            <a:endParaRPr lang="en-US" sz="4000" dirty="0"/>
          </a:p>
        </p:txBody>
      </p:sp>
      <p:sp>
        <p:nvSpPr>
          <p:cNvPr id="4" name="Right Brace 3"/>
          <p:cNvSpPr/>
          <p:nvPr/>
        </p:nvSpPr>
        <p:spPr>
          <a:xfrm rot="16200000">
            <a:off x="3429000" y="-893620"/>
            <a:ext cx="609600" cy="6858002"/>
          </a:xfrm>
          <a:prstGeom prst="rightBrace">
            <a:avLst>
              <a:gd name="adj1" fmla="val 84307"/>
              <a:gd name="adj2" fmla="val 50208"/>
            </a:avLst>
          </a:prstGeom>
          <a:ln w="63500" cap="rnd" cmpd="sng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16200000">
            <a:off x="7874878" y="1733270"/>
            <a:ext cx="582446" cy="1631375"/>
          </a:xfrm>
          <a:prstGeom prst="rightBrace">
            <a:avLst>
              <a:gd name="adj1" fmla="val 84307"/>
              <a:gd name="adj2" fmla="val 50208"/>
            </a:avLst>
          </a:prstGeom>
          <a:ln w="63500" cap="rnd" cmpd="sng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31624" y="1796069"/>
            <a:ext cx="160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Side Views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59207" y="1776047"/>
            <a:ext cx="1413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Top View</a:t>
            </a:r>
            <a:endParaRPr lang="en-US" sz="24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892135" y="6129954"/>
                <a:ext cx="53354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Pittsburgh</a:t>
                </a:r>
                <a:r>
                  <a:rPr lang="en-US" sz="2000" dirty="0"/>
                  <a:t>, </a:t>
                </a:r>
                <a:r>
                  <a:rPr lang="en-US" sz="2000" dirty="0" smtClean="0"/>
                  <a:t>PA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𝜑</m:t>
                    </m:r>
                  </m:oMath>
                </a14:m>
                <a:r>
                  <a:rPr lang="en-US" sz="2000" dirty="0"/>
                  <a:t>= </a:t>
                </a:r>
                <a:r>
                  <a:rPr lang="en-US" sz="2000" dirty="0" smtClean="0"/>
                  <a:t>40.44146</a:t>
                </a:r>
                <a:r>
                  <a:rPr lang="en-US" sz="2000" dirty="0"/>
                  <a:t>°,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𝜆</m:t>
                    </m:r>
                    <m:r>
                      <a:rPr lang="en-US" sz="200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2000" dirty="0"/>
                  <a:t>-</a:t>
                </a:r>
                <a:r>
                  <a:rPr lang="en-US" sz="2000" dirty="0" smtClean="0"/>
                  <a:t>80.0037°</a:t>
                </a:r>
                <a:endParaRPr lang="en-US" sz="20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135" y="6129954"/>
                <a:ext cx="5335422" cy="40011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65" name="Picture 41" descr="C:\Users\Amir\Desktop\ECCV Presentation\sampler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2523602" cy="146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E:\whereAmI\ECCV 2010 paper\New folder\01682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88" y="2895600"/>
            <a:ext cx="1699823" cy="1348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E:\whereAmI\ECCV 2010 paper\New folder\01682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1689265" cy="1351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E:\whereAmI\ECCV 2010 paper\New folder\01682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689265" cy="1351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E:\whereAmI\ECCV 2010 paper\New folder\01682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98" y="2895600"/>
            <a:ext cx="1689265" cy="1351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E:\whereAmI\ECCV 2010 paper\New folder\01682_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1689265" cy="1351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3606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762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Google Maps Street View Dataset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585294" y="6248399"/>
            <a:ext cx="178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Orlando, FL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9305" y="5253335"/>
            <a:ext cx="416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Reference Images Place Marks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5253335"/>
            <a:ext cx="2033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Query Images</a:t>
            </a:r>
            <a:endParaRPr lang="en-US" sz="2400" dirty="0"/>
          </a:p>
        </p:txBody>
      </p:sp>
      <p:pic>
        <p:nvPicPr>
          <p:cNvPr id="4100" name="Picture 4" descr="C:\Users\Amir\Desktop\queor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191000" cy="287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Amir\Desktop\refor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0" y="2284832"/>
            <a:ext cx="4191000" cy="287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265948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MATLAB</a:t>
            </a:r>
            <a:br>
              <a:rPr lang="en-US" dirty="0" smtClean="0"/>
            </a:br>
            <a:r>
              <a:rPr lang="en-US" sz="3100" i="1" dirty="0" smtClean="0"/>
              <a:t>program used for quick processing of images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</p:txBody>
      </p:sp>
      <p:pic>
        <p:nvPicPr>
          <p:cNvPr id="5" name="Content Placeholder 3" descr="matlab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0"/>
            <a:ext cx="8686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656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udent\AppData\Local\Microsoft\Windows\Temporary Internet Files\Content.IE5\TCQP9ISB\MC90019653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1659" y="0"/>
            <a:ext cx="1812341" cy="1814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haroni" pitchFamily="2" charset="-79"/>
                <a:cs typeface="Aharoni" pitchFamily="2" charset="-79"/>
              </a:rPr>
              <a:t>I know you WONDER?</a:t>
            </a:r>
            <a:br>
              <a:rPr lang="en-US" dirty="0" smtClean="0">
                <a:solidFill>
                  <a:srgbClr val="660066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700" dirty="0" smtClean="0">
                <a:solidFill>
                  <a:srgbClr val="660066"/>
                </a:solidFill>
                <a:latin typeface="Aharoni" pitchFamily="2" charset="-79"/>
                <a:cs typeface="Aharoni" pitchFamily="2" charset="-79"/>
              </a:rPr>
              <a:t>how to connect our picture to</a:t>
            </a:r>
            <a:br>
              <a:rPr lang="en-US" sz="2700" dirty="0" smtClean="0">
                <a:solidFill>
                  <a:srgbClr val="660066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2700" dirty="0" smtClean="0">
                <a:solidFill>
                  <a:srgbClr val="660066"/>
                </a:solidFill>
                <a:latin typeface="Aharoni" pitchFamily="2" charset="-79"/>
                <a:cs typeface="Aharoni" pitchFamily="2" charset="-79"/>
              </a:rPr>
              <a:t> Google Map Street view?</a:t>
            </a:r>
            <a:endParaRPr lang="en-US" i="1" dirty="0">
              <a:solidFill>
                <a:srgbClr val="660066"/>
              </a:solidFill>
              <a:latin typeface="+mn-lt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800"/>
          </a:xfrm>
        </p:spPr>
        <p:txBody>
          <a:bodyPr>
            <a:normAutofit fontScale="55000" lnSpcReduction="20000"/>
          </a:bodyPr>
          <a:lstStyle/>
          <a:p>
            <a:r>
              <a:rPr lang="en-US" i="1" dirty="0" smtClean="0">
                <a:solidFill>
                  <a:srgbClr val="660066"/>
                </a:solidFill>
                <a:cs typeface="Aharoni" pitchFamily="2" charset="-79"/>
              </a:rPr>
              <a:t/>
            </a:r>
            <a:br>
              <a:rPr lang="en-US" i="1" dirty="0" smtClean="0">
                <a:solidFill>
                  <a:srgbClr val="660066"/>
                </a:solidFill>
                <a:cs typeface="Aharoni" pitchFamily="2" charset="-79"/>
              </a:rPr>
            </a:br>
            <a:r>
              <a:rPr lang="en-US" i="1" dirty="0" smtClean="0">
                <a:solidFill>
                  <a:srgbClr val="660066"/>
                </a:solidFill>
                <a:cs typeface="Aharoni" pitchFamily="2" charset="-79"/>
              </a:rPr>
              <a:t>Earn some extra credit, thumbs up when you hear me say a “vocabulary word” </a:t>
            </a:r>
            <a:endParaRPr lang="en-US" dirty="0" smtClean="0"/>
          </a:p>
          <a:p>
            <a:endParaRPr lang="en-US" dirty="0" smtClean="0"/>
          </a:p>
          <a:p>
            <a:r>
              <a:rPr lang="en-US" sz="5800" dirty="0" smtClean="0"/>
              <a:t>Interesting </a:t>
            </a:r>
            <a:r>
              <a:rPr lang="en-US" sz="5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points</a:t>
            </a:r>
            <a:r>
              <a:rPr lang="en-US" sz="5800" dirty="0" smtClean="0"/>
              <a:t> called SIFT </a:t>
            </a:r>
            <a:r>
              <a:rPr lang="en-US" sz="5800" dirty="0" smtClean="0">
                <a:solidFill>
                  <a:schemeClr val="accent5">
                    <a:lumMod val="75000"/>
                  </a:schemeClr>
                </a:solidFill>
              </a:rPr>
              <a:t>points</a:t>
            </a:r>
            <a:r>
              <a:rPr lang="en-US" sz="5800" dirty="0" smtClean="0"/>
              <a:t>, </a:t>
            </a:r>
          </a:p>
          <a:p>
            <a:r>
              <a:rPr lang="en-US" sz="5800" dirty="0" smtClean="0">
                <a:solidFill>
                  <a:srgbClr val="FF0000"/>
                </a:solidFill>
              </a:rPr>
              <a:t>DISTANCE</a:t>
            </a:r>
            <a:r>
              <a:rPr lang="en-US" sz="5800" dirty="0" smtClean="0"/>
              <a:t> BETWEEN these points will be important</a:t>
            </a:r>
          </a:p>
          <a:p>
            <a:endParaRPr lang="en-US" sz="2900" dirty="0" smtClean="0"/>
          </a:p>
          <a:p>
            <a:r>
              <a:rPr lang="en-US" sz="5800" dirty="0" smtClean="0"/>
              <a:t>Photos will be</a:t>
            </a:r>
            <a:r>
              <a:rPr lang="en-US" sz="5800" b="1" dirty="0" smtClean="0">
                <a:solidFill>
                  <a:schemeClr val="accent6">
                    <a:lumMod val="50000"/>
                  </a:schemeClr>
                </a:solidFill>
              </a:rPr>
              <a:t> transformed </a:t>
            </a:r>
            <a:r>
              <a:rPr lang="en-US" sz="5800" dirty="0" smtClean="0"/>
              <a:t>to black and white</a:t>
            </a:r>
          </a:p>
          <a:p>
            <a:endParaRPr lang="en-US" sz="2900" dirty="0" smtClean="0"/>
          </a:p>
          <a:p>
            <a:r>
              <a:rPr lang="en-US" sz="5800" dirty="0" smtClean="0"/>
              <a:t>Think: Each </a:t>
            </a:r>
            <a:r>
              <a:rPr lang="en-US" sz="5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location</a:t>
            </a:r>
            <a:r>
              <a:rPr lang="en-US" sz="5800" dirty="0" smtClean="0"/>
              <a:t> in the world has their own thumbprint………….  a </a:t>
            </a:r>
            <a:r>
              <a:rPr lang="en-US" sz="5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coordinate (</a:t>
            </a:r>
            <a:r>
              <a:rPr lang="en-US" sz="5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x,y</a:t>
            </a:r>
            <a:r>
              <a:rPr lang="en-US" sz="5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</a:t>
            </a:r>
            <a:endParaRPr lang="en-US" sz="5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BBF04-7EDD-4BFA-A6A0-26D6E2AADC8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SIFT POINTS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allows us to detect and describe local features in images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Content Placeholder 4" descr="MtDora2012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3352800"/>
            <a:ext cx="4648200" cy="3680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1800" y="6324600"/>
            <a:ext cx="3011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Query Image </a:t>
            </a:r>
            <a:r>
              <a:rPr lang="en-US" i="1" dirty="0" smtClean="0"/>
              <a:t>(or </a:t>
            </a:r>
            <a:r>
              <a:rPr lang="en-US" sz="2000" i="1" dirty="0" smtClean="0"/>
              <a:t>input</a:t>
            </a:r>
            <a:r>
              <a:rPr lang="en-US" i="1" dirty="0" smtClean="0"/>
              <a:t> image)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0"/>
            <a:ext cx="5791200" cy="40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Points of interest are denoted with a yellow symbol </a:t>
            </a:r>
            <a:br>
              <a:rPr lang="en-US" sz="2800" dirty="0" smtClean="0"/>
            </a:b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400" y="5257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SIFT then stores the information about the photo and distances between the points.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Query Image </a:t>
            </a:r>
            <a:br>
              <a:rPr lang="en-US" dirty="0" smtClean="0"/>
            </a:br>
            <a:r>
              <a:rPr lang="en-US" dirty="0" smtClean="0"/>
              <a:t>with Descriptor Points</a:t>
            </a:r>
            <a:endParaRPr lang="en-US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08075"/>
            <a:ext cx="8229600" cy="4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2012 347.jpg"/>
          <p:cNvPicPr>
            <a:picLocks noChangeAspect="1"/>
          </p:cNvPicPr>
          <p:nvPr/>
        </p:nvPicPr>
        <p:blipFill>
          <a:blip r:embed="rId3" cstate="print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066800"/>
          </a:xfrm>
          <a:ln/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What is R.E.T.?</a:t>
            </a:r>
            <a:endParaRPr lang="en-US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algn="ctr">
              <a:buNone/>
            </a:pPr>
            <a:r>
              <a:rPr lang="en-US" dirty="0" smtClean="0"/>
              <a:t> 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Research Experience for Teachers </a:t>
            </a: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UCF is </a:t>
            </a: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searching for </a:t>
            </a: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high school students </a:t>
            </a: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who have an interest in math and science </a:t>
            </a: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to </a:t>
            </a: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help them connect to 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STEM programs…</a:t>
            </a:r>
          </a:p>
          <a:p>
            <a:pPr algn="ctr">
              <a:buNone/>
            </a:pPr>
            <a:r>
              <a:rPr lang="en-US" i="1" dirty="0" smtClean="0">
                <a:solidFill>
                  <a:schemeClr val="bg1"/>
                </a:solidFill>
                <a:cs typeface="Aharoni" pitchFamily="2" charset="-79"/>
              </a:rPr>
              <a:t>Any idea why? …..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697" t="25000" r="11566" b="156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i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(I climbed)</a:t>
            </a:r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Mount Dora, Florida </a:t>
            </a:r>
            <a:endParaRPr lang="en-US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own Arrow 6"/>
          <p:cNvSpPr/>
          <p:nvPr/>
        </p:nvSpPr>
        <p:spPr>
          <a:xfrm rot="3200533">
            <a:off x="4485802" y="37310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MtDora2012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743200"/>
            <a:ext cx="18288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www.hetemeel.com/einstein/515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943600" y="2209800"/>
            <a:ext cx="2895600" cy="3154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FIRST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OF ALL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 High School Math is just a …..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i="1" baseline="0" dirty="0" smtClean="0">
                <a:solidFill>
                  <a:schemeClr val="bg1"/>
                </a:solidFill>
                <a:sym typeface="Wingdings" pitchFamily="2" charset="2"/>
              </a:rPr>
              <a:t>STEPPING STONE to</a:t>
            </a:r>
            <a:r>
              <a:rPr lang="en-US" sz="2800" i="1" dirty="0" smtClean="0">
                <a:solidFill>
                  <a:schemeClr val="bg1"/>
                </a:solidFill>
                <a:sym typeface="Wingdings" pitchFamily="2" charset="2"/>
              </a:rPr>
              <a:t> a bigger and better life….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www.hetemeel.com/einstein/515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15000" y="2971800"/>
            <a:ext cx="3124200" cy="3154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i="1" noProof="0" dirty="0" smtClean="0">
                <a:solidFill>
                  <a:schemeClr val="bg1"/>
                </a:solidFill>
                <a:sym typeface="Wingdings" pitchFamily="2" charset="2"/>
              </a:rPr>
              <a:t>GEOLOCALIZATION possible uses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i="1" noProof="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Social Media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Finding missing persons…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FBI Most Wanted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Ideas…?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2012 336.jpg"/>
          <p:cNvPicPr>
            <a:picLocks noChangeAspect="1"/>
          </p:cNvPicPr>
          <p:nvPr/>
        </p:nvPicPr>
        <p:blipFill>
          <a:blip r:embed="rId3" cstate="print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1752600"/>
            <a:ext cx="8001000" cy="2554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Is just one of the projects that UCF students are involved with…..</a:t>
            </a:r>
          </a:p>
          <a:p>
            <a:pPr algn="ctr"/>
            <a:endParaRPr lang="en-US" sz="3200" i="1" dirty="0" smtClean="0">
              <a:solidFill>
                <a:schemeClr val="bg1"/>
              </a:solidFill>
            </a:endParaRPr>
          </a:p>
          <a:p>
            <a:pPr algn="ctr"/>
            <a:endParaRPr lang="en-US" sz="32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There is more….So much more…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810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Geo-Localization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7842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2012 347.jpg"/>
          <p:cNvPicPr>
            <a:picLocks noChangeAspect="1"/>
          </p:cNvPicPr>
          <p:nvPr/>
        </p:nvPicPr>
        <p:blipFill>
          <a:blip r:embed="rId3" cstate="print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hiller" pitchFamily="82" charset="0"/>
              </a:rPr>
              <a:t>So…..WHO YOU GONNA call….? </a:t>
            </a:r>
            <a:endParaRPr lang="en-US" sz="4000" dirty="0">
              <a:solidFill>
                <a:schemeClr val="bg1"/>
              </a:solidFill>
              <a:latin typeface="Chiller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For information for scholarship info at UCF</a:t>
            </a:r>
          </a:p>
          <a:p>
            <a:pPr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  <a:hlinkClick r:id="rId4"/>
              </a:rPr>
              <a:t>http://server.cs.ucf.edu/statess/form/index.php</a:t>
            </a:r>
            <a:endParaRPr lang="en-US" sz="2800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Or contact Dr. Lobo at: </a:t>
            </a:r>
            <a:r>
              <a:rPr lang="en-US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  <a:hlinkClick r:id="rId5"/>
              </a:rPr>
              <a:t>niels@eecs.ucf.edu</a:t>
            </a:r>
            <a:endParaRPr lang="en-US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endParaRPr lang="en-US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Computer Science Club at ERHS </a:t>
            </a:r>
          </a:p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Fall 2012 – </a:t>
            </a:r>
            <a:r>
              <a:rPr lang="en-US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Mrs</a:t>
            </a:r>
            <a:r>
              <a:rPr lang="en-US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Fiametta</a:t>
            </a:r>
            <a:endParaRPr lang="en-US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>
              <a:buNone/>
            </a:pPr>
            <a:endParaRPr lang="en-US" b="1" dirty="0" smtClean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35842" name="Picture 2" descr="C:\Users\Student\AppData\Local\Microsoft\Windows\Temporary Internet Files\Content.IE5\4M496C0X\MC90043621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914400" cy="152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thematici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4114801"/>
            <a:ext cx="4800600" cy="2971800"/>
          </a:xfrm>
          <a:prstGeom prst="rect">
            <a:avLst/>
          </a:prstGeom>
        </p:spPr>
      </p:pic>
      <p:pic>
        <p:nvPicPr>
          <p:cNvPr id="1030" name="Picture 6" descr="C:\Users\Student\AppData\Local\Microsoft\Windows\Temporary Internet Files\Content.IE5\4M496C0X\MP90040042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4343400" cy="3048000"/>
          </a:xfrm>
          <a:prstGeom prst="rect">
            <a:avLst/>
          </a:prstGeom>
          <a:noFill/>
        </p:spPr>
      </p:pic>
      <p:pic>
        <p:nvPicPr>
          <p:cNvPr id="1026" name="Picture 2" descr="C:\Users\Student\AppData\Local\Microsoft\Windows\Temporary Internet Files\Content.IE5\R4UO1RT7\MP90042656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19600" cy="4191000"/>
          </a:xfrm>
          <a:prstGeom prst="rect">
            <a:avLst/>
          </a:prstGeom>
          <a:noFill/>
        </p:spPr>
      </p:pic>
      <p:pic>
        <p:nvPicPr>
          <p:cNvPr id="1027" name="Picture 3" descr="C:\Users\Student\AppData\Local\Microsoft\Windows\Temporary Internet Files\Content.IE5\R4UO1RT7\MP900382677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0"/>
            <a:ext cx="4724400" cy="411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19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engineering                                    </a:t>
            </a:r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mathematics</a:t>
            </a:r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 </a:t>
            </a:r>
            <a:endParaRPr lang="en-US" sz="24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600201"/>
            <a:ext cx="8305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S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E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science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technology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A direct quote from  AEGIS,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a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partnership program between UCF and FIT says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4800600"/>
            <a:ext cx="6673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“America faces a critical talent gap in science, </a:t>
            </a:r>
          </a:p>
          <a:p>
            <a:pPr lvl="0"/>
            <a:r>
              <a:rPr lang="en-US" sz="2000" dirty="0" smtClean="0"/>
              <a:t>technology, engineering and mathematics (STEM), </a:t>
            </a:r>
          </a:p>
          <a:p>
            <a:pPr lvl="0"/>
            <a:r>
              <a:rPr lang="en-US" sz="2000" dirty="0" smtClean="0"/>
              <a:t>and is not keeping pace with foreign competition.</a:t>
            </a:r>
          </a:p>
          <a:p>
            <a:pPr lvl="0"/>
            <a:r>
              <a:rPr lang="en-US" sz="2000" dirty="0" smtClean="0"/>
              <a:t> In the past five years alone, the percentage of U.S. </a:t>
            </a:r>
          </a:p>
          <a:p>
            <a:pPr lvl="0"/>
            <a:r>
              <a:rPr lang="en-US" sz="2000" dirty="0" smtClean="0"/>
              <a:t>college students receiving STEM degrees has dropped by over 25%. “ </a:t>
            </a:r>
          </a:p>
          <a:p>
            <a:endParaRPr lang="en-US" sz="2000" dirty="0"/>
          </a:p>
        </p:txBody>
      </p:sp>
      <p:pic>
        <p:nvPicPr>
          <p:cNvPr id="2055" name="Picture 7" descr="Partner Log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1"/>
            <a:ext cx="7419975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m_0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200" y="1905000"/>
            <a:ext cx="693420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President  Obama tours a biotech classroom at Forsyth Technical Community College in Winston-Salem, North Carolina, on December 6, 2010. </a:t>
            </a:r>
            <a:r>
              <a:rPr lang="en-US" sz="1600" i="1" dirty="0" smtClean="0">
                <a:solidFill>
                  <a:srgbClr val="FF0000"/>
                </a:solidFill>
                <a:cs typeface="Aharoni" pitchFamily="2" charset="-79"/>
              </a:rPr>
              <a:t>PHOTO taken from TIME magazine article The Next Great Resource Shortage: U.S. Scientists by </a:t>
            </a:r>
            <a:r>
              <a:rPr lang="en-US" sz="1600" i="1" cap="all" dirty="0" smtClean="0">
                <a:solidFill>
                  <a:srgbClr val="FF0000"/>
                </a:solidFill>
                <a:cs typeface="Aharoni" pitchFamily="2" charset="-79"/>
                <a:hlinkClick r:id="rId4"/>
              </a:rPr>
              <a:t>ANDREW J. ROTHERHAM</a:t>
            </a:r>
            <a:r>
              <a:rPr lang="en-US" sz="1600" i="1" cap="all" dirty="0" smtClean="0">
                <a:solidFill>
                  <a:srgbClr val="FF0000"/>
                </a:solidFill>
                <a:cs typeface="Aharoni" pitchFamily="2" charset="-79"/>
              </a:rPr>
              <a:t> </a:t>
            </a:r>
            <a:r>
              <a:rPr lang="en-US" sz="1600" i="1" dirty="0" smtClean="0">
                <a:solidFill>
                  <a:srgbClr val="FF0000"/>
                </a:solidFill>
                <a:cs typeface="Aharoni" pitchFamily="2" charset="-79"/>
              </a:rPr>
              <a:t>Thursday, May 26, 2011</a:t>
            </a:r>
            <a:endParaRPr lang="en-US" sz="2000" i="1" dirty="0" smtClean="0">
              <a:solidFill>
                <a:srgbClr val="FF0000"/>
              </a:solidFill>
              <a:cs typeface="Aharoni" pitchFamily="2" charset="-79"/>
            </a:endParaRPr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24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2012 347.jpg"/>
          <p:cNvPicPr>
            <a:picLocks noChangeAspect="1"/>
          </p:cNvPicPr>
          <p:nvPr/>
        </p:nvPicPr>
        <p:blipFill>
          <a:blip r:embed="rId3" cstate="print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066800"/>
          </a:xfrm>
          <a:ln/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Research Experience for Teachers</a:t>
            </a:r>
            <a:endParaRPr lang="en-US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  <a:ln/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1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The Projects </a:t>
            </a:r>
          </a:p>
          <a:p>
            <a:pPr algn="ctr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Motion patterns</a:t>
            </a:r>
            <a:endParaRPr lang="en-US" sz="40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i="1" dirty="0" smtClean="0">
                <a:solidFill>
                  <a:srgbClr val="FF0000"/>
                </a:solidFill>
              </a:rPr>
              <a:t>Geo-localization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Seeing through water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Detections from aerial camera</a:t>
            </a:r>
            <a:endParaRPr lang="en-US" sz="4000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i="1" dirty="0" smtClean="0">
              <a:solidFill>
                <a:schemeClr val="bg1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2012 347.jpg"/>
          <p:cNvPicPr>
            <a:picLocks noChangeAspect="1"/>
          </p:cNvPicPr>
          <p:nvPr/>
        </p:nvPicPr>
        <p:blipFill>
          <a:blip r:embed="rId3" cstate="print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066800"/>
          </a:xfrm>
          <a:ln/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Research Experience for Teachers</a:t>
            </a:r>
            <a:endParaRPr lang="en-US" sz="2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  <a:ln/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41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Projects </a:t>
            </a:r>
          </a:p>
          <a:p>
            <a:pPr algn="ctr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4000" b="1" dirty="0" smtClean="0">
                <a:solidFill>
                  <a:schemeClr val="bg1"/>
                </a:solidFill>
              </a:rPr>
              <a:t>Motion patterns </a:t>
            </a:r>
            <a:r>
              <a:rPr lang="en-US" sz="4000" dirty="0" smtClean="0">
                <a:solidFill>
                  <a:schemeClr val="bg1"/>
                </a:solidFill>
              </a:rPr>
              <a:t>:  </a:t>
            </a:r>
            <a:r>
              <a:rPr lang="en-US" sz="4000" i="1" dirty="0" smtClean="0">
                <a:solidFill>
                  <a:schemeClr val="bg1"/>
                </a:solidFill>
              </a:rPr>
              <a:t>given a set of traffic scenes, find events like left turns, right  turns, and possible anomalies.</a:t>
            </a:r>
          </a:p>
          <a:p>
            <a:r>
              <a:rPr lang="en-US" sz="4000" b="1" i="1" dirty="0" smtClean="0">
                <a:solidFill>
                  <a:srgbClr val="FF0000"/>
                </a:solidFill>
              </a:rPr>
              <a:t>Geo-localization: </a:t>
            </a:r>
            <a:r>
              <a:rPr lang="en-US" sz="4000" i="1" dirty="0" smtClean="0">
                <a:solidFill>
                  <a:srgbClr val="FF0000"/>
                </a:solidFill>
              </a:rPr>
              <a:t> given a set of images </a:t>
            </a:r>
            <a:r>
              <a:rPr lang="en-US" sz="4000" dirty="0" smtClean="0">
                <a:solidFill>
                  <a:srgbClr val="FF0000"/>
                </a:solidFill>
              </a:rPr>
              <a:t>with GPS locations, be able to match the right position.</a:t>
            </a:r>
          </a:p>
          <a:p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Seeing through water</a:t>
            </a:r>
            <a:r>
              <a:rPr lang="en-US" sz="4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  given a video of an image under the </a:t>
            </a:r>
            <a:r>
              <a:rPr lang="en-US" sz="4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water, find an undistorted image.</a:t>
            </a:r>
          </a:p>
          <a:p>
            <a:r>
              <a:rPr lang="en-US" sz="4000" b="1" dirty="0" smtClean="0">
                <a:solidFill>
                  <a:srgbClr val="FFFF00"/>
                </a:solidFill>
              </a:rPr>
              <a:t>Detections from aerial camera</a:t>
            </a:r>
            <a:r>
              <a:rPr lang="en-US" sz="4000" dirty="0" smtClean="0">
                <a:solidFill>
                  <a:srgbClr val="FFFF00"/>
                </a:solidFill>
              </a:rPr>
              <a:t>: given a video filmed from an aircraft, find the moving objects on ground.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i="1" dirty="0" smtClean="0">
              <a:solidFill>
                <a:schemeClr val="bg1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2012 336.jpg"/>
          <p:cNvPicPr>
            <a:picLocks noChangeAspect="1"/>
          </p:cNvPicPr>
          <p:nvPr/>
        </p:nvPicPr>
        <p:blipFill>
          <a:blip r:embed="rId3" cstate="print">
            <a:lum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1752600"/>
            <a:ext cx="8001000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</a:rPr>
              <a:t>Accurate </a:t>
            </a:r>
            <a:r>
              <a:rPr lang="en-US" sz="3200" i="1" dirty="0">
                <a:solidFill>
                  <a:srgbClr val="FF0000"/>
                </a:solidFill>
              </a:rPr>
              <a:t>Image Localization </a:t>
            </a:r>
            <a:endParaRPr lang="en-US" sz="32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FF0000"/>
                </a:solidFill>
              </a:rPr>
              <a:t>Based </a:t>
            </a:r>
            <a:r>
              <a:rPr lang="en-US" sz="3200" i="1" dirty="0">
                <a:solidFill>
                  <a:srgbClr val="FF0000"/>
                </a:solidFill>
              </a:rPr>
              <a:t>on </a:t>
            </a:r>
            <a:endParaRPr lang="en-US" sz="32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FF0000"/>
                </a:solidFill>
              </a:rPr>
              <a:t>Google </a:t>
            </a:r>
            <a:r>
              <a:rPr lang="en-US" sz="3200" i="1" dirty="0">
                <a:solidFill>
                  <a:srgbClr val="FF0000"/>
                </a:solidFill>
              </a:rPr>
              <a:t>Maps Street </a:t>
            </a:r>
            <a:r>
              <a:rPr lang="en-US" sz="3200" i="1" dirty="0" smtClean="0">
                <a:solidFill>
                  <a:srgbClr val="FF0000"/>
                </a:solidFill>
              </a:rPr>
              <a:t>View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257800"/>
            <a:ext cx="8001000" cy="7694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  <a:cs typeface="Aharoni" pitchFamily="2" charset="-79"/>
              </a:rPr>
              <a:t>ECCV 2010</a:t>
            </a:r>
          </a:p>
          <a:p>
            <a:pPr algn="ctr"/>
            <a:r>
              <a:rPr lang="en-US" sz="2400" dirty="0" smtClean="0">
                <a:latin typeface="Aharoni" pitchFamily="2" charset="-79"/>
                <a:cs typeface="Aharoni" pitchFamily="2" charset="-79"/>
              </a:rPr>
              <a:t>Amir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Roshan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Zamir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, Mubarak Shah</a:t>
            </a:r>
            <a:endParaRPr lang="en-US" sz="2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81000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Geo-Localization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7842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408057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Possible Problems/Scenarios:</a:t>
            </a:r>
          </a:p>
          <a:p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1115943"/>
            <a:ext cx="7924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I forgot the location where I took this picture?   </a:t>
            </a:r>
            <a:r>
              <a:rPr lang="en-US" sz="2400" dirty="0" smtClean="0">
                <a:latin typeface="+mj-lt"/>
                <a:sym typeface="Wingdings" pitchFamily="2" charset="2"/>
              </a:rPr>
              <a:t>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+mj-lt"/>
                <a:sym typeface="Wingdings" pitchFamily="2" charset="2"/>
              </a:rPr>
              <a:t>I need to locate a missing person </a:t>
            </a:r>
            <a:endParaRPr lang="en-US" sz="2400" dirty="0" smtClean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endParaRPr lang="en-US" sz="2800" dirty="0" smtClean="0">
              <a:latin typeface="+mj-lt"/>
            </a:endParaRP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514600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Input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466826" y="2514599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Output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68791" y="6096000"/>
            <a:ext cx="427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dirty="0" smtClean="0"/>
              <a:t>Location in Terms of </a:t>
            </a:r>
            <a:r>
              <a:rPr lang="el-GR" dirty="0" smtClean="0"/>
              <a:t>λ</a:t>
            </a:r>
            <a:r>
              <a:rPr lang="en-US" dirty="0" smtClean="0"/>
              <a:t> (Lon.)</a:t>
            </a:r>
            <a:r>
              <a:rPr lang="pt-BR" dirty="0" smtClean="0"/>
              <a:t> and </a:t>
            </a:r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en-US" dirty="0" smtClean="0">
                <a:latin typeface="Times New Roman"/>
                <a:cs typeface="Times New Roman"/>
              </a:rPr>
              <a:t> (Lat.)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217875" y="4415640"/>
            <a:ext cx="469900" cy="30480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oominpits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4000" y="2971800"/>
            <a:ext cx="3664483" cy="3041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>
          <a:xfrm rot="6763407">
            <a:off x="6914211" y="4295189"/>
            <a:ext cx="1145008" cy="388054"/>
          </a:xfrm>
          <a:prstGeom prst="rightArrow">
            <a:avLst>
              <a:gd name="adj1" fmla="val 50000"/>
              <a:gd name="adj2" fmla="val 128928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724954" y="6400800"/>
                <a:ext cx="2562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𝝋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=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40.4419,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/>
                      </a:rPr>
                      <m:t>𝝀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=-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79.9986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954" y="6400800"/>
                <a:ext cx="2562881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1900" t="-8197" r="-38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5" name="Picture 11" descr="C:\Users\Student\AppData\Local\Microsoft\Windows\Temporary Internet Files\Content.IE5\R4UO1RT7\MP900262319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124200"/>
            <a:ext cx="36576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79223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build="p"/>
      <p:bldP spid="2" grpId="0" build="p"/>
      <p:bldP spid="4" grpId="0" build="p"/>
      <p:bldP spid="6" grpId="0" build="p"/>
      <p:bldP spid="8" grpId="0" build="p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2864</TotalTime>
  <Words>536</Words>
  <Application>Microsoft Office PowerPoint</Application>
  <PresentationFormat>On-screen Show (4:3)</PresentationFormat>
  <Paragraphs>146</Paragraphs>
  <Slides>24</Slides>
  <Notes>20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What is R.E.T.?</vt:lpstr>
      <vt:lpstr> engineering                                     mathematics    </vt:lpstr>
      <vt:lpstr> </vt:lpstr>
      <vt:lpstr> </vt:lpstr>
      <vt:lpstr>Research Experience for Teachers</vt:lpstr>
      <vt:lpstr>Research Experience for Teachers</vt:lpstr>
      <vt:lpstr>Slide 8</vt:lpstr>
      <vt:lpstr>Slide 9</vt:lpstr>
      <vt:lpstr>Slide 10</vt:lpstr>
      <vt:lpstr>Slide 11</vt:lpstr>
      <vt:lpstr>Slide 12</vt:lpstr>
      <vt:lpstr>Slide 13</vt:lpstr>
      <vt:lpstr>Slide 14</vt:lpstr>
      <vt:lpstr>MATLAB program used for quick processing of images</vt:lpstr>
      <vt:lpstr>I know you WONDER? how to connect our picture to  Google Map Street view?</vt:lpstr>
      <vt:lpstr> SIFT POINTS  </vt:lpstr>
      <vt:lpstr>Points of interest are denoted with a yellow symbol  </vt:lpstr>
      <vt:lpstr>Query Image  with Descriptor Points</vt:lpstr>
      <vt:lpstr>(I climbed) Mount Dora, Florida </vt:lpstr>
      <vt:lpstr>Slide 21</vt:lpstr>
      <vt:lpstr>Slide 22</vt:lpstr>
      <vt:lpstr>Slide 23</vt:lpstr>
      <vt:lpstr>So…..WHO YOU GONNA call….?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Accurate Image Localization Based on Google Maps Street View - Amir Roshan Zamir</dc:title>
  <dc:creator>amir.roshanzamir@gmail.com</dc:creator>
  <cp:keywords>Accurate Image Localization Based on Google Maps Street View - Amir Roshan Zamir</cp:keywords>
  <cp:lastModifiedBy>Student</cp:lastModifiedBy>
  <cp:revision>351</cp:revision>
  <dcterms:created xsi:type="dcterms:W3CDTF">2010-04-06T16:04:19Z</dcterms:created>
  <dcterms:modified xsi:type="dcterms:W3CDTF">2012-04-21T14:47:12Z</dcterms:modified>
</cp:coreProperties>
</file>