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DBC89-5E80-4430-A3C5-532BAAD084F4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3DFC9-7270-4B7F-BC6D-8D6693271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647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5D9438D2-B79C-4065-982C-DBD1931F6575}" type="slidenum">
              <a:rPr lang="en-US" smtClean="0">
                <a:latin typeface="Times New Roman" pitchFamily="18" charset="0"/>
              </a:rPr>
              <a:pPr eaLnBrk="1" hangingPunct="1"/>
              <a:t>8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DA99EDC-7209-400A-AE4D-A46C0C3E277E}" type="slidenum">
              <a:rPr lang="en-US" smtClean="0">
                <a:latin typeface="Times New Roman" pitchFamily="18" charset="0"/>
              </a:rPr>
              <a:pPr eaLnBrk="1" hangingPunct="1"/>
              <a:t>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3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1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316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56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34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84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5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3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311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36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37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89551-33C7-4202-BD6B-CDB129199801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DC0F-8974-435D-B3CF-BE3E4FFF5F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3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help/toolbox/images/ref/edge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help/toolbox/images/ref/imnoise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help/toolbox/images/f11-12251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help/toolbox/images/ref/im2bw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works.com/academia/student_center/tutorials/launchpad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mathematical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Commonly used coding/computing environment in research: MATLAB (Matrix laboratory)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Ideal for numerical computation</a:t>
            </a:r>
          </a:p>
          <a:p>
            <a:pPr lvl="1"/>
            <a:r>
              <a:rPr lang="en-US" dirty="0" smtClean="0"/>
              <a:t>Easy to learn</a:t>
            </a:r>
          </a:p>
          <a:p>
            <a:pPr lvl="1"/>
            <a:r>
              <a:rPr lang="en-US" dirty="0"/>
              <a:t>No </a:t>
            </a:r>
            <a:r>
              <a:rPr lang="en-US" dirty="0" smtClean="0"/>
              <a:t>compiling hassles</a:t>
            </a:r>
          </a:p>
          <a:p>
            <a:pPr lvl="1"/>
            <a:r>
              <a:rPr lang="en-US" dirty="0" smtClean="0"/>
              <a:t>Quick testing of ideas!</a:t>
            </a:r>
          </a:p>
          <a:p>
            <a:pPr lvl="1"/>
            <a:r>
              <a:rPr lang="en-US" dirty="0" smtClean="0"/>
              <a:t>Helpful tools and tricks for engineers/researchers</a:t>
            </a:r>
          </a:p>
          <a:p>
            <a:pPr lvl="1"/>
            <a:r>
              <a:rPr lang="en-US" dirty="0" smtClean="0"/>
              <a:t>Execution </a:t>
            </a:r>
            <a:r>
              <a:rPr lang="en-US" dirty="0"/>
              <a:t>of tasks on command prompt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564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an image in </a:t>
            </a:r>
            <a:r>
              <a:rPr lang="en-US" dirty="0" err="1" smtClean="0"/>
              <a:t>Matlab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 and paste an image in the current directory of </a:t>
            </a:r>
            <a:r>
              <a:rPr lang="en-US" dirty="0" err="1" smtClean="0"/>
              <a:t>Matlab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0"/>
          <a:stretch/>
        </p:blipFill>
        <p:spPr bwMode="auto">
          <a:xfrm>
            <a:off x="1143000" y="2901624"/>
            <a:ext cx="6927850" cy="365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14600" y="3124200"/>
            <a:ext cx="24384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95800" y="3733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Current directory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191000" y="3581400"/>
            <a:ext cx="415925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7150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&gt;&gt; I = </a:t>
            </a:r>
            <a:r>
              <a:rPr lang="en-US" dirty="0" err="1" smtClean="0"/>
              <a:t>imread</a:t>
            </a:r>
            <a:r>
              <a:rPr lang="en-US" dirty="0" smtClean="0"/>
              <a:t>(‘</a:t>
            </a:r>
            <a:r>
              <a:rPr lang="en-US" dirty="0" err="1" smtClean="0"/>
              <a:t>imagename.filetype</a:t>
            </a:r>
            <a:r>
              <a:rPr lang="en-US" dirty="0" smtClean="0"/>
              <a:t>’)</a:t>
            </a:r>
          </a:p>
          <a:p>
            <a:endParaRPr lang="en-US" dirty="0"/>
          </a:p>
          <a:p>
            <a:r>
              <a:rPr lang="en-US" dirty="0" smtClean="0"/>
              <a:t>Displaying image:</a:t>
            </a:r>
          </a:p>
          <a:p>
            <a:pPr lvl="1"/>
            <a:r>
              <a:rPr lang="en-US" dirty="0" smtClean="0"/>
              <a:t>&gt;&gt; </a:t>
            </a:r>
            <a:r>
              <a:rPr lang="en-US" dirty="0" err="1" smtClean="0"/>
              <a:t>imshow</a:t>
            </a:r>
            <a:r>
              <a:rPr lang="en-US" dirty="0" smtClean="0"/>
              <a:t>(I)</a:t>
            </a:r>
          </a:p>
          <a:p>
            <a:pPr lvl="1"/>
            <a:endParaRPr lang="en-US" dirty="0"/>
          </a:p>
          <a:p>
            <a:r>
              <a:rPr lang="en-US" dirty="0" smtClean="0"/>
              <a:t>Convert color image to black and white image:</a:t>
            </a:r>
          </a:p>
          <a:p>
            <a:pPr lvl="1"/>
            <a:r>
              <a:rPr lang="en-US" dirty="0" smtClean="0"/>
              <a:t>&gt;&gt; rgb2gray(I)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9480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image size</a:t>
            </a:r>
          </a:p>
          <a:p>
            <a:pPr lvl="1"/>
            <a:r>
              <a:rPr lang="en-US" dirty="0" smtClean="0"/>
              <a:t>&gt;&gt; size(I)</a:t>
            </a:r>
          </a:p>
          <a:p>
            <a:pPr lvl="2"/>
            <a:r>
              <a:rPr lang="en-US" dirty="0" smtClean="0"/>
              <a:t>Greyscale images should have two dimensions</a:t>
            </a:r>
          </a:p>
          <a:p>
            <a:pPr lvl="2"/>
            <a:endParaRPr lang="en-US" dirty="0"/>
          </a:p>
          <a:p>
            <a:r>
              <a:rPr lang="en-US" dirty="0" smtClean="0"/>
              <a:t>Compute image brightness:</a:t>
            </a:r>
          </a:p>
          <a:p>
            <a:pPr lvl="1"/>
            <a:r>
              <a:rPr lang="en-US" dirty="0" smtClean="0"/>
              <a:t>&gt;&gt; mean(mean(I))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381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image pixels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We can access/change pixel values by using the 2 pixel coordinates</a:t>
            </a:r>
          </a:p>
          <a:p>
            <a:pPr lvl="1"/>
            <a:r>
              <a:rPr lang="en-US" dirty="0" smtClean="0"/>
              <a:t>In </a:t>
            </a:r>
            <a:r>
              <a:rPr lang="en-US" dirty="0" err="1" smtClean="0"/>
              <a:t>Matlab</a:t>
            </a:r>
            <a:r>
              <a:rPr lang="en-US" dirty="0" smtClean="0"/>
              <a:t> image coordinates start from top left corner</a:t>
            </a:r>
          </a:p>
          <a:p>
            <a:pPr lvl="1"/>
            <a:endParaRPr lang="en-US" dirty="0"/>
          </a:p>
          <a:p>
            <a:r>
              <a:rPr lang="en-US" dirty="0" smtClean="0"/>
              <a:t>Traversing all values: </a:t>
            </a:r>
            <a:r>
              <a:rPr lang="en-US" dirty="0" err="1" smtClean="0"/>
              <a:t>e.g</a:t>
            </a:r>
            <a:r>
              <a:rPr lang="en-US" dirty="0" smtClean="0"/>
              <a:t> for summation of all values</a:t>
            </a:r>
          </a:p>
          <a:p>
            <a:endParaRPr lang="en-US" dirty="0"/>
          </a:p>
          <a:p>
            <a:pPr lvl="1"/>
            <a:r>
              <a:rPr lang="en-US" dirty="0" smtClean="0"/>
              <a:t>Using loops</a:t>
            </a:r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19400" y="3581400"/>
            <a:ext cx="3505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&gt;&gt; sum = 0</a:t>
            </a:r>
          </a:p>
          <a:p>
            <a:r>
              <a:rPr lang="en-US" dirty="0" smtClean="0"/>
              <a:t>&gt;&gt; for </a:t>
            </a:r>
            <a:r>
              <a:rPr lang="en-US" dirty="0" err="1" smtClean="0"/>
              <a:t>i</a:t>
            </a:r>
            <a:r>
              <a:rPr lang="en-US" dirty="0" smtClean="0"/>
              <a:t> = 1:100</a:t>
            </a:r>
          </a:p>
          <a:p>
            <a:r>
              <a:rPr lang="en-US" dirty="0" smtClean="0"/>
              <a:t>&gt;&gt;    for j = 1:100</a:t>
            </a:r>
          </a:p>
          <a:p>
            <a:r>
              <a:rPr lang="en-US" dirty="0" smtClean="0"/>
              <a:t>&gt;&gt;         sum = sum + I(</a:t>
            </a:r>
            <a:r>
              <a:rPr lang="en-US" dirty="0" err="1" smtClean="0"/>
              <a:t>I,j</a:t>
            </a:r>
            <a:r>
              <a:rPr lang="en-US" dirty="0" smtClean="0"/>
              <a:t>)</a:t>
            </a:r>
          </a:p>
          <a:p>
            <a:r>
              <a:rPr lang="en-US" dirty="0" smtClean="0"/>
              <a:t>&gt;&gt;    end</a:t>
            </a:r>
          </a:p>
          <a:p>
            <a:r>
              <a:rPr lang="en-US" dirty="0" smtClean="0"/>
              <a:t>&gt;&gt; end</a:t>
            </a:r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0271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image brightness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constant number to all pixels</a:t>
            </a:r>
          </a:p>
          <a:p>
            <a:endParaRPr lang="en-US" dirty="0"/>
          </a:p>
          <a:p>
            <a:pPr lvl="1"/>
            <a:r>
              <a:rPr lang="en-US" dirty="0" smtClean="0"/>
              <a:t>Use loops or summation</a:t>
            </a:r>
          </a:p>
          <a:p>
            <a:pPr lvl="1"/>
            <a:endParaRPr lang="en-US" dirty="0"/>
          </a:p>
          <a:p>
            <a:r>
              <a:rPr lang="en-US" dirty="0" smtClean="0"/>
              <a:t>Changing brightness in patterns:</a:t>
            </a:r>
          </a:p>
          <a:p>
            <a:endParaRPr lang="en-US" dirty="0"/>
          </a:p>
          <a:p>
            <a:pPr lvl="1"/>
            <a:r>
              <a:rPr lang="en-US" dirty="0" smtClean="0"/>
              <a:t>Wave patterns</a:t>
            </a:r>
          </a:p>
          <a:p>
            <a:pPr lvl="1"/>
            <a:r>
              <a:rPr lang="en-US" dirty="0" smtClean="0"/>
              <a:t>Bands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332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edges in an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an image ‘I’:</a:t>
            </a:r>
          </a:p>
          <a:p>
            <a:pPr lvl="1"/>
            <a:r>
              <a:rPr lang="en-US" dirty="0" smtClean="0"/>
              <a:t>&gt;&gt; E = edge(</a:t>
            </a:r>
            <a:r>
              <a:rPr lang="en-US" dirty="0" err="1" smtClean="0"/>
              <a:t>I,’canny</a:t>
            </a:r>
            <a:r>
              <a:rPr lang="en-US" dirty="0" smtClean="0"/>
              <a:t>’);</a:t>
            </a:r>
          </a:p>
          <a:p>
            <a:pPr lvl="1"/>
            <a:r>
              <a:rPr lang="en-US" dirty="0" smtClean="0"/>
              <a:t>Replace canny with other methods</a:t>
            </a:r>
          </a:p>
          <a:p>
            <a:pPr lvl="2"/>
            <a:r>
              <a:rPr lang="en-US" dirty="0" smtClean="0"/>
              <a:t>Prewitt</a:t>
            </a:r>
          </a:p>
          <a:p>
            <a:pPr lvl="2"/>
            <a:r>
              <a:rPr lang="en-US" dirty="0" smtClean="0"/>
              <a:t>Roberts</a:t>
            </a:r>
          </a:p>
          <a:p>
            <a:pPr lvl="2"/>
            <a:r>
              <a:rPr lang="en-US" dirty="0" smtClean="0"/>
              <a:t>Sobel</a:t>
            </a:r>
          </a:p>
          <a:p>
            <a:pPr lvl="2"/>
            <a:r>
              <a:rPr lang="en-US" dirty="0" smtClean="0"/>
              <a:t>For reference: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://www.mathworks.com/help/toolbox/images/ref/edge.html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334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noise/Removing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an image ‘I’</a:t>
            </a:r>
          </a:p>
          <a:p>
            <a:pPr lvl="1"/>
            <a:r>
              <a:rPr lang="en-US" dirty="0" smtClean="0"/>
              <a:t>&gt;&gt; N = </a:t>
            </a:r>
            <a:r>
              <a:rPr lang="en-US" dirty="0" err="1" smtClean="0"/>
              <a:t>imnoise</a:t>
            </a:r>
            <a:r>
              <a:rPr lang="en-US" dirty="0" smtClean="0"/>
              <a:t>(</a:t>
            </a:r>
            <a:r>
              <a:rPr lang="en-US" dirty="0" err="1" smtClean="0"/>
              <a:t>I,’salt</a:t>
            </a:r>
            <a:r>
              <a:rPr lang="en-US" dirty="0" smtClean="0"/>
              <a:t> &amp; pepper’)</a:t>
            </a:r>
          </a:p>
          <a:p>
            <a:pPr lvl="1"/>
            <a:r>
              <a:rPr lang="en-US" dirty="0" smtClean="0"/>
              <a:t>Replace ‘salt &amp; pepper’ with other types of noise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peckle</a:t>
            </a:r>
          </a:p>
          <a:p>
            <a:pPr lvl="2"/>
            <a:r>
              <a:rPr lang="en-US" dirty="0" err="1"/>
              <a:t>p</a:t>
            </a:r>
            <a:r>
              <a:rPr lang="en-US" dirty="0" err="1" smtClean="0"/>
              <a:t>oisson</a:t>
            </a:r>
            <a:endParaRPr lang="en-US" dirty="0" smtClean="0"/>
          </a:p>
          <a:p>
            <a:pPr lvl="2"/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http://www.mathworks.com/help/toolbox/images/ref/imnoise.html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1974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noisy image ‘N’:</a:t>
            </a:r>
          </a:p>
          <a:p>
            <a:pPr lvl="1"/>
            <a:r>
              <a:rPr lang="en-US" dirty="0" smtClean="0"/>
              <a:t>F = medfilt2(N,[3 3]);</a:t>
            </a:r>
          </a:p>
          <a:p>
            <a:pPr lvl="1"/>
            <a:r>
              <a:rPr lang="en-US" dirty="0" smtClean="0"/>
              <a:t>There are other types of filters</a:t>
            </a:r>
          </a:p>
          <a:p>
            <a:pPr lvl="2"/>
            <a:r>
              <a:rPr lang="en-US" dirty="0" smtClean="0"/>
              <a:t>Most common: averaging filter</a:t>
            </a:r>
          </a:p>
          <a:p>
            <a:pPr lvl="2"/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http://www.mathworks.com/help/toolbox/images/f11-12251.html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823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Thresholding an image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greyscale image ‘I’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thresholded</a:t>
            </a:r>
            <a:r>
              <a:rPr lang="en-US" dirty="0" smtClean="0"/>
              <a:t> image ‘T’</a:t>
            </a:r>
          </a:p>
          <a:p>
            <a:pPr lvl="2"/>
            <a:r>
              <a:rPr lang="en-US" dirty="0" smtClean="0"/>
              <a:t>All pixel values greater than a fixed threshold are changed to 1</a:t>
            </a:r>
          </a:p>
          <a:p>
            <a:pPr lvl="2"/>
            <a:r>
              <a:rPr lang="en-US" dirty="0" smtClean="0"/>
              <a:t>All pixel values smaller than the threshold are changed to 0</a:t>
            </a:r>
          </a:p>
          <a:p>
            <a:pPr lvl="2"/>
            <a:r>
              <a:rPr lang="en-US" dirty="0" smtClean="0"/>
              <a:t>T = im2bw(I)</a:t>
            </a:r>
          </a:p>
          <a:p>
            <a:pPr lvl="2"/>
            <a:r>
              <a:rPr lang="en-US" dirty="0" smtClean="0"/>
              <a:t>Reference: </a:t>
            </a:r>
            <a:r>
              <a:rPr lang="en-US" dirty="0">
                <a:hlinkClick r:id="rId2"/>
              </a:rPr>
              <a:t>http://www.mathworks.com/help/toolbox/images/ref/im2bw.html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1819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Definition</a:t>
            </a:r>
          </a:p>
          <a:p>
            <a:pPr lvl="1"/>
            <a:r>
              <a:rPr lang="en-US" b="1" dirty="0" smtClean="0"/>
              <a:t>Optical </a:t>
            </a:r>
            <a:r>
              <a:rPr lang="en-US" b="1" dirty="0"/>
              <a:t>flow</a:t>
            </a:r>
            <a:r>
              <a:rPr lang="en-US" dirty="0"/>
              <a:t> or </a:t>
            </a:r>
            <a:r>
              <a:rPr lang="en-US" b="1" dirty="0"/>
              <a:t>optic flow</a:t>
            </a:r>
            <a:r>
              <a:rPr lang="en-US" dirty="0"/>
              <a:t> is the pattern of apparent motion of objects, surfaces, and edges in a visual scene caused by the relative motion between an observer (an eye or a camera) and the </a:t>
            </a:r>
            <a:r>
              <a:rPr lang="en-US" dirty="0" smtClean="0"/>
              <a:t>scene</a:t>
            </a:r>
          </a:p>
          <a:p>
            <a:pPr lvl="1"/>
            <a:endParaRPr lang="en-US" dirty="0"/>
          </a:p>
        </p:txBody>
      </p:sp>
      <p:pic>
        <p:nvPicPr>
          <p:cNvPr id="4" name="movie_hajj09_flowfield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05200"/>
            <a:ext cx="4165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677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25908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Things we can do in MATLAB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73635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MATLAB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Mathworks</a:t>
            </a:r>
            <a:endParaRPr lang="en-US" dirty="0"/>
          </a:p>
          <a:p>
            <a:pPr lvl="1"/>
            <a:r>
              <a:rPr lang="en-US" dirty="0" smtClean="0"/>
              <a:t>Maintained by the same people that develop </a:t>
            </a:r>
            <a:r>
              <a:rPr lang="en-US" dirty="0" err="1" smtClean="0"/>
              <a:t>Matlab</a:t>
            </a:r>
            <a:endParaRPr lang="en-US" dirty="0" smtClean="0"/>
          </a:p>
          <a:p>
            <a:pPr lvl="1"/>
            <a:r>
              <a:rPr lang="en-US" dirty="0" smtClean="0"/>
              <a:t>Beginner tutorials on </a:t>
            </a:r>
            <a:r>
              <a:rPr lang="en-US" dirty="0" err="1" smtClean="0"/>
              <a:t>Mathworks</a:t>
            </a:r>
            <a:r>
              <a:rPr lang="en-US" dirty="0" smtClean="0"/>
              <a:t>:</a:t>
            </a:r>
          </a:p>
          <a:p>
            <a:pPr lvl="2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www.mathworks.com/academia/student_center/tutorials/launchpad.html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Google</a:t>
            </a:r>
          </a:p>
          <a:p>
            <a:pPr lvl="1"/>
            <a:r>
              <a:rPr lang="en-US" dirty="0" smtClean="0"/>
              <a:t>Tons of material out there!</a:t>
            </a:r>
          </a:p>
          <a:p>
            <a:pPr lvl="1"/>
            <a:endParaRPr lang="en-US" dirty="0"/>
          </a:p>
          <a:p>
            <a:r>
              <a:rPr lang="en-US" dirty="0" err="1" smtClean="0"/>
              <a:t>Matlab’s</a:t>
            </a:r>
            <a:r>
              <a:rPr lang="en-US" dirty="0" smtClean="0"/>
              <a:t> own help </a:t>
            </a:r>
          </a:p>
          <a:p>
            <a:pPr lvl="1"/>
            <a:r>
              <a:rPr lang="en-US" dirty="0" smtClean="0"/>
              <a:t>For help with a particular function: </a:t>
            </a:r>
          </a:p>
          <a:p>
            <a:pPr lvl="2"/>
            <a:r>
              <a:rPr lang="en-US" dirty="0" smtClean="0"/>
              <a:t>just type ‘doc function-name’</a:t>
            </a:r>
          </a:p>
          <a:p>
            <a:endParaRPr lang="en-US" dirty="0"/>
          </a:p>
          <a:p>
            <a:r>
              <a:rPr lang="en-US" dirty="0" smtClean="0"/>
              <a:t>Email me questions!</a:t>
            </a:r>
          </a:p>
          <a:p>
            <a:pPr lvl="1"/>
            <a:r>
              <a:rPr lang="en-US" dirty="0" smtClean="0"/>
              <a:t>‘skhokhar@knights.ucf.edu’</a:t>
            </a:r>
          </a:p>
        </p:txBody>
      </p:sp>
    </p:spTree>
    <p:extLst>
      <p:ext uri="{BB962C8B-B14F-4D97-AF65-F5344CB8AC3E}">
        <p14:creationId xmlns:p14="http://schemas.microsoft.com/office/powerpoint/2010/main" val="1314292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My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15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math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DMAS : ‘/’ ‘*’ ‘+’ ‘-’ </a:t>
            </a:r>
          </a:p>
          <a:p>
            <a:endParaRPr lang="en-US" dirty="0" smtClean="0"/>
          </a:p>
          <a:p>
            <a:r>
              <a:rPr lang="en-US" dirty="0" smtClean="0"/>
              <a:t>Exponents: ‘^’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Trigonometric operations </a:t>
            </a:r>
          </a:p>
          <a:p>
            <a:pPr lvl="1"/>
            <a:r>
              <a:rPr lang="en-US" dirty="0" smtClean="0"/>
              <a:t>sin, </a:t>
            </a:r>
            <a:r>
              <a:rPr lang="en-US" dirty="0" err="1" smtClean="0"/>
              <a:t>asin</a:t>
            </a:r>
            <a:endParaRPr lang="en-US" dirty="0" smtClean="0"/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os</a:t>
            </a:r>
            <a:r>
              <a:rPr lang="en-US" dirty="0" smtClean="0"/>
              <a:t>, </a:t>
            </a:r>
            <a:r>
              <a:rPr lang="en-US" dirty="0" err="1" smtClean="0"/>
              <a:t>acos</a:t>
            </a:r>
            <a:endParaRPr lang="en-US" dirty="0" smtClean="0"/>
          </a:p>
          <a:p>
            <a:pPr lvl="1"/>
            <a:r>
              <a:rPr lang="en-US" dirty="0"/>
              <a:t>t</a:t>
            </a:r>
            <a:r>
              <a:rPr lang="en-US" dirty="0" smtClean="0"/>
              <a:t>an, </a:t>
            </a:r>
            <a:r>
              <a:rPr lang="en-US" dirty="0" err="1" smtClean="0"/>
              <a:t>atan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1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Matrices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matrix: </a:t>
            </a:r>
          </a:p>
          <a:p>
            <a:pPr lvl="1"/>
            <a:r>
              <a:rPr lang="en-US" dirty="0" smtClean="0"/>
              <a:t>Example: &gt;&gt; [1 1; 0 1]</a:t>
            </a:r>
          </a:p>
          <a:p>
            <a:pPr lvl="1"/>
            <a:endParaRPr lang="en-US" dirty="0"/>
          </a:p>
          <a:p>
            <a:r>
              <a:rPr lang="en-US" dirty="0" smtClean="0"/>
              <a:t>Matrix operations</a:t>
            </a:r>
          </a:p>
          <a:p>
            <a:pPr lvl="1"/>
            <a:r>
              <a:rPr lang="en-US" dirty="0" smtClean="0"/>
              <a:t>Addition, multiplication, inverse, transpose</a:t>
            </a:r>
          </a:p>
          <a:p>
            <a:pPr lvl="1"/>
            <a:r>
              <a:rPr lang="en-US" dirty="0" smtClean="0"/>
              <a:t>      ‘+’    ,            ‘*’          ,  </a:t>
            </a:r>
            <a:r>
              <a:rPr lang="en-US" dirty="0" err="1" smtClean="0"/>
              <a:t>inv</a:t>
            </a:r>
            <a:r>
              <a:rPr lang="en-US" dirty="0" smtClean="0"/>
              <a:t>()    ,         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17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Creating vectors: </a:t>
            </a:r>
          </a:p>
          <a:p>
            <a:pPr lvl="1"/>
            <a:r>
              <a:rPr lang="en-US" dirty="0" smtClean="0"/>
              <a:t>example: &gt;&gt; [1 2 3 4 5]</a:t>
            </a:r>
          </a:p>
          <a:p>
            <a:pPr lvl="1"/>
            <a:endParaRPr lang="en-US" dirty="0"/>
          </a:p>
          <a:p>
            <a:r>
              <a:rPr lang="en-US" dirty="0" smtClean="0"/>
              <a:t>Vector operations:</a:t>
            </a:r>
          </a:p>
          <a:p>
            <a:pPr lvl="1"/>
            <a:r>
              <a:rPr lang="en-US" dirty="0" smtClean="0"/>
              <a:t>Dot product: ‘.’</a:t>
            </a:r>
          </a:p>
          <a:p>
            <a:pPr lvl="1"/>
            <a:r>
              <a:rPr lang="en-US" dirty="0" smtClean="0"/>
              <a:t>Sum all elements: sum()</a:t>
            </a:r>
          </a:p>
          <a:p>
            <a:pPr lvl="1"/>
            <a:r>
              <a:rPr lang="en-US" dirty="0" smtClean="0"/>
              <a:t>Sort elements: sort()</a:t>
            </a:r>
          </a:p>
          <a:p>
            <a:pPr lvl="1"/>
            <a:r>
              <a:rPr lang="en-US" dirty="0" smtClean="0"/>
              <a:t>Find histogram of elements: </a:t>
            </a:r>
            <a:r>
              <a:rPr lang="en-US" dirty="0" err="1" smtClean="0"/>
              <a:t>hist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Find average of elements: mean()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865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a system of linear equations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𝑧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en-US" b="0" dirty="0" smtClean="0"/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-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∗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/>
                      </a:rPr>
                      <m:t>∗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𝑧</m:t>
                    </m:r>
                    <m:r>
                      <a:rPr lang="en-US" i="1">
                        <a:latin typeface="Cambria Math"/>
                      </a:rPr>
                      <m:t>=1/2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+−2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𝑧</m:t>
                    </m:r>
                    <m:r>
                      <a:rPr lang="en-US" i="1">
                        <a:latin typeface="Cambria Math"/>
                      </a:rPr>
                      <m:t>=−1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−1/2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2/3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1/2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07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smtClean="0"/>
              <a:t>Processing images in </a:t>
            </a:r>
            <a:r>
              <a:rPr lang="en-US" dirty="0" err="1" smtClean="0"/>
              <a:t>Matlab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19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Image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239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2-D array of numbers (intensity values, gray levels</a:t>
            </a:r>
            <a:r>
              <a:rPr lang="en-US" sz="2800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Gray levels 0 (black) to 255 (white)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Color </a:t>
            </a:r>
            <a:r>
              <a:rPr lang="en-US" sz="2800" dirty="0" smtClean="0"/>
              <a:t>image is 3 2-D arrays of numbers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Red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Green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Blue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4207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3" name="Picture 3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3609975"/>
            <a:ext cx="5100637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24" name="Rectangle 4"/>
          <p:cNvSpPr>
            <a:spLocks noChangeArrowheads="1"/>
          </p:cNvSpPr>
          <p:nvPr/>
        </p:nvSpPr>
        <p:spPr bwMode="auto">
          <a:xfrm>
            <a:off x="5003800" y="5332413"/>
            <a:ext cx="182563" cy="182562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86725" name="Picture 5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93357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26" name="AutoShape 6"/>
          <p:cNvSpPr>
            <a:spLocks noChangeArrowheads="1"/>
          </p:cNvSpPr>
          <p:nvPr/>
        </p:nvSpPr>
        <p:spPr bwMode="auto">
          <a:xfrm flipH="1">
            <a:off x="4495800" y="2162175"/>
            <a:ext cx="1295400" cy="457200"/>
          </a:xfrm>
          <a:prstGeom prst="rightArrow">
            <a:avLst>
              <a:gd name="adj1" fmla="val 50000"/>
              <a:gd name="adj2" fmla="val 708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86728" name="AutoShape 8"/>
          <p:cNvCxnSpPr>
            <a:cxnSpLocks noChangeShapeType="1"/>
            <a:stCxn id="286724" idx="3"/>
          </p:cNvCxnSpPr>
          <p:nvPr/>
        </p:nvCxnSpPr>
        <p:spPr bwMode="auto">
          <a:xfrm flipV="1">
            <a:off x="5199063" y="2847975"/>
            <a:ext cx="1582737" cy="2576513"/>
          </a:xfrm>
          <a:prstGeom prst="curvedConnector2">
            <a:avLst/>
          </a:prstGeom>
          <a:noFill/>
          <a:ln w="28575">
            <a:solidFill>
              <a:srgbClr val="FF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19188"/>
            <a:ext cx="36830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68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4" grpId="0" animBg="1"/>
      <p:bldP spid="28672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624</Words>
  <Application>Microsoft Office PowerPoint</Application>
  <PresentationFormat>On-screen Show (4:3)</PresentationFormat>
  <Paragraphs>142</Paragraphs>
  <Slides>21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Introduction to mathematical programming</vt:lpstr>
      <vt:lpstr>PowerPoint Presentation</vt:lpstr>
      <vt:lpstr>Basic math operations</vt:lpstr>
      <vt:lpstr>Matrices</vt:lpstr>
      <vt:lpstr>Vectors</vt:lpstr>
      <vt:lpstr>Solving a system of linear equations</vt:lpstr>
      <vt:lpstr>Processing images in Matlab</vt:lpstr>
      <vt:lpstr>Image</vt:lpstr>
      <vt:lpstr>PowerPoint Presentation</vt:lpstr>
      <vt:lpstr>Reading an image in Matlab</vt:lpstr>
      <vt:lpstr>Processing images</vt:lpstr>
      <vt:lpstr>Image statistics</vt:lpstr>
      <vt:lpstr>Accessing image pixels</vt:lpstr>
      <vt:lpstr>Changing image brightness</vt:lpstr>
      <vt:lpstr>Finding the edges in an image</vt:lpstr>
      <vt:lpstr>Adding noise/Removing noise</vt:lpstr>
      <vt:lpstr>Removing noise</vt:lpstr>
      <vt:lpstr>Thresholding an image</vt:lpstr>
      <vt:lpstr>Optical flow</vt:lpstr>
      <vt:lpstr>Great MATLAB resources</vt:lpstr>
      <vt:lpstr>My research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mathematical programming</dc:title>
  <dc:creator>Student</dc:creator>
  <cp:lastModifiedBy>Student</cp:lastModifiedBy>
  <cp:revision>1</cp:revision>
  <dcterms:created xsi:type="dcterms:W3CDTF">2012-01-21T14:07:49Z</dcterms:created>
  <dcterms:modified xsi:type="dcterms:W3CDTF">2012-01-21T14:08:50Z</dcterms:modified>
</cp:coreProperties>
</file>