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8" r:id="rId2"/>
    <p:sldId id="280" r:id="rId3"/>
    <p:sldId id="257" r:id="rId4"/>
    <p:sldId id="266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65" r:id="rId13"/>
    <p:sldId id="273" r:id="rId14"/>
    <p:sldId id="284" r:id="rId15"/>
    <p:sldId id="281" r:id="rId16"/>
    <p:sldId id="282" r:id="rId17"/>
    <p:sldId id="267" r:id="rId18"/>
    <p:sldId id="283" r:id="rId19"/>
    <p:sldId id="287" r:id="rId20"/>
    <p:sldId id="285" r:id="rId21"/>
    <p:sldId id="289" r:id="rId22"/>
    <p:sldId id="288" r:id="rId23"/>
    <p:sldId id="290" r:id="rId24"/>
    <p:sldId id="286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75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DBC89-5E80-4430-A3C5-532BAAD084F4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3DFC9-7270-4B7F-BC6D-8D66932719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64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D9438D2-B79C-4065-982C-DBD1931F6575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DA99EDC-7209-400A-AE4D-A46C0C3E277E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7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31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31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4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3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48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85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2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31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93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73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9551-33C7-4202-BD6B-CDB12919980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DC0F-8974-435D-B3CF-BE3E4FFF5F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43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Matlab</a:t>
            </a:r>
            <a:r>
              <a:rPr lang="en-US" dirty="0" smtClean="0"/>
              <a:t> Tutorial.</a:t>
            </a:r>
            <a:br>
              <a:rPr lang="en-US" dirty="0" smtClean="0"/>
            </a:br>
            <a:r>
              <a:rPr lang="en-US" dirty="0" smtClean="0"/>
              <a:t>Session 1</a:t>
            </a:r>
            <a:br>
              <a:rPr lang="en-US" dirty="0" smtClean="0"/>
            </a:br>
            <a:r>
              <a:rPr lang="en-US" dirty="0" smtClean="0"/>
              <a:t>Basics, Filters, Color Space, Derivatives, Pyramids, Optical 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dirty="0" smtClean="0"/>
              <a:t>Gonzalo </a:t>
            </a:r>
            <a:r>
              <a:rPr lang="en-US" dirty="0" err="1" smtClean="0"/>
              <a:t>Vaca-Castano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Processing images in </a:t>
            </a:r>
            <a:r>
              <a:rPr lang="en-US" dirty="0" err="1" smtClean="0"/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5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Image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239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2-D array of numbers (intensity values, gray levels)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Gray levels 0 (black) to 255 (white)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Color image is 3 2-D arrays of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xmlns="" val="36420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609975"/>
            <a:ext cx="510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5003800" y="5332413"/>
            <a:ext cx="182563" cy="18256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2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335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6" name="AutoShape 6"/>
          <p:cNvSpPr>
            <a:spLocks noChangeArrowheads="1"/>
          </p:cNvSpPr>
          <p:nvPr/>
        </p:nvSpPr>
        <p:spPr bwMode="auto">
          <a:xfrm flipH="1">
            <a:off x="4495800" y="2162175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6728" name="AutoShape 8"/>
          <p:cNvCxnSpPr>
            <a:cxnSpLocks noChangeShapeType="1"/>
            <a:stCxn id="286724" idx="3"/>
          </p:cNvCxnSpPr>
          <p:nvPr/>
        </p:nvCxnSpPr>
        <p:spPr bwMode="auto">
          <a:xfrm flipV="1">
            <a:off x="5199063" y="2847975"/>
            <a:ext cx="1582737" cy="2576513"/>
          </a:xfrm>
          <a:prstGeom prst="curvedConnector2">
            <a:avLst/>
          </a:pr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9188"/>
            <a:ext cx="3683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86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animBg="1"/>
      <p:bldP spid="2867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Removing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% Create a noisy image</a:t>
            </a:r>
          </a:p>
          <a:p>
            <a:pPr>
              <a:buNone/>
            </a:pPr>
            <a:r>
              <a:rPr lang="en-US" dirty="0" smtClean="0"/>
              <a:t>I = </a:t>
            </a:r>
            <a:r>
              <a:rPr lang="en-US" dirty="0" err="1" smtClean="0"/>
              <a:t>imread</a:t>
            </a:r>
            <a:r>
              <a:rPr lang="en-US" dirty="0" smtClean="0"/>
              <a:t>('eight.tif');</a:t>
            </a:r>
          </a:p>
          <a:p>
            <a:pPr>
              <a:buNone/>
            </a:pPr>
            <a:r>
              <a:rPr lang="en-US" dirty="0" err="1" smtClean="0"/>
              <a:t>imshow</a:t>
            </a:r>
            <a:r>
              <a:rPr lang="en-US" dirty="0" smtClean="0"/>
              <a:t>(I)</a:t>
            </a:r>
          </a:p>
          <a:p>
            <a:pPr>
              <a:buNone/>
            </a:pPr>
            <a:r>
              <a:rPr lang="en-US" dirty="0" smtClean="0"/>
              <a:t>J = </a:t>
            </a:r>
            <a:r>
              <a:rPr lang="en-US" dirty="0" err="1" smtClean="0"/>
              <a:t>imnoise</a:t>
            </a:r>
            <a:r>
              <a:rPr lang="en-US" dirty="0" smtClean="0"/>
              <a:t>(</a:t>
            </a:r>
            <a:r>
              <a:rPr lang="en-US" dirty="0" err="1" smtClean="0"/>
              <a:t>I,'salt</a:t>
            </a:r>
            <a:r>
              <a:rPr lang="en-US" dirty="0" smtClean="0"/>
              <a:t> &amp; pepper',0.02);</a:t>
            </a:r>
          </a:p>
          <a:p>
            <a:pPr>
              <a:buNone/>
            </a:pPr>
            <a:r>
              <a:rPr lang="en-US" dirty="0" smtClean="0"/>
              <a:t>figure, </a:t>
            </a:r>
            <a:r>
              <a:rPr lang="en-US" dirty="0" err="1" smtClean="0"/>
              <a:t>imshow</a:t>
            </a:r>
            <a:r>
              <a:rPr lang="en-US" dirty="0" smtClean="0"/>
              <a:t>(J)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% Mean filter</a:t>
            </a:r>
          </a:p>
          <a:p>
            <a:pPr>
              <a:buNone/>
            </a:pPr>
            <a:r>
              <a:rPr lang="en-US" dirty="0" smtClean="0"/>
              <a:t>K = filter2(</a:t>
            </a:r>
            <a:r>
              <a:rPr lang="en-US" dirty="0" err="1" smtClean="0"/>
              <a:t>fspecial</a:t>
            </a:r>
            <a:r>
              <a:rPr lang="en-US" dirty="0" smtClean="0"/>
              <a:t>('average',3),J)/255;</a:t>
            </a:r>
          </a:p>
          <a:p>
            <a:pPr>
              <a:buNone/>
            </a:pPr>
            <a:r>
              <a:rPr lang="en-US" dirty="0" smtClean="0"/>
              <a:t>figure, </a:t>
            </a:r>
            <a:r>
              <a:rPr lang="en-US" dirty="0" err="1" smtClean="0"/>
              <a:t>imshow</a:t>
            </a:r>
            <a:r>
              <a:rPr lang="en-US" dirty="0" smtClean="0"/>
              <a:t>(K)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%Median filter</a:t>
            </a:r>
          </a:p>
          <a:p>
            <a:pPr>
              <a:buNone/>
            </a:pPr>
            <a:r>
              <a:rPr lang="en-US" dirty="0" smtClean="0"/>
              <a:t>L = medfilt2(J,[3 3]);</a:t>
            </a:r>
          </a:p>
          <a:p>
            <a:pPr>
              <a:buNone/>
            </a:pPr>
            <a:r>
              <a:rPr lang="en-US" dirty="0" smtClean="0"/>
              <a:t>figure, </a:t>
            </a:r>
            <a:r>
              <a:rPr lang="en-US" dirty="0" err="1" smtClean="0"/>
              <a:t>imshow</a:t>
            </a:r>
            <a:r>
              <a:rPr lang="en-US" dirty="0" smtClean="0"/>
              <a:t>(L)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88868" cy="474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Rgb,HSV</a:t>
            </a:r>
            <a:r>
              <a:rPr lang="en-US" dirty="0" smtClean="0"/>
              <a:t>, etc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Tutorial. Session 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7200"/>
            <a:ext cx="41624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Architecture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83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Raster Images (RGB, Gray Scale, Logical)</a:t>
            </a:r>
          </a:p>
        </p:txBody>
      </p:sp>
      <p:sp>
        <p:nvSpPr>
          <p:cNvPr id="5124" name="Cube 6"/>
          <p:cNvSpPr>
            <a:spLocks noChangeArrowheads="1"/>
          </p:cNvSpPr>
          <p:nvPr/>
        </p:nvSpPr>
        <p:spPr bwMode="auto">
          <a:xfrm>
            <a:off x="1143000" y="2971800"/>
            <a:ext cx="3200400" cy="2819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67000">
                <a:srgbClr val="FFFF00"/>
              </a:gs>
              <a:gs pos="78999">
                <a:srgbClr val="FF6633"/>
              </a:gs>
              <a:gs pos="89999">
                <a:srgbClr val="FF3399"/>
              </a:gs>
              <a:gs pos="89999">
                <a:srgbClr val="01A78F"/>
              </a:gs>
              <a:gs pos="100000">
                <a:srgbClr val="3366FF"/>
              </a:gs>
            </a:gsLst>
            <a:path path="rect">
              <a:fillToRect t="100000" r="10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5867400" y="2743200"/>
            <a:ext cx="1828800" cy="1447800"/>
          </a:xfrm>
          <a:prstGeom prst="cub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cxnSp>
        <p:nvCxnSpPr>
          <p:cNvPr id="5126" name="Straight Connector 9"/>
          <p:cNvCxnSpPr>
            <a:cxnSpLocks noChangeShapeType="1"/>
          </p:cNvCxnSpPr>
          <p:nvPr/>
        </p:nvCxnSpPr>
        <p:spPr bwMode="auto">
          <a:xfrm>
            <a:off x="1371600" y="3429000"/>
            <a:ext cx="2514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27" name="Straight Connector 14"/>
          <p:cNvCxnSpPr>
            <a:cxnSpLocks noChangeShapeType="1"/>
          </p:cNvCxnSpPr>
          <p:nvPr/>
        </p:nvCxnSpPr>
        <p:spPr bwMode="auto">
          <a:xfrm>
            <a:off x="1600200" y="3200400"/>
            <a:ext cx="2514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28" name="Straight Connector 17"/>
          <p:cNvCxnSpPr>
            <a:cxnSpLocks noChangeShapeType="1"/>
          </p:cNvCxnSpPr>
          <p:nvPr/>
        </p:nvCxnSpPr>
        <p:spPr bwMode="auto">
          <a:xfrm flipH="1">
            <a:off x="1295400" y="2971800"/>
            <a:ext cx="7620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29" name="Straight Connector 18"/>
          <p:cNvCxnSpPr>
            <a:cxnSpLocks noChangeShapeType="1"/>
          </p:cNvCxnSpPr>
          <p:nvPr/>
        </p:nvCxnSpPr>
        <p:spPr bwMode="auto">
          <a:xfrm flipH="1">
            <a:off x="1524000" y="2971800"/>
            <a:ext cx="838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0" name="Straight Connector 19"/>
          <p:cNvCxnSpPr>
            <a:cxnSpLocks noChangeShapeType="1"/>
          </p:cNvCxnSpPr>
          <p:nvPr/>
        </p:nvCxnSpPr>
        <p:spPr bwMode="auto">
          <a:xfrm flipH="1">
            <a:off x="1828800" y="2971800"/>
            <a:ext cx="838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1" name="Straight Connector 20"/>
          <p:cNvCxnSpPr>
            <a:cxnSpLocks noChangeShapeType="1"/>
          </p:cNvCxnSpPr>
          <p:nvPr/>
        </p:nvCxnSpPr>
        <p:spPr bwMode="auto">
          <a:xfrm flipH="1">
            <a:off x="2133600" y="2971800"/>
            <a:ext cx="838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2" name="Straight Connector 21"/>
          <p:cNvCxnSpPr>
            <a:cxnSpLocks noChangeShapeType="1"/>
          </p:cNvCxnSpPr>
          <p:nvPr/>
        </p:nvCxnSpPr>
        <p:spPr bwMode="auto">
          <a:xfrm flipH="1">
            <a:off x="3200400" y="2971800"/>
            <a:ext cx="91440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3" name="Straight Connector 22"/>
          <p:cNvCxnSpPr>
            <a:cxnSpLocks noChangeShapeType="1"/>
          </p:cNvCxnSpPr>
          <p:nvPr/>
        </p:nvCxnSpPr>
        <p:spPr bwMode="auto">
          <a:xfrm flipH="1">
            <a:off x="3048000" y="2971800"/>
            <a:ext cx="838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4" name="Straight Connector 23"/>
          <p:cNvCxnSpPr>
            <a:cxnSpLocks noChangeShapeType="1"/>
          </p:cNvCxnSpPr>
          <p:nvPr/>
        </p:nvCxnSpPr>
        <p:spPr bwMode="auto">
          <a:xfrm flipH="1">
            <a:off x="2743200" y="2971800"/>
            <a:ext cx="838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5" name="Straight Connector 25"/>
          <p:cNvCxnSpPr>
            <a:cxnSpLocks noChangeShapeType="1"/>
          </p:cNvCxnSpPr>
          <p:nvPr/>
        </p:nvCxnSpPr>
        <p:spPr bwMode="auto">
          <a:xfrm flipH="1">
            <a:off x="2438400" y="2971800"/>
            <a:ext cx="838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6" name="Straight Connector 27"/>
          <p:cNvCxnSpPr>
            <a:cxnSpLocks noChangeShapeType="1"/>
          </p:cNvCxnSpPr>
          <p:nvPr/>
        </p:nvCxnSpPr>
        <p:spPr bwMode="auto">
          <a:xfrm>
            <a:off x="3886200" y="34290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7" name="Straight Connector 29"/>
          <p:cNvCxnSpPr>
            <a:cxnSpLocks noChangeShapeType="1"/>
          </p:cNvCxnSpPr>
          <p:nvPr/>
        </p:nvCxnSpPr>
        <p:spPr bwMode="auto">
          <a:xfrm>
            <a:off x="4114800" y="3200400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8" name="Straight Connector 32"/>
          <p:cNvCxnSpPr>
            <a:cxnSpLocks noChangeShapeType="1"/>
          </p:cNvCxnSpPr>
          <p:nvPr/>
        </p:nvCxnSpPr>
        <p:spPr bwMode="auto">
          <a:xfrm flipH="1">
            <a:off x="3581400" y="3276600"/>
            <a:ext cx="7620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39" name="Straight Connector 34"/>
          <p:cNvCxnSpPr>
            <a:cxnSpLocks noChangeShapeType="1"/>
          </p:cNvCxnSpPr>
          <p:nvPr/>
        </p:nvCxnSpPr>
        <p:spPr bwMode="auto">
          <a:xfrm flipH="1">
            <a:off x="3581400" y="3581400"/>
            <a:ext cx="7620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0" name="Straight Connector 35"/>
          <p:cNvCxnSpPr>
            <a:cxnSpLocks noChangeShapeType="1"/>
          </p:cNvCxnSpPr>
          <p:nvPr/>
        </p:nvCxnSpPr>
        <p:spPr bwMode="auto">
          <a:xfrm flipH="1">
            <a:off x="3581400" y="3886200"/>
            <a:ext cx="7620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1" name="Straight Connector 36"/>
          <p:cNvCxnSpPr>
            <a:cxnSpLocks noChangeShapeType="1"/>
          </p:cNvCxnSpPr>
          <p:nvPr/>
        </p:nvCxnSpPr>
        <p:spPr bwMode="auto">
          <a:xfrm flipH="1">
            <a:off x="3581400" y="4191000"/>
            <a:ext cx="7620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2" name="Straight Connector 37"/>
          <p:cNvCxnSpPr>
            <a:cxnSpLocks noChangeShapeType="1"/>
          </p:cNvCxnSpPr>
          <p:nvPr/>
        </p:nvCxnSpPr>
        <p:spPr bwMode="auto">
          <a:xfrm flipH="1">
            <a:off x="3581400" y="4495800"/>
            <a:ext cx="7620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3" name="Straight Connector 38"/>
          <p:cNvCxnSpPr>
            <a:cxnSpLocks noChangeShapeType="1"/>
          </p:cNvCxnSpPr>
          <p:nvPr/>
        </p:nvCxnSpPr>
        <p:spPr bwMode="auto">
          <a:xfrm flipH="1">
            <a:off x="3581400" y="4800600"/>
            <a:ext cx="762000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4" name="Straight Connector 57"/>
          <p:cNvCxnSpPr>
            <a:cxnSpLocks noChangeShapeType="1"/>
          </p:cNvCxnSpPr>
          <p:nvPr/>
        </p:nvCxnSpPr>
        <p:spPr bwMode="auto">
          <a:xfrm flipH="1">
            <a:off x="6019800" y="2743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5" name="Straight Connector 87"/>
          <p:cNvCxnSpPr>
            <a:cxnSpLocks noChangeShapeType="1"/>
          </p:cNvCxnSpPr>
          <p:nvPr/>
        </p:nvCxnSpPr>
        <p:spPr bwMode="auto">
          <a:xfrm flipH="1">
            <a:off x="6248400" y="2743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6" name="Straight Connector 90"/>
          <p:cNvCxnSpPr>
            <a:cxnSpLocks noChangeShapeType="1"/>
          </p:cNvCxnSpPr>
          <p:nvPr/>
        </p:nvCxnSpPr>
        <p:spPr bwMode="auto">
          <a:xfrm flipH="1">
            <a:off x="6477000" y="2743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7" name="Straight Connector 91"/>
          <p:cNvCxnSpPr>
            <a:cxnSpLocks noChangeShapeType="1"/>
          </p:cNvCxnSpPr>
          <p:nvPr/>
        </p:nvCxnSpPr>
        <p:spPr bwMode="auto">
          <a:xfrm flipH="1">
            <a:off x="6705600" y="2743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8" name="Straight Connector 92"/>
          <p:cNvCxnSpPr>
            <a:cxnSpLocks noChangeShapeType="1"/>
          </p:cNvCxnSpPr>
          <p:nvPr/>
        </p:nvCxnSpPr>
        <p:spPr bwMode="auto">
          <a:xfrm flipH="1">
            <a:off x="6934200" y="2743200"/>
            <a:ext cx="4572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49" name="Straight Connector 94"/>
          <p:cNvCxnSpPr>
            <a:cxnSpLocks noChangeShapeType="1"/>
          </p:cNvCxnSpPr>
          <p:nvPr/>
        </p:nvCxnSpPr>
        <p:spPr bwMode="auto">
          <a:xfrm flipH="1">
            <a:off x="7315200" y="29718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50" name="Straight Connector 95"/>
          <p:cNvCxnSpPr>
            <a:cxnSpLocks noChangeShapeType="1"/>
          </p:cNvCxnSpPr>
          <p:nvPr/>
        </p:nvCxnSpPr>
        <p:spPr bwMode="auto">
          <a:xfrm flipH="1">
            <a:off x="7315200" y="32004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51" name="Straight Connector 96"/>
          <p:cNvCxnSpPr>
            <a:cxnSpLocks noChangeShapeType="1"/>
          </p:cNvCxnSpPr>
          <p:nvPr/>
        </p:nvCxnSpPr>
        <p:spPr bwMode="auto">
          <a:xfrm flipH="1">
            <a:off x="7315200" y="34290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52" name="Straight Connector 97"/>
          <p:cNvCxnSpPr>
            <a:cxnSpLocks noChangeShapeType="1"/>
          </p:cNvCxnSpPr>
          <p:nvPr/>
        </p:nvCxnSpPr>
        <p:spPr bwMode="auto">
          <a:xfrm flipH="1">
            <a:off x="7315200" y="36576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153" name="Cube 99"/>
          <p:cNvSpPr>
            <a:spLocks noChangeArrowheads="1"/>
          </p:cNvSpPr>
          <p:nvPr/>
        </p:nvSpPr>
        <p:spPr bwMode="auto">
          <a:xfrm>
            <a:off x="5638800" y="5029200"/>
            <a:ext cx="1752600" cy="1371600"/>
          </a:xfrm>
          <a:prstGeom prst="cube">
            <a:avLst>
              <a:gd name="adj" fmla="val 25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154" name="Straight Connector 103"/>
          <p:cNvCxnSpPr>
            <a:cxnSpLocks noChangeShapeType="1"/>
          </p:cNvCxnSpPr>
          <p:nvPr/>
        </p:nvCxnSpPr>
        <p:spPr bwMode="auto">
          <a:xfrm flipH="1">
            <a:off x="5638800" y="5029200"/>
            <a:ext cx="5334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55" name="Straight Connector 107"/>
          <p:cNvCxnSpPr>
            <a:cxnSpLocks noChangeShapeType="1"/>
          </p:cNvCxnSpPr>
          <p:nvPr/>
        </p:nvCxnSpPr>
        <p:spPr bwMode="auto">
          <a:xfrm flipH="1">
            <a:off x="5867400" y="5029200"/>
            <a:ext cx="5334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56" name="Straight Connector 108"/>
          <p:cNvCxnSpPr>
            <a:cxnSpLocks noChangeShapeType="1"/>
          </p:cNvCxnSpPr>
          <p:nvPr/>
        </p:nvCxnSpPr>
        <p:spPr bwMode="auto">
          <a:xfrm flipH="1">
            <a:off x="6096000" y="5029200"/>
            <a:ext cx="5334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57" name="Straight Connector 109"/>
          <p:cNvCxnSpPr>
            <a:cxnSpLocks noChangeShapeType="1"/>
          </p:cNvCxnSpPr>
          <p:nvPr/>
        </p:nvCxnSpPr>
        <p:spPr bwMode="auto">
          <a:xfrm flipH="1">
            <a:off x="6324600" y="5029200"/>
            <a:ext cx="5334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58" name="Straight Connector 110"/>
          <p:cNvCxnSpPr>
            <a:cxnSpLocks noChangeShapeType="1"/>
          </p:cNvCxnSpPr>
          <p:nvPr/>
        </p:nvCxnSpPr>
        <p:spPr bwMode="auto">
          <a:xfrm flipH="1">
            <a:off x="6553200" y="5029200"/>
            <a:ext cx="5334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59" name="Straight Connector 112"/>
          <p:cNvCxnSpPr>
            <a:cxnSpLocks noChangeShapeType="1"/>
          </p:cNvCxnSpPr>
          <p:nvPr/>
        </p:nvCxnSpPr>
        <p:spPr bwMode="auto">
          <a:xfrm flipH="1">
            <a:off x="7010400" y="51816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60" name="Straight Connector 113"/>
          <p:cNvCxnSpPr>
            <a:cxnSpLocks noChangeShapeType="1"/>
          </p:cNvCxnSpPr>
          <p:nvPr/>
        </p:nvCxnSpPr>
        <p:spPr bwMode="auto">
          <a:xfrm flipH="1">
            <a:off x="7010400" y="54102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61" name="Straight Connector 114"/>
          <p:cNvCxnSpPr>
            <a:cxnSpLocks noChangeShapeType="1"/>
          </p:cNvCxnSpPr>
          <p:nvPr/>
        </p:nvCxnSpPr>
        <p:spPr bwMode="auto">
          <a:xfrm flipH="1">
            <a:off x="7010400" y="56388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5162" name="Straight Connector 115"/>
          <p:cNvCxnSpPr>
            <a:cxnSpLocks noChangeShapeType="1"/>
          </p:cNvCxnSpPr>
          <p:nvPr/>
        </p:nvCxnSpPr>
        <p:spPr bwMode="auto">
          <a:xfrm flipH="1">
            <a:off x="7010400" y="5867400"/>
            <a:ext cx="3810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119" name="Picture 118" descr="mouseInPipe0010.tif"/>
          <p:cNvPicPr preferRelativeResize="0"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33856" y="3657600"/>
            <a:ext cx="2532888" cy="214884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softEdge rad="31750"/>
          </a:effectLst>
        </p:spPr>
      </p:pic>
      <p:pic>
        <p:nvPicPr>
          <p:cNvPr id="122" name="Picture 121" descr="box0044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43016" y="3090672"/>
            <a:ext cx="1517904" cy="11384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3" name="TextBox 122"/>
          <p:cNvSpPr txBox="1"/>
          <p:nvPr/>
        </p:nvSpPr>
        <p:spPr>
          <a:xfrm>
            <a:off x="3581400" y="6096000"/>
            <a:ext cx="3635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latin typeface="+mj-lt"/>
              </a:rPr>
              <a:t>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962400" y="5791200"/>
            <a:ext cx="369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G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267200" y="5334000"/>
            <a:ext cx="352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latin typeface="+mj-lt"/>
              </a:rPr>
              <a:t>B</a:t>
            </a:r>
          </a:p>
        </p:txBody>
      </p:sp>
      <p:cxnSp>
        <p:nvCxnSpPr>
          <p:cNvPr id="5168" name="Straight Arrow Connector 126"/>
          <p:cNvCxnSpPr>
            <a:cxnSpLocks noChangeShapeType="1"/>
            <a:stCxn id="123" idx="0"/>
          </p:cNvCxnSpPr>
          <p:nvPr/>
        </p:nvCxnSpPr>
        <p:spPr bwMode="auto">
          <a:xfrm flipH="1" flipV="1">
            <a:off x="3733800" y="5791200"/>
            <a:ext cx="30163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169" name="Straight Arrow Connector 131"/>
          <p:cNvCxnSpPr>
            <a:cxnSpLocks noChangeShapeType="1"/>
            <a:stCxn id="124" idx="0"/>
          </p:cNvCxnSpPr>
          <p:nvPr/>
        </p:nvCxnSpPr>
        <p:spPr bwMode="auto">
          <a:xfrm flipH="1" flipV="1">
            <a:off x="4038600" y="5486400"/>
            <a:ext cx="109538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170" name="Straight Arrow Connector 133"/>
          <p:cNvCxnSpPr>
            <a:cxnSpLocks noChangeShapeType="1"/>
          </p:cNvCxnSpPr>
          <p:nvPr/>
        </p:nvCxnSpPr>
        <p:spPr bwMode="auto">
          <a:xfrm flipH="1" flipV="1">
            <a:off x="4267200" y="5257800"/>
            <a:ext cx="76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36" name="TextBox 135"/>
          <p:cNvSpPr txBox="1"/>
          <p:nvPr/>
        </p:nvSpPr>
        <p:spPr>
          <a:xfrm>
            <a:off x="3886200" y="6172200"/>
            <a:ext cx="9223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(0 – 255)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267200" y="5867400"/>
            <a:ext cx="9223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(0 – 255)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572000" y="5410200"/>
            <a:ext cx="9223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(0 – 255)</a:t>
            </a:r>
          </a:p>
        </p:txBody>
      </p:sp>
      <p:sp>
        <p:nvSpPr>
          <p:cNvPr id="140" name="Right Brace 139"/>
          <p:cNvSpPr/>
          <p:nvPr/>
        </p:nvSpPr>
        <p:spPr bwMode="auto">
          <a:xfrm rot="2688806">
            <a:off x="3935413" y="3138488"/>
            <a:ext cx="669925" cy="1000125"/>
          </a:xfrm>
          <a:prstGeom prst="rightBrace">
            <a:avLst>
              <a:gd name="adj1" fmla="val 8333"/>
              <a:gd name="adj2" fmla="val 21667"/>
            </a:avLst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4495800" y="3657600"/>
            <a:ext cx="11525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latin typeface="+mn-lt"/>
              </a:rPr>
              <a:t>3 depths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077200" y="4343400"/>
            <a:ext cx="9223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(0 – 255)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086600" y="4343400"/>
            <a:ext cx="10668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</a:rPr>
              <a:t>Gray Scale</a:t>
            </a:r>
          </a:p>
        </p:txBody>
      </p:sp>
      <p:cxnSp>
        <p:nvCxnSpPr>
          <p:cNvPr id="5178" name="Straight Arrow Connector 144"/>
          <p:cNvCxnSpPr>
            <a:cxnSpLocks noChangeShapeType="1"/>
          </p:cNvCxnSpPr>
          <p:nvPr/>
        </p:nvCxnSpPr>
        <p:spPr bwMode="auto">
          <a:xfrm flipH="1" flipV="1">
            <a:off x="7620000" y="4038600"/>
            <a:ext cx="1524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46" name="TextBox 145"/>
          <p:cNvSpPr txBox="1"/>
          <p:nvPr/>
        </p:nvSpPr>
        <p:spPr>
          <a:xfrm>
            <a:off x="5105400" y="3048000"/>
            <a:ext cx="5556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Row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715000" y="4495800"/>
            <a:ext cx="4476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Col</a:t>
            </a:r>
          </a:p>
        </p:txBody>
      </p:sp>
      <p:cxnSp>
        <p:nvCxnSpPr>
          <p:cNvPr id="5181" name="Straight Arrow Connector 148"/>
          <p:cNvCxnSpPr>
            <a:cxnSpLocks noChangeShapeType="1"/>
            <a:stCxn id="146" idx="3"/>
          </p:cNvCxnSpPr>
          <p:nvPr/>
        </p:nvCxnSpPr>
        <p:spPr bwMode="auto">
          <a:xfrm flipV="1">
            <a:off x="5661025" y="3200400"/>
            <a:ext cx="2063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182" name="Straight Arrow Connector 150"/>
          <p:cNvCxnSpPr>
            <a:cxnSpLocks noChangeShapeType="1"/>
          </p:cNvCxnSpPr>
          <p:nvPr/>
        </p:nvCxnSpPr>
        <p:spPr bwMode="auto">
          <a:xfrm flipV="1">
            <a:off x="5943600" y="4267200"/>
            <a:ext cx="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52" name="TextBox 151"/>
          <p:cNvSpPr txBox="1"/>
          <p:nvPr/>
        </p:nvSpPr>
        <p:spPr>
          <a:xfrm>
            <a:off x="4495800" y="2514600"/>
            <a:ext cx="11811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Single depth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533400" y="3352800"/>
            <a:ext cx="6746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Row 1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7010400" y="6400800"/>
            <a:ext cx="14271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Logical (0 0r 1)</a:t>
            </a:r>
          </a:p>
        </p:txBody>
      </p:sp>
      <p:cxnSp>
        <p:nvCxnSpPr>
          <p:cNvPr id="5186" name="Straight Arrow Connector 156"/>
          <p:cNvCxnSpPr>
            <a:cxnSpLocks noChangeShapeType="1"/>
          </p:cNvCxnSpPr>
          <p:nvPr/>
        </p:nvCxnSpPr>
        <p:spPr bwMode="auto">
          <a:xfrm flipH="1" flipV="1">
            <a:off x="7315200" y="6248400"/>
            <a:ext cx="3048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59" name="Rectangle 158"/>
          <p:cNvSpPr/>
          <p:nvPr/>
        </p:nvSpPr>
        <p:spPr>
          <a:xfrm>
            <a:off x="685800" y="3124200"/>
            <a:ext cx="6985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Row 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990600" y="2895600"/>
            <a:ext cx="6969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Row 3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85800" y="5943600"/>
            <a:ext cx="26701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(8-bit representation of colors)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943600" y="2362200"/>
            <a:ext cx="30162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(8-bit representation of gray scale)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467600" y="5181600"/>
            <a:ext cx="144780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(1-bit </a:t>
            </a:r>
          </a:p>
          <a:p>
            <a:pPr>
              <a:defRPr/>
            </a:pPr>
            <a:r>
              <a:rPr lang="en-US" sz="1400" i="1" dirty="0">
                <a:latin typeface="+mj-lt"/>
              </a:rPr>
              <a:t>representation of black or white saturation)</a:t>
            </a:r>
          </a:p>
        </p:txBody>
      </p:sp>
      <p:sp>
        <p:nvSpPr>
          <p:cNvPr id="73" name="Right Brace 72"/>
          <p:cNvSpPr/>
          <p:nvPr/>
        </p:nvSpPr>
        <p:spPr bwMode="auto">
          <a:xfrm rot="2634935" flipH="1" flipV="1">
            <a:off x="5761038" y="2554288"/>
            <a:ext cx="307975" cy="544512"/>
          </a:xfrm>
          <a:prstGeom prst="rightBrace">
            <a:avLst>
              <a:gd name="adj1" fmla="val 8333"/>
              <a:gd name="adj2" fmla="val 21667"/>
            </a:avLst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pic>
        <p:nvPicPr>
          <p:cNvPr id="74" name="Picture 73" descr="LogicalBlinky.t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38800" y="5385816"/>
            <a:ext cx="1418023" cy="102412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&gt;&gt; I = </a:t>
            </a:r>
            <a:r>
              <a:rPr lang="en-US" dirty="0" err="1" smtClean="0"/>
              <a:t>imread</a:t>
            </a:r>
            <a:r>
              <a:rPr lang="en-US" dirty="0" smtClean="0"/>
              <a:t>('board.tif')</a:t>
            </a:r>
          </a:p>
          <a:p>
            <a:endParaRPr lang="en-US" dirty="0"/>
          </a:p>
          <a:p>
            <a:r>
              <a:rPr lang="en-US" dirty="0" smtClean="0"/>
              <a:t>Displaying image:</a:t>
            </a:r>
          </a:p>
          <a:p>
            <a:pPr lvl="1"/>
            <a:r>
              <a:rPr lang="en-US" dirty="0" smtClean="0"/>
              <a:t>&gt;&gt; </a:t>
            </a:r>
            <a:r>
              <a:rPr lang="en-US" dirty="0" err="1" smtClean="0"/>
              <a:t>imshow</a:t>
            </a:r>
            <a:r>
              <a:rPr lang="en-US" dirty="0" smtClean="0"/>
              <a:t>(I)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Check image size</a:t>
            </a:r>
          </a:p>
          <a:p>
            <a:pPr lvl="1"/>
            <a:r>
              <a:rPr lang="en-US" dirty="0" smtClean="0"/>
              <a:t>&gt;&gt; size(I)</a:t>
            </a:r>
          </a:p>
          <a:p>
            <a:pPr lvl="1"/>
            <a:endParaRPr lang="en-US" dirty="0"/>
          </a:p>
          <a:p>
            <a:r>
              <a:rPr lang="en-US" dirty="0" smtClean="0"/>
              <a:t>Convert color image to black and white image:</a:t>
            </a:r>
          </a:p>
          <a:p>
            <a:pPr lvl="1"/>
            <a:r>
              <a:rPr lang="en-US" dirty="0" smtClean="0"/>
              <a:t>&gt;&gt; rgb2gray(I)</a:t>
            </a:r>
          </a:p>
          <a:p>
            <a:pPr lvl="1"/>
            <a:r>
              <a:rPr lang="en-US" dirty="0" smtClean="0"/>
              <a:t>% Gray= </a:t>
            </a:r>
            <a:r>
              <a:rPr lang="pt-BR" dirty="0" smtClean="0"/>
              <a:t>0.2989 * R + 0.5870 * G + 0.1140 * 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89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Color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rgb2hsv(I)</a:t>
            </a:r>
          </a:p>
          <a:p>
            <a:r>
              <a:rPr lang="en-US" dirty="0" smtClean="0"/>
              <a:t>rgb2ycbcr(I)</a:t>
            </a:r>
          </a:p>
          <a:p>
            <a:r>
              <a:rPr lang="en-US" dirty="0" smtClean="0"/>
              <a:t>rgb2ntsc (I)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43750" r="32064" b="13542"/>
          <a:stretch>
            <a:fillRect/>
          </a:stretch>
        </p:blipFill>
        <p:spPr bwMode="auto">
          <a:xfrm>
            <a:off x="457200" y="35052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3124200"/>
            <a:ext cx="2172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CIELAB or CIECAM02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3400" y="1219200"/>
            <a:ext cx="4240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http://en.wikipedia.org/wiki/HSL_and_HSV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14428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Tutorial. Session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(Filters)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dirty="0" err="1" smtClean="0"/>
              <a:t>continuos</a:t>
            </a:r>
            <a:r>
              <a:rPr lang="en-US" dirty="0" smtClean="0"/>
              <a:t> 1d Signal, derivative is:</a:t>
            </a:r>
          </a:p>
          <a:p>
            <a:pPr lvl="1"/>
            <a:r>
              <a:rPr lang="en-US" dirty="0" err="1" smtClean="0"/>
              <a:t>lim</a:t>
            </a:r>
            <a:r>
              <a:rPr lang="en-US" dirty="0" smtClean="0"/>
              <a:t> </a:t>
            </a:r>
            <a:r>
              <a:rPr lang="en-US" dirty="0" err="1" smtClean="0"/>
              <a:t>dx</a:t>
            </a:r>
            <a:r>
              <a:rPr lang="en-US" dirty="0" smtClean="0"/>
              <a:t>-&gt;0   f(</a:t>
            </a:r>
            <a:r>
              <a:rPr lang="en-US" dirty="0" err="1" smtClean="0"/>
              <a:t>x+dx</a:t>
            </a:r>
            <a:r>
              <a:rPr lang="en-US" dirty="0" smtClean="0"/>
              <a:t>)-f(x)/</a:t>
            </a:r>
            <a:r>
              <a:rPr lang="en-US" dirty="0" err="1" smtClean="0"/>
              <a:t>dx</a:t>
            </a:r>
            <a:endParaRPr lang="en-US" dirty="0" smtClean="0"/>
          </a:p>
          <a:p>
            <a:r>
              <a:rPr lang="en-US" dirty="0" smtClean="0"/>
              <a:t>In a discrete 1d signal, derivative is:</a:t>
            </a:r>
          </a:p>
          <a:p>
            <a:pPr lvl="1"/>
            <a:r>
              <a:rPr lang="en-US" dirty="0" smtClean="0"/>
              <a:t>f(x+1)-f(x)</a:t>
            </a:r>
          </a:p>
          <a:p>
            <a:pPr lvl="1"/>
            <a:r>
              <a:rPr lang="en-US" dirty="0" smtClean="0"/>
              <a:t>It is a convolution with the filter: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Other popular filter is: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505200"/>
            <a:ext cx="457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257800"/>
            <a:ext cx="430658" cy="127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7432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Sobel</a:t>
            </a:r>
            <a:r>
              <a:rPr lang="en-US" dirty="0" smtClean="0"/>
              <a:t> Filter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in 2D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15156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9028" y="25436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24172" y="265248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4514" y="30625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91514" y="316774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733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29086" y="39885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5256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06028" y="50437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14372" y="441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99858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29714" y="562428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048000"/>
            <a:ext cx="344659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0772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[1 -1]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53400" y="205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0" y="45429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10714" y="50553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772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[1 -2  1]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77200" y="495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[1 -2  1]’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19686" y="55916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15200" y="591094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77200" y="565046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0   1  0</a:t>
            </a:r>
          </a:p>
          <a:p>
            <a:r>
              <a:rPr lang="en-US" dirty="0" smtClean="0"/>
              <a:t> 1  -4  1</a:t>
            </a:r>
          </a:p>
          <a:p>
            <a:r>
              <a:rPr lang="en-US" dirty="0" smtClean="0"/>
              <a:t> 0    1   0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in 2D Arrays (Convolution)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1143000"/>
            <a:ext cx="49911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-380" b="30775"/>
          <a:stretch>
            <a:fillRect/>
          </a:stretch>
        </p:blipFill>
        <p:spPr bwMode="auto">
          <a:xfrm>
            <a:off x="304800" y="3429000"/>
            <a:ext cx="696379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derivatives in 2D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477000" cy="40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Derivatives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 = </a:t>
            </a:r>
            <a:r>
              <a:rPr lang="en-US" dirty="0" err="1" smtClean="0"/>
              <a:t>imread</a:t>
            </a:r>
            <a:r>
              <a:rPr lang="en-US" dirty="0" smtClean="0"/>
              <a:t>('trees.tif');</a:t>
            </a:r>
          </a:p>
          <a:p>
            <a:pPr>
              <a:buNone/>
            </a:pPr>
            <a:r>
              <a:rPr lang="en-US" dirty="0" err="1" smtClean="0"/>
              <a:t>imshow</a:t>
            </a:r>
            <a:r>
              <a:rPr lang="en-US" dirty="0" smtClean="0"/>
              <a:t>(I)</a:t>
            </a:r>
          </a:p>
          <a:p>
            <a:pPr>
              <a:buNone/>
            </a:pPr>
            <a:r>
              <a:rPr lang="en-US" dirty="0" smtClean="0"/>
              <a:t>k1=[ 1 0 -1;2 0 -2; 1 0 -1]</a:t>
            </a:r>
          </a:p>
          <a:p>
            <a:pPr>
              <a:buNone/>
            </a:pPr>
            <a:r>
              <a:rPr lang="en-US" dirty="0" smtClean="0"/>
              <a:t>o=</a:t>
            </a:r>
            <a:r>
              <a:rPr lang="en-US" dirty="0" err="1" smtClean="0"/>
              <a:t>imfilter</a:t>
            </a:r>
            <a:r>
              <a:rPr lang="en-US" dirty="0" smtClean="0"/>
              <a:t>(double(I),k1,'same');</a:t>
            </a:r>
          </a:p>
          <a:p>
            <a:pPr>
              <a:buNone/>
            </a:pPr>
            <a:r>
              <a:rPr lang="en-US" dirty="0" smtClean="0"/>
              <a:t>figure; </a:t>
            </a:r>
            <a:r>
              <a:rPr lang="en-US" dirty="0" err="1" smtClean="0"/>
              <a:t>imagesc</a:t>
            </a:r>
            <a:r>
              <a:rPr lang="en-US" dirty="0" smtClean="0"/>
              <a:t>(o)</a:t>
            </a:r>
          </a:p>
          <a:p>
            <a:pPr>
              <a:buNone/>
            </a:pPr>
            <a:r>
              <a:rPr lang="en-US" dirty="0" err="1" smtClean="0"/>
              <a:t>colormap</a:t>
            </a:r>
            <a:r>
              <a:rPr lang="en-US" dirty="0" smtClean="0"/>
              <a:t> gray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QUESTION:Why</a:t>
            </a:r>
            <a:r>
              <a:rPr lang="en-US" dirty="0" smtClean="0"/>
              <a:t> </a:t>
            </a:r>
            <a:r>
              <a:rPr lang="en-US" dirty="0" err="1" smtClean="0"/>
              <a:t>imagesc</a:t>
            </a:r>
            <a:r>
              <a:rPr lang="en-US" dirty="0" smtClean="0"/>
              <a:t> instead of </a:t>
            </a:r>
            <a:r>
              <a:rPr lang="en-US" dirty="0" err="1" smtClean="0"/>
              <a:t>imshow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 is a type of multi-scale signal representation in which a signal or an image is subject to repeated smoothing and </a:t>
            </a:r>
            <a:r>
              <a:rPr lang="en-US" dirty="0" err="1" smtClean="0"/>
              <a:t>subsampling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5229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44579" y="4442396"/>
            <a:ext cx="3400425" cy="14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sosceles Triangle 13"/>
          <p:cNvSpPr/>
          <p:nvPr/>
        </p:nvSpPr>
        <p:spPr>
          <a:xfrm>
            <a:off x="7239000" y="3429000"/>
            <a:ext cx="1905000" cy="3200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791200" y="4724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3524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19400"/>
            <a:ext cx="2989789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4114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 is a blurred image</a:t>
            </a:r>
          </a:p>
          <a:p>
            <a:r>
              <a:rPr lang="en-US" dirty="0" smtClean="0"/>
              <a:t>- G is the Gaussian Blur operator</a:t>
            </a:r>
          </a:p>
          <a:p>
            <a:r>
              <a:rPr lang="en-US" dirty="0" smtClean="0"/>
              <a:t>- I is an image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x,y</a:t>
            </a:r>
            <a:r>
              <a:rPr lang="en-US" dirty="0" smtClean="0"/>
              <a:t> are the location coordinates</a:t>
            </a:r>
          </a:p>
          <a:p>
            <a:r>
              <a:rPr lang="en-US" dirty="0" smtClean="0"/>
              <a:t>- σ is the “scale” parameter. Think of it as the amount of blur. Greater the value, greater the blur.</a:t>
            </a:r>
          </a:p>
          <a:p>
            <a:r>
              <a:rPr lang="en-US" dirty="0" smtClean="0"/>
              <a:t>- The * is the convolution operation in x and y. It “applies” </a:t>
            </a:r>
            <a:r>
              <a:rPr lang="en-US" dirty="0" err="1" smtClean="0"/>
              <a:t>gaussian</a:t>
            </a:r>
            <a:r>
              <a:rPr lang="en-US" dirty="0" smtClean="0"/>
              <a:t> blur G onto the image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dirty="0" smtClean="0"/>
              <a:t>% </a:t>
            </a:r>
            <a:r>
              <a:rPr lang="en-US" sz="5600" dirty="0" err="1" smtClean="0"/>
              <a:t>gauss_filter</a:t>
            </a:r>
            <a:r>
              <a:rPr lang="en-US" sz="5600" dirty="0" smtClean="0"/>
              <a:t>: Obtains a smoothed </a:t>
            </a:r>
            <a:r>
              <a:rPr lang="en-US" sz="5600" dirty="0" err="1" smtClean="0"/>
              <a:t>gaussian</a:t>
            </a:r>
            <a:r>
              <a:rPr lang="en-US" sz="5600" dirty="0" smtClean="0"/>
              <a:t> filter image</a:t>
            </a:r>
          </a:p>
          <a:p>
            <a:pPr>
              <a:buNone/>
            </a:pPr>
            <a:r>
              <a:rPr lang="en-US" sz="5600" dirty="0" smtClean="0"/>
              <a:t>%   - Output:  </a:t>
            </a:r>
          </a:p>
          <a:p>
            <a:pPr>
              <a:buNone/>
            </a:pPr>
            <a:r>
              <a:rPr lang="en-US" sz="5600" dirty="0" smtClean="0"/>
              <a:t>%       smooth: image filter by a </a:t>
            </a:r>
            <a:r>
              <a:rPr lang="en-US" sz="5600" dirty="0" err="1" smtClean="0"/>
              <a:t>gaussian</a:t>
            </a:r>
            <a:r>
              <a:rPr lang="en-US" sz="5600" dirty="0" smtClean="0"/>
              <a:t> filter</a:t>
            </a:r>
          </a:p>
          <a:p>
            <a:pPr>
              <a:buNone/>
            </a:pPr>
            <a:r>
              <a:rPr lang="en-US" sz="5600" dirty="0" smtClean="0"/>
              <a:t>%   - Input:</a:t>
            </a:r>
          </a:p>
          <a:p>
            <a:pPr>
              <a:buNone/>
            </a:pPr>
            <a:r>
              <a:rPr lang="en-US" sz="5600" dirty="0" smtClean="0"/>
              <a:t>%       image:  Matrix containing single band image.</a:t>
            </a:r>
          </a:p>
          <a:p>
            <a:pPr>
              <a:buNone/>
            </a:pPr>
            <a:r>
              <a:rPr lang="en-US" sz="5600" dirty="0" smtClean="0"/>
              <a:t>%       sigma:  Value of the sigma for the Gaussian filter</a:t>
            </a:r>
          </a:p>
          <a:p>
            <a:pPr>
              <a:buNone/>
            </a:pPr>
            <a:r>
              <a:rPr lang="en-US" sz="5600" dirty="0" smtClean="0"/>
              <a:t>%       </a:t>
            </a:r>
            <a:r>
              <a:rPr lang="en-US" sz="5600" dirty="0" err="1" smtClean="0"/>
              <a:t>kernel_size</a:t>
            </a:r>
            <a:r>
              <a:rPr lang="en-US" sz="5600" dirty="0" smtClean="0"/>
              <a:t>: Size of the </a:t>
            </a:r>
            <a:r>
              <a:rPr lang="en-US" sz="5600" dirty="0" err="1" smtClean="0"/>
              <a:t>gaussian</a:t>
            </a:r>
            <a:r>
              <a:rPr lang="en-US" sz="5600" dirty="0" smtClean="0"/>
              <a:t> kernel (default: 6*sigma)</a:t>
            </a:r>
          </a:p>
          <a:p>
            <a:pPr>
              <a:buNone/>
            </a:pPr>
            <a:r>
              <a:rPr lang="en-US" sz="5600" dirty="0" smtClean="0"/>
              <a:t>function [smooth]= </a:t>
            </a:r>
            <a:r>
              <a:rPr lang="en-US" sz="5600" dirty="0" err="1" smtClean="0"/>
              <a:t>gauss_filter</a:t>
            </a:r>
            <a:r>
              <a:rPr lang="en-US" sz="5600" dirty="0" smtClean="0"/>
              <a:t>(</a:t>
            </a:r>
            <a:r>
              <a:rPr lang="en-US" sz="5600" dirty="0" err="1" smtClean="0"/>
              <a:t>image,sigma,kernel_size</a:t>
            </a:r>
            <a:r>
              <a:rPr lang="en-US" sz="5600" dirty="0" smtClean="0"/>
              <a:t>)</a:t>
            </a:r>
          </a:p>
          <a:p>
            <a:pPr>
              <a:buNone/>
            </a:pPr>
            <a:r>
              <a:rPr lang="en-US" sz="5600" dirty="0" smtClean="0"/>
              <a:t>if </a:t>
            </a:r>
            <a:r>
              <a:rPr lang="en-US" sz="5600" dirty="0" err="1" smtClean="0"/>
              <a:t>nargin</a:t>
            </a:r>
            <a:r>
              <a:rPr lang="en-US" sz="5600" dirty="0" smtClean="0"/>
              <a:t> &lt; 2</a:t>
            </a:r>
          </a:p>
          <a:p>
            <a:pPr>
              <a:buNone/>
            </a:pPr>
            <a:r>
              <a:rPr lang="en-US" sz="5600" dirty="0" smtClean="0"/>
              <a:t>    sigma=1;    </a:t>
            </a:r>
          </a:p>
          <a:p>
            <a:pPr>
              <a:buNone/>
            </a:pPr>
            <a:r>
              <a:rPr lang="en-US" sz="5600" dirty="0" smtClean="0"/>
              <a:t>end</a:t>
            </a:r>
          </a:p>
          <a:p>
            <a:pPr>
              <a:buNone/>
            </a:pPr>
            <a:r>
              <a:rPr lang="en-US" sz="5600" dirty="0" smtClean="0"/>
              <a:t>if </a:t>
            </a:r>
            <a:r>
              <a:rPr lang="en-US" sz="5600" dirty="0" err="1" smtClean="0"/>
              <a:t>nargin</a:t>
            </a:r>
            <a:r>
              <a:rPr lang="en-US" sz="5600" dirty="0" smtClean="0"/>
              <a:t> &lt; 3</a:t>
            </a:r>
          </a:p>
          <a:p>
            <a:pPr>
              <a:buNone/>
            </a:pPr>
            <a:r>
              <a:rPr lang="en-US" sz="5600" dirty="0" smtClean="0"/>
              <a:t>    </a:t>
            </a:r>
            <a:r>
              <a:rPr lang="en-US" sz="5600" dirty="0" err="1" smtClean="0"/>
              <a:t>kernel_size</a:t>
            </a:r>
            <a:r>
              <a:rPr lang="en-US" sz="5600" dirty="0" smtClean="0"/>
              <a:t>=6*sigma;</a:t>
            </a:r>
          </a:p>
          <a:p>
            <a:pPr>
              <a:buNone/>
            </a:pPr>
            <a:r>
              <a:rPr lang="en-US" sz="5600" dirty="0" smtClean="0"/>
              <a:t>end</a:t>
            </a:r>
          </a:p>
          <a:p>
            <a:pPr>
              <a:buNone/>
            </a:pPr>
            <a:r>
              <a:rPr lang="en-US" sz="5600" dirty="0" err="1" smtClean="0"/>
              <a:t>gaussian_radio</a:t>
            </a:r>
            <a:r>
              <a:rPr lang="en-US" sz="5600" dirty="0" smtClean="0"/>
              <a:t>=floor(</a:t>
            </a:r>
            <a:r>
              <a:rPr lang="en-US" sz="5600" dirty="0" err="1" smtClean="0"/>
              <a:t>kernel_size</a:t>
            </a:r>
            <a:r>
              <a:rPr lang="en-US" sz="5600" dirty="0" smtClean="0"/>
              <a:t>/2);  %radio of the </a:t>
            </a:r>
            <a:r>
              <a:rPr lang="en-US" sz="5600" dirty="0" err="1" smtClean="0"/>
              <a:t>gaussian</a:t>
            </a:r>
            <a:endParaRPr lang="en-US" sz="5600" dirty="0" smtClean="0"/>
          </a:p>
          <a:p>
            <a:pPr>
              <a:buNone/>
            </a:pPr>
            <a:r>
              <a:rPr lang="en-US" sz="5600" dirty="0" smtClean="0"/>
              <a:t>x=[-</a:t>
            </a:r>
            <a:r>
              <a:rPr lang="en-US" sz="5600" dirty="0" err="1" smtClean="0"/>
              <a:t>gaussian_radio</a:t>
            </a:r>
            <a:r>
              <a:rPr lang="en-US" sz="5600" dirty="0" smtClean="0"/>
              <a:t> : </a:t>
            </a:r>
            <a:r>
              <a:rPr lang="en-US" sz="5600" dirty="0" err="1" smtClean="0"/>
              <a:t>gaussian_radio</a:t>
            </a:r>
            <a:r>
              <a:rPr lang="en-US" sz="5600" dirty="0" smtClean="0"/>
              <a:t>];   % x values (</a:t>
            </a:r>
            <a:r>
              <a:rPr lang="en-US" sz="5600" dirty="0" err="1" smtClean="0"/>
              <a:t>gaussian</a:t>
            </a:r>
            <a:r>
              <a:rPr lang="en-US" sz="5600" dirty="0" smtClean="0"/>
              <a:t> kernel size)</a:t>
            </a:r>
          </a:p>
          <a:p>
            <a:pPr>
              <a:buNone/>
            </a:pPr>
            <a:r>
              <a:rPr lang="en-US" sz="5600" dirty="0" err="1" smtClean="0"/>
              <a:t>gaussiano</a:t>
            </a:r>
            <a:r>
              <a:rPr lang="en-US" sz="5600" dirty="0" smtClean="0"/>
              <a:t>= exp(-x.^2/(2*sigma^2))/(sigma*</a:t>
            </a:r>
            <a:r>
              <a:rPr lang="en-US" sz="5600" dirty="0" err="1" smtClean="0"/>
              <a:t>sqrt</a:t>
            </a:r>
            <a:r>
              <a:rPr lang="en-US" sz="5600" dirty="0" smtClean="0"/>
              <a:t>(2*pi) );   %calculate the </a:t>
            </a:r>
            <a:r>
              <a:rPr lang="en-US" sz="5600" dirty="0" err="1" smtClean="0"/>
              <a:t>unidimensional</a:t>
            </a:r>
            <a:r>
              <a:rPr lang="en-US" sz="5600" dirty="0" smtClean="0"/>
              <a:t> </a:t>
            </a:r>
            <a:r>
              <a:rPr lang="en-US" sz="5600" dirty="0" err="1" smtClean="0"/>
              <a:t>gaussian</a:t>
            </a:r>
            <a:r>
              <a:rPr lang="en-US" sz="5600" dirty="0" smtClean="0"/>
              <a:t> </a:t>
            </a:r>
          </a:p>
          <a:p>
            <a:pPr>
              <a:buNone/>
            </a:pPr>
            <a:r>
              <a:rPr lang="en-US" sz="5600" dirty="0" smtClean="0"/>
              <a:t>temp=conv2(double(image),double(</a:t>
            </a:r>
            <a:r>
              <a:rPr lang="en-US" sz="5600" dirty="0" err="1" smtClean="0"/>
              <a:t>gaussiano</a:t>
            </a:r>
            <a:r>
              <a:rPr lang="en-US" sz="5600" dirty="0" smtClean="0"/>
              <a:t>),'same');</a:t>
            </a:r>
          </a:p>
          <a:p>
            <a:pPr>
              <a:buNone/>
            </a:pPr>
            <a:r>
              <a:rPr lang="en-US" sz="5600" dirty="0" smtClean="0"/>
              <a:t>smooth=conv2(double(temp),double(</a:t>
            </a:r>
            <a:r>
              <a:rPr lang="en-US" sz="5600" dirty="0" err="1" smtClean="0"/>
              <a:t>gaussiano</a:t>
            </a:r>
            <a:r>
              <a:rPr lang="en-US" sz="5600" dirty="0" smtClean="0"/>
              <a:t>'),'same');</a:t>
            </a:r>
          </a:p>
          <a:p>
            <a:pPr>
              <a:buNone/>
            </a:pPr>
            <a:r>
              <a:rPr lang="en-US" sz="5600" dirty="0" smtClean="0"/>
              <a:t>end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 = </a:t>
            </a:r>
            <a:r>
              <a:rPr lang="en-US" sz="2800" dirty="0" err="1" smtClean="0"/>
              <a:t>imread</a:t>
            </a:r>
            <a:r>
              <a:rPr lang="en-US" sz="2800" dirty="0" smtClean="0"/>
              <a:t>('eight.tif'); </a:t>
            </a:r>
            <a:r>
              <a:rPr lang="en-US" sz="2800" dirty="0" err="1" smtClean="0"/>
              <a:t>imagesc</a:t>
            </a:r>
            <a:r>
              <a:rPr lang="en-US" sz="2800" dirty="0" smtClean="0"/>
              <a:t>(I); </a:t>
            </a:r>
            <a:r>
              <a:rPr lang="en-US" sz="2800" dirty="0" err="1" smtClean="0"/>
              <a:t>colormap</a:t>
            </a:r>
            <a:r>
              <a:rPr lang="en-US" sz="2800" dirty="0" smtClean="0"/>
              <a:t> gray;</a:t>
            </a:r>
          </a:p>
          <a:p>
            <a:pPr>
              <a:buNone/>
            </a:pPr>
            <a:r>
              <a:rPr lang="en-US" sz="2800" dirty="0" err="1" smtClean="0"/>
              <a:t>antialiassigma</a:t>
            </a:r>
            <a:r>
              <a:rPr lang="en-US" sz="2800" dirty="0" smtClean="0"/>
              <a:t>=2;</a:t>
            </a:r>
          </a:p>
          <a:p>
            <a:pPr>
              <a:buNone/>
            </a:pPr>
            <a:r>
              <a:rPr lang="en-US" sz="2800" dirty="0" err="1" smtClean="0"/>
              <a:t>Ismooth</a:t>
            </a:r>
            <a:r>
              <a:rPr lang="en-US" sz="2800" dirty="0" smtClean="0"/>
              <a:t>=</a:t>
            </a:r>
            <a:r>
              <a:rPr lang="en-US" sz="2800" dirty="0" err="1" smtClean="0"/>
              <a:t>gauss_filter</a:t>
            </a:r>
            <a:r>
              <a:rPr lang="en-US" sz="2800" dirty="0" smtClean="0"/>
              <a:t>(I,antialiassigma,11);</a:t>
            </a:r>
          </a:p>
          <a:p>
            <a:pPr>
              <a:buNone/>
            </a:pPr>
            <a:r>
              <a:rPr lang="en-US" sz="2800" dirty="0" smtClean="0"/>
              <a:t>figure;  </a:t>
            </a:r>
            <a:r>
              <a:rPr lang="en-US" sz="2800" dirty="0" err="1" smtClean="0"/>
              <a:t>imagesc</a:t>
            </a:r>
            <a:r>
              <a:rPr lang="en-US" sz="2800" dirty="0" smtClean="0"/>
              <a:t>(</a:t>
            </a:r>
            <a:r>
              <a:rPr lang="en-US" sz="2800" dirty="0" err="1" smtClean="0"/>
              <a:t>Ismooth</a:t>
            </a:r>
            <a:r>
              <a:rPr lang="en-US" sz="2800" dirty="0" smtClean="0"/>
              <a:t>); </a:t>
            </a:r>
            <a:r>
              <a:rPr lang="en-US" sz="2800" dirty="0" err="1" smtClean="0"/>
              <a:t>colormap</a:t>
            </a:r>
            <a:r>
              <a:rPr lang="en-US" sz="2800" dirty="0" smtClean="0"/>
              <a:t> gray;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9370" t="6250" r="6296" b="27083"/>
          <a:stretch>
            <a:fillRect/>
          </a:stretch>
        </p:blipFill>
        <p:spPr bwMode="auto">
          <a:xfrm>
            <a:off x="1447800" y="3657600"/>
            <a:ext cx="6629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mathematical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Commonly used coding/computing environment in research: MATLAB (Matrix laboratory)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Ideal for numerical computation</a:t>
            </a:r>
          </a:p>
          <a:p>
            <a:pPr lvl="1"/>
            <a:r>
              <a:rPr lang="en-US" dirty="0" smtClean="0"/>
              <a:t>Easy to learn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compiling hassles</a:t>
            </a:r>
          </a:p>
          <a:p>
            <a:pPr lvl="1"/>
            <a:r>
              <a:rPr lang="en-US" dirty="0" smtClean="0"/>
              <a:t>Quick testing of ideas!</a:t>
            </a:r>
          </a:p>
          <a:p>
            <a:pPr lvl="1"/>
            <a:r>
              <a:rPr lang="en-US" dirty="0" smtClean="0"/>
              <a:t>Helpful tools and tricks for engineers/researchers</a:t>
            </a:r>
          </a:p>
          <a:p>
            <a:pPr lvl="1"/>
            <a:r>
              <a:rPr lang="en-US" dirty="0" smtClean="0"/>
              <a:t>Execution </a:t>
            </a:r>
            <a:r>
              <a:rPr lang="en-US" dirty="0"/>
              <a:t>of tasks on command prompt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5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I0 = </a:t>
            </a:r>
            <a:r>
              <a:rPr lang="en-US" dirty="0" err="1" smtClean="0"/>
              <a:t>imread</a:t>
            </a:r>
            <a:r>
              <a:rPr lang="en-US" dirty="0" smtClean="0"/>
              <a:t>('cameraman.tif');</a:t>
            </a:r>
          </a:p>
          <a:p>
            <a:pPr>
              <a:buNone/>
            </a:pPr>
            <a:r>
              <a:rPr lang="en-US" dirty="0" smtClean="0"/>
              <a:t>I1 = </a:t>
            </a:r>
            <a:r>
              <a:rPr lang="en-US" dirty="0" err="1" smtClean="0"/>
              <a:t>impyramid</a:t>
            </a:r>
            <a:r>
              <a:rPr lang="en-US" dirty="0" smtClean="0"/>
              <a:t>(I0, 'reduce');</a:t>
            </a:r>
          </a:p>
          <a:p>
            <a:pPr>
              <a:buNone/>
            </a:pPr>
            <a:r>
              <a:rPr lang="en-US" dirty="0" smtClean="0"/>
              <a:t>I2 = </a:t>
            </a:r>
            <a:r>
              <a:rPr lang="en-US" dirty="0" err="1" smtClean="0"/>
              <a:t>impyramid</a:t>
            </a:r>
            <a:r>
              <a:rPr lang="en-US" dirty="0" smtClean="0"/>
              <a:t>(I1, 'reduce');</a:t>
            </a:r>
          </a:p>
          <a:p>
            <a:pPr>
              <a:buNone/>
            </a:pPr>
            <a:r>
              <a:rPr lang="en-US" dirty="0" smtClean="0"/>
              <a:t>I3 = </a:t>
            </a:r>
            <a:r>
              <a:rPr lang="en-US" dirty="0" err="1" smtClean="0"/>
              <a:t>impyramid</a:t>
            </a:r>
            <a:r>
              <a:rPr lang="en-US" dirty="0" smtClean="0"/>
              <a:t>(I2, 'reduce');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err="1" smtClean="0"/>
              <a:t>imshow</a:t>
            </a:r>
            <a:r>
              <a:rPr lang="en-US" dirty="0" smtClean="0"/>
              <a:t>(I0)</a:t>
            </a:r>
          </a:p>
          <a:p>
            <a:pPr>
              <a:buNone/>
            </a:pPr>
            <a:r>
              <a:rPr lang="en-US" dirty="0" smtClean="0"/>
              <a:t>figure, </a:t>
            </a:r>
            <a:r>
              <a:rPr lang="en-US" dirty="0" err="1" smtClean="0"/>
              <a:t>imshow</a:t>
            </a:r>
            <a:r>
              <a:rPr lang="en-US" dirty="0" smtClean="0"/>
              <a:t>(I1)</a:t>
            </a:r>
          </a:p>
          <a:p>
            <a:pPr>
              <a:buNone/>
            </a:pPr>
            <a:r>
              <a:rPr lang="en-US" dirty="0" smtClean="0"/>
              <a:t>figure, </a:t>
            </a:r>
            <a:r>
              <a:rPr lang="en-US" dirty="0" err="1" smtClean="0"/>
              <a:t>imshow</a:t>
            </a:r>
            <a:r>
              <a:rPr lang="en-US" dirty="0" smtClean="0"/>
              <a:t>(I2)</a:t>
            </a:r>
          </a:p>
          <a:p>
            <a:pPr>
              <a:buNone/>
            </a:pPr>
            <a:r>
              <a:rPr lang="en-US" dirty="0" smtClean="0"/>
              <a:t>figure, </a:t>
            </a:r>
            <a:r>
              <a:rPr lang="en-US" dirty="0" err="1" smtClean="0"/>
              <a:t>imshow</a:t>
            </a:r>
            <a:r>
              <a:rPr lang="en-US" dirty="0" smtClean="0"/>
              <a:t>(I3)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See also: </a:t>
            </a:r>
            <a:r>
              <a:rPr lang="en-US" dirty="0" err="1" smtClean="0"/>
              <a:t>imresize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Definition</a:t>
            </a:r>
          </a:p>
          <a:p>
            <a:pPr lvl="1"/>
            <a:r>
              <a:rPr lang="en-US" b="1" dirty="0" smtClean="0"/>
              <a:t>Optical </a:t>
            </a:r>
            <a:r>
              <a:rPr lang="en-US" b="1" dirty="0"/>
              <a:t>flow</a:t>
            </a:r>
            <a:r>
              <a:rPr lang="en-US" dirty="0"/>
              <a:t> or </a:t>
            </a:r>
            <a:r>
              <a:rPr lang="en-US" b="1" dirty="0"/>
              <a:t>optic flow</a:t>
            </a:r>
            <a:r>
              <a:rPr lang="en-US" dirty="0"/>
              <a:t> is the pattern of apparent motion of objects, surfaces, and edges in a visual scene caused by the relative motion between an observer (an eye or a camera) and the </a:t>
            </a:r>
            <a:r>
              <a:rPr lang="en-US" dirty="0" smtClean="0"/>
              <a:t>scene</a:t>
            </a:r>
          </a:p>
          <a:p>
            <a:pPr lvl="1"/>
            <a:endParaRPr lang="en-US" dirty="0"/>
          </a:p>
        </p:txBody>
      </p:sp>
      <p:pic>
        <p:nvPicPr>
          <p:cNvPr id="4" name="movie_hajj09_flowfield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67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Flow code </a:t>
            </a:r>
            <a:br>
              <a:rPr lang="en-US" dirty="0" smtClean="0"/>
            </a:br>
            <a:r>
              <a:rPr lang="en-US" dirty="0" smtClean="0"/>
              <a:t>(Download it from webpage)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i1=</a:t>
            </a:r>
            <a:r>
              <a:rPr lang="en-US" dirty="0" err="1" smtClean="0"/>
              <a:t>imread</a:t>
            </a:r>
            <a:r>
              <a:rPr lang="en-US" dirty="0" smtClean="0"/>
              <a:t>('view1.png');</a:t>
            </a:r>
          </a:p>
          <a:p>
            <a:pPr>
              <a:buNone/>
            </a:pPr>
            <a:r>
              <a:rPr lang="en-US" dirty="0" smtClean="0"/>
              <a:t>i2=</a:t>
            </a:r>
            <a:r>
              <a:rPr lang="en-US" dirty="0" err="1" smtClean="0"/>
              <a:t>imread</a:t>
            </a:r>
            <a:r>
              <a:rPr lang="en-US" dirty="0" smtClean="0"/>
              <a:t>('view5.png');</a:t>
            </a:r>
          </a:p>
          <a:p>
            <a:pPr>
              <a:buNone/>
            </a:pPr>
            <a:r>
              <a:rPr lang="en-US" dirty="0" smtClean="0"/>
              <a:t>[</a:t>
            </a:r>
            <a:r>
              <a:rPr lang="en-US" dirty="0" err="1" smtClean="0"/>
              <a:t>u,v,cert</a:t>
            </a:r>
            <a:r>
              <a:rPr lang="en-US" dirty="0" smtClean="0"/>
              <a:t>] =</a:t>
            </a:r>
            <a:r>
              <a:rPr lang="en-US" dirty="0" err="1" smtClean="0"/>
              <a:t>HierarchicalLK</a:t>
            </a:r>
            <a:r>
              <a:rPr lang="en-US" dirty="0" smtClean="0"/>
              <a:t>(rgb2gray(i1),rgb2gray(i2),3,2,2,1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flowtocolor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 Results</a:t>
            </a:r>
            <a:endParaRPr lang="en-US" dirty="0"/>
          </a:p>
        </p:txBody>
      </p:sp>
      <p:pic>
        <p:nvPicPr>
          <p:cNvPr id="2050" name="Picture 2" descr="E:\MATLAB\MATLAB\ALL-2006views\Baby1\vie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2971800" cy="2662387"/>
          </a:xfrm>
          <a:prstGeom prst="rect">
            <a:avLst/>
          </a:prstGeom>
          <a:noFill/>
        </p:spPr>
      </p:pic>
      <p:pic>
        <p:nvPicPr>
          <p:cNvPr id="2052" name="Picture 4" descr="E:\MATLAB\MATLAB\ALL-2006views\Baby1\view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452" y="1371600"/>
            <a:ext cx="2976948" cy="2667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114800"/>
            <a:ext cx="3657600" cy="27432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1017" b="5634"/>
          <a:stretch>
            <a:fillRect/>
          </a:stretch>
        </p:blipFill>
        <p:spPr bwMode="auto">
          <a:xfrm>
            <a:off x="45493" y="1524000"/>
            <a:ext cx="909850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Layout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1828800"/>
            <a:ext cx="2438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114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directory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53000" y="1371600"/>
            <a:ext cx="83820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71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math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DMAS : ‘/’ ‘*’ ‘+’ ‘-’ </a:t>
            </a:r>
          </a:p>
          <a:p>
            <a:endParaRPr lang="en-US" dirty="0" smtClean="0"/>
          </a:p>
          <a:p>
            <a:r>
              <a:rPr lang="en-US" dirty="0" smtClean="0"/>
              <a:t>Exponents: ‘^’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Trigonometric operations </a:t>
            </a:r>
          </a:p>
          <a:p>
            <a:pPr lvl="1"/>
            <a:r>
              <a:rPr lang="en-US" dirty="0" smtClean="0"/>
              <a:t>sin, </a:t>
            </a:r>
            <a:r>
              <a:rPr lang="en-US" dirty="0" err="1" smtClean="0"/>
              <a:t>asin</a:t>
            </a:r>
            <a:endParaRPr lang="en-US" dirty="0" smtClean="0"/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os</a:t>
            </a:r>
            <a:r>
              <a:rPr lang="en-US" dirty="0" smtClean="0"/>
              <a:t>, </a:t>
            </a:r>
            <a:r>
              <a:rPr lang="en-US" dirty="0" err="1" smtClean="0"/>
              <a:t>acos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an, </a:t>
            </a:r>
            <a:r>
              <a:rPr lang="en-US" dirty="0" err="1" smtClean="0"/>
              <a:t>atan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6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matrix: </a:t>
            </a:r>
          </a:p>
          <a:p>
            <a:pPr lvl="1"/>
            <a:r>
              <a:rPr lang="en-US" dirty="0" smtClean="0"/>
              <a:t>Example: &gt;&gt; [1 1; 0 1]</a:t>
            </a:r>
          </a:p>
          <a:p>
            <a:pPr lvl="1"/>
            <a:endParaRPr lang="en-US" dirty="0"/>
          </a:p>
          <a:p>
            <a:r>
              <a:rPr lang="en-US" dirty="0" smtClean="0"/>
              <a:t>Matrix operations</a:t>
            </a:r>
          </a:p>
          <a:p>
            <a:pPr lvl="1"/>
            <a:r>
              <a:rPr lang="en-US" dirty="0" smtClean="0"/>
              <a:t>Addition, multiplication, inverse, transpose</a:t>
            </a:r>
          </a:p>
          <a:p>
            <a:pPr lvl="1"/>
            <a:r>
              <a:rPr lang="en-US" dirty="0" smtClean="0"/>
              <a:t>      ‘+’    ,            ‘*’          ,  </a:t>
            </a:r>
            <a:r>
              <a:rPr lang="en-US" dirty="0" err="1" smtClean="0"/>
              <a:t>inv</a:t>
            </a:r>
            <a:r>
              <a:rPr lang="en-US" dirty="0" smtClean="0"/>
              <a:t>()    ,         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1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Creating vectors: </a:t>
            </a:r>
          </a:p>
          <a:p>
            <a:pPr lvl="1"/>
            <a:r>
              <a:rPr lang="en-US" dirty="0" smtClean="0"/>
              <a:t>example: &gt;&gt; [1 2 3 4 5]</a:t>
            </a:r>
          </a:p>
          <a:p>
            <a:pPr lvl="1"/>
            <a:endParaRPr lang="en-US" dirty="0"/>
          </a:p>
          <a:p>
            <a:r>
              <a:rPr lang="en-US" dirty="0" smtClean="0"/>
              <a:t>Vector operations:</a:t>
            </a:r>
          </a:p>
          <a:p>
            <a:pPr lvl="1"/>
            <a:r>
              <a:rPr lang="en-US" dirty="0" smtClean="0"/>
              <a:t>Dot product: ‘.’</a:t>
            </a:r>
          </a:p>
          <a:p>
            <a:pPr lvl="1"/>
            <a:r>
              <a:rPr lang="en-US" dirty="0" smtClean="0"/>
              <a:t>Sum all elements: sum()</a:t>
            </a:r>
          </a:p>
          <a:p>
            <a:pPr lvl="1"/>
            <a:r>
              <a:rPr lang="en-US" dirty="0" smtClean="0"/>
              <a:t>Sort elements: sort()</a:t>
            </a:r>
          </a:p>
          <a:p>
            <a:pPr lvl="1"/>
            <a:r>
              <a:rPr lang="en-US" dirty="0" smtClean="0"/>
              <a:t>Find histogram of elements: </a:t>
            </a:r>
            <a:r>
              <a:rPr lang="en-US" dirty="0" err="1" smtClean="0"/>
              <a:t>hist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Find average of elements: mean()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08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a system of linear 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-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=1/2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+−2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=−1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−1/2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2/3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1/2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900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a system of linear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a=[3 2 1; -1/2 2/3 -1; 1 -2 1]</a:t>
            </a:r>
          </a:p>
          <a:p>
            <a:r>
              <a:rPr lang="pt-BR" dirty="0" smtClean="0"/>
              <a:t>b=[0;1/2;-1]</a:t>
            </a:r>
          </a:p>
          <a:p>
            <a:r>
              <a:rPr lang="pt-BR" dirty="0" smtClean="0"/>
              <a:t>c=inv(a)*b;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Output:  c= [-0.1429;    0.3214;   -0.2143]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954</Words>
  <Application>Microsoft Office PowerPoint</Application>
  <PresentationFormat>On-screen Show (4:3)</PresentationFormat>
  <Paragraphs>222</Paragraphs>
  <Slides>34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Matlab Tutorial. Session 1 Basics, Filters, Color Space, Derivatives, Pyramids, Optical Flow</vt:lpstr>
      <vt:lpstr>BASICS</vt:lpstr>
      <vt:lpstr>Introduction to mathematical programming</vt:lpstr>
      <vt:lpstr>Matlab Layout</vt:lpstr>
      <vt:lpstr>Basic math operations</vt:lpstr>
      <vt:lpstr>Matrices</vt:lpstr>
      <vt:lpstr>Vectors</vt:lpstr>
      <vt:lpstr>Solving a system of linear equations</vt:lpstr>
      <vt:lpstr>Solving a system of linear equations</vt:lpstr>
      <vt:lpstr>Processing images in Matlab</vt:lpstr>
      <vt:lpstr>Image</vt:lpstr>
      <vt:lpstr>Slide 12</vt:lpstr>
      <vt:lpstr>Example: Removing noise</vt:lpstr>
      <vt:lpstr>Convolution</vt:lpstr>
      <vt:lpstr>Color spaces: Rgb,HSV, etc</vt:lpstr>
      <vt:lpstr>Image Architecture</vt:lpstr>
      <vt:lpstr>RGB space</vt:lpstr>
      <vt:lpstr>Other Color spaces</vt:lpstr>
      <vt:lpstr>Derivatives</vt:lpstr>
      <vt:lpstr>Derivatives (Filters)</vt:lpstr>
      <vt:lpstr>Derivatives in 2D</vt:lpstr>
      <vt:lpstr>Filtering in 2D Arrays (Convolution)</vt:lpstr>
      <vt:lpstr>Alternative derivatives in 2D</vt:lpstr>
      <vt:lpstr>Derivatives in Matlab</vt:lpstr>
      <vt:lpstr>Pyramids</vt:lpstr>
      <vt:lpstr>Pyramid</vt:lpstr>
      <vt:lpstr>Smoothing</vt:lpstr>
      <vt:lpstr>Smoothing function</vt:lpstr>
      <vt:lpstr>Example smoothing</vt:lpstr>
      <vt:lpstr>Subsampling</vt:lpstr>
      <vt:lpstr>Optical Flow</vt:lpstr>
      <vt:lpstr>Optical flow</vt:lpstr>
      <vt:lpstr>Optical Flow code  (Download it from webpage)</vt:lpstr>
      <vt:lpstr>Optical Flow Results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mathematical programming</dc:title>
  <dc:creator>Student</dc:creator>
  <cp:lastModifiedBy>Student</cp:lastModifiedBy>
  <cp:revision>15</cp:revision>
  <dcterms:created xsi:type="dcterms:W3CDTF">2012-01-21T14:07:49Z</dcterms:created>
  <dcterms:modified xsi:type="dcterms:W3CDTF">2012-05-15T04:29:37Z</dcterms:modified>
</cp:coreProperties>
</file>