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457" r:id="rId2"/>
    <p:sldId id="527" r:id="rId3"/>
    <p:sldId id="524" r:id="rId4"/>
    <p:sldId id="513" r:id="rId5"/>
    <p:sldId id="530" r:id="rId6"/>
    <p:sldId id="525" r:id="rId7"/>
    <p:sldId id="512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6" r:id="rId17"/>
    <p:sldId id="522" r:id="rId18"/>
    <p:sldId id="531" r:id="rId19"/>
    <p:sldId id="528" r:id="rId20"/>
    <p:sldId id="529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FF"/>
    <a:srgbClr val="5F5F5F"/>
    <a:srgbClr val="FFFFFF"/>
    <a:srgbClr val="CC3300"/>
    <a:srgbClr val="008080"/>
    <a:srgbClr val="800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1408" autoAdjust="0"/>
  </p:normalViewPr>
  <p:slideViewPr>
    <p:cSldViewPr>
      <p:cViewPr varScale="1">
        <p:scale>
          <a:sx n="84" d="100"/>
          <a:sy n="84" d="100"/>
        </p:scale>
        <p:origin x="17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4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2010-1</c:v>
                </c:pt>
                <c:pt idx="1">
                  <c:v>2011-2</c:v>
                </c:pt>
                <c:pt idx="2">
                  <c:v>2012-3</c:v>
                </c:pt>
                <c:pt idx="3">
                  <c:v>2013-4</c:v>
                </c:pt>
                <c:pt idx="4">
                  <c:v>2014-5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2010-1</c:v>
                </c:pt>
                <c:pt idx="1">
                  <c:v>2011-2</c:v>
                </c:pt>
                <c:pt idx="2">
                  <c:v>2012-3</c:v>
                </c:pt>
                <c:pt idx="3">
                  <c:v>2013-4</c:v>
                </c:pt>
                <c:pt idx="4">
                  <c:v>2014-5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14</c:v>
                </c:pt>
                <c:pt idx="3">
                  <c:v>24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67688288"/>
        <c:axId val="-1167687744"/>
      </c:barChart>
      <c:catAx>
        <c:axId val="-116768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67687744"/>
        <c:crosses val="autoZero"/>
        <c:auto val="1"/>
        <c:lblAlgn val="ctr"/>
        <c:lblOffset val="100"/>
        <c:noMultiLvlLbl val="0"/>
      </c:catAx>
      <c:valAx>
        <c:axId val="-116768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67688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7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E56E138-C42E-41EA-B9C1-117C60DDC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92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3B19A47-19A0-445A-8716-C2861F7D8D4E}" type="slidenum">
              <a:rPr lang="en-US" altLang="en-US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4" tIns="45502" rIns="91004" bIns="45502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758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rgbClr val="CC9F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11313"/>
            <a:ext cx="7427912" cy="25336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3088" y="3505200"/>
            <a:ext cx="576262" cy="6413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16088" y="1690688"/>
            <a:ext cx="574675" cy="6429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1238" y="1066800"/>
            <a:ext cx="585787" cy="635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1413" y="3503613"/>
            <a:ext cx="584200" cy="6413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81238" y="1690688"/>
            <a:ext cx="585787" cy="642937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41413" y="2324100"/>
            <a:ext cx="584200" cy="6334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2324100"/>
            <a:ext cx="582613" cy="63341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716088" y="2324100"/>
            <a:ext cx="574675" cy="63341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73088" y="2947988"/>
            <a:ext cx="576262" cy="644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141413" y="2947988"/>
            <a:ext cx="584200" cy="64452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400" smtClean="0">
              <a:latin typeface="Times New Roman" pitchFamily="18" charset="0"/>
              <a:cs typeface="+mn-cs"/>
            </a:endParaRPr>
          </a:p>
        </p:txBody>
      </p:sp>
      <p:pic>
        <p:nvPicPr>
          <p:cNvPr id="16" name="Picture 22" descr="blackandgoldworkm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9700"/>
            <a:ext cx="2286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EECS Wave Y rule WE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80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286000" y="1828800"/>
            <a:ext cx="67056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98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191000"/>
            <a:ext cx="67818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03689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819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5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88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2706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22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28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21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0466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8089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1329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 sz="24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24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z="24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5" descr="EECS Wave Y rule WEB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59475"/>
            <a:ext cx="44958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752600"/>
            <a:ext cx="6553200" cy="2286000"/>
          </a:xfrm>
        </p:spPr>
        <p:txBody>
          <a:bodyPr/>
          <a:lstStyle/>
          <a:p>
            <a:pPr algn="ctr" eaLnBrk="1" hangingPunct="1"/>
            <a:r>
              <a:rPr lang="en-US" altLang="en-US" sz="4000" b="1" i="1" smtClean="0">
                <a:solidFill>
                  <a:schemeClr val="tx1"/>
                </a:solidFill>
              </a:rPr>
              <a:t>Programming Competition Training: Women’s Team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534400" cy="914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000" smtClean="0"/>
              <a:t>Arup Guha – dmarino@cs.ucf.edu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 smtClean="0"/>
              <a:t>2015 CLIS Presentation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 smtClean="0"/>
              <a:t>5/17/2015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2012 Women’s Team Feedback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Other Coaches	</a:t>
            </a:r>
          </a:p>
          <a:p>
            <a:pPr lvl="1"/>
            <a:r>
              <a:rPr lang="en-US" altLang="en-US" smtClean="0"/>
              <a:t>Everyone needs to come to Saturday practices.</a:t>
            </a:r>
          </a:p>
          <a:p>
            <a:pPr lvl="1"/>
            <a:r>
              <a:rPr lang="en-US" altLang="en-US" smtClean="0"/>
              <a:t>Women never hung out in the lab (PTL)</a:t>
            </a:r>
          </a:p>
          <a:p>
            <a:pPr lvl="1"/>
            <a:r>
              <a:rPr lang="en-US" altLang="en-US" smtClean="0"/>
              <a:t>Progress seems slow.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Team Members</a:t>
            </a:r>
          </a:p>
          <a:p>
            <a:pPr lvl="1"/>
            <a:r>
              <a:rPr lang="en-US" altLang="en-US" sz="2200" smtClean="0"/>
              <a:t>Didn’t become friends with other team members.</a:t>
            </a:r>
          </a:p>
          <a:p>
            <a:pPr lvl="1"/>
            <a:r>
              <a:rPr lang="en-US" altLang="en-US" sz="2200" smtClean="0"/>
              <a:t>Felt other team members didn’t take them seriously.</a:t>
            </a:r>
          </a:p>
          <a:p>
            <a:pPr lvl="1"/>
            <a:r>
              <a:rPr lang="en-US" altLang="en-US" sz="2200" smtClean="0"/>
              <a:t>Several members didn’t like the label “WPT”</a:t>
            </a:r>
          </a:p>
          <a:p>
            <a:pPr lvl="1"/>
            <a:r>
              <a:rPr lang="en-US" altLang="en-US" sz="2200" smtClean="0"/>
              <a:t>Enjoyed Mercer Contest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Changes for 2013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Renamed “Developmental Team”</a:t>
            </a:r>
          </a:p>
          <a:p>
            <a:r>
              <a:rPr lang="en-US" altLang="en-US" smtClean="0"/>
              <a:t>Included males as well (freshmen)</a:t>
            </a:r>
          </a:p>
          <a:p>
            <a:r>
              <a:rPr lang="en-US" altLang="en-US" smtClean="0"/>
              <a:t>Required Saturday Practices</a:t>
            </a:r>
          </a:p>
          <a:p>
            <a:r>
              <a:rPr lang="en-US" altLang="en-US" smtClean="0"/>
              <a:t>Paid all members for 10 hours/week. (Thus, pay allocated for women doubled since 7 women made the team for 70 hours/week, which was 16.7% of the scholarship hours.)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Results 2013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South East Regional – took two Dev Teams, both solved one problem. (Placed 16</a:t>
            </a:r>
            <a:r>
              <a:rPr lang="en-US" altLang="en-US" baseline="30000" smtClean="0"/>
              <a:t>th</a:t>
            </a:r>
            <a:r>
              <a:rPr lang="en-US" altLang="en-US" smtClean="0"/>
              <a:t> and 35</a:t>
            </a:r>
            <a:r>
              <a:rPr lang="en-US" altLang="en-US" baseline="30000" smtClean="0"/>
              <a:t>th</a:t>
            </a:r>
            <a:r>
              <a:rPr lang="en-US" altLang="en-US" smtClean="0"/>
              <a:t> out of 60+ teams.)</a:t>
            </a:r>
          </a:p>
          <a:p>
            <a:r>
              <a:rPr lang="en-US" altLang="en-US" smtClean="0"/>
              <a:t>Mercer – Took three Dev teams, finished 3</a:t>
            </a:r>
            <a:r>
              <a:rPr lang="en-US" altLang="en-US" baseline="30000" smtClean="0"/>
              <a:t>rd</a:t>
            </a:r>
            <a:r>
              <a:rPr lang="en-US" altLang="en-US" smtClean="0"/>
              <a:t>, 4</a:t>
            </a:r>
            <a:r>
              <a:rPr lang="en-US" altLang="en-US" baseline="30000" smtClean="0"/>
              <a:t>th</a:t>
            </a:r>
            <a:r>
              <a:rPr lang="en-US" altLang="en-US" smtClean="0"/>
              <a:t> and 5</a:t>
            </a:r>
            <a:r>
              <a:rPr lang="en-US" altLang="en-US" baseline="30000" smtClean="0"/>
              <a:t>th</a:t>
            </a:r>
            <a:r>
              <a:rPr lang="en-US" altLang="en-US" smtClean="0"/>
              <a:t>. None of the teams were all women, but a majority of the students who competed were women.</a:t>
            </a:r>
          </a:p>
          <a:p>
            <a:r>
              <a:rPr lang="en-US" altLang="en-US" smtClean="0"/>
              <a:t>Women on team encouraged other women to take Programming Competition Class (COP 4516)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Feedback 2013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few students were upset that Dev Team didn’t represent top finishers subsequent to the top five teams(Varsity).</a:t>
            </a:r>
          </a:p>
          <a:p>
            <a:r>
              <a:rPr lang="en-US" altLang="en-US" smtClean="0"/>
              <a:t>Team members interacted with varsity members more, but the interaction was limited to a few individuals.</a:t>
            </a:r>
          </a:p>
          <a:p>
            <a:r>
              <a:rPr lang="en-US" altLang="en-US" smtClean="0"/>
              <a:t>Some team members didn’t like being placed on particular teams.</a:t>
            </a:r>
          </a:p>
          <a:p>
            <a:r>
              <a:rPr lang="en-US" altLang="en-US" smtClean="0"/>
              <a:t>Some team members were upset that they didn’t get to be official participants in either South East Regional or Mercer Contest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2014 Prospects and Tryout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Out of the eight best women, only two tried out!!!</a:t>
            </a:r>
          </a:p>
          <a:p>
            <a:r>
              <a:rPr lang="en-US" altLang="en-US" smtClean="0"/>
              <a:t>Several cited a busy class schedules.</a:t>
            </a:r>
          </a:p>
          <a:p>
            <a:r>
              <a:rPr lang="en-US" altLang="en-US" smtClean="0"/>
              <a:t>Others chose to pursue work opportunities.</a:t>
            </a:r>
          </a:p>
          <a:p>
            <a:r>
              <a:rPr lang="en-US" altLang="en-US" smtClean="0"/>
              <a:t>A woman made the varsity team.</a:t>
            </a:r>
          </a:p>
          <a:p>
            <a:r>
              <a:rPr lang="en-US" altLang="en-US" smtClean="0"/>
              <a:t>Four new women joined the Developmental Team.</a:t>
            </a:r>
          </a:p>
          <a:p>
            <a:r>
              <a:rPr lang="en-US" altLang="en-US" smtClean="0"/>
              <a:t>Women received 95 hours/week worth of funding, for 21.1% of the total hours.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2014 Results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Mercer contest finish: 2</a:t>
            </a:r>
            <a:r>
              <a:rPr lang="en-US" altLang="en-US" baseline="30000" smtClean="0"/>
              <a:t>nd</a:t>
            </a:r>
            <a:r>
              <a:rPr lang="en-US" altLang="en-US" smtClean="0"/>
              <a:t>, 4</a:t>
            </a:r>
            <a:r>
              <a:rPr lang="en-US" altLang="en-US" baseline="30000" smtClean="0"/>
              <a:t>th</a:t>
            </a:r>
            <a:r>
              <a:rPr lang="en-US" altLang="en-US" smtClean="0"/>
              <a:t> and 5</a:t>
            </a:r>
            <a:r>
              <a:rPr lang="en-US" altLang="en-US" baseline="30000" smtClean="0"/>
              <a:t>th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South East Regional teams finished 1 and 0 problems, respectively. (16</a:t>
            </a:r>
            <a:r>
              <a:rPr lang="en-US" altLang="en-US" baseline="30000" smtClean="0"/>
              <a:t>th</a:t>
            </a:r>
            <a:r>
              <a:rPr lang="en-US" altLang="en-US" smtClean="0"/>
              <a:t> place out of 60+ teams)</a:t>
            </a:r>
          </a:p>
          <a:p>
            <a:r>
              <a:rPr lang="en-US" altLang="en-US" smtClean="0"/>
              <a:t>Much better integration of developmental team and varsity team than past two years.</a:t>
            </a:r>
          </a:p>
          <a:p>
            <a:r>
              <a:rPr lang="en-US" altLang="en-US" smtClean="0"/>
              <a:t>More weekly homework being done.</a:t>
            </a:r>
          </a:p>
          <a:p>
            <a:r>
              <a:rPr lang="en-US" altLang="en-US" smtClean="0"/>
              <a:t>Although the five women on the team this year started with much less expertise and background, they finished the year as strong as the 2013 group.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UCF Team at 2014 S. E. Regional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1676400"/>
            <a:ext cx="65595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The Positives, So Far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 altLang="en-US" dirty="0" smtClean="0"/>
              <a:t>Internships and Full-Time Job Offers </a:t>
            </a:r>
          </a:p>
          <a:p>
            <a:pPr lvl="1"/>
            <a:r>
              <a:rPr lang="en-US" altLang="en-US" dirty="0" smtClean="0"/>
              <a:t>Microsoft</a:t>
            </a:r>
          </a:p>
          <a:p>
            <a:pPr lvl="1"/>
            <a:r>
              <a:rPr lang="en-US" altLang="en-US" dirty="0" smtClean="0"/>
              <a:t>Google</a:t>
            </a:r>
          </a:p>
          <a:p>
            <a:pPr lvl="1"/>
            <a:r>
              <a:rPr lang="en-US" altLang="en-US" dirty="0" smtClean="0"/>
              <a:t>Facebook</a:t>
            </a:r>
          </a:p>
          <a:p>
            <a:pPr lvl="1"/>
            <a:r>
              <a:rPr lang="en-US" altLang="en-US" dirty="0" smtClean="0"/>
              <a:t>Intuit</a:t>
            </a:r>
          </a:p>
          <a:p>
            <a:pPr lvl="1"/>
            <a:r>
              <a:rPr lang="en-US" altLang="en-US" dirty="0" smtClean="0"/>
              <a:t>Motorola</a:t>
            </a:r>
          </a:p>
          <a:p>
            <a:pPr lvl="1"/>
            <a:r>
              <a:rPr lang="en-US" altLang="en-US" dirty="0" smtClean="0"/>
              <a:t>Goldman-Sachs</a:t>
            </a:r>
          </a:p>
          <a:p>
            <a:pPr lvl="1"/>
            <a:r>
              <a:rPr lang="en-US" altLang="en-US" dirty="0" err="1" smtClean="0"/>
              <a:t>SalesForce</a:t>
            </a:r>
            <a:endParaRPr lang="en-US" altLang="en-US" dirty="0"/>
          </a:p>
          <a:p>
            <a:pPr lvl="1"/>
            <a:r>
              <a:rPr lang="en-US" altLang="en-US" dirty="0" smtClean="0"/>
              <a:t>Snapchat</a:t>
            </a:r>
          </a:p>
          <a:p>
            <a:r>
              <a:rPr lang="en-US" altLang="en-US" dirty="0" smtClean="0"/>
              <a:t>First female from Dev Team on our Varsity team.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Company X – Female Hiring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447221"/>
              </p:ext>
            </p:extLst>
          </p:nvPr>
        </p:nvGraphicFramePr>
        <p:xfrm>
          <a:off x="457200" y="16764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10478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Lessons Learned – So Far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/>
          <a:lstStyle/>
          <a:p>
            <a:r>
              <a:rPr lang="en-US" altLang="en-US" smtClean="0"/>
              <a:t>Any methods to enhance interaction between the Developmental Team and Varsity Team is good.</a:t>
            </a:r>
          </a:p>
          <a:p>
            <a:r>
              <a:rPr lang="en-US" altLang="en-US" smtClean="0"/>
              <a:t>There is a strong correlation between getting one year of programming team training and being able to get a job with a top company. </a:t>
            </a:r>
          </a:p>
          <a:p>
            <a:r>
              <a:rPr lang="en-US" altLang="en-US" smtClean="0"/>
              <a:t>As long as you get women who work hard and enjoy programming, it doesn’t matter what their background is. They can get to a level where they are competing at a moderate regional level in just a year.</a:t>
            </a:r>
          </a:p>
          <a:p>
            <a:r>
              <a:rPr lang="en-US" altLang="en-US" smtClean="0"/>
              <a:t>Women tend to care about their courses more, so you must be willing to adapt to this fact.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My Two Favorite MIT courses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3"/>
          </a:xfrm>
        </p:spPr>
        <p:txBody>
          <a:bodyPr/>
          <a:lstStyle/>
          <a:p>
            <a:r>
              <a:rPr lang="en-US" altLang="en-US" sz="2200" smtClean="0"/>
              <a:t>US History, up to 1865</a:t>
            </a:r>
          </a:p>
        </p:txBody>
      </p:sp>
      <p:sp>
        <p:nvSpPr>
          <p:cNvPr id="4100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4040188" cy="2743200"/>
          </a:xfrm>
        </p:spPr>
        <p:txBody>
          <a:bodyPr/>
          <a:lstStyle/>
          <a:p>
            <a:r>
              <a:rPr lang="en-US" altLang="en-US" smtClean="0"/>
              <a:t>One female in class</a:t>
            </a:r>
          </a:p>
          <a:p>
            <a:r>
              <a:rPr lang="en-US" altLang="en-US" smtClean="0"/>
              <a:t>Routinely, Nicole came up with ideas and viewpoints that the guys in the class would have never thought of. She made the class better.</a:t>
            </a:r>
          </a:p>
        </p:txBody>
      </p:sp>
      <p:sp>
        <p:nvSpPr>
          <p:cNvPr id="410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3"/>
          </a:xfrm>
        </p:spPr>
        <p:txBody>
          <a:bodyPr/>
          <a:lstStyle/>
          <a:p>
            <a:r>
              <a:rPr lang="en-US" altLang="en-US" sz="2200" smtClean="0"/>
              <a:t>US Women’s History</a:t>
            </a:r>
          </a:p>
        </p:txBody>
      </p:sp>
      <p:sp>
        <p:nvSpPr>
          <p:cNvPr id="4102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343400" cy="3235325"/>
          </a:xfrm>
        </p:spPr>
        <p:txBody>
          <a:bodyPr/>
          <a:lstStyle/>
          <a:p>
            <a:r>
              <a:rPr lang="en-US" altLang="en-US" smtClean="0"/>
              <a:t>Four males in class, three were terribly shy.</a:t>
            </a:r>
          </a:p>
          <a:p>
            <a:r>
              <a:rPr lang="en-US" altLang="en-US" smtClean="0"/>
              <a:t>I was the fourth.</a:t>
            </a:r>
          </a:p>
          <a:p>
            <a:r>
              <a:rPr lang="en-US" altLang="en-US" smtClean="0"/>
              <a:t>The professor personally told me that I added a diversity of viewpoints to the course that improved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938713"/>
            <a:ext cx="8610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Elephant" panose="02020904090505020303" pitchFamily="18" charset="0"/>
                <a:cs typeface="+mn-cs"/>
              </a:rPr>
              <a:t>Moral: Software needs </a:t>
            </a:r>
            <a:r>
              <a:rPr lang="en-US" sz="2800" b="1" u="sng" dirty="0">
                <a:solidFill>
                  <a:schemeClr val="bg2">
                    <a:lumMod val="75000"/>
                  </a:schemeClr>
                </a:solidFill>
                <a:latin typeface="Elephant" panose="02020904090505020303" pitchFamily="18" charset="0"/>
                <a:cs typeface="+mn-cs"/>
              </a:rPr>
              <a:t>BOTH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Elephant" panose="02020904090505020303" pitchFamily="18" charset="0"/>
                <a:cs typeface="+mn-cs"/>
              </a:rPr>
              <a:t> men and women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smtClean="0"/>
              <a:t>Any Questions or Comments?</a:t>
            </a:r>
          </a:p>
        </p:txBody>
      </p:sp>
      <p:pic>
        <p:nvPicPr>
          <p:cNvPr id="21507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2150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altLang="en-US" sz="2000" b="1" smtClean="0"/>
              <a:t>Mr. Arup Guha, dmarino@cs.ucf.edu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algn="ctr"/>
            <a:r>
              <a:rPr lang="en-US" altLang="en-US" sz="2500" smtClean="0">
                <a:latin typeface="Elephant" pitchFamily="18" charset="0"/>
              </a:rPr>
              <a:t>My daughters should have the same opportunities </a:t>
            </a:r>
            <a:br>
              <a:rPr lang="en-US" altLang="en-US" sz="2500" smtClean="0">
                <a:latin typeface="Elephant" pitchFamily="18" charset="0"/>
              </a:rPr>
            </a:br>
            <a:r>
              <a:rPr lang="en-US" altLang="en-US" sz="2500" smtClean="0">
                <a:latin typeface="Elephant" pitchFamily="18" charset="0"/>
              </a:rPr>
              <a:t>as boys, </a:t>
            </a:r>
            <a:r>
              <a:rPr lang="en-US" altLang="en-US" sz="2500" b="1" u="sng" smtClean="0">
                <a:latin typeface="Elephant" pitchFamily="18" charset="0"/>
              </a:rPr>
              <a:t>in reality</a:t>
            </a:r>
            <a:r>
              <a:rPr lang="en-US" altLang="en-US" sz="2500" smtClean="0">
                <a:latin typeface="Elephant" pitchFamily="18" charset="0"/>
              </a:rPr>
              <a:t>, not just theory.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4222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Anya’s 3</a:t>
            </a:r>
            <a:r>
              <a:rPr lang="en-US" baseline="30000" dirty="0" smtClean="0">
                <a:solidFill>
                  <a:schemeClr val="bg2">
                    <a:lumMod val="7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Birthday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39763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Anya, Simi on Swing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6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3013075"/>
            <a:ext cx="4041775" cy="227488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13075"/>
            <a:ext cx="3429000" cy="22785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The Facts (2003-2011)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/>
              <a:t>Team Training Correlated with Professional Success</a:t>
            </a:r>
          </a:p>
          <a:p>
            <a:pPr lvl="1">
              <a:defRPr/>
            </a:pPr>
            <a:r>
              <a:rPr lang="en-US" altLang="en-US" sz="2400" dirty="0" smtClean="0"/>
              <a:t>Over ½ of our team members got jobs with top companies.</a:t>
            </a:r>
          </a:p>
          <a:p>
            <a:pPr lvl="1">
              <a:defRPr/>
            </a:pPr>
            <a:r>
              <a:rPr lang="en-US" altLang="en-US" sz="2400" dirty="0" smtClean="0"/>
              <a:t>Even some of those who didn’t could have, but preferred to stay in the Orlando area.</a:t>
            </a:r>
          </a:p>
          <a:p>
            <a:pPr>
              <a:defRPr/>
            </a:pPr>
            <a:r>
              <a:rPr lang="en-US" altLang="en-US" sz="2800" dirty="0" smtClean="0"/>
              <a:t>Team Composition</a:t>
            </a:r>
          </a:p>
          <a:p>
            <a:pPr lvl="1">
              <a:defRPr/>
            </a:pPr>
            <a:r>
              <a:rPr lang="en-US" altLang="en-US" sz="2400" dirty="0"/>
              <a:t>Over 100 males benefitted from team training.</a:t>
            </a:r>
          </a:p>
          <a:p>
            <a:pPr lvl="1">
              <a:defRPr/>
            </a:pPr>
            <a:r>
              <a:rPr lang="en-US" altLang="en-US" sz="2400" dirty="0"/>
              <a:t>Only </a:t>
            </a:r>
            <a:r>
              <a:rPr lang="en-US" altLang="en-US" sz="2400" b="1" u="sng" dirty="0"/>
              <a:t>ONE</a:t>
            </a:r>
            <a:r>
              <a:rPr lang="en-US" altLang="en-US" sz="2400" dirty="0"/>
              <a:t> female benefitted from team training</a:t>
            </a:r>
            <a:r>
              <a:rPr lang="en-US" altLang="en-US" sz="2400" dirty="0" smtClean="0"/>
              <a:t>.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Private Donor Funds Team - 2008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3810000" cy="4267200"/>
          </a:xfrm>
        </p:spPr>
        <p:txBody>
          <a:bodyPr/>
          <a:lstStyle/>
          <a:p>
            <a:r>
              <a:rPr lang="en-US" altLang="en-US" smtClean="0"/>
              <a:t>Built dedicated Programming Team Lab(PTL)</a:t>
            </a:r>
          </a:p>
          <a:p>
            <a:pPr lvl="1"/>
            <a:r>
              <a:rPr lang="en-US" altLang="en-US" smtClean="0"/>
              <a:t>Designed for collaboration</a:t>
            </a:r>
          </a:p>
          <a:p>
            <a:pPr lvl="1"/>
            <a:r>
              <a:rPr lang="en-US" altLang="en-US" smtClean="0"/>
              <a:t>Team Members have 24 hour access.</a:t>
            </a:r>
          </a:p>
          <a:p>
            <a:r>
              <a:rPr lang="en-US" altLang="en-US" smtClean="0"/>
              <a:t>Gave Students Scholarships</a:t>
            </a:r>
          </a:p>
          <a:p>
            <a:pPr lvl="1"/>
            <a:r>
              <a:rPr lang="en-US" altLang="en-US" smtClean="0"/>
              <a:t>Allowed students not to seek outside work.</a:t>
            </a:r>
          </a:p>
          <a:p>
            <a:endParaRPr lang="en-US" altLang="en-US" smtClean="0"/>
          </a:p>
        </p:txBody>
      </p:sp>
      <p:pic>
        <p:nvPicPr>
          <p:cNvPr id="7172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752600"/>
            <a:ext cx="5116513" cy="38369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Difference Between Theory and Practice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smtClean="0"/>
              <a:t>Theory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Tryouts open to all students.</a:t>
            </a:r>
          </a:p>
          <a:p>
            <a:r>
              <a:rPr lang="en-US" altLang="en-US" smtClean="0"/>
              <a:t>Practices and Lectures open to all students.</a:t>
            </a:r>
          </a:p>
          <a:p>
            <a:r>
              <a:rPr lang="en-US" altLang="en-US" smtClean="0"/>
              <a:t>Funding provides a great incentive for students to practice.</a:t>
            </a:r>
          </a:p>
        </p:txBody>
      </p:sp>
      <p:sp>
        <p:nvSpPr>
          <p:cNvPr id="8197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 smtClean="0"/>
              <a:t>Practice</a:t>
            </a:r>
          </a:p>
        </p:txBody>
      </p:sp>
      <p:sp>
        <p:nvSpPr>
          <p:cNvPr id="8198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mtClean="0"/>
              <a:t>The percentage of women trying out was less than the percentage of CS students that were women.</a:t>
            </a:r>
          </a:p>
          <a:p>
            <a:r>
              <a:rPr lang="en-US" altLang="en-US" smtClean="0"/>
              <a:t>Funding didn’t alter this key fact.</a:t>
            </a:r>
          </a:p>
          <a:p>
            <a:r>
              <a:rPr lang="en-US" altLang="en-US" smtClean="0"/>
              <a:t>Males disproportionately benefitted from training </a:t>
            </a:r>
            <a:r>
              <a:rPr lang="en-US" altLang="en-US" b="1" u="sng" smtClean="0"/>
              <a:t>AND</a:t>
            </a:r>
            <a:r>
              <a:rPr lang="en-US" altLang="en-US" b="1" smtClean="0"/>
              <a:t> </a:t>
            </a:r>
            <a:r>
              <a:rPr lang="en-US" altLang="en-US" smtClean="0"/>
              <a:t>funding.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My Pitch for 2012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 requested some funding of scholarship money from our head coach, Dr. Ali Orooji to work with several women as part of a women’s team.</a:t>
            </a:r>
          </a:p>
          <a:p>
            <a:r>
              <a:rPr lang="en-US" altLang="en-US" smtClean="0"/>
              <a:t>He agreed to allow me to allocate 35 hours/week worth of scholarship money. (10.4% of all scholarship hours)</a:t>
            </a:r>
          </a:p>
          <a:p>
            <a:r>
              <a:rPr lang="en-US" altLang="en-US" smtClean="0"/>
              <a:t>I allocated the funds amongst 5 women, and 2 others joined the team without funding, for a total of 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Women’s Team Routine 2012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Saturdays</a:t>
            </a:r>
          </a:p>
          <a:p>
            <a:pPr lvl="1"/>
            <a:r>
              <a:rPr lang="en-US" altLang="en-US" smtClean="0"/>
              <a:t>No lecture</a:t>
            </a:r>
          </a:p>
          <a:p>
            <a:pPr lvl="1"/>
            <a:r>
              <a:rPr lang="en-US" altLang="en-US" smtClean="0"/>
              <a:t>Five hour mock contests – could be done on Saturdays, or during the week. (Usually individual)</a:t>
            </a:r>
          </a:p>
          <a:p>
            <a:pPr lvl="1"/>
            <a:r>
              <a:rPr lang="en-US" altLang="en-US" smtClean="0"/>
              <a:t>Goal – to attempt to include students who had other Saturday commitments.</a:t>
            </a:r>
          </a:p>
          <a:p>
            <a:r>
              <a:rPr lang="en-US" altLang="en-US" smtClean="0"/>
              <a:t>During the Week	</a:t>
            </a:r>
          </a:p>
          <a:p>
            <a:pPr lvl="1"/>
            <a:r>
              <a:rPr lang="en-US" altLang="en-US" smtClean="0"/>
              <a:t>Required lecture on algorithms/data structures.</a:t>
            </a:r>
          </a:p>
          <a:p>
            <a:pPr lvl="1"/>
            <a:r>
              <a:rPr lang="en-US" altLang="en-US" smtClean="0"/>
              <a:t>Problem set based on lecture material</a:t>
            </a:r>
          </a:p>
          <a:p>
            <a:pPr lvl="1"/>
            <a:r>
              <a:rPr lang="en-US" altLang="en-US" smtClean="0"/>
              <a:t>Saturday Problem Set Open Online</a:t>
            </a:r>
          </a:p>
          <a:p>
            <a:pPr lvl="1"/>
            <a:r>
              <a:rPr lang="en-US" altLang="en-US" smtClean="0"/>
              <a:t>Some team meetings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2012 Women’s Team Outcomes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South East Regional</a:t>
            </a:r>
          </a:p>
          <a:p>
            <a:pPr lvl="1"/>
            <a:r>
              <a:rPr lang="en-US" altLang="en-US" smtClean="0"/>
              <a:t>Took one all female team.</a:t>
            </a:r>
          </a:p>
          <a:p>
            <a:pPr lvl="1"/>
            <a:r>
              <a:rPr lang="en-US" altLang="en-US" smtClean="0"/>
              <a:t>First year with D1/D2 designation.</a:t>
            </a:r>
          </a:p>
          <a:p>
            <a:pPr lvl="1"/>
            <a:r>
              <a:rPr lang="en-US" altLang="en-US" smtClean="0"/>
              <a:t>No banger questions.</a:t>
            </a:r>
          </a:p>
          <a:p>
            <a:pPr lvl="1"/>
            <a:r>
              <a:rPr lang="en-US" altLang="en-US" smtClean="0"/>
              <a:t>Team didn’t solve any problems.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Mercer Programming Contest</a:t>
            </a:r>
          </a:p>
          <a:p>
            <a:pPr lvl="1"/>
            <a:r>
              <a:rPr lang="en-US" altLang="en-US" smtClean="0"/>
              <a:t>Took two all female teams.</a:t>
            </a:r>
          </a:p>
          <a:p>
            <a:pPr lvl="1"/>
            <a:r>
              <a:rPr lang="en-US" altLang="en-US" smtClean="0"/>
              <a:t>Appropriate set based on ability.</a:t>
            </a:r>
          </a:p>
          <a:p>
            <a:pPr lvl="1"/>
            <a:r>
              <a:rPr lang="en-US" altLang="en-US" smtClean="0"/>
              <a:t>Teams finished 15</a:t>
            </a:r>
            <a:r>
              <a:rPr lang="en-US" altLang="en-US" baseline="30000" smtClean="0"/>
              <a:t>th</a:t>
            </a:r>
            <a:r>
              <a:rPr lang="en-US" altLang="en-US" smtClean="0"/>
              <a:t> and 16</a:t>
            </a:r>
            <a:r>
              <a:rPr lang="en-US" altLang="en-US" baseline="30000" smtClean="0"/>
              <a:t>th</a:t>
            </a:r>
            <a:r>
              <a:rPr lang="en-US" altLang="en-US" smtClean="0"/>
              <a:t>, respectively. (out of 33 teams)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r_stand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CC9900"/>
      </a:lt2>
      <a:accent1>
        <a:srgbClr val="D58F11"/>
      </a:accent1>
      <a:accent2>
        <a:srgbClr val="CC9900"/>
      </a:accent2>
      <a:accent3>
        <a:srgbClr val="FFFFFF"/>
      </a:accent3>
      <a:accent4>
        <a:srgbClr val="000000"/>
      </a:accent4>
      <a:accent5>
        <a:srgbClr val="E7C6AA"/>
      </a:accent5>
      <a:accent6>
        <a:srgbClr val="B98A00"/>
      </a:accent6>
      <a:hlink>
        <a:srgbClr val="FF9900"/>
      </a:hlink>
      <a:folHlink>
        <a:srgbClr val="E1B700"/>
      </a:folHlink>
    </a:clrScheme>
    <a:fontScheme name="1_ir_stan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r_stand_templa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r_stand_templa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3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B98A0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4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6CAAA"/>
        </a:accent5>
        <a:accent6>
          <a:srgbClr val="B98A0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5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D58F11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7C6AA"/>
        </a:accent5>
        <a:accent6>
          <a:srgbClr val="B98A0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r_stand_template 16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D58F11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7C6AA"/>
        </a:accent5>
        <a:accent6>
          <a:srgbClr val="B98A00"/>
        </a:accent6>
        <a:hlink>
          <a:srgbClr val="FF99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8991</TotalTime>
  <Words>988</Words>
  <Application>Microsoft Office PowerPoint</Application>
  <PresentationFormat>On-screen Show (4:3)</PresentationFormat>
  <Paragraphs>120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Elephant</vt:lpstr>
      <vt:lpstr>Times New Roman</vt:lpstr>
      <vt:lpstr>Wingdings</vt:lpstr>
      <vt:lpstr>1_ir_stand_template</vt:lpstr>
      <vt:lpstr>Programming Competition Training: Women’s Team</vt:lpstr>
      <vt:lpstr>My Two Favorite MIT courses</vt:lpstr>
      <vt:lpstr>My daughters should have the same opportunities  as boys, in reality, not just theory.</vt:lpstr>
      <vt:lpstr>The Facts (2003-2011)</vt:lpstr>
      <vt:lpstr>Private Donor Funds Team - 2008</vt:lpstr>
      <vt:lpstr>Difference Between Theory and Practice</vt:lpstr>
      <vt:lpstr>My Pitch for 2012</vt:lpstr>
      <vt:lpstr>Women’s Team Routine 2012</vt:lpstr>
      <vt:lpstr>2012 Women’s Team Outcomes</vt:lpstr>
      <vt:lpstr>2012 Women’s Team Feedback</vt:lpstr>
      <vt:lpstr>Changes for 2013</vt:lpstr>
      <vt:lpstr>Results 2013</vt:lpstr>
      <vt:lpstr>Feedback 2013</vt:lpstr>
      <vt:lpstr>2014 Prospects and Tryout</vt:lpstr>
      <vt:lpstr>2014 Results</vt:lpstr>
      <vt:lpstr>UCF Team at 2014 S. E. Regional</vt:lpstr>
      <vt:lpstr>The Positives, So Far</vt:lpstr>
      <vt:lpstr>Top Company X – Female Hiring</vt:lpstr>
      <vt:lpstr>Lessons Learned – So Far</vt:lpstr>
      <vt:lpstr>Any Questions or Comments?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Research</dc:title>
  <dc:creator>IR</dc:creator>
  <cp:lastModifiedBy>Arup</cp:lastModifiedBy>
  <cp:revision>472</cp:revision>
  <cp:lastPrinted>1601-01-01T00:00:00Z</cp:lastPrinted>
  <dcterms:created xsi:type="dcterms:W3CDTF">2002-11-12T22:31:46Z</dcterms:created>
  <dcterms:modified xsi:type="dcterms:W3CDTF">2016-01-07T18:06:34Z</dcterms:modified>
</cp:coreProperties>
</file>