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748" r:id="rId2"/>
  </p:sldMasterIdLst>
  <p:notesMasterIdLst>
    <p:notesMasterId r:id="rId22"/>
  </p:notesMasterIdLst>
  <p:handoutMasterIdLst>
    <p:handoutMasterId r:id="rId23"/>
  </p:handoutMasterIdLst>
  <p:sldIdLst>
    <p:sldId id="457" r:id="rId3"/>
    <p:sldId id="508" r:id="rId4"/>
    <p:sldId id="509" r:id="rId5"/>
    <p:sldId id="510" r:id="rId6"/>
    <p:sldId id="511" r:id="rId7"/>
    <p:sldId id="512" r:id="rId8"/>
    <p:sldId id="513" r:id="rId9"/>
    <p:sldId id="514" r:id="rId10"/>
    <p:sldId id="516" r:id="rId11"/>
    <p:sldId id="517" r:id="rId12"/>
    <p:sldId id="519" r:id="rId13"/>
    <p:sldId id="525" r:id="rId14"/>
    <p:sldId id="520" r:id="rId15"/>
    <p:sldId id="521" r:id="rId16"/>
    <p:sldId id="522" r:id="rId17"/>
    <p:sldId id="518" r:id="rId18"/>
    <p:sldId id="523" r:id="rId19"/>
    <p:sldId id="524" r:id="rId20"/>
    <p:sldId id="515" r:id="rId2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C400"/>
    <a:srgbClr val="FEE000"/>
    <a:srgbClr val="FF0066"/>
    <a:srgbClr val="0066FF"/>
    <a:srgbClr val="5F5F5F"/>
    <a:srgbClr val="FFFFFF"/>
    <a:srgbClr val="CC3300"/>
    <a:srgbClr val="008080"/>
    <a:srgbClr val="80008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1408" autoAdjust="0"/>
  </p:normalViewPr>
  <p:slideViewPr>
    <p:cSldViewPr>
      <p:cViewPr varScale="1">
        <p:scale>
          <a:sx n="68" d="100"/>
          <a:sy n="68" d="100"/>
        </p:scale>
        <p:origin x="-6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48"/>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7"/>
  <c:chart>
    <c:title>
      <c:layout/>
    </c:title>
    <c:plotArea>
      <c:layout/>
      <c:barChart>
        <c:barDir val="col"/>
        <c:grouping val="clustered"/>
        <c:ser>
          <c:idx val="0"/>
          <c:order val="0"/>
          <c:tx>
            <c:strRef>
              <c:f>Sheet1!$B$1</c:f>
              <c:strCache>
                <c:ptCount val="1"/>
                <c:pt idx="0">
                  <c:v>Percentage Help in Learning Material</c:v>
                </c:pt>
              </c:strCache>
            </c:strRef>
          </c:tx>
          <c:cat>
            <c:strRef>
              <c:f>Sheet1!$A$2:$A$9</c:f>
              <c:strCache>
                <c:ptCount val="8"/>
                <c:pt idx="0">
                  <c:v>Lecture</c:v>
                </c:pt>
                <c:pt idx="1">
                  <c:v>Notes</c:v>
                </c:pt>
                <c:pt idx="2">
                  <c:v>Book</c:v>
                </c:pt>
                <c:pt idx="3">
                  <c:v>Friends</c:v>
                </c:pt>
                <c:pt idx="4">
                  <c:v>Prog. Asgn.</c:v>
                </c:pt>
                <c:pt idx="5">
                  <c:v>Fri. Probs.</c:v>
                </c:pt>
                <c:pt idx="6">
                  <c:v>Group Proj.</c:v>
                </c:pt>
                <c:pt idx="7">
                  <c:v>Other</c:v>
                </c:pt>
              </c:strCache>
            </c:strRef>
          </c:cat>
          <c:val>
            <c:numRef>
              <c:f>Sheet1!$B$2:$B$9</c:f>
              <c:numCache>
                <c:formatCode>General</c:formatCode>
                <c:ptCount val="8"/>
                <c:pt idx="0">
                  <c:v>18.399999999999999</c:v>
                </c:pt>
                <c:pt idx="1">
                  <c:v>14.2</c:v>
                </c:pt>
                <c:pt idx="2">
                  <c:v>3.5</c:v>
                </c:pt>
                <c:pt idx="3">
                  <c:v>6.3</c:v>
                </c:pt>
                <c:pt idx="4">
                  <c:v>20.8</c:v>
                </c:pt>
                <c:pt idx="5">
                  <c:v>18.8</c:v>
                </c:pt>
                <c:pt idx="6">
                  <c:v>16.5</c:v>
                </c:pt>
                <c:pt idx="7">
                  <c:v>1.5</c:v>
                </c:pt>
              </c:numCache>
            </c:numRef>
          </c:val>
        </c:ser>
        <c:axId val="88658688"/>
        <c:axId val="88660224"/>
      </c:barChart>
      <c:catAx>
        <c:axId val="88658688"/>
        <c:scaling>
          <c:orientation val="minMax"/>
        </c:scaling>
        <c:axPos val="b"/>
        <c:tickLblPos val="nextTo"/>
        <c:crossAx val="88660224"/>
        <c:crosses val="autoZero"/>
        <c:auto val="1"/>
        <c:lblAlgn val="ctr"/>
        <c:lblOffset val="100"/>
      </c:catAx>
      <c:valAx>
        <c:axId val="88660224"/>
        <c:scaling>
          <c:orientation val="minMax"/>
        </c:scaling>
        <c:axPos val="l"/>
        <c:majorGridlines/>
        <c:numFmt formatCode="General" sourceLinked="1"/>
        <c:tickLblPos val="nextTo"/>
        <c:crossAx val="88658688"/>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10342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a:p>
        </p:txBody>
      </p:sp>
      <p:sp>
        <p:nvSpPr>
          <p:cNvPr id="10342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5222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414838"/>
            <a:ext cx="5029200" cy="41846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5223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Times New Roman" pitchFamily="18" charset="0"/>
              </a:defRPr>
            </a:lvl1pPr>
          </a:lstStyle>
          <a:p>
            <a:pPr>
              <a:defRPr/>
            </a:pPr>
            <a:fld id="{FB84D7C3-9D29-4E26-B15E-A53EB99D0C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3AE0323-A398-4987-8AD2-B1C237F2F9D8}" type="slidenum">
              <a:rPr lang="en-US" smtClean="0"/>
              <a:pPr/>
              <a:t>1</a:t>
            </a:fld>
            <a:endParaRPr lang="en-US" smtClean="0"/>
          </a:p>
        </p:txBody>
      </p:sp>
      <p:sp>
        <p:nvSpPr>
          <p:cNvPr id="16387" name="Rectangle 2"/>
          <p:cNvSpPr>
            <a:spLocks noGrp="1" noRot="1" noChangeAspect="1" noChangeArrowheads="1" noTextEdit="1"/>
          </p:cNvSpPr>
          <p:nvPr>
            <p:ph type="sldImg"/>
          </p:nvPr>
        </p:nvSpPr>
        <p:spPr>
          <a:xfrm>
            <a:off x="1106488" y="696913"/>
            <a:ext cx="4648200" cy="3486150"/>
          </a:xfrm>
          <a:ln/>
        </p:spPr>
      </p:sp>
      <p:sp>
        <p:nvSpPr>
          <p:cNvPr id="16388" name="Rectangle 3"/>
          <p:cNvSpPr>
            <a:spLocks noGrp="1" noChangeArrowheads="1"/>
          </p:cNvSpPr>
          <p:nvPr>
            <p:ph type="body" idx="1"/>
          </p:nvPr>
        </p:nvSpPr>
        <p:spPr>
          <a:noFill/>
          <a:ln/>
        </p:spPr>
        <p:txBody>
          <a:bodyPr lIns="91004" tIns="45502" rIns="91004" bIns="45502"/>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rgbClr val="CC9F00"/>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1716088" y="1611313"/>
            <a:ext cx="7427912" cy="2533650"/>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6" name="Rectangle 4"/>
          <p:cNvSpPr>
            <a:spLocks noChangeArrowheads="1"/>
          </p:cNvSpPr>
          <p:nvPr/>
        </p:nvSpPr>
        <p:spPr bwMode="auto">
          <a:xfrm>
            <a:off x="573088" y="3505200"/>
            <a:ext cx="576262" cy="641350"/>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7" name="Rectangle 5"/>
          <p:cNvSpPr>
            <a:spLocks noChangeArrowheads="1"/>
          </p:cNvSpPr>
          <p:nvPr/>
        </p:nvSpPr>
        <p:spPr bwMode="auto">
          <a:xfrm>
            <a:off x="1716088" y="1690688"/>
            <a:ext cx="574675" cy="642937"/>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8" name="Rectangle 6"/>
          <p:cNvSpPr>
            <a:spLocks noChangeArrowheads="1"/>
          </p:cNvSpPr>
          <p:nvPr/>
        </p:nvSpPr>
        <p:spPr bwMode="auto">
          <a:xfrm>
            <a:off x="2281238" y="1066800"/>
            <a:ext cx="585787" cy="6350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p:nvSpPr>
        <p:spPr bwMode="auto">
          <a:xfrm>
            <a:off x="1141413" y="3503613"/>
            <a:ext cx="584200" cy="641350"/>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p:nvSpPr>
        <p:spPr bwMode="auto">
          <a:xfrm>
            <a:off x="2281238" y="1690688"/>
            <a:ext cx="585787" cy="642937"/>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p:nvSpPr>
        <p:spPr bwMode="auto">
          <a:xfrm>
            <a:off x="1141413" y="2324100"/>
            <a:ext cx="584200" cy="633413"/>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p:nvSpPr>
        <p:spPr bwMode="auto">
          <a:xfrm>
            <a:off x="0" y="2324100"/>
            <a:ext cx="582613" cy="633413"/>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p:nvSpPr>
        <p:spPr bwMode="auto">
          <a:xfrm>
            <a:off x="1716088" y="2324100"/>
            <a:ext cx="574675" cy="633413"/>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p:nvSpPr>
        <p:spPr bwMode="auto">
          <a:xfrm>
            <a:off x="573088" y="2947988"/>
            <a:ext cx="576262" cy="64452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p:nvSpPr>
        <p:spPr bwMode="auto">
          <a:xfrm>
            <a:off x="1141413" y="2947988"/>
            <a:ext cx="584200" cy="644525"/>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pic>
        <p:nvPicPr>
          <p:cNvPr id="16" name="Picture 22" descr="blackandgoldworkmark"/>
          <p:cNvPicPr>
            <a:picLocks noChangeAspect="1" noChangeArrowheads="1"/>
          </p:cNvPicPr>
          <p:nvPr userDrawn="1"/>
        </p:nvPicPr>
        <p:blipFill>
          <a:blip r:embed="rId2" cstate="print"/>
          <a:srcRect/>
          <a:stretch>
            <a:fillRect/>
          </a:stretch>
        </p:blipFill>
        <p:spPr bwMode="auto">
          <a:xfrm>
            <a:off x="6629400" y="139700"/>
            <a:ext cx="2286000" cy="1400175"/>
          </a:xfrm>
          <a:prstGeom prst="rect">
            <a:avLst/>
          </a:prstGeom>
          <a:noFill/>
          <a:ln w="9525">
            <a:noFill/>
            <a:miter lim="800000"/>
            <a:headEnd/>
            <a:tailEnd/>
          </a:ln>
        </p:spPr>
      </p:pic>
      <p:pic>
        <p:nvPicPr>
          <p:cNvPr id="17" name="Picture 29" descr="EECS Wave Y rule WEB.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0" y="5029200"/>
            <a:ext cx="9144000" cy="1828800"/>
          </a:xfrm>
          <a:prstGeom prst="rect">
            <a:avLst/>
          </a:prstGeom>
          <a:noFill/>
          <a:ln w="9525">
            <a:noFill/>
            <a:miter lim="800000"/>
            <a:headEnd/>
            <a:tailEnd/>
          </a:ln>
        </p:spPr>
      </p:pic>
      <p:sp>
        <p:nvSpPr>
          <p:cNvPr id="898065" name="Rectangle 17"/>
          <p:cNvSpPr>
            <a:spLocks noGrp="1" noChangeArrowheads="1"/>
          </p:cNvSpPr>
          <p:nvPr>
            <p:ph type="ctrTitle"/>
          </p:nvPr>
        </p:nvSpPr>
        <p:spPr>
          <a:xfrm>
            <a:off x="2286000" y="1828800"/>
            <a:ext cx="6705600" cy="2209800"/>
          </a:xfrm>
        </p:spPr>
        <p:txBody>
          <a:bodyPr/>
          <a:lstStyle>
            <a:lvl1pPr>
              <a:defRPr sz="4200">
                <a:solidFill>
                  <a:srgbClr val="FFFFFF"/>
                </a:solidFill>
              </a:defRPr>
            </a:lvl1pPr>
          </a:lstStyle>
          <a:p>
            <a:r>
              <a:rPr lang="en-US" dirty="0"/>
              <a:t>Click to edit Master title style</a:t>
            </a:r>
          </a:p>
        </p:txBody>
      </p:sp>
      <p:sp>
        <p:nvSpPr>
          <p:cNvPr id="898066" name="Rectangle 18"/>
          <p:cNvSpPr>
            <a:spLocks noGrp="1" noChangeArrowheads="1"/>
          </p:cNvSpPr>
          <p:nvPr>
            <p:ph type="subTitle" idx="1"/>
          </p:nvPr>
        </p:nvSpPr>
        <p:spPr>
          <a:xfrm>
            <a:off x="2209800" y="4191000"/>
            <a:ext cx="6781800" cy="762000"/>
          </a:xfrm>
        </p:spPr>
        <p:txBody>
          <a:bodyPr/>
          <a:lstStyle>
            <a:lvl1pPr marL="0" indent="0">
              <a:buFont typeface="Wingdings" pitchFamily="2" charset="2"/>
              <a:buNone/>
              <a:defRPr sz="2200"/>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8FC8E-63CD-43F0-AED1-39C2B6C41C2B}" type="datetimeFigureOut">
              <a:rPr lang="en-US" smtClean="0"/>
              <a:pPr/>
              <a:t>5/27/2011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99532-2AC3-4AB1-BDC9-BC8DBAFB6E29}" type="slidenum">
              <a:rPr lang="en-US" smtClean="0"/>
              <a:pPr/>
              <a:t>‹#›</a:t>
            </a:fld>
            <a:endParaRPr lang="en-US"/>
          </a:p>
        </p:txBody>
      </p:sp>
      <p:pic>
        <p:nvPicPr>
          <p:cNvPr id="7" name="Picture 22" descr="blackandgoldworkmark"/>
          <p:cNvPicPr>
            <a:picLocks noChangeAspect="1" noChangeArrowheads="1"/>
          </p:cNvPicPr>
          <p:nvPr userDrawn="1"/>
        </p:nvPicPr>
        <p:blipFill>
          <a:blip r:embed="rId2" cstate="print"/>
          <a:srcRect/>
          <a:stretch>
            <a:fillRect/>
          </a:stretch>
        </p:blipFill>
        <p:spPr bwMode="auto">
          <a:xfrm>
            <a:off x="6629400" y="139700"/>
            <a:ext cx="2286000" cy="1400175"/>
          </a:xfrm>
          <a:prstGeom prst="rect">
            <a:avLst/>
          </a:prstGeom>
          <a:noFill/>
          <a:ln w="9525">
            <a:noFill/>
            <a:miter lim="800000"/>
            <a:headEnd/>
            <a:tailEnd/>
          </a:ln>
        </p:spPr>
      </p:pic>
      <p:pic>
        <p:nvPicPr>
          <p:cNvPr id="8" name="Picture 29" descr="EECS Wave Y rule WEB.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0" y="5029200"/>
            <a:ext cx="9144000" cy="18288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8FC8E-63CD-43F0-AED1-39C2B6C41C2B}" type="datetimeFigureOut">
              <a:rPr lang="en-US" smtClean="0"/>
              <a:pPr/>
              <a:t>5/27/2011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8FC8E-63CD-43F0-AED1-39C2B6C41C2B}" type="datetimeFigureOut">
              <a:rPr lang="en-US" smtClean="0"/>
              <a:pPr/>
              <a:t>5/27/2011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8FC8E-63CD-43F0-AED1-39C2B6C41C2B}" type="datetimeFigureOut">
              <a:rPr lang="en-US" smtClean="0"/>
              <a:pPr/>
              <a:t>5/27/2011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8FC8E-63CD-43F0-AED1-39C2B6C41C2B}" type="datetimeFigureOut">
              <a:rPr lang="en-US" smtClean="0"/>
              <a:pPr/>
              <a:t>5/27/2011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8FC8E-63CD-43F0-AED1-39C2B6C41C2B}" type="datetimeFigureOut">
              <a:rPr lang="en-US" smtClean="0"/>
              <a:pPr/>
              <a:t>5/27/2011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8FC8E-63CD-43F0-AED1-39C2B6C41C2B}" type="datetimeFigureOut">
              <a:rPr lang="en-US" smtClean="0"/>
              <a:pPr/>
              <a:t>5/27/2011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8FC8E-63CD-43F0-AED1-39C2B6C41C2B}" type="datetimeFigureOut">
              <a:rPr lang="en-US" smtClean="0"/>
              <a:pPr/>
              <a:t>5/27/2011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8FC8E-63CD-43F0-AED1-39C2B6C41C2B}" type="datetimeFigureOut">
              <a:rPr lang="en-US" smtClean="0"/>
              <a:pPr/>
              <a:t>5/27/2011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8FC8E-63CD-43F0-AED1-39C2B6C41C2B}" type="datetimeFigureOut">
              <a:rPr lang="en-US" smtClean="0"/>
              <a:pPr/>
              <a:t>5/27/2011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8FC8E-63CD-43F0-AED1-39C2B6C41C2B}" type="datetimeFigureOut">
              <a:rPr lang="en-US" smtClean="0"/>
              <a:pPr/>
              <a:t>5/27/2011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499532-2AC3-4AB1-BDC9-BC8DBAFB6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8970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897030" name="Rectangle 6"/>
            <p:cNvSpPr>
              <a:spLocks noChangeArrowheads="1"/>
            </p:cNvSpPr>
            <p:nvPr/>
          </p:nvSpPr>
          <p:spPr bwMode="auto">
            <a:xfrm>
              <a:off x="260" y="85"/>
              <a:ext cx="5500" cy="173"/>
            </a:xfrm>
            <a:prstGeom prst="rect">
              <a:avLst/>
            </a:prstGeom>
            <a:gradFill rotWithShape="0">
              <a:gsLst>
                <a:gs pos="0">
                  <a:srgbClr val="CC9900"/>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8970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8970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897033" name="Rectangle 9"/>
            <p:cNvSpPr>
              <a:spLocks noChangeArrowheads="1"/>
            </p:cNvSpPr>
            <p:nvPr/>
          </p:nvSpPr>
          <p:spPr bwMode="auto">
            <a:xfrm>
              <a:off x="345" y="85"/>
              <a:ext cx="88" cy="89"/>
            </a:xfrm>
            <a:prstGeom prst="rect">
              <a:avLst/>
            </a:prstGeom>
            <a:solidFill>
              <a:srgbClr val="CC9900"/>
            </a:solidFill>
            <a:ln w="9525">
              <a:noFill/>
              <a:miter lim="800000"/>
              <a:headEnd/>
              <a:tailEnd/>
            </a:ln>
          </p:spPr>
          <p:txBody>
            <a:bodyPr/>
            <a:lstStyle/>
            <a:p>
              <a:pPr eaLnBrk="1" hangingPunct="1">
                <a:defRPr/>
              </a:pPr>
              <a:endParaRPr lang="en-US">
                <a:solidFill>
                  <a:schemeClr val="accent2"/>
                </a:solidFill>
              </a:endParaRPr>
            </a:p>
          </p:txBody>
        </p:sp>
        <p:sp>
          <p:nvSpPr>
            <p:cNvPr id="8970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897035" name="Rectangle 11"/>
            <p:cNvSpPr>
              <a:spLocks noChangeArrowheads="1"/>
            </p:cNvSpPr>
            <p:nvPr/>
          </p:nvSpPr>
          <p:spPr bwMode="auto">
            <a:xfrm>
              <a:off x="83" y="86"/>
              <a:ext cx="89" cy="87"/>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897036" name="Rectangle 12"/>
            <p:cNvSpPr>
              <a:spLocks noChangeArrowheads="1"/>
            </p:cNvSpPr>
            <p:nvPr/>
          </p:nvSpPr>
          <p:spPr bwMode="auto">
            <a:xfrm>
              <a:off x="258" y="171"/>
              <a:ext cx="87" cy="87"/>
            </a:xfrm>
            <a:prstGeom prst="rect">
              <a:avLst/>
            </a:prstGeom>
            <a:solidFill>
              <a:srgbClr val="CC9900"/>
            </a:solidFill>
            <a:ln w="9525">
              <a:noFill/>
              <a:miter lim="800000"/>
              <a:headEnd/>
              <a:tailEnd/>
            </a:ln>
          </p:spPr>
          <p:txBody>
            <a:bodyPr/>
            <a:lstStyle/>
            <a:p>
              <a:pPr eaLnBrk="1" hangingPunct="1">
                <a:defRPr/>
              </a:pPr>
              <a:endParaRPr lang="en-US">
                <a:solidFill>
                  <a:schemeClr val="accent2"/>
                </a:solidFill>
              </a:endParaRPr>
            </a:p>
          </p:txBody>
        </p:sp>
        <p:sp>
          <p:nvSpPr>
            <p:cNvPr id="897037" name="Rectangle 13"/>
            <p:cNvSpPr>
              <a:spLocks noChangeArrowheads="1"/>
            </p:cNvSpPr>
            <p:nvPr/>
          </p:nvSpPr>
          <p:spPr bwMode="auto">
            <a:xfrm>
              <a:off x="173" y="258"/>
              <a:ext cx="86" cy="86"/>
            </a:xfrm>
            <a:prstGeom prst="rect">
              <a:avLst/>
            </a:prstGeom>
            <a:solidFill>
              <a:srgbClr val="CC9900"/>
            </a:solidFill>
            <a:ln w="9525">
              <a:noFill/>
              <a:miter lim="800000"/>
              <a:headEnd/>
              <a:tailEnd/>
            </a:ln>
          </p:spPr>
          <p:txBody>
            <a:bodyPr/>
            <a:lstStyle/>
            <a:p>
              <a:pPr eaLnBrk="1" hangingPunct="1">
                <a:defRPr/>
              </a:pPr>
              <a:endParaRPr lang="en-US">
                <a:solidFill>
                  <a:schemeClr val="accent2"/>
                </a:solidFill>
              </a:endParaRPr>
            </a:p>
          </p:txBody>
        </p:sp>
      </p:grpSp>
      <p:sp>
        <p:nvSpPr>
          <p:cNvPr id="1027" name="Rectangle 14"/>
          <p:cNvSpPr>
            <a:spLocks noGrp="1" noChangeArrowheads="1"/>
          </p:cNvSpPr>
          <p:nvPr>
            <p:ph type="title"/>
          </p:nvPr>
        </p:nvSpPr>
        <p:spPr bwMode="auto">
          <a:xfrm>
            <a:off x="457200" y="4572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457200" y="16764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9"/>
          <p:cNvPicPr>
            <a:picLocks noChangeAspect="1" noChangeArrowheads="1"/>
          </p:cNvPicPr>
          <p:nvPr/>
        </p:nvPicPr>
        <p:blipFill>
          <a:blip r:embed="rId13" cstate="print"/>
          <a:srcRect/>
          <a:stretch>
            <a:fillRect/>
          </a:stretch>
        </p:blipFill>
        <p:spPr bwMode="auto">
          <a:xfrm>
            <a:off x="7924800" y="533400"/>
            <a:ext cx="990600" cy="369888"/>
          </a:xfrm>
          <a:prstGeom prst="rect">
            <a:avLst/>
          </a:prstGeom>
          <a:noFill/>
          <a:ln w="9525">
            <a:noFill/>
            <a:miter lim="800000"/>
            <a:headEnd/>
            <a:tailEnd/>
          </a:ln>
        </p:spPr>
      </p:pic>
      <p:pic>
        <p:nvPicPr>
          <p:cNvPr id="1030" name="Picture 15" descr="EECS Wave Y rule WEB.jpg"/>
          <p:cNvPicPr>
            <a:picLocks noChangeAspect="1"/>
          </p:cNvPicPr>
          <p:nvPr userDrawn="1"/>
        </p:nvPicPr>
        <p:blipFill>
          <a:blip r:embed="rId14" cstate="print">
            <a:clrChange>
              <a:clrFrom>
                <a:srgbClr val="FDFDFD"/>
              </a:clrFrom>
              <a:clrTo>
                <a:srgbClr val="FDFDFD">
                  <a:alpha val="0"/>
                </a:srgbClr>
              </a:clrTo>
            </a:clrChange>
          </a:blip>
          <a:srcRect/>
          <a:stretch>
            <a:fillRect/>
          </a:stretch>
        </p:blipFill>
        <p:spPr bwMode="auto">
          <a:xfrm>
            <a:off x="2514600" y="5959475"/>
            <a:ext cx="4495800" cy="89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rgbClr val="CC9900"/>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CC9900"/>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CC9900"/>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rgbClr val="CC9900"/>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CC99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8FC8E-63CD-43F0-AED1-39C2B6C41C2B}" type="datetimeFigureOut">
              <a:rPr lang="en-US" smtClean="0"/>
              <a:pPr/>
              <a:t>5/27/2011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99532-2AC3-4AB1-BDC9-BC8DBAFB6E29}" type="slidenum">
              <a:rPr lang="en-US" smtClean="0"/>
              <a:pPr/>
              <a:t>‹#›</a:t>
            </a:fld>
            <a:endParaRPr lang="en-US"/>
          </a:p>
        </p:txBody>
      </p:sp>
      <p:pic>
        <p:nvPicPr>
          <p:cNvPr id="7" name="Picture 15" descr="EECS Wave Y rule WEB.jpg"/>
          <p:cNvPicPr>
            <a:picLocks noChangeAspect="1"/>
          </p:cNvPicPr>
          <p:nvPr userDrawn="1"/>
        </p:nvPicPr>
        <p:blipFill>
          <a:blip r:embed="rId13" cstate="print">
            <a:clrChange>
              <a:clrFrom>
                <a:srgbClr val="FDFDFD"/>
              </a:clrFrom>
              <a:clrTo>
                <a:srgbClr val="FDFDFD">
                  <a:alpha val="0"/>
                </a:srgbClr>
              </a:clrTo>
            </a:clrChange>
          </a:blip>
          <a:srcRect/>
          <a:stretch>
            <a:fillRect/>
          </a:stretch>
        </p:blipFill>
        <p:spPr bwMode="auto">
          <a:xfrm>
            <a:off x="2514600" y="5959475"/>
            <a:ext cx="4495800" cy="89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codingbat.com/"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cs.ucf.edu/courses/cop3223/spr2011/honors/fridayprobs/" TargetMode="External"/><Relationship Id="rId2" Type="http://schemas.openxmlformats.org/officeDocument/2006/relationships/hyperlink" Target="http://www.cs.ucf.edu/courses/cop3223/fall2010/honors/fridayprob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1524000"/>
            <a:ext cx="6553200" cy="2362200"/>
          </a:xfrm>
        </p:spPr>
        <p:txBody>
          <a:bodyPr/>
          <a:lstStyle/>
          <a:p>
            <a:pPr algn="ctr" eaLnBrk="1" hangingPunct="1"/>
            <a:r>
              <a:rPr lang="en-US" sz="4000" b="1" i="1" dirty="0" smtClean="0">
                <a:solidFill>
                  <a:schemeClr val="tx1"/>
                </a:solidFill>
              </a:rPr>
              <a:t>Using a Programming Contest Format to Excite Introductory Students</a:t>
            </a:r>
          </a:p>
        </p:txBody>
      </p:sp>
      <p:sp>
        <p:nvSpPr>
          <p:cNvPr id="3075" name="Rectangle 3"/>
          <p:cNvSpPr>
            <a:spLocks noGrp="1" noChangeArrowheads="1"/>
          </p:cNvSpPr>
          <p:nvPr>
            <p:ph type="subTitle" idx="1"/>
          </p:nvPr>
        </p:nvSpPr>
        <p:spPr>
          <a:xfrm>
            <a:off x="1447800" y="3733800"/>
            <a:ext cx="6172200" cy="1219200"/>
          </a:xfrm>
        </p:spPr>
        <p:txBody>
          <a:bodyPr>
            <a:noAutofit/>
          </a:bodyPr>
          <a:lstStyle/>
          <a:p>
            <a:pPr algn="ctr" eaLnBrk="1" hangingPunct="1">
              <a:lnSpc>
                <a:spcPct val="80000"/>
              </a:lnSpc>
            </a:pPr>
            <a:r>
              <a:rPr lang="en-US" sz="2800" b="1" dirty="0" smtClean="0">
                <a:solidFill>
                  <a:srgbClr val="DEC400"/>
                </a:solidFill>
              </a:rPr>
              <a:t>Arup Guha</a:t>
            </a:r>
          </a:p>
          <a:p>
            <a:pPr algn="ctr" eaLnBrk="1" hangingPunct="1">
              <a:lnSpc>
                <a:spcPct val="80000"/>
              </a:lnSpc>
            </a:pPr>
            <a:r>
              <a:rPr lang="en-US" sz="2800" b="1" dirty="0" smtClean="0">
                <a:solidFill>
                  <a:srgbClr val="DEC400"/>
                </a:solidFill>
              </a:rPr>
              <a:t>dmarino@cs.ucf.edu</a:t>
            </a:r>
          </a:p>
          <a:p>
            <a:pPr algn="ctr" eaLnBrk="1" hangingPunct="1">
              <a:lnSpc>
                <a:spcPct val="80000"/>
              </a:lnSpc>
            </a:pPr>
            <a:r>
              <a:rPr lang="en-US" sz="2800" b="1" dirty="0" smtClean="0">
                <a:solidFill>
                  <a:srgbClr val="DEC400"/>
                </a:solidFill>
              </a:rPr>
              <a:t>May 27,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Evidence of better learning</a:t>
            </a:r>
          </a:p>
        </p:txBody>
      </p:sp>
      <p:sp>
        <p:nvSpPr>
          <p:cNvPr id="12291" name="Content Placeholder 2"/>
          <p:cNvSpPr>
            <a:spLocks noGrp="1"/>
          </p:cNvSpPr>
          <p:nvPr>
            <p:ph idx="1"/>
          </p:nvPr>
        </p:nvSpPr>
        <p:spPr/>
        <p:txBody>
          <a:bodyPr/>
          <a:lstStyle/>
          <a:p>
            <a:r>
              <a:rPr lang="en-US" smtClean="0"/>
              <a:t>Final Exam grades (same exam) for both COP 3223 and COP 3223H (Spring 2011):</a:t>
            </a:r>
          </a:p>
        </p:txBody>
      </p:sp>
      <p:graphicFrame>
        <p:nvGraphicFramePr>
          <p:cNvPr id="12292" name="Chart 3"/>
          <p:cNvGraphicFramePr>
            <a:graphicFrameLocks/>
          </p:cNvGraphicFramePr>
          <p:nvPr/>
        </p:nvGraphicFramePr>
        <p:xfrm>
          <a:off x="1524000" y="2667000"/>
          <a:ext cx="6200775" cy="2897188"/>
        </p:xfrm>
        <a:graphic>
          <a:graphicData uri="http://schemas.openxmlformats.org/presentationml/2006/ole">
            <p:oleObj spid="_x0000_s12292" name="Worksheet" r:id="rId3" imgW="6200842" imgH="2895497" progId="Excel.Sheet.8">
              <p:embed/>
            </p:oleObj>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Survey Data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Team Recruitment</a:t>
            </a:r>
            <a:endParaRPr lang="en-US" dirty="0"/>
          </a:p>
        </p:txBody>
      </p:sp>
      <p:sp>
        <p:nvSpPr>
          <p:cNvPr id="3" name="Content Placeholder 2"/>
          <p:cNvSpPr>
            <a:spLocks noGrp="1"/>
          </p:cNvSpPr>
          <p:nvPr>
            <p:ph idx="1"/>
          </p:nvPr>
        </p:nvSpPr>
        <p:spPr/>
        <p:txBody>
          <a:bodyPr/>
          <a:lstStyle/>
          <a:p>
            <a:r>
              <a:rPr lang="en-US" dirty="0" smtClean="0"/>
              <a:t>One student out of the 41 is currently on UCF’s Programming Team.</a:t>
            </a:r>
          </a:p>
          <a:p>
            <a:r>
              <a:rPr lang="en-US" dirty="0" smtClean="0"/>
              <a:t>Three more students out of the 41 have been motivated to try out for the team this upcoming August.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a:t>
            </a:r>
            <a:endParaRPr lang="en-US" dirty="0"/>
          </a:p>
        </p:txBody>
      </p:sp>
      <p:sp>
        <p:nvSpPr>
          <p:cNvPr id="3" name="Content Placeholder 2"/>
          <p:cNvSpPr>
            <a:spLocks noGrp="1"/>
          </p:cNvSpPr>
          <p:nvPr>
            <p:ph idx="1"/>
          </p:nvPr>
        </p:nvSpPr>
        <p:spPr/>
        <p:txBody>
          <a:bodyPr>
            <a:normAutofit/>
          </a:bodyPr>
          <a:lstStyle/>
          <a:p>
            <a:r>
              <a:rPr lang="en-US" sz="1600" u="sng" dirty="0" smtClean="0"/>
              <a:t>They coincided with the work, however at times they did prove to be troublesome. I understand that I struggled a ton in your class, so sometimes I felt as though the problems were too difficult at points. Furthermore, most of them took more than the actual time in class to complete. However, I did attempt to complete some fully outside of class when I had the time. </a:t>
            </a:r>
          </a:p>
          <a:p>
            <a:r>
              <a:rPr lang="en-US" sz="1600" dirty="0" smtClean="0"/>
              <a:t>The Friday problems created an instance which would allow the user, or student to be more exact, to actually put in practice and learn through personal experience what was defined in class. </a:t>
            </a:r>
            <a:r>
              <a:rPr lang="en-US" sz="1600" u="sng" dirty="0" smtClean="0"/>
              <a:t>When compared to the other components of the course, the Friday problems were the most effective at illustrating the course material.</a:t>
            </a:r>
          </a:p>
          <a:p>
            <a:r>
              <a:rPr lang="en-US" sz="1600" dirty="0" smtClean="0"/>
              <a:t>I thought the Friday questions were interesting and stimulating as you had different ones for different levels of programmers.  </a:t>
            </a:r>
          </a:p>
          <a:p>
            <a:r>
              <a:rPr lang="en-US" sz="1600" dirty="0" smtClean="0"/>
              <a:t>I would say that it had great effect for me personally to motivate me to program more outside of the class. It helped the concepts to stick more in my mind and for me to get hands on experience with what I was learning.</a:t>
            </a:r>
          </a:p>
          <a:p>
            <a:r>
              <a:rPr lang="en-US" sz="1600" u="sng" dirty="0" smtClean="0"/>
              <a:t>I'm not sure how much my opinion really counts since I'm not really an "introductory student," but I pretty much only came to classes on Fridays because the Friday problems motivated me and made me really want to come to class. </a:t>
            </a:r>
            <a:endParaRPr lang="en-US" sz="1600" u="sn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a:t>
            </a:r>
            <a:endParaRPr lang="en-US" dirty="0"/>
          </a:p>
        </p:txBody>
      </p:sp>
      <p:sp>
        <p:nvSpPr>
          <p:cNvPr id="3" name="Content Placeholder 2"/>
          <p:cNvSpPr>
            <a:spLocks noGrp="1"/>
          </p:cNvSpPr>
          <p:nvPr>
            <p:ph idx="1"/>
          </p:nvPr>
        </p:nvSpPr>
        <p:spPr/>
        <p:txBody>
          <a:bodyPr>
            <a:normAutofit lnSpcReduction="10000"/>
          </a:bodyPr>
          <a:lstStyle/>
          <a:p>
            <a:r>
              <a:rPr lang="en-US" sz="1600" dirty="0" smtClean="0"/>
              <a:t>When I first heard about the Friday problems in the beginning of the semester, I thought it was a really cool idea and looked forward to it</a:t>
            </a:r>
            <a:r>
              <a:rPr lang="en-US" sz="1600" u="sng" dirty="0" smtClean="0"/>
              <a:t>. I didn't really view it as a "contest," but just a personal challenge/programming problem to solve, similar to the programming assignments we had for homework, except bite-size.</a:t>
            </a:r>
          </a:p>
          <a:p>
            <a:r>
              <a:rPr lang="en-US" sz="1600" u="sng" dirty="0" smtClean="0"/>
              <a:t>Much of the difficulty of the Friday problems was in devising, rather than implementing, a solution.</a:t>
            </a:r>
            <a:r>
              <a:rPr lang="en-US" sz="1600" dirty="0" smtClean="0"/>
              <a:t> In terms of coding, we were never expected to use any techniques that we had never seen before or were beyond our scope of comprehension. Rather, we had to figure out how we could use techniques we were already comfortable with is a slightly nuanced way to solve a specific problem.</a:t>
            </a:r>
          </a:p>
          <a:p>
            <a:r>
              <a:rPr lang="en-US" sz="1600" dirty="0" smtClean="0"/>
              <a:t>The Friday problems made it much easier to learn the material by actually continuing to program. </a:t>
            </a:r>
            <a:r>
              <a:rPr lang="en-US" sz="1600" u="sng" dirty="0" smtClean="0"/>
              <a:t> If a problem arose, the professor was right there to look at our program or we could use our group to debug.  That was much more helpful than staring at our program for hours hopelessly looking for errors.  </a:t>
            </a:r>
          </a:p>
          <a:p>
            <a:r>
              <a:rPr lang="en-US" sz="1600" dirty="0" smtClean="0"/>
              <a:t>The Friday problems really kept me feeling involved in the class, and for that reason I was more interested in the course material.  Unlike in other courses where students are only expected to take notes during class and complete assignments for homework, the Friday problems gave me an opportunity to discuss and utilize the material in class while working on a practical problem with a partner. </a:t>
            </a:r>
            <a:r>
              <a:rPr lang="en-US" sz="1600" u="sng" dirty="0" smtClean="0"/>
              <a:t> I believe this type of interaction creates interest and prevents lectures from becoming too routine. </a:t>
            </a:r>
          </a:p>
          <a:p>
            <a:endParaRPr lang="en-US" sz="16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Comments</a:t>
            </a:r>
            <a:endParaRPr lang="en-US" dirty="0"/>
          </a:p>
        </p:txBody>
      </p:sp>
      <p:sp>
        <p:nvSpPr>
          <p:cNvPr id="3" name="Content Placeholder 2"/>
          <p:cNvSpPr>
            <a:spLocks noGrp="1"/>
          </p:cNvSpPr>
          <p:nvPr>
            <p:ph idx="1"/>
          </p:nvPr>
        </p:nvSpPr>
        <p:spPr/>
        <p:txBody>
          <a:bodyPr>
            <a:normAutofit/>
          </a:bodyPr>
          <a:lstStyle/>
          <a:p>
            <a:r>
              <a:rPr lang="en-US" sz="1600" dirty="0" smtClean="0"/>
              <a:t>The individual assignments create interest to a certain extent because they are challenging and stimulating.  However, the Friday problems make use of the additional stimulation that comes from listening to the ideas of other people and learning from your classmates, which is an invaluable yet underutilized tool in many classes. </a:t>
            </a:r>
            <a:r>
              <a:rPr lang="en-US" sz="1600" u="sng" dirty="0" smtClean="0"/>
              <a:t> Additionally, I believe the Friday problems kept everyone, including myself, from getting rusty on the material between assignments.  </a:t>
            </a:r>
          </a:p>
          <a:p>
            <a:r>
              <a:rPr lang="en-US" sz="1600" dirty="0" smtClean="0"/>
              <a:t>Overall, I believe the Friday problems really go hand in hand with the other components of the course.  In my opinion, the level of interest they create is greater than that of the programming assignments because of the peer to peer and peer to teacher interaction, and on par with that of the group project. </a:t>
            </a:r>
          </a:p>
          <a:p>
            <a:r>
              <a:rPr lang="en-US" sz="1600" u="sng" dirty="0" smtClean="0"/>
              <a:t>Personally, I was not very interested in the Friday Problems, probably because I found the normal ones too easy but the "challenge" one's too difficult, and I thought that doing problems was unnecessary because one could simply read and understand the material without practice. I have since reversed my opinion on that after completing </a:t>
            </a:r>
            <a:r>
              <a:rPr lang="en-US" sz="1600" u="sng" dirty="0" smtClean="0">
                <a:hlinkClick r:id="rId2"/>
              </a:rPr>
              <a:t>http://codingbat.com/</a:t>
            </a:r>
            <a:r>
              <a:rPr lang="en-US" sz="1600" u="sng" dirty="0" smtClean="0"/>
              <a:t>'s Java section and realizing what a better programmer it made me. </a:t>
            </a:r>
            <a:r>
              <a:rPr lang="en-US" sz="1600" dirty="0" smtClean="0"/>
              <a:t>Now the idea of it seems rather interesting, though I did not entirely feel as if it was a "tournament" and perhaps that would help?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Limitations of Data</a:t>
            </a:r>
          </a:p>
        </p:txBody>
      </p:sp>
      <p:sp>
        <p:nvSpPr>
          <p:cNvPr id="13315" name="Content Placeholder 2"/>
          <p:cNvSpPr>
            <a:spLocks noGrp="1"/>
          </p:cNvSpPr>
          <p:nvPr>
            <p:ph idx="1"/>
          </p:nvPr>
        </p:nvSpPr>
        <p:spPr/>
        <p:txBody>
          <a:bodyPr>
            <a:normAutofit fontScale="92500" lnSpcReduction="20000"/>
          </a:bodyPr>
          <a:lstStyle/>
          <a:p>
            <a:r>
              <a:rPr lang="en-US" smtClean="0"/>
              <a:t>COP 3223H only has Honors students, while, COP 3223 pulls from the whole UCF student population. Naturally, Honors students will score better than the whole student population.</a:t>
            </a:r>
          </a:p>
          <a:p>
            <a:r>
              <a:rPr lang="en-US" smtClean="0"/>
              <a:t>In general, all small courses, regardless of whether they are honors courses, tend to rate professors better than large courses.</a:t>
            </a:r>
          </a:p>
          <a:p>
            <a:r>
              <a:rPr lang="en-US" smtClean="0"/>
              <a:t>Data was only pulled after the fact. When both courses were offered in parallel, no formal plans were made to study the differences between the two.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Survey Data</a:t>
            </a:r>
            <a:endParaRPr lang="en-US" dirty="0"/>
          </a:p>
        </p:txBody>
      </p:sp>
      <p:sp>
        <p:nvSpPr>
          <p:cNvPr id="3" name="Content Placeholder 2"/>
          <p:cNvSpPr>
            <a:spLocks noGrp="1"/>
          </p:cNvSpPr>
          <p:nvPr>
            <p:ph idx="1"/>
          </p:nvPr>
        </p:nvSpPr>
        <p:spPr/>
        <p:txBody>
          <a:bodyPr/>
          <a:lstStyle/>
          <a:p>
            <a:r>
              <a:rPr lang="en-US" dirty="0" smtClean="0"/>
              <a:t>Conducted over email well after the completion of the course. Students’ memory may not be perfect.</a:t>
            </a:r>
          </a:p>
          <a:p>
            <a:r>
              <a:rPr lang="en-US" dirty="0" smtClean="0"/>
              <a:t>Resulted in 13 students out of 41 responding. This pool of 13 isn’t randomly selected.</a:t>
            </a:r>
          </a:p>
          <a:p>
            <a:r>
              <a:rPr lang="en-US" dirty="0" smtClean="0"/>
              <a:t>Since the survey was done over email, responses were known not to be anonymous, which may compromise their validity.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With Friday Problems</a:t>
            </a:r>
            <a:endParaRPr lang="en-US" dirty="0"/>
          </a:p>
        </p:txBody>
      </p:sp>
      <p:sp>
        <p:nvSpPr>
          <p:cNvPr id="3" name="Content Placeholder 2"/>
          <p:cNvSpPr>
            <a:spLocks noGrp="1"/>
          </p:cNvSpPr>
          <p:nvPr>
            <p:ph idx="1"/>
          </p:nvPr>
        </p:nvSpPr>
        <p:spPr/>
        <p:txBody>
          <a:bodyPr/>
          <a:lstStyle/>
          <a:p>
            <a:r>
              <a:rPr lang="en-US" dirty="0" smtClean="0">
                <a:hlinkClick r:id="rId2"/>
              </a:rPr>
              <a:t>http://www.cs.ucf.edu/courses/cop3223/fall2010/honors/fridayprobs/</a:t>
            </a:r>
            <a:endParaRPr lang="en-US" dirty="0" smtClean="0"/>
          </a:p>
          <a:p>
            <a:r>
              <a:rPr lang="en-US" dirty="0" smtClean="0">
                <a:hlinkClick r:id="rId3"/>
              </a:rPr>
              <a:t>http://www.cs.ucf.edu/courses/cop3223/spr2011/honors/fridayprobs/</a:t>
            </a:r>
            <a:endParaRPr lang="en-US"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Lessons Learned	</a:t>
            </a:r>
          </a:p>
        </p:txBody>
      </p:sp>
      <p:sp>
        <p:nvSpPr>
          <p:cNvPr id="14339" name="Content Placeholder 2"/>
          <p:cNvSpPr>
            <a:spLocks noGrp="1"/>
          </p:cNvSpPr>
          <p:nvPr>
            <p:ph idx="1"/>
          </p:nvPr>
        </p:nvSpPr>
        <p:spPr/>
        <p:txBody>
          <a:bodyPr>
            <a:normAutofit fontScale="77500" lnSpcReduction="20000"/>
          </a:bodyPr>
          <a:lstStyle/>
          <a:p>
            <a:r>
              <a:rPr lang="en-US" smtClean="0"/>
              <a:t>Most students have laptops – these can be utilized when you are not scheduled in a lab room at all.</a:t>
            </a:r>
          </a:p>
          <a:p>
            <a:r>
              <a:rPr lang="en-US" smtClean="0"/>
              <a:t>Students working in pairs (in real time during class) is very beneficial. So long as the group is reasonable, students bounce ideas off each other and both benefit from the experience.</a:t>
            </a:r>
          </a:p>
          <a:p>
            <a:r>
              <a:rPr lang="en-US" smtClean="0"/>
              <a:t>It’s important to make each week’s problems only slightly harder than the week before. Students lose interest if the problems appear to be beyond their capability.</a:t>
            </a:r>
          </a:p>
          <a:p>
            <a:r>
              <a:rPr lang="en-US" smtClean="0"/>
              <a:t>Posting input and output files for introductory students provides a great way for them to learn about thorough testing.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Introductory Course: COP 3223</a:t>
            </a:r>
          </a:p>
        </p:txBody>
      </p:sp>
      <p:sp>
        <p:nvSpPr>
          <p:cNvPr id="4099" name="Rectangle 3"/>
          <p:cNvSpPr>
            <a:spLocks noGrp="1" noChangeArrowheads="1"/>
          </p:cNvSpPr>
          <p:nvPr>
            <p:ph idx="1"/>
          </p:nvPr>
        </p:nvSpPr>
        <p:spPr/>
        <p:txBody>
          <a:bodyPr>
            <a:normAutofit lnSpcReduction="10000"/>
          </a:bodyPr>
          <a:lstStyle/>
          <a:p>
            <a:pPr eaLnBrk="1" hangingPunct="1"/>
            <a:r>
              <a:rPr lang="en-US" smtClean="0"/>
              <a:t>Language Used: C</a:t>
            </a:r>
          </a:p>
          <a:p>
            <a:pPr eaLnBrk="1" hangingPunct="1"/>
            <a:r>
              <a:rPr lang="en-US" smtClean="0"/>
              <a:t>Number of students per section: 225</a:t>
            </a:r>
          </a:p>
          <a:p>
            <a:pPr eaLnBrk="1" hangingPunct="1"/>
            <a:r>
              <a:rPr lang="en-US" smtClean="0"/>
              <a:t>Class Meetings: Twice a week, 75 minutes</a:t>
            </a:r>
          </a:p>
          <a:p>
            <a:pPr eaLnBrk="1" hangingPunct="1"/>
            <a:r>
              <a:rPr lang="en-US" smtClean="0"/>
              <a:t>Homework Assignments: Six for the course</a:t>
            </a:r>
          </a:p>
          <a:p>
            <a:pPr eaLnBrk="1" hangingPunct="1"/>
            <a:r>
              <a:rPr lang="en-US" smtClean="0"/>
              <a:t>Teaching Methods</a:t>
            </a:r>
          </a:p>
          <a:p>
            <a:pPr lvl="1" eaLnBrk="1" hangingPunct="1"/>
            <a:r>
              <a:rPr lang="en-US" smtClean="0"/>
              <a:t>Lecture</a:t>
            </a:r>
          </a:p>
          <a:p>
            <a:pPr lvl="1" eaLnBrk="1" hangingPunct="1"/>
            <a:r>
              <a:rPr lang="en-US" smtClean="0"/>
              <a:t>Code Walk Through (of previously written examples)</a:t>
            </a:r>
          </a:p>
          <a:p>
            <a:pPr lvl="1" eaLnBrk="1" hangingPunct="1"/>
            <a:r>
              <a:rPr lang="en-US" smtClean="0"/>
              <a:t>Coding from Scratch (using ideas from students)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New Course: COP 3223H (Honors)</a:t>
            </a:r>
          </a:p>
        </p:txBody>
      </p:sp>
      <p:sp>
        <p:nvSpPr>
          <p:cNvPr id="5123" name="Content Placeholder 2"/>
          <p:cNvSpPr>
            <a:spLocks noGrp="1"/>
          </p:cNvSpPr>
          <p:nvPr>
            <p:ph idx="1"/>
          </p:nvPr>
        </p:nvSpPr>
        <p:spPr/>
        <p:txBody>
          <a:bodyPr>
            <a:normAutofit fontScale="85000" lnSpcReduction="10000"/>
          </a:bodyPr>
          <a:lstStyle/>
          <a:p>
            <a:r>
              <a:rPr lang="en-US" smtClean="0"/>
              <a:t>Key Difference: 20 students</a:t>
            </a:r>
          </a:p>
          <a:p>
            <a:r>
              <a:rPr lang="en-US" smtClean="0"/>
              <a:t>Class Meetings: Three times a week for 50 minutes</a:t>
            </a:r>
          </a:p>
          <a:p>
            <a:r>
              <a:rPr lang="en-US" smtClean="0"/>
              <a:t>Monday, Wednesday: Same as COP 3223</a:t>
            </a:r>
          </a:p>
          <a:p>
            <a:r>
              <a:rPr lang="en-US" smtClean="0"/>
              <a:t>Friday – Programming Team Problem(s)</a:t>
            </a:r>
          </a:p>
          <a:p>
            <a:pPr lvl="1"/>
            <a:r>
              <a:rPr lang="en-US" smtClean="0"/>
              <a:t>Students bring laptops to the classroom</a:t>
            </a:r>
          </a:p>
          <a:p>
            <a:pPr lvl="1"/>
            <a:r>
              <a:rPr lang="en-US" smtClean="0"/>
              <a:t>Students split up into pairs (by choice or randomly)</a:t>
            </a:r>
          </a:p>
          <a:p>
            <a:pPr lvl="1"/>
            <a:r>
              <a:rPr lang="en-US" smtClean="0"/>
              <a:t>Each pair of students is given a problem</a:t>
            </a:r>
          </a:p>
          <a:p>
            <a:pPr lvl="1"/>
            <a:r>
              <a:rPr lang="en-US" smtClean="0"/>
              <a:t>Students discuss and work together to solve the problem</a:t>
            </a:r>
          </a:p>
          <a:p>
            <a:pPr lvl="1"/>
            <a:r>
              <a:rPr lang="en-US" smtClean="0"/>
              <a:t>If they think they’ve solved it, they raise their hand to “submit”.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First Couple Problems</a:t>
            </a:r>
          </a:p>
        </p:txBody>
      </p:sp>
      <p:sp>
        <p:nvSpPr>
          <p:cNvPr id="6147" name="Content Placeholder 2"/>
          <p:cNvSpPr>
            <a:spLocks noGrp="1"/>
          </p:cNvSpPr>
          <p:nvPr>
            <p:ph idx="1"/>
          </p:nvPr>
        </p:nvSpPr>
        <p:spPr/>
        <p:txBody>
          <a:bodyPr>
            <a:normAutofit fontScale="92500" lnSpcReduction="10000"/>
          </a:bodyPr>
          <a:lstStyle/>
          <a:p>
            <a:r>
              <a:rPr lang="en-US" smtClean="0"/>
              <a:t>File I/O had not been taught yet.</a:t>
            </a:r>
          </a:p>
          <a:p>
            <a:r>
              <a:rPr lang="en-US" smtClean="0"/>
              <a:t>Limited to standard I/O.</a:t>
            </a:r>
          </a:p>
          <a:p>
            <a:r>
              <a:rPr lang="en-US" smtClean="0"/>
              <a:t>Simply create problems easy enough to solve in 50 minutes or less, with possible extensions for those who finish</a:t>
            </a:r>
          </a:p>
          <a:p>
            <a:r>
              <a:rPr lang="en-US" smtClean="0"/>
              <a:t>Example Problem – Pay Calculator</a:t>
            </a:r>
          </a:p>
          <a:p>
            <a:pPr lvl="1"/>
            <a:r>
              <a:rPr lang="en-US" smtClean="0"/>
              <a:t>Given a pay rate, overtime rate and hours worked in a week, determine the weekly pay.</a:t>
            </a:r>
          </a:p>
          <a:p>
            <a:pPr lvl="1"/>
            <a:r>
              <a:rPr lang="en-US" smtClean="0"/>
              <a:t>As an extension, take out taxes based on a graduated income tax.</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Transition into File I/O</a:t>
            </a:r>
          </a:p>
        </p:txBody>
      </p:sp>
      <p:sp>
        <p:nvSpPr>
          <p:cNvPr id="7171" name="Content Placeholder 2"/>
          <p:cNvSpPr>
            <a:spLocks noGrp="1"/>
          </p:cNvSpPr>
          <p:nvPr>
            <p:ph idx="1"/>
          </p:nvPr>
        </p:nvSpPr>
        <p:spPr/>
        <p:txBody>
          <a:bodyPr>
            <a:normAutofit fontScale="92500"/>
          </a:bodyPr>
          <a:lstStyle/>
          <a:p>
            <a:r>
              <a:rPr lang="en-US" smtClean="0"/>
              <a:t>Utilized existing problems from UCF High School Contest</a:t>
            </a:r>
          </a:p>
          <a:p>
            <a:r>
              <a:rPr lang="en-US" smtClean="0"/>
              <a:t>Example Problem – Subtract</a:t>
            </a:r>
          </a:p>
          <a:p>
            <a:pPr lvl="1"/>
            <a:r>
              <a:rPr lang="en-US" smtClean="0"/>
              <a:t>Given a sequence of four integers (28 1 25 37)</a:t>
            </a:r>
          </a:p>
          <a:p>
            <a:pPr lvl="1"/>
            <a:r>
              <a:rPr lang="en-US" smtClean="0"/>
              <a:t>Create a new sequence between successive terms, using wrap-around (27 24 12 9 for the given example)</a:t>
            </a:r>
          </a:p>
          <a:p>
            <a:pPr lvl="1"/>
            <a:r>
              <a:rPr lang="en-US" smtClean="0"/>
              <a:t>Continue doing so until the sequence is constant.</a:t>
            </a:r>
          </a:p>
          <a:p>
            <a:pPr lvl="1"/>
            <a:r>
              <a:rPr lang="en-US" smtClean="0"/>
              <a:t>Output each iteration of this algorithm for several input cases.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Grading Issues</a:t>
            </a:r>
          </a:p>
        </p:txBody>
      </p:sp>
      <p:sp>
        <p:nvSpPr>
          <p:cNvPr id="8195" name="Content Placeholder 2"/>
          <p:cNvSpPr>
            <a:spLocks noGrp="1"/>
          </p:cNvSpPr>
          <p:nvPr>
            <p:ph idx="1"/>
          </p:nvPr>
        </p:nvSpPr>
        <p:spPr/>
        <p:txBody>
          <a:bodyPr>
            <a:normAutofit fontScale="92500" lnSpcReduction="10000"/>
          </a:bodyPr>
          <a:lstStyle/>
          <a:p>
            <a:r>
              <a:rPr lang="en-US" smtClean="0"/>
              <a:t>Formally having students turn in these problems each week creates a large grading load.</a:t>
            </a:r>
          </a:p>
          <a:p>
            <a:r>
              <a:rPr lang="en-US" smtClean="0"/>
              <a:t>Instead, require each pair of students to turn in two of the assignments during the semester for a grade, but don’t tell the students in advance who will be doing so, so that each group works earnestly during the allotted class time.</a:t>
            </a:r>
          </a:p>
          <a:p>
            <a:r>
              <a:rPr lang="en-US" smtClean="0"/>
              <a:t>At the introductory level, if students haven’t yet solved the problem during class, post input and output files to aid their development.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Motivation without Grades	</a:t>
            </a:r>
          </a:p>
        </p:txBody>
      </p:sp>
      <p:sp>
        <p:nvSpPr>
          <p:cNvPr id="9219" name="Content Placeholder 2"/>
          <p:cNvSpPr>
            <a:spLocks noGrp="1"/>
          </p:cNvSpPr>
          <p:nvPr>
            <p:ph idx="1"/>
          </p:nvPr>
        </p:nvSpPr>
        <p:spPr/>
        <p:txBody>
          <a:bodyPr>
            <a:normAutofit fontScale="85000" lnSpcReduction="20000"/>
          </a:bodyPr>
          <a:lstStyle/>
          <a:p>
            <a:r>
              <a:rPr lang="en-US" smtClean="0"/>
              <a:t>Naturally, students liked racing with classmates during the 50 minutes on Friday.</a:t>
            </a:r>
          </a:p>
          <a:p>
            <a:r>
              <a:rPr lang="en-US" smtClean="0"/>
              <a:t>One submission of the 2 or 3 received each week would be chosen to be posted as the class solution. Students got excited when I chose their submission. In email, I briefly mentioned the things they did well in their program (style-wise) that make me select their code.</a:t>
            </a:r>
          </a:p>
          <a:p>
            <a:r>
              <a:rPr lang="en-US" smtClean="0"/>
              <a:t>Manageable, well-defined problems with simply formed answers (problems programming contests promote) seemed to motivate students at this level, independent of grades.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Advanced Students</a:t>
            </a:r>
          </a:p>
        </p:txBody>
      </p:sp>
      <p:sp>
        <p:nvSpPr>
          <p:cNvPr id="10243" name="Content Placeholder 2"/>
          <p:cNvSpPr>
            <a:spLocks noGrp="1"/>
          </p:cNvSpPr>
          <p:nvPr>
            <p:ph idx="1"/>
          </p:nvPr>
        </p:nvSpPr>
        <p:spPr/>
        <p:txBody>
          <a:bodyPr>
            <a:normAutofit fontScale="92500" lnSpcReduction="10000"/>
          </a:bodyPr>
          <a:lstStyle/>
          <a:p>
            <a:r>
              <a:rPr lang="en-US" sz="2000" smtClean="0"/>
              <a:t>Since a few students in this course had prior programming experience, these students were given separate “challenge” problems.</a:t>
            </a:r>
          </a:p>
          <a:p>
            <a:r>
              <a:rPr lang="en-US" sz="2000" smtClean="0"/>
              <a:t>Challenge – to create interesting problems for these students without requiring more advanced formal algorithms.</a:t>
            </a:r>
          </a:p>
          <a:p>
            <a:r>
              <a:rPr lang="en-US" sz="2000" smtClean="0"/>
              <a:t>Example Problem – Array Sum</a:t>
            </a:r>
          </a:p>
          <a:p>
            <a:pPr lvl="1"/>
            <a:r>
              <a:rPr lang="en-US" smtClean="0"/>
              <a:t>Given an integer array (up to size 1 million), are there a set of consecutive terms that add up to exactly half of the sum of the elements of the array.</a:t>
            </a:r>
          </a:p>
          <a:p>
            <a:pPr lvl="1"/>
            <a:r>
              <a:rPr lang="en-US" smtClean="0"/>
              <a:t>Brute force solution is O(n</a:t>
            </a:r>
            <a:r>
              <a:rPr lang="en-US" baseline="30000" smtClean="0"/>
              <a:t>2</a:t>
            </a:r>
            <a:r>
              <a:rPr lang="en-US" smtClean="0"/>
              <a:t>), which takes too much time on an array of size 1 million.</a:t>
            </a:r>
          </a:p>
          <a:p>
            <a:pPr lvl="1"/>
            <a:r>
              <a:rPr lang="en-US" smtClean="0"/>
              <a:t>Forces students with experience to search for O(n) solution.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Evidence of Efficacy</a:t>
            </a:r>
          </a:p>
        </p:txBody>
      </p:sp>
      <p:sp>
        <p:nvSpPr>
          <p:cNvPr id="11267" name="Content Placeholder 2"/>
          <p:cNvSpPr>
            <a:spLocks noGrp="1"/>
          </p:cNvSpPr>
          <p:nvPr>
            <p:ph idx="1"/>
          </p:nvPr>
        </p:nvSpPr>
        <p:spPr/>
        <p:txBody>
          <a:bodyPr/>
          <a:lstStyle/>
          <a:p>
            <a:r>
              <a:rPr lang="en-US" smtClean="0"/>
              <a:t>Student responses in COP 3223 vs. COP 3223H in faculty evaluation surveys (Fall 2010):</a:t>
            </a:r>
          </a:p>
        </p:txBody>
      </p:sp>
      <p:graphicFrame>
        <p:nvGraphicFramePr>
          <p:cNvPr id="11268" name="Chart 3"/>
          <p:cNvGraphicFramePr>
            <a:graphicFrameLocks/>
          </p:cNvGraphicFramePr>
          <p:nvPr/>
        </p:nvGraphicFramePr>
        <p:xfrm>
          <a:off x="1524000" y="2667000"/>
          <a:ext cx="6096000" cy="2794000"/>
        </p:xfrm>
        <a:graphic>
          <a:graphicData uri="http://schemas.openxmlformats.org/presentationml/2006/ole">
            <p:oleObj spid="_x0000_s11268" name="Worksheet" r:id="rId3" imgW="6200842" imgH="2895497" progId="Excel.Sheet.8">
              <p:embed/>
            </p:oleObj>
          </a:graphicData>
        </a:graphic>
      </p:graphicFrame>
    </p:spTree>
  </p:cSld>
  <p:clrMapOvr>
    <a:masterClrMapping/>
  </p:clrMapOvr>
  <p:transition/>
</p:sld>
</file>

<file path=ppt/theme/theme1.xml><?xml version="1.0" encoding="utf-8"?>
<a:theme xmlns:a="http://schemas.openxmlformats.org/drawingml/2006/main" name="1_ir_stand_template">
  <a:themeElements>
    <a:clrScheme name="">
      <a:dk1>
        <a:srgbClr val="000000"/>
      </a:dk1>
      <a:lt1>
        <a:srgbClr val="FFFFFF"/>
      </a:lt1>
      <a:dk2>
        <a:srgbClr val="000000"/>
      </a:dk2>
      <a:lt2>
        <a:srgbClr val="CC9900"/>
      </a:lt2>
      <a:accent1>
        <a:srgbClr val="D58F11"/>
      </a:accent1>
      <a:accent2>
        <a:srgbClr val="CC9900"/>
      </a:accent2>
      <a:accent3>
        <a:srgbClr val="FFFFFF"/>
      </a:accent3>
      <a:accent4>
        <a:srgbClr val="000000"/>
      </a:accent4>
      <a:accent5>
        <a:srgbClr val="E7C6AA"/>
      </a:accent5>
      <a:accent6>
        <a:srgbClr val="B98A00"/>
      </a:accent6>
      <a:hlink>
        <a:srgbClr val="FF9900"/>
      </a:hlink>
      <a:folHlink>
        <a:srgbClr val="E1B700"/>
      </a:folHlink>
    </a:clrScheme>
    <a:fontScheme name="1_ir_stand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ir_stand_templat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ir_stand_templat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ir_stand_templat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ir_stand_templat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ir_stand_templat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ir_stand_templat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ir_stand_templat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ir_stand_templat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ir_stand_templat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ir_stand_templat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ir_stand_templat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ir_stand_template 13">
        <a:dk1>
          <a:srgbClr val="000000"/>
        </a:dk1>
        <a:lt1>
          <a:srgbClr val="FFFFFF"/>
        </a:lt1>
        <a:dk2>
          <a:srgbClr val="000000"/>
        </a:dk2>
        <a:lt2>
          <a:srgbClr val="FF9900"/>
        </a:lt2>
        <a:accent1>
          <a:srgbClr val="FFCC99"/>
        </a:accent1>
        <a:accent2>
          <a:srgbClr val="CC9900"/>
        </a:accent2>
        <a:accent3>
          <a:srgbClr val="FFFFFF"/>
        </a:accent3>
        <a:accent4>
          <a:srgbClr val="000000"/>
        </a:accent4>
        <a:accent5>
          <a:srgbClr val="FFE2CA"/>
        </a:accent5>
        <a:accent6>
          <a:srgbClr val="B98A0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4">
        <a:dk1>
          <a:srgbClr val="000000"/>
        </a:dk1>
        <a:lt1>
          <a:srgbClr val="FFFFFF"/>
        </a:lt1>
        <a:dk2>
          <a:srgbClr val="000000"/>
        </a:dk2>
        <a:lt2>
          <a:srgbClr val="FF9900"/>
        </a:lt2>
        <a:accent1>
          <a:srgbClr val="F09900"/>
        </a:accent1>
        <a:accent2>
          <a:srgbClr val="CC9900"/>
        </a:accent2>
        <a:accent3>
          <a:srgbClr val="FFFFFF"/>
        </a:accent3>
        <a:accent4>
          <a:srgbClr val="000000"/>
        </a:accent4>
        <a:accent5>
          <a:srgbClr val="F6CAAA"/>
        </a:accent5>
        <a:accent6>
          <a:srgbClr val="B98A0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5">
        <a:dk1>
          <a:srgbClr val="000000"/>
        </a:dk1>
        <a:lt1>
          <a:srgbClr val="FFFFFF"/>
        </a:lt1>
        <a:dk2>
          <a:srgbClr val="000000"/>
        </a:dk2>
        <a:lt2>
          <a:srgbClr val="FF9900"/>
        </a:lt2>
        <a:accent1>
          <a:srgbClr val="D58F11"/>
        </a:accent1>
        <a:accent2>
          <a:srgbClr val="CC9900"/>
        </a:accent2>
        <a:accent3>
          <a:srgbClr val="FFFFFF"/>
        </a:accent3>
        <a:accent4>
          <a:srgbClr val="000000"/>
        </a:accent4>
        <a:accent5>
          <a:srgbClr val="E7C6AA"/>
        </a:accent5>
        <a:accent6>
          <a:srgbClr val="B98A0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6">
        <a:dk1>
          <a:srgbClr val="000000"/>
        </a:dk1>
        <a:lt1>
          <a:srgbClr val="FFFFFF"/>
        </a:lt1>
        <a:dk2>
          <a:srgbClr val="000000"/>
        </a:dk2>
        <a:lt2>
          <a:srgbClr val="FF9900"/>
        </a:lt2>
        <a:accent1>
          <a:srgbClr val="D58F11"/>
        </a:accent1>
        <a:accent2>
          <a:srgbClr val="CC9900"/>
        </a:accent2>
        <a:accent3>
          <a:srgbClr val="FFFFFF"/>
        </a:accent3>
        <a:accent4>
          <a:srgbClr val="000000"/>
        </a:accent4>
        <a:accent5>
          <a:srgbClr val="E7C6AA"/>
        </a:accent5>
        <a:accent6>
          <a:srgbClr val="B98A00"/>
        </a:accent6>
        <a:hlink>
          <a:srgbClr val="FF9900"/>
        </a:hlink>
        <a:folHlink>
          <a:srgbClr val="FCC6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8808</TotalTime>
  <Words>1261</Words>
  <Application>Microsoft Office PowerPoint</Application>
  <PresentationFormat>On-screen Show (4:3)</PresentationFormat>
  <Paragraphs>93</Paragraphs>
  <Slides>19</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1_ir_stand_template</vt:lpstr>
      <vt:lpstr>Office Theme</vt:lpstr>
      <vt:lpstr>Worksheet</vt:lpstr>
      <vt:lpstr>Using a Programming Contest Format to Excite Introductory Students</vt:lpstr>
      <vt:lpstr>Introductory Course: COP 3223</vt:lpstr>
      <vt:lpstr>New Course: COP 3223H (Honors)</vt:lpstr>
      <vt:lpstr>First Couple Problems</vt:lpstr>
      <vt:lpstr>Transition into File I/O</vt:lpstr>
      <vt:lpstr>Grading Issues</vt:lpstr>
      <vt:lpstr>Motivation without Grades </vt:lpstr>
      <vt:lpstr>Advanced Students</vt:lpstr>
      <vt:lpstr>Evidence of Efficacy</vt:lpstr>
      <vt:lpstr>Evidence of better learning</vt:lpstr>
      <vt:lpstr>Student Survey Data</vt:lpstr>
      <vt:lpstr>Programming Team Recruitment</vt:lpstr>
      <vt:lpstr>Student Comments</vt:lpstr>
      <vt:lpstr>Student Comments</vt:lpstr>
      <vt:lpstr>Student Comments</vt:lpstr>
      <vt:lpstr>Limitations of Data</vt:lpstr>
      <vt:lpstr>Limitations of Survey Data</vt:lpstr>
      <vt:lpstr>Websites With Friday Problems</vt:lpstr>
      <vt:lpstr>Lessons Learned </vt:lpstr>
    </vt:vector>
  </TitlesOfParts>
  <Company>University of Central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Research</dc:title>
  <dc:creator>IR</dc:creator>
  <cp:lastModifiedBy>chuikov</cp:lastModifiedBy>
  <cp:revision>453</cp:revision>
  <cp:lastPrinted>1601-01-01T00:00:00Z</cp:lastPrinted>
  <dcterms:created xsi:type="dcterms:W3CDTF">2002-11-12T22:31:46Z</dcterms:created>
  <dcterms:modified xsi:type="dcterms:W3CDTF">2011-05-27T20:58:31Z</dcterms:modified>
</cp:coreProperties>
</file>