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6" r:id="rId2"/>
  </p:sldMasterIdLst>
  <p:notesMasterIdLst>
    <p:notesMasterId r:id="rId17"/>
  </p:notesMasterIdLst>
  <p:handoutMasterIdLst>
    <p:handoutMasterId r:id="rId18"/>
  </p:handoutMasterIdLst>
  <p:sldIdLst>
    <p:sldId id="258" r:id="rId3"/>
    <p:sldId id="260" r:id="rId4"/>
    <p:sldId id="262" r:id="rId5"/>
    <p:sldId id="268" r:id="rId6"/>
    <p:sldId id="265" r:id="rId7"/>
    <p:sldId id="267" r:id="rId8"/>
    <p:sldId id="271" r:id="rId9"/>
    <p:sldId id="272" r:id="rId10"/>
    <p:sldId id="264" r:id="rId11"/>
    <p:sldId id="263" r:id="rId12"/>
    <p:sldId id="261" r:id="rId13"/>
    <p:sldId id="269" r:id="rId14"/>
    <p:sldId id="266" r:id="rId15"/>
    <p:sldId id="270" r:id="rId16"/>
  </p:sldIdLst>
  <p:sldSz cx="9144000" cy="6858000" type="screen4x3"/>
  <p:notesSz cx="6985000" cy="9271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3303" autoAdjust="0"/>
  </p:normalViewPr>
  <p:slideViewPr>
    <p:cSldViewPr snapToGrid="0" showGuides="1">
      <p:cViewPr varScale="1">
        <p:scale>
          <a:sx n="92" d="100"/>
          <a:sy n="92" d="100"/>
        </p:scale>
        <p:origin x="2460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9" d="100"/>
          <a:sy n="79" d="100"/>
        </p:scale>
        <p:origin x="2496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5160"/>
          </a:xfrm>
          <a:prstGeom prst="rect">
            <a:avLst/>
          </a:prstGeom>
        </p:spPr>
        <p:txBody>
          <a:bodyPr vert="horz" lIns="92885" tIns="46442" rIns="92885" bIns="4644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5160"/>
          </a:xfrm>
          <a:prstGeom prst="rect">
            <a:avLst/>
          </a:prstGeom>
        </p:spPr>
        <p:txBody>
          <a:bodyPr vert="horz" lIns="92885" tIns="46442" rIns="92885" bIns="46442" rtlCol="0"/>
          <a:lstStyle>
            <a:lvl1pPr algn="r">
              <a:defRPr sz="1200"/>
            </a:lvl1pPr>
          </a:lstStyle>
          <a:p>
            <a:fld id="{8906F081-8781-4431-8FD4-2CF608CD7C47}" type="datetimeFigureOut">
              <a:rPr lang="en-US" smtClean="0"/>
              <a:t>2/26/2016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41"/>
            <a:ext cx="3026833" cy="465159"/>
          </a:xfrm>
          <a:prstGeom prst="rect">
            <a:avLst/>
          </a:prstGeom>
        </p:spPr>
        <p:txBody>
          <a:bodyPr vert="horz" lIns="92885" tIns="46442" rIns="92885" bIns="4644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05841"/>
            <a:ext cx="3026833" cy="465159"/>
          </a:xfrm>
          <a:prstGeom prst="rect">
            <a:avLst/>
          </a:prstGeom>
        </p:spPr>
        <p:txBody>
          <a:bodyPr vert="horz" lIns="92885" tIns="46442" rIns="92885" bIns="46442" rtlCol="0" anchor="b"/>
          <a:lstStyle>
            <a:lvl1pPr algn="r">
              <a:defRPr sz="1200"/>
            </a:lvl1pPr>
          </a:lstStyle>
          <a:p>
            <a:fld id="{B26E42EF-B2A2-4428-A098-E6934E284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6190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5160"/>
          </a:xfrm>
          <a:prstGeom prst="rect">
            <a:avLst/>
          </a:prstGeom>
        </p:spPr>
        <p:txBody>
          <a:bodyPr vert="horz" lIns="92885" tIns="46442" rIns="92885" bIns="4644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5160"/>
          </a:xfrm>
          <a:prstGeom prst="rect">
            <a:avLst/>
          </a:prstGeom>
        </p:spPr>
        <p:txBody>
          <a:bodyPr vert="horz" lIns="92885" tIns="46442" rIns="92885" bIns="46442" rtlCol="0"/>
          <a:lstStyle>
            <a:lvl1pPr algn="r">
              <a:defRPr sz="1200"/>
            </a:lvl1pPr>
          </a:lstStyle>
          <a:p>
            <a:fld id="{F06CA47C-B7FD-4BE9-B0E6-81BA758D95F2}" type="datetimeFigureOut">
              <a:rPr lang="en-US" smtClean="0"/>
              <a:t>2/26/2016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85" tIns="46442" rIns="92885" bIns="4644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61669"/>
            <a:ext cx="5588000" cy="3650456"/>
          </a:xfrm>
          <a:prstGeom prst="rect">
            <a:avLst/>
          </a:prstGeom>
        </p:spPr>
        <p:txBody>
          <a:bodyPr vert="horz" lIns="92885" tIns="46442" rIns="92885" bIns="4644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05841"/>
            <a:ext cx="3026833" cy="465159"/>
          </a:xfrm>
          <a:prstGeom prst="rect">
            <a:avLst/>
          </a:prstGeom>
        </p:spPr>
        <p:txBody>
          <a:bodyPr vert="horz" lIns="92885" tIns="46442" rIns="92885" bIns="4644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05841"/>
            <a:ext cx="3026833" cy="465159"/>
          </a:xfrm>
          <a:prstGeom prst="rect">
            <a:avLst/>
          </a:prstGeom>
        </p:spPr>
        <p:txBody>
          <a:bodyPr vert="horz" lIns="92885" tIns="46442" rIns="92885" bIns="46442" rtlCol="0" anchor="b"/>
          <a:lstStyle>
            <a:lvl1pPr algn="r">
              <a:defRPr sz="1200"/>
            </a:lvl1pPr>
          </a:lstStyle>
          <a:p>
            <a:fld id="{923716F0-385D-4F6E-BE54-A09D410D2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426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6525" y="1158875"/>
            <a:ext cx="4171950" cy="31289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716F0-385D-4F6E-BE54-A09D410D24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466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159" indent="-174159">
              <a:buFont typeface="Arial" panose="020B0604020202020204" pitchFamily="34" charset="0"/>
              <a:buChar char="•"/>
            </a:pPr>
            <a:r>
              <a:rPr lang="en-US" dirty="0" smtClean="0"/>
              <a:t>The single variable was used to determine horizontal bias.  </a:t>
            </a:r>
          </a:p>
          <a:p>
            <a:pPr marL="174159" indent="-174159">
              <a:buFont typeface="Arial" panose="020B0604020202020204" pitchFamily="34" charset="0"/>
              <a:buChar char="•"/>
            </a:pPr>
            <a:r>
              <a:rPr lang="en-US" dirty="0" smtClean="0"/>
              <a:t>The overflow error crashed the whole flight</a:t>
            </a:r>
            <a:r>
              <a:rPr lang="en-US" baseline="0" dirty="0" smtClean="0"/>
              <a:t> system</a:t>
            </a:r>
          </a:p>
          <a:p>
            <a:pPr marL="174159" indent="-174159">
              <a:buFont typeface="Arial" panose="020B0604020202020204" pitchFamily="34" charset="0"/>
              <a:buChar char="•"/>
            </a:pPr>
            <a:r>
              <a:rPr lang="en-US" baseline="0" dirty="0" smtClean="0"/>
              <a:t>There was a handler built for these errors but it was disabled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716F0-385D-4F6E-BE54-A09D410D24C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708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159" indent="-174159">
              <a:buFont typeface="Arial" panose="020B0604020202020204" pitchFamily="34" charset="0"/>
              <a:buChar char="•"/>
            </a:pPr>
            <a:r>
              <a:rPr lang="en-US" dirty="0" smtClean="0"/>
              <a:t>Team from Lockheed Martin</a:t>
            </a:r>
            <a:r>
              <a:rPr lang="en-US" baseline="0" dirty="0" smtClean="0"/>
              <a:t> had ground software measuring thrusters in pounds-force seconds</a:t>
            </a:r>
          </a:p>
          <a:p>
            <a:pPr marL="174159" indent="-174159">
              <a:buFont typeface="Arial" panose="020B0604020202020204" pitchFamily="34" charset="0"/>
              <a:buChar char="•"/>
            </a:pPr>
            <a:r>
              <a:rPr lang="en-US" baseline="0" dirty="0" smtClean="0"/>
              <a:t>Team from NASA were expecting the metric Newton-seconds</a:t>
            </a:r>
          </a:p>
          <a:p>
            <a:pPr marL="174159" indent="-174159">
              <a:buFont typeface="Arial" panose="020B0604020202020204" pitchFamily="34" charset="0"/>
              <a:buChar char="•"/>
            </a:pPr>
            <a:r>
              <a:rPr lang="en-US" baseline="0" dirty="0" smtClean="0"/>
              <a:t>This resulted in the thrusters being 4.5 times more powerful than they should have been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716F0-385D-4F6E-BE54-A09D410D24C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2436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159" indent="-174159">
              <a:buFont typeface="Arial" panose="020B0604020202020204" pitchFamily="34" charset="0"/>
              <a:buChar char="•"/>
            </a:pPr>
            <a:r>
              <a:rPr lang="en-US" dirty="0" smtClean="0"/>
              <a:t>Entire state of New York lost power</a:t>
            </a:r>
          </a:p>
          <a:p>
            <a:pPr marL="174159" indent="-174159">
              <a:buFont typeface="Arial" panose="020B0604020202020204" pitchFamily="34" charset="0"/>
              <a:buChar char="•"/>
            </a:pPr>
            <a:r>
              <a:rPr lang="en-US" dirty="0" smtClean="0"/>
              <a:t>No</a:t>
            </a:r>
            <a:r>
              <a:rPr lang="en-US" baseline="0" dirty="0" smtClean="0"/>
              <a:t> subways, 911 service, stoplights, gas pumps, generators ran out, people had to walk in the heat</a:t>
            </a:r>
          </a:p>
          <a:p>
            <a:pPr marL="174159" indent="-174159">
              <a:buFont typeface="Arial" panose="020B0604020202020204" pitchFamily="34" charset="0"/>
              <a:buChar char="•"/>
            </a:pPr>
            <a:r>
              <a:rPr lang="en-US" baseline="0" dirty="0" smtClean="0"/>
              <a:t>The bug was in the alarm system in the control room of FirstEnergy in Ohio.</a:t>
            </a:r>
          </a:p>
          <a:p>
            <a:pPr marL="174159" indent="-174159">
              <a:buFont typeface="Arial" panose="020B0604020202020204" pitchFamily="34" charset="0"/>
              <a:buChar char="•"/>
            </a:pPr>
            <a:r>
              <a:rPr lang="en-US" baseline="0" dirty="0" smtClean="0"/>
              <a:t>A lack of alarm left </a:t>
            </a:r>
            <a:r>
              <a:rPr lang="en-US" baseline="0" dirty="0" err="1" smtClean="0"/>
              <a:t>operaters</a:t>
            </a:r>
            <a:r>
              <a:rPr lang="en-US" baseline="0" dirty="0" smtClean="0"/>
              <a:t> unaware of the need to redistribute power after overloaded transmission lines hit trees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716F0-385D-4F6E-BE54-A09D410D24C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124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159" indent="-174159">
              <a:buFont typeface="Arial" panose="020B0604020202020204" pitchFamily="34" charset="0"/>
              <a:buChar char="•"/>
            </a:pPr>
            <a:r>
              <a:rPr lang="en-US" dirty="0" smtClean="0"/>
              <a:t>Disabled Vista features included the Aero theme</a:t>
            </a:r>
            <a:r>
              <a:rPr lang="en-US" baseline="0" dirty="0" smtClean="0"/>
              <a:t> and even total RAM usage</a:t>
            </a:r>
          </a:p>
          <a:p>
            <a:pPr marL="174159" indent="-174159">
              <a:buFont typeface="Arial" panose="020B0604020202020204" pitchFamily="34" charset="0"/>
              <a:buChar char="•"/>
            </a:pPr>
            <a:r>
              <a:rPr lang="en-US" baseline="0" dirty="0" smtClean="0"/>
              <a:t>The real bug was that it didn’t disable Vista entirely </a:t>
            </a:r>
          </a:p>
          <a:p>
            <a:pPr marL="174159" indent="-174159">
              <a:buFont typeface="Arial" panose="020B0604020202020204" pitchFamily="34" charset="0"/>
              <a:buChar char="•"/>
            </a:pPr>
            <a:r>
              <a:rPr lang="en-US" baseline="0" dirty="0" smtClean="0"/>
              <a:t>WGA was later discontinued in 2009 after reports that piracy was even more rampant than before 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716F0-385D-4F6E-BE54-A09D410D24C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969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159" indent="-174159">
              <a:buFont typeface="Arial" panose="020B0604020202020204" pitchFamily="34" charset="0"/>
              <a:buChar char="•"/>
            </a:pPr>
            <a:r>
              <a:rPr lang="en-US" dirty="0" smtClean="0"/>
              <a:t>The bid price is what the user would like to pay the stockholder to buy</a:t>
            </a:r>
            <a:r>
              <a:rPr lang="en-US" baseline="0" dirty="0" smtClean="0"/>
              <a:t> their shares</a:t>
            </a:r>
          </a:p>
          <a:p>
            <a:pPr marL="174159" indent="-174159">
              <a:buFont typeface="Arial" panose="020B0604020202020204" pitchFamily="34" charset="0"/>
              <a:buChar char="•"/>
            </a:pPr>
            <a:r>
              <a:rPr lang="en-US" baseline="0" dirty="0" smtClean="0"/>
              <a:t>The ask price is what the stockholder would pay to buy the same shares from the user</a:t>
            </a:r>
          </a:p>
          <a:p>
            <a:pPr marL="174159" indent="-174159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716F0-385D-4F6E-BE54-A09D410D24C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907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159" indent="-174159">
              <a:buFont typeface="Arial" panose="020B0604020202020204" pitchFamily="34" charset="0"/>
              <a:buChar char="•"/>
            </a:pPr>
            <a:r>
              <a:rPr lang="en-US" dirty="0" smtClean="0"/>
              <a:t>Software bugs cost</a:t>
            </a:r>
            <a:r>
              <a:rPr lang="en-US" baseline="0" dirty="0" smtClean="0"/>
              <a:t> the U.S. $80 billion/year</a:t>
            </a:r>
          </a:p>
          <a:p>
            <a:pPr marL="174159" indent="-174159">
              <a:buFont typeface="Arial" panose="020B0604020202020204" pitchFamily="34" charset="0"/>
              <a:buChar char="•"/>
            </a:pPr>
            <a:r>
              <a:rPr lang="en-US" baseline="0" dirty="0" smtClean="0"/>
              <a:t>Half that cost is felt by end users and the rest is on developers and vendors</a:t>
            </a:r>
          </a:p>
          <a:p>
            <a:pPr marL="174159" indent="-174159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716F0-385D-4F6E-BE54-A09D410D24C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837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159" indent="-174159">
              <a:buFont typeface="Arial" panose="020B0604020202020204" pitchFamily="34" charset="0"/>
              <a:buChar char="•"/>
            </a:pPr>
            <a:r>
              <a:rPr lang="en-US" dirty="0" smtClean="0"/>
              <a:t>Engineer left a superscript bar over a radius symbol</a:t>
            </a:r>
            <a:r>
              <a:rPr lang="en-US" baseline="0" dirty="0" smtClean="0"/>
              <a:t> which, in rocket science, signifies a smoothing function</a:t>
            </a:r>
          </a:p>
          <a:p>
            <a:pPr marL="174159" indent="-174159">
              <a:buFont typeface="Arial" panose="020B0604020202020204" pitchFamily="34" charset="0"/>
              <a:buChar char="•"/>
            </a:pPr>
            <a:r>
              <a:rPr lang="en-US" baseline="0" dirty="0" smtClean="0"/>
              <a:t>Without the smoothing function, minor variations in speed would trigger the boosters to overcorrect</a:t>
            </a:r>
          </a:p>
          <a:p>
            <a:pPr marL="174159" indent="-174159">
              <a:buFont typeface="Arial" panose="020B0604020202020204" pitchFamily="34" charset="0"/>
              <a:buChar char="•"/>
            </a:pPr>
            <a:r>
              <a:rPr lang="en-US" baseline="0" dirty="0" smtClean="0"/>
              <a:t>The equivalence would be driving and yanking the steering wheel side-to-side to avoid every minor obstacle</a:t>
            </a:r>
          </a:p>
          <a:p>
            <a:pPr marL="174159" indent="-174159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716F0-385D-4F6E-BE54-A09D410D24C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626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159" indent="-174159" defTabSz="928848">
              <a:buFont typeface="Arial" panose="020B0604020202020204" pitchFamily="34" charset="0"/>
              <a:buChar char="•"/>
              <a:defRPr/>
            </a:pPr>
            <a:endParaRPr lang="en-US" dirty="0" smtClean="0"/>
          </a:p>
          <a:p>
            <a:pPr marL="174159" indent="-174159">
              <a:buFont typeface="Arial" panose="020B0604020202020204" pitchFamily="34" charset="0"/>
              <a:buChar char="•"/>
            </a:pPr>
            <a:r>
              <a:rPr lang="en-US" dirty="0" smtClean="0"/>
              <a:t>If the operators changed the mode of the device too quickly, a race condition occurred</a:t>
            </a:r>
          </a:p>
          <a:p>
            <a:pPr marL="174159" indent="-174159">
              <a:buFont typeface="Arial" panose="020B0604020202020204" pitchFamily="34" charset="0"/>
              <a:buChar char="•"/>
            </a:pPr>
            <a:r>
              <a:rPr lang="en-US" dirty="0" smtClean="0"/>
              <a:t>Two sets of instructions were sent, and the first one to arrive set the mode. </a:t>
            </a:r>
          </a:p>
          <a:p>
            <a:pPr marL="174159" indent="-174159">
              <a:buFont typeface="Arial" panose="020B0604020202020204" pitchFamily="34" charset="0"/>
              <a:buChar char="•"/>
            </a:pPr>
            <a:r>
              <a:rPr lang="en-US" dirty="0" smtClean="0"/>
              <a:t>In six documented cases, this meant that megavolt X-rays were sent, unfiltered and unshielded, towards patients requiring direct electron therapy</a:t>
            </a:r>
          </a:p>
          <a:p>
            <a:pPr marL="174159" indent="-174159">
              <a:buFont typeface="Arial" panose="020B0604020202020204" pitchFamily="34" charset="0"/>
              <a:buChar char="•"/>
            </a:pPr>
            <a:r>
              <a:rPr lang="en-US" dirty="0" smtClean="0"/>
              <a:t>Some patients screamed in pain and tried to run from the room. All of them suffered radiation poisoning,</a:t>
            </a:r>
          </a:p>
          <a:p>
            <a:pPr marL="174159" indent="-174159">
              <a:buFont typeface="Arial" panose="020B0604020202020204" pitchFamily="34" charset="0"/>
              <a:buChar char="•"/>
            </a:pPr>
            <a:r>
              <a:rPr lang="en-US" dirty="0" smtClean="0"/>
              <a:t>Several of them died directly from radiation poisoning, the rest died from complications of that and their cancer</a:t>
            </a:r>
          </a:p>
          <a:p>
            <a:pPr marL="174159" indent="-174159">
              <a:buFont typeface="Arial" panose="020B0604020202020204" pitchFamily="34" charset="0"/>
              <a:buChar char="•"/>
            </a:pPr>
            <a:r>
              <a:rPr lang="en-US" dirty="0" smtClean="0"/>
              <a:t>This</a:t>
            </a:r>
            <a:r>
              <a:rPr lang="en-US" baseline="0" dirty="0" smtClean="0"/>
              <a:t> didn’t happen in previous models of the </a:t>
            </a:r>
            <a:r>
              <a:rPr lang="en-US" baseline="0" dirty="0" err="1" smtClean="0"/>
              <a:t>Therac</a:t>
            </a:r>
            <a:r>
              <a:rPr lang="en-US" baseline="0" dirty="0" smtClean="0"/>
              <a:t> since there were hardware limitations in place.  The Therac-25 did not have those limitations, but the software from earlier models was used without testing 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716F0-385D-4F6E-BE54-A09D410D24C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059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159" indent="-174159">
              <a:buFont typeface="Arial" panose="020B0604020202020204" pitchFamily="34" charset="0"/>
              <a:buChar char="•"/>
            </a:pPr>
            <a:r>
              <a:rPr lang="en-US" dirty="0" smtClean="0"/>
              <a:t>3 months before</a:t>
            </a:r>
            <a:r>
              <a:rPr lang="en-US" baseline="0" dirty="0" smtClean="0"/>
              <a:t> the crash, AT&amp;T tweaked the code to speed up the load handling process but it was too quick</a:t>
            </a:r>
          </a:p>
          <a:p>
            <a:pPr marL="174159" indent="-174159">
              <a:buFont typeface="Arial" panose="020B0604020202020204" pitchFamily="34" charset="0"/>
              <a:buChar char="•"/>
            </a:pPr>
            <a:r>
              <a:rPr lang="en-US" baseline="0" dirty="0" smtClean="0"/>
              <a:t>The first server overload sent two messages; the second message hit the switch as it was rebooting</a:t>
            </a:r>
          </a:p>
          <a:p>
            <a:pPr marL="174159" indent="-174159">
              <a:buFont typeface="Arial" panose="020B0604020202020204" pitchFamily="34" charset="0"/>
              <a:buChar char="•"/>
            </a:pPr>
            <a:r>
              <a:rPr lang="en-US" baseline="0" dirty="0" smtClean="0"/>
              <a:t>This caused the switch to believe it had an internal fault in its CCS7 logic and rebooted itself </a:t>
            </a:r>
          </a:p>
          <a:p>
            <a:pPr marL="174159" indent="-174159">
              <a:buFont typeface="Arial" panose="020B0604020202020204" pitchFamily="34" charset="0"/>
              <a:buChar char="•"/>
            </a:pPr>
            <a:r>
              <a:rPr lang="en-US" baseline="0" dirty="0" smtClean="0"/>
              <a:t>Since it detected a problem, it put out a “do not disturb” message to the next switch </a:t>
            </a:r>
          </a:p>
          <a:p>
            <a:pPr marL="174159" indent="-174159">
              <a:buFont typeface="Arial" panose="020B0604020202020204" pitchFamily="34" charset="0"/>
              <a:buChar char="•"/>
            </a:pPr>
            <a:r>
              <a:rPr lang="en-US" baseline="0" dirty="0" smtClean="0"/>
              <a:t>This issue cascaded through all 144 switches until the fix went through</a:t>
            </a:r>
          </a:p>
          <a:p>
            <a:pPr marL="174159" indent="-174159">
              <a:buFont typeface="Arial" panose="020B0604020202020204" pitchFamily="34" charset="0"/>
              <a:buChar char="•"/>
            </a:pPr>
            <a:r>
              <a:rPr lang="en-US" baseline="0" dirty="0" smtClean="0"/>
              <a:t>AT&amp;T was “kind” enough to discount long-distance rates by a third on Valentine’s Day to make amends with customers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716F0-385D-4F6E-BE54-A09D410D24C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082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159" indent="-174159" defTabSz="928848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The Patriot missile would get within a few feet of the SCUD missile and explode over 1,000 pellets </a:t>
            </a:r>
          </a:p>
          <a:p>
            <a:pPr marL="174159" indent="-174159" defTabSz="928848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The trajectory</a:t>
            </a:r>
            <a:r>
              <a:rPr lang="en-US" baseline="0" dirty="0" smtClean="0"/>
              <a:t> calculations revolved around the timing of radar pulses</a:t>
            </a:r>
          </a:p>
          <a:p>
            <a:pPr marL="174159" indent="-174159" defTabSz="928848">
              <a:buFont typeface="Arial" panose="020B0604020202020204" pitchFamily="34" charset="0"/>
              <a:buChar char="•"/>
              <a:defRPr/>
            </a:pPr>
            <a:r>
              <a:rPr lang="en-US" baseline="0" dirty="0" smtClean="0"/>
              <a:t>Due to the high speed of missiles they had to be converted to floating-point figures</a:t>
            </a:r>
          </a:p>
          <a:p>
            <a:pPr marL="174159" indent="-174159" defTabSz="928848">
              <a:buFont typeface="Arial" panose="020B0604020202020204" pitchFamily="34" charset="0"/>
              <a:buChar char="•"/>
              <a:defRPr/>
            </a:pPr>
            <a:r>
              <a:rPr lang="en-US" baseline="0" dirty="0" smtClean="0"/>
              <a:t>As this ran on, the clock time would desynchronize </a:t>
            </a:r>
          </a:p>
          <a:p>
            <a:pPr marL="174159" indent="-174159" defTabSz="928848">
              <a:buFont typeface="Arial" panose="020B0604020202020204" pitchFamily="34" charset="0"/>
              <a:buChar char="•"/>
              <a:defRPr/>
            </a:pPr>
            <a:r>
              <a:rPr lang="en-US" baseline="0" dirty="0" smtClean="0"/>
              <a:t>This issue was known, and the workaround was to reboot the system every so often</a:t>
            </a:r>
          </a:p>
          <a:p>
            <a:pPr marL="174159" indent="-174159" defTabSz="928848">
              <a:buFont typeface="Arial" panose="020B0604020202020204" pitchFamily="34" charset="0"/>
              <a:buChar char="•"/>
              <a:defRPr/>
            </a:pPr>
            <a:r>
              <a:rPr lang="en-US" baseline="0" dirty="0" smtClean="0"/>
              <a:t>This particular Patriot missile system had been running for about 100 hours and the clock was off by a third of a second</a:t>
            </a:r>
          </a:p>
          <a:p>
            <a:pPr marL="174159" indent="-174159" defTabSz="928848">
              <a:buFont typeface="Arial" panose="020B0604020202020204" pitchFamily="34" charset="0"/>
              <a:buChar char="•"/>
              <a:defRPr/>
            </a:pPr>
            <a:r>
              <a:rPr lang="en-US" baseline="0" dirty="0" smtClean="0"/>
              <a:t>In that time a SCUD missile travels a quarter mile so the Patriot missile was completely off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716F0-385D-4F6E-BE54-A09D410D24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395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716F0-385D-4F6E-BE54-A09D410D24C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922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716F0-385D-4F6E-BE54-A09D410D24C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777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159" indent="-174159">
              <a:buFont typeface="Arial" panose="020B0604020202020204" pitchFamily="34" charset="0"/>
              <a:buChar char="•"/>
            </a:pPr>
            <a:r>
              <a:rPr lang="en-US" dirty="0" smtClean="0"/>
              <a:t>Lookup</a:t>
            </a:r>
            <a:r>
              <a:rPr lang="en-US" baseline="0" dirty="0" smtClean="0"/>
              <a:t> tables tripled speed of floating-point calculations over the shift-and-subtract algorithm</a:t>
            </a:r>
          </a:p>
          <a:p>
            <a:pPr marL="174159" indent="-174159">
              <a:buFont typeface="Arial" panose="020B0604020202020204" pitchFamily="34" charset="0"/>
              <a:buChar char="•"/>
            </a:pPr>
            <a:r>
              <a:rPr lang="en-US" baseline="0" dirty="0" smtClean="0"/>
              <a:t>1,066 table entries, but 5of them didn’t make it</a:t>
            </a:r>
          </a:p>
          <a:p>
            <a:pPr marL="174159" indent="-174159">
              <a:buFont typeface="Arial" panose="020B0604020202020204" pitchFamily="34" charset="0"/>
              <a:buChar char="•"/>
            </a:pPr>
            <a:r>
              <a:rPr lang="en-US" baseline="0" dirty="0" smtClean="0"/>
              <a:t>Intel discovered the issue first, but there was nothing they could do so kept quiet assuming no one would need ultra-high precision of floating point calculations</a:t>
            </a:r>
          </a:p>
          <a:p>
            <a:pPr marL="174159" indent="-174159">
              <a:buFont typeface="Arial" panose="020B0604020202020204" pitchFamily="34" charset="0"/>
              <a:buChar char="•"/>
            </a:pPr>
            <a:r>
              <a:rPr lang="en-US" baseline="0" dirty="0" smtClean="0"/>
              <a:t>Math professor Thomas Nicely did need that level of precision.  He was upset with Intel’s response and went to the media</a:t>
            </a:r>
          </a:p>
          <a:p>
            <a:pPr marL="174159" indent="-174159">
              <a:buFont typeface="Arial" panose="020B0604020202020204" pitchFamily="34" charset="0"/>
              <a:buChar char="•"/>
            </a:pPr>
            <a:r>
              <a:rPr lang="en-US" baseline="0" dirty="0" smtClean="0"/>
              <a:t>Intel spent half a billion dollars replacing faulty processors</a:t>
            </a:r>
          </a:p>
          <a:p>
            <a:pPr marL="174159" indent="-174159">
              <a:buFont typeface="Arial" panose="020B0604020202020204" pitchFamily="34" charset="0"/>
              <a:buChar char="•"/>
            </a:pPr>
            <a:r>
              <a:rPr lang="en-US" baseline="0" dirty="0" smtClean="0"/>
              <a:t>Pentium chips should have calculated 1,066 – 5 = -$475 million</a:t>
            </a:r>
          </a:p>
          <a:p>
            <a:pPr marL="174159" indent="-174159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174159" indent="-174159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716F0-385D-4F6E-BE54-A09D410D24C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19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24136-D290-48F3-A182-4C46BEB5146B}" type="datetime1">
              <a:rPr lang="en-US" smtClean="0"/>
              <a:t>2/26/2016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6858" algn="l">
              <a:defRPr sz="3000" b="1" cap="all" spc="0" baseline="0">
                <a:solidFill>
                  <a:schemeClr val="tx2"/>
                </a:solidFill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accent3"/>
                </a:solidFill>
              </a:defRPr>
            </a:lvl1pPr>
            <a:lvl2pPr marL="342892" indent="0" algn="ctr">
              <a:buNone/>
            </a:lvl2pPr>
            <a:lvl3pPr marL="685783" indent="0" algn="ctr">
              <a:buNone/>
            </a:lvl3pPr>
            <a:lvl4pPr marL="1028675" indent="0" algn="ctr">
              <a:buNone/>
            </a:lvl4pPr>
            <a:lvl5pPr marL="1371566" indent="0" algn="ctr">
              <a:buNone/>
            </a:lvl5pPr>
            <a:lvl6pPr marL="1714457" indent="0" algn="ctr">
              <a:buNone/>
            </a:lvl6pPr>
            <a:lvl7pPr marL="2057348" indent="0" algn="ctr">
              <a:buNone/>
            </a:lvl7pPr>
            <a:lvl8pPr marL="2400240" indent="0" algn="ctr">
              <a:buNone/>
            </a:lvl8pPr>
            <a:lvl9pPr marL="2743132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6747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7D44C-38B1-4D0F-9006-D5774F331095}" type="datetime1">
              <a:rPr lang="en-US" smtClean="0"/>
              <a:t>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44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5"/>
            <a:ext cx="1981200" cy="5851525"/>
          </a:xfrm>
        </p:spPr>
        <p:txBody>
          <a:bodyPr vert="eaVert" anchor="ctr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5867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D518A-FD4F-4358-B95B-9DB5A17160FB}" type="datetime1">
              <a:rPr lang="en-US" smtClean="0"/>
              <a:t>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56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9F4F-03AD-4497-A65D-076601BD41D2}" type="datetime1">
              <a:rPr lang="en-US" smtClean="0"/>
              <a:t>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78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411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BF3AC-A781-43AA-8BD5-B12F49168B94}" type="datetime1">
              <a:rPr lang="en-US" smtClean="0"/>
              <a:t>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2850" b="0" cap="none" spc="-113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9606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7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7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6A41-C91B-43FF-9881-F5DA9878418F}" type="datetime1">
              <a:rPr lang="en-US" smtClean="0"/>
              <a:t>2/26/2016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50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3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54863" indent="0" algn="l">
              <a:buNone/>
              <a:defRPr sz="1800" b="0">
                <a:solidFill>
                  <a:schemeClr val="accent3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8" y="1809750"/>
            <a:ext cx="4041775" cy="639762"/>
          </a:xfrm>
        </p:spPr>
        <p:txBody>
          <a:bodyPr anchor="ctr"/>
          <a:lstStyle>
            <a:lvl1pPr marL="54863" indent="0">
              <a:buNone/>
              <a:defRPr sz="1800" b="0">
                <a:solidFill>
                  <a:schemeClr val="accent3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459037"/>
            <a:ext cx="4041775" cy="395935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AA76-41EE-4C13-950E-E611B8B8FC52}" type="datetime1">
              <a:rPr lang="en-US" smtClean="0"/>
              <a:t>2/26/2016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6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3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07A26-E7BC-4498-97E4-87AF12377CA9}" type="datetime1">
              <a:rPr lang="en-US" smtClean="0"/>
              <a:t>2/26/2016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71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A4171-1117-4486-993C-35A7470D8847}" type="datetime1">
              <a:rPr lang="en-US" smtClean="0"/>
              <a:t>2/26/2016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59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27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41147" indent="0">
              <a:buNone/>
              <a:defRPr sz="13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4CB8-1563-4663-81DB-74EB416C19BE}" type="datetime1">
              <a:rPr lang="en-US" smtClean="0"/>
              <a:t>2/26/2016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8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6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7"/>
            <a:ext cx="6858000" cy="701749"/>
          </a:xfrm>
        </p:spPr>
        <p:txBody>
          <a:bodyPr anchor="b"/>
          <a:lstStyle>
            <a:lvl1pPr algn="l">
              <a:buNone/>
              <a:defRPr sz="1575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24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0573" indent="0">
              <a:spcBef>
                <a:spcPts val="0"/>
              </a:spcBef>
              <a:buNone/>
              <a:defRPr sz="1050">
                <a:solidFill>
                  <a:srgbClr val="FFFFFF"/>
                </a:solidFill>
              </a:defRPr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/>
          <a:p>
            <a:fld id="{0C6724CE-2468-448B-87C1-A92EDD78369B}" type="datetime1">
              <a:rPr lang="en-US" smtClean="0"/>
              <a:t>2/26/2016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92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81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825">
                <a:solidFill>
                  <a:schemeClr val="tx2"/>
                </a:solidFill>
              </a:defRPr>
            </a:lvl1pPr>
            <a:extLst/>
          </a:lstStyle>
          <a:p>
            <a:fld id="{4CD11720-76E7-46E6-B0AA-057287C42052}" type="datetime1">
              <a:rPr lang="en-US" smtClean="0"/>
              <a:t>2/26/2016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81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825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81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900">
                <a:solidFill>
                  <a:schemeClr val="tx2"/>
                </a:solidFill>
              </a:defRPr>
            </a:lvl1pPr>
            <a:extLst/>
          </a:lstStyle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0654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000" kern="1200" spc="-75" baseline="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08603" indent="-257168" algn="l" rtl="0" eaLnBrk="1" latinLnBrk="0" hangingPunct="1">
        <a:spcBef>
          <a:spcPts val="525"/>
        </a:spcBef>
        <a:buClr>
          <a:schemeClr val="tx2"/>
        </a:buClr>
        <a:buSzPct val="95000"/>
        <a:buFont typeface="Wingdings"/>
        <a:buChar char=""/>
        <a:defRPr kumimoji="0" sz="2250" kern="1200">
          <a:solidFill>
            <a:schemeClr val="tx1"/>
          </a:solidFill>
          <a:latin typeface="+mn-lt"/>
          <a:ea typeface="+mn-ea"/>
          <a:cs typeface="+mn-cs"/>
        </a:defRPr>
      </a:lvl1pPr>
      <a:lvl2pPr marL="555484" indent="-214308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747503" indent="-171446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46380" indent="-171446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1650" kern="1200">
          <a:solidFill>
            <a:schemeClr val="tx1"/>
          </a:solidFill>
          <a:latin typeface="+mn-lt"/>
          <a:ea typeface="+mn-ea"/>
          <a:cs typeface="+mn-cs"/>
        </a:defRPr>
      </a:lvl4pPr>
      <a:lvl5pPr marL="1110968" indent="-157730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282414" indent="-157730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28" indent="-137156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570443" indent="-137156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714457" indent="-137156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Tyler Grondahl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Famous bugs (errors) and what caused them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94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Ariane-5 (1996)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European Space Agency (ESA) launched this satellite </a:t>
            </a:r>
          </a:p>
          <a:p>
            <a:r>
              <a:rPr lang="en-US" dirty="0" smtClean="0"/>
              <a:t>Thirty seconds into liftoff it lost guidance and altitude information</a:t>
            </a:r>
          </a:p>
          <a:p>
            <a:r>
              <a:rPr lang="en-US" dirty="0" smtClean="0"/>
              <a:t>Veered completely off-course and automatically self-destructed in 40 seconds</a:t>
            </a:r>
          </a:p>
          <a:p>
            <a:r>
              <a:rPr lang="en-US" dirty="0" smtClean="0"/>
              <a:t>Caused by inertial reference system converting a 64-bit float to a 16-bit signed integer which produced an overflow error</a:t>
            </a:r>
          </a:p>
          <a:p>
            <a:r>
              <a:rPr lang="en-US" dirty="0" smtClean="0"/>
              <a:t>Cost: $254 million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0508" t="11192" r="35175" b="17892"/>
          <a:stretch/>
        </p:blipFill>
        <p:spPr>
          <a:xfrm>
            <a:off x="8220424" y="4158342"/>
            <a:ext cx="923576" cy="269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2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Mars Climate Orbiter (1998)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Robotic space probe manufactured by Lockheed Martin and launched by NASA</a:t>
            </a:r>
          </a:p>
          <a:p>
            <a:r>
              <a:rPr lang="en-US" dirty="0" smtClean="0"/>
              <a:t>Goals were to study the Martian climate, atmosphere, and surface changes</a:t>
            </a:r>
          </a:p>
          <a:p>
            <a:r>
              <a:rPr lang="en-US" dirty="0" smtClean="0"/>
              <a:t>Miscalculated trajectory and burned up in Mars’s atmosphere</a:t>
            </a:r>
          </a:p>
          <a:p>
            <a:r>
              <a:rPr lang="en-US" dirty="0" smtClean="0"/>
              <a:t>Error due to one team using the Imperial system and the other team using the metric system</a:t>
            </a:r>
          </a:p>
          <a:p>
            <a:r>
              <a:rPr lang="en-US" dirty="0" smtClean="0"/>
              <a:t>Cost: $327.6 million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061" t="11141" r="16625" b="5734"/>
          <a:stretch/>
        </p:blipFill>
        <p:spPr>
          <a:xfrm>
            <a:off x="6582032" y="4580238"/>
            <a:ext cx="2561968" cy="227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1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Northeast Blackout (2003)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50 million people lost power during a heatwave</a:t>
            </a:r>
          </a:p>
          <a:p>
            <a:r>
              <a:rPr lang="en-US" dirty="0" smtClean="0"/>
              <a:t>Some power restored earliest after seven hours</a:t>
            </a:r>
          </a:p>
          <a:p>
            <a:r>
              <a:rPr lang="en-US" dirty="0" smtClean="0"/>
              <a:t>Most did not get power restored until two days later</a:t>
            </a:r>
          </a:p>
          <a:p>
            <a:r>
              <a:rPr lang="en-US" dirty="0" smtClean="0"/>
              <a:t>Caused by race condition in the control software</a:t>
            </a:r>
          </a:p>
          <a:p>
            <a:r>
              <a:rPr lang="en-US" dirty="0" smtClean="0"/>
              <a:t>Cost: $10 billion and 11 lives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 descr="https://upload.wikimedia.org/wikipedia/commons/thumb/e/eb/Map_of_North_America%2C_blackout_2003.svg/515px-Map_of_North_America%2C_blackout_2003.svg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6" t="41239" r="11662" b="13595"/>
          <a:stretch/>
        </p:blipFill>
        <p:spPr bwMode="auto">
          <a:xfrm>
            <a:off x="5891645" y="4281054"/>
            <a:ext cx="3252355" cy="257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49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Windows Genuine (Dis)Advantage (2006)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was no real advantage to Windows Genuine Advantage</a:t>
            </a:r>
          </a:p>
          <a:p>
            <a:r>
              <a:rPr lang="en-US" dirty="0" smtClean="0"/>
              <a:t>Microsoft released it to reduce software piracy</a:t>
            </a:r>
          </a:p>
          <a:p>
            <a:r>
              <a:rPr lang="en-US" dirty="0" smtClean="0"/>
              <a:t>An individual on the WGA team accidentally pushed faulty software to the WGA servers</a:t>
            </a:r>
          </a:p>
          <a:p>
            <a:r>
              <a:rPr lang="en-US" dirty="0" smtClean="0"/>
              <a:t>For 19 hours, thousands of Windows customers were falsely flagged for using “pirated” Windows</a:t>
            </a:r>
          </a:p>
          <a:p>
            <a:r>
              <a:rPr lang="en-US" dirty="0" smtClean="0"/>
              <a:t>XP users had an annoying popup but Vista users had some Windows features disabled entirely</a:t>
            </a:r>
          </a:p>
          <a:p>
            <a:r>
              <a:rPr lang="en-US" dirty="0" smtClean="0"/>
              <a:t>Cost: Bad PR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49451" r="12286"/>
          <a:stretch/>
        </p:blipFill>
        <p:spPr>
          <a:xfrm>
            <a:off x="4539343" y="5476405"/>
            <a:ext cx="4604657" cy="137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32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Knight Capital (2012)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Firm that specializes in executing trades for retail brokers</a:t>
            </a:r>
          </a:p>
          <a:p>
            <a:r>
              <a:rPr lang="en-US" dirty="0" smtClean="0"/>
              <a:t>Their software ran a trading algorithm that focused on a stock’s bid and ask price</a:t>
            </a:r>
          </a:p>
          <a:p>
            <a:r>
              <a:rPr lang="en-US" dirty="0" smtClean="0"/>
              <a:t>During a test-run the software flipped the bid and asking price</a:t>
            </a:r>
          </a:p>
          <a:p>
            <a:r>
              <a:rPr lang="en-US" dirty="0" smtClean="0"/>
              <a:t>This resulted in instantaneous losses up to 40 trades per second which went on for 45 minutes</a:t>
            </a:r>
          </a:p>
          <a:p>
            <a:r>
              <a:rPr lang="en-US" dirty="0" smtClean="0"/>
              <a:t>Cost:  $440 million</a:t>
            </a:r>
          </a:p>
        </p:txBody>
      </p:sp>
    </p:spTree>
    <p:extLst>
      <p:ext uri="{BB962C8B-B14F-4D97-AF65-F5344CB8AC3E}">
        <p14:creationId xmlns:p14="http://schemas.microsoft.com/office/powerpoint/2010/main" val="349461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345989" y="1767084"/>
            <a:ext cx="7772400" cy="4572000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The Middle English word </a:t>
            </a:r>
            <a:r>
              <a:rPr lang="en-US" i="1" dirty="0" err="1" smtClean="0"/>
              <a:t>bugge</a:t>
            </a:r>
            <a:r>
              <a:rPr lang="en-US" dirty="0" smtClean="0"/>
              <a:t> is a term used for a monster</a:t>
            </a:r>
          </a:p>
          <a:p>
            <a:pPr lvl="0"/>
            <a:r>
              <a:rPr lang="en-US" dirty="0" smtClean="0"/>
              <a:t>1878 – Thomas Edison said “…bugs – as such little faults and difficulties are called…”</a:t>
            </a:r>
          </a:p>
          <a:p>
            <a:pPr lvl="0"/>
            <a:r>
              <a:rPr lang="en-US" dirty="0" smtClean="0"/>
              <a:t>1931 – Baffle Ball advertised as “free of bugs”</a:t>
            </a:r>
          </a:p>
          <a:p>
            <a:pPr lvl="0"/>
            <a:r>
              <a:rPr lang="en-US" dirty="0" smtClean="0"/>
              <a:t>1945 – Harvard team working on Mark II finds moth in one of the relays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the Software Bug</a:t>
            </a:r>
            <a:endParaRPr lang="en-US" dirty="0"/>
          </a:p>
        </p:txBody>
      </p:sp>
      <p:pic>
        <p:nvPicPr>
          <p:cNvPr id="1026" name="Picture 2" descr="moth taped to computer lo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" t="9260" r="8872" b="1956"/>
          <a:stretch/>
        </p:blipFill>
        <p:spPr bwMode="auto">
          <a:xfrm>
            <a:off x="4802659" y="4156111"/>
            <a:ext cx="4341341" cy="270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84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Mariner 1 (1962)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Five minutes into Mariner 1’s launch it began to yaw off course</a:t>
            </a:r>
          </a:p>
          <a:p>
            <a:r>
              <a:rPr lang="en-US" dirty="0" smtClean="0"/>
              <a:t>The rocket was headed straight towards North Atlantic shipping lanes</a:t>
            </a:r>
          </a:p>
          <a:p>
            <a:r>
              <a:rPr lang="en-US" dirty="0" smtClean="0"/>
              <a:t>The range safety officer </a:t>
            </a:r>
            <a:r>
              <a:rPr lang="en-US" dirty="0" smtClean="0"/>
              <a:t>ordered </a:t>
            </a:r>
            <a:r>
              <a:rPr lang="en-US" dirty="0" smtClean="0"/>
              <a:t>a self-destruct</a:t>
            </a:r>
          </a:p>
          <a:p>
            <a:r>
              <a:rPr lang="en-US" dirty="0" smtClean="0"/>
              <a:t>Engineer wrote '‾' and the programmer typed –</a:t>
            </a:r>
          </a:p>
          <a:p>
            <a:r>
              <a:rPr lang="en-US" dirty="0" smtClean="0"/>
              <a:t>Cost: $145.1 million</a:t>
            </a:r>
          </a:p>
        </p:txBody>
      </p:sp>
      <p:pic>
        <p:nvPicPr>
          <p:cNvPr id="2050" name="Picture 2" descr="https://upload.wikimedia.org/wikipedia/commons/e/e3/Atlas_Agena_with_Mariner_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0" t="8210" r="13945" b="7981"/>
          <a:stretch/>
        </p:blipFill>
        <p:spPr bwMode="auto">
          <a:xfrm>
            <a:off x="7334450" y="3893419"/>
            <a:ext cx="1809550" cy="296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60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Therac-25 Medical Accelerator Disaster (1985)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Therac-25 was a radiation therapy machine used in the treatment of cancer patients</a:t>
            </a:r>
          </a:p>
          <a:p>
            <a:r>
              <a:rPr lang="en-US" dirty="0"/>
              <a:t>Two modes:  precision electron beam and a megavolt X-ray mode which required shielding, filters, and an ion chamber to keep beams safely on </a:t>
            </a:r>
            <a:r>
              <a:rPr lang="en-US" dirty="0" smtClean="0"/>
              <a:t>target</a:t>
            </a:r>
          </a:p>
          <a:p>
            <a:r>
              <a:rPr lang="en-US" dirty="0" smtClean="0"/>
              <a:t>Some patients exposed to megavolt X-rays on accident</a:t>
            </a:r>
            <a:endParaRPr lang="en-US" dirty="0"/>
          </a:p>
          <a:p>
            <a:r>
              <a:rPr lang="en-US" dirty="0" smtClean="0"/>
              <a:t>Caused by race condition in the software</a:t>
            </a:r>
          </a:p>
          <a:p>
            <a:r>
              <a:rPr lang="en-US" dirty="0" smtClean="0"/>
              <a:t>Cost: 6 radiation overdoses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399" t="5402" r="4672" b="3841"/>
          <a:stretch/>
        </p:blipFill>
        <p:spPr>
          <a:xfrm>
            <a:off x="5965372" y="4800600"/>
            <a:ext cx="3178628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2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AT&amp;T Long-Distance Bug (1990)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January 15, 1990 – 60,000 long distance calls failed</a:t>
            </a:r>
          </a:p>
          <a:p>
            <a:r>
              <a:rPr lang="en-US" dirty="0" smtClean="0"/>
              <a:t>All 144 4ESS long-distance switches were stuck in reboot loops</a:t>
            </a:r>
          </a:p>
          <a:p>
            <a:r>
              <a:rPr lang="en-US" dirty="0" smtClean="0"/>
              <a:t>AT&amp;T thought it was being hacked for nine hours</a:t>
            </a:r>
          </a:p>
          <a:p>
            <a:r>
              <a:rPr lang="en-US" dirty="0" smtClean="0"/>
              <a:t>If one switch gets congested, sends “do not disturb” message to the next switch</a:t>
            </a:r>
          </a:p>
          <a:p>
            <a:r>
              <a:rPr lang="en-US" dirty="0" smtClean="0"/>
              <a:t>The second switch reboots itself to prepare for extra traffic</a:t>
            </a:r>
          </a:p>
          <a:p>
            <a:r>
              <a:rPr lang="en-US" dirty="0" smtClean="0"/>
              <a:t>Process sped up and led to loop</a:t>
            </a:r>
          </a:p>
          <a:p>
            <a:r>
              <a:rPr lang="en-US" dirty="0" smtClean="0"/>
              <a:t>Cost: $108.76 million</a:t>
            </a:r>
          </a:p>
          <a:p>
            <a:endParaRPr lang="en-US" dirty="0"/>
          </a:p>
        </p:txBody>
      </p:sp>
      <p:pic>
        <p:nvPicPr>
          <p:cNvPr id="3074" name="Picture 2" descr="https://upload.wikimedia.org/wikipedia/en/4/4e/4ESS_Switch_Emergency_Action_Interface_%28EAI%29_Display_Pa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943" y="4767466"/>
            <a:ext cx="3614057" cy="209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8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Patriot Missile Accident (1991)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Patriot missiles used to protect against Iraqi-fired SCUD missiles during the first Persian Gulf War</a:t>
            </a:r>
          </a:p>
          <a:p>
            <a:r>
              <a:rPr lang="en-US" dirty="0" smtClean="0"/>
              <a:t>42 Patriot missiles were successfully launched during that conflict, but one was unsuccessful</a:t>
            </a:r>
          </a:p>
          <a:p>
            <a:r>
              <a:rPr lang="en-US" dirty="0" smtClean="0"/>
              <a:t>The failed missile never launched over the U.S. base in Dhahran, Saudi Arabia </a:t>
            </a:r>
          </a:p>
          <a:p>
            <a:r>
              <a:rPr lang="en-US" dirty="0" smtClean="0"/>
              <a:t>Caused by clock time being off</a:t>
            </a:r>
          </a:p>
          <a:p>
            <a:r>
              <a:rPr lang="en-US" dirty="0" smtClean="0"/>
              <a:t>Cost:  28 lives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3714" t="2381" r="17429"/>
          <a:stretch/>
        </p:blipFill>
        <p:spPr>
          <a:xfrm>
            <a:off x="6999514" y="4578838"/>
            <a:ext cx="2144486" cy="228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57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8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686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60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Pentium Floating-Point Miscalculations (1994)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Intel launched Pentium processor in March 1993</a:t>
            </a:r>
          </a:p>
          <a:p>
            <a:r>
              <a:rPr lang="en-US" dirty="0" smtClean="0"/>
              <a:t>Intel implemented lookup tables for floating points</a:t>
            </a:r>
          </a:p>
          <a:p>
            <a:r>
              <a:rPr lang="en-US" dirty="0" smtClean="0"/>
              <a:t>Some table entries did not make it onto the chip</a:t>
            </a:r>
          </a:p>
          <a:p>
            <a:r>
              <a:rPr lang="en-US" dirty="0" smtClean="0"/>
              <a:t>1-in-9 billion chance of a miscalculation </a:t>
            </a:r>
          </a:p>
          <a:p>
            <a:r>
              <a:rPr lang="en-US" dirty="0" smtClean="0"/>
              <a:t>Intel discovered bug in June 1994</a:t>
            </a:r>
          </a:p>
          <a:p>
            <a:r>
              <a:rPr lang="en-US" dirty="0" smtClean="0"/>
              <a:t>In October 1994, math professor Thomas Nicely discovered miscalculations with floating points</a:t>
            </a:r>
          </a:p>
          <a:p>
            <a:r>
              <a:rPr lang="en-US" dirty="0" smtClean="0"/>
              <a:t>Cost:  $759.4 million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110" t="4392" r="5165" b="4392"/>
          <a:stretch/>
        </p:blipFill>
        <p:spPr>
          <a:xfrm>
            <a:off x="7206343" y="4912833"/>
            <a:ext cx="1937657" cy="194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43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ightfall design templat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5Glossy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ightfall design template" id="{8E782A46-4514-4890-A557-B2C16D284495}" vid="{905231CD-0261-44B0-B7D7-6EDADDAACF34}"/>
    </a:ext>
  </a:extLst>
</a:theme>
</file>

<file path=ppt/theme/theme2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5Glossy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5Glossy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232C19C-A75B-4E3F-8B30-1035B9FCAD1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Nightfall design slides</Template>
  <TotalTime>0</TotalTime>
  <Words>1409</Words>
  <Application>Microsoft Office PowerPoint</Application>
  <PresentationFormat>On-screen Show (4:3)</PresentationFormat>
  <Paragraphs>132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Wingdings</vt:lpstr>
      <vt:lpstr>Wingdings 2</vt:lpstr>
      <vt:lpstr>Wingdings 3</vt:lpstr>
      <vt:lpstr>Nightfall design template</vt:lpstr>
      <vt:lpstr>Famous bugs (errors) and what caused them</vt:lpstr>
      <vt:lpstr>History of the Software Bug</vt:lpstr>
      <vt:lpstr>Mariner 1 (1962)</vt:lpstr>
      <vt:lpstr>Therac-25 Medical Accelerator Disaster (1985)</vt:lpstr>
      <vt:lpstr>AT&amp;T Long-Distance Bug (1990)</vt:lpstr>
      <vt:lpstr>Patriot Missile Accident (1991)</vt:lpstr>
      <vt:lpstr>PowerPoint Presentation</vt:lpstr>
      <vt:lpstr>PowerPoint Presentation</vt:lpstr>
      <vt:lpstr>Pentium Floating-Point Miscalculations (1994)</vt:lpstr>
      <vt:lpstr>Ariane-5 (1996)</vt:lpstr>
      <vt:lpstr>Mars Climate Orbiter (1998)</vt:lpstr>
      <vt:lpstr>Northeast Blackout (2003)</vt:lpstr>
      <vt:lpstr>Windows Genuine (Dis)Advantage (2006)</vt:lpstr>
      <vt:lpstr>Knight Capital (2012)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2016-02-25T21:37:22Z</dcterms:created>
  <dcterms:modified xsi:type="dcterms:W3CDTF">2016-02-26T18:57:35Z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TC034605339991</vt:lpwstr>
  </property>
</Properties>
</file>