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6417" r:id="rId6"/>
    <p:sldId id="649" r:id="rId7"/>
    <p:sldId id="270" r:id="rId8"/>
    <p:sldId id="6414" r:id="rId9"/>
    <p:sldId id="264" r:id="rId10"/>
    <p:sldId id="6415" r:id="rId11"/>
    <p:sldId id="6411" r:id="rId12"/>
    <p:sldId id="64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15901-70A4-7640-8135-DF2A56BE3C52}" v="1" dt="2025-12-10T03:41:1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f Zou" userId="7ebb7dae-17eb-44cb-a254-9961290eb634" providerId="ADAL" clId="{9775DF06-F58D-57D6-8CED-A7D3B4F38CF6}"/>
    <pc:docChg chg="custSel modSld">
      <pc:chgData name="Cliff Zou" userId="7ebb7dae-17eb-44cb-a254-9961290eb634" providerId="ADAL" clId="{9775DF06-F58D-57D6-8CED-A7D3B4F38CF6}" dt="2025-12-10T03:41:21.627" v="86" actId="14100"/>
      <pc:docMkLst>
        <pc:docMk/>
      </pc:docMkLst>
      <pc:sldChg chg="modSp mod">
        <pc:chgData name="Cliff Zou" userId="7ebb7dae-17eb-44cb-a254-9961290eb634" providerId="ADAL" clId="{9775DF06-F58D-57D6-8CED-A7D3B4F38CF6}" dt="2025-12-10T03:40:30.669" v="81" actId="20577"/>
        <pc:sldMkLst>
          <pc:docMk/>
          <pc:sldMk cId="899359859" sldId="6411"/>
        </pc:sldMkLst>
        <pc:spChg chg="mod">
          <ac:chgData name="Cliff Zou" userId="7ebb7dae-17eb-44cb-a254-9961290eb634" providerId="ADAL" clId="{9775DF06-F58D-57D6-8CED-A7D3B4F38CF6}" dt="2025-12-10T03:40:30.669" v="81" actId="20577"/>
          <ac:spMkLst>
            <pc:docMk/>
            <pc:sldMk cId="899359859" sldId="6411"/>
            <ac:spMk id="3" creationId="{EEAA8BA8-3210-30F6-FAE1-72CEA5CAFECE}"/>
          </ac:spMkLst>
        </pc:spChg>
      </pc:sldChg>
      <pc:sldChg chg="modSp mod">
        <pc:chgData name="Cliff Zou" userId="7ebb7dae-17eb-44cb-a254-9961290eb634" providerId="ADAL" clId="{9775DF06-F58D-57D6-8CED-A7D3B4F38CF6}" dt="2025-12-10T03:39:28.747" v="77" actId="20577"/>
        <pc:sldMkLst>
          <pc:docMk/>
          <pc:sldMk cId="3060426207" sldId="6415"/>
        </pc:sldMkLst>
        <pc:spChg chg="mod">
          <ac:chgData name="Cliff Zou" userId="7ebb7dae-17eb-44cb-a254-9961290eb634" providerId="ADAL" clId="{9775DF06-F58D-57D6-8CED-A7D3B4F38CF6}" dt="2025-12-10T03:39:28.747" v="77" actId="20577"/>
          <ac:spMkLst>
            <pc:docMk/>
            <pc:sldMk cId="3060426207" sldId="6415"/>
            <ac:spMk id="3" creationId="{41A927B2-A80D-B240-A9E9-2FD1E83C83E5}"/>
          </ac:spMkLst>
        </pc:spChg>
      </pc:sldChg>
      <pc:sldChg chg="addSp delSp modSp mod">
        <pc:chgData name="Cliff Zou" userId="7ebb7dae-17eb-44cb-a254-9961290eb634" providerId="ADAL" clId="{9775DF06-F58D-57D6-8CED-A7D3B4F38CF6}" dt="2025-12-10T03:41:21.627" v="86" actId="14100"/>
        <pc:sldMkLst>
          <pc:docMk/>
          <pc:sldMk cId="3861168730" sldId="6416"/>
        </pc:sldMkLst>
        <pc:picChg chg="add mod">
          <ac:chgData name="Cliff Zou" userId="7ebb7dae-17eb-44cb-a254-9961290eb634" providerId="ADAL" clId="{9775DF06-F58D-57D6-8CED-A7D3B4F38CF6}" dt="2025-12-10T03:41:21.627" v="86" actId="14100"/>
          <ac:picMkLst>
            <pc:docMk/>
            <pc:sldMk cId="3861168730" sldId="6416"/>
            <ac:picMk id="2" creationId="{B3FE42EB-C78C-188E-2FBF-6A48D1AE9032}"/>
          </ac:picMkLst>
        </pc:picChg>
        <pc:picChg chg="del">
          <ac:chgData name="Cliff Zou" userId="7ebb7dae-17eb-44cb-a254-9961290eb634" providerId="ADAL" clId="{9775DF06-F58D-57D6-8CED-A7D3B4F38CF6}" dt="2025-12-10T03:41:10.862" v="82" actId="478"/>
          <ac:picMkLst>
            <pc:docMk/>
            <pc:sldMk cId="3861168730" sldId="6416"/>
            <ac:picMk id="4" creationId="{CC0E9F8C-287A-C5F6-251F-B4631BF2D90B}"/>
          </ac:picMkLst>
        </pc:picChg>
      </pc:sldChg>
      <pc:sldChg chg="modSp mod">
        <pc:chgData name="Cliff Zou" userId="7ebb7dae-17eb-44cb-a254-9961290eb634" providerId="ADAL" clId="{9775DF06-F58D-57D6-8CED-A7D3B4F38CF6}" dt="2025-12-10T03:36:42.683" v="71" actId="1076"/>
        <pc:sldMkLst>
          <pc:docMk/>
          <pc:sldMk cId="2686937105" sldId="6417"/>
        </pc:sldMkLst>
        <pc:spChg chg="mod">
          <ac:chgData name="Cliff Zou" userId="7ebb7dae-17eb-44cb-a254-9961290eb634" providerId="ADAL" clId="{9775DF06-F58D-57D6-8CED-A7D3B4F38CF6}" dt="2025-12-10T03:36:42.683" v="71" actId="1076"/>
          <ac:spMkLst>
            <pc:docMk/>
            <pc:sldMk cId="2686937105" sldId="6417"/>
            <ac:spMk id="3" creationId="{CBE555EF-FB4D-DA32-B34B-9D6D535166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DB07-A223-4C85-8451-18B9434D7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93E95-319B-4DEF-9C9F-D0B1C14D2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81347-6489-44D5-8093-0D77C313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5E5E1-8897-469A-A354-71F710C2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C23D-80EE-4D97-9133-5115A2D8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F692-592C-4516-B8EF-FA5735A5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65A3C-D306-4773-B322-3968BA067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3C81-4A70-43D4-B339-986FEA92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93251-3118-4401-BF7C-733A0701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7144-9D39-420D-94D3-AFF830F2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52F91-B506-4AEA-8081-7CD6446A9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37BA-2854-4A74-A5C0-B891DE1DA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E0AD-D754-4C53-BA41-1844AB13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F901-68C8-4440-91D7-B011F270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738C-8B03-42BE-B8E4-1000E850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E913-E104-4BC8-B152-396B47DF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15AA-29E2-45C3-AD06-13E64C2E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90BBA-BFF0-4C25-B7D2-7BCD7063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894E-4EFF-498D-ADD1-B9ACF790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F5176-076C-4950-B0ED-1133F2A3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2287-22E4-4EE6-A188-EC65C8AD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DFB1D-B39A-4468-B3A2-9A926A95C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C39EE-213F-4CEB-93A3-28C0801A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D28F9-6692-4B1E-A150-529E8B8A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ADE32-9EE7-4CD9-A239-966AFEF5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F6BB-E4EA-497B-A321-3542B297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73A7-3E3E-4B9B-8F64-3A2CE0027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F3982-62D4-4DC7-B6AE-366DD805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C11CC-7390-409A-AA7C-84D986B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C08B9-18B0-4C42-B26B-9A26ED26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2F948-5604-4486-8DB5-7202C230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82E7-A911-43E0-AC61-FB11D94D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88" y="668338"/>
            <a:ext cx="10515600" cy="1012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5DA-273A-4C21-B28D-F760B4772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062CB-CD9C-43A0-AFB8-9354CD968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2055C-6879-4B9F-AB50-78530CD6A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A8A81-85AA-4F7B-85EB-C5C368349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CA2A2-5C74-4B17-82FC-A98A16B8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A5767-A33E-4AD1-95D9-32C4DE76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3FDCD-391D-47E0-8285-FAF6C2AF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920F-1A01-40E9-95D7-0FFB52BA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53DF9-8AFC-4CDE-943C-6B62C8D8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5498B-D4FE-4AF8-83DE-E6CC0627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B8BC5-2B5C-4276-AF07-AD389716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8E2BA-DD3D-40CB-AD90-CBAC7F9F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A47FC-7D60-4480-AFCB-AD8F171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E440B-2542-4A67-AF23-5E1E2717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68F2-A045-46E8-88AB-5C1D90D1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A448-6ACD-41A9-B411-C15E76F7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F7C2A-7E6E-4D7D-A56C-44B0DFAF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CEE0B-1635-4B30-A8DF-B7BECB70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B5EE2-F323-4F18-A3A5-D3DF7EDE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744AA-8894-4433-A989-8997C43F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3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34E7-476B-4078-8287-FAF63A99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66096-6DCD-49A6-BBAE-18649399E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EA21B-91BA-48CF-BBF2-F31EC7BEA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F2185-4CD6-4269-B057-0791617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977B6-21FA-4C81-BCD9-FED65CF1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59CA-4908-4162-9D8D-760115BC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F6FB9-EA64-4631-A8C7-2002FA4D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35" y="681038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6053-89F3-40E0-8D40-FC4EBF804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70827-8CF1-40D0-ABF7-2295C5B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573A-9BBD-488C-BA5B-7284441C34E7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D362-7B55-431B-88FC-277D6F88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1C13-DD24-4FC3-96E5-5EFDDD020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D06F-7119-4467-B659-ABF6F050CD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32B5F-9D6F-435A-B43B-5E2993EB592A}"/>
              </a:ext>
            </a:extLst>
          </p:cNvPr>
          <p:cNvSpPr/>
          <p:nvPr userDrawn="1"/>
        </p:nvSpPr>
        <p:spPr>
          <a:xfrm>
            <a:off x="1" y="0"/>
            <a:ext cx="12192000" cy="692063"/>
          </a:xfrm>
          <a:prstGeom prst="rect">
            <a:avLst/>
          </a:prstGeom>
          <a:solidFill>
            <a:srgbClr val="FFC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College of Engineering and Computer Science</a:t>
            </a:r>
          </a:p>
        </p:txBody>
      </p:sp>
      <p:pic>
        <p:nvPicPr>
          <p:cNvPr id="8" name="Picture 2" descr="UCF - University of Central Florida Logo [EPS File] - Company Logo ...">
            <a:extLst>
              <a:ext uri="{FF2B5EF4-FFF2-40B4-BE49-F238E27FC236}">
                <a16:creationId xmlns:a16="http://schemas.microsoft.com/office/drawing/2014/main" id="{FB440897-BB1E-459A-953F-B4C4ED2F4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7" y="0"/>
            <a:ext cx="1014698" cy="13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f.edu/cybersecurit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f.edu/cybersecurity/competitions/" TargetMode="External"/><Relationship Id="rId2" Type="http://schemas.openxmlformats.org/officeDocument/2006/relationships/hyperlink" Target="https://www.hackuc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cf.edu/research/cyber-security-privac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0F04-F7C6-478C-9566-F4EFB34D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903" y="1464605"/>
            <a:ext cx="10429494" cy="2387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Cyber Security Education </a:t>
            </a:r>
            <a:br>
              <a:rPr lang="en-US" b="1" dirty="0"/>
            </a:br>
            <a:r>
              <a:rPr lang="en-US" b="1" dirty="0"/>
              <a:t>at UCF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05AA6-DE70-49B2-A3CA-0CED27E4B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324" y="4188165"/>
            <a:ext cx="775208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Dr. Cliff Zou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Program Coordinator, Cyber Security and Privacy MS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Program Coordinator, Digital Forensics MS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Professor, Dept. Computer Science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changchun.zou@ucf.edu</a:t>
            </a:r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3EF55D01-F722-48A1-B8D3-EB51881884C2}"/>
              </a:ext>
            </a:extLst>
          </p:cNvPr>
          <p:cNvSpPr/>
          <p:nvPr/>
        </p:nvSpPr>
        <p:spPr>
          <a:xfrm>
            <a:off x="11448397" y="5628639"/>
            <a:ext cx="409292" cy="430577"/>
          </a:xfrm>
          <a:prstGeom prst="star4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yellow, person, man, holding&#10;&#10;Description automatically generated">
            <a:extLst>
              <a:ext uri="{FF2B5EF4-FFF2-40B4-BE49-F238E27FC236}">
                <a16:creationId xmlns:a16="http://schemas.microsoft.com/office/drawing/2014/main" id="{22F34574-2A81-404F-BA77-BFE89EE1A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6" y="4199595"/>
            <a:ext cx="190703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2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64E6-8175-74AA-130C-D5B20BA6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55EF-FB4D-DA32-B34B-9D6D5351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" y="2061443"/>
            <a:ext cx="9157855" cy="4796557"/>
          </a:xfrm>
        </p:spPr>
        <p:txBody>
          <a:bodyPr>
            <a:normAutofit fontScale="92500"/>
          </a:bodyPr>
          <a:lstStyle/>
          <a:p>
            <a:r>
              <a:rPr lang="en-US" dirty="0"/>
              <a:t>Joined UCF Dept. Computer Science since 2005</a:t>
            </a:r>
          </a:p>
          <a:p>
            <a:pPr lvl="1"/>
            <a:r>
              <a:rPr lang="en-US" dirty="0"/>
              <a:t>PhD from UMass in 2005</a:t>
            </a:r>
          </a:p>
          <a:p>
            <a:r>
              <a:rPr lang="en-US" dirty="0"/>
              <a:t>Research: Cybersecurity, computer networking, cyber education</a:t>
            </a:r>
          </a:p>
          <a:p>
            <a:r>
              <a:rPr lang="en-US" dirty="0"/>
              <a:t>Program Coordinator:</a:t>
            </a:r>
          </a:p>
          <a:p>
            <a:pPr lvl="1"/>
            <a:r>
              <a:rPr lang="en-US" dirty="0"/>
              <a:t>Digital Forensic MS</a:t>
            </a:r>
          </a:p>
          <a:p>
            <a:pPr lvl="1"/>
            <a:r>
              <a:rPr lang="en-US" dirty="0"/>
              <a:t>Cyber Security and Privacy MS</a:t>
            </a:r>
          </a:p>
          <a:p>
            <a:r>
              <a:rPr lang="en-US" dirty="0"/>
              <a:t>Point-of-Contact of UCF CAE-CD and CAE-R accreditation</a:t>
            </a:r>
          </a:p>
          <a:p>
            <a:r>
              <a:rPr lang="en-US" dirty="0"/>
              <a:t>PI for UCF’s NSF </a:t>
            </a:r>
            <a:r>
              <a:rPr lang="en-US" dirty="0" err="1"/>
              <a:t>CyberCorps</a:t>
            </a:r>
            <a:r>
              <a:rPr lang="en-US" dirty="0"/>
              <a:t> Scholarship-for-Service (SFS) and DoD Cyber Service Academy (CSA) Scholarship programs</a:t>
            </a:r>
          </a:p>
          <a:p>
            <a:r>
              <a:rPr lang="en-US" dirty="0"/>
              <a:t>PI for UCF’s DoD Cyber Service Academy (CSA) Scholarship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earing glasses and a purple shirt&#10;&#10;AI-generated content may be incorrect.">
            <a:extLst>
              <a:ext uri="{FF2B5EF4-FFF2-40B4-BE49-F238E27FC236}">
                <a16:creationId xmlns:a16="http://schemas.microsoft.com/office/drawing/2014/main" id="{0FD791B5-0474-2CC3-7904-A3DAA0E1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817996"/>
            <a:ext cx="2444749" cy="24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3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E728-4F28-E935-48E2-AD517B8F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National Cybersecurity Accreditation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8E1E-E57C-AB42-2CA1-BD6DAFAF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53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UCF Department of Computer Science obtained: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National Centers of Academic Excellence in Cyber Defense (CAE-CD) in 2016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Renewed CAE-CD in 2022, valid through 2027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National Centers of Academic Excellence in Cyber Research (CAE-R) in 2017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Renewed CAE-R in Fall 2024, valid through 2029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UCF Cybersecurity official website: </a:t>
            </a:r>
            <a:r>
              <a:rPr lang="en-US" sz="2400" dirty="0">
                <a:ea typeface="+mn-lt"/>
                <a:cs typeface="+mn-lt"/>
                <a:hlinkClick r:id="rId2"/>
              </a:rPr>
              <a:t>https://www.ucf.edu/cybersecurity/</a:t>
            </a:r>
            <a:endParaRPr lang="en-US" sz="2400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BC4C2-4C81-6D3A-29A9-5B51052E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Solihin - </a:t>
            </a:r>
            <a:r>
              <a:rPr lang="en-US" dirty="0" err="1"/>
              <a:t>CyberSP</a:t>
            </a:r>
            <a:r>
              <a:rPr lang="en-US" dirty="0"/>
              <a:t> Cluster - 2024</a:t>
            </a:r>
          </a:p>
        </p:txBody>
      </p:sp>
    </p:spTree>
    <p:extLst>
      <p:ext uri="{BB962C8B-B14F-4D97-AF65-F5344CB8AC3E}">
        <p14:creationId xmlns:p14="http://schemas.microsoft.com/office/powerpoint/2010/main" val="34509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273D-9800-7145-BD33-D05F3C61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744871"/>
            <a:ext cx="9835529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UCF Cybersecurity Educational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27B2-A80D-B240-A9E9-2FD1E83C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1940944"/>
            <a:ext cx="10067162" cy="451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Undergraduate:</a:t>
            </a:r>
          </a:p>
          <a:p>
            <a:pPr lvl="1"/>
            <a:r>
              <a:rPr lang="en-US" sz="2800" dirty="0"/>
              <a:t>Secure Computing and Networks (SCAN) Minor</a:t>
            </a:r>
          </a:p>
          <a:p>
            <a:pPr lvl="2"/>
            <a:r>
              <a:rPr lang="en-US" sz="2400" dirty="0"/>
              <a:t>Base for our CAE-CD accreditation since 2016</a:t>
            </a:r>
          </a:p>
          <a:p>
            <a:pPr lvl="2"/>
            <a:r>
              <a:rPr lang="en-US" sz="2400" dirty="0"/>
              <a:t>total 18 credit hours</a:t>
            </a:r>
          </a:p>
          <a:p>
            <a:pPr lvl="2"/>
            <a:r>
              <a:rPr lang="en-US" sz="2400" dirty="0"/>
              <a:t>4 required courses (below), plus 2 elective courses on cybersecurity</a:t>
            </a:r>
          </a:p>
          <a:p>
            <a:pPr lvl="3"/>
            <a:r>
              <a:rPr lang="en-US" sz="2200" dirty="0"/>
              <a:t>CIS3360 - Security in Computing (3)</a:t>
            </a:r>
          </a:p>
          <a:p>
            <a:pPr lvl="3"/>
            <a:r>
              <a:rPr lang="en-US" sz="2200" dirty="0"/>
              <a:t>CIS3362 - Cryptography and Information Security (3)</a:t>
            </a:r>
          </a:p>
          <a:p>
            <a:pPr lvl="3"/>
            <a:r>
              <a:rPr lang="en-US" sz="2200" dirty="0"/>
              <a:t>CNT4403 - Network Security and Privacy (3)</a:t>
            </a:r>
          </a:p>
          <a:p>
            <a:pPr lvl="3"/>
            <a:r>
              <a:rPr lang="en-US" sz="2200" dirty="0"/>
              <a:t>CIS4361 - Secure Operating Systems and Administration (3)</a:t>
            </a:r>
          </a:p>
          <a:p>
            <a:pPr lvl="1"/>
            <a:r>
              <a:rPr lang="en-US" sz="2800" dirty="0"/>
              <a:t>Cyber Operations Undergraduate Certificate</a:t>
            </a:r>
          </a:p>
          <a:p>
            <a:endParaRPr lang="en-US" sz="32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4E5FA-613F-FA40-B6EB-D551D3BC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0803-5E42-9C42-B000-E3D2DA64F9C4}" type="slidenum">
              <a:rPr lang="en-US" smtClean="0"/>
              <a:pPr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098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273D-9800-7145-BD33-D05F3C61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744871"/>
            <a:ext cx="9835529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UCF Cybersecurity Educational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27B2-A80D-B240-A9E9-2FD1E83C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31" y="1854926"/>
            <a:ext cx="10581774" cy="4866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Graduate:</a:t>
            </a:r>
          </a:p>
          <a:p>
            <a:pPr lvl="1"/>
            <a:r>
              <a:rPr lang="en-US" dirty="0"/>
              <a:t>Cyber Security and Privacy MS (since 2021)</a:t>
            </a:r>
          </a:p>
          <a:p>
            <a:pPr lvl="2"/>
            <a:r>
              <a:rPr lang="en-US" dirty="0"/>
              <a:t>Has both Technical Track and Interdisciplinary Track, </a:t>
            </a:r>
            <a:r>
              <a:rPr lang="en-US" b="1" dirty="0"/>
              <a:t>83</a:t>
            </a:r>
            <a:r>
              <a:rPr lang="en-US" dirty="0"/>
              <a:t> graduated after Spring’25</a:t>
            </a:r>
          </a:p>
          <a:p>
            <a:pPr lvl="2"/>
            <a:r>
              <a:rPr lang="en-US" dirty="0"/>
              <a:t>In Spring’23, we have 77 active students</a:t>
            </a:r>
          </a:p>
          <a:p>
            <a:pPr lvl="2"/>
            <a:r>
              <a:rPr lang="en-US" dirty="0"/>
              <a:t>In Spring’24, we have 116 active students </a:t>
            </a:r>
          </a:p>
          <a:p>
            <a:pPr lvl="2"/>
            <a:r>
              <a:rPr lang="en-US" dirty="0"/>
              <a:t>In Spring’25, we have  </a:t>
            </a:r>
            <a:r>
              <a:rPr lang="en-US" b="1" dirty="0">
                <a:solidFill>
                  <a:srgbClr val="C00000"/>
                </a:solidFill>
              </a:rPr>
              <a:t>165</a:t>
            </a:r>
            <a:r>
              <a:rPr lang="en-US" dirty="0"/>
              <a:t> active students</a:t>
            </a:r>
          </a:p>
          <a:p>
            <a:pPr lvl="1"/>
            <a:r>
              <a:rPr lang="en-US" dirty="0"/>
              <a:t>Digital Forensics MS (since 2008)</a:t>
            </a:r>
          </a:p>
          <a:p>
            <a:pPr lvl="2"/>
            <a:r>
              <a:rPr lang="en-US" b="1" dirty="0"/>
              <a:t>566</a:t>
            </a:r>
            <a:r>
              <a:rPr lang="en-US" dirty="0"/>
              <a:t> graduated from the program after Spring’25</a:t>
            </a:r>
          </a:p>
          <a:p>
            <a:pPr lvl="2"/>
            <a:r>
              <a:rPr lang="en-US" dirty="0"/>
              <a:t>Has 110 active students in Spring’25 (99 are in the full online MS program)</a:t>
            </a:r>
          </a:p>
          <a:p>
            <a:pPr lvl="2"/>
            <a:r>
              <a:rPr lang="en-US" dirty="0"/>
              <a:t>In Feb. 2025, the online Master's degree in Digital Forensics program is ranked by U.S. News as No. </a:t>
            </a:r>
            <a:r>
              <a:rPr lang="en-US" b="1" dirty="0"/>
              <a:t>17</a:t>
            </a:r>
            <a:r>
              <a:rPr lang="en-US" dirty="0"/>
              <a:t> for “best online graduate computer information technology programs".</a:t>
            </a:r>
          </a:p>
          <a:p>
            <a:pPr lvl="1"/>
            <a:r>
              <a:rPr lang="en-US" dirty="0"/>
              <a:t>Modeling and Simulation of Behavioral Cybersecurity Certificate (since 2016, by SMST)</a:t>
            </a:r>
          </a:p>
          <a:p>
            <a:pPr lvl="1"/>
            <a:r>
              <a:rPr lang="en-US" dirty="0"/>
              <a:t>Cyber Risk Management Graduate Certificate (by Dept. Management)</a:t>
            </a:r>
          </a:p>
          <a:p>
            <a:endParaRPr lang="en-US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4E5FA-613F-FA40-B6EB-D551D3BC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0803-5E42-9C42-B000-E3D2DA64F9C4}" type="slidenum">
              <a:rPr lang="en-US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205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273D-9800-7145-BD33-D05F3C61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250" y="590595"/>
            <a:ext cx="1005049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Cybersecurity Workforce Development  and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27B2-A80D-B240-A9E9-2FD1E83C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12" y="1920389"/>
            <a:ext cx="7235064" cy="4733274"/>
          </a:xfrm>
        </p:spPr>
        <p:txBody>
          <a:bodyPr>
            <a:normAutofit/>
          </a:bodyPr>
          <a:lstStyle/>
          <a:p>
            <a:r>
              <a:rPr lang="en-US" sz="2400" dirty="0"/>
              <a:t>NSF SFS Scholarship: UCF was awarded with 3.5M Scholarship-for-Service (SFS) grant in 2021</a:t>
            </a:r>
          </a:p>
          <a:p>
            <a:pPr lvl="1"/>
            <a:r>
              <a:rPr lang="en-US" sz="2000" dirty="0"/>
              <a:t>6 scholars in 2021 cohort (selected from 30 applicants) </a:t>
            </a:r>
          </a:p>
          <a:p>
            <a:pPr lvl="1"/>
            <a:r>
              <a:rPr lang="en-US" sz="2000" dirty="0"/>
              <a:t>6 in 2022 cohort (selected from 30 applicants) </a:t>
            </a:r>
          </a:p>
          <a:p>
            <a:pPr lvl="1"/>
            <a:r>
              <a:rPr lang="en-US" sz="2000" dirty="0"/>
              <a:t>9 scholars in 2023 cohort (selected from 70 applicants)</a:t>
            </a:r>
          </a:p>
          <a:p>
            <a:pPr lvl="1"/>
            <a:r>
              <a:rPr lang="en-US" sz="2000" dirty="0"/>
              <a:t>9 scholars in 2024 cohort (selected from 57 applicants)</a:t>
            </a:r>
          </a:p>
          <a:p>
            <a:r>
              <a:rPr lang="en-US" sz="2400" dirty="0"/>
              <a:t>Graduated SFS scholars work in government agencies</a:t>
            </a:r>
          </a:p>
          <a:p>
            <a:pPr lvl="1"/>
            <a:r>
              <a:rPr lang="en-US" sz="2000" dirty="0"/>
              <a:t>2 in FDIC, 2 in Air Force, 2 in NSA </a:t>
            </a:r>
          </a:p>
          <a:p>
            <a:pPr lvl="1"/>
            <a:r>
              <a:rPr lang="en-US" sz="2000" dirty="0"/>
              <a:t>4 in Sandia National Lab </a:t>
            </a:r>
          </a:p>
          <a:p>
            <a:pPr lvl="1"/>
            <a:r>
              <a:rPr lang="en-US" sz="2000" dirty="0"/>
              <a:t>1 in Sheriff’s Office, 1 in CA Dept. Conservation</a:t>
            </a:r>
          </a:p>
          <a:p>
            <a:r>
              <a:rPr lang="en-US" sz="2400" dirty="0"/>
              <a:t>DoD Cyber Service Academy (CSA) Scholarship</a:t>
            </a:r>
          </a:p>
          <a:p>
            <a:pPr lvl="1"/>
            <a:r>
              <a:rPr lang="en-US" sz="2000" dirty="0"/>
              <a:t>UCF has one MS in Cyber student awarded for 2025-26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4E5FA-613F-FA40-B6EB-D551D3BC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0803-5E42-9C42-B000-E3D2DA64F9C4}" type="slidenum">
              <a:rPr lang="en-US" smtClean="0"/>
              <a:pPr/>
              <a:t>6</a:t>
            </a:fld>
            <a:endParaRPr lang="en-US" sz="1800" dirty="0"/>
          </a:p>
        </p:txBody>
      </p:sp>
      <p:pic>
        <p:nvPicPr>
          <p:cNvPr id="4" name="Picture 3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CCF7F142-75D2-E23D-26F8-2D231ED0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76" y="1705173"/>
            <a:ext cx="4662824" cy="1924866"/>
          </a:xfrm>
          <a:prstGeom prst="rect">
            <a:avLst/>
          </a:prstGeom>
        </p:spPr>
      </p:pic>
      <p:pic>
        <p:nvPicPr>
          <p:cNvPr id="6" name="Picture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6EE848B8-4A5A-5655-6C79-68E3F442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54" y="4401201"/>
            <a:ext cx="5152845" cy="23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273D-9800-7145-BD33-D05F3C61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250" y="590595"/>
            <a:ext cx="1005049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Cybersecurity Workforce Development  and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27B2-A80D-B240-A9E9-2FD1E83C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48" y="1623076"/>
            <a:ext cx="7847890" cy="473327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UCF has a well-known Collegiate Cyber Defense Student Club and achieved extraordinary cyber competition achievements</a:t>
            </a:r>
          </a:p>
          <a:p>
            <a:pPr lvl="1"/>
            <a:r>
              <a:rPr lang="en-US" sz="2000" dirty="0">
                <a:hlinkClick r:id="rId2"/>
              </a:rPr>
              <a:t>https://www.hackucf.org/</a:t>
            </a:r>
            <a:endParaRPr lang="en-US" sz="2000" dirty="0"/>
          </a:p>
          <a:p>
            <a:pPr lvl="1"/>
            <a:r>
              <a:rPr lang="en-US" sz="2000" dirty="0"/>
              <a:t>400+ student members</a:t>
            </a:r>
          </a:p>
          <a:p>
            <a:pPr lvl="1"/>
            <a:r>
              <a:rPr lang="en-US" sz="2000" dirty="0"/>
              <a:t>CCDC national championship: 2014, 2015, 2016, 2021, 2022, 2024</a:t>
            </a:r>
          </a:p>
          <a:p>
            <a:pPr lvl="2"/>
            <a:r>
              <a:rPr lang="en-US" sz="1600" dirty="0"/>
              <a:t>Won second-place on 2018, 219, 2020</a:t>
            </a:r>
          </a:p>
          <a:p>
            <a:pPr lvl="1"/>
            <a:r>
              <a:rPr lang="en-US" sz="2000" dirty="0"/>
              <a:t>DoE </a:t>
            </a:r>
            <a:r>
              <a:rPr lang="en-US" sz="2000" dirty="0" err="1"/>
              <a:t>CyberForce</a:t>
            </a:r>
            <a:r>
              <a:rPr lang="en-US" sz="2000" dirty="0"/>
              <a:t> championship: 2018, 2019, 2021, 2022, 2025</a:t>
            </a:r>
          </a:p>
          <a:p>
            <a:pPr lvl="1"/>
            <a:r>
              <a:rPr lang="en-US" sz="2000" dirty="0"/>
              <a:t>2022 NSA CAE-NCX (National Cybersecurity Exercise) Champions</a:t>
            </a:r>
          </a:p>
          <a:p>
            <a:pPr lvl="1"/>
            <a:r>
              <a:rPr lang="en-US" sz="2000" dirty="0"/>
              <a:t>And more: </a:t>
            </a:r>
            <a:r>
              <a:rPr lang="en-US" sz="2000" dirty="0">
                <a:hlinkClick r:id="rId3"/>
              </a:rPr>
              <a:t>https://www.ucf.edu/cybersecurity/competitions/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4E5FA-613F-FA40-B6EB-D551D3BC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0803-5E42-9C42-B000-E3D2DA64F9C4}" type="slidenum">
              <a:rPr lang="en-US" smtClean="0"/>
              <a:pPr/>
              <a:t>7</a:t>
            </a:fld>
            <a:endParaRPr lang="en-US" sz="1800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1F29FB9-9FAD-D1CF-720E-0CB9B8BE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76" y="4062451"/>
            <a:ext cx="4193324" cy="27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942E-7AFE-4EA7-6E40-80ADE2C8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Cyber Security and Privacy Faculty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8BA8-3210-30F6-FAE1-72CEA5CA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6" y="2036618"/>
            <a:ext cx="10515600" cy="3913922"/>
          </a:xfrm>
        </p:spPr>
        <p:txBody>
          <a:bodyPr>
            <a:normAutofit/>
          </a:bodyPr>
          <a:lstStyle/>
          <a:p>
            <a:r>
              <a:rPr lang="en-US" sz="2400" dirty="0"/>
              <a:t>UCF established Cyber Security &amp; Privacy Faculty Cluster in 2017</a:t>
            </a:r>
          </a:p>
          <a:p>
            <a:pPr lvl="1"/>
            <a:r>
              <a:rPr lang="en-US" sz="2000" dirty="0">
                <a:hlinkClick r:id="rId2"/>
              </a:rPr>
              <a:t>https://www.ucf.edu/research/cyber-security-privacy/</a:t>
            </a:r>
            <a:endParaRPr lang="en-US" sz="2000" dirty="0"/>
          </a:p>
          <a:p>
            <a:pPr lvl="1"/>
            <a:r>
              <a:rPr lang="en-US" sz="2000" dirty="0"/>
              <a:t>14 faculty members from CS, ECE, Model &amp; Simulation, Politics, Health Informatics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119DD-AB76-146B-431F-D5F5FC03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94" y="3578190"/>
            <a:ext cx="9808712" cy="30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5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E42EB-C78C-188E-2FBF-6A48D1AE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47" y="624630"/>
            <a:ext cx="8095871" cy="62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6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ce template graduate programs open house" id="{245A90BB-1181-4FF5-A86F-1BF51F258EFD}" vid="{B35665E0-29C0-4966-A139-BBB3DA7386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EBF293568354AAF921C130DDAE908" ma:contentTypeVersion="13" ma:contentTypeDescription="Create a new document." ma:contentTypeScope="" ma:versionID="e885df15b35281fcb6cf0d02ceb8e7e8">
  <xsd:schema xmlns:xsd="http://www.w3.org/2001/XMLSchema" xmlns:xs="http://www.w3.org/2001/XMLSchema" xmlns:p="http://schemas.microsoft.com/office/2006/metadata/properties" xmlns:ns3="03b7da4d-8918-4c41-90f8-b9fd61d06b2b" xmlns:ns4="868b7d42-4f9c-4381-a572-b01c5d4bd9ed" targetNamespace="http://schemas.microsoft.com/office/2006/metadata/properties" ma:root="true" ma:fieldsID="3820945399eb9ee1dc36cb8064a6c139" ns3:_="" ns4:_="">
    <xsd:import namespace="03b7da4d-8918-4c41-90f8-b9fd61d06b2b"/>
    <xsd:import namespace="868b7d42-4f9c-4381-a572-b01c5d4bd9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7da4d-8918-4c41-90f8-b9fd61d06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b7d42-4f9c-4381-a572-b01c5d4bd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A411CC-7B82-4E39-8E91-8C127F4FA3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5E278-A7F6-468F-911C-D7FEB86EE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7da4d-8918-4c41-90f8-b9fd61d06b2b"/>
    <ds:schemaRef ds:uri="868b7d42-4f9c-4381-a572-b01c5d4bd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B96E41-892D-4292-ADB6-68770D2C1595}">
  <ds:schemaRefs>
    <ds:schemaRef ds:uri="http://purl.org/dc/elements/1.1/"/>
    <ds:schemaRef ds:uri="03b7da4d-8918-4c41-90f8-b9fd61d06b2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868b7d42-4f9c-4381-a572-b01c5d4bd9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660</Words>
  <Application>Microsoft Macintosh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Cyber Security Education  at UCF</vt:lpstr>
      <vt:lpstr> About Myself</vt:lpstr>
      <vt:lpstr>National Cybersecurity Accreditation</vt:lpstr>
      <vt:lpstr>UCF Cybersecurity Educational Programs</vt:lpstr>
      <vt:lpstr>UCF Cybersecurity Educational Programs</vt:lpstr>
      <vt:lpstr>Cybersecurity Workforce Development  and Activities </vt:lpstr>
      <vt:lpstr>Cybersecurity Workforce Development  and Activities </vt:lpstr>
      <vt:lpstr>Cyber Security and Privacy Faculty Cluster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Travel Technology and Analytics</dc:creator>
  <cp:lastModifiedBy>Cliff Zou</cp:lastModifiedBy>
  <cp:revision>25</cp:revision>
  <dcterms:created xsi:type="dcterms:W3CDTF">2020-05-12T17:58:18Z</dcterms:created>
  <dcterms:modified xsi:type="dcterms:W3CDTF">2025-12-10T03:41:26Z</dcterms:modified>
</cp:coreProperties>
</file>