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673" r:id="rId2"/>
  </p:sldMasterIdLst>
  <p:notesMasterIdLst>
    <p:notesMasterId r:id="rId22"/>
  </p:notesMasterIdLst>
  <p:handoutMasterIdLst>
    <p:handoutMasterId r:id="rId23"/>
  </p:handoutMasterIdLst>
  <p:sldIdLst>
    <p:sldId id="289" r:id="rId3"/>
    <p:sldId id="291" r:id="rId4"/>
    <p:sldId id="290" r:id="rId5"/>
    <p:sldId id="292" r:id="rId6"/>
    <p:sldId id="295" r:id="rId7"/>
    <p:sldId id="296" r:id="rId8"/>
    <p:sldId id="298" r:id="rId9"/>
    <p:sldId id="299" r:id="rId10"/>
    <p:sldId id="312" r:id="rId11"/>
    <p:sldId id="301" r:id="rId12"/>
    <p:sldId id="302" r:id="rId13"/>
    <p:sldId id="313" r:id="rId14"/>
    <p:sldId id="304" r:id="rId15"/>
    <p:sldId id="305" r:id="rId16"/>
    <p:sldId id="306" r:id="rId17"/>
    <p:sldId id="307" r:id="rId18"/>
    <p:sldId id="309" r:id="rId19"/>
    <p:sldId id="310" r:id="rId20"/>
    <p:sldId id="311" r:id="rId21"/>
  </p:sldIdLst>
  <p:sldSz cx="9144000" cy="6858000" type="screen4x3"/>
  <p:notesSz cx="6881813" cy="92964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buChar char="•"/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har char="•"/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har char="•"/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har char="•"/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har char="•"/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7C58"/>
    <a:srgbClr val="7F0000"/>
    <a:srgbClr val="4D8059"/>
    <a:srgbClr val="F1F10F"/>
    <a:srgbClr val="0000FF"/>
    <a:srgbClr val="048830"/>
    <a:srgbClr val="06C044"/>
    <a:srgbClr val="0CBE08"/>
    <a:srgbClr val="FFCC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8768" autoAdjust="0"/>
  </p:normalViewPr>
  <p:slideViewPr>
    <p:cSldViewPr>
      <p:cViewPr varScale="1">
        <p:scale>
          <a:sx n="108" d="100"/>
          <a:sy n="108" d="100"/>
        </p:scale>
        <p:origin x="-91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186" y="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78" tIns="45389" rIns="90778" bIns="45389" numCol="1" anchor="t" anchorCtr="0" compatLnSpc="1">
            <a:prstTxWarp prst="textNoShape">
              <a:avLst/>
            </a:prstTxWarp>
          </a:bodyPr>
          <a:lstStyle>
            <a:lvl1pPr algn="l" defTabSz="90805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Workshop Handouts	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900" y="0"/>
            <a:ext cx="29829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78" tIns="45389" rIns="90778" bIns="45389" numCol="1" anchor="t" anchorCtr="0" compatLnSpc="1">
            <a:prstTxWarp prst="textNoShape">
              <a:avLst/>
            </a:prstTxWarp>
          </a:bodyPr>
          <a:lstStyle>
            <a:lvl1pPr algn="r" defTabSz="90805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October 27, 2005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78" tIns="45389" rIns="90778" bIns="45389" numCol="1" anchor="b" anchorCtr="0" compatLnSpc="1">
            <a:prstTxWarp prst="textNoShape">
              <a:avLst/>
            </a:prstTxWarp>
          </a:bodyPr>
          <a:lstStyle>
            <a:lvl1pPr algn="l" defTabSz="90805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Division of Graduate Studies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900" y="8831263"/>
            <a:ext cx="2982913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78" tIns="45389" rIns="90778" bIns="45389" numCol="1" anchor="b" anchorCtr="0" compatLnSpc="1">
            <a:prstTxWarp prst="textNoShape">
              <a:avLst/>
            </a:prstTxWarp>
          </a:bodyPr>
          <a:lstStyle>
            <a:lvl1pPr algn="r" defTabSz="90805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Page </a:t>
            </a:r>
            <a:fld id="{314BA377-35B7-4C58-B391-2DFBB97F9A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4747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78" tIns="45389" rIns="90778" bIns="45389" numCol="1" anchor="t" anchorCtr="0" compatLnSpc="1">
            <a:prstTxWarp prst="textNoShape">
              <a:avLst/>
            </a:prstTxWarp>
          </a:bodyPr>
          <a:lstStyle>
            <a:lvl1pPr algn="l" defTabSz="90805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900" y="0"/>
            <a:ext cx="29829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78" tIns="45389" rIns="90778" bIns="45389" numCol="1" anchor="t" anchorCtr="0" compatLnSpc="1">
            <a:prstTxWarp prst="textNoShape">
              <a:avLst/>
            </a:prstTxWarp>
          </a:bodyPr>
          <a:lstStyle>
            <a:lvl1pPr algn="r" defTabSz="90805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October 27, 2005</a:t>
            </a:r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416425"/>
            <a:ext cx="5043487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78" tIns="45389" rIns="90778" bIns="453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78" tIns="45389" rIns="90778" bIns="45389" numCol="1" anchor="b" anchorCtr="0" compatLnSpc="1">
            <a:prstTxWarp prst="textNoShape">
              <a:avLst/>
            </a:prstTxWarp>
          </a:bodyPr>
          <a:lstStyle>
            <a:lvl1pPr algn="l" defTabSz="90805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900" y="8831263"/>
            <a:ext cx="2982913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78" tIns="45389" rIns="90778" bIns="45389" numCol="1" anchor="b" anchorCtr="0" compatLnSpc="1">
            <a:prstTxWarp prst="textNoShape">
              <a:avLst/>
            </a:prstTxWarp>
          </a:bodyPr>
          <a:lstStyle>
            <a:lvl1pPr algn="r" defTabSz="90805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fld id="{9C79E557-6C2C-4F9E-A300-42A7C47BEB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3303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0B032-2A15-471C-B907-F78C4DBEBEC9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6913"/>
            <a:ext cx="4648200" cy="348615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4414838"/>
            <a:ext cx="5040313" cy="4184650"/>
          </a:xfrm>
        </p:spPr>
        <p:txBody>
          <a:bodyPr lIns="89224" tIns="44611" rIns="89224" bIns="44611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9348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79E557-6C2C-4F9E-A300-42A7C47BEB54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946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79E557-6C2C-4F9E-A300-42A7C47BEB54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3128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79E557-6C2C-4F9E-A300-42A7C47BEB54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731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79E557-6C2C-4F9E-A300-42A7C47BEB54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110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rgbClr val="CC9F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98051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98052" name="Rectangle 4"/>
          <p:cNvSpPr>
            <a:spLocks noChangeArrowheads="1"/>
          </p:cNvSpPr>
          <p:nvPr/>
        </p:nvSpPr>
        <p:spPr bwMode="auto">
          <a:xfrm>
            <a:off x="573088" y="3582988"/>
            <a:ext cx="576262" cy="6413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98053" name="Rectangle 5"/>
          <p:cNvSpPr>
            <a:spLocks noChangeArrowheads="1"/>
          </p:cNvSpPr>
          <p:nvPr/>
        </p:nvSpPr>
        <p:spPr bwMode="auto">
          <a:xfrm>
            <a:off x="1716088" y="1690688"/>
            <a:ext cx="574675" cy="64293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98054" name="Rectangle 6"/>
          <p:cNvSpPr>
            <a:spLocks noChangeArrowheads="1"/>
          </p:cNvSpPr>
          <p:nvPr/>
        </p:nvSpPr>
        <p:spPr bwMode="auto">
          <a:xfrm>
            <a:off x="2281238" y="1066800"/>
            <a:ext cx="585787" cy="6350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98055" name="Rectangle 7"/>
          <p:cNvSpPr>
            <a:spLocks noChangeArrowheads="1"/>
          </p:cNvSpPr>
          <p:nvPr/>
        </p:nvSpPr>
        <p:spPr bwMode="auto">
          <a:xfrm>
            <a:off x="1141413" y="3582988"/>
            <a:ext cx="584200" cy="6413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98056" name="Rectangle 8"/>
          <p:cNvSpPr>
            <a:spLocks noChangeArrowheads="1"/>
          </p:cNvSpPr>
          <p:nvPr/>
        </p:nvSpPr>
        <p:spPr bwMode="auto">
          <a:xfrm>
            <a:off x="2281238" y="1690688"/>
            <a:ext cx="585787" cy="642937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98057" name="Rectangle 9"/>
          <p:cNvSpPr>
            <a:spLocks noChangeArrowheads="1"/>
          </p:cNvSpPr>
          <p:nvPr/>
        </p:nvSpPr>
        <p:spPr bwMode="auto">
          <a:xfrm>
            <a:off x="1141413" y="2324100"/>
            <a:ext cx="584200" cy="6334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98058" name="Rectangle 10"/>
          <p:cNvSpPr>
            <a:spLocks noChangeArrowheads="1"/>
          </p:cNvSpPr>
          <p:nvPr/>
        </p:nvSpPr>
        <p:spPr bwMode="auto">
          <a:xfrm>
            <a:off x="0" y="2324100"/>
            <a:ext cx="582613" cy="63341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98059" name="Rectangle 11"/>
          <p:cNvSpPr>
            <a:spLocks noChangeArrowheads="1"/>
          </p:cNvSpPr>
          <p:nvPr/>
        </p:nvSpPr>
        <p:spPr bwMode="auto">
          <a:xfrm>
            <a:off x="1716088" y="2324100"/>
            <a:ext cx="574675" cy="63341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98060" name="Rectangle 12"/>
          <p:cNvSpPr>
            <a:spLocks noChangeArrowheads="1"/>
          </p:cNvSpPr>
          <p:nvPr/>
        </p:nvSpPr>
        <p:spPr bwMode="auto">
          <a:xfrm>
            <a:off x="573088" y="2947988"/>
            <a:ext cx="576262" cy="64452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98061" name="Rectangle 13"/>
          <p:cNvSpPr>
            <a:spLocks noChangeArrowheads="1"/>
          </p:cNvSpPr>
          <p:nvPr/>
        </p:nvSpPr>
        <p:spPr bwMode="auto">
          <a:xfrm>
            <a:off x="1141413" y="2947988"/>
            <a:ext cx="584200" cy="644525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98065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286000" y="1828800"/>
            <a:ext cx="6705600" cy="2209800"/>
          </a:xfrm>
        </p:spPr>
        <p:txBody>
          <a:bodyPr/>
          <a:lstStyle>
            <a:lvl1pPr>
              <a:defRPr sz="4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98066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267200"/>
            <a:ext cx="6781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6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pic>
        <p:nvPicPr>
          <p:cNvPr id="898070" name="Picture 22" descr="blackandgoldworkmar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39700"/>
            <a:ext cx="2286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746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21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1437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October 27, 2005lkjlk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3F3A-A4A5-4779-8B55-6468B26A7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04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27, 2005lkjlk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3F3A-A4A5-4779-8B55-6468B26A7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67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27, 2005lkjlk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3F3A-A4A5-4779-8B55-6468B26A7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73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27, 2005lkjlk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3F3A-A4A5-4779-8B55-6468B26A7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96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27, 2005lkjlk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3F3A-A4A5-4779-8B55-6468B26A7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72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27, 2005lkjlk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3F3A-A4A5-4779-8B55-6468B26A7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18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27, 2005lkjlk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3F3A-A4A5-4779-8B55-6468B26A7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18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27, 2005lkjlk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3F3A-A4A5-4779-8B55-6468B26A7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09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 flipH="1">
            <a:off x="457200" y="6096000"/>
            <a:ext cx="82296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2000">
                  <a:schemeClr val="accent1">
                    <a:lumMod val="45000"/>
                    <a:lumOff val="55000"/>
                  </a:schemeClr>
                </a:gs>
                <a:gs pos="80000">
                  <a:schemeClr val="accent1">
                    <a:lumMod val="45000"/>
                    <a:lumOff val="55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52209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27, 2005lkjlk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3F3A-A4A5-4779-8B55-6468B26A7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19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27, 2005lkjlk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3F3A-A4A5-4779-8B55-6468B26A7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99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27, 2005lkjlk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3F3A-A4A5-4779-8B55-6468B26A7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0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2247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42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66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91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2797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9128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3332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7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89702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9703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CC99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9703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99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9703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99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9703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CC99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9703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99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9703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9703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CC99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9703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CC99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897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7391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970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22210" name="Picture 2" descr="http://peterhancock.cos.ucf.edu/wp-content/uploads/2012/06/ucf-logo-195x110.pn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54"/>
          <a:stretch/>
        </p:blipFill>
        <p:spPr bwMode="auto">
          <a:xfrm>
            <a:off x="7911570" y="401108"/>
            <a:ext cx="1132547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14"/>
          <a:srcRect l="44762" t="70572" r="44286" b="17238"/>
          <a:stretch/>
        </p:blipFill>
        <p:spPr>
          <a:xfrm>
            <a:off x="457200" y="6254035"/>
            <a:ext cx="609600" cy="424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" descr="http://www.ieee.org/documents/ieee_mb_blue.jp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254035"/>
            <a:ext cx="1295400" cy="37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committees.comsoc.org/ontc/images/comsoc-logo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237900"/>
            <a:ext cx="1546225" cy="38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63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C9900"/>
        </a:buClr>
        <a:buSzPct val="8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CC9900"/>
        </a:buClr>
        <a:buSzPct val="65000"/>
        <a:buFont typeface="Wingdings" panose="05000000000000000000" pitchFamily="2" charset="2"/>
        <a:buChar char="n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C9900"/>
        </a:buClr>
        <a:buSzPct val="70000"/>
        <a:buFont typeface="Wingdings" panose="05000000000000000000" pitchFamily="2" charset="2"/>
        <a:buChar char="¨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CC990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October 27, 2005lkjlk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43F3A-A4A5-4779-8B55-6468B26A7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2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5.png"/><Relationship Id="rId7" Type="http://schemas.openxmlformats.org/officeDocument/2006/relationships/image" Target="../media/image16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8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2.png"/><Relationship Id="rId5" Type="http://schemas.openxmlformats.org/officeDocument/2006/relationships/image" Target="../media/image9.png"/><Relationship Id="rId10" Type="http://schemas.openxmlformats.org/officeDocument/2006/relationships/image" Target="../media/image21.png"/><Relationship Id="rId4" Type="http://schemas.openxmlformats.org/officeDocument/2006/relationships/image" Target="../media/image11.pn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5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2057400"/>
          </a:xfrm>
        </p:spPr>
        <p:txBody>
          <a:bodyPr/>
          <a:lstStyle/>
          <a:p>
            <a:r>
              <a:rPr lang="en-US" altLang="en-US" sz="4000" b="1" dirty="0" smtClean="0"/>
              <a:t>User-Side Wi-Fi Evil Twin Attack Detection Using SSL/TCP Protocols</a:t>
            </a:r>
            <a:endParaRPr lang="en-US" altLang="en-US" sz="4000" b="1" dirty="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457200" y="5181600"/>
            <a:ext cx="8305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chemeClr val="tx1"/>
                </a:solidFill>
                <a:latin typeface="+mj-lt"/>
              </a:rPr>
              <a:t>Omar </a:t>
            </a:r>
            <a:r>
              <a:rPr lang="en-US" altLang="en-US" sz="2000" b="1" dirty="0" err="1" smtClean="0">
                <a:solidFill>
                  <a:schemeClr val="tx1"/>
                </a:solidFill>
                <a:latin typeface="+mj-lt"/>
              </a:rPr>
              <a:t>Nakhila</a:t>
            </a:r>
            <a:r>
              <a:rPr lang="en-US" altLang="en-US" sz="2000" b="1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altLang="en-US" sz="2000" b="1" dirty="0">
                <a:solidFill>
                  <a:schemeClr val="tx1"/>
                </a:solidFill>
                <a:latin typeface="+mj-lt"/>
              </a:rPr>
              <a:t>Erich </a:t>
            </a:r>
            <a:r>
              <a:rPr lang="en-US" altLang="en-US" sz="2000" b="1" dirty="0" err="1" smtClean="0">
                <a:solidFill>
                  <a:schemeClr val="tx1"/>
                </a:solidFill>
                <a:latin typeface="+mj-lt"/>
              </a:rPr>
              <a:t>Dondyk</a:t>
            </a:r>
            <a:r>
              <a:rPr lang="en-US" altLang="en-US" sz="2000" b="1" dirty="0">
                <a:solidFill>
                  <a:schemeClr val="tx1"/>
                </a:solidFill>
                <a:latin typeface="+mj-lt"/>
              </a:rPr>
              <a:t>, Muhammad </a:t>
            </a:r>
            <a:r>
              <a:rPr lang="en-US" altLang="en-US" sz="2000" b="1" dirty="0" smtClean="0">
                <a:solidFill>
                  <a:schemeClr val="tx1"/>
                </a:solidFill>
                <a:latin typeface="+mj-lt"/>
              </a:rPr>
              <a:t>F. </a:t>
            </a:r>
            <a:r>
              <a:rPr lang="en-US" altLang="en-US" sz="2000" b="1" dirty="0" err="1" smtClean="0">
                <a:solidFill>
                  <a:schemeClr val="tx1"/>
                </a:solidFill>
                <a:latin typeface="+mj-lt"/>
              </a:rPr>
              <a:t>Amjad</a:t>
            </a:r>
            <a:r>
              <a:rPr lang="en-US" altLang="en-US" sz="2000" b="1" dirty="0">
                <a:solidFill>
                  <a:schemeClr val="tx1"/>
                </a:solidFill>
                <a:latin typeface="+mj-lt"/>
              </a:rPr>
              <a:t> and Cliff Zou</a:t>
            </a:r>
            <a:endParaRPr lang="en-US" altLang="en-US" sz="2000" b="1" dirty="0" smtClean="0">
              <a:solidFill>
                <a:schemeClr val="tx1"/>
              </a:solidFill>
              <a:latin typeface="+mj-lt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chemeClr val="tx1"/>
                </a:solidFill>
                <a:latin typeface="+mj-lt"/>
              </a:rPr>
              <a:t>University of Central Florida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chemeClr val="tx1"/>
                </a:solidFill>
                <a:latin typeface="+mj-lt"/>
              </a:rPr>
              <a:t>12</a:t>
            </a:r>
            <a:r>
              <a:rPr lang="en-US" altLang="en-US" sz="2000" b="1" baseline="30000" dirty="0" smtClean="0">
                <a:solidFill>
                  <a:schemeClr val="tx1"/>
                </a:solidFill>
                <a:latin typeface="+mj-lt"/>
              </a:rPr>
              <a:t>th</a:t>
            </a:r>
            <a:r>
              <a:rPr lang="en-US" altLang="en-US" sz="2000" b="1" dirty="0" smtClean="0">
                <a:solidFill>
                  <a:schemeClr val="tx1"/>
                </a:solidFill>
                <a:latin typeface="+mj-lt"/>
              </a:rPr>
              <a:t> Consumer Communications and Networking Conference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chemeClr val="tx1"/>
                </a:solidFill>
                <a:latin typeface="+mj-lt"/>
              </a:rPr>
              <a:t>Las Vegas, Nevada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chemeClr val="tx1"/>
                </a:solidFill>
                <a:latin typeface="+mj-lt"/>
              </a:rPr>
              <a:t>10 January 2015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2709" name="Picture 5" descr="http://www.eecs.ucf.edu/seniordesign/fa2013sp2014/g07/images/UCF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986" y="32047"/>
            <a:ext cx="2149014" cy="133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44762" t="70572" r="44286" b="17238"/>
          <a:stretch/>
        </p:blipFill>
        <p:spPr>
          <a:xfrm>
            <a:off x="228600" y="332296"/>
            <a:ext cx="1384464" cy="96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http://committees.comsoc.org/ontc/images/comsoc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125" y="514350"/>
            <a:ext cx="2273861" cy="56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ieeet-d.org/logos/ieee-logo_blu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467489"/>
            <a:ext cx="2374900" cy="69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onceptdraw.com/a1782c3/p7/preview/256/pict---cisco-wan---vector-stencils-library.png--draw-diagram-flowchart-exampl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5" t="18257" r="20778" b="32631"/>
          <a:stretch/>
        </p:blipFill>
        <p:spPr bwMode="auto">
          <a:xfrm>
            <a:off x="4964516" y="1960632"/>
            <a:ext cx="913163" cy="54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9643" y="4580232"/>
            <a:ext cx="1143000" cy="142483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038473" y="2114308"/>
            <a:ext cx="1545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Coffee shop Public IP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94368" y="1806714"/>
            <a:ext cx="987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Private IP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8598" y="339687"/>
            <a:ext cx="7391400" cy="1143000"/>
          </a:xfrm>
        </p:spPr>
        <p:txBody>
          <a:bodyPr/>
          <a:lstStyle/>
          <a:p>
            <a:r>
              <a:rPr lang="en-US" sz="3200" dirty="0" smtClean="0"/>
              <a:t>Evaluation (Wireshark Software)</a:t>
            </a:r>
            <a:endParaRPr lang="en-US" alt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0856" y="2542874"/>
            <a:ext cx="3059763" cy="226422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3" t="7839" r="29122" b="73631"/>
          <a:stretch/>
        </p:blipFill>
        <p:spPr bwMode="auto">
          <a:xfrm>
            <a:off x="3230022" y="1990900"/>
            <a:ext cx="516890" cy="5321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Arc 3"/>
          <p:cNvSpPr/>
          <p:nvPr/>
        </p:nvSpPr>
        <p:spPr bwMode="auto">
          <a:xfrm rot="13571195">
            <a:off x="3055599" y="1936633"/>
            <a:ext cx="523620" cy="460852"/>
          </a:xfrm>
          <a:prstGeom prst="arc">
            <a:avLst/>
          </a:prstGeom>
          <a:noFill/>
          <a:ln w="28575" cap="flat" cmpd="sng" algn="ctr">
            <a:solidFill>
              <a:srgbClr val="4D805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Arc 7"/>
          <p:cNvSpPr/>
          <p:nvPr/>
        </p:nvSpPr>
        <p:spPr bwMode="auto">
          <a:xfrm rot="13571195">
            <a:off x="2853511" y="1815510"/>
            <a:ext cx="755789" cy="703678"/>
          </a:xfrm>
          <a:prstGeom prst="arc">
            <a:avLst/>
          </a:prstGeom>
          <a:noFill/>
          <a:ln w="28575" cap="flat" cmpd="sng" algn="ctr">
            <a:solidFill>
              <a:srgbClr val="4D805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Arc 9"/>
          <p:cNvSpPr/>
          <p:nvPr/>
        </p:nvSpPr>
        <p:spPr bwMode="auto">
          <a:xfrm rot="13571195">
            <a:off x="2664588" y="1734425"/>
            <a:ext cx="1011046" cy="908346"/>
          </a:xfrm>
          <a:prstGeom prst="arc">
            <a:avLst/>
          </a:prstGeom>
          <a:noFill/>
          <a:ln w="28575" cap="flat" cmpd="sng" algn="ctr">
            <a:solidFill>
              <a:srgbClr val="4D805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Arc 10"/>
          <p:cNvSpPr/>
          <p:nvPr/>
        </p:nvSpPr>
        <p:spPr bwMode="auto">
          <a:xfrm rot="2753257">
            <a:off x="3359957" y="1909184"/>
            <a:ext cx="523620" cy="460852"/>
          </a:xfrm>
          <a:prstGeom prst="arc">
            <a:avLst/>
          </a:prstGeom>
          <a:noFill/>
          <a:ln w="28575" cap="flat" cmpd="sng" algn="ctr">
            <a:solidFill>
              <a:srgbClr val="4D805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Arc 11"/>
          <p:cNvSpPr/>
          <p:nvPr/>
        </p:nvSpPr>
        <p:spPr bwMode="auto">
          <a:xfrm rot="2753257">
            <a:off x="3304892" y="1788061"/>
            <a:ext cx="755789" cy="703678"/>
          </a:xfrm>
          <a:prstGeom prst="arc">
            <a:avLst/>
          </a:prstGeom>
          <a:noFill/>
          <a:ln w="28575" cap="flat" cmpd="sng" algn="ctr">
            <a:solidFill>
              <a:srgbClr val="4D805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Arc 12"/>
          <p:cNvSpPr/>
          <p:nvPr/>
        </p:nvSpPr>
        <p:spPr bwMode="auto">
          <a:xfrm rot="2753257">
            <a:off x="3305126" y="1659370"/>
            <a:ext cx="1011046" cy="908346"/>
          </a:xfrm>
          <a:prstGeom prst="arc">
            <a:avLst/>
          </a:prstGeom>
          <a:noFill/>
          <a:ln w="28575" cap="flat" cmpd="sng" algn="ctr">
            <a:solidFill>
              <a:srgbClr val="4D805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2400" y="1282054"/>
            <a:ext cx="1858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SSID = </a:t>
            </a:r>
            <a:r>
              <a:rPr lang="en-US" sz="2000" dirty="0" err="1" smtClean="0">
                <a:solidFill>
                  <a:schemeClr val="tx1"/>
                </a:solidFill>
              </a:rPr>
              <a:t>FreeNet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AP1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52363" y="5686330"/>
            <a:ext cx="1858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Customer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949143" y="2593094"/>
            <a:ext cx="2098857" cy="25093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4E7C58"/>
            </a:solidFill>
            <a:prstDash val="dash"/>
            <a:miter lim="800000"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4584990" y="8094171"/>
            <a:ext cx="699855" cy="133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989843" y="5169350"/>
            <a:ext cx="1173429" cy="17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F0000"/>
            </a:solidFill>
            <a:prstDash val="dash"/>
            <a:miter lim="800000"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 descr="http://www.partnership-education.com/wp-content/uploads/2012/09/Depositphotos_2467186_XX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32" y="4820395"/>
            <a:ext cx="1241900" cy="93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68365" y="1587777"/>
            <a:ext cx="987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NAT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4391861" y="2188598"/>
            <a:ext cx="495218" cy="85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4E7C58"/>
            </a:solidFill>
            <a:prstDash val="dash"/>
            <a:miter lim="800000"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5966532" y="2301092"/>
            <a:ext cx="2096964" cy="26519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4E7C58"/>
            </a:solidFill>
            <a:prstDash val="dash"/>
            <a:miter lim="800000"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7615061" y="4283949"/>
            <a:ext cx="1734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Google.com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15682" y="4687361"/>
            <a:ext cx="2768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SSL/TCP socket created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 flipV="1">
            <a:off x="4868365" y="5240915"/>
            <a:ext cx="3131896" cy="322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F0000"/>
            </a:solidFill>
            <a:prstDash val="dash"/>
            <a:miter lim="800000"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-441494" y="5082708"/>
            <a:ext cx="4410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Get a webpage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98145" y="5390982"/>
            <a:ext cx="2262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Request rejected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2477" y="4983228"/>
            <a:ext cx="915164" cy="110321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907762" y="4735251"/>
            <a:ext cx="1858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Attacker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8" name="Picture 4" descr="http://www.clker.com/cliparts/5/v/Z/c/i/e/tower-light-blood-red-th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512" y="4889507"/>
            <a:ext cx="443796" cy="48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Arc 48"/>
          <p:cNvSpPr/>
          <p:nvPr/>
        </p:nvSpPr>
        <p:spPr bwMode="auto">
          <a:xfrm rot="13571195">
            <a:off x="2533481" y="4820278"/>
            <a:ext cx="523620" cy="460852"/>
          </a:xfrm>
          <a:prstGeom prst="arc">
            <a:avLst/>
          </a:prstGeom>
          <a:noFill/>
          <a:ln w="28575" cap="flat" cmpd="sng" algn="ctr">
            <a:solidFill>
              <a:srgbClr val="7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Arc 49"/>
          <p:cNvSpPr/>
          <p:nvPr/>
        </p:nvSpPr>
        <p:spPr bwMode="auto">
          <a:xfrm rot="13571195">
            <a:off x="2331393" y="4699155"/>
            <a:ext cx="755789" cy="703678"/>
          </a:xfrm>
          <a:prstGeom prst="arc">
            <a:avLst/>
          </a:prstGeom>
          <a:noFill/>
          <a:ln w="28575" cap="flat" cmpd="sng" algn="ctr">
            <a:solidFill>
              <a:srgbClr val="7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Arc 50"/>
          <p:cNvSpPr/>
          <p:nvPr/>
        </p:nvSpPr>
        <p:spPr bwMode="auto">
          <a:xfrm rot="13571195">
            <a:off x="2142470" y="4618070"/>
            <a:ext cx="1011046" cy="908346"/>
          </a:xfrm>
          <a:prstGeom prst="arc">
            <a:avLst/>
          </a:prstGeom>
          <a:noFill/>
          <a:ln w="28575" cap="flat" cmpd="sng" algn="ctr">
            <a:solidFill>
              <a:srgbClr val="7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2" name="Picture 6" descr="http://cdn.iphonehacks.com/wp-content/uploads/2014/08/Verizon-4G-LTE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79" r="-555" b="11253"/>
          <a:stretch/>
        </p:blipFill>
        <p:spPr bwMode="auto">
          <a:xfrm>
            <a:off x="3788324" y="5169350"/>
            <a:ext cx="883249" cy="32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1360927" y="4350531"/>
            <a:ext cx="1858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SSID = </a:t>
            </a:r>
            <a:r>
              <a:rPr lang="en-US" sz="2000" dirty="0" err="1" smtClean="0">
                <a:solidFill>
                  <a:schemeClr val="tx1"/>
                </a:solidFill>
              </a:rPr>
              <a:t>FreeNet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AP2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707840" y="5513342"/>
            <a:ext cx="1545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Attacker Public IP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20" y="4796801"/>
            <a:ext cx="8445305" cy="598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2222" r="42500" b="80350"/>
          <a:stretch/>
        </p:blipFill>
        <p:spPr>
          <a:xfrm>
            <a:off x="280319" y="1624408"/>
            <a:ext cx="8718301" cy="1142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78615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onceptdraw.com/a1782c3/p7/preview/256/pict---cisco-wan---vector-stencils-library.png--draw-diagram-flowchart-exampl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5" t="18257" r="20778" b="32631"/>
          <a:stretch/>
        </p:blipFill>
        <p:spPr bwMode="auto">
          <a:xfrm>
            <a:off x="4964516" y="1960632"/>
            <a:ext cx="913163" cy="54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7" y="4571900"/>
            <a:ext cx="1143000" cy="142483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038473" y="2114308"/>
            <a:ext cx="1545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Coffee shop Public IP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94368" y="1806714"/>
            <a:ext cx="987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Private IP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8598" y="339687"/>
            <a:ext cx="7391400" cy="1143000"/>
          </a:xfrm>
        </p:spPr>
        <p:txBody>
          <a:bodyPr/>
          <a:lstStyle/>
          <a:p>
            <a:r>
              <a:rPr lang="en-US" sz="3200" dirty="0" smtClean="0"/>
              <a:t>Evaluation (Wireshark Software)</a:t>
            </a:r>
            <a:endParaRPr lang="en-US" alt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0856" y="2542874"/>
            <a:ext cx="3059763" cy="226422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3" t="7839" r="29122" b="73631"/>
          <a:stretch/>
        </p:blipFill>
        <p:spPr bwMode="auto">
          <a:xfrm>
            <a:off x="3230022" y="1990900"/>
            <a:ext cx="516890" cy="5321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Arc 3"/>
          <p:cNvSpPr/>
          <p:nvPr/>
        </p:nvSpPr>
        <p:spPr bwMode="auto">
          <a:xfrm rot="13571195">
            <a:off x="3055599" y="1936633"/>
            <a:ext cx="523620" cy="460852"/>
          </a:xfrm>
          <a:prstGeom prst="arc">
            <a:avLst/>
          </a:prstGeom>
          <a:noFill/>
          <a:ln w="28575" cap="flat" cmpd="sng" algn="ctr">
            <a:solidFill>
              <a:srgbClr val="4D805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Arc 7"/>
          <p:cNvSpPr/>
          <p:nvPr/>
        </p:nvSpPr>
        <p:spPr bwMode="auto">
          <a:xfrm rot="13571195">
            <a:off x="2853511" y="1815510"/>
            <a:ext cx="755789" cy="703678"/>
          </a:xfrm>
          <a:prstGeom prst="arc">
            <a:avLst/>
          </a:prstGeom>
          <a:noFill/>
          <a:ln w="28575" cap="flat" cmpd="sng" algn="ctr">
            <a:solidFill>
              <a:srgbClr val="4D805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Arc 9"/>
          <p:cNvSpPr/>
          <p:nvPr/>
        </p:nvSpPr>
        <p:spPr bwMode="auto">
          <a:xfrm rot="13571195">
            <a:off x="2664588" y="1734425"/>
            <a:ext cx="1011046" cy="908346"/>
          </a:xfrm>
          <a:prstGeom prst="arc">
            <a:avLst/>
          </a:prstGeom>
          <a:noFill/>
          <a:ln w="28575" cap="flat" cmpd="sng" algn="ctr">
            <a:solidFill>
              <a:srgbClr val="4D805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Arc 10"/>
          <p:cNvSpPr/>
          <p:nvPr/>
        </p:nvSpPr>
        <p:spPr bwMode="auto">
          <a:xfrm rot="2753257">
            <a:off x="3359957" y="1909184"/>
            <a:ext cx="523620" cy="460852"/>
          </a:xfrm>
          <a:prstGeom prst="arc">
            <a:avLst/>
          </a:prstGeom>
          <a:noFill/>
          <a:ln w="28575" cap="flat" cmpd="sng" algn="ctr">
            <a:solidFill>
              <a:srgbClr val="4D805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Arc 11"/>
          <p:cNvSpPr/>
          <p:nvPr/>
        </p:nvSpPr>
        <p:spPr bwMode="auto">
          <a:xfrm rot="2753257">
            <a:off x="3304892" y="1788061"/>
            <a:ext cx="755789" cy="703678"/>
          </a:xfrm>
          <a:prstGeom prst="arc">
            <a:avLst/>
          </a:prstGeom>
          <a:noFill/>
          <a:ln w="28575" cap="flat" cmpd="sng" algn="ctr">
            <a:solidFill>
              <a:srgbClr val="4D805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Arc 12"/>
          <p:cNvSpPr/>
          <p:nvPr/>
        </p:nvSpPr>
        <p:spPr bwMode="auto">
          <a:xfrm rot="2753257">
            <a:off x="3305126" y="1659370"/>
            <a:ext cx="1011046" cy="908346"/>
          </a:xfrm>
          <a:prstGeom prst="arc">
            <a:avLst/>
          </a:prstGeom>
          <a:noFill/>
          <a:ln w="28575" cap="flat" cmpd="sng" algn="ctr">
            <a:solidFill>
              <a:srgbClr val="4D805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2400" y="1282054"/>
            <a:ext cx="1858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SSID = </a:t>
            </a:r>
            <a:r>
              <a:rPr lang="en-US" sz="2000" dirty="0" err="1" smtClean="0">
                <a:solidFill>
                  <a:schemeClr val="tx1"/>
                </a:solidFill>
              </a:rPr>
              <a:t>FreeNet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AP1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3785" y="5731484"/>
            <a:ext cx="1858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Customer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V="1">
            <a:off x="4584990" y="8094171"/>
            <a:ext cx="699855" cy="133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 descr="http://www.partnership-education.com/wp-content/uploads/2012/09/Depositphotos_2467186_XX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32" y="4820395"/>
            <a:ext cx="1241900" cy="93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68365" y="1587777"/>
            <a:ext cx="987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NAT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4391861" y="2188598"/>
            <a:ext cx="495218" cy="85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4E7C58"/>
            </a:solidFill>
            <a:prstDash val="dash"/>
            <a:miter lim="800000"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5973830" y="2333470"/>
            <a:ext cx="2096964" cy="26519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4E7C58"/>
            </a:solidFill>
            <a:prstDash val="dash"/>
            <a:miter lim="800000"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7615061" y="4283949"/>
            <a:ext cx="1734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Google.com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-104231" y="4477500"/>
            <a:ext cx="4410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Get a webpage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1" name="Picture 60"/>
          <p:cNvPicPr/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05" b="27829" l="58872" r="71642">
                        <a14:foregroundMark x1="66335" y1="14373" x2="66335" y2="14373"/>
                        <a14:foregroundMark x1="68657" y1="13150" x2="68657" y2="13150"/>
                        <a14:foregroundMark x1="69983" y1="13150" x2="69983" y2="13150"/>
                        <a14:foregroundMark x1="62023" y1="12844" x2="62023" y2="12844"/>
                        <a14:foregroundMark x1="63516" y1="12844" x2="63516" y2="12844"/>
                        <a14:foregroundMark x1="67496" y1="15902" x2="67496" y2="15902"/>
                        <a14:foregroundMark x1="67662" y1="14067" x2="67662" y2="14067"/>
                        <a14:foregroundMark x1="64842" y1="15596" x2="64842" y2="15596"/>
                        <a14:foregroundMark x1="64842" y1="13761" x2="64842" y2="13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93" t="7839" r="29122" b="73631"/>
          <a:stretch/>
        </p:blipFill>
        <p:spPr bwMode="auto">
          <a:xfrm>
            <a:off x="2722410" y="2889916"/>
            <a:ext cx="516890" cy="5321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2" name="Arc 61"/>
          <p:cNvSpPr/>
          <p:nvPr/>
        </p:nvSpPr>
        <p:spPr bwMode="auto">
          <a:xfrm rot="13571195">
            <a:off x="2547987" y="2835649"/>
            <a:ext cx="523620" cy="460852"/>
          </a:xfrm>
          <a:prstGeom prst="arc">
            <a:avLst/>
          </a:prstGeom>
          <a:noFill/>
          <a:ln w="28575" cap="flat" cmpd="sng" algn="ctr">
            <a:solidFill>
              <a:srgbClr val="4D805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Arc 62"/>
          <p:cNvSpPr/>
          <p:nvPr/>
        </p:nvSpPr>
        <p:spPr bwMode="auto">
          <a:xfrm rot="13571195">
            <a:off x="2345899" y="2714526"/>
            <a:ext cx="755789" cy="703678"/>
          </a:xfrm>
          <a:prstGeom prst="arc">
            <a:avLst/>
          </a:prstGeom>
          <a:noFill/>
          <a:ln w="28575" cap="flat" cmpd="sng" algn="ctr">
            <a:solidFill>
              <a:srgbClr val="4D805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Arc 63"/>
          <p:cNvSpPr/>
          <p:nvPr/>
        </p:nvSpPr>
        <p:spPr bwMode="auto">
          <a:xfrm rot="13571195">
            <a:off x="2156976" y="2633441"/>
            <a:ext cx="1011046" cy="908346"/>
          </a:xfrm>
          <a:prstGeom prst="arc">
            <a:avLst/>
          </a:prstGeom>
          <a:noFill/>
          <a:ln w="28575" cap="flat" cmpd="sng" algn="ctr">
            <a:solidFill>
              <a:srgbClr val="4D805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33975" y="2838571"/>
            <a:ext cx="1858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SSID = </a:t>
            </a:r>
            <a:r>
              <a:rPr lang="en-US" sz="2000" dirty="0" err="1" smtClean="0">
                <a:solidFill>
                  <a:schemeClr val="tx1"/>
                </a:solidFill>
              </a:rPr>
              <a:t>FreeNet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AP2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99320" y="2088776"/>
            <a:ext cx="2482515" cy="2537012"/>
          </a:xfrm>
          <a:custGeom>
            <a:avLst/>
            <a:gdLst>
              <a:gd name="connsiteX0" fmla="*/ 537174 w 2482515"/>
              <a:gd name="connsiteY0" fmla="*/ 2537012 h 2537012"/>
              <a:gd name="connsiteX1" fmla="*/ 124798 w 2482515"/>
              <a:gd name="connsiteY1" fmla="*/ 815789 h 2537012"/>
              <a:gd name="connsiteX2" fmla="*/ 2482515 w 2482515"/>
              <a:gd name="connsiteY2" fmla="*/ 0 h 253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2515" h="2537012">
                <a:moveTo>
                  <a:pt x="537174" y="2537012"/>
                </a:moveTo>
                <a:cubicBezTo>
                  <a:pt x="168874" y="1887818"/>
                  <a:pt x="-199426" y="1238624"/>
                  <a:pt x="124798" y="815789"/>
                </a:cubicBezTo>
                <a:cubicBezTo>
                  <a:pt x="449022" y="392954"/>
                  <a:pt x="1465768" y="196477"/>
                  <a:pt x="2482515" y="0"/>
                </a:cubicBezTo>
              </a:path>
            </a:pathLst>
          </a:custGeom>
          <a:noFill/>
          <a:ln w="19050" cap="flat" cmpd="sng" algn="ctr">
            <a:solidFill>
              <a:srgbClr val="4E7C58"/>
            </a:solidFill>
            <a:prstDash val="dash"/>
            <a:miter lim="800000"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8" y="1353616"/>
            <a:ext cx="8667641" cy="1033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0" name="Straight Arrow Connector 69"/>
          <p:cNvCxnSpPr/>
          <p:nvPr/>
        </p:nvCxnSpPr>
        <p:spPr bwMode="auto">
          <a:xfrm flipV="1">
            <a:off x="907516" y="3444150"/>
            <a:ext cx="1768434" cy="14178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dash"/>
            <a:miter lim="800000"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Arrow Connector 70"/>
          <p:cNvCxnSpPr/>
          <p:nvPr/>
        </p:nvCxnSpPr>
        <p:spPr bwMode="auto">
          <a:xfrm flipV="1">
            <a:off x="3297902" y="2422173"/>
            <a:ext cx="1537257" cy="5885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dash"/>
            <a:miter lim="800000"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Arrow Connector 71"/>
          <p:cNvCxnSpPr/>
          <p:nvPr/>
        </p:nvCxnSpPr>
        <p:spPr bwMode="auto">
          <a:xfrm>
            <a:off x="5792560" y="2542948"/>
            <a:ext cx="2148750" cy="26615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dash"/>
            <a:miter lim="800000"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8" y="2957784"/>
            <a:ext cx="8589719" cy="584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0670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Evaluation (Detection Time Delay Analysis)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wireless APs used in the test bed </a:t>
            </a:r>
            <a:r>
              <a:rPr lang="en-US" dirty="0" smtClean="0"/>
              <a:t>were :</a:t>
            </a:r>
          </a:p>
          <a:p>
            <a:pPr lvl="1"/>
            <a:r>
              <a:rPr lang="en-US" dirty="0" smtClean="0"/>
              <a:t>NETGEAR </a:t>
            </a:r>
            <a:r>
              <a:rPr lang="en-US" dirty="0"/>
              <a:t>FWG114P </a:t>
            </a:r>
            <a:endParaRPr lang="en-US" dirty="0" smtClean="0"/>
          </a:p>
          <a:p>
            <a:pPr lvl="1"/>
            <a:r>
              <a:rPr lang="en-US" dirty="0" smtClean="0"/>
              <a:t>D-LINK </a:t>
            </a:r>
            <a:r>
              <a:rPr lang="en-US" dirty="0"/>
              <a:t>DIR-601. </a:t>
            </a:r>
            <a:endParaRPr lang="en-US" dirty="0" smtClean="0"/>
          </a:p>
          <a:p>
            <a:r>
              <a:rPr lang="en-US" dirty="0"/>
              <a:t> APs also operated </a:t>
            </a:r>
            <a:r>
              <a:rPr lang="en-US" dirty="0" smtClean="0"/>
              <a:t>as :</a:t>
            </a:r>
          </a:p>
          <a:p>
            <a:pPr lvl="1"/>
            <a:r>
              <a:rPr lang="en-US" dirty="0" smtClean="0"/>
              <a:t>DHCP </a:t>
            </a:r>
            <a:r>
              <a:rPr lang="en-US" dirty="0"/>
              <a:t>servers 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DNS servers.</a:t>
            </a:r>
          </a:p>
          <a:p>
            <a:pPr lvl="1"/>
            <a:r>
              <a:rPr lang="en-US" dirty="0" smtClean="0"/>
              <a:t>Gateway.</a:t>
            </a:r>
          </a:p>
          <a:p>
            <a:r>
              <a:rPr lang="en-US" dirty="0"/>
              <a:t>The wireless client </a:t>
            </a:r>
            <a:r>
              <a:rPr lang="en-US" dirty="0" smtClean="0"/>
              <a:t>is Ubuntu </a:t>
            </a:r>
            <a:r>
              <a:rPr lang="en-US" dirty="0"/>
              <a:t>Linux based </a:t>
            </a:r>
            <a:r>
              <a:rPr lang="en-US" dirty="0" smtClean="0"/>
              <a:t>OS.</a:t>
            </a:r>
          </a:p>
          <a:p>
            <a:r>
              <a:rPr lang="en-US" dirty="0" smtClean="0"/>
              <a:t>WLAN </a:t>
            </a:r>
            <a:r>
              <a:rPr lang="en-US" dirty="0"/>
              <a:t>card </a:t>
            </a:r>
            <a:r>
              <a:rPr lang="en-US" dirty="0" smtClean="0"/>
              <a:t>client Intel(R</a:t>
            </a:r>
            <a:r>
              <a:rPr lang="en-US" dirty="0"/>
              <a:t>) Centrino(R) WiMAX </a:t>
            </a:r>
            <a:r>
              <a:rPr lang="en-US" dirty="0" smtClean="0"/>
              <a:t>6150.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758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Evaluation (Detection Time Delay Analysis)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8229600" cy="4419600"/>
          </a:xfrm>
        </p:spPr>
        <p:txBody>
          <a:bodyPr/>
          <a:lstStyle/>
          <a:p>
            <a:r>
              <a:rPr lang="en-US" dirty="0"/>
              <a:t>The time to connect to AP1 and obtain a valid IP </a:t>
            </a:r>
            <a:r>
              <a:rPr lang="en-US" dirty="0" smtClean="0"/>
              <a:t>address from </a:t>
            </a:r>
            <a:r>
              <a:rPr lang="en-US" dirty="0"/>
              <a:t>the DHCP </a:t>
            </a:r>
            <a:r>
              <a:rPr lang="en-US" dirty="0" smtClean="0"/>
              <a:t>server.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1"/>
          <a:stretch/>
        </p:blipFill>
        <p:spPr>
          <a:xfrm>
            <a:off x="1371600" y="2819400"/>
            <a:ext cx="4252667" cy="2995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3581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Avg.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time =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13.3 sec.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5181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</a:rPr>
              <a:t>Evaluation (Detection Time Delay Analysis)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time to finish the 3-way SSL/TCP handshake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6"/>
          <a:stretch/>
        </p:blipFill>
        <p:spPr>
          <a:xfrm>
            <a:off x="1219200" y="2590800"/>
            <a:ext cx="4215687" cy="29893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3581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Avg.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time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= 0.1 sec.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47292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</a:rPr>
              <a:t>Evaluation (Detection Time Delay Analysis)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time spent to switch from AP1 to AP2 </a:t>
            </a:r>
            <a:r>
              <a:rPr lang="en-US" dirty="0" smtClean="0"/>
              <a:t>and obtain/reuse a </a:t>
            </a:r>
            <a:r>
              <a:rPr lang="en-US" dirty="0"/>
              <a:t>valid IP from the DHCP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75108" y="3581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Avg.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time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= 3.3 sec.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>
          <a:xfrm>
            <a:off x="1143000" y="2666893"/>
            <a:ext cx="4411903" cy="312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86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</a:rPr>
              <a:t>Evaluation (Detection Time Delay Analysis)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time to receive response from the webserver.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38800" y="3581400"/>
            <a:ext cx="3108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Avg.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time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= 0.05 sec.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5"/>
          <a:stretch/>
        </p:blipFill>
        <p:spPr>
          <a:xfrm>
            <a:off x="1098426" y="2590799"/>
            <a:ext cx="4006974" cy="284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70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And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If </a:t>
            </a:r>
            <a:r>
              <a:rPr lang="en-US" dirty="0" smtClean="0"/>
              <a:t>the attacker </a:t>
            </a:r>
            <a:r>
              <a:rPr lang="en-US" dirty="0"/>
              <a:t>uses the same legitimate gateway to pass client data</a:t>
            </a:r>
            <a:r>
              <a:rPr lang="en-US" dirty="0" smtClean="0"/>
              <a:t>, our </a:t>
            </a:r>
            <a:r>
              <a:rPr lang="en-US" dirty="0"/>
              <a:t>detection method will not </a:t>
            </a:r>
            <a:r>
              <a:rPr lang="en-US" dirty="0" smtClean="0"/>
              <a:t>work.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Our detection method </a:t>
            </a:r>
            <a:r>
              <a:rPr lang="en-US" dirty="0"/>
              <a:t>will not be able to identify which AP is rogue </a:t>
            </a:r>
            <a:r>
              <a:rPr lang="en-US" dirty="0" smtClean="0"/>
              <a:t>and which </a:t>
            </a:r>
            <a:r>
              <a:rPr lang="en-US" dirty="0"/>
              <a:t>one is legitimate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If </a:t>
            </a:r>
            <a:r>
              <a:rPr lang="en-US" dirty="0"/>
              <a:t>the client receives only rogue AP(s) </a:t>
            </a:r>
            <a:r>
              <a:rPr lang="en-US" dirty="0" smtClean="0"/>
              <a:t>signals without </a:t>
            </a:r>
            <a:r>
              <a:rPr lang="en-US" dirty="0"/>
              <a:t>any legitimate AP, our detection method will </a:t>
            </a:r>
            <a:r>
              <a:rPr lang="en-US" dirty="0" smtClean="0"/>
              <a:t>not work.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853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 </a:t>
            </a:r>
            <a:r>
              <a:rPr lang="en-US" dirty="0"/>
              <a:t>novel ETA detection technique </a:t>
            </a:r>
            <a:r>
              <a:rPr lang="en-US" dirty="0" smtClean="0"/>
              <a:t>is proposed to </a:t>
            </a:r>
            <a:r>
              <a:rPr lang="en-US" dirty="0"/>
              <a:t>detect ETA using a different </a:t>
            </a:r>
            <a:r>
              <a:rPr lang="en-US" dirty="0" smtClean="0"/>
              <a:t>gateway.</a:t>
            </a:r>
          </a:p>
          <a:p>
            <a:pPr algn="just"/>
            <a:r>
              <a:rPr lang="en-US" dirty="0"/>
              <a:t>The </a:t>
            </a:r>
            <a:r>
              <a:rPr lang="en-US" dirty="0" smtClean="0"/>
              <a:t>detection technique </a:t>
            </a:r>
            <a:r>
              <a:rPr lang="en-US" dirty="0"/>
              <a:t>is lightweight and is a client-side approach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The </a:t>
            </a:r>
            <a:r>
              <a:rPr lang="en-US" dirty="0" smtClean="0"/>
              <a:t>detection method </a:t>
            </a:r>
            <a:r>
              <a:rPr lang="en-US" dirty="0"/>
              <a:t>was prototyped and evaluated using </a:t>
            </a:r>
            <a:r>
              <a:rPr lang="en-US" dirty="0" smtClean="0"/>
              <a:t>real-world scenarios.</a:t>
            </a:r>
          </a:p>
          <a:p>
            <a:pPr algn="just"/>
            <a:r>
              <a:rPr lang="en-US" dirty="0" smtClean="0"/>
              <a:t>Detection </a:t>
            </a:r>
            <a:r>
              <a:rPr lang="en-US" dirty="0"/>
              <a:t>time delay is generally short </a:t>
            </a:r>
            <a:r>
              <a:rPr lang="en-US" dirty="0" smtClean="0"/>
              <a:t>and time </a:t>
            </a:r>
            <a:r>
              <a:rPr lang="en-US" dirty="0"/>
              <a:t>delay variance does not affect the detection </a:t>
            </a:r>
            <a:r>
              <a:rPr lang="en-US" dirty="0" smtClean="0"/>
              <a:t>effectiveness</a:t>
            </a:r>
          </a:p>
          <a:p>
            <a:pPr algn="just"/>
            <a:r>
              <a:rPr lang="en-US" dirty="0" smtClean="0"/>
              <a:t>Our proposed ETA detection can be combined with other type of </a:t>
            </a:r>
            <a:r>
              <a:rPr lang="en-US" dirty="0"/>
              <a:t>ETA detections to </a:t>
            </a:r>
            <a:r>
              <a:rPr lang="en-US" dirty="0" smtClean="0"/>
              <a:t>provide a comprehensive </a:t>
            </a:r>
            <a:r>
              <a:rPr lang="en-US" dirty="0"/>
              <a:t>ETA detection.</a:t>
            </a:r>
          </a:p>
        </p:txBody>
      </p:sp>
    </p:spTree>
    <p:extLst>
      <p:ext uri="{BB962C8B-B14F-4D97-AF65-F5344CB8AC3E}">
        <p14:creationId xmlns:p14="http://schemas.microsoft.com/office/powerpoint/2010/main" val="3301615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 smtClean="0"/>
              <a:t>Q </a:t>
            </a:r>
            <a:r>
              <a:rPr lang="en-US" sz="3600" dirty="0"/>
              <a:t>&amp; A</a:t>
            </a:r>
          </a:p>
        </p:txBody>
      </p:sp>
    </p:spTree>
    <p:extLst>
      <p:ext uri="{BB962C8B-B14F-4D97-AF65-F5344CB8AC3E}">
        <p14:creationId xmlns:p14="http://schemas.microsoft.com/office/powerpoint/2010/main" val="2357151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evil twin attack (ETA)?</a:t>
            </a:r>
          </a:p>
          <a:p>
            <a:r>
              <a:rPr lang="en-US" dirty="0" smtClean="0"/>
              <a:t>ETA detection background.</a:t>
            </a:r>
          </a:p>
          <a:p>
            <a:r>
              <a:rPr lang="en-US" dirty="0" smtClean="0"/>
              <a:t>Our </a:t>
            </a:r>
            <a:r>
              <a:rPr lang="en-US" dirty="0"/>
              <a:t>Proposed ETA detection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Design assumption.</a:t>
            </a:r>
          </a:p>
          <a:p>
            <a:pPr lvl="1"/>
            <a:r>
              <a:rPr lang="en-US" dirty="0" smtClean="0"/>
              <a:t>Proposed </a:t>
            </a:r>
            <a:r>
              <a:rPr lang="en-US" dirty="0"/>
              <a:t>Detection Design </a:t>
            </a:r>
            <a:endParaRPr lang="en-US" dirty="0" smtClean="0"/>
          </a:p>
          <a:p>
            <a:pPr lvl="1"/>
            <a:r>
              <a:rPr lang="en-US" dirty="0" smtClean="0"/>
              <a:t>Implementation.</a:t>
            </a:r>
          </a:p>
          <a:p>
            <a:pPr lvl="1"/>
            <a:r>
              <a:rPr lang="en-US" dirty="0" smtClean="0"/>
              <a:t>Evaluation.</a:t>
            </a:r>
          </a:p>
          <a:p>
            <a:pPr lvl="1"/>
            <a:r>
              <a:rPr lang="en-US" dirty="0" smtClean="0"/>
              <a:t>Discussion And Limitations.</a:t>
            </a:r>
          </a:p>
          <a:p>
            <a:pPr lvl="1"/>
            <a:r>
              <a:rPr lang="en-US" dirty="0" smtClean="0"/>
              <a:t>Conclusion.</a:t>
            </a:r>
          </a:p>
          <a:p>
            <a:r>
              <a:rPr lang="en-US" dirty="0" smtClean="0"/>
              <a:t>Questions!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9170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is evil twin attack?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4318" y="3165820"/>
            <a:ext cx="3059763" cy="226422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3" t="7839" r="29122" b="73631"/>
          <a:stretch/>
        </p:blipFill>
        <p:spPr bwMode="auto">
          <a:xfrm>
            <a:off x="5813484" y="2613846"/>
            <a:ext cx="516890" cy="5321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Arc 3"/>
          <p:cNvSpPr/>
          <p:nvPr/>
        </p:nvSpPr>
        <p:spPr bwMode="auto">
          <a:xfrm rot="13571195">
            <a:off x="5639061" y="2559579"/>
            <a:ext cx="523620" cy="460852"/>
          </a:xfrm>
          <a:prstGeom prst="arc">
            <a:avLst/>
          </a:prstGeom>
          <a:noFill/>
          <a:ln w="28575" cap="flat" cmpd="sng" algn="ctr">
            <a:solidFill>
              <a:srgbClr val="4D805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Arc 7"/>
          <p:cNvSpPr/>
          <p:nvPr/>
        </p:nvSpPr>
        <p:spPr bwMode="auto">
          <a:xfrm rot="13571195">
            <a:off x="5436973" y="2438456"/>
            <a:ext cx="755789" cy="703678"/>
          </a:xfrm>
          <a:prstGeom prst="arc">
            <a:avLst/>
          </a:prstGeom>
          <a:noFill/>
          <a:ln w="28575" cap="flat" cmpd="sng" algn="ctr">
            <a:solidFill>
              <a:srgbClr val="4D805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Arc 9"/>
          <p:cNvSpPr/>
          <p:nvPr/>
        </p:nvSpPr>
        <p:spPr bwMode="auto">
          <a:xfrm rot="13571195">
            <a:off x="5248050" y="2357371"/>
            <a:ext cx="1011046" cy="908346"/>
          </a:xfrm>
          <a:prstGeom prst="arc">
            <a:avLst/>
          </a:prstGeom>
          <a:noFill/>
          <a:ln w="28575" cap="flat" cmpd="sng" algn="ctr">
            <a:solidFill>
              <a:srgbClr val="4D805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Arc 10"/>
          <p:cNvSpPr/>
          <p:nvPr/>
        </p:nvSpPr>
        <p:spPr bwMode="auto">
          <a:xfrm rot="2753257">
            <a:off x="5943419" y="2532130"/>
            <a:ext cx="523620" cy="460852"/>
          </a:xfrm>
          <a:prstGeom prst="arc">
            <a:avLst/>
          </a:prstGeom>
          <a:noFill/>
          <a:ln w="28575" cap="flat" cmpd="sng" algn="ctr">
            <a:solidFill>
              <a:srgbClr val="4D805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Arc 11"/>
          <p:cNvSpPr/>
          <p:nvPr/>
        </p:nvSpPr>
        <p:spPr bwMode="auto">
          <a:xfrm rot="2753257">
            <a:off x="5888354" y="2411007"/>
            <a:ext cx="755789" cy="703678"/>
          </a:xfrm>
          <a:prstGeom prst="arc">
            <a:avLst/>
          </a:prstGeom>
          <a:noFill/>
          <a:ln w="28575" cap="flat" cmpd="sng" algn="ctr">
            <a:solidFill>
              <a:srgbClr val="4D805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Arc 12"/>
          <p:cNvSpPr/>
          <p:nvPr/>
        </p:nvSpPr>
        <p:spPr bwMode="auto">
          <a:xfrm rot="2753257">
            <a:off x="5888588" y="2282316"/>
            <a:ext cx="1011046" cy="908346"/>
          </a:xfrm>
          <a:prstGeom prst="arc">
            <a:avLst/>
          </a:prstGeom>
          <a:noFill/>
          <a:ln w="28575" cap="flat" cmpd="sng" algn="ctr">
            <a:solidFill>
              <a:srgbClr val="4D805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5862" y="1905000"/>
            <a:ext cx="1858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SSID = </a:t>
            </a:r>
            <a:r>
              <a:rPr lang="en-US" sz="2000" dirty="0" err="1" smtClean="0">
                <a:solidFill>
                  <a:schemeClr val="tx1"/>
                </a:solidFill>
              </a:rPr>
              <a:t>FreeNet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AP1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010" y="4126859"/>
            <a:ext cx="1143000" cy="14248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6341" y="5391090"/>
            <a:ext cx="1858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Customer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2037009" y="3049072"/>
            <a:ext cx="3155442" cy="1255375"/>
          </a:xfrm>
          <a:prstGeom prst="curvedConnector3">
            <a:avLst>
              <a:gd name="adj1" fmla="val 23251"/>
            </a:avLst>
          </a:prstGeom>
          <a:solidFill>
            <a:schemeClr val="accent1"/>
          </a:solidFill>
          <a:ln w="19050" cap="flat" cmpd="sng" algn="ctr">
            <a:solidFill>
              <a:srgbClr val="4E7C58"/>
            </a:solidFill>
            <a:prstDash val="dash"/>
            <a:miter lim="800000"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480" y="4165948"/>
            <a:ext cx="1154266" cy="139144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866062" y="5391090"/>
            <a:ext cx="1858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Attacker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20164" name="Picture 4" descr="http://www.clker.com/cliparts/5/v/Z/c/i/e/tower-light-blood-red-th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480" y="4250432"/>
            <a:ext cx="443796" cy="48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rc 24"/>
          <p:cNvSpPr/>
          <p:nvPr/>
        </p:nvSpPr>
        <p:spPr bwMode="auto">
          <a:xfrm rot="13571195">
            <a:off x="3238449" y="4181203"/>
            <a:ext cx="523620" cy="460852"/>
          </a:xfrm>
          <a:prstGeom prst="arc">
            <a:avLst/>
          </a:prstGeom>
          <a:noFill/>
          <a:ln w="28575" cap="flat" cmpd="sng" algn="ctr">
            <a:solidFill>
              <a:srgbClr val="7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Arc 25"/>
          <p:cNvSpPr/>
          <p:nvPr/>
        </p:nvSpPr>
        <p:spPr bwMode="auto">
          <a:xfrm rot="13571195">
            <a:off x="3036361" y="4060080"/>
            <a:ext cx="755789" cy="703678"/>
          </a:xfrm>
          <a:prstGeom prst="arc">
            <a:avLst/>
          </a:prstGeom>
          <a:noFill/>
          <a:ln w="28575" cap="flat" cmpd="sng" algn="ctr">
            <a:solidFill>
              <a:srgbClr val="7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Arc 26"/>
          <p:cNvSpPr/>
          <p:nvPr/>
        </p:nvSpPr>
        <p:spPr bwMode="auto">
          <a:xfrm rot="13571195">
            <a:off x="2847438" y="3978995"/>
            <a:ext cx="1011046" cy="908346"/>
          </a:xfrm>
          <a:prstGeom prst="arc">
            <a:avLst/>
          </a:prstGeom>
          <a:noFill/>
          <a:ln w="28575" cap="flat" cmpd="sng" algn="ctr">
            <a:solidFill>
              <a:srgbClr val="7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V="1">
            <a:off x="4584990" y="8094171"/>
            <a:ext cx="699855" cy="133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20166" name="Picture 6" descr="http://cdn.iphonehacks.com/wp-content/uploads/2014/08/Verizon-4G-LTE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79" r="-555" b="11253"/>
          <a:stretch/>
        </p:blipFill>
        <p:spPr bwMode="auto">
          <a:xfrm>
            <a:off x="4493292" y="4530275"/>
            <a:ext cx="883249" cy="32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Arrow Connector 30"/>
          <p:cNvCxnSpPr/>
          <p:nvPr/>
        </p:nvCxnSpPr>
        <p:spPr bwMode="auto">
          <a:xfrm flipV="1">
            <a:off x="2061781" y="4411629"/>
            <a:ext cx="742429" cy="194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F0000"/>
            </a:solidFill>
            <a:prstDash val="dash"/>
            <a:miter lim="800000"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4416181" y="3274900"/>
            <a:ext cx="1180289" cy="10569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F0000"/>
            </a:solidFill>
            <a:prstDash val="dash"/>
            <a:miter lim="800000"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Box 40"/>
          <p:cNvSpPr txBox="1"/>
          <p:nvPr/>
        </p:nvSpPr>
        <p:spPr>
          <a:xfrm>
            <a:off x="2918620" y="3540340"/>
            <a:ext cx="1858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SSID = </a:t>
            </a:r>
            <a:r>
              <a:rPr lang="en-US" sz="2000" dirty="0" err="1" smtClean="0">
                <a:solidFill>
                  <a:schemeClr val="tx1"/>
                </a:solidFill>
              </a:rPr>
              <a:t>FreeNet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AP2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4679" y="2514600"/>
            <a:ext cx="219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Classical ETA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267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0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22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  <p:bldP spid="12" grpId="0" animBg="1"/>
      <p:bldP spid="13" grpId="0" animBg="1"/>
      <p:bldP spid="6" grpId="0"/>
      <p:bldP spid="16" grpId="0"/>
      <p:bldP spid="22" grpId="0"/>
      <p:bldP spid="25" grpId="0" animBg="1"/>
      <p:bldP spid="26" grpId="0" animBg="1"/>
      <p:bldP spid="27" grpId="0" animBg="1"/>
      <p:bldP spid="41" grpId="0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ETA detection </a:t>
            </a:r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Administrator </a:t>
            </a:r>
            <a:r>
              <a:rPr lang="en-US" dirty="0"/>
              <a:t>side </a:t>
            </a:r>
            <a:r>
              <a:rPr lang="en-US" dirty="0" smtClean="0"/>
              <a:t>detection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dministrators </a:t>
            </a:r>
            <a:r>
              <a:rPr lang="en-US" dirty="0"/>
              <a:t>are the one responsible for ensuring wireless client protection from </a:t>
            </a:r>
            <a:r>
              <a:rPr lang="en-US" dirty="0" smtClean="0"/>
              <a:t>ETA.</a:t>
            </a:r>
          </a:p>
          <a:p>
            <a:pPr lvl="1"/>
            <a:r>
              <a:rPr lang="en-US" dirty="0"/>
              <a:t> Administrators scan the airwaves and match between APs found transmitting nearby with an authenticated APs </a:t>
            </a:r>
            <a:r>
              <a:rPr lang="en-US" dirty="0" smtClean="0"/>
              <a:t>list.</a:t>
            </a:r>
          </a:p>
          <a:p>
            <a:pPr lvl="1"/>
            <a:r>
              <a:rPr lang="en-US" dirty="0" smtClean="0"/>
              <a:t>Adds </a:t>
            </a:r>
            <a:r>
              <a:rPr lang="en-US" dirty="0"/>
              <a:t>more cost to the total wireless network construction </a:t>
            </a:r>
            <a:r>
              <a:rPr lang="en-US" dirty="0" smtClean="0"/>
              <a:t>price.</a:t>
            </a:r>
          </a:p>
          <a:p>
            <a:pPr lvl="1"/>
            <a:r>
              <a:rPr lang="en-US" dirty="0" smtClean="0"/>
              <a:t>Detections </a:t>
            </a:r>
            <a:r>
              <a:rPr lang="en-US" dirty="0"/>
              <a:t>are </a:t>
            </a:r>
            <a:r>
              <a:rPr lang="en-US" dirty="0" smtClean="0"/>
              <a:t>limited.</a:t>
            </a:r>
          </a:p>
          <a:p>
            <a:pPr lvl="1"/>
            <a:r>
              <a:rPr lang="en-US" dirty="0" smtClean="0"/>
              <a:t>Not </a:t>
            </a:r>
            <a:r>
              <a:rPr lang="en-US" dirty="0"/>
              <a:t>available in many </a:t>
            </a:r>
            <a:r>
              <a:rPr lang="en-US" dirty="0" smtClean="0"/>
              <a:t>cases.</a:t>
            </a:r>
          </a:p>
          <a:p>
            <a:r>
              <a:rPr lang="en-US" dirty="0"/>
              <a:t>User side detection</a:t>
            </a:r>
          </a:p>
          <a:p>
            <a:pPr lvl="1"/>
            <a:r>
              <a:rPr lang="en-US" dirty="0"/>
              <a:t>This type of detection is more preferable than the administrator side detection since the wireless clients will ensure their protection against ETA.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14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Proposed ETA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ETA detection technique </a:t>
            </a:r>
            <a:r>
              <a:rPr lang="en-US" dirty="0" smtClean="0"/>
              <a:t>is proposed </a:t>
            </a:r>
            <a:r>
              <a:rPr lang="en-US" dirty="0"/>
              <a:t>to detect ETA using </a:t>
            </a:r>
            <a:r>
              <a:rPr lang="en-US" u="sng" dirty="0" smtClean="0"/>
              <a:t>different gateway</a:t>
            </a:r>
            <a:r>
              <a:rPr lang="en-US" dirty="0" smtClean="0"/>
              <a:t>(such as using 4G LTE).</a:t>
            </a:r>
            <a:endParaRPr lang="ar-IQ" dirty="0" smtClean="0"/>
          </a:p>
          <a:p>
            <a:endParaRPr lang="en-US" dirty="0" smtClean="0"/>
          </a:p>
          <a:p>
            <a:r>
              <a:rPr lang="en-US" dirty="0"/>
              <a:t>The detection technique is lightweight and is a </a:t>
            </a:r>
            <a:r>
              <a:rPr lang="en-US" u="sng" dirty="0" smtClean="0"/>
              <a:t>client-side approach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No authorized </a:t>
            </a:r>
            <a:r>
              <a:rPr lang="en-US" dirty="0" smtClean="0"/>
              <a:t>AP-list will be used.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38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assumption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APs belonging to the same hotspot will always use a single gateway for Internet access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Administrators </a:t>
            </a:r>
            <a:r>
              <a:rPr lang="en-US" dirty="0"/>
              <a:t>in these wireless networks </a:t>
            </a:r>
            <a:r>
              <a:rPr lang="en-US" dirty="0" smtClean="0"/>
              <a:t>assign </a:t>
            </a:r>
            <a:r>
              <a:rPr lang="en-US" dirty="0"/>
              <a:t>private IP addresses to their wireless </a:t>
            </a:r>
            <a:r>
              <a:rPr lang="en-US" dirty="0" smtClean="0"/>
              <a:t>customers.</a:t>
            </a:r>
          </a:p>
          <a:p>
            <a:endParaRPr lang="en-US" dirty="0" smtClean="0"/>
          </a:p>
          <a:p>
            <a:r>
              <a:rPr lang="en-US" dirty="0" smtClean="0"/>
              <a:t>Private </a:t>
            </a:r>
            <a:r>
              <a:rPr lang="en-US" dirty="0"/>
              <a:t>IP addresses will be eventually </a:t>
            </a:r>
            <a:r>
              <a:rPr lang="en-US" dirty="0" smtClean="0"/>
              <a:t>translated </a:t>
            </a:r>
            <a:r>
              <a:rPr lang="en-US" dirty="0"/>
              <a:t>into the public IP of the gateway using network address translator (NAT) or port address translator (PAT)</a:t>
            </a:r>
          </a:p>
        </p:txBody>
      </p:sp>
    </p:spTree>
    <p:extLst>
      <p:ext uri="{BB962C8B-B14F-4D97-AF65-F5344CB8AC3E}">
        <p14:creationId xmlns:p14="http://schemas.microsoft.com/office/powerpoint/2010/main" val="1495718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onceptdraw.com/a1782c3/p7/preview/256/pict---cisco-wan---vector-stencils-library.png--draw-diagram-flowchart-exampl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5" t="18257" r="20778" b="32631"/>
          <a:stretch/>
        </p:blipFill>
        <p:spPr bwMode="auto">
          <a:xfrm>
            <a:off x="4964516" y="1960632"/>
            <a:ext cx="913163" cy="54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305" y="4509654"/>
            <a:ext cx="1143000" cy="142483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038473" y="2114308"/>
            <a:ext cx="1545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Coffee shop Public IP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94368" y="1806714"/>
            <a:ext cx="987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Private IP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8598" y="339687"/>
            <a:ext cx="7391400" cy="1143000"/>
          </a:xfrm>
        </p:spPr>
        <p:txBody>
          <a:bodyPr/>
          <a:lstStyle/>
          <a:p>
            <a:r>
              <a:rPr lang="en-US" altLang="en-US" dirty="0"/>
              <a:t>Proposed Detection Design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0856" y="2542874"/>
            <a:ext cx="3059763" cy="226422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3" t="7839" r="29122" b="73631"/>
          <a:stretch/>
        </p:blipFill>
        <p:spPr bwMode="auto">
          <a:xfrm>
            <a:off x="3230022" y="1990900"/>
            <a:ext cx="516890" cy="5321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Arc 3"/>
          <p:cNvSpPr/>
          <p:nvPr/>
        </p:nvSpPr>
        <p:spPr bwMode="auto">
          <a:xfrm rot="13571195">
            <a:off x="3055599" y="1936633"/>
            <a:ext cx="523620" cy="460852"/>
          </a:xfrm>
          <a:prstGeom prst="arc">
            <a:avLst/>
          </a:prstGeom>
          <a:noFill/>
          <a:ln w="28575" cap="flat" cmpd="sng" algn="ctr">
            <a:solidFill>
              <a:srgbClr val="4D805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Arc 7"/>
          <p:cNvSpPr/>
          <p:nvPr/>
        </p:nvSpPr>
        <p:spPr bwMode="auto">
          <a:xfrm rot="13571195">
            <a:off x="2853511" y="1815510"/>
            <a:ext cx="755789" cy="703678"/>
          </a:xfrm>
          <a:prstGeom prst="arc">
            <a:avLst/>
          </a:prstGeom>
          <a:noFill/>
          <a:ln w="28575" cap="flat" cmpd="sng" algn="ctr">
            <a:solidFill>
              <a:srgbClr val="4D805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Arc 9"/>
          <p:cNvSpPr/>
          <p:nvPr/>
        </p:nvSpPr>
        <p:spPr bwMode="auto">
          <a:xfrm rot="13571195">
            <a:off x="2664588" y="1734425"/>
            <a:ext cx="1011046" cy="908346"/>
          </a:xfrm>
          <a:prstGeom prst="arc">
            <a:avLst/>
          </a:prstGeom>
          <a:noFill/>
          <a:ln w="28575" cap="flat" cmpd="sng" algn="ctr">
            <a:solidFill>
              <a:srgbClr val="4D805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Arc 10"/>
          <p:cNvSpPr/>
          <p:nvPr/>
        </p:nvSpPr>
        <p:spPr bwMode="auto">
          <a:xfrm rot="2753257">
            <a:off x="3359957" y="1909184"/>
            <a:ext cx="523620" cy="460852"/>
          </a:xfrm>
          <a:prstGeom prst="arc">
            <a:avLst/>
          </a:prstGeom>
          <a:noFill/>
          <a:ln w="28575" cap="flat" cmpd="sng" algn="ctr">
            <a:solidFill>
              <a:srgbClr val="4D805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Arc 11"/>
          <p:cNvSpPr/>
          <p:nvPr/>
        </p:nvSpPr>
        <p:spPr bwMode="auto">
          <a:xfrm rot="2753257">
            <a:off x="3304892" y="1788061"/>
            <a:ext cx="755789" cy="703678"/>
          </a:xfrm>
          <a:prstGeom prst="arc">
            <a:avLst/>
          </a:prstGeom>
          <a:noFill/>
          <a:ln w="28575" cap="flat" cmpd="sng" algn="ctr">
            <a:solidFill>
              <a:srgbClr val="4D805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Arc 12"/>
          <p:cNvSpPr/>
          <p:nvPr/>
        </p:nvSpPr>
        <p:spPr bwMode="auto">
          <a:xfrm rot="2753257">
            <a:off x="3305126" y="1659370"/>
            <a:ext cx="1011046" cy="908346"/>
          </a:xfrm>
          <a:prstGeom prst="arc">
            <a:avLst/>
          </a:prstGeom>
          <a:noFill/>
          <a:ln w="28575" cap="flat" cmpd="sng" algn="ctr">
            <a:solidFill>
              <a:srgbClr val="4D805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2400" y="1282054"/>
            <a:ext cx="1858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SSID = </a:t>
            </a:r>
            <a:r>
              <a:rPr lang="en-US" sz="2000" dirty="0" err="1" smtClean="0">
                <a:solidFill>
                  <a:schemeClr val="tx1"/>
                </a:solidFill>
              </a:rPr>
              <a:t>FreeNet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AP1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443692" y="5630950"/>
            <a:ext cx="1858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Customer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949143" y="2593094"/>
            <a:ext cx="2098857" cy="25093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4E7C58"/>
            </a:solidFill>
            <a:prstDash val="dash"/>
            <a:miter lim="800000"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4584990" y="8094171"/>
            <a:ext cx="699855" cy="133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989843" y="5169350"/>
            <a:ext cx="1173429" cy="17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F0000"/>
            </a:solidFill>
            <a:prstDash val="dash"/>
            <a:miter lim="800000"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 descr="http://www.partnership-education.com/wp-content/uploads/2012/09/Depositphotos_2467186_XX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32" y="4820395"/>
            <a:ext cx="1241900" cy="93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33260" y="2521857"/>
            <a:ext cx="3212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SSL/TCP </a:t>
            </a:r>
            <a:r>
              <a:rPr lang="en-US" sz="2000" dirty="0">
                <a:solidFill>
                  <a:schemeClr val="tx1"/>
                </a:solidFill>
              </a:rPr>
              <a:t>3-way handshake to www.google.com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8365" y="1587777"/>
            <a:ext cx="987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NAT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4391861" y="2188598"/>
            <a:ext cx="495218" cy="85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4E7C58"/>
            </a:solidFill>
            <a:prstDash val="dash"/>
            <a:miter lim="800000"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5966532" y="2301092"/>
            <a:ext cx="2096964" cy="26519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4E7C58"/>
            </a:solidFill>
            <a:prstDash val="dash"/>
            <a:miter lim="800000"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7615061" y="4283949"/>
            <a:ext cx="1734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Google.com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15682" y="4687361"/>
            <a:ext cx="2768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SSL/TCP socket created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 flipV="1">
            <a:off x="4868365" y="5240915"/>
            <a:ext cx="3131896" cy="322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F0000"/>
            </a:solidFill>
            <a:prstDash val="dash"/>
            <a:miter lim="800000"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-441494" y="5295683"/>
            <a:ext cx="4410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Get a webpage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98145" y="5390982"/>
            <a:ext cx="2262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Request rejected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2038" y="4908249"/>
            <a:ext cx="922364" cy="1111891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821835" y="4723465"/>
            <a:ext cx="1858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Attacker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8" name="Picture 4" descr="http://www.clker.com/cliparts/5/v/Z/c/i/e/tower-light-blood-red-th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512" y="4889507"/>
            <a:ext cx="443796" cy="48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Arc 48"/>
          <p:cNvSpPr/>
          <p:nvPr/>
        </p:nvSpPr>
        <p:spPr bwMode="auto">
          <a:xfrm rot="13571195">
            <a:off x="2533481" y="4820278"/>
            <a:ext cx="523620" cy="460852"/>
          </a:xfrm>
          <a:prstGeom prst="arc">
            <a:avLst/>
          </a:prstGeom>
          <a:noFill/>
          <a:ln w="28575" cap="flat" cmpd="sng" algn="ctr">
            <a:solidFill>
              <a:srgbClr val="7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Arc 49"/>
          <p:cNvSpPr/>
          <p:nvPr/>
        </p:nvSpPr>
        <p:spPr bwMode="auto">
          <a:xfrm rot="13571195">
            <a:off x="2331393" y="4699155"/>
            <a:ext cx="755789" cy="703678"/>
          </a:xfrm>
          <a:prstGeom prst="arc">
            <a:avLst/>
          </a:prstGeom>
          <a:noFill/>
          <a:ln w="28575" cap="flat" cmpd="sng" algn="ctr">
            <a:solidFill>
              <a:srgbClr val="7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Arc 50"/>
          <p:cNvSpPr/>
          <p:nvPr/>
        </p:nvSpPr>
        <p:spPr bwMode="auto">
          <a:xfrm rot="13571195">
            <a:off x="2142470" y="4618070"/>
            <a:ext cx="1011046" cy="908346"/>
          </a:xfrm>
          <a:prstGeom prst="arc">
            <a:avLst/>
          </a:prstGeom>
          <a:noFill/>
          <a:ln w="28575" cap="flat" cmpd="sng" algn="ctr">
            <a:solidFill>
              <a:srgbClr val="7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2" name="Picture 6" descr="http://cdn.iphonehacks.com/wp-content/uploads/2014/08/Verizon-4G-LTE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79" r="-555" b="11253"/>
          <a:stretch/>
        </p:blipFill>
        <p:spPr bwMode="auto">
          <a:xfrm>
            <a:off x="3788324" y="5169350"/>
            <a:ext cx="883249" cy="32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1360927" y="4350531"/>
            <a:ext cx="1858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SSID = </a:t>
            </a:r>
            <a:r>
              <a:rPr lang="en-US" sz="2000" dirty="0" err="1" smtClean="0">
                <a:solidFill>
                  <a:schemeClr val="tx1"/>
                </a:solidFill>
              </a:rPr>
              <a:t>FreeNet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>
              <a:buNone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AP2 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513558" y="5237094"/>
            <a:ext cx="1545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Attacker Public IP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661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3" grpId="0"/>
      <p:bldP spid="3" grpId="0"/>
      <p:bldP spid="9" grpId="0"/>
      <p:bldP spid="38" grpId="0"/>
      <p:bldP spid="42" grpId="0"/>
      <p:bldP spid="44" grpId="0"/>
      <p:bldP spid="45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86800" cy="1143000"/>
          </a:xfrm>
        </p:spPr>
        <p:txBody>
          <a:bodyPr/>
          <a:lstStyle/>
          <a:p>
            <a:r>
              <a:rPr lang="en-US" sz="3200" dirty="0"/>
              <a:t>Proposed Detection Design </a:t>
            </a:r>
            <a:r>
              <a:rPr lang="en-US" sz="3200" dirty="0" smtClean="0"/>
              <a:t>(Pseudo Code)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096" t="21047" r="20952" b="18762"/>
          <a:stretch/>
        </p:blipFill>
        <p:spPr>
          <a:xfrm>
            <a:off x="762000" y="1614714"/>
            <a:ext cx="6781800" cy="41856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838200" y="1567542"/>
            <a:ext cx="6324600" cy="2757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38200" y="1857828"/>
            <a:ext cx="6477000" cy="2757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38200" y="2133600"/>
            <a:ext cx="6324600" cy="2757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38200" y="2423886"/>
            <a:ext cx="6477000" cy="2757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990600" y="2689719"/>
            <a:ext cx="6324600" cy="2757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2965491"/>
            <a:ext cx="6477000" cy="29028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990600" y="3255777"/>
            <a:ext cx="6477000" cy="2431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990600" y="3484377"/>
            <a:ext cx="6477000" cy="29659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38200" y="3760149"/>
            <a:ext cx="6324600" cy="313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838200" y="4025982"/>
            <a:ext cx="6477000" cy="2593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838200" y="4285344"/>
            <a:ext cx="63246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838200" y="4510316"/>
            <a:ext cx="6477000" cy="2757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035957" y="4771574"/>
            <a:ext cx="6324600" cy="2194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914400" y="4957073"/>
            <a:ext cx="6477000" cy="2841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990600" y="5273097"/>
            <a:ext cx="6477000" cy="21123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959757" y="5562600"/>
            <a:ext cx="6477000" cy="29659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242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Prototype </a:t>
            </a:r>
            <a:r>
              <a:rPr lang="en-US" dirty="0"/>
              <a:t>was </a:t>
            </a:r>
            <a:r>
              <a:rPr lang="en-US" dirty="0" smtClean="0"/>
              <a:t>implemented </a:t>
            </a:r>
            <a:r>
              <a:rPr lang="en-US" dirty="0"/>
              <a:t>using C language and run on Linux </a:t>
            </a:r>
            <a:r>
              <a:rPr lang="en-US" dirty="0" smtClean="0"/>
              <a:t>machine.</a:t>
            </a:r>
          </a:p>
          <a:p>
            <a:endParaRPr lang="en-US" dirty="0"/>
          </a:p>
          <a:p>
            <a:r>
              <a:rPr lang="en-US" dirty="0"/>
              <a:t>The webserver implemented in our prototype was </a:t>
            </a:r>
            <a:r>
              <a:rPr lang="en-US" dirty="0" smtClean="0"/>
              <a:t>www.google.com 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reliable</a:t>
            </a:r>
            <a:endParaRPr lang="en-US" dirty="0" smtClean="0"/>
          </a:p>
          <a:p>
            <a:pPr lvl="1"/>
            <a:r>
              <a:rPr lang="en-US" dirty="0" smtClean="0"/>
              <a:t>Has </a:t>
            </a:r>
            <a:r>
              <a:rPr lang="en-US" dirty="0"/>
              <a:t>a long time-to-live SSL/TCP connection (240 seconds based on our </a:t>
            </a:r>
            <a:r>
              <a:rPr lang="en-US" dirty="0" smtClean="0"/>
              <a:t>measurements</a:t>
            </a:r>
            <a:r>
              <a:rPr lang="en-US" dirty="0"/>
              <a:t>).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510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ir_stand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CC9900"/>
      </a:lt2>
      <a:accent1>
        <a:srgbClr val="D58F11"/>
      </a:accent1>
      <a:accent2>
        <a:srgbClr val="CC9900"/>
      </a:accent2>
      <a:accent3>
        <a:srgbClr val="FFFFFF"/>
      </a:accent3>
      <a:accent4>
        <a:srgbClr val="000000"/>
      </a:accent4>
      <a:accent5>
        <a:srgbClr val="E7C6AA"/>
      </a:accent5>
      <a:accent6>
        <a:srgbClr val="B98A00"/>
      </a:accent6>
      <a:hlink>
        <a:srgbClr val="FF9900"/>
      </a:hlink>
      <a:folHlink>
        <a:srgbClr val="E1B700"/>
      </a:folHlink>
    </a:clrScheme>
    <a:fontScheme name="1_ir_stand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ir_stand_template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r_stand_template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r_stand_template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r_stand_template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r_stand_template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r_stand_template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r_stand_template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r_stand_template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r_stand_template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r_stand_template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r_stand_template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r_stand_template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r_stand_template 13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B98A0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r_stand_template 14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6CAAA"/>
        </a:accent5>
        <a:accent6>
          <a:srgbClr val="B98A0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r_stand_template 15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D58F11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7C6AA"/>
        </a:accent5>
        <a:accent6>
          <a:srgbClr val="B98A0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r_stand_template 16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D58F11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7C6AA"/>
        </a:accent5>
        <a:accent6>
          <a:srgbClr val="B98A00"/>
        </a:accent6>
        <a:hlink>
          <a:srgbClr val="FF99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H:\Publications\_Forms &amp; Files\GS_PowerPoint_template.pot</Template>
  <TotalTime>2900</TotalTime>
  <Words>728</Words>
  <Application>Microsoft Office PowerPoint</Application>
  <PresentationFormat>On-screen Show (4:3)</PresentationFormat>
  <Paragraphs>142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1_ir_stand_template</vt:lpstr>
      <vt:lpstr>Office Theme</vt:lpstr>
      <vt:lpstr>User-Side Wi-Fi Evil Twin Attack Detection Using SSL/TCP Protocols</vt:lpstr>
      <vt:lpstr>Contents</vt:lpstr>
      <vt:lpstr>What is evil twin attack?</vt:lpstr>
      <vt:lpstr>ETA detection background</vt:lpstr>
      <vt:lpstr>Our Proposed ETA detection</vt:lpstr>
      <vt:lpstr>Design assumption.</vt:lpstr>
      <vt:lpstr>Proposed Detection Design </vt:lpstr>
      <vt:lpstr>Proposed Detection Design (Pseudo Code)</vt:lpstr>
      <vt:lpstr>Implementation </vt:lpstr>
      <vt:lpstr>Evaluation (Wireshark Software)</vt:lpstr>
      <vt:lpstr>Evaluation (Wireshark Software)</vt:lpstr>
      <vt:lpstr>Evaluation (Detection Time Delay Analysis)</vt:lpstr>
      <vt:lpstr>Evaluation (Detection Time Delay Analysis)</vt:lpstr>
      <vt:lpstr>Evaluation (Detection Time Delay Analysis)</vt:lpstr>
      <vt:lpstr>Evaluation (Detection Time Delay Analysis)</vt:lpstr>
      <vt:lpstr>Evaluation (Detection Time Delay Analysis)</vt:lpstr>
      <vt:lpstr>Discussion And Limitations</vt:lpstr>
      <vt:lpstr>Conclusion</vt:lpstr>
      <vt:lpstr>PowerPoint Presentation</vt:lpstr>
    </vt:vector>
  </TitlesOfParts>
  <Company>University of Central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Here</dc:title>
  <dc:creator>trjones</dc:creator>
  <cp:lastModifiedBy>Zou</cp:lastModifiedBy>
  <cp:revision>154</cp:revision>
  <cp:lastPrinted>2015-01-07T21:54:41Z</cp:lastPrinted>
  <dcterms:created xsi:type="dcterms:W3CDTF">2003-09-09T13:31:27Z</dcterms:created>
  <dcterms:modified xsi:type="dcterms:W3CDTF">2015-01-08T13:36:12Z</dcterms:modified>
</cp:coreProperties>
</file>