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82" r:id="rId2"/>
    <p:sldId id="283" r:id="rId3"/>
    <p:sldId id="285" r:id="rId4"/>
    <p:sldId id="286" r:id="rId5"/>
    <p:sldId id="287" r:id="rId6"/>
    <p:sldId id="288" r:id="rId7"/>
    <p:sldId id="296" r:id="rId8"/>
    <p:sldId id="289" r:id="rId9"/>
    <p:sldId id="290" r:id="rId10"/>
    <p:sldId id="291" r:id="rId11"/>
    <p:sldId id="292" r:id="rId12"/>
    <p:sldId id="293" r:id="rId13"/>
    <p:sldId id="294" r:id="rId14"/>
    <p:sldId id="295" r:id="rId15"/>
    <p:sldId id="297" r:id="rId16"/>
    <p:sldId id="298" r:id="rId17"/>
    <p:sldId id="299" r:id="rId18"/>
    <p:sldId id="305" r:id="rId19"/>
    <p:sldId id="306" r:id="rId20"/>
    <p:sldId id="308" r:id="rId21"/>
    <p:sldId id="309" r:id="rId22"/>
    <p:sldId id="310" r:id="rId23"/>
    <p:sldId id="311" r:id="rId24"/>
    <p:sldId id="312" r:id="rId25"/>
    <p:sldId id="313"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261" autoAdjust="0"/>
  </p:normalViewPr>
  <p:slideViewPr>
    <p:cSldViewPr>
      <p:cViewPr varScale="1">
        <p:scale>
          <a:sx n="86" d="100"/>
          <a:sy n="86" d="100"/>
        </p:scale>
        <p:origin x="135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917B9F1A-4BA7-4F42-8B30-B390DAD022BE}" type="datetimeFigureOut">
              <a:rPr lang="en-US"/>
              <a:pPr>
                <a:defRPr/>
              </a:pPr>
              <a:t>11/29/2021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FDAA574-78F9-4CF3-B5AA-FBB7FA629410}" type="slidenum">
              <a:rPr lang="en-US" altLang="en-US"/>
              <a:pPr>
                <a:defRPr/>
              </a:pPr>
              <a:t>‹#›</a:t>
            </a:fld>
            <a:endParaRPr lang="en-US" altLang="en-US"/>
          </a:p>
        </p:txBody>
      </p:sp>
    </p:spTree>
    <p:extLst>
      <p:ext uri="{BB962C8B-B14F-4D97-AF65-F5344CB8AC3E}">
        <p14:creationId xmlns:p14="http://schemas.microsoft.com/office/powerpoint/2010/main" val="4218785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D32125-C21D-4793-A6E9-AEA3A2E01112}" type="slidenum">
              <a:rPr lang="en-US" altLang="en-US">
                <a:latin typeface="Gill Sans MT" panose="020B0502020104020203" pitchFamily="34" charset="0"/>
              </a:rPr>
              <a:pPr>
                <a:spcBef>
                  <a:spcPct val="0"/>
                </a:spcBef>
              </a:pPr>
              <a:t>1</a:t>
            </a:fld>
            <a:endParaRPr lang="en-US" altLang="en-US">
              <a:latin typeface="Gill Sans MT" panose="020B0502020104020203" pitchFamily="34" charset="0"/>
            </a:endParaRPr>
          </a:p>
        </p:txBody>
      </p:sp>
    </p:spTree>
    <p:extLst>
      <p:ext uri="{BB962C8B-B14F-4D97-AF65-F5344CB8AC3E}">
        <p14:creationId xmlns:p14="http://schemas.microsoft.com/office/powerpoint/2010/main" val="268132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A613F-B30A-43FD-A560-BB8F26A82057}" type="slidenum">
              <a:rPr lang="en-US" altLang="en-US"/>
              <a:pPr/>
              <a:t>20</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ltLang="en-US"/>
              <a:t>Carefully selecting what gets installed on linux system is an important but also they must also kept up to date with security patches and configure securely</a:t>
            </a:r>
          </a:p>
          <a:p>
            <a:endParaRPr lang="en-US" altLang="en-US"/>
          </a:p>
          <a:p>
            <a:r>
              <a:rPr lang="en-US" altLang="en-US"/>
              <a:t>Patch rat-race : there will always be software vulnerabilities that attackers are able to exploit for some period of time before vendor issue patches for them.</a:t>
            </a:r>
          </a:p>
          <a:p>
            <a:endParaRPr lang="en-US" altLang="en-US"/>
          </a:p>
          <a:p>
            <a:r>
              <a:rPr lang="en-US" altLang="en-US"/>
              <a:t>Good news is modern linux distributions includes tools for automatically download and install security updates</a:t>
            </a:r>
          </a:p>
          <a:p>
            <a:endParaRPr lang="en-US" altLang="en-US"/>
          </a:p>
          <a:p>
            <a:endParaRPr lang="en-US" altLang="en-US"/>
          </a:p>
          <a:p>
            <a:r>
              <a:rPr lang="en-US" altLang="en-US"/>
              <a:t>Should not run automatic updates on change-controlled systems without testing because it may introduce instability</a:t>
            </a:r>
          </a:p>
          <a:p>
            <a:endParaRPr lang="en-US" altLang="en-US"/>
          </a:p>
        </p:txBody>
      </p:sp>
    </p:spTree>
    <p:extLst>
      <p:ext uri="{BB962C8B-B14F-4D97-AF65-F5344CB8AC3E}">
        <p14:creationId xmlns:p14="http://schemas.microsoft.com/office/powerpoint/2010/main" val="174652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95FC7-25F3-4336-91EC-84F998866679}" type="slidenum">
              <a:rPr lang="en-US" altLang="en-US"/>
              <a:pPr/>
              <a:t>21</a:t>
            </a:fld>
            <a:endParaRPr lang="en-US" alt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ltLang="en-US"/>
              <a:t>One of the most important  attack vectors in linux threats is the network</a:t>
            </a:r>
          </a:p>
          <a:p>
            <a:endParaRPr lang="en-US" altLang="en-US"/>
          </a:p>
          <a:p>
            <a:r>
              <a:rPr lang="en-US" altLang="en-US"/>
              <a:t>Network-level access control (that is, controls that restrict access to local resources based on ip addresses of the networked system attempting to access them) are there for import tool in linux security</a:t>
            </a:r>
          </a:p>
        </p:txBody>
      </p:sp>
    </p:spTree>
    <p:extLst>
      <p:ext uri="{BB962C8B-B14F-4D97-AF65-F5344CB8AC3E}">
        <p14:creationId xmlns:p14="http://schemas.microsoft.com/office/powerpoint/2010/main" val="121980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3C19D-37CD-42E7-BD59-9DA94A4D3380}" type="slidenum">
              <a:rPr lang="en-US" altLang="en-US"/>
              <a:pPr/>
              <a:t>22</a:t>
            </a:fld>
            <a:endParaRPr lang="en-US" alt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ltLang="en-US"/>
              <a:t>Linux kernel’s native firewall mechanism, netfilter is powerful tool because netfilter is commonly referred  to by the name of its user-space frontend, iptables.</a:t>
            </a:r>
          </a:p>
          <a:p>
            <a:endParaRPr lang="en-US" altLang="en-US"/>
          </a:p>
          <a:p>
            <a:r>
              <a:rPr lang="en-US" altLang="en-US"/>
              <a:t>Useful on firewalls, servers, desktop</a:t>
            </a:r>
          </a:p>
          <a:p>
            <a:endParaRPr lang="en-US" altLang="en-US"/>
          </a:p>
          <a:p>
            <a:r>
              <a:rPr lang="en-US" altLang="en-US"/>
              <a:t>Typically for “personal” firewall use will:</a:t>
            </a:r>
          </a:p>
          <a:p>
            <a:pPr lvl="1"/>
            <a:r>
              <a:rPr lang="en-US" altLang="en-US"/>
              <a:t>Allow incoming requests to specified  services</a:t>
            </a:r>
          </a:p>
          <a:p>
            <a:pPr lvl="1"/>
            <a:r>
              <a:rPr lang="en-US" altLang="en-US"/>
              <a:t>Block all other inbound service requests</a:t>
            </a:r>
          </a:p>
          <a:p>
            <a:pPr lvl="1"/>
            <a:r>
              <a:rPr lang="en-US" altLang="en-US"/>
              <a:t>Allow all outbound (locally-originating) requests</a:t>
            </a:r>
          </a:p>
          <a:p>
            <a:pPr lvl="1"/>
            <a:endParaRPr lang="en-US" altLang="en-US"/>
          </a:p>
          <a:p>
            <a:r>
              <a:rPr lang="en-US" altLang="en-US"/>
              <a:t>Do have automated rule generators</a:t>
            </a:r>
          </a:p>
          <a:p>
            <a:endParaRPr lang="en-US" altLang="en-US"/>
          </a:p>
          <a:p>
            <a:r>
              <a:rPr lang="en-US" altLang="en-US"/>
              <a:t>If need greater security, manually configuration required</a:t>
            </a:r>
          </a:p>
          <a:p>
            <a:endParaRPr lang="en-US" altLang="en-US"/>
          </a:p>
        </p:txBody>
      </p:sp>
    </p:spTree>
    <p:extLst>
      <p:ext uri="{BB962C8B-B14F-4D97-AF65-F5344CB8AC3E}">
        <p14:creationId xmlns:p14="http://schemas.microsoft.com/office/powerpoint/2010/main" val="82925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DAF29-CDC1-42B7-B710-4AE7A4890392}" type="slidenum">
              <a:rPr lang="en-US" altLang="en-US"/>
              <a:pPr/>
              <a:t>24</a:t>
            </a:fld>
            <a:endParaRPr lang="en-US" alt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ltLang="en-US"/>
              <a:t>These guidelines user need to follow for security</a:t>
            </a:r>
          </a:p>
          <a:p>
            <a:endParaRPr lang="en-US" altLang="en-US"/>
          </a:p>
          <a:p>
            <a:pPr lvl="1"/>
            <a:r>
              <a:rPr lang="en-US" altLang="en-US"/>
              <a:t>Be careful setting file / directory permissions</a:t>
            </a:r>
          </a:p>
          <a:p>
            <a:pPr lvl="1"/>
            <a:r>
              <a:rPr lang="en-US" altLang="en-US"/>
              <a:t>Use groups to differentiate between roles</a:t>
            </a:r>
          </a:p>
          <a:p>
            <a:pPr lvl="1"/>
            <a:r>
              <a:rPr lang="en-US" altLang="en-US"/>
              <a:t>Use extreme care in granting / using root privileges</a:t>
            </a:r>
          </a:p>
          <a:p>
            <a:endParaRPr lang="en-US" altLang="en-US"/>
          </a:p>
          <a:p>
            <a:endParaRPr lang="en-US" altLang="en-US"/>
          </a:p>
          <a:p>
            <a:endParaRPr lang="en-US" altLang="en-US"/>
          </a:p>
        </p:txBody>
      </p:sp>
    </p:spTree>
    <p:extLst>
      <p:ext uri="{BB962C8B-B14F-4D97-AF65-F5344CB8AC3E}">
        <p14:creationId xmlns:p14="http://schemas.microsoft.com/office/powerpoint/2010/main" val="67482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238D1-E611-4DA9-828B-0E8873A8BAAD}" type="slidenum">
              <a:rPr lang="en-US" altLang="en-US"/>
              <a:pPr/>
              <a:t>25</a:t>
            </a:fld>
            <a:endParaRPr lang="en-US" alt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altLang="en-US"/>
              <a:t>Password againg is ste globally in the files /etc/login.defs and /etc/default/useradd but these settings are only applied when new user accounts are created</a:t>
            </a:r>
          </a:p>
          <a:p>
            <a:endParaRPr lang="en-US" altLang="en-US"/>
          </a:p>
          <a:p>
            <a:r>
              <a:rPr lang="en-US" altLang="en-US"/>
              <a:t>To modify password lifetime for existing account use the ‘change’ command</a:t>
            </a:r>
          </a:p>
        </p:txBody>
      </p:sp>
    </p:spTree>
    <p:extLst>
      <p:ext uri="{BB962C8B-B14F-4D97-AF65-F5344CB8AC3E}">
        <p14:creationId xmlns:p14="http://schemas.microsoft.com/office/powerpoint/2010/main" val="104803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9DE35B27-722D-479F-AE8A-9D1E19209290}" type="datetimeFigureOut">
              <a:rPr lang="en-US"/>
              <a:pPr>
                <a:defRPr/>
              </a:pPr>
              <a:t>11/29/2021</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smtClean="0"/>
            </a:lvl1pPr>
          </a:lstStyle>
          <a:p>
            <a:pPr>
              <a:defRPr/>
            </a:pPr>
            <a:fld id="{587CAC18-B632-4DC6-9D20-180F256059AD}" type="slidenum">
              <a:rPr lang="en-US" altLang="en-US"/>
              <a:pPr>
                <a:defRPr/>
              </a:pPr>
              <a:t>‹#›</a:t>
            </a:fld>
            <a:endParaRPr lang="en-US" altLang="en-US"/>
          </a:p>
        </p:txBody>
      </p:sp>
    </p:spTree>
    <p:extLst>
      <p:ext uri="{BB962C8B-B14F-4D97-AF65-F5344CB8AC3E}">
        <p14:creationId xmlns:p14="http://schemas.microsoft.com/office/powerpoint/2010/main" val="358924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A71ECBB1-4F72-42EE-962D-8D619EADA197}" type="datetimeFigureOut">
              <a:rPr lang="en-US"/>
              <a:pPr>
                <a:defRPr/>
              </a:pPr>
              <a:t>11/29/2021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024E5EE-EF7A-4CE2-B37B-14BAE1F61095}" type="slidenum">
              <a:rPr lang="en-US" altLang="en-US"/>
              <a:pPr>
                <a:defRPr/>
              </a:pPr>
              <a:t>‹#›</a:t>
            </a:fld>
            <a:endParaRPr lang="en-US" altLang="en-US"/>
          </a:p>
        </p:txBody>
      </p:sp>
    </p:spTree>
    <p:extLst>
      <p:ext uri="{BB962C8B-B14F-4D97-AF65-F5344CB8AC3E}">
        <p14:creationId xmlns:p14="http://schemas.microsoft.com/office/powerpoint/2010/main" val="340298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EEA0A553-A8E7-4033-AF4F-9980AF19E86A}" type="datetimeFigureOut">
              <a:rPr lang="en-US"/>
              <a:pPr>
                <a:defRPr/>
              </a:pPr>
              <a:t>11/29/2021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3B17EBF-D0FB-40F0-A4D8-34F2BB57DD8D}" type="slidenum">
              <a:rPr lang="en-US" altLang="en-US"/>
              <a:pPr>
                <a:defRPr/>
              </a:pPr>
              <a:t>‹#›</a:t>
            </a:fld>
            <a:endParaRPr lang="en-US" altLang="en-US"/>
          </a:p>
        </p:txBody>
      </p:sp>
    </p:spTree>
    <p:extLst>
      <p:ext uri="{BB962C8B-B14F-4D97-AF65-F5344CB8AC3E}">
        <p14:creationId xmlns:p14="http://schemas.microsoft.com/office/powerpoint/2010/main" val="68320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DA8693E0-2FBC-411A-9E2D-7BB679E8A33B}" type="datetimeFigureOut">
              <a:rPr lang="en-US"/>
              <a:pPr>
                <a:defRPr/>
              </a:pPr>
              <a:t>11/29/2021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B1CCE37-9B19-4A1F-B317-C426BEA3A6D0}" type="slidenum">
              <a:rPr lang="en-US" altLang="en-US"/>
              <a:pPr>
                <a:defRPr/>
              </a:pPr>
              <a:t>‹#›</a:t>
            </a:fld>
            <a:endParaRPr lang="en-US" altLang="en-US"/>
          </a:p>
        </p:txBody>
      </p:sp>
    </p:spTree>
    <p:extLst>
      <p:ext uri="{BB962C8B-B14F-4D97-AF65-F5344CB8AC3E}">
        <p14:creationId xmlns:p14="http://schemas.microsoft.com/office/powerpoint/2010/main" val="193344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7043A202-D693-4DA3-A9D5-41F5562821BE}" type="datetimeFigureOut">
              <a:rPr lang="en-US"/>
              <a:pPr>
                <a:defRPr/>
              </a:pPr>
              <a:t>11/29/2021</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smtClean="0"/>
            </a:lvl1pPr>
          </a:lstStyle>
          <a:p>
            <a:pPr>
              <a:defRPr/>
            </a:pPr>
            <a:fld id="{AD6B3CBA-5C7D-47E3-A184-0130CB1E7922}" type="slidenum">
              <a:rPr lang="en-US" altLang="en-US"/>
              <a:pPr>
                <a:defRPr/>
              </a:pPr>
              <a:t>‹#›</a:t>
            </a:fld>
            <a:endParaRPr lang="en-US" altLang="en-US"/>
          </a:p>
        </p:txBody>
      </p:sp>
    </p:spTree>
    <p:extLst>
      <p:ext uri="{BB962C8B-B14F-4D97-AF65-F5344CB8AC3E}">
        <p14:creationId xmlns:p14="http://schemas.microsoft.com/office/powerpoint/2010/main" val="23730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DD480137-D48C-480B-AE9D-C2DBF8E0F16F}" type="datetimeFigureOut">
              <a:rPr lang="en-US"/>
              <a:pPr>
                <a:defRPr/>
              </a:pPr>
              <a:t>11/29/2021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F9A25685-DB8E-4829-B9B3-CE34A8BF2914}" type="slidenum">
              <a:rPr lang="en-US" altLang="en-US"/>
              <a:pPr>
                <a:defRPr/>
              </a:pPr>
              <a:t>‹#›</a:t>
            </a:fld>
            <a:endParaRPr lang="en-US" altLang="en-US"/>
          </a:p>
        </p:txBody>
      </p:sp>
    </p:spTree>
    <p:extLst>
      <p:ext uri="{BB962C8B-B14F-4D97-AF65-F5344CB8AC3E}">
        <p14:creationId xmlns:p14="http://schemas.microsoft.com/office/powerpoint/2010/main" val="192270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1EB63DA3-CF07-422A-A7E7-C8441FF20691}" type="datetimeFigureOut">
              <a:rPr lang="en-US"/>
              <a:pPr>
                <a:defRPr/>
              </a:pPr>
              <a:t>11/29/2021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7E91BAAF-10C9-4D5C-B00C-BD2C99104B84}" type="slidenum">
              <a:rPr lang="en-US" altLang="en-US"/>
              <a:pPr>
                <a:defRPr/>
              </a:pPr>
              <a:t>‹#›</a:t>
            </a:fld>
            <a:endParaRPr lang="en-US" altLang="en-US"/>
          </a:p>
        </p:txBody>
      </p:sp>
    </p:spTree>
    <p:extLst>
      <p:ext uri="{BB962C8B-B14F-4D97-AF65-F5344CB8AC3E}">
        <p14:creationId xmlns:p14="http://schemas.microsoft.com/office/powerpoint/2010/main" val="398592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08DE1C78-DF78-4C5A-BED5-B7B03F45249D}" type="datetimeFigureOut">
              <a:rPr lang="en-US"/>
              <a:pPr>
                <a:defRPr/>
              </a:pPr>
              <a:t>11/29/2021</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63847665-8DC7-4493-BA40-B8EA76442CA9}" type="slidenum">
              <a:rPr lang="en-US" altLang="en-US"/>
              <a:pPr>
                <a:defRPr/>
              </a:pPr>
              <a:t>‹#›</a:t>
            </a:fld>
            <a:endParaRPr lang="en-US" altLang="en-US"/>
          </a:p>
        </p:txBody>
      </p:sp>
    </p:spTree>
    <p:extLst>
      <p:ext uri="{BB962C8B-B14F-4D97-AF65-F5344CB8AC3E}">
        <p14:creationId xmlns:p14="http://schemas.microsoft.com/office/powerpoint/2010/main" val="141919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FF791A91-6368-4A9F-88C2-2E770D74C8B6}" type="datetimeFigureOut">
              <a:rPr lang="en-US"/>
              <a:pPr>
                <a:defRPr/>
              </a:pPr>
              <a:t>11/29/2021</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smtClean="0"/>
            </a:lvl1pPr>
          </a:lstStyle>
          <a:p>
            <a:pPr>
              <a:defRPr/>
            </a:pPr>
            <a:fld id="{DDB3FCD1-4044-4BBE-9287-C051EDB04A5F}" type="slidenum">
              <a:rPr lang="en-US" altLang="en-US"/>
              <a:pPr>
                <a:defRPr/>
              </a:pPr>
              <a:t>‹#›</a:t>
            </a:fld>
            <a:endParaRPr lang="en-US" altLang="en-US"/>
          </a:p>
        </p:txBody>
      </p:sp>
    </p:spTree>
    <p:extLst>
      <p:ext uri="{BB962C8B-B14F-4D97-AF65-F5344CB8AC3E}">
        <p14:creationId xmlns:p14="http://schemas.microsoft.com/office/powerpoint/2010/main" val="277900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74BF6B36-06ED-4FC9-B0B9-9D9BCCE0151F}" type="datetimeFigureOut">
              <a:rPr lang="en-US"/>
              <a:pPr>
                <a:defRPr/>
              </a:pPr>
              <a:t>11/29/2021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BC77BD9-FC36-4170-B92B-0E524E53BD57}" type="slidenum">
              <a:rPr lang="en-US" altLang="en-US"/>
              <a:pPr>
                <a:defRPr/>
              </a:pPr>
              <a:t>‹#›</a:t>
            </a:fld>
            <a:endParaRPr lang="en-US" altLang="en-US"/>
          </a:p>
        </p:txBody>
      </p:sp>
    </p:spTree>
    <p:extLst>
      <p:ext uri="{BB962C8B-B14F-4D97-AF65-F5344CB8AC3E}">
        <p14:creationId xmlns:p14="http://schemas.microsoft.com/office/powerpoint/2010/main" val="179740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DBAFADE-C3E5-4677-BEB9-6FE45F39E270}" type="datetimeFigureOut">
              <a:rPr lang="en-US"/>
              <a:pPr>
                <a:defRPr/>
              </a:pPr>
              <a:t>11/29/2021</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smtClean="0"/>
            </a:lvl1pPr>
          </a:lstStyle>
          <a:p>
            <a:pPr>
              <a:defRPr/>
            </a:pPr>
            <a:fld id="{C28454FA-D2CA-45BD-8EC6-F18E282C5BFE}" type="slidenum">
              <a:rPr lang="en-US" altLang="en-US"/>
              <a:pPr>
                <a:defRPr/>
              </a:pPr>
              <a:t>‹#›</a:t>
            </a:fld>
            <a:endParaRPr lang="en-US" altLang="en-US"/>
          </a:p>
        </p:txBody>
      </p:sp>
    </p:spTree>
    <p:extLst>
      <p:ext uri="{BB962C8B-B14F-4D97-AF65-F5344CB8AC3E}">
        <p14:creationId xmlns:p14="http://schemas.microsoft.com/office/powerpoint/2010/main" val="384373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F7E20E7B-79D4-4A4B-BC1A-D3DB2493F6F8}" type="datetimeFigureOut">
              <a:rPr lang="en-US"/>
              <a:pPr>
                <a:defRPr/>
              </a:pPr>
              <a:t>11/29/2021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smtClean="0">
                <a:solidFill>
                  <a:srgbClr val="B5A788"/>
                </a:solidFill>
              </a:defRPr>
            </a:lvl1pPr>
          </a:lstStyle>
          <a:p>
            <a:pPr>
              <a:defRPr/>
            </a:pPr>
            <a:fld id="{9F0EAAAB-7DAD-46A1-BDC6-93D81DFB6C6C}" type="slidenum">
              <a:rPr lang="en-US" altLang="en-US"/>
              <a:pPr>
                <a:defRPr/>
              </a:pPr>
              <a:t>‹#›</a:t>
            </a:fld>
            <a:endParaRPr lang="en-US" alt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87" r:id="rId1"/>
    <p:sldLayoutId id="2147483882" r:id="rId2"/>
    <p:sldLayoutId id="2147483888" r:id="rId3"/>
    <p:sldLayoutId id="2147483883" r:id="rId4"/>
    <p:sldLayoutId id="2147483889" r:id="rId5"/>
    <p:sldLayoutId id="2147483884" r:id="rId6"/>
    <p:sldLayoutId id="2147483890" r:id="rId7"/>
    <p:sldLayoutId id="2147483891" r:id="rId8"/>
    <p:sldLayoutId id="2147483892" r:id="rId9"/>
    <p:sldLayoutId id="2147483885" r:id="rId10"/>
    <p:sldLayoutId id="2147483886"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ZyFFIeeNrr0"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debuntu.org/how-to-managing-services-with-update-rc-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pentestlab.blog/2012/03/22/apache-tomcat-exploit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edium.com/hacker-toolbelt/metasploitable-2-ix-port-2121-8ccff086b30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rapid7.com/db/modules/exploit/multi/http/php_cgi_arg_injec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ecmint.com/linux-server-hardening-security-tips/" TargetMode="External"/><Relationship Id="rId2" Type="http://schemas.openxmlformats.org/officeDocument/2006/relationships/hyperlink" Target="https://akvilekiskis.com/work/metasploitable/index.html" TargetMode="External"/><Relationship Id="rId1" Type="http://schemas.openxmlformats.org/officeDocument/2006/relationships/slideLayout" Target="../slideLayouts/slideLayout2.xml"/><Relationship Id="rId6" Type="http://schemas.openxmlformats.org/officeDocument/2006/relationships/hyperlink" Target="https://akvilekiskis.com/work/pentesting/bpt1.html" TargetMode="External"/><Relationship Id="rId5" Type="http://schemas.openxmlformats.org/officeDocument/2006/relationships/hyperlink" Target="http://www.computersecuritystudent.com/HOME/index.html" TargetMode="External"/><Relationship Id="rId4" Type="http://schemas.openxmlformats.org/officeDocument/2006/relationships/hyperlink" Target="https://www.cyberciti.biz/tips/linux-security.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ecmint.com/useful-basic-commands-of-apt-get-and-apt-cache-for-package-management/"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hostinger.com/tutorials/iptables-tutorial" TargetMode="External"/><Relationship Id="rId2" Type="http://schemas.openxmlformats.org/officeDocument/2006/relationships/hyperlink" Target="https://phoenixnap.com/kb/install-ftp-server-on-ubuntu-vsftpd"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85446" y="789854"/>
            <a:ext cx="7772400" cy="1697037"/>
          </a:xfrm>
        </p:spPr>
        <p:txBody>
          <a:bodyPr>
            <a:normAutofit fontScale="90000"/>
          </a:bodyPr>
          <a:lstStyle/>
          <a:p>
            <a:r>
              <a:rPr lang="en-US" sz="4000" dirty="0">
                <a:latin typeface="AlBattar" charset="0"/>
              </a:rPr>
              <a:t>System Hardening: </a:t>
            </a:r>
            <a:r>
              <a:rPr lang="en-US" sz="3600" dirty="0">
                <a:latin typeface="AlBattar" charset="0"/>
              </a:rPr>
              <a:t>Secure the Vulnerable </a:t>
            </a:r>
            <a:r>
              <a:rPr lang="en-US" sz="3600" dirty="0" err="1">
                <a:latin typeface="AlBattar" charset="0"/>
              </a:rPr>
              <a:t>Metasploitable</a:t>
            </a:r>
            <a:r>
              <a:rPr lang="en-US" sz="3600" dirty="0">
                <a:latin typeface="AlBattar" charset="0"/>
              </a:rPr>
              <a:t> 2 Linux Virtual Machine</a:t>
            </a:r>
            <a:br>
              <a:rPr lang="en-GB" altLang="en-US" sz="3600" dirty="0">
                <a:latin typeface="AlBattar" charset="0"/>
              </a:rPr>
            </a:br>
            <a:endParaRPr lang="en-US" sz="2700" dirty="0">
              <a:solidFill>
                <a:schemeClr val="tx2">
                  <a:satMod val="130000"/>
                </a:schemeClr>
              </a:solidFill>
            </a:endParaRPr>
          </a:p>
        </p:txBody>
      </p:sp>
      <p:sp>
        <p:nvSpPr>
          <p:cNvPr id="3" name="Subtitle 2"/>
          <p:cNvSpPr>
            <a:spLocks noGrp="1"/>
          </p:cNvSpPr>
          <p:nvPr>
            <p:ph type="subTitle" idx="1"/>
          </p:nvPr>
        </p:nvSpPr>
        <p:spPr>
          <a:xfrm>
            <a:off x="1447800" y="2514600"/>
            <a:ext cx="7407275" cy="1752600"/>
          </a:xfrm>
        </p:spPr>
        <p:txBody>
          <a:bodyPr>
            <a:normAutofit/>
          </a:bodyPr>
          <a:lstStyle/>
          <a:p>
            <a:pPr eaLnBrk="1" fontAlgn="auto" hangingPunct="1">
              <a:spcAft>
                <a:spcPts val="0"/>
              </a:spcAft>
              <a:buFont typeface="Wingdings 2"/>
              <a:buNone/>
              <a:defRPr/>
            </a:pPr>
            <a:r>
              <a:rPr lang="en-US" b="1" dirty="0"/>
              <a:t>CIS 6395, Incident Response Technologies</a:t>
            </a:r>
          </a:p>
          <a:p>
            <a:pPr eaLnBrk="1" fontAlgn="auto" hangingPunct="1">
              <a:spcAft>
                <a:spcPts val="0"/>
              </a:spcAft>
              <a:buFont typeface="Wingdings 2"/>
              <a:buNone/>
              <a:defRPr/>
            </a:pPr>
            <a:r>
              <a:rPr lang="en-US" b="1" dirty="0"/>
              <a:t>Fall 2021, Dr. Cliff Zou</a:t>
            </a:r>
          </a:p>
          <a:p>
            <a:pPr eaLnBrk="1" fontAlgn="auto" hangingPunct="1">
              <a:spcAft>
                <a:spcPts val="0"/>
              </a:spcAft>
              <a:buFont typeface="Wingdings 2"/>
              <a:buNone/>
              <a:defRPr/>
            </a:pPr>
            <a:r>
              <a:rPr lang="en-US" dirty="0"/>
              <a:t>czou@cs.ucf.edu</a:t>
            </a:r>
          </a:p>
        </p:txBody>
      </p:sp>
      <p:pic>
        <p:nvPicPr>
          <p:cNvPr id="92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876800"/>
            <a:ext cx="24384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Port 5432 - </a:t>
            </a:r>
            <a:r>
              <a:rPr lang="en-US" dirty="0" err="1">
                <a:effectLst/>
              </a:rPr>
              <a:t>PostGreSQL</a:t>
            </a:r>
            <a:endParaRPr lang="en-US" dirty="0"/>
          </a:p>
        </p:txBody>
      </p:sp>
      <p:sp>
        <p:nvSpPr>
          <p:cNvPr id="3" name="Content Placeholder 2"/>
          <p:cNvSpPr>
            <a:spLocks noGrp="1"/>
          </p:cNvSpPr>
          <p:nvPr>
            <p:ph idx="1"/>
          </p:nvPr>
        </p:nvSpPr>
        <p:spPr>
          <a:xfrm>
            <a:off x="1066800" y="1447800"/>
            <a:ext cx="7867650" cy="4800600"/>
          </a:xfrm>
        </p:spPr>
        <p:txBody>
          <a:bodyPr/>
          <a:lstStyle/>
          <a:p>
            <a:r>
              <a:rPr lang="en-US" sz="2400" dirty="0" err="1"/>
              <a:t>Metasploit</a:t>
            </a:r>
            <a:r>
              <a:rPr lang="en-US" sz="2400" dirty="0"/>
              <a:t> exploit using </a:t>
            </a:r>
            <a:r>
              <a:rPr lang="en-US" sz="2400" dirty="0" err="1"/>
              <a:t>linux</a:t>
            </a:r>
            <a:r>
              <a:rPr lang="en-US" sz="2400" dirty="0"/>
              <a:t>/</a:t>
            </a:r>
            <a:r>
              <a:rPr lang="en-US" sz="2400" dirty="0" err="1"/>
              <a:t>postgres</a:t>
            </a:r>
            <a:r>
              <a:rPr lang="en-US" sz="2400" dirty="0"/>
              <a:t>/</a:t>
            </a:r>
            <a:r>
              <a:rPr lang="en-US" sz="2400" dirty="0" err="1"/>
              <a:t>postgres_payload</a:t>
            </a:r>
            <a:endParaRPr lang="en-US" sz="2400" dirty="0"/>
          </a:p>
          <a:p>
            <a:endParaRPr lang="en-US" dirty="0"/>
          </a:p>
        </p:txBody>
      </p:sp>
      <p:pic>
        <p:nvPicPr>
          <p:cNvPr id="4" name="Picture 3"/>
          <p:cNvPicPr>
            <a:picLocks noChangeAspect="1"/>
          </p:cNvPicPr>
          <p:nvPr/>
        </p:nvPicPr>
        <p:blipFill>
          <a:blip r:embed="rId2"/>
          <a:stretch>
            <a:fillRect/>
          </a:stretch>
        </p:blipFill>
        <p:spPr>
          <a:xfrm>
            <a:off x="581025" y="2057400"/>
            <a:ext cx="8353425" cy="4573276"/>
          </a:xfrm>
          <a:prstGeom prst="rect">
            <a:avLst/>
          </a:prstGeom>
        </p:spPr>
      </p:pic>
    </p:spTree>
    <p:extLst>
      <p:ext uri="{BB962C8B-B14F-4D97-AF65-F5344CB8AC3E}">
        <p14:creationId xmlns:p14="http://schemas.microsoft.com/office/powerpoint/2010/main" val="127348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Port 5432 - </a:t>
            </a:r>
            <a:r>
              <a:rPr lang="en-US" dirty="0" err="1">
                <a:effectLst/>
              </a:rPr>
              <a:t>PostGresSQL</a:t>
            </a:r>
            <a:endParaRPr lang="en-US" dirty="0"/>
          </a:p>
        </p:txBody>
      </p:sp>
      <p:sp>
        <p:nvSpPr>
          <p:cNvPr id="3" name="Content Placeholder 2"/>
          <p:cNvSpPr>
            <a:spLocks noGrp="1"/>
          </p:cNvSpPr>
          <p:nvPr>
            <p:ph idx="1"/>
          </p:nvPr>
        </p:nvSpPr>
        <p:spPr>
          <a:xfrm>
            <a:off x="914400" y="1447800"/>
            <a:ext cx="8020050" cy="4800600"/>
          </a:xfrm>
        </p:spPr>
        <p:txBody>
          <a:bodyPr/>
          <a:lstStyle/>
          <a:p>
            <a:r>
              <a:rPr lang="en-US" dirty="0"/>
              <a:t>Solution#1: Use </a:t>
            </a:r>
            <a:r>
              <a:rPr lang="en-US" dirty="0" err="1"/>
              <a:t>iptables</a:t>
            </a:r>
            <a:r>
              <a:rPr lang="en-US" dirty="0"/>
              <a:t> to block incoming </a:t>
            </a:r>
            <a:r>
              <a:rPr lang="en-US" dirty="0" err="1"/>
              <a:t>postgresql</a:t>
            </a:r>
            <a:r>
              <a:rPr lang="en-US" dirty="0"/>
              <a:t> traffic</a:t>
            </a:r>
          </a:p>
          <a:p>
            <a:endParaRPr lang="en-US" dirty="0"/>
          </a:p>
          <a:p>
            <a:pPr lvl="1"/>
            <a:r>
              <a:rPr lang="en-US" sz="2000" dirty="0"/>
              <a:t>Use command ‘/</a:t>
            </a:r>
            <a:r>
              <a:rPr lang="en-US" sz="2000" dirty="0" err="1"/>
              <a:t>sbin</a:t>
            </a:r>
            <a:r>
              <a:rPr lang="en-US" sz="2000" dirty="0"/>
              <a:t>/</a:t>
            </a:r>
            <a:r>
              <a:rPr lang="en-US" sz="2000" dirty="0" err="1"/>
              <a:t>iptables</a:t>
            </a:r>
            <a:r>
              <a:rPr lang="en-US" sz="2000" dirty="0"/>
              <a:t>-save’  to make your </a:t>
            </a:r>
            <a:r>
              <a:rPr lang="en-US" sz="2000" dirty="0" err="1"/>
              <a:t>iptable</a:t>
            </a:r>
            <a:r>
              <a:rPr lang="en-US" sz="2000" dirty="0"/>
              <a:t> changes persistent after reboot</a:t>
            </a:r>
          </a:p>
          <a:p>
            <a:r>
              <a:rPr lang="en-US" dirty="0"/>
              <a:t>Solution#2: change the default </a:t>
            </a:r>
            <a:r>
              <a:rPr lang="en-US" dirty="0" err="1"/>
              <a:t>dir</a:t>
            </a:r>
            <a:r>
              <a:rPr lang="en-US" dirty="0"/>
              <a:t> used by the exploit</a:t>
            </a:r>
          </a:p>
          <a:p>
            <a:pPr lvl="1"/>
            <a:r>
              <a:rPr lang="en-US" dirty="0"/>
              <a:t>Edit /</a:t>
            </a:r>
            <a:r>
              <a:rPr lang="en-US" dirty="0" err="1"/>
              <a:t>etc</a:t>
            </a:r>
            <a:r>
              <a:rPr lang="en-US" dirty="0"/>
              <a:t>/</a:t>
            </a:r>
            <a:r>
              <a:rPr lang="en-US" dirty="0" err="1"/>
              <a:t>postgresql</a:t>
            </a:r>
            <a:r>
              <a:rPr lang="en-US" dirty="0"/>
              <a:t>/8.3/main/</a:t>
            </a:r>
            <a:r>
              <a:rPr lang="en-US" dirty="0" err="1"/>
              <a:t>postgresql.conf</a:t>
            </a:r>
            <a:endParaRPr lang="en-US" dirty="0"/>
          </a:p>
          <a:p>
            <a:pPr lvl="2"/>
            <a:r>
              <a:rPr lang="en-US" dirty="0"/>
              <a:t>The default directory is /</a:t>
            </a:r>
            <a:r>
              <a:rPr lang="en-US" dirty="0" err="1"/>
              <a:t>var</a:t>
            </a:r>
            <a:r>
              <a:rPr lang="en-US" dirty="0"/>
              <a:t>/lib/</a:t>
            </a:r>
            <a:r>
              <a:rPr lang="en-US" dirty="0" err="1"/>
              <a:t>postgresql</a:t>
            </a:r>
            <a:r>
              <a:rPr lang="en-US" dirty="0"/>
              <a:t>/8.3/main so you can change it to whatever you like</a:t>
            </a:r>
          </a:p>
          <a:p>
            <a:pPr lvl="1"/>
            <a:r>
              <a:rPr lang="en-US" dirty="0"/>
              <a:t>Then the exploit will not work</a:t>
            </a:r>
          </a:p>
        </p:txBody>
      </p:sp>
      <p:pic>
        <p:nvPicPr>
          <p:cNvPr id="5" name="Picture 4"/>
          <p:cNvPicPr>
            <a:picLocks noChangeAspect="1"/>
          </p:cNvPicPr>
          <p:nvPr/>
        </p:nvPicPr>
        <p:blipFill>
          <a:blip r:embed="rId2"/>
          <a:stretch>
            <a:fillRect/>
          </a:stretch>
        </p:blipFill>
        <p:spPr>
          <a:xfrm>
            <a:off x="777128" y="2590800"/>
            <a:ext cx="8143875" cy="465153"/>
          </a:xfrm>
          <a:prstGeom prst="rect">
            <a:avLst/>
          </a:prstGeom>
        </p:spPr>
      </p:pic>
    </p:spTree>
    <p:extLst>
      <p:ext uri="{BB962C8B-B14F-4D97-AF65-F5344CB8AC3E}">
        <p14:creationId xmlns:p14="http://schemas.microsoft.com/office/powerpoint/2010/main" val="57016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Port 5900 - VNC</a:t>
            </a:r>
            <a:endParaRPr lang="en-US" dirty="0"/>
          </a:p>
        </p:txBody>
      </p:sp>
      <p:sp>
        <p:nvSpPr>
          <p:cNvPr id="3" name="Content Placeholder 2"/>
          <p:cNvSpPr>
            <a:spLocks noGrp="1"/>
          </p:cNvSpPr>
          <p:nvPr>
            <p:ph idx="1"/>
          </p:nvPr>
        </p:nvSpPr>
        <p:spPr>
          <a:xfrm>
            <a:off x="990600" y="1447800"/>
            <a:ext cx="7943850" cy="4800600"/>
          </a:xfrm>
        </p:spPr>
        <p:txBody>
          <a:bodyPr/>
          <a:lstStyle/>
          <a:p>
            <a:r>
              <a:rPr lang="en-US" dirty="0" err="1"/>
              <a:t>Metasploit</a:t>
            </a:r>
            <a:r>
              <a:rPr lang="en-US" dirty="0"/>
              <a:t> attack to find password</a:t>
            </a:r>
          </a:p>
          <a:p>
            <a:pPr lvl="1"/>
            <a:r>
              <a:rPr lang="en-US" dirty="0">
                <a:hlinkClick r:id="rId2"/>
              </a:rPr>
              <a:t>https://www.youtube.com/watch?v=ZyFFIeeNrr0</a:t>
            </a:r>
            <a:endParaRPr lang="en-US" dirty="0"/>
          </a:p>
          <a:p>
            <a:r>
              <a:rPr lang="en-US" dirty="0"/>
              <a:t>Metasploitable2 has the password of ‘password’</a:t>
            </a:r>
          </a:p>
          <a:p>
            <a:endParaRPr lang="en-US" dirty="0"/>
          </a:p>
          <a:p>
            <a:endParaRPr lang="en-US" dirty="0"/>
          </a:p>
          <a:p>
            <a:r>
              <a:rPr lang="en-US" dirty="0"/>
              <a:t>Solution: change </a:t>
            </a:r>
            <a:r>
              <a:rPr lang="en-US" dirty="0" err="1"/>
              <a:t>vnc</a:t>
            </a:r>
            <a:r>
              <a:rPr lang="en-US" dirty="0"/>
              <a:t> to a stronger password</a:t>
            </a:r>
          </a:p>
          <a:p>
            <a:endParaRPr lang="en-US" dirty="0"/>
          </a:p>
        </p:txBody>
      </p:sp>
      <p:pic>
        <p:nvPicPr>
          <p:cNvPr id="4" name="Picture 3"/>
          <p:cNvPicPr>
            <a:picLocks noChangeAspect="1"/>
          </p:cNvPicPr>
          <p:nvPr/>
        </p:nvPicPr>
        <p:blipFill>
          <a:blip r:embed="rId3"/>
          <a:stretch>
            <a:fillRect/>
          </a:stretch>
        </p:blipFill>
        <p:spPr>
          <a:xfrm>
            <a:off x="1295400" y="3581400"/>
            <a:ext cx="6391275" cy="1038225"/>
          </a:xfrm>
          <a:prstGeom prst="rect">
            <a:avLst/>
          </a:prstGeom>
        </p:spPr>
      </p:pic>
      <p:pic>
        <p:nvPicPr>
          <p:cNvPr id="5" name="Picture 4"/>
          <p:cNvPicPr>
            <a:picLocks noChangeAspect="1"/>
          </p:cNvPicPr>
          <p:nvPr/>
        </p:nvPicPr>
        <p:blipFill>
          <a:blip r:embed="rId4"/>
          <a:stretch>
            <a:fillRect/>
          </a:stretch>
        </p:blipFill>
        <p:spPr>
          <a:xfrm>
            <a:off x="2133600" y="5222708"/>
            <a:ext cx="5410200" cy="1530517"/>
          </a:xfrm>
          <a:prstGeom prst="rect">
            <a:avLst/>
          </a:prstGeom>
        </p:spPr>
      </p:pic>
    </p:spTree>
    <p:extLst>
      <p:ext uri="{BB962C8B-B14F-4D97-AF65-F5344CB8AC3E}">
        <p14:creationId xmlns:p14="http://schemas.microsoft.com/office/powerpoint/2010/main" val="415868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Port 6667 - </a:t>
            </a:r>
            <a:r>
              <a:rPr lang="en-US" dirty="0" err="1">
                <a:effectLst/>
              </a:rPr>
              <a:t>UnrealIRCd</a:t>
            </a:r>
            <a:endParaRPr lang="en-US" dirty="0"/>
          </a:p>
        </p:txBody>
      </p:sp>
      <p:sp>
        <p:nvSpPr>
          <p:cNvPr id="3" name="Content Placeholder 2"/>
          <p:cNvSpPr>
            <a:spLocks noGrp="1"/>
          </p:cNvSpPr>
          <p:nvPr>
            <p:ph idx="1"/>
          </p:nvPr>
        </p:nvSpPr>
        <p:spPr>
          <a:xfrm>
            <a:off x="914400" y="1417638"/>
            <a:ext cx="8020050" cy="4800600"/>
          </a:xfrm>
        </p:spPr>
        <p:txBody>
          <a:bodyPr/>
          <a:lstStyle/>
          <a:p>
            <a:r>
              <a:rPr lang="en-US" dirty="0"/>
              <a:t>Cannot be patched</a:t>
            </a:r>
          </a:p>
          <a:p>
            <a:endParaRPr lang="en-US" dirty="0"/>
          </a:p>
          <a:p>
            <a:endParaRPr lang="en-US" dirty="0"/>
          </a:p>
          <a:p>
            <a:endParaRPr lang="en-US" dirty="0"/>
          </a:p>
          <a:p>
            <a:r>
              <a:rPr lang="en-US" dirty="0"/>
              <a:t>Solution: Disable </a:t>
            </a:r>
            <a:r>
              <a:rPr lang="en-US" dirty="0" err="1"/>
              <a:t>UnrealIRCd</a:t>
            </a:r>
            <a:r>
              <a:rPr lang="en-US" dirty="0"/>
              <a:t>, or use Iptables to block incoming IRC traffic</a:t>
            </a:r>
          </a:p>
          <a:p>
            <a:pPr lvl="1"/>
            <a:r>
              <a:rPr lang="en-US" dirty="0"/>
              <a:t>iptables -A INPUT -p </a:t>
            </a:r>
            <a:r>
              <a:rPr lang="en-US" dirty="0" err="1"/>
              <a:t>tcp</a:t>
            </a:r>
            <a:r>
              <a:rPr lang="en-US" dirty="0"/>
              <a:t> --</a:t>
            </a:r>
            <a:r>
              <a:rPr lang="en-US" dirty="0" err="1"/>
              <a:t>dport</a:t>
            </a:r>
            <a:r>
              <a:rPr lang="en-US" dirty="0"/>
              <a:t> 6667 -j DROP </a:t>
            </a:r>
          </a:p>
        </p:txBody>
      </p:sp>
      <p:pic>
        <p:nvPicPr>
          <p:cNvPr id="4" name="Picture 3"/>
          <p:cNvPicPr>
            <a:picLocks noChangeAspect="1"/>
          </p:cNvPicPr>
          <p:nvPr/>
        </p:nvPicPr>
        <p:blipFill>
          <a:blip r:embed="rId2"/>
          <a:stretch>
            <a:fillRect/>
          </a:stretch>
        </p:blipFill>
        <p:spPr>
          <a:xfrm>
            <a:off x="1184088" y="1981200"/>
            <a:ext cx="7727950" cy="1683475"/>
          </a:xfrm>
          <a:prstGeom prst="rect">
            <a:avLst/>
          </a:prstGeom>
        </p:spPr>
      </p:pic>
    </p:spTree>
    <p:extLst>
      <p:ext uri="{BB962C8B-B14F-4D97-AF65-F5344CB8AC3E}">
        <p14:creationId xmlns:p14="http://schemas.microsoft.com/office/powerpoint/2010/main" val="153199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7650" cy="1143000"/>
          </a:xfrm>
        </p:spPr>
        <p:txBody>
          <a:bodyPr>
            <a:noAutofit/>
          </a:bodyPr>
          <a:lstStyle/>
          <a:p>
            <a:r>
              <a:rPr lang="en-US" sz="3600" dirty="0"/>
              <a:t>Manage Startup Service using update-</a:t>
            </a:r>
            <a:r>
              <a:rPr lang="en-US" sz="3600" dirty="0" err="1"/>
              <a:t>rc.d</a:t>
            </a:r>
            <a:endParaRPr lang="en-US" sz="3600" dirty="0"/>
          </a:p>
        </p:txBody>
      </p:sp>
      <p:sp>
        <p:nvSpPr>
          <p:cNvPr id="3" name="Content Placeholder 2"/>
          <p:cNvSpPr>
            <a:spLocks noGrp="1"/>
          </p:cNvSpPr>
          <p:nvPr>
            <p:ph idx="1"/>
          </p:nvPr>
        </p:nvSpPr>
        <p:spPr>
          <a:xfrm>
            <a:off x="838200" y="1447800"/>
            <a:ext cx="8096250" cy="4800600"/>
          </a:xfrm>
        </p:spPr>
        <p:txBody>
          <a:bodyPr/>
          <a:lstStyle/>
          <a:p>
            <a:r>
              <a:rPr lang="en-US" sz="2800" dirty="0">
                <a:hlinkClick r:id="rId2"/>
              </a:rPr>
              <a:t>https://www.debuntu.org/how-to-managing-services-with-update-rc-d/</a:t>
            </a:r>
            <a:endParaRPr lang="en-US" sz="2800" dirty="0"/>
          </a:p>
          <a:p>
            <a:r>
              <a:rPr lang="en-US" sz="2400" dirty="0"/>
              <a:t>Startup services are listed in </a:t>
            </a:r>
            <a:r>
              <a:rPr lang="en-US" sz="2400" dirty="0" err="1"/>
              <a:t>rc</a:t>
            </a:r>
            <a:r>
              <a:rPr lang="en-US" sz="2400" dirty="0"/>
              <a:t>?.d </a:t>
            </a:r>
            <a:r>
              <a:rPr lang="en-US" sz="2400" dirty="0" err="1"/>
              <a:t>dir</a:t>
            </a:r>
            <a:endParaRPr lang="en-US" sz="2400" dirty="0"/>
          </a:p>
          <a:p>
            <a:endParaRPr lang="en-US" sz="2400" dirty="0"/>
          </a:p>
          <a:p>
            <a:endParaRPr lang="en-US" sz="2400" dirty="0"/>
          </a:p>
          <a:p>
            <a:endParaRPr lang="en-US" sz="2400" dirty="0"/>
          </a:p>
          <a:p>
            <a:endParaRPr lang="en-US" sz="2400" dirty="0"/>
          </a:p>
          <a:p>
            <a:r>
              <a:rPr lang="en-US" sz="2400" dirty="0"/>
              <a:t>Remove startup ‘apache2’ service</a:t>
            </a:r>
          </a:p>
          <a:p>
            <a:pPr lvl="1"/>
            <a:r>
              <a:rPr lang="en-US" sz="2000" dirty="0"/>
              <a:t># update-</a:t>
            </a:r>
            <a:r>
              <a:rPr lang="en-US" sz="2000" dirty="0" err="1"/>
              <a:t>rc.d</a:t>
            </a:r>
            <a:r>
              <a:rPr lang="en-US" sz="2000" dirty="0"/>
              <a:t> -f apache2 remove</a:t>
            </a:r>
          </a:p>
          <a:p>
            <a:r>
              <a:rPr lang="en-US" sz="2400" dirty="0"/>
              <a:t>Add a startup service</a:t>
            </a:r>
          </a:p>
          <a:p>
            <a:pPr lvl="1"/>
            <a:r>
              <a:rPr lang="en-US" sz="2000" dirty="0"/>
              <a:t># update-</a:t>
            </a:r>
            <a:r>
              <a:rPr lang="en-US" sz="2000" dirty="0" err="1"/>
              <a:t>rc.d</a:t>
            </a:r>
            <a:r>
              <a:rPr lang="en-US" sz="2000" dirty="0"/>
              <a:t> apache2 defaults</a:t>
            </a:r>
          </a:p>
          <a:p>
            <a:pPr marL="82550" indent="0">
              <a:buNone/>
            </a:pPr>
            <a:endParaRPr lang="en-US" dirty="0"/>
          </a:p>
        </p:txBody>
      </p:sp>
      <p:pic>
        <p:nvPicPr>
          <p:cNvPr id="4" name="Picture 3"/>
          <p:cNvPicPr>
            <a:picLocks noChangeAspect="1"/>
          </p:cNvPicPr>
          <p:nvPr/>
        </p:nvPicPr>
        <p:blipFill>
          <a:blip r:embed="rId3"/>
          <a:stretch>
            <a:fillRect/>
          </a:stretch>
        </p:blipFill>
        <p:spPr>
          <a:xfrm>
            <a:off x="1143000" y="2819400"/>
            <a:ext cx="6510337" cy="1779903"/>
          </a:xfrm>
          <a:prstGeom prst="rect">
            <a:avLst/>
          </a:prstGeom>
        </p:spPr>
      </p:pic>
    </p:spTree>
    <p:extLst>
      <p:ext uri="{BB962C8B-B14F-4D97-AF65-F5344CB8AC3E}">
        <p14:creationId xmlns:p14="http://schemas.microsoft.com/office/powerpoint/2010/main" val="335947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Port 8180 - Apache Tomcat</a:t>
            </a:r>
            <a:endParaRPr lang="en-US" dirty="0"/>
          </a:p>
        </p:txBody>
      </p:sp>
      <p:sp>
        <p:nvSpPr>
          <p:cNvPr id="3" name="Content Placeholder 2"/>
          <p:cNvSpPr>
            <a:spLocks noGrp="1"/>
          </p:cNvSpPr>
          <p:nvPr>
            <p:ph idx="1"/>
          </p:nvPr>
        </p:nvSpPr>
        <p:spPr>
          <a:xfrm>
            <a:off x="1066800" y="1447800"/>
            <a:ext cx="7867650" cy="4800600"/>
          </a:xfrm>
        </p:spPr>
        <p:txBody>
          <a:bodyPr/>
          <a:lstStyle/>
          <a:p>
            <a:r>
              <a:rPr lang="en-US" sz="2800" dirty="0"/>
              <a:t>Weak password vulnerability, exploit tutorial:</a:t>
            </a:r>
          </a:p>
          <a:p>
            <a:pPr lvl="1"/>
            <a:r>
              <a:rPr lang="en-US" sz="2400" dirty="0">
                <a:hlinkClick r:id="rId2"/>
              </a:rPr>
              <a:t>https://pentestlab.blog/2012/03/22/apache-tomcat-exploitation/</a:t>
            </a:r>
            <a:endParaRPr lang="en-US" sz="2400" dirty="0"/>
          </a:p>
          <a:p>
            <a:pPr lvl="1"/>
            <a:r>
              <a:rPr lang="en-US" sz="2400" dirty="0"/>
              <a:t>Its admin has username ‘tomcat’ password ‘tomcat’</a:t>
            </a:r>
          </a:p>
          <a:p>
            <a:endParaRPr lang="en-US" sz="2800" dirty="0"/>
          </a:p>
        </p:txBody>
      </p:sp>
    </p:spTree>
    <p:extLst>
      <p:ext uri="{BB962C8B-B14F-4D97-AF65-F5344CB8AC3E}">
        <p14:creationId xmlns:p14="http://schemas.microsoft.com/office/powerpoint/2010/main" val="2014585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Port 2121 - </a:t>
            </a:r>
            <a:r>
              <a:rPr lang="en-US" dirty="0" err="1">
                <a:effectLst/>
              </a:rPr>
              <a:t>vsftpd</a:t>
            </a:r>
            <a:endParaRPr lang="en-US" dirty="0"/>
          </a:p>
        </p:txBody>
      </p:sp>
      <p:sp>
        <p:nvSpPr>
          <p:cNvPr id="3" name="Content Placeholder 2"/>
          <p:cNvSpPr>
            <a:spLocks noGrp="1"/>
          </p:cNvSpPr>
          <p:nvPr>
            <p:ph idx="1"/>
          </p:nvPr>
        </p:nvSpPr>
        <p:spPr>
          <a:xfrm>
            <a:off x="914400" y="1447800"/>
            <a:ext cx="8020050" cy="4800600"/>
          </a:xfrm>
        </p:spPr>
        <p:txBody>
          <a:bodyPr/>
          <a:lstStyle/>
          <a:p>
            <a:r>
              <a:rPr lang="en-US" sz="2800" dirty="0" err="1"/>
              <a:t>Metasploit</a:t>
            </a:r>
            <a:r>
              <a:rPr lang="en-US" sz="2800" dirty="0"/>
              <a:t> attack port 2121 tutorial:</a:t>
            </a:r>
          </a:p>
          <a:p>
            <a:pPr lvl="1"/>
            <a:r>
              <a:rPr lang="en-US" sz="2400" dirty="0">
                <a:hlinkClick r:id="rId2"/>
              </a:rPr>
              <a:t>https://medium.com/hacker-toolbelt/metasploitable-2-ix-port-2121-8ccff086b309</a:t>
            </a:r>
            <a:endParaRPr lang="en-US" sz="2400" dirty="0"/>
          </a:p>
          <a:p>
            <a:pPr lvl="1"/>
            <a:r>
              <a:rPr lang="en-US" sz="2400" dirty="0"/>
              <a:t>Due to weak password</a:t>
            </a:r>
          </a:p>
          <a:p>
            <a:r>
              <a:rPr lang="en-US" sz="2800" dirty="0"/>
              <a:t>Solution: disable ftp service, or use </a:t>
            </a:r>
            <a:r>
              <a:rPr lang="en-US" sz="2800" dirty="0" err="1"/>
              <a:t>Iptables</a:t>
            </a:r>
            <a:r>
              <a:rPr lang="en-US" sz="2800" dirty="0"/>
              <a:t> to block incoming port 2121 traffic</a:t>
            </a:r>
          </a:p>
        </p:txBody>
      </p:sp>
    </p:spTree>
    <p:extLst>
      <p:ext uri="{BB962C8B-B14F-4D97-AF65-F5344CB8AC3E}">
        <p14:creationId xmlns:p14="http://schemas.microsoft.com/office/powerpoint/2010/main" val="116390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Unresolved: Port 80 - Apache</a:t>
            </a:r>
          </a:p>
        </p:txBody>
      </p:sp>
      <p:sp>
        <p:nvSpPr>
          <p:cNvPr id="3" name="Content Placeholder 2"/>
          <p:cNvSpPr>
            <a:spLocks noGrp="1"/>
          </p:cNvSpPr>
          <p:nvPr>
            <p:ph idx="1"/>
          </p:nvPr>
        </p:nvSpPr>
        <p:spPr>
          <a:xfrm>
            <a:off x="914400" y="1447800"/>
            <a:ext cx="8020050" cy="4800600"/>
          </a:xfrm>
        </p:spPr>
        <p:txBody>
          <a:bodyPr/>
          <a:lstStyle/>
          <a:p>
            <a:r>
              <a:rPr lang="en-US" dirty="0"/>
              <a:t>Metasploitable2 Apache server has PHP vulnerability, but its complicated to secure</a:t>
            </a:r>
          </a:p>
          <a:p>
            <a:pPr lvl="1"/>
            <a:r>
              <a:rPr lang="en-US" dirty="0"/>
              <a:t>The </a:t>
            </a:r>
            <a:r>
              <a:rPr lang="en-US" dirty="0" err="1"/>
              <a:t>Metasploit</a:t>
            </a:r>
            <a:r>
              <a:rPr lang="en-US" dirty="0"/>
              <a:t> attack tutorial:</a:t>
            </a:r>
          </a:p>
          <a:p>
            <a:pPr lvl="2"/>
            <a:r>
              <a:rPr lang="en-US" dirty="0">
                <a:hlinkClick r:id="rId2"/>
              </a:rPr>
              <a:t>https://www.rapid7.com/db/modules/exploit/multi/http/php_cgi_arg_injection/</a:t>
            </a:r>
            <a:endParaRPr lang="en-US" dirty="0"/>
          </a:p>
          <a:p>
            <a:pPr lvl="2"/>
            <a:endParaRPr lang="en-US" dirty="0"/>
          </a:p>
        </p:txBody>
      </p:sp>
    </p:spTree>
    <p:extLst>
      <p:ext uri="{BB962C8B-B14F-4D97-AF65-F5344CB8AC3E}">
        <p14:creationId xmlns:p14="http://schemas.microsoft.com/office/powerpoint/2010/main" val="3330070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l"/>
            <a:r>
              <a:rPr lang="en-US" altLang="en-US"/>
              <a:t>Linux System Hardening</a:t>
            </a:r>
          </a:p>
        </p:txBody>
      </p:sp>
      <p:sp>
        <p:nvSpPr>
          <p:cNvPr id="89091" name="Rectangle 3"/>
          <p:cNvSpPr>
            <a:spLocks noGrp="1" noChangeArrowheads="1"/>
          </p:cNvSpPr>
          <p:nvPr>
            <p:ph type="body" idx="1"/>
          </p:nvPr>
        </p:nvSpPr>
        <p:spPr/>
        <p:txBody>
          <a:bodyPr/>
          <a:lstStyle/>
          <a:p>
            <a:pPr>
              <a:lnSpc>
                <a:spcPct val="90000"/>
              </a:lnSpc>
            </a:pPr>
            <a:r>
              <a:rPr lang="en-US" altLang="en-US" sz="2400"/>
              <a:t>Can be done at system and application levels</a:t>
            </a:r>
          </a:p>
          <a:p>
            <a:pPr>
              <a:lnSpc>
                <a:spcPct val="90000"/>
              </a:lnSpc>
            </a:pPr>
            <a:r>
              <a:rPr lang="en-US" altLang="en-US" sz="2400"/>
              <a:t>Generalized steps to Linux System Hardening</a:t>
            </a:r>
          </a:p>
          <a:p>
            <a:pPr lvl="1">
              <a:lnSpc>
                <a:spcPct val="90000"/>
              </a:lnSpc>
            </a:pPr>
            <a:r>
              <a:rPr lang="en-US" altLang="en-US" sz="2000"/>
              <a:t>Preliminary Planning</a:t>
            </a:r>
          </a:p>
          <a:p>
            <a:pPr lvl="1">
              <a:lnSpc>
                <a:spcPct val="90000"/>
              </a:lnSpc>
            </a:pPr>
            <a:r>
              <a:rPr lang="en-US" altLang="en-US" sz="2000"/>
              <a:t>Physical System Security</a:t>
            </a:r>
          </a:p>
          <a:p>
            <a:pPr lvl="1">
              <a:lnSpc>
                <a:spcPct val="90000"/>
              </a:lnSpc>
            </a:pPr>
            <a:r>
              <a:rPr lang="en-US" altLang="en-US" sz="2000"/>
              <a:t>Operating System Installation</a:t>
            </a:r>
          </a:p>
          <a:p>
            <a:pPr lvl="1">
              <a:lnSpc>
                <a:spcPct val="90000"/>
              </a:lnSpc>
            </a:pPr>
            <a:r>
              <a:rPr lang="en-US" altLang="en-US" sz="2000"/>
              <a:t>Securing Local File Systems</a:t>
            </a:r>
          </a:p>
          <a:p>
            <a:pPr lvl="1">
              <a:lnSpc>
                <a:spcPct val="90000"/>
              </a:lnSpc>
            </a:pPr>
            <a:r>
              <a:rPr lang="en-US" altLang="en-US" sz="2000"/>
              <a:t>Configuring and Disabling Services</a:t>
            </a:r>
          </a:p>
          <a:p>
            <a:pPr lvl="1">
              <a:lnSpc>
                <a:spcPct val="90000"/>
              </a:lnSpc>
            </a:pPr>
            <a:r>
              <a:rPr lang="en-US" altLang="en-US" sz="2000"/>
              <a:t>Securing the root account</a:t>
            </a:r>
          </a:p>
          <a:p>
            <a:pPr lvl="1">
              <a:lnSpc>
                <a:spcPct val="90000"/>
              </a:lnSpc>
            </a:pPr>
            <a:r>
              <a:rPr lang="en-US" altLang="en-US" sz="2000"/>
              <a:t>User Authentication and User Account Attributes</a:t>
            </a:r>
          </a:p>
          <a:p>
            <a:pPr lvl="1">
              <a:lnSpc>
                <a:spcPct val="90000"/>
              </a:lnSpc>
            </a:pPr>
            <a:r>
              <a:rPr lang="en-US" altLang="en-US" sz="2000"/>
              <a:t>Securing Remote Authentication</a:t>
            </a:r>
          </a:p>
          <a:p>
            <a:pPr lvl="1">
              <a:lnSpc>
                <a:spcPct val="90000"/>
              </a:lnSpc>
            </a:pPr>
            <a:r>
              <a:rPr lang="en-US" altLang="en-US" sz="2000"/>
              <a:t>Setup Ongoing System Monitoring</a:t>
            </a:r>
          </a:p>
          <a:p>
            <a:pPr lvl="1">
              <a:lnSpc>
                <a:spcPct val="90000"/>
              </a:lnSpc>
            </a:pPr>
            <a:r>
              <a:rPr lang="en-US" altLang="en-US" sz="2000"/>
              <a:t>Backups</a:t>
            </a:r>
          </a:p>
        </p:txBody>
      </p:sp>
    </p:spTree>
    <p:extLst>
      <p:ext uri="{BB962C8B-B14F-4D97-AF65-F5344CB8AC3E}">
        <p14:creationId xmlns:p14="http://schemas.microsoft.com/office/powerpoint/2010/main" val="3858261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l"/>
            <a:r>
              <a:rPr lang="en-US" altLang="en-US" sz="3200"/>
              <a:t>OS-Level Security Tools and Techniques</a:t>
            </a:r>
          </a:p>
        </p:txBody>
      </p:sp>
      <p:sp>
        <p:nvSpPr>
          <p:cNvPr id="90115" name="Rectangle 3"/>
          <p:cNvSpPr>
            <a:spLocks noGrp="1" noChangeArrowheads="1"/>
          </p:cNvSpPr>
          <p:nvPr>
            <p:ph type="body" idx="1"/>
          </p:nvPr>
        </p:nvSpPr>
        <p:spPr/>
        <p:txBody>
          <a:bodyPr/>
          <a:lstStyle/>
          <a:p>
            <a:r>
              <a:rPr lang="en-US" altLang="en-US" sz="2400"/>
              <a:t>OS Installation: Software Selection and Initial Setup</a:t>
            </a:r>
          </a:p>
          <a:p>
            <a:r>
              <a:rPr lang="en-US" altLang="en-US" sz="2400"/>
              <a:t>Patch Management</a:t>
            </a:r>
          </a:p>
          <a:p>
            <a:r>
              <a:rPr lang="en-US" altLang="en-US" sz="2400"/>
              <a:t>Network-Level Access Controls</a:t>
            </a:r>
          </a:p>
          <a:p>
            <a:r>
              <a:rPr lang="en-US" altLang="en-US" sz="2400"/>
              <a:t>Using iptables for “Local Firewall” Rules</a:t>
            </a:r>
          </a:p>
          <a:p>
            <a:r>
              <a:rPr lang="en-US" altLang="en-US" sz="2400"/>
              <a:t>Antivirus Software</a:t>
            </a:r>
          </a:p>
          <a:p>
            <a:r>
              <a:rPr lang="en-US" altLang="en-US" sz="2400"/>
              <a:t>User Management</a:t>
            </a:r>
          </a:p>
          <a:p>
            <a:r>
              <a:rPr lang="en-US" altLang="en-US" sz="2400"/>
              <a:t>Password ageing</a:t>
            </a:r>
          </a:p>
          <a:p>
            <a:r>
              <a:rPr lang="en-US" altLang="en-US" sz="2400"/>
              <a:t>Root Delegation</a:t>
            </a:r>
          </a:p>
          <a:p>
            <a:r>
              <a:rPr lang="en-US" altLang="en-US" sz="2400"/>
              <a:t>Logging</a:t>
            </a:r>
          </a:p>
          <a:p>
            <a:endParaRPr lang="en-US" altLang="en-US" sz="2400"/>
          </a:p>
        </p:txBody>
      </p:sp>
    </p:spTree>
    <p:extLst>
      <p:ext uri="{BB962C8B-B14F-4D97-AF65-F5344CB8AC3E}">
        <p14:creationId xmlns:p14="http://schemas.microsoft.com/office/powerpoint/2010/main" val="311330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a:xfrm>
            <a:off x="762000" y="1447800"/>
            <a:ext cx="8172450" cy="4800600"/>
          </a:xfrm>
        </p:spPr>
        <p:txBody>
          <a:bodyPr/>
          <a:lstStyle/>
          <a:p>
            <a:pPr marL="457200" indent="-457200" eaLnBrk="1" hangingPunct="1">
              <a:spcBef>
                <a:spcPts val="700"/>
              </a:spcBef>
              <a:buSzPct val="100000"/>
              <a:buFont typeface="Arial" panose="020B0604020202020204" pitchFamily="34" charset="0"/>
              <a:buChar char="•"/>
              <a:defRPr/>
            </a:pPr>
            <a:r>
              <a:rPr lang="en-US" altLang="en-US" sz="2800" dirty="0">
                <a:solidFill>
                  <a:srgbClr val="0000CC"/>
                </a:solidFill>
              </a:rPr>
              <a:t>Online tutorials:</a:t>
            </a:r>
          </a:p>
          <a:p>
            <a:pPr marL="731838" lvl="1" indent="-457200" eaLnBrk="1" hangingPunct="1">
              <a:spcBef>
                <a:spcPts val="700"/>
              </a:spcBef>
              <a:buSzPct val="100000"/>
              <a:buFont typeface="Arial" panose="020B0604020202020204" pitchFamily="34" charset="0"/>
              <a:buChar char="•"/>
              <a:defRPr/>
            </a:pPr>
            <a:r>
              <a:rPr lang="en-US" altLang="en-US" sz="2400" dirty="0">
                <a:hlinkClick r:id="rId2"/>
              </a:rPr>
              <a:t>https://akvilekiskis.com/work/metasploitable/index.html</a:t>
            </a:r>
            <a:endParaRPr lang="en-US" altLang="en-US" sz="2400" dirty="0"/>
          </a:p>
          <a:p>
            <a:pPr marL="731838" lvl="1" indent="-457200" eaLnBrk="1" hangingPunct="1">
              <a:spcBef>
                <a:spcPts val="700"/>
              </a:spcBef>
              <a:buSzPct val="100000"/>
              <a:buFont typeface="Arial" panose="020B0604020202020204" pitchFamily="34" charset="0"/>
              <a:buChar char="•"/>
              <a:defRPr/>
            </a:pPr>
            <a:endParaRPr lang="en-US" altLang="en-US" dirty="0"/>
          </a:p>
          <a:p>
            <a:pPr marL="457200" indent="-457200" eaLnBrk="1" hangingPunct="1">
              <a:spcBef>
                <a:spcPts val="700"/>
              </a:spcBef>
              <a:buSzPct val="100000"/>
              <a:buFont typeface="Arial" panose="020B0604020202020204" pitchFamily="34" charset="0"/>
              <a:buChar char="•"/>
              <a:defRPr/>
            </a:pPr>
            <a:r>
              <a:rPr lang="en-US" altLang="en-US" dirty="0"/>
              <a:t>Some useful webpages on Linux System Hardening:</a:t>
            </a:r>
          </a:p>
          <a:p>
            <a:pPr marL="977900" lvl="2" indent="-457200" eaLnBrk="1" hangingPunct="1">
              <a:spcBef>
                <a:spcPts val="700"/>
              </a:spcBef>
              <a:buSzPct val="100000"/>
              <a:buFont typeface="Arial" panose="020B0604020202020204" pitchFamily="34" charset="0"/>
              <a:buChar char="•"/>
              <a:defRPr/>
            </a:pPr>
            <a:r>
              <a:rPr lang="en-US" altLang="en-US" sz="2000" dirty="0">
                <a:hlinkClick r:id="rId3"/>
              </a:rPr>
              <a:t>https://www.tecmint.com/linux-server-hardening-security-tips/</a:t>
            </a:r>
            <a:endParaRPr lang="en-US" altLang="en-US" sz="2000" dirty="0"/>
          </a:p>
          <a:p>
            <a:pPr marL="977900" lvl="2" indent="-457200" eaLnBrk="1" hangingPunct="1">
              <a:spcBef>
                <a:spcPts val="700"/>
              </a:spcBef>
              <a:buSzPct val="100000"/>
              <a:buFont typeface="Arial" panose="020B0604020202020204" pitchFamily="34" charset="0"/>
              <a:buChar char="•"/>
              <a:defRPr/>
            </a:pPr>
            <a:r>
              <a:rPr lang="en-US" altLang="en-US" sz="2000" dirty="0">
                <a:hlinkClick r:id="rId4"/>
              </a:rPr>
              <a:t>https://www.cyberciti.biz/tips/linux-security.html</a:t>
            </a:r>
            <a:endParaRPr lang="en-US" altLang="en-US" sz="2000" dirty="0"/>
          </a:p>
          <a:p>
            <a:pPr marL="457200" indent="-457200" eaLnBrk="1" hangingPunct="1">
              <a:spcBef>
                <a:spcPts val="700"/>
              </a:spcBef>
              <a:buSzPct val="100000"/>
              <a:buFont typeface="Arial" panose="020B0604020202020204" pitchFamily="34" charset="0"/>
              <a:buChar char="•"/>
              <a:defRPr/>
            </a:pPr>
            <a:r>
              <a:rPr lang="en-US" altLang="en-US" dirty="0"/>
              <a:t>Online </a:t>
            </a:r>
            <a:r>
              <a:rPr lang="en-US" altLang="en-US" dirty="0" err="1"/>
              <a:t>PenTesting</a:t>
            </a:r>
            <a:r>
              <a:rPr lang="en-US" altLang="en-US" dirty="0"/>
              <a:t> Tutorials:</a:t>
            </a:r>
          </a:p>
          <a:p>
            <a:pPr marL="977900" lvl="2" indent="-457200" eaLnBrk="1" hangingPunct="1">
              <a:spcBef>
                <a:spcPts val="700"/>
              </a:spcBef>
              <a:buSzPct val="100000"/>
              <a:buFont typeface="Arial" panose="020B0604020202020204" pitchFamily="34" charset="0"/>
              <a:buChar char="•"/>
              <a:defRPr/>
            </a:pPr>
            <a:r>
              <a:rPr lang="en-US" altLang="en-US" sz="2000" dirty="0">
                <a:hlinkClick r:id="rId5"/>
              </a:rPr>
              <a:t>http://www.computersecuritystudent.com/HOME/index.html</a:t>
            </a:r>
            <a:endParaRPr lang="en-US" altLang="en-US" sz="2000" dirty="0"/>
          </a:p>
          <a:p>
            <a:pPr marL="977900" lvl="2" indent="-457200" eaLnBrk="1" hangingPunct="1">
              <a:spcBef>
                <a:spcPts val="700"/>
              </a:spcBef>
              <a:buSzPct val="100000"/>
              <a:buFont typeface="Arial" panose="020B0604020202020204" pitchFamily="34" charset="0"/>
              <a:buChar char="•"/>
              <a:defRPr/>
            </a:pPr>
            <a:r>
              <a:rPr lang="en-US" altLang="en-US" sz="2000" dirty="0">
                <a:hlinkClick r:id="rId6"/>
              </a:rPr>
              <a:t>https://akvilekiskis.com/work/pentesting/bpt1.html</a:t>
            </a:r>
            <a:endParaRPr lang="en-US" altLang="en-US" sz="2000" dirty="0"/>
          </a:p>
          <a:p>
            <a:pPr marL="977900" lvl="2" indent="-457200" eaLnBrk="1" hangingPunct="1">
              <a:spcBef>
                <a:spcPts val="700"/>
              </a:spcBef>
              <a:buSzPct val="100000"/>
              <a:buFont typeface="Arial" panose="020B0604020202020204" pitchFamily="34" charset="0"/>
              <a:buChar char="•"/>
              <a:defRPr/>
            </a:pPr>
            <a:endParaRPr lang="en-US" altLang="en-US" dirty="0"/>
          </a:p>
        </p:txBody>
      </p:sp>
    </p:spTree>
    <p:extLst>
      <p:ext uri="{BB962C8B-B14F-4D97-AF65-F5344CB8AC3E}">
        <p14:creationId xmlns:p14="http://schemas.microsoft.com/office/powerpoint/2010/main" val="158636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l"/>
            <a:r>
              <a:rPr lang="en-US" altLang="en-US"/>
              <a:t>Patch Management </a:t>
            </a:r>
          </a:p>
        </p:txBody>
      </p:sp>
      <p:sp>
        <p:nvSpPr>
          <p:cNvPr id="92163" name="Rectangle 3"/>
          <p:cNvSpPr>
            <a:spLocks noGrp="1" noChangeArrowheads="1"/>
          </p:cNvSpPr>
          <p:nvPr>
            <p:ph type="body" idx="1"/>
          </p:nvPr>
        </p:nvSpPr>
        <p:spPr/>
        <p:txBody>
          <a:bodyPr/>
          <a:lstStyle/>
          <a:p>
            <a:r>
              <a:rPr lang="en-US" altLang="en-US" dirty="0"/>
              <a:t>Installed server applications must be:</a:t>
            </a:r>
          </a:p>
          <a:p>
            <a:pPr lvl="1"/>
            <a:r>
              <a:rPr lang="en-US" altLang="en-US" dirty="0"/>
              <a:t>Configured securely</a:t>
            </a:r>
          </a:p>
          <a:p>
            <a:pPr lvl="1"/>
            <a:r>
              <a:rPr lang="en-US" altLang="en-US" dirty="0"/>
              <a:t>Kept up to date with security patches</a:t>
            </a:r>
          </a:p>
          <a:p>
            <a:r>
              <a:rPr lang="en-US" altLang="en-US" dirty="0"/>
              <a:t>Patching can never win “patch rat-race”</a:t>
            </a:r>
          </a:p>
          <a:p>
            <a:r>
              <a:rPr lang="en-US" altLang="en-US" dirty="0"/>
              <a:t>Have tools to automatically download and Install security updates</a:t>
            </a:r>
          </a:p>
          <a:p>
            <a:pPr lvl="1"/>
            <a:r>
              <a:rPr lang="en-US" altLang="en-US" dirty="0"/>
              <a:t>Example: up2date, </a:t>
            </a:r>
            <a:r>
              <a:rPr lang="en-US" altLang="en-US" dirty="0" err="1"/>
              <a:t>YaST</a:t>
            </a:r>
            <a:r>
              <a:rPr lang="en-US" altLang="en-US" dirty="0"/>
              <a:t>, apt-get</a:t>
            </a:r>
          </a:p>
          <a:p>
            <a:pPr lvl="2"/>
            <a:r>
              <a:rPr lang="en-US" altLang="en-US" dirty="0">
                <a:solidFill>
                  <a:srgbClr val="0070C0"/>
                </a:solidFill>
              </a:rPr>
              <a:t>#apt-get update</a:t>
            </a:r>
          </a:p>
          <a:p>
            <a:pPr lvl="1"/>
            <a:r>
              <a:rPr lang="en-US" altLang="en-US" dirty="0"/>
              <a:t>Should not run automatic updates on change-controlled systems without testing</a:t>
            </a:r>
          </a:p>
        </p:txBody>
      </p:sp>
    </p:spTree>
    <p:extLst>
      <p:ext uri="{BB962C8B-B14F-4D97-AF65-F5344CB8AC3E}">
        <p14:creationId xmlns:p14="http://schemas.microsoft.com/office/powerpoint/2010/main" val="1789917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l"/>
            <a:r>
              <a:rPr lang="en-US" altLang="en-US"/>
              <a:t>Network Access Controls </a:t>
            </a:r>
          </a:p>
        </p:txBody>
      </p:sp>
      <p:sp>
        <p:nvSpPr>
          <p:cNvPr id="93187" name="Rectangle 3"/>
          <p:cNvSpPr>
            <a:spLocks noGrp="1" noChangeArrowheads="1"/>
          </p:cNvSpPr>
          <p:nvPr>
            <p:ph type="body" idx="1"/>
          </p:nvPr>
        </p:nvSpPr>
        <p:spPr/>
        <p:txBody>
          <a:bodyPr/>
          <a:lstStyle/>
          <a:p>
            <a:r>
              <a:rPr lang="en-US" altLang="en-US"/>
              <a:t>Network a key attack vector to secure</a:t>
            </a:r>
          </a:p>
          <a:p>
            <a:r>
              <a:rPr lang="en-US" altLang="en-US"/>
              <a:t>Libwrappers &amp; TCP wrappers a key tool to check access</a:t>
            </a:r>
          </a:p>
          <a:p>
            <a:pPr lvl="1"/>
            <a:r>
              <a:rPr lang="en-US" altLang="en-US"/>
              <a:t>Before allowing connection to service, tcpd first evaluate access control </a:t>
            </a:r>
          </a:p>
          <a:p>
            <a:pPr lvl="2"/>
            <a:r>
              <a:rPr lang="en-US" altLang="en-US"/>
              <a:t>Defined in /etc/hosts.allow</a:t>
            </a:r>
          </a:p>
          <a:p>
            <a:pPr lvl="2"/>
            <a:r>
              <a:rPr lang="en-US" altLang="en-US"/>
              <a:t>Defined in /etc/hosts.deny</a:t>
            </a:r>
          </a:p>
          <a:p>
            <a:pPr>
              <a:buFontTx/>
              <a:buNone/>
            </a:pPr>
            <a:endParaRPr lang="en-US" altLang="en-US"/>
          </a:p>
        </p:txBody>
      </p:sp>
    </p:spTree>
    <p:extLst>
      <p:ext uri="{BB962C8B-B14F-4D97-AF65-F5344CB8AC3E}">
        <p14:creationId xmlns:p14="http://schemas.microsoft.com/office/powerpoint/2010/main" val="12849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pPr algn="l"/>
            <a:br>
              <a:rPr lang="en-US" altLang="en-US" sz="3200"/>
            </a:br>
            <a:r>
              <a:rPr lang="en-US" altLang="en-US" sz="3200"/>
              <a:t>Using iptables for “Local Firewall” Rules</a:t>
            </a:r>
            <a:br>
              <a:rPr lang="en-US" altLang="en-US" sz="3200"/>
            </a:br>
            <a:endParaRPr lang="en-US" altLang="en-US" sz="3200"/>
          </a:p>
        </p:txBody>
      </p:sp>
      <p:sp>
        <p:nvSpPr>
          <p:cNvPr id="97283" name="Rectangle 3"/>
          <p:cNvSpPr>
            <a:spLocks noGrp="1" noChangeArrowheads="1"/>
          </p:cNvSpPr>
          <p:nvPr>
            <p:ph type="body" idx="1"/>
          </p:nvPr>
        </p:nvSpPr>
        <p:spPr/>
        <p:txBody>
          <a:bodyPr/>
          <a:lstStyle/>
          <a:p>
            <a:r>
              <a:rPr lang="en-US" altLang="en-US" sz="2400"/>
              <a:t>Also have the very powerful </a:t>
            </a:r>
            <a:r>
              <a:rPr lang="en-US" altLang="en-US" sz="2400" b="1"/>
              <a:t>netfilter </a:t>
            </a:r>
            <a:r>
              <a:rPr lang="en-US" altLang="en-US" sz="2400"/>
              <a:t>Linux kernel native firewall mechanism and </a:t>
            </a:r>
            <a:r>
              <a:rPr lang="en-US" altLang="en-US" sz="2400" b="1"/>
              <a:t>iptables </a:t>
            </a:r>
            <a:r>
              <a:rPr lang="en-US" altLang="en-US" sz="2400"/>
              <a:t>user-space front end</a:t>
            </a:r>
          </a:p>
          <a:p>
            <a:r>
              <a:rPr lang="en-US" altLang="en-US" sz="2400"/>
              <a:t>Useful on firewalls, servers, desktop</a:t>
            </a:r>
          </a:p>
          <a:p>
            <a:r>
              <a:rPr lang="en-US" altLang="en-US" sz="2400"/>
              <a:t>Typically for “personal” firewall use will:</a:t>
            </a:r>
          </a:p>
          <a:p>
            <a:pPr lvl="1"/>
            <a:r>
              <a:rPr lang="en-US" altLang="en-US" sz="2000"/>
              <a:t>Allow incoming requests to specified  services</a:t>
            </a:r>
          </a:p>
          <a:p>
            <a:pPr lvl="1"/>
            <a:r>
              <a:rPr lang="en-US" altLang="en-US" sz="2000"/>
              <a:t>Block all other inbound service requests</a:t>
            </a:r>
          </a:p>
          <a:p>
            <a:pPr lvl="1"/>
            <a:r>
              <a:rPr lang="en-US" altLang="en-US" sz="2000"/>
              <a:t>Allow all outbound (locally-originating) requests</a:t>
            </a:r>
          </a:p>
          <a:p>
            <a:r>
              <a:rPr lang="en-US" altLang="en-US" sz="2400"/>
              <a:t>Do have automated rule generators</a:t>
            </a:r>
          </a:p>
          <a:p>
            <a:r>
              <a:rPr lang="en-US" altLang="en-US" sz="2400"/>
              <a:t>If need greater security, manually configuration required</a:t>
            </a:r>
          </a:p>
        </p:txBody>
      </p:sp>
    </p:spTree>
    <p:extLst>
      <p:ext uri="{BB962C8B-B14F-4D97-AF65-F5344CB8AC3E}">
        <p14:creationId xmlns:p14="http://schemas.microsoft.com/office/powerpoint/2010/main" val="344953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l"/>
            <a:r>
              <a:rPr lang="en-US" altLang="en-US"/>
              <a:t>Antivirus Software</a:t>
            </a:r>
          </a:p>
        </p:txBody>
      </p:sp>
      <p:sp>
        <p:nvSpPr>
          <p:cNvPr id="94211" name="Rectangle 3"/>
          <p:cNvSpPr>
            <a:spLocks noGrp="1" noChangeArrowheads="1"/>
          </p:cNvSpPr>
          <p:nvPr>
            <p:ph type="body" idx="1"/>
          </p:nvPr>
        </p:nvSpPr>
        <p:spPr/>
        <p:txBody>
          <a:bodyPr/>
          <a:lstStyle/>
          <a:p>
            <a:r>
              <a:rPr lang="en-US" altLang="en-US" sz="2400"/>
              <a:t>Historically Linux not as vulnerable to viruses</a:t>
            </a:r>
          </a:p>
          <a:p>
            <a:r>
              <a:rPr lang="en-US" altLang="en-US" sz="2400"/>
              <a:t>Windows targeted more due to popularity</a:t>
            </a:r>
          </a:p>
          <a:p>
            <a:r>
              <a:rPr lang="en-US" altLang="en-US" sz="2400"/>
              <a:t>Prompt patching of security holes more effective for worms</a:t>
            </a:r>
          </a:p>
          <a:p>
            <a:r>
              <a:rPr lang="en-US" altLang="en-US" sz="2400"/>
              <a:t>Viruses abuse users privileges</a:t>
            </a:r>
          </a:p>
          <a:p>
            <a:r>
              <a:rPr lang="en-US" altLang="en-US" sz="2400"/>
              <a:t>Non-privileged user account</a:t>
            </a:r>
          </a:p>
          <a:p>
            <a:pPr lvl="1"/>
            <a:r>
              <a:rPr lang="en-US" altLang="en-US" sz="2000"/>
              <a:t>Less scope of being exploited</a:t>
            </a:r>
          </a:p>
          <a:p>
            <a:r>
              <a:rPr lang="en-US" altLang="en-US" sz="2400"/>
              <a:t>Growing Linux popularity means growing exploits</a:t>
            </a:r>
          </a:p>
          <a:p>
            <a:r>
              <a:rPr lang="en-US" altLang="en-US" sz="2400"/>
              <a:t>Hence antivirus software will be more important</a:t>
            </a:r>
          </a:p>
          <a:p>
            <a:pPr lvl="1"/>
            <a:r>
              <a:rPr lang="en-US" altLang="en-US" sz="2000"/>
              <a:t>Various commercial and free Linux A/V</a:t>
            </a:r>
          </a:p>
        </p:txBody>
      </p:sp>
    </p:spTree>
    <p:extLst>
      <p:ext uri="{BB962C8B-B14F-4D97-AF65-F5344CB8AC3E}">
        <p14:creationId xmlns:p14="http://schemas.microsoft.com/office/powerpoint/2010/main" val="1808230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l"/>
            <a:r>
              <a:rPr lang="en-US" altLang="en-US"/>
              <a:t>User Management</a:t>
            </a:r>
          </a:p>
        </p:txBody>
      </p:sp>
      <p:sp>
        <p:nvSpPr>
          <p:cNvPr id="95235" name="Rectangle 3"/>
          <p:cNvSpPr>
            <a:spLocks noGrp="1" noChangeArrowheads="1"/>
          </p:cNvSpPr>
          <p:nvPr>
            <p:ph type="body" idx="1"/>
          </p:nvPr>
        </p:nvSpPr>
        <p:spPr/>
        <p:txBody>
          <a:bodyPr/>
          <a:lstStyle/>
          <a:p>
            <a:r>
              <a:rPr lang="en-US" altLang="en-US" dirty="0"/>
              <a:t>Guiding principles in user-account security:</a:t>
            </a:r>
          </a:p>
          <a:p>
            <a:pPr lvl="1"/>
            <a:r>
              <a:rPr lang="en-US" altLang="en-US" dirty="0"/>
              <a:t>Be careful setting file / directory permissions</a:t>
            </a:r>
          </a:p>
          <a:p>
            <a:pPr lvl="1"/>
            <a:r>
              <a:rPr lang="en-US" altLang="en-US" dirty="0"/>
              <a:t>Use groups to differentiate between roles</a:t>
            </a:r>
          </a:p>
          <a:p>
            <a:pPr lvl="1"/>
            <a:r>
              <a:rPr lang="en-US" altLang="en-US" dirty="0"/>
              <a:t>Use extreme care in granting / using root privileges</a:t>
            </a:r>
          </a:p>
          <a:p>
            <a:endParaRPr lang="en-US" altLang="en-US" dirty="0"/>
          </a:p>
          <a:p>
            <a:endParaRPr lang="en-US" altLang="en-US" dirty="0"/>
          </a:p>
        </p:txBody>
      </p:sp>
    </p:spTree>
    <p:extLst>
      <p:ext uri="{BB962C8B-B14F-4D97-AF65-F5344CB8AC3E}">
        <p14:creationId xmlns:p14="http://schemas.microsoft.com/office/powerpoint/2010/main" val="3892682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l"/>
            <a:r>
              <a:rPr lang="en-US" altLang="en-US"/>
              <a:t>Password Aging</a:t>
            </a:r>
          </a:p>
        </p:txBody>
      </p:sp>
      <p:sp>
        <p:nvSpPr>
          <p:cNvPr id="96259" name="Rectangle 3"/>
          <p:cNvSpPr>
            <a:spLocks noGrp="1" noChangeArrowheads="1"/>
          </p:cNvSpPr>
          <p:nvPr>
            <p:ph type="body" idx="1"/>
          </p:nvPr>
        </p:nvSpPr>
        <p:spPr/>
        <p:txBody>
          <a:bodyPr/>
          <a:lstStyle/>
          <a:p>
            <a:r>
              <a:rPr lang="en-US" altLang="en-US" dirty="0"/>
              <a:t>Maximum and minimum lifetime for user passwords</a:t>
            </a:r>
          </a:p>
          <a:p>
            <a:pPr lvl="1"/>
            <a:r>
              <a:rPr lang="en-US" altLang="en-US" dirty="0"/>
              <a:t>Globally changed in /</a:t>
            </a:r>
            <a:r>
              <a:rPr lang="en-US" altLang="en-US" dirty="0" err="1"/>
              <a:t>etc</a:t>
            </a:r>
            <a:r>
              <a:rPr lang="en-US" altLang="en-US" dirty="0"/>
              <a:t>/</a:t>
            </a:r>
            <a:r>
              <a:rPr lang="en-US" altLang="en-US" dirty="0" err="1"/>
              <a:t>login.defs</a:t>
            </a:r>
            <a:endParaRPr lang="en-US" altLang="en-US" dirty="0"/>
          </a:p>
          <a:p>
            <a:r>
              <a:rPr lang="en-US" altLang="en-US" dirty="0"/>
              <a:t>Some settings:</a:t>
            </a:r>
          </a:p>
          <a:p>
            <a:pPr lvl="1"/>
            <a:r>
              <a:rPr lang="en-US" altLang="en-US" sz="2000" dirty="0"/>
              <a:t>PASS_MAX_DAYS   150</a:t>
            </a:r>
          </a:p>
          <a:p>
            <a:pPr lvl="1"/>
            <a:r>
              <a:rPr lang="en-US" altLang="en-US" sz="2000" dirty="0"/>
              <a:t>PASS_MIN_DAYS   0</a:t>
            </a:r>
          </a:p>
          <a:p>
            <a:pPr lvl="1"/>
            <a:r>
              <a:rPr lang="en-US" altLang="en-US" sz="2000" dirty="0"/>
              <a:t>PASS_CHANGE_TRIES</a:t>
            </a:r>
          </a:p>
        </p:txBody>
      </p:sp>
    </p:spTree>
    <p:extLst>
      <p:ext uri="{BB962C8B-B14F-4D97-AF65-F5344CB8AC3E}">
        <p14:creationId xmlns:p14="http://schemas.microsoft.com/office/powerpoint/2010/main" val="386053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Nmap</a:t>
            </a:r>
            <a:r>
              <a:rPr lang="en-US" dirty="0"/>
              <a:t> Scanning to find All Open Ports of </a:t>
            </a:r>
            <a:r>
              <a:rPr lang="en-US" dirty="0" err="1"/>
              <a:t>Metasploitable</a:t>
            </a:r>
            <a:r>
              <a:rPr lang="en-US" dirty="0"/>
              <a:t> Linux VM</a:t>
            </a:r>
          </a:p>
        </p:txBody>
      </p:sp>
      <p:pic>
        <p:nvPicPr>
          <p:cNvPr id="4" name="Picture 3"/>
          <p:cNvPicPr>
            <a:picLocks noChangeAspect="1"/>
          </p:cNvPicPr>
          <p:nvPr/>
        </p:nvPicPr>
        <p:blipFill>
          <a:blip r:embed="rId2"/>
          <a:stretch>
            <a:fillRect/>
          </a:stretch>
        </p:blipFill>
        <p:spPr>
          <a:xfrm>
            <a:off x="1524000" y="1600200"/>
            <a:ext cx="5643562" cy="5082800"/>
          </a:xfrm>
          <a:prstGeom prst="rect">
            <a:avLst/>
          </a:prstGeom>
        </p:spPr>
      </p:pic>
    </p:spTree>
    <p:extLst>
      <p:ext uri="{BB962C8B-B14F-4D97-AF65-F5344CB8AC3E}">
        <p14:creationId xmlns:p14="http://schemas.microsoft.com/office/powerpoint/2010/main" val="55323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Remote Login: Disable Telnet Service</a:t>
            </a:r>
          </a:p>
        </p:txBody>
      </p:sp>
      <p:sp>
        <p:nvSpPr>
          <p:cNvPr id="3" name="Content Placeholder 2"/>
          <p:cNvSpPr>
            <a:spLocks noGrp="1"/>
          </p:cNvSpPr>
          <p:nvPr>
            <p:ph idx="1"/>
          </p:nvPr>
        </p:nvSpPr>
        <p:spPr>
          <a:xfrm>
            <a:off x="1044606" y="1296801"/>
            <a:ext cx="7867650" cy="4800600"/>
          </a:xfrm>
        </p:spPr>
        <p:txBody>
          <a:bodyPr/>
          <a:lstStyle/>
          <a:p>
            <a:r>
              <a:rPr lang="en-US" sz="2800" dirty="0"/>
              <a:t>Remote login should always use SSH (encrypted traffic), not Telnet (plaintext traffic)</a:t>
            </a:r>
          </a:p>
          <a:p>
            <a:r>
              <a:rPr lang="en-US" sz="2800" dirty="0"/>
              <a:t>Modify /</a:t>
            </a:r>
            <a:r>
              <a:rPr lang="en-US" sz="2800" dirty="0" err="1"/>
              <a:t>etc</a:t>
            </a:r>
            <a:r>
              <a:rPr lang="en-US" sz="2800" dirty="0"/>
              <a:t>/</a:t>
            </a:r>
            <a:r>
              <a:rPr lang="en-US" sz="2800" dirty="0" err="1"/>
              <a:t>inetd.conf</a:t>
            </a:r>
            <a:r>
              <a:rPr lang="en-US" sz="2800" dirty="0"/>
              <a:t> to change startup services</a:t>
            </a:r>
          </a:p>
          <a:p>
            <a:pPr lvl="1"/>
            <a:r>
              <a:rPr lang="en-US" sz="2400" dirty="0"/>
              <a:t>Commenting out the Telnet line, then restart machine</a:t>
            </a:r>
          </a:p>
          <a:p>
            <a:pPr lvl="1"/>
            <a:endParaRPr lang="en-US" sz="2400" dirty="0"/>
          </a:p>
          <a:p>
            <a:pPr lvl="1"/>
            <a:endParaRPr lang="en-US" sz="2400" dirty="0"/>
          </a:p>
          <a:p>
            <a:pPr lvl="1"/>
            <a:r>
              <a:rPr lang="en-US" sz="2400" dirty="0"/>
              <a:t>When you use </a:t>
            </a:r>
            <a:r>
              <a:rPr lang="en-US" sz="2400" dirty="0" err="1"/>
              <a:t>nmap</a:t>
            </a:r>
            <a:r>
              <a:rPr lang="en-US" sz="2400" dirty="0"/>
              <a:t> again on Kali Linux to scan </a:t>
            </a:r>
            <a:r>
              <a:rPr lang="en-US" sz="2400" dirty="0" err="1"/>
              <a:t>Metasploitable</a:t>
            </a:r>
            <a:r>
              <a:rPr lang="en-US" sz="2400" dirty="0"/>
              <a:t> 2 Linux VM, you can see that the telnet service is gone</a:t>
            </a:r>
          </a:p>
          <a:p>
            <a:pPr lvl="1"/>
            <a:r>
              <a:rPr lang="en-US" sz="2400" dirty="0"/>
              <a:t>Another way is remove the telnet package</a:t>
            </a:r>
          </a:p>
          <a:p>
            <a:pPr lvl="2"/>
            <a:r>
              <a:rPr lang="en-US" sz="2000" dirty="0"/>
              <a:t>Apt-get remove telnet</a:t>
            </a:r>
          </a:p>
          <a:p>
            <a:pPr lvl="1"/>
            <a:r>
              <a:rPr lang="en-US" sz="2400" dirty="0"/>
              <a:t>A third way is to set iptables firewall to block </a:t>
            </a:r>
            <a:r>
              <a:rPr lang="en-US" sz="2400" dirty="0" err="1"/>
              <a:t>tcp</a:t>
            </a:r>
            <a:r>
              <a:rPr lang="en-US" sz="2400" dirty="0"/>
              <a:t>/23 incoming connections</a:t>
            </a:r>
          </a:p>
        </p:txBody>
      </p:sp>
      <p:pic>
        <p:nvPicPr>
          <p:cNvPr id="4" name="Picture 3"/>
          <p:cNvPicPr>
            <a:picLocks noChangeAspect="1"/>
          </p:cNvPicPr>
          <p:nvPr/>
        </p:nvPicPr>
        <p:blipFill>
          <a:blip r:embed="rId2"/>
          <a:stretch>
            <a:fillRect/>
          </a:stretch>
        </p:blipFill>
        <p:spPr>
          <a:xfrm>
            <a:off x="1228725" y="3294949"/>
            <a:ext cx="7543800" cy="268101"/>
          </a:xfrm>
          <a:prstGeom prst="rect">
            <a:avLst/>
          </a:prstGeom>
        </p:spPr>
      </p:pic>
      <p:pic>
        <p:nvPicPr>
          <p:cNvPr id="5" name="Picture 4"/>
          <p:cNvPicPr>
            <a:picLocks noChangeAspect="1"/>
          </p:cNvPicPr>
          <p:nvPr/>
        </p:nvPicPr>
        <p:blipFill>
          <a:blip r:embed="rId3"/>
          <a:stretch>
            <a:fillRect/>
          </a:stretch>
        </p:blipFill>
        <p:spPr>
          <a:xfrm>
            <a:off x="1228725" y="3733800"/>
            <a:ext cx="7820025" cy="346457"/>
          </a:xfrm>
          <a:prstGeom prst="rect">
            <a:avLst/>
          </a:prstGeom>
        </p:spPr>
      </p:pic>
    </p:spTree>
    <p:extLst>
      <p:ext uri="{BB962C8B-B14F-4D97-AF65-F5344CB8AC3E}">
        <p14:creationId xmlns:p14="http://schemas.microsoft.com/office/powerpoint/2010/main" val="296407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Vulnerable </a:t>
            </a:r>
            <a:r>
              <a:rPr lang="en-US" dirty="0" err="1"/>
              <a:t>vFTP</a:t>
            </a:r>
            <a:r>
              <a:rPr lang="en-US" dirty="0"/>
              <a:t> Service</a:t>
            </a:r>
          </a:p>
        </p:txBody>
      </p:sp>
      <p:sp>
        <p:nvSpPr>
          <p:cNvPr id="3" name="Content Placeholder 2"/>
          <p:cNvSpPr>
            <a:spLocks noGrp="1"/>
          </p:cNvSpPr>
          <p:nvPr>
            <p:ph idx="1"/>
          </p:nvPr>
        </p:nvSpPr>
        <p:spPr>
          <a:xfrm>
            <a:off x="1066800" y="1447800"/>
            <a:ext cx="7867650" cy="4800600"/>
          </a:xfrm>
        </p:spPr>
        <p:txBody>
          <a:bodyPr/>
          <a:lstStyle/>
          <a:p>
            <a:r>
              <a:rPr lang="en-US" sz="2400" dirty="0"/>
              <a:t>Checking /</a:t>
            </a:r>
            <a:r>
              <a:rPr lang="en-US" sz="2400" dirty="0" err="1"/>
              <a:t>etc</a:t>
            </a:r>
            <a:r>
              <a:rPr lang="en-US" sz="2400" dirty="0"/>
              <a:t>/</a:t>
            </a:r>
            <a:r>
              <a:rPr lang="en-US" sz="2400" dirty="0" err="1"/>
              <a:t>inetd.conf</a:t>
            </a:r>
            <a:r>
              <a:rPr lang="en-US" sz="2400" dirty="0"/>
              <a:t> in </a:t>
            </a:r>
            <a:r>
              <a:rPr lang="en-US" sz="2400" dirty="0" err="1"/>
              <a:t>Metasploitable</a:t>
            </a:r>
            <a:r>
              <a:rPr lang="en-US" sz="2400" dirty="0"/>
              <a:t> VM, we can see that ftp service is disabled, but </a:t>
            </a:r>
            <a:r>
              <a:rPr lang="en-US" sz="2400" dirty="0" err="1"/>
              <a:t>tftp</a:t>
            </a:r>
            <a:r>
              <a:rPr lang="en-US" sz="2400" dirty="0"/>
              <a:t> service runs from startup  (where </a:t>
            </a:r>
            <a:r>
              <a:rPr lang="en-US" sz="2400" dirty="0" err="1"/>
              <a:t>vsftpd</a:t>
            </a:r>
            <a:r>
              <a:rPr lang="en-US" sz="2400" dirty="0"/>
              <a:t> 2.3.4 has backdoor vulnerability)</a:t>
            </a:r>
          </a:p>
          <a:p>
            <a:endParaRPr lang="en-US" sz="2400" dirty="0"/>
          </a:p>
          <a:p>
            <a:endParaRPr lang="en-US" sz="2400" dirty="0"/>
          </a:p>
          <a:p>
            <a:pPr lvl="1"/>
            <a:r>
              <a:rPr lang="en-US" sz="2000" dirty="0"/>
              <a:t>TFTP is the protocol, where the server software is </a:t>
            </a:r>
            <a:r>
              <a:rPr lang="en-US" sz="2000" dirty="0" err="1"/>
              <a:t>vsftpd</a:t>
            </a:r>
            <a:endParaRPr lang="en-US" sz="2000" dirty="0"/>
          </a:p>
          <a:p>
            <a:r>
              <a:rPr lang="en-US" sz="2400" dirty="0"/>
              <a:t>Solution#1:  Disable </a:t>
            </a:r>
            <a:r>
              <a:rPr lang="en-US" sz="2400" dirty="0" err="1"/>
              <a:t>tftp</a:t>
            </a:r>
            <a:r>
              <a:rPr lang="en-US" sz="2400" dirty="0"/>
              <a:t> service, just like Telnet</a:t>
            </a:r>
          </a:p>
          <a:p>
            <a:pPr lvl="1"/>
            <a:r>
              <a:rPr lang="en-US" sz="2000" dirty="0"/>
              <a:t>Edit /</a:t>
            </a:r>
            <a:r>
              <a:rPr lang="en-US" sz="2000" dirty="0" err="1"/>
              <a:t>etc</a:t>
            </a:r>
            <a:r>
              <a:rPr lang="en-US" sz="2000" dirty="0"/>
              <a:t>/</a:t>
            </a:r>
            <a:r>
              <a:rPr lang="en-US" sz="2000" dirty="0" err="1"/>
              <a:t>inetd.conf</a:t>
            </a:r>
            <a:r>
              <a:rPr lang="en-US" sz="2000" dirty="0"/>
              <a:t> to comment out the </a:t>
            </a:r>
            <a:r>
              <a:rPr lang="en-US" sz="2000" dirty="0" err="1"/>
              <a:t>tftp</a:t>
            </a:r>
            <a:r>
              <a:rPr lang="en-US" sz="2000" dirty="0"/>
              <a:t> line</a:t>
            </a:r>
          </a:p>
        </p:txBody>
      </p:sp>
      <p:pic>
        <p:nvPicPr>
          <p:cNvPr id="4" name="Picture 3"/>
          <p:cNvPicPr>
            <a:picLocks noChangeAspect="1"/>
          </p:cNvPicPr>
          <p:nvPr/>
        </p:nvPicPr>
        <p:blipFill>
          <a:blip r:embed="rId2"/>
          <a:stretch>
            <a:fillRect/>
          </a:stretch>
        </p:blipFill>
        <p:spPr>
          <a:xfrm>
            <a:off x="548528" y="2667000"/>
            <a:ext cx="8372475" cy="776212"/>
          </a:xfrm>
          <a:prstGeom prst="rect">
            <a:avLst/>
          </a:prstGeom>
        </p:spPr>
      </p:pic>
    </p:spTree>
    <p:extLst>
      <p:ext uri="{BB962C8B-B14F-4D97-AF65-F5344CB8AC3E}">
        <p14:creationId xmlns:p14="http://schemas.microsoft.com/office/powerpoint/2010/main" val="202248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a:t>
            </a:r>
            <a:r>
              <a:rPr lang="en-US" dirty="0" err="1"/>
              <a:t>Vsftpd</a:t>
            </a:r>
            <a:endParaRPr lang="en-US" dirty="0"/>
          </a:p>
        </p:txBody>
      </p:sp>
      <p:sp>
        <p:nvSpPr>
          <p:cNvPr id="3" name="Content Placeholder 2"/>
          <p:cNvSpPr>
            <a:spLocks noGrp="1"/>
          </p:cNvSpPr>
          <p:nvPr>
            <p:ph idx="1"/>
          </p:nvPr>
        </p:nvSpPr>
        <p:spPr>
          <a:xfrm>
            <a:off x="1143000" y="1447800"/>
            <a:ext cx="7791450" cy="4800600"/>
          </a:xfrm>
        </p:spPr>
        <p:txBody>
          <a:bodyPr/>
          <a:lstStyle/>
          <a:p>
            <a:r>
              <a:rPr lang="en-US" sz="2400" dirty="0"/>
              <a:t>Solution#2:  update </a:t>
            </a:r>
            <a:r>
              <a:rPr lang="en-US" sz="2400" dirty="0" err="1"/>
              <a:t>vsftpd</a:t>
            </a:r>
            <a:r>
              <a:rPr lang="en-US" sz="2400" dirty="0"/>
              <a:t> software</a:t>
            </a:r>
          </a:p>
          <a:p>
            <a:pPr lvl="1"/>
            <a:r>
              <a:rPr lang="en-US" sz="2000" dirty="0"/>
              <a:t>Check current </a:t>
            </a:r>
            <a:r>
              <a:rPr lang="en-US" sz="2000" dirty="0" err="1"/>
              <a:t>vsftpd</a:t>
            </a:r>
            <a:r>
              <a:rPr lang="en-US" sz="2000" dirty="0"/>
              <a:t> version $apt-cache show </a:t>
            </a:r>
            <a:r>
              <a:rPr lang="en-US" sz="2000" dirty="0" err="1"/>
              <a:t>vsftpd</a:t>
            </a:r>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2"/>
            <a:r>
              <a:rPr lang="en-US" sz="1600" dirty="0"/>
              <a:t>Apt-cache is to search apt software package</a:t>
            </a:r>
          </a:p>
          <a:p>
            <a:pPr lvl="3"/>
            <a:r>
              <a:rPr lang="en-US" sz="1200" dirty="0">
                <a:hlinkClick r:id="rId2"/>
              </a:rPr>
              <a:t>https://www.tecmint.com/useful-basic-commands-of-apt-get-and-apt-cache-for-package-management/</a:t>
            </a:r>
            <a:endParaRPr lang="en-US" sz="1200" dirty="0"/>
          </a:p>
          <a:p>
            <a:pPr lvl="1"/>
            <a:r>
              <a:rPr lang="en-US" sz="2000" dirty="0"/>
              <a:t>Update </a:t>
            </a:r>
            <a:r>
              <a:rPr lang="en-US" sz="2000" dirty="0" err="1"/>
              <a:t>vsftpd</a:t>
            </a:r>
            <a:endParaRPr lang="en-US" sz="2000" dirty="0"/>
          </a:p>
          <a:p>
            <a:pPr lvl="2"/>
            <a:endParaRPr lang="en-US" sz="1600" dirty="0"/>
          </a:p>
          <a:p>
            <a:endParaRPr lang="en-US" sz="2000" dirty="0"/>
          </a:p>
        </p:txBody>
      </p:sp>
      <p:pic>
        <p:nvPicPr>
          <p:cNvPr id="4" name="Picture 3"/>
          <p:cNvPicPr>
            <a:picLocks noChangeAspect="1"/>
          </p:cNvPicPr>
          <p:nvPr/>
        </p:nvPicPr>
        <p:blipFill>
          <a:blip r:embed="rId3"/>
          <a:stretch>
            <a:fillRect/>
          </a:stretch>
        </p:blipFill>
        <p:spPr>
          <a:xfrm>
            <a:off x="1290856" y="2362200"/>
            <a:ext cx="7495737" cy="1752600"/>
          </a:xfrm>
          <a:prstGeom prst="rect">
            <a:avLst/>
          </a:prstGeom>
        </p:spPr>
      </p:pic>
      <p:pic>
        <p:nvPicPr>
          <p:cNvPr id="6" name="Picture 5"/>
          <p:cNvPicPr>
            <a:picLocks noChangeAspect="1"/>
          </p:cNvPicPr>
          <p:nvPr/>
        </p:nvPicPr>
        <p:blipFill>
          <a:blip r:embed="rId4"/>
          <a:stretch>
            <a:fillRect/>
          </a:stretch>
        </p:blipFill>
        <p:spPr>
          <a:xfrm>
            <a:off x="1299821" y="5105400"/>
            <a:ext cx="6119812" cy="1584531"/>
          </a:xfrm>
          <a:prstGeom prst="rect">
            <a:avLst/>
          </a:prstGeom>
        </p:spPr>
      </p:pic>
    </p:spTree>
    <p:extLst>
      <p:ext uri="{BB962C8B-B14F-4D97-AF65-F5344CB8AC3E}">
        <p14:creationId xmlns:p14="http://schemas.microsoft.com/office/powerpoint/2010/main" val="306942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Patch </a:t>
            </a:r>
            <a:r>
              <a:rPr lang="en-US" dirty="0" err="1"/>
              <a:t>Vsftpd</a:t>
            </a:r>
            <a:endParaRPr lang="en-US" dirty="0"/>
          </a:p>
        </p:txBody>
      </p:sp>
      <p:sp>
        <p:nvSpPr>
          <p:cNvPr id="3" name="Content Placeholder 2"/>
          <p:cNvSpPr>
            <a:spLocks noGrp="1"/>
          </p:cNvSpPr>
          <p:nvPr>
            <p:ph idx="1"/>
          </p:nvPr>
        </p:nvSpPr>
        <p:spPr>
          <a:xfrm>
            <a:off x="609600" y="1447800"/>
            <a:ext cx="8458200" cy="4800600"/>
          </a:xfrm>
        </p:spPr>
        <p:txBody>
          <a:bodyPr/>
          <a:lstStyle/>
          <a:p>
            <a:r>
              <a:rPr lang="en-US" sz="2400" dirty="0"/>
              <a:t>However, apt-get may not be able to connect to the repository website</a:t>
            </a:r>
          </a:p>
          <a:p>
            <a:pPr lvl="1"/>
            <a:r>
              <a:rPr lang="en-US" sz="2000" dirty="0"/>
              <a:t>You need to download its source and install</a:t>
            </a:r>
          </a:p>
          <a:p>
            <a:pPr lvl="1"/>
            <a:r>
              <a:rPr lang="en-US" sz="2000" dirty="0"/>
              <a:t>Tutorial on ftp install:  </a:t>
            </a:r>
            <a:r>
              <a:rPr lang="en-US" sz="1600" dirty="0">
                <a:hlinkClick r:id="rId2"/>
              </a:rPr>
              <a:t>https://phoenixnap.com/kb/install-ftp-server-on-ubuntu-vsftpd</a:t>
            </a:r>
            <a:endParaRPr lang="en-US" sz="1400" dirty="0"/>
          </a:p>
          <a:p>
            <a:r>
              <a:rPr lang="en-US" sz="2400" dirty="0"/>
              <a:t>Solution # 3: Patch the </a:t>
            </a:r>
            <a:r>
              <a:rPr lang="en-US" sz="2400" dirty="0" err="1"/>
              <a:t>vsftpd</a:t>
            </a:r>
            <a:r>
              <a:rPr lang="en-US" sz="2400" dirty="0"/>
              <a:t> to make it secure</a:t>
            </a:r>
          </a:p>
          <a:p>
            <a:pPr lvl="1"/>
            <a:r>
              <a:rPr lang="en-US" sz="2000" dirty="0"/>
              <a:t>Disable anonymous upload for the ftp service by commenting out the line ‘</a:t>
            </a:r>
            <a:r>
              <a:rPr lang="en-US" sz="2000" dirty="0" err="1"/>
              <a:t>anon_upload_enable</a:t>
            </a:r>
            <a:r>
              <a:rPr lang="en-US" sz="2000" dirty="0"/>
              <a:t>=YES’ in /</a:t>
            </a:r>
            <a:r>
              <a:rPr lang="en-US" sz="2000" dirty="0" err="1"/>
              <a:t>etc</a:t>
            </a:r>
            <a:r>
              <a:rPr lang="en-US" sz="2000" dirty="0"/>
              <a:t>/</a:t>
            </a:r>
            <a:r>
              <a:rPr lang="en-US" sz="2000" dirty="0" err="1"/>
              <a:t>vsftpd.conf</a:t>
            </a:r>
            <a:endParaRPr lang="en-US" sz="2000" dirty="0"/>
          </a:p>
          <a:p>
            <a:pPr lvl="1"/>
            <a:r>
              <a:rPr lang="en-US" sz="2000" dirty="0"/>
              <a:t>Drop incoming port 6200 connection (used by </a:t>
            </a:r>
            <a:r>
              <a:rPr lang="en-US" sz="2000" dirty="0" err="1"/>
              <a:t>vsftpd</a:t>
            </a:r>
            <a:r>
              <a:rPr lang="en-US" sz="2000" dirty="0"/>
              <a:t> backdoor attack, with the username ‘user:)’ , password ‘pass’ ) by using </a:t>
            </a:r>
            <a:r>
              <a:rPr lang="en-US" sz="2000" dirty="0" err="1"/>
              <a:t>iptables</a:t>
            </a:r>
            <a:r>
              <a:rPr lang="en-US" sz="2000" dirty="0"/>
              <a:t> command</a:t>
            </a:r>
          </a:p>
          <a:p>
            <a:pPr lvl="1"/>
            <a:endParaRPr lang="en-US" sz="2000" dirty="0"/>
          </a:p>
          <a:p>
            <a:pPr lvl="2"/>
            <a:endParaRPr lang="en-US" sz="1600" dirty="0"/>
          </a:p>
          <a:p>
            <a:pPr lvl="2"/>
            <a:r>
              <a:rPr lang="en-US" sz="1600" dirty="0"/>
              <a:t>‘-A’ means append the rule to existing rule set</a:t>
            </a:r>
          </a:p>
          <a:p>
            <a:pPr lvl="1"/>
            <a:r>
              <a:rPr lang="en-US" sz="2000" dirty="0" err="1"/>
              <a:t>Iptables</a:t>
            </a:r>
            <a:r>
              <a:rPr lang="en-US" sz="2000" dirty="0"/>
              <a:t> is Linux firewall software</a:t>
            </a:r>
          </a:p>
          <a:p>
            <a:pPr lvl="2"/>
            <a:r>
              <a:rPr lang="en-US" sz="1600" dirty="0">
                <a:hlinkClick r:id="rId3"/>
              </a:rPr>
              <a:t>https://www.hostinger.com/tutorials/iptables-tutorial</a:t>
            </a:r>
            <a:endParaRPr lang="en-US" sz="1600" dirty="0"/>
          </a:p>
          <a:p>
            <a:pPr lvl="2"/>
            <a:r>
              <a:rPr lang="en-US" sz="1600" dirty="0"/>
              <a:t>Use command ‘/</a:t>
            </a:r>
            <a:r>
              <a:rPr lang="en-US" sz="1600" dirty="0" err="1"/>
              <a:t>sbin</a:t>
            </a:r>
            <a:r>
              <a:rPr lang="en-US" sz="1600" dirty="0"/>
              <a:t>/</a:t>
            </a:r>
            <a:r>
              <a:rPr lang="en-US" sz="1600" dirty="0" err="1"/>
              <a:t>iptables</a:t>
            </a:r>
            <a:r>
              <a:rPr lang="en-US" sz="1600" dirty="0"/>
              <a:t>-save’  to make your changes persistent after reboot</a:t>
            </a:r>
          </a:p>
          <a:p>
            <a:pPr lvl="2"/>
            <a:endParaRPr lang="en-US" sz="1600" dirty="0"/>
          </a:p>
          <a:p>
            <a:pPr lvl="1"/>
            <a:endParaRPr lang="en-US" sz="2000" dirty="0"/>
          </a:p>
        </p:txBody>
      </p:sp>
      <p:pic>
        <p:nvPicPr>
          <p:cNvPr id="5" name="Picture 4"/>
          <p:cNvPicPr>
            <a:picLocks noChangeAspect="1"/>
          </p:cNvPicPr>
          <p:nvPr/>
        </p:nvPicPr>
        <p:blipFill>
          <a:blip r:embed="rId4"/>
          <a:stretch>
            <a:fillRect/>
          </a:stretch>
        </p:blipFill>
        <p:spPr>
          <a:xfrm>
            <a:off x="942975" y="4876800"/>
            <a:ext cx="7791450" cy="476250"/>
          </a:xfrm>
          <a:prstGeom prst="rect">
            <a:avLst/>
          </a:prstGeom>
        </p:spPr>
      </p:pic>
    </p:spTree>
    <p:extLst>
      <p:ext uri="{BB962C8B-B14F-4D97-AF65-F5344CB8AC3E}">
        <p14:creationId xmlns:p14="http://schemas.microsoft.com/office/powerpoint/2010/main" val="263063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Ports 139/145 - Samba</a:t>
            </a:r>
          </a:p>
        </p:txBody>
      </p:sp>
      <p:sp>
        <p:nvSpPr>
          <p:cNvPr id="3" name="Content Placeholder 2"/>
          <p:cNvSpPr>
            <a:spLocks noGrp="1"/>
          </p:cNvSpPr>
          <p:nvPr>
            <p:ph idx="1"/>
          </p:nvPr>
        </p:nvSpPr>
        <p:spPr>
          <a:xfrm>
            <a:off x="990600" y="1447800"/>
            <a:ext cx="7943850" cy="4800600"/>
          </a:xfrm>
        </p:spPr>
        <p:txBody>
          <a:bodyPr/>
          <a:lstStyle/>
          <a:p>
            <a:r>
              <a:rPr lang="en-US" sz="2800" dirty="0"/>
              <a:t>What is Samba?</a:t>
            </a:r>
          </a:p>
          <a:p>
            <a:pPr lvl="1"/>
            <a:r>
              <a:rPr lang="en-US" sz="2000" dirty="0"/>
              <a:t>Running on a Unix system, it allows Windows to share files and printers on the Unix host, and it also allows Unix users to access resources shared by Windows systems.</a:t>
            </a:r>
          </a:p>
          <a:p>
            <a:pPr lvl="1"/>
            <a:endParaRPr lang="en-US" sz="2000" dirty="0"/>
          </a:p>
          <a:p>
            <a:r>
              <a:rPr lang="en-US" sz="2000" dirty="0" err="1"/>
              <a:t>Metasploit</a:t>
            </a:r>
            <a:r>
              <a:rPr lang="en-US" sz="2000" dirty="0"/>
              <a:t> exploit using exploit/multi/samba/</a:t>
            </a:r>
            <a:r>
              <a:rPr lang="en-US" sz="2000" dirty="0" err="1"/>
              <a:t>usermap_script</a:t>
            </a:r>
            <a:endParaRPr lang="en-US" sz="2000" dirty="0"/>
          </a:p>
          <a:p>
            <a:r>
              <a:rPr lang="en-US" dirty="0"/>
              <a:t>Solution#1: update samba</a:t>
            </a:r>
          </a:p>
          <a:p>
            <a:r>
              <a:rPr lang="en-US" dirty="0"/>
              <a:t>Solution#2: disable user map script</a:t>
            </a:r>
          </a:p>
          <a:p>
            <a:pPr lvl="1"/>
            <a:r>
              <a:rPr lang="en-US" dirty="0"/>
              <a:t>Edit /</a:t>
            </a:r>
            <a:r>
              <a:rPr lang="en-US" dirty="0" err="1"/>
              <a:t>etc</a:t>
            </a:r>
            <a:r>
              <a:rPr lang="en-US" dirty="0"/>
              <a:t>/samba/</a:t>
            </a:r>
            <a:r>
              <a:rPr lang="en-US" dirty="0" err="1"/>
              <a:t>smb.conf</a:t>
            </a:r>
            <a:r>
              <a:rPr lang="en-US" dirty="0"/>
              <a:t>, comment out the map script line</a:t>
            </a:r>
          </a:p>
        </p:txBody>
      </p:sp>
      <p:pic>
        <p:nvPicPr>
          <p:cNvPr id="4" name="Picture 3"/>
          <p:cNvPicPr>
            <a:picLocks noChangeAspect="1"/>
          </p:cNvPicPr>
          <p:nvPr/>
        </p:nvPicPr>
        <p:blipFill>
          <a:blip r:embed="rId2"/>
          <a:stretch>
            <a:fillRect/>
          </a:stretch>
        </p:blipFill>
        <p:spPr>
          <a:xfrm>
            <a:off x="1676400" y="5867400"/>
            <a:ext cx="6886575" cy="459643"/>
          </a:xfrm>
          <a:prstGeom prst="rect">
            <a:avLst/>
          </a:prstGeom>
        </p:spPr>
      </p:pic>
    </p:spTree>
    <p:extLst>
      <p:ext uri="{BB962C8B-B14F-4D97-AF65-F5344CB8AC3E}">
        <p14:creationId xmlns:p14="http://schemas.microsoft.com/office/powerpoint/2010/main" val="412177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Port 1524 – </a:t>
            </a:r>
            <a:r>
              <a:rPr lang="en-US" dirty="0" err="1"/>
              <a:t>Ingreslock</a:t>
            </a:r>
            <a:r>
              <a:rPr lang="en-US" dirty="0"/>
              <a:t> Backdoor</a:t>
            </a:r>
          </a:p>
        </p:txBody>
      </p:sp>
      <p:sp>
        <p:nvSpPr>
          <p:cNvPr id="3" name="Content Placeholder 2"/>
          <p:cNvSpPr>
            <a:spLocks noGrp="1"/>
          </p:cNvSpPr>
          <p:nvPr>
            <p:ph idx="1"/>
          </p:nvPr>
        </p:nvSpPr>
        <p:spPr>
          <a:xfrm>
            <a:off x="990600" y="1417638"/>
            <a:ext cx="7943850" cy="4800600"/>
          </a:xfrm>
        </p:spPr>
        <p:txBody>
          <a:bodyPr/>
          <a:lstStyle/>
          <a:p>
            <a:r>
              <a:rPr lang="en-US" dirty="0" err="1"/>
              <a:t>Netcat</a:t>
            </a:r>
            <a:r>
              <a:rPr lang="en-US" dirty="0"/>
              <a:t> service without password</a:t>
            </a:r>
          </a:p>
          <a:p>
            <a:endParaRPr lang="en-US" dirty="0"/>
          </a:p>
          <a:p>
            <a:r>
              <a:rPr lang="en-US" dirty="0"/>
              <a:t>Solution: disable </a:t>
            </a:r>
            <a:r>
              <a:rPr lang="en-US" dirty="0" err="1"/>
              <a:t>ingreslock</a:t>
            </a:r>
            <a:r>
              <a:rPr lang="en-US" dirty="0"/>
              <a:t> service</a:t>
            </a:r>
          </a:p>
          <a:p>
            <a:pPr lvl="1"/>
            <a:r>
              <a:rPr lang="en-US" dirty="0"/>
              <a:t>Edit /</a:t>
            </a:r>
            <a:r>
              <a:rPr lang="en-US" dirty="0" err="1"/>
              <a:t>etc</a:t>
            </a:r>
            <a:r>
              <a:rPr lang="en-US" dirty="0"/>
              <a:t>/</a:t>
            </a:r>
            <a:r>
              <a:rPr lang="en-US" dirty="0" err="1"/>
              <a:t>inetd.conf</a:t>
            </a:r>
            <a:r>
              <a:rPr lang="en-US" dirty="0"/>
              <a:t>, comment out </a:t>
            </a:r>
            <a:r>
              <a:rPr lang="en-US" dirty="0" err="1"/>
              <a:t>ingreslock</a:t>
            </a:r>
            <a:endParaRPr lang="en-US" dirty="0"/>
          </a:p>
          <a:p>
            <a:pPr lvl="1"/>
            <a:r>
              <a:rPr lang="en-US" dirty="0"/>
              <a:t>After reboot, the exploit will not work anymore</a:t>
            </a:r>
          </a:p>
        </p:txBody>
      </p:sp>
      <p:pic>
        <p:nvPicPr>
          <p:cNvPr id="4" name="Picture 3"/>
          <p:cNvPicPr>
            <a:picLocks noChangeAspect="1"/>
          </p:cNvPicPr>
          <p:nvPr/>
        </p:nvPicPr>
        <p:blipFill>
          <a:blip r:embed="rId2"/>
          <a:stretch>
            <a:fillRect/>
          </a:stretch>
        </p:blipFill>
        <p:spPr>
          <a:xfrm>
            <a:off x="1435100" y="2057400"/>
            <a:ext cx="4105275" cy="504825"/>
          </a:xfrm>
          <a:prstGeom prst="rect">
            <a:avLst/>
          </a:prstGeom>
        </p:spPr>
      </p:pic>
      <p:pic>
        <p:nvPicPr>
          <p:cNvPr id="5" name="Picture 4"/>
          <p:cNvPicPr>
            <a:picLocks noChangeAspect="1"/>
          </p:cNvPicPr>
          <p:nvPr/>
        </p:nvPicPr>
        <p:blipFill>
          <a:blip r:embed="rId3"/>
          <a:stretch>
            <a:fillRect/>
          </a:stretch>
        </p:blipFill>
        <p:spPr>
          <a:xfrm>
            <a:off x="1200150" y="4343400"/>
            <a:ext cx="7524750" cy="781050"/>
          </a:xfrm>
          <a:prstGeom prst="rect">
            <a:avLst/>
          </a:prstGeom>
        </p:spPr>
      </p:pic>
    </p:spTree>
    <p:extLst>
      <p:ext uri="{BB962C8B-B14F-4D97-AF65-F5344CB8AC3E}">
        <p14:creationId xmlns:p14="http://schemas.microsoft.com/office/powerpoint/2010/main" val="1472155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9065</TotalTime>
  <Words>1594</Words>
  <Application>Microsoft Office PowerPoint</Application>
  <PresentationFormat>On-screen Show (4:3)</PresentationFormat>
  <Paragraphs>225</Paragraphs>
  <Slides>25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AlBattar</vt:lpstr>
      <vt:lpstr>Arial</vt:lpstr>
      <vt:lpstr>Calibri</vt:lpstr>
      <vt:lpstr>Gill Sans MT</vt:lpstr>
      <vt:lpstr>Verdana</vt:lpstr>
      <vt:lpstr>Wingdings 2</vt:lpstr>
      <vt:lpstr>Solstice</vt:lpstr>
      <vt:lpstr>System Hardening: Secure the Vulnerable Metasploitable 2 Linux Virtual Machine </vt:lpstr>
      <vt:lpstr>Acknowledgement</vt:lpstr>
      <vt:lpstr>Nmap Scanning to find All Open Ports of Metasploitable Linux VM</vt:lpstr>
      <vt:lpstr>Remote Login: Disable Telnet Service</vt:lpstr>
      <vt:lpstr>Vulnerable vFTP Service</vt:lpstr>
      <vt:lpstr>Update Vsftpd</vt:lpstr>
      <vt:lpstr>Patch Vsftpd</vt:lpstr>
      <vt:lpstr>Ports 139/145 - Samba</vt:lpstr>
      <vt:lpstr>Port 1524 – Ingreslock Backdoor</vt:lpstr>
      <vt:lpstr>Port 5432 - PostGreSQL</vt:lpstr>
      <vt:lpstr>Port 5432 - PostGresSQL</vt:lpstr>
      <vt:lpstr>Port 5900 - VNC</vt:lpstr>
      <vt:lpstr>Port 6667 - UnrealIRCd</vt:lpstr>
      <vt:lpstr>Manage Startup Service using update-rc.d</vt:lpstr>
      <vt:lpstr>Port 8180 - Apache Tomcat</vt:lpstr>
      <vt:lpstr>Port 2121 - vsftpd</vt:lpstr>
      <vt:lpstr>Unresolved: Port 80 - Apache</vt:lpstr>
      <vt:lpstr>Linux System Hardening</vt:lpstr>
      <vt:lpstr>OS-Level Security Tools and Techniques</vt:lpstr>
      <vt:lpstr>Patch Management </vt:lpstr>
      <vt:lpstr>Network Access Controls </vt:lpstr>
      <vt:lpstr> Using iptables for “Local Firewall” Rules </vt:lpstr>
      <vt:lpstr>Antivirus Software</vt:lpstr>
      <vt:lpstr>User Management</vt:lpstr>
      <vt:lpstr>Password Aging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Malware Incident Response  Dynamic Analysis (slides courtesy of Stephen Grimes)</dc:title>
  <dc:creator>User</dc:creator>
  <cp:lastModifiedBy>Cliff Zou</cp:lastModifiedBy>
  <cp:revision>272</cp:revision>
  <dcterms:created xsi:type="dcterms:W3CDTF">2012-08-21T01:52:40Z</dcterms:created>
  <dcterms:modified xsi:type="dcterms:W3CDTF">2021-11-29T15:36:53Z</dcterms:modified>
</cp:coreProperties>
</file>