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82" r:id="rId2"/>
    <p:sldId id="283" r:id="rId3"/>
    <p:sldId id="284" r:id="rId4"/>
    <p:sldId id="285" r:id="rId5"/>
    <p:sldId id="286" r:id="rId6"/>
    <p:sldId id="287" r:id="rId7"/>
    <p:sldId id="288" r:id="rId8"/>
    <p:sldId id="289" r:id="rId9"/>
    <p:sldId id="290" r:id="rId10"/>
    <p:sldId id="295" r:id="rId11"/>
    <p:sldId id="296" r:id="rId12"/>
    <p:sldId id="291" r:id="rId13"/>
    <p:sldId id="292" r:id="rId14"/>
    <p:sldId id="293" r:id="rId15"/>
    <p:sldId id="294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261" autoAdjust="0"/>
  </p:normalViewPr>
  <p:slideViewPr>
    <p:cSldViewPr>
      <p:cViewPr varScale="1">
        <p:scale>
          <a:sx n="68" d="100"/>
          <a:sy n="68" d="100"/>
        </p:scale>
        <p:origin x="122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917B9F1A-4BA7-4F42-8B30-B390DAD022BE}" type="datetimeFigureOut">
              <a:rPr lang="en-US"/>
              <a:pPr>
                <a:defRPr/>
              </a:pPr>
              <a:t>11/19/2016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FDAA574-78F9-4CF3-B5AA-FBB7FA6294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87858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9D32125-C21D-4793-A6E9-AEA3A2E01112}" type="slidenum">
              <a:rPr lang="en-US" altLang="en-US">
                <a:latin typeface="Gill Sans MT" panose="020B0502020104020203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13265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19459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61000" cy="40894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26443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1507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61000" cy="40894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870702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7171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61000" cy="40894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897766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9219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61000" cy="40894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194414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11267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61000" cy="40894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754500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13315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61000" cy="40894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658552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13315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61000" cy="40894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485807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13315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61000" cy="40894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187490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15363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61000" cy="40894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673405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17411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61000" cy="40894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79802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DE35B27-722D-479F-AE8A-9D1E19209290}" type="datetimeFigureOut">
              <a:rPr lang="en-US"/>
              <a:pPr>
                <a:defRPr/>
              </a:pPr>
              <a:t>11/19/2016</a:t>
            </a:fld>
            <a:endParaRPr lang="en-US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87CAC18-B632-4DC6-9D20-180F256059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9243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ECBB1-4F72-42EE-962D-8D619EADA197}" type="datetimeFigureOut">
              <a:rPr lang="en-US"/>
              <a:pPr>
                <a:defRPr/>
              </a:pPr>
              <a:t>11/19/2016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24E5EE-EF7A-4CE2-B37B-14BAE1F610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2980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A0A553-A8E7-4033-AF4F-9980AF19E86A}" type="datetimeFigureOut">
              <a:rPr lang="en-US"/>
              <a:pPr>
                <a:defRPr/>
              </a:pPr>
              <a:t>11/19/2016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17EBF-D0FB-40F0-A4D8-34F2BB57DD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3209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693E0-2FBC-411A-9E2D-7BB679E8A33B}" type="datetimeFigureOut">
              <a:rPr lang="en-US"/>
              <a:pPr>
                <a:defRPr/>
              </a:pPr>
              <a:t>11/19/2016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1CCE37-9B19-4A1F-B317-C426BEA3A6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3445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043A202-D693-4DA3-A9D5-41F5562821BE}" type="datetimeFigureOut">
              <a:rPr lang="en-US"/>
              <a:pPr>
                <a:defRPr/>
              </a:pPr>
              <a:t>11/19/2016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D6B3CBA-5C7D-47E3-A184-0130CB1E79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3057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80137-D48C-480B-AE9D-C2DBF8E0F16F}" type="datetimeFigureOut">
              <a:rPr lang="en-US"/>
              <a:pPr>
                <a:defRPr/>
              </a:pPr>
              <a:t>11/19/2016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A25685-DB8E-4829-B9B3-CE34A8BF29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2700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EB63DA3-CF07-422A-A7E7-C8441FF20691}" type="datetimeFigureOut">
              <a:rPr lang="en-US"/>
              <a:pPr>
                <a:defRPr/>
              </a:pPr>
              <a:t>11/19/2016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E91BAAF-10C9-4D5C-B00C-BD2C99104B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5921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DE1C78-DF78-4C5A-BED5-B7B03F45249D}" type="datetimeFigureOut">
              <a:rPr lang="en-US"/>
              <a:pPr>
                <a:defRPr/>
              </a:pPr>
              <a:t>11/19/2016</a:t>
            </a:fld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847665-8DC7-4493-BA40-B8EA76442C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9192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Rectangle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F791A91-6368-4A9F-88C2-2E770D74C8B6}" type="datetimeFigureOut">
              <a:rPr lang="en-US"/>
              <a:pPr>
                <a:defRPr/>
              </a:pPr>
              <a:t>11/19/2016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DB3FCD1-4044-4BBE-9287-C051EDB04A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9003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4BF6B36-06ED-4FC9-B0B9-9D9BCCE0151F}" type="datetimeFigureOut">
              <a:rPr lang="en-US"/>
              <a:pPr>
                <a:defRPr/>
              </a:pPr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BC77BD9-FC36-4170-B92B-0E524E53BD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7402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/>
          <a:p>
            <a:pPr indent="-283464" eaLnBrk="1" fontAlgn="auto" hangingPunct="1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cs typeface="+mn-cs"/>
            </a:endParaRPr>
          </a:p>
        </p:txBody>
      </p:sp>
      <p:sp>
        <p:nvSpPr>
          <p:cNvPr id="6" name="Flowchart: Process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lowchart: Process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DBAFADE-C3E5-4677-BEB9-6FE45F39E270}" type="datetimeFigureOut">
              <a:rPr lang="en-US"/>
              <a:pPr>
                <a:defRPr/>
              </a:pPr>
              <a:t>11/19/2016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28454FA-D2CA-45BD-8EC6-F18E282C5B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3734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F7E20E7B-79D4-4A4B-BC1A-D3DB2493F6F8}" type="datetimeFigureOut">
              <a:rPr lang="en-US"/>
              <a:pPr>
                <a:defRPr/>
              </a:pPr>
              <a:t>11/19/2016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solidFill>
                  <a:srgbClr val="B5A788"/>
                </a:solidFill>
              </a:defRPr>
            </a:lvl1pPr>
          </a:lstStyle>
          <a:p>
            <a:pPr>
              <a:defRPr/>
            </a:pPr>
            <a:fld id="{9F0EAAAB-7DAD-46A1-BDC6-93D81DFB6C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  <p:sldLayoutId id="2147483882" r:id="rId2"/>
    <p:sldLayoutId id="2147483888" r:id="rId3"/>
    <p:sldLayoutId id="2147483883" r:id="rId4"/>
    <p:sldLayoutId id="2147483889" r:id="rId5"/>
    <p:sldLayoutId id="2147483884" r:id="rId6"/>
    <p:sldLayoutId id="2147483890" r:id="rId7"/>
    <p:sldLayoutId id="2147483891" r:id="rId8"/>
    <p:sldLayoutId id="2147483892" r:id="rId9"/>
    <p:sldLayoutId id="2147483885" r:id="rId10"/>
    <p:sldLayoutId id="214748388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penwall.com/john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1" y="360362"/>
            <a:ext cx="7772400" cy="1697037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>
                <a:latin typeface="AlBattar" charset="0"/>
              </a:rPr>
              <a:t>Penetration Testing</a:t>
            </a:r>
            <a:r>
              <a:rPr lang="en-US" sz="4000" dirty="0">
                <a:latin typeface="AlBattar" charset="0"/>
                <a:sym typeface="Symbol"/>
              </a:rPr>
              <a:t></a:t>
            </a:r>
            <a:r>
              <a:rPr lang="en-US" sz="4000" dirty="0">
                <a:latin typeface="AlBattar" charset="0"/>
              </a:rPr>
              <a:t> </a:t>
            </a:r>
            <a:r>
              <a:rPr lang="en-US" sz="4000" dirty="0" smtClean="0">
                <a:latin typeface="AlBattar" charset="0"/>
              </a:rPr>
              <a:t/>
            </a:r>
            <a:br>
              <a:rPr lang="en-US" sz="4000" dirty="0" smtClean="0">
                <a:latin typeface="AlBattar" charset="0"/>
              </a:rPr>
            </a:br>
            <a:r>
              <a:rPr lang="en-US" sz="4000" dirty="0">
                <a:latin typeface="AlBattar" charset="0"/>
              </a:rPr>
              <a:t> </a:t>
            </a:r>
            <a:r>
              <a:rPr lang="en-US" sz="4000" dirty="0" smtClean="0">
                <a:latin typeface="AlBattar" charset="0"/>
              </a:rPr>
              <a:t>    </a:t>
            </a:r>
            <a:r>
              <a:rPr lang="en-GB" altLang="en-US" sz="4000" dirty="0" smtClean="0">
                <a:latin typeface="AlBattar" charset="0"/>
              </a:rPr>
              <a:t>Offline Password </a:t>
            </a:r>
            <a:r>
              <a:rPr lang="en-GB" altLang="en-US" sz="4000" dirty="0" smtClean="0">
                <a:latin typeface="AlBattar" charset="0"/>
              </a:rPr>
              <a:t>Cracking</a:t>
            </a:r>
            <a:endParaRPr lang="en-US" sz="27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2514600"/>
            <a:ext cx="7407275" cy="1752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b="1" dirty="0" smtClean="0"/>
              <a:t>CIS 6395, Incident Response Technologies</a:t>
            </a:r>
            <a:endParaRPr lang="en-US" b="1" dirty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b="1" dirty="0"/>
              <a:t>Fall </a:t>
            </a:r>
            <a:r>
              <a:rPr lang="en-US" b="1" dirty="0" smtClean="0"/>
              <a:t>2016, </a:t>
            </a:r>
            <a:r>
              <a:rPr lang="en-US" b="1" dirty="0"/>
              <a:t>Dr. </a:t>
            </a:r>
            <a:r>
              <a:rPr lang="en-US" b="1" dirty="0" smtClean="0"/>
              <a:t>Cliff Zou</a:t>
            </a:r>
            <a:endParaRPr lang="en-US" b="1" dirty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czou@cs.ucf.edu</a:t>
            </a:r>
            <a:endParaRPr lang="en-US" dirty="0"/>
          </a:p>
        </p:txBody>
      </p:sp>
      <p:pic>
        <p:nvPicPr>
          <p:cNvPr id="9221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4876800"/>
            <a:ext cx="2438400" cy="96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/>
          <p:cNvSpPr txBox="1">
            <a:spLocks noChangeArrowheads="1"/>
          </p:cNvSpPr>
          <p:nvPr/>
        </p:nvSpPr>
        <p:spPr bwMode="auto">
          <a:xfrm>
            <a:off x="381000" y="228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>
                <a:solidFill>
                  <a:srgbClr val="0000CC"/>
                </a:solidFill>
                <a:latin typeface="AlBattar" charset="0"/>
              </a:rPr>
              <a:t>JtR: King of Password Crackers</a:t>
            </a:r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381000" y="1295400"/>
            <a:ext cx="8153400" cy="505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4290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32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1pPr>
            <a:lvl2pPr marL="714375" indent="-257175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8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4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800" dirty="0"/>
              <a:t>Run John to crack the selected accounts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400" dirty="0" smtClean="0"/>
              <a:t>John can detect correctly which hash algorithm has been used by the password file</a:t>
            </a:r>
            <a:endParaRPr lang="en-GB" altLang="en-US" sz="2000" dirty="0" smtClean="0"/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400" dirty="0" smtClean="0"/>
              <a:t>You </a:t>
            </a:r>
            <a:r>
              <a:rPr lang="en-GB" altLang="en-US" sz="2400" dirty="0"/>
              <a:t>can see that all three accounts have found correct passwords!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en-US" sz="2800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2400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2400" dirty="0" smtClean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4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3200400"/>
            <a:ext cx="7765507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25022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/>
          <p:cNvSpPr txBox="1">
            <a:spLocks noChangeArrowheads="1"/>
          </p:cNvSpPr>
          <p:nvPr/>
        </p:nvSpPr>
        <p:spPr bwMode="auto">
          <a:xfrm>
            <a:off x="381000" y="228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>
                <a:solidFill>
                  <a:srgbClr val="0000CC"/>
                </a:solidFill>
                <a:latin typeface="AlBattar" charset="0"/>
              </a:rPr>
              <a:t>JtR: King of Password Crackers</a:t>
            </a:r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381000" y="1295400"/>
            <a:ext cx="8153400" cy="505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4290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32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1pPr>
            <a:lvl2pPr marL="714375" indent="-257175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8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4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400" dirty="0" smtClean="0"/>
              <a:t>An account password may have been split into two parts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US" sz="2000" dirty="0"/>
              <a:t>Some </a:t>
            </a:r>
            <a:r>
              <a:rPr lang="en-US" sz="2000" dirty="0" smtClean="0"/>
              <a:t>poorly </a:t>
            </a:r>
            <a:r>
              <a:rPr lang="en-US" sz="2000" dirty="0"/>
              <a:t>designed hash types </a:t>
            </a:r>
            <a:r>
              <a:rPr lang="en-US" sz="2000" dirty="0" smtClean="0"/>
              <a:t>have </a:t>
            </a:r>
            <a:r>
              <a:rPr lang="en-US" sz="2000" dirty="0"/>
              <a:t>a property that allows John to split their encodings into two separate hashes </a:t>
            </a:r>
            <a:r>
              <a:rPr lang="en-US" sz="2000" dirty="0" smtClean="0"/>
              <a:t>on </a:t>
            </a:r>
            <a:r>
              <a:rPr lang="en-US" sz="2000" dirty="0"/>
              <a:t>load</a:t>
            </a:r>
            <a:r>
              <a:rPr lang="en-US" sz="2000" dirty="0" smtClean="0"/>
              <a:t>.</a:t>
            </a:r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US" altLang="en-US" sz="2400" dirty="0" smtClean="0"/>
              <a:t>Once a password is cracked, it will be saved into ‘john.pot’ file under the hidden </a:t>
            </a:r>
            <a:r>
              <a:rPr lang="en-US" altLang="en-US" sz="2400" dirty="0" err="1" smtClean="0"/>
              <a:t>dir</a:t>
            </a:r>
            <a:r>
              <a:rPr lang="en-US" altLang="en-US" sz="2400" dirty="0" smtClean="0"/>
              <a:t> ‘.john’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US" altLang="en-US" sz="2000" dirty="0" smtClean="0"/>
              <a:t>You can type ‘john –show’ to show cracked password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US" altLang="en-US" sz="2000" dirty="0"/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US" altLang="en-US" sz="2000" dirty="0" smtClean="0"/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US" altLang="en-US" sz="2000" dirty="0"/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US" altLang="en-US" sz="2000" dirty="0" smtClean="0"/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US" altLang="en-US" sz="2000" dirty="0"/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US" altLang="en-US" sz="2000" dirty="0" smtClean="0"/>
              <a:t>You can remove this ‘john.pot’ to redo password cracking on the same password file</a:t>
            </a:r>
            <a:endParaRPr lang="en-GB" altLang="en-US" sz="2000" dirty="0"/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en-US" sz="2800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2400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2400" dirty="0" smtClean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4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400" y="3581400"/>
            <a:ext cx="5553075" cy="149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25565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381000" y="228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>
                <a:solidFill>
                  <a:srgbClr val="0000CC"/>
                </a:solidFill>
                <a:latin typeface="AlBattar" charset="0"/>
              </a:rPr>
              <a:t>Linux Password Cracking</a:t>
            </a:r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381000" y="1295400"/>
            <a:ext cx="8153400" cy="505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4290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32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1pPr>
            <a:lvl2pPr marL="714375" indent="-257175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8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4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400" dirty="0"/>
              <a:t>First, we add a user </a:t>
            </a:r>
            <a:r>
              <a:rPr lang="en-US" altLang="en-US" sz="2400" dirty="0" smtClean="0"/>
              <a:t>‘cis6395’ </a:t>
            </a:r>
            <a:r>
              <a:rPr lang="en-US" altLang="en-US" sz="2400" dirty="0"/>
              <a:t>account with simple password </a:t>
            </a:r>
            <a:r>
              <a:rPr lang="en-US" altLang="en-US" sz="2400" dirty="0" smtClean="0"/>
              <a:t>‘</a:t>
            </a:r>
            <a:r>
              <a:rPr lang="en-US" altLang="en-US" sz="2400" dirty="0" err="1" smtClean="0"/>
              <a:t>lucy</a:t>
            </a:r>
            <a:r>
              <a:rPr lang="en-US" altLang="en-US" sz="2400" dirty="0" smtClean="0"/>
              <a:t>’ </a:t>
            </a:r>
            <a:r>
              <a:rPr lang="en-US" altLang="en-US" sz="2400" dirty="0"/>
              <a:t>besides the ‘root’ account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en-US" sz="2800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2400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2400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2400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2400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2400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2400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2000" dirty="0" smtClean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000" dirty="0" smtClean="0"/>
              <a:t>Our </a:t>
            </a:r>
            <a:r>
              <a:rPr lang="en-GB" altLang="en-US" sz="2000" dirty="0"/>
              <a:t>task is to crack the root password ‘</a:t>
            </a:r>
            <a:r>
              <a:rPr lang="en-GB" altLang="en-US" sz="2000" dirty="0" err="1"/>
              <a:t>toor</a:t>
            </a:r>
            <a:r>
              <a:rPr lang="en-GB" altLang="en-US" sz="2000" dirty="0"/>
              <a:t>’ and the </a:t>
            </a:r>
            <a:r>
              <a:rPr lang="en-GB" altLang="en-US" sz="2000" dirty="0" smtClean="0"/>
              <a:t>cis6395 password </a:t>
            </a:r>
            <a:r>
              <a:rPr lang="en-GB" altLang="en-US" sz="2000" dirty="0"/>
              <a:t>of </a:t>
            </a:r>
            <a:r>
              <a:rPr lang="en-GB" altLang="en-US" sz="2000" dirty="0" smtClean="0"/>
              <a:t>‘</a:t>
            </a:r>
            <a:r>
              <a:rPr lang="en-GB" altLang="en-US" sz="2000" dirty="0" err="1" smtClean="0"/>
              <a:t>lucy</a:t>
            </a:r>
            <a:r>
              <a:rPr lang="en-GB" altLang="en-US" sz="2000" dirty="0" smtClean="0"/>
              <a:t>’</a:t>
            </a:r>
            <a:endParaRPr lang="en-GB" altLang="en-US" sz="2000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2000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4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400" y="1981201"/>
            <a:ext cx="5373805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95519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"/>
          <p:cNvSpPr txBox="1">
            <a:spLocks noChangeArrowheads="1"/>
          </p:cNvSpPr>
          <p:nvPr/>
        </p:nvSpPr>
        <p:spPr bwMode="auto">
          <a:xfrm>
            <a:off x="381000" y="228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dirty="0">
                <a:solidFill>
                  <a:srgbClr val="0000CC"/>
                </a:solidFill>
                <a:latin typeface="AlBattar" charset="0"/>
              </a:rPr>
              <a:t>Linux </a:t>
            </a:r>
            <a:r>
              <a:rPr lang="en-GB" altLang="en-US" dirty="0" smtClean="0">
                <a:solidFill>
                  <a:srgbClr val="0000CC"/>
                </a:solidFill>
                <a:latin typeface="AlBattar" charset="0"/>
              </a:rPr>
              <a:t>Offline Password </a:t>
            </a:r>
            <a:r>
              <a:rPr lang="en-GB" altLang="en-US" dirty="0">
                <a:solidFill>
                  <a:srgbClr val="0000CC"/>
                </a:solidFill>
                <a:latin typeface="AlBattar" charset="0"/>
              </a:rPr>
              <a:t>Cracking</a:t>
            </a:r>
          </a:p>
        </p:txBody>
      </p:sp>
      <p:sp>
        <p:nvSpPr>
          <p:cNvPr id="16387" name="Text Box 2"/>
          <p:cNvSpPr txBox="1">
            <a:spLocks noChangeArrowheads="1"/>
          </p:cNvSpPr>
          <p:nvPr/>
        </p:nvSpPr>
        <p:spPr bwMode="auto">
          <a:xfrm>
            <a:off x="685800" y="1371600"/>
            <a:ext cx="8153400" cy="505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4290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32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1pPr>
            <a:lvl2pPr indent="-342900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8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2pPr>
            <a:lvl3pPr marL="1171575" indent="-342900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4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400" dirty="0"/>
              <a:t>Linux password are in two files: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000" dirty="0"/>
              <a:t>/</a:t>
            </a:r>
            <a:r>
              <a:rPr lang="en-US" altLang="en-US" sz="2000" dirty="0" err="1"/>
              <a:t>etc</a:t>
            </a:r>
            <a:r>
              <a:rPr lang="en-US" altLang="en-US" sz="2000" dirty="0"/>
              <a:t>/</a:t>
            </a:r>
            <a:r>
              <a:rPr lang="en-US" altLang="en-US" sz="2000" dirty="0" err="1"/>
              <a:t>passwd</a:t>
            </a:r>
            <a:endParaRPr lang="en-US" altLang="en-US" sz="2000" dirty="0"/>
          </a:p>
          <a:p>
            <a:pPr lvl="2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1600" dirty="0"/>
              <a:t>This file actually does not contain password hash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en-US" sz="2000" dirty="0"/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en-US" sz="2000" dirty="0"/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en-US" sz="2000" dirty="0"/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/</a:t>
            </a:r>
            <a:r>
              <a:rPr lang="en-US" altLang="en-US" sz="2000" dirty="0" err="1"/>
              <a:t>etc</a:t>
            </a:r>
            <a:r>
              <a:rPr lang="en-US" altLang="en-US" sz="2000" dirty="0"/>
              <a:t>/shadow     </a:t>
            </a:r>
          </a:p>
          <a:p>
            <a:pPr lvl="2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1600" dirty="0"/>
              <a:t>Actually contains the password hash</a:t>
            </a:r>
          </a:p>
          <a:p>
            <a:pPr lvl="2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1600" dirty="0"/>
              <a:t>Can only be read by root </a:t>
            </a:r>
            <a:r>
              <a:rPr lang="en-US" altLang="en-US" sz="1600" dirty="0" smtClean="0"/>
              <a:t>privilege</a:t>
            </a:r>
          </a:p>
          <a:p>
            <a:pPr lvl="2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en-US" sz="1600" dirty="0"/>
          </a:p>
          <a:p>
            <a:pPr lvl="2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en-US" sz="1600" dirty="0" smtClean="0"/>
          </a:p>
          <a:p>
            <a:pPr lvl="2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en-US" sz="1600" dirty="0"/>
          </a:p>
          <a:p>
            <a:pPr lvl="2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en-US" sz="1600" dirty="0" smtClean="0"/>
          </a:p>
          <a:p>
            <a:pPr lvl="2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en-US" sz="1600" dirty="0"/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000" dirty="0" smtClean="0">
                <a:solidFill>
                  <a:srgbClr val="0070C0"/>
                </a:solidFill>
              </a:rPr>
              <a:t>Pre-requisite: obtain these two files from a compromised Linux</a:t>
            </a:r>
            <a:endParaRPr lang="en-US" altLang="en-US" sz="2000" dirty="0">
              <a:solidFill>
                <a:srgbClr val="0070C0"/>
              </a:solidFill>
            </a:endParaRP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en-US" sz="2000" dirty="0"/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en-US" sz="28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200" y="2362200"/>
            <a:ext cx="4191000" cy="4572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5683" y="2918436"/>
            <a:ext cx="5962650" cy="47625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15683" y="4468520"/>
            <a:ext cx="6191250" cy="4762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15683" y="5082784"/>
            <a:ext cx="6229350" cy="657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22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"/>
          <p:cNvSpPr txBox="1">
            <a:spLocks noChangeArrowheads="1"/>
          </p:cNvSpPr>
          <p:nvPr/>
        </p:nvSpPr>
        <p:spPr bwMode="auto">
          <a:xfrm>
            <a:off x="381000" y="228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dirty="0">
                <a:solidFill>
                  <a:srgbClr val="0000CC"/>
                </a:solidFill>
                <a:latin typeface="AlBattar" charset="0"/>
              </a:rPr>
              <a:t>Linux </a:t>
            </a:r>
            <a:r>
              <a:rPr lang="en-GB" altLang="en-US" dirty="0" smtClean="0">
                <a:solidFill>
                  <a:srgbClr val="0000CC"/>
                </a:solidFill>
                <a:latin typeface="AlBattar" charset="0"/>
              </a:rPr>
              <a:t>Offline Password </a:t>
            </a:r>
            <a:r>
              <a:rPr lang="en-GB" altLang="en-US" dirty="0">
                <a:solidFill>
                  <a:srgbClr val="0000CC"/>
                </a:solidFill>
                <a:latin typeface="AlBattar" charset="0"/>
              </a:rPr>
              <a:t>Cracking</a:t>
            </a:r>
          </a:p>
        </p:txBody>
      </p:sp>
      <p:sp>
        <p:nvSpPr>
          <p:cNvPr id="18435" name="Text Box 2"/>
          <p:cNvSpPr txBox="1">
            <a:spLocks noChangeArrowheads="1"/>
          </p:cNvSpPr>
          <p:nvPr/>
        </p:nvSpPr>
        <p:spPr bwMode="auto">
          <a:xfrm>
            <a:off x="381000" y="1295400"/>
            <a:ext cx="8153400" cy="505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4290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32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1pPr>
            <a:lvl2pPr marL="714375" indent="-257175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8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4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800" dirty="0" err="1"/>
              <a:t>JtR</a:t>
            </a:r>
            <a:r>
              <a:rPr lang="en-US" altLang="en-US" sz="2800" dirty="0"/>
              <a:t> provide the ‘unshadow’ command to combine /</a:t>
            </a:r>
            <a:r>
              <a:rPr lang="en-US" altLang="en-US" sz="2800" dirty="0" err="1"/>
              <a:t>etc</a:t>
            </a:r>
            <a:r>
              <a:rPr lang="en-US" altLang="en-US" sz="2800" dirty="0"/>
              <a:t>/</a:t>
            </a:r>
            <a:r>
              <a:rPr lang="en-US" altLang="en-US" sz="2800" dirty="0" err="1"/>
              <a:t>passwd</a:t>
            </a:r>
            <a:r>
              <a:rPr lang="en-US" altLang="en-US" sz="2800" dirty="0"/>
              <a:t> and /</a:t>
            </a:r>
            <a:r>
              <a:rPr lang="en-US" altLang="en-US" sz="2800" dirty="0" err="1"/>
              <a:t>etc</a:t>
            </a:r>
            <a:r>
              <a:rPr lang="en-US" altLang="en-US" sz="2800" dirty="0"/>
              <a:t>/shadow together to obtain the normal password hash list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800" dirty="0"/>
              <a:t>You’ll need to run unshadow as root to be able to read the shadow file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en-US" sz="2800" dirty="0"/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en-US" sz="2800" dirty="0"/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800" dirty="0" smtClean="0"/>
              <a:t>Edit </a:t>
            </a:r>
            <a:r>
              <a:rPr lang="en-US" altLang="en-US" sz="2800" dirty="0"/>
              <a:t>the hash file to only contain accounts we are interested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3595687"/>
            <a:ext cx="6572250" cy="5334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5207389"/>
            <a:ext cx="6657975" cy="1552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7796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"/>
          <p:cNvSpPr txBox="1">
            <a:spLocks noChangeArrowheads="1"/>
          </p:cNvSpPr>
          <p:nvPr/>
        </p:nvSpPr>
        <p:spPr bwMode="auto">
          <a:xfrm>
            <a:off x="381000" y="228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>
                <a:solidFill>
                  <a:srgbClr val="0000CC"/>
                </a:solidFill>
                <a:latin typeface="AlBattar" charset="0"/>
              </a:rPr>
              <a:t>Linux Password Cracking</a:t>
            </a:r>
          </a:p>
        </p:txBody>
      </p:sp>
      <p:sp>
        <p:nvSpPr>
          <p:cNvPr id="20483" name="Text Box 2"/>
          <p:cNvSpPr txBox="1">
            <a:spLocks noChangeArrowheads="1"/>
          </p:cNvSpPr>
          <p:nvPr/>
        </p:nvSpPr>
        <p:spPr bwMode="auto">
          <a:xfrm>
            <a:off x="381000" y="1295400"/>
            <a:ext cx="8153400" cy="505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4290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32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1pPr>
            <a:lvl2pPr indent="-342900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8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2pPr>
            <a:lvl3pPr marL="1171575" indent="-342900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4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3pPr>
            <a:lvl4pPr marL="1628775" indent="-34290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4pPr>
            <a:lvl5pPr marL="2085975" indent="-34290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5pPr>
            <a:lvl6pPr marL="2543175" indent="-3429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6pPr>
            <a:lvl7pPr marL="3000375" indent="-3429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7pPr>
            <a:lvl8pPr marL="3457575" indent="-3429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8pPr>
            <a:lvl9pPr marL="3914775" indent="-3429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800" dirty="0"/>
              <a:t>Use </a:t>
            </a:r>
            <a:r>
              <a:rPr lang="en-US" altLang="en-US" sz="2800" dirty="0" err="1"/>
              <a:t>JtR</a:t>
            </a:r>
            <a:r>
              <a:rPr lang="en-US" altLang="en-US" sz="2800" dirty="0"/>
              <a:t> to crack the password hash list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400" dirty="0"/>
              <a:t>Take about 30 seconds to crack the two accounts of ‘root’ and ‘</a:t>
            </a:r>
            <a:r>
              <a:rPr lang="en-US" altLang="en-US" sz="2400" dirty="0" smtClean="0"/>
              <a:t>cis6395’</a:t>
            </a:r>
            <a:endParaRPr lang="en-US" altLang="en-US" sz="2400" dirty="0"/>
          </a:p>
          <a:p>
            <a:pPr lvl="3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en-US" sz="1600" dirty="0"/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en-US" sz="2400" dirty="0"/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en-US" sz="2400" dirty="0"/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en-US" sz="2400" dirty="0"/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en-US" sz="2400" dirty="0"/>
          </a:p>
          <a:p>
            <a:pPr lvl="4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en-US" sz="1600" dirty="0"/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400" dirty="0"/>
              <a:t>Cracked hash will be stored under  .john hidden </a:t>
            </a:r>
            <a:r>
              <a:rPr lang="en-US" altLang="en-US" sz="2400" dirty="0" err="1"/>
              <a:t>dir</a:t>
            </a:r>
            <a:endParaRPr lang="en-US" altLang="en-US" sz="2400" dirty="0"/>
          </a:p>
          <a:p>
            <a:pPr lvl="2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000" dirty="0"/>
              <a:t>Use ‘--show’ option to show previously cracked hash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5450" y="2438400"/>
            <a:ext cx="5010150" cy="238414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5450" y="5516587"/>
            <a:ext cx="6324600" cy="131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23402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447800"/>
            <a:ext cx="8172450" cy="4800600"/>
          </a:xfrm>
        </p:spPr>
        <p:txBody>
          <a:bodyPr/>
          <a:lstStyle/>
          <a:p>
            <a:pPr marL="457200" indent="-457200" eaLnBrk="1" hangingPunct="1">
              <a:spcBef>
                <a:spcPts val="7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lang="en-GB" altLang="en-US" sz="2800" dirty="0" smtClean="0">
                <a:solidFill>
                  <a:srgbClr val="0000CC"/>
                </a:solidFill>
              </a:rPr>
              <a:t>Content from the book:</a:t>
            </a:r>
            <a:endParaRPr lang="en-GB" altLang="en-US" sz="2800" dirty="0">
              <a:solidFill>
                <a:srgbClr val="0000CC"/>
              </a:solidFill>
            </a:endParaRPr>
          </a:p>
          <a:p>
            <a:pPr eaLnBrk="1" hangingPunct="1">
              <a:spcBef>
                <a:spcPts val="700"/>
              </a:spcBef>
              <a:buSzPct val="100000"/>
              <a:buFont typeface="Times New Roman" panose="02020603050405020304" pitchFamily="18" charset="0"/>
              <a:buNone/>
              <a:defRPr/>
            </a:pPr>
            <a:r>
              <a:rPr lang="en-GB" altLang="en-US" sz="2800" dirty="0">
                <a:solidFill>
                  <a:srgbClr val="0000CC"/>
                </a:solidFill>
              </a:rPr>
              <a:t>	</a:t>
            </a:r>
            <a:r>
              <a:rPr lang="en-GB" altLang="en-US" sz="2800" dirty="0" smtClean="0">
                <a:solidFill>
                  <a:srgbClr val="0000CC"/>
                </a:solidFill>
              </a:rPr>
              <a:t>“</a:t>
            </a:r>
            <a:r>
              <a:rPr lang="en-US" altLang="en-US" sz="2800" dirty="0" smtClean="0">
                <a:solidFill>
                  <a:srgbClr val="0000CC"/>
                </a:solidFill>
              </a:rPr>
              <a:t>The </a:t>
            </a:r>
            <a:r>
              <a:rPr lang="en-US" altLang="en-US" sz="2800" dirty="0">
                <a:solidFill>
                  <a:srgbClr val="0000CC"/>
                </a:solidFill>
              </a:rPr>
              <a:t>Basics of Hacking and Penetration Testing: Ethical Hacking and Penetration Testing Made </a:t>
            </a:r>
            <a:r>
              <a:rPr lang="en-US" altLang="en-US" sz="2800" dirty="0" smtClean="0">
                <a:solidFill>
                  <a:srgbClr val="0000CC"/>
                </a:solidFill>
              </a:rPr>
              <a:t>Easy”, </a:t>
            </a:r>
            <a:r>
              <a:rPr lang="en-US" altLang="en-US" sz="2800" dirty="0">
                <a:solidFill>
                  <a:srgbClr val="0000CC"/>
                </a:solidFill>
              </a:rPr>
              <a:t>Second Edition</a:t>
            </a:r>
            <a:endParaRPr lang="en-GB" altLang="en-US" sz="2800" dirty="0">
              <a:solidFill>
                <a:srgbClr val="0000CC"/>
              </a:solidFill>
            </a:endParaRPr>
          </a:p>
          <a:p>
            <a:endParaRPr lang="en-US" altLang="en-US" dirty="0" smtClean="0"/>
          </a:p>
        </p:txBody>
      </p:sp>
      <p:pic>
        <p:nvPicPr>
          <p:cNvPr id="1026" name="Picture 2" descr="https://images-na.ssl-images-amazon.com/images/I/51XLVHgA2fL._SX404_BO1,204,203,200_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1828" y="3047999"/>
            <a:ext cx="2741371" cy="3376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6365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Types of Password Cracking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Online password cracking</a:t>
            </a:r>
          </a:p>
          <a:p>
            <a:pPr lvl="1"/>
            <a:r>
              <a:rPr lang="en-US" dirty="0" smtClean="0"/>
              <a:t>We introduced in ‘Exploiting1.pptx’</a:t>
            </a:r>
          </a:p>
          <a:p>
            <a:pPr lvl="1"/>
            <a:r>
              <a:rPr lang="en-US" dirty="0" smtClean="0"/>
              <a:t>Pro: can be conducted without any special access or authorization</a:t>
            </a:r>
          </a:p>
          <a:p>
            <a:pPr lvl="1"/>
            <a:r>
              <a:rPr lang="en-US" dirty="0" smtClean="0"/>
              <a:t>Con: </a:t>
            </a:r>
          </a:p>
          <a:p>
            <a:pPr lvl="2"/>
            <a:r>
              <a:rPr lang="en-US" dirty="0" smtClean="0"/>
              <a:t>Generate clear abnormal traffic</a:t>
            </a:r>
          </a:p>
          <a:p>
            <a:pPr lvl="2"/>
            <a:r>
              <a:rPr lang="en-US" dirty="0" smtClean="0"/>
              <a:t>Password guessing speed is too slow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Offline password cracking</a:t>
            </a:r>
          </a:p>
          <a:p>
            <a:pPr lvl="1"/>
            <a:r>
              <a:rPr lang="en-US" dirty="0" smtClean="0"/>
              <a:t>Pre-requisite: have obtained a password file</a:t>
            </a:r>
          </a:p>
          <a:p>
            <a:pPr lvl="1"/>
            <a:r>
              <a:rPr lang="en-US" dirty="0" smtClean="0"/>
              <a:t>Pro: very fast speed in password guessing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961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smtClean="0"/>
              <a:t>Motivation for 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Offline Password </a:t>
            </a:r>
            <a:r>
              <a:rPr lang="en-US" altLang="en-US" dirty="0" smtClean="0"/>
              <a:t>Cracking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800" dirty="0" smtClean="0">
                <a:solidFill>
                  <a:srgbClr val="FF0000"/>
                </a:solidFill>
              </a:rPr>
              <a:t>You </a:t>
            </a:r>
            <a:r>
              <a:rPr lang="en-US" altLang="en-US" sz="2800" dirty="0" smtClean="0">
                <a:solidFill>
                  <a:srgbClr val="FF0000"/>
                </a:solidFill>
              </a:rPr>
              <a:t>should already have root privilege, why need to crack user accounts password?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altLang="en-US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800" dirty="0" smtClean="0"/>
              <a:t>Attackers conduct hacking in multiple steps: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400" dirty="0" smtClean="0"/>
              <a:t>compromising an easy target first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400" dirty="0" smtClean="0"/>
              <a:t>Gain internal access, conduct scanning, and obtain user accounts password file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400" dirty="0" smtClean="0"/>
              <a:t>Crack password file to obtain users’ passwords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solidFill>
                  <a:srgbClr val="0070C0"/>
                </a:solidFill>
              </a:rPr>
              <a:t>Because many users reuse the same password for most of their accounts, attackers can try the same password to access more important targets</a:t>
            </a:r>
          </a:p>
          <a:p>
            <a:pPr marL="914400" lvl="2" indent="0"/>
            <a:endParaRPr lang="en-US" alt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383671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mtClean="0"/>
              <a:t>Set Up Test Account on Vulnerable WinXP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dirty="0" smtClean="0"/>
              <a:t>Set up password for the default account ‘</a:t>
            </a:r>
            <a:r>
              <a:rPr lang="en-US" altLang="en-US" dirty="0" err="1" smtClean="0"/>
              <a:t>IEUser</a:t>
            </a:r>
            <a:r>
              <a:rPr lang="en-US" altLang="en-US" dirty="0" smtClean="0"/>
              <a:t>’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altLang="en-US" dirty="0" smtClean="0"/>
              <a:t>Password is: ‘password’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dirty="0" smtClean="0"/>
              <a:t>Create </a:t>
            </a:r>
            <a:r>
              <a:rPr lang="en-US" altLang="en-US" dirty="0" smtClean="0"/>
              <a:t>a new </a:t>
            </a:r>
            <a:r>
              <a:rPr lang="en-US" altLang="en-US" dirty="0" smtClean="0"/>
              <a:t>account </a:t>
            </a:r>
            <a:r>
              <a:rPr lang="en-US" altLang="en-US" dirty="0" smtClean="0"/>
              <a:t>‘cis6395’</a:t>
            </a:r>
            <a:endParaRPr lang="en-US" altLang="en-US" dirty="0" smtClean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altLang="en-US" dirty="0" smtClean="0"/>
              <a:t>Password is:  ‘123abc’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1141335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3600">
                <a:solidFill>
                  <a:srgbClr val="0000CC"/>
                </a:solidFill>
                <a:latin typeface="AlBattar" charset="0"/>
              </a:rPr>
              <a:t>Obtain Password Hash from Compromised WinXP</a:t>
            </a:r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228600" y="1600200"/>
            <a:ext cx="8458200" cy="505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14325" indent="-314325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32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1pPr>
            <a:lvl2pPr marL="714375" indent="-257175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8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4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400" dirty="0"/>
              <a:t>Once compromise a </a:t>
            </a:r>
            <a:r>
              <a:rPr lang="en-GB" altLang="en-US" sz="2400" dirty="0" err="1"/>
              <a:t>WinXP</a:t>
            </a:r>
            <a:r>
              <a:rPr lang="en-GB" altLang="en-US" sz="2400" dirty="0"/>
              <a:t>, run </a:t>
            </a:r>
            <a:r>
              <a:rPr lang="en-GB" altLang="en-US" sz="2400" b="1" dirty="0" err="1">
                <a:solidFill>
                  <a:srgbClr val="0070C0"/>
                </a:solidFill>
              </a:rPr>
              <a:t>meterpreter</a:t>
            </a:r>
            <a:r>
              <a:rPr lang="en-GB" altLang="en-US" sz="2400" dirty="0"/>
              <a:t> on the target</a:t>
            </a:r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400" dirty="0"/>
              <a:t>Use command “</a:t>
            </a:r>
            <a:r>
              <a:rPr lang="en-GB" altLang="en-US" sz="2400" b="1" dirty="0" err="1">
                <a:solidFill>
                  <a:srgbClr val="0070C0"/>
                </a:solidFill>
              </a:rPr>
              <a:t>hashdump</a:t>
            </a:r>
            <a:r>
              <a:rPr lang="en-GB" altLang="en-US" sz="2400" dirty="0"/>
              <a:t>” to get password file</a:t>
            </a:r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2400" dirty="0" smtClean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400" dirty="0" smtClean="0"/>
              <a:t>Use MS10-081 </a:t>
            </a:r>
            <a:r>
              <a:rPr lang="en-GB" altLang="en-US" sz="2400" dirty="0"/>
              <a:t>vulnerability attack as an example</a:t>
            </a:r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2400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4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025" y="3380027"/>
            <a:ext cx="8436219" cy="3304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223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3600">
                <a:solidFill>
                  <a:srgbClr val="0000CC"/>
                </a:solidFill>
                <a:latin typeface="AlBattar" charset="0"/>
              </a:rPr>
              <a:t>Obtain Password Hash from Compromised WinXP</a:t>
            </a:r>
          </a:p>
        </p:txBody>
      </p:sp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228600" y="1600200"/>
            <a:ext cx="8458200" cy="505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14325" indent="-314325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32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1pPr>
            <a:lvl2pPr marL="714375" indent="-257175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8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4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400" dirty="0"/>
              <a:t>Target </a:t>
            </a:r>
            <a:r>
              <a:rPr lang="en-GB" altLang="en-US" sz="2400" dirty="0" err="1"/>
              <a:t>WinXP</a:t>
            </a:r>
            <a:r>
              <a:rPr lang="en-GB" altLang="en-US" sz="2400" dirty="0"/>
              <a:t> has IP of </a:t>
            </a:r>
            <a:r>
              <a:rPr lang="en-GB" altLang="en-US" sz="2400" dirty="0" smtClean="0"/>
              <a:t>10.0.2.6</a:t>
            </a:r>
            <a:endParaRPr lang="en-GB" altLang="en-US" sz="2400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400" dirty="0"/>
              <a:t>Use command “</a:t>
            </a:r>
            <a:r>
              <a:rPr lang="en-GB" altLang="en-US" sz="2400" dirty="0" err="1"/>
              <a:t>hashdump</a:t>
            </a:r>
            <a:r>
              <a:rPr lang="en-GB" altLang="en-US" sz="2400" dirty="0"/>
              <a:t>” to get password file</a:t>
            </a:r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400" dirty="0" smtClean="0"/>
              <a:t>Copy and Paste the </a:t>
            </a:r>
            <a:r>
              <a:rPr lang="en-GB" altLang="en-US" sz="2400" dirty="0"/>
              <a:t>hash text into a text file ‘password-hash.txt’</a:t>
            </a:r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2400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4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165" y="3657600"/>
            <a:ext cx="9057835" cy="172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8427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"/>
          <p:cNvSpPr txBox="1">
            <a:spLocks noChangeArrowheads="1"/>
          </p:cNvSpPr>
          <p:nvPr/>
        </p:nvSpPr>
        <p:spPr bwMode="auto">
          <a:xfrm>
            <a:off x="381000" y="228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>
                <a:solidFill>
                  <a:srgbClr val="0000CC"/>
                </a:solidFill>
                <a:latin typeface="AlBattar" charset="0"/>
              </a:rPr>
              <a:t>JtR (John the Ripper):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>
                <a:solidFill>
                  <a:srgbClr val="0000CC"/>
                </a:solidFill>
                <a:latin typeface="AlBattar" charset="0"/>
              </a:rPr>
              <a:t> King of Password Crackers</a:t>
            </a:r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381000" y="1295400"/>
            <a:ext cx="8229600" cy="505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32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1pPr>
            <a:lvl2pPr marL="714375" indent="-257175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8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2pPr>
            <a:lvl3pPr marL="828675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4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3pPr>
            <a:lvl4pPr marL="1285875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Homepage:  </a:t>
            </a:r>
            <a:r>
              <a:rPr lang="en-US" altLang="en-US" sz="2400" dirty="0">
                <a:hlinkClick r:id="rId3"/>
              </a:rPr>
              <a:t>http://www.openwall.com/john/</a:t>
            </a:r>
            <a:endParaRPr lang="en-US" altLang="en-US" sz="2400" dirty="0"/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400" dirty="0"/>
              <a:t>Basic Procedure of </a:t>
            </a:r>
            <a:r>
              <a:rPr lang="en-US" altLang="en-US" sz="2400" dirty="0" smtClean="0"/>
              <a:t>an Offline Password </a:t>
            </a:r>
            <a:r>
              <a:rPr lang="en-US" altLang="en-US" sz="2400" dirty="0"/>
              <a:t>Cracker:</a:t>
            </a:r>
            <a:endParaRPr lang="en-US" altLang="en-US" sz="2000" dirty="0"/>
          </a:p>
          <a:p>
            <a:pPr lvl="2" indent="0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70C0"/>
                </a:solidFill>
              </a:rPr>
              <a:t>While (not found)</a:t>
            </a:r>
          </a:p>
          <a:p>
            <a:pPr lvl="3" indent="0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70C0"/>
                </a:solidFill>
              </a:rPr>
              <a:t>Guess </a:t>
            </a:r>
            <a:r>
              <a:rPr lang="en-US" altLang="en-US" dirty="0" smtClean="0">
                <a:solidFill>
                  <a:srgbClr val="0070C0"/>
                </a:solidFill>
              </a:rPr>
              <a:t>a plaintext </a:t>
            </a:r>
            <a:r>
              <a:rPr lang="en-US" altLang="en-US" dirty="0">
                <a:solidFill>
                  <a:srgbClr val="0070C0"/>
                </a:solidFill>
              </a:rPr>
              <a:t>password</a:t>
            </a:r>
          </a:p>
          <a:p>
            <a:pPr lvl="3" indent="0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70C0"/>
                </a:solidFill>
              </a:rPr>
              <a:t>Generate its </a:t>
            </a:r>
            <a:r>
              <a:rPr lang="en-US" altLang="en-US" dirty="0" smtClean="0">
                <a:solidFill>
                  <a:srgbClr val="0070C0"/>
                </a:solidFill>
              </a:rPr>
              <a:t>hash (according to the hash algorithm for the password file)</a:t>
            </a:r>
            <a:endParaRPr lang="en-US" altLang="en-US" dirty="0">
              <a:solidFill>
                <a:srgbClr val="0070C0"/>
              </a:solidFill>
            </a:endParaRPr>
          </a:p>
          <a:p>
            <a:pPr lvl="3" indent="0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70C0"/>
                </a:solidFill>
              </a:rPr>
              <a:t>Check if the hashed value exists in the password Hash file</a:t>
            </a:r>
          </a:p>
          <a:p>
            <a:pPr lvl="2" indent="0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70C0"/>
                </a:solidFill>
              </a:rPr>
              <a:t>End while</a:t>
            </a:r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US" altLang="en-US" sz="2800" dirty="0" err="1"/>
              <a:t>JtR</a:t>
            </a:r>
            <a:r>
              <a:rPr lang="en-US" altLang="en-US" sz="2800" dirty="0"/>
              <a:t>:  John the Ripper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US" altLang="en-US" sz="2400" dirty="0"/>
              <a:t>Program ‘john’ is already built in Kali Linux</a:t>
            </a:r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US" altLang="en-US" sz="2800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2400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2400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2400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4400" dirty="0"/>
          </a:p>
        </p:txBody>
      </p:sp>
      <p:pic>
        <p:nvPicPr>
          <p:cNvPr id="10244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638800"/>
            <a:ext cx="7391400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090536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/>
          <p:cNvSpPr txBox="1">
            <a:spLocks noChangeArrowheads="1"/>
          </p:cNvSpPr>
          <p:nvPr/>
        </p:nvSpPr>
        <p:spPr bwMode="auto">
          <a:xfrm>
            <a:off x="381000" y="228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>
                <a:solidFill>
                  <a:srgbClr val="0000CC"/>
                </a:solidFill>
                <a:latin typeface="AlBattar" charset="0"/>
              </a:rPr>
              <a:t>JtR: King of Password Crackers</a:t>
            </a:r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381000" y="1295400"/>
            <a:ext cx="8153400" cy="505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4290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32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1pPr>
            <a:lvl2pPr marL="714375" indent="-257175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8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4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800" dirty="0"/>
              <a:t>Edit the password-hash.txt file first, remove any account that we do not care  (reduce cracking workload</a:t>
            </a:r>
            <a:r>
              <a:rPr lang="en-US" altLang="en-US" sz="2800" dirty="0" smtClean="0"/>
              <a:t>)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800" dirty="0" smtClean="0"/>
              <a:t>In Kali Linux, you can use ‘</a:t>
            </a:r>
            <a:r>
              <a:rPr lang="en-US" altLang="en-US" sz="2800" dirty="0" err="1" smtClean="0"/>
              <a:t>pico</a:t>
            </a:r>
            <a:r>
              <a:rPr lang="en-US" altLang="en-US" sz="2800" dirty="0" smtClean="0"/>
              <a:t>’ editor to edit, or any other text editor</a:t>
            </a:r>
            <a:endParaRPr lang="en-US" altLang="en-US" sz="2800" dirty="0"/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en-US" sz="2800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2400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2400" dirty="0" smtClean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4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3581400"/>
            <a:ext cx="8505825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45393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6701</TotalTime>
  <Words>691</Words>
  <Application>Microsoft Office PowerPoint</Application>
  <PresentationFormat>On-screen Show (4:3)</PresentationFormat>
  <Paragraphs>123</Paragraphs>
  <Slides>15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6" baseType="lpstr">
      <vt:lpstr>AlBattar</vt:lpstr>
      <vt:lpstr>Arial</vt:lpstr>
      <vt:lpstr>Calibri</vt:lpstr>
      <vt:lpstr>DejaVu Sans</vt:lpstr>
      <vt:lpstr>FreeSans</vt:lpstr>
      <vt:lpstr>Gill Sans MT</vt:lpstr>
      <vt:lpstr>Symbol</vt:lpstr>
      <vt:lpstr>Times New Roman</vt:lpstr>
      <vt:lpstr>Verdana</vt:lpstr>
      <vt:lpstr>Wingdings 2</vt:lpstr>
      <vt:lpstr>Solstice</vt:lpstr>
      <vt:lpstr>Penetration Testing       Offline Password Cracking</vt:lpstr>
      <vt:lpstr>Acknowledgement</vt:lpstr>
      <vt:lpstr>Two Types of Password Cracking </vt:lpstr>
      <vt:lpstr>Motivation for  Offline Password Cracking</vt:lpstr>
      <vt:lpstr>Set Up Test Account on Vulnerable WinXP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Malware Incident Response  Dynamic Analysis (slides courtesy of Stephen Grimes)</dc:title>
  <dc:creator>User</dc:creator>
  <cp:lastModifiedBy>cliff zou</cp:lastModifiedBy>
  <cp:revision>220</cp:revision>
  <dcterms:created xsi:type="dcterms:W3CDTF">2012-08-21T01:52:40Z</dcterms:created>
  <dcterms:modified xsi:type="dcterms:W3CDTF">2016-11-20T05:13:17Z</dcterms:modified>
</cp:coreProperties>
</file>