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31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261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925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3732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6799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69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232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4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7435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79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7555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0571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1302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3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8417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98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186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6555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403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5697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608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076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819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679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545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994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287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0743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638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bGoat/WebGoa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://localhost:8080/WebGo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xedbyvonnie.com/2015/06/using-the-social-engineering-toolkit-in-kali-linux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w-HrQ4DP0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192.168.0.11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mailto:czou@cs.ucf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446" y="789854"/>
            <a:ext cx="7772400" cy="169703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lBattar" charset="0"/>
              </a:rPr>
              <a:t>Penetration Testing</a:t>
            </a:r>
            <a:r>
              <a:rPr lang="en-US" sz="4000" dirty="0">
                <a:latin typeface="AlBattar" charset="0"/>
                <a:sym typeface="Symbol"/>
              </a:rPr>
              <a:t></a:t>
            </a:r>
            <a:r>
              <a:rPr lang="en-US" sz="4000" dirty="0">
                <a:latin typeface="AlBattar" charset="0"/>
              </a:rPr>
              <a:t> </a:t>
            </a:r>
            <a:r>
              <a:rPr lang="en-US" sz="4000" dirty="0" smtClean="0">
                <a:latin typeface="AlBattar" charset="0"/>
              </a:rPr>
              <a:t/>
            </a:r>
            <a:br>
              <a:rPr lang="en-US" sz="4000" dirty="0" smtClean="0">
                <a:latin typeface="AlBattar" charset="0"/>
              </a:rPr>
            </a:br>
            <a:r>
              <a:rPr lang="en-US" sz="4000" dirty="0">
                <a:latin typeface="AlBattar" charset="0"/>
              </a:rPr>
              <a:t> </a:t>
            </a:r>
            <a:r>
              <a:rPr lang="en-US" sz="4000" dirty="0" smtClean="0">
                <a:latin typeface="AlBattar" charset="0"/>
              </a:rPr>
              <a:t>    </a:t>
            </a:r>
            <a:r>
              <a:rPr lang="en-GB" altLang="en-US" sz="3100" dirty="0">
                <a:latin typeface="AlBattar" charset="0"/>
              </a:rPr>
              <a:t>Social Engineering Attack and </a:t>
            </a:r>
            <a:r>
              <a:rPr lang="en-GB" altLang="en-US" sz="3100" dirty="0" smtClean="0">
                <a:latin typeface="AlBattar" charset="0"/>
              </a:rPr>
              <a:t/>
            </a:r>
            <a:br>
              <a:rPr lang="en-GB" altLang="en-US" sz="3100" dirty="0" smtClean="0">
                <a:latin typeface="AlBattar" charset="0"/>
              </a:rPr>
            </a:br>
            <a:r>
              <a:rPr lang="en-GB" altLang="en-US" sz="3100" dirty="0">
                <a:latin typeface="AlBattar" charset="0"/>
              </a:rPr>
              <a:t> </a:t>
            </a:r>
            <a:r>
              <a:rPr lang="en-GB" altLang="en-US" sz="3100" dirty="0" smtClean="0">
                <a:latin typeface="AlBattar" charset="0"/>
              </a:rPr>
              <a:t>                       Web-based Exploitation</a:t>
            </a:r>
            <a:r>
              <a:rPr lang="en-GB" altLang="en-US" sz="3100" dirty="0">
                <a:latin typeface="AlBattar" charset="0"/>
              </a:rPr>
              <a:t/>
            </a:r>
            <a:br>
              <a:rPr lang="en-GB" altLang="en-US" sz="3100" dirty="0">
                <a:latin typeface="AlBattar" charset="0"/>
              </a:rPr>
            </a:br>
            <a:endParaRPr lang="en-US" sz="2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2016, </a:t>
            </a:r>
            <a:r>
              <a:rPr lang="en-US" b="1" dirty="0"/>
              <a:t>Dr. </a:t>
            </a:r>
            <a:r>
              <a:rPr lang="en-US" b="1" dirty="0" smtClean="0"/>
              <a:t>Cliff Zou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czou@cs.ucf.edu</a:t>
            </a:r>
            <a:endParaRPr lang="en-US" dirty="0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Basic of Web Hacking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FF0000"/>
                </a:solidFill>
              </a:rPr>
              <a:t>Analyze response from webserver and inspect for vulnerabilities</a:t>
            </a:r>
            <a:r>
              <a:rPr lang="en-GB" altLang="en-US" sz="2400"/>
              <a:t>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Web Server vulnerability scanner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FF0000"/>
                </a:solidFill>
              </a:rPr>
              <a:t>Intercept request as they leave your browser by using intercepting web proxy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FF0000"/>
                </a:solidFill>
              </a:rPr>
              <a:t>Find all the web pages, directories, and other files that make the web appliation: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Clone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Find secrete information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</p:spTree>
    <p:extLst>
      <p:ext uri="{BB962C8B-B14F-4D97-AF65-F5344CB8AC3E}">
        <p14:creationId xmlns:p14="http://schemas.microsoft.com/office/powerpoint/2010/main" val="3922191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Nikto: Web Server Vulnerability Scanner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FF0000"/>
                </a:solidFill>
              </a:rPr>
              <a:t>Type the program: </a:t>
            </a:r>
            <a:r>
              <a:rPr lang="en-GB" altLang="en-US" sz="2400" dirty="0">
                <a:solidFill>
                  <a:schemeClr val="tx1"/>
                </a:solidFill>
              </a:rPr>
              <a:t> Kali# </a:t>
            </a:r>
            <a:r>
              <a:rPr lang="en-GB" altLang="en-US" sz="2400" dirty="0" err="1">
                <a:solidFill>
                  <a:schemeClr val="tx1"/>
                </a:solidFill>
              </a:rPr>
              <a:t>nikto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sz="2800" dirty="0" smtClean="0"/>
              <a:t> </a:t>
            </a: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76400"/>
            <a:ext cx="7315200" cy="3413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33" y="5348396"/>
            <a:ext cx="7291387" cy="13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25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Nikto: Web Server Vulnerability Scanner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82296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-h: target name or IP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-p: port number to scan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-p 80, 443;       -p 1-1000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OSVDB-xxx:  google to find detail of </a:t>
            </a:r>
            <a:r>
              <a:rPr lang="en-GB" altLang="en-US" sz="2800" dirty="0" smtClean="0"/>
              <a:t>each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>
                <a:solidFill>
                  <a:srgbClr val="FF0000"/>
                </a:solidFill>
              </a:rPr>
              <a:t>Attention: Do not try </a:t>
            </a:r>
            <a:r>
              <a:rPr lang="en-GB" altLang="en-US" sz="2400" dirty="0" err="1" smtClean="0">
                <a:solidFill>
                  <a:srgbClr val="FF0000"/>
                </a:solidFill>
              </a:rPr>
              <a:t>Nikto</a:t>
            </a:r>
            <a:r>
              <a:rPr lang="en-GB" altLang="en-US" sz="2400" dirty="0" smtClean="0">
                <a:solidFill>
                  <a:srgbClr val="FF0000"/>
                </a:solidFill>
              </a:rPr>
              <a:t> to sensitive web servers!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</a:rPr>
              <a:t>It generates a flood of web probing traffic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95390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err="1">
                <a:solidFill>
                  <a:srgbClr val="0000CC"/>
                </a:solidFill>
                <a:latin typeface="AlBattar" charset="0"/>
              </a:rPr>
              <a:t>webscarab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: Web Spider and Interceptor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err="1">
                <a:solidFill>
                  <a:schemeClr val="tx1"/>
                </a:solidFill>
              </a:rPr>
              <a:t>root@Kali</a:t>
            </a:r>
            <a:r>
              <a:rPr lang="en-GB" altLang="en-US" sz="2400" dirty="0">
                <a:solidFill>
                  <a:schemeClr val="tx1"/>
                </a:solidFill>
              </a:rPr>
              <a:t>~# </a:t>
            </a:r>
            <a:r>
              <a:rPr lang="en-GB" altLang="en-US" sz="2400" dirty="0" err="1">
                <a:solidFill>
                  <a:schemeClr val="tx1"/>
                </a:solidFill>
              </a:rPr>
              <a:t>webscarab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Configure Kali browser to use </a:t>
            </a:r>
            <a:r>
              <a:rPr lang="en-GB" altLang="en-US" sz="2400" dirty="0" err="1">
                <a:solidFill>
                  <a:schemeClr val="tx1"/>
                </a:solidFill>
              </a:rPr>
              <a:t>webscarab</a:t>
            </a:r>
            <a:r>
              <a:rPr lang="en-GB" altLang="en-US" sz="2400" dirty="0">
                <a:solidFill>
                  <a:schemeClr val="tx1"/>
                </a:solidFill>
              </a:rPr>
              <a:t> as </a:t>
            </a:r>
            <a:r>
              <a:rPr lang="en-GB" altLang="en-US" sz="2400" dirty="0" smtClean="0">
                <a:solidFill>
                  <a:schemeClr val="tx1"/>
                </a:solidFill>
              </a:rPr>
              <a:t>proxy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It serves as a proxy that intercepts and allows people to alter web browser web requests (both HTTP and HTTPS) and web server replies</a:t>
            </a:r>
            <a:r>
              <a:rPr lang="en-US" altLang="en-US" sz="2400" dirty="0" smtClean="0">
                <a:solidFill>
                  <a:schemeClr val="tx1"/>
                </a:solidFill>
              </a:rPr>
              <a:t>. [from Wikipedia]</a:t>
            </a:r>
            <a:endParaRPr lang="en-GB" alt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524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21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webscarab: Web Spider and Interceptor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Configure Kali browser to use webscarab as proxy</a:t>
            </a:r>
            <a:endParaRPr lang="en-GB" altLang="en-US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Configure Iceweasel’s Preference </a:t>
            </a: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 Advanced   Network  Connection Setting…</a:t>
            </a:r>
            <a:endParaRPr lang="en-GB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41575"/>
            <a:ext cx="51911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35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webscarab: Web Spider and Interceptor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Connect to the targeted web server once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Right click the URL on Webscarab’s summary, then click “Spider Tree” will spider the web server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534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05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Owasp-zap:  Bringing it all together under one roof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Owasp-zap contains all web-based hacking toolkit: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Intercepting proxy, sipdering, web vulnerability scanning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root@kali:~# owasp-zap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17763"/>
            <a:ext cx="738663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67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Owasp-zap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Web vulnerability scanning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Input target web URL under the “quick start” panel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rgbClr val="0070C0"/>
                </a:solidFill>
              </a:rPr>
              <a:t>Make sure you are given permission to scan the target webserver</a:t>
            </a:r>
            <a:r>
              <a:rPr lang="en-GB" altLang="en-US" sz="1600" dirty="0" smtClean="0">
                <a:solidFill>
                  <a:srgbClr val="0070C0"/>
                </a:solidFill>
              </a:rPr>
              <a:t>!</a:t>
            </a:r>
            <a:endParaRPr lang="en-GB" altLang="en-US" sz="1600" dirty="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</a:rPr>
              <a:t>Here we scan the </a:t>
            </a:r>
            <a:r>
              <a:rPr lang="en-GB" altLang="en-US" sz="1600" dirty="0" err="1">
                <a:solidFill>
                  <a:schemeClr val="tx1"/>
                </a:solidFill>
              </a:rPr>
              <a:t>metasploitable</a:t>
            </a:r>
            <a:r>
              <a:rPr lang="en-GB" altLang="en-US" sz="1600" dirty="0">
                <a:solidFill>
                  <a:schemeClr val="tx1"/>
                </a:solidFill>
              </a:rPr>
              <a:t> Linux VM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87625"/>
            <a:ext cx="717232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495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Owasp-zap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  <a:sym typeface="Wingdings" panose="05000000000000000000" pitchFamily="2" charset="2"/>
              </a:rPr>
              <a:t>Web vulnerability scanning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But it takes LONG LONG time!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All scanning results will be housed in the “Alerts” tab for easy review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7819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170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Owasp-zap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Spidering a website: right click a target URL   “Attack”  “Spider..”</a:t>
            </a:r>
            <a:endParaRPr lang="en-GB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17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solidFill>
                  <a:srgbClr val="0000CC"/>
                </a:solidFill>
              </a:rPr>
              <a:t>Some contents are from the book:</a:t>
            </a:r>
            <a:endParaRPr lang="en-GB" altLang="en-US" sz="2800" dirty="0">
              <a:solidFill>
                <a:srgbClr val="0000CC"/>
              </a:solidFill>
            </a:endParaRP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</a:t>
            </a:r>
            <a:r>
              <a:rPr lang="en-GB" altLang="en-US" sz="2800" dirty="0" smtClean="0">
                <a:solidFill>
                  <a:srgbClr val="0000CC"/>
                </a:solidFill>
              </a:rPr>
              <a:t>“</a:t>
            </a:r>
            <a:r>
              <a:rPr lang="en-US" altLang="en-US" sz="2800" dirty="0" smtClean="0">
                <a:solidFill>
                  <a:srgbClr val="0000CC"/>
                </a:solidFill>
              </a:rPr>
              <a:t>The </a:t>
            </a:r>
            <a:r>
              <a:rPr lang="en-US" altLang="en-US" sz="2800" dirty="0">
                <a:solidFill>
                  <a:srgbClr val="0000CC"/>
                </a:solidFill>
              </a:rPr>
              <a:t>Basics of Hacking and Penetration Testing: Ethical Hacking and Penetration Testing Made </a:t>
            </a:r>
            <a:r>
              <a:rPr lang="en-US" altLang="en-US" sz="2800" dirty="0" smtClean="0">
                <a:solidFill>
                  <a:srgbClr val="0000CC"/>
                </a:solidFill>
              </a:rPr>
              <a:t>Easy”, </a:t>
            </a:r>
            <a:r>
              <a:rPr lang="en-US" altLang="en-US" sz="2800" dirty="0">
                <a:solidFill>
                  <a:srgbClr val="0000CC"/>
                </a:solidFill>
              </a:rPr>
              <a:t>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Owasp-zap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Maybe most useful:  Request/Response Intercepting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Check and see if a website can securely handle abnormal inputs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What would the website do if I tried to order “-5” TV?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What would the website do if I tried to get $2000 TV for $20?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What if I sign in without providing username or password variables?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Step 1: set break point for outgoing/incoming web traffic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Step 2: Use the browser to visit the target website, the owasp-zap will pop up with the HTTP GET request shown up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The web browser will hang there waiting for the Zap to continue to send request out</a:t>
            </a: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808196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ight Arrow 5"/>
          <p:cNvSpPr>
            <a:spLocks noChangeArrowheads="1"/>
          </p:cNvSpPr>
          <p:nvPr/>
        </p:nvSpPr>
        <p:spPr bwMode="auto">
          <a:xfrm rot="7441604">
            <a:off x="5530056" y="3747294"/>
            <a:ext cx="790575" cy="109538"/>
          </a:xfrm>
          <a:prstGeom prst="rightArrow">
            <a:avLst>
              <a:gd name="adj1" fmla="val 50000"/>
              <a:gd name="adj2" fmla="val 4992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6115050" y="325913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Set break point</a:t>
            </a:r>
          </a:p>
        </p:txBody>
      </p:sp>
    </p:spTree>
    <p:extLst>
      <p:ext uri="{BB962C8B-B14F-4D97-AF65-F5344CB8AC3E}">
        <p14:creationId xmlns:p14="http://schemas.microsoft.com/office/powerpoint/2010/main" val="1833011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Owasp-zap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Step 2: Use the browser to visit the target website, the owasp-zap will pop up with the HTTP GET request shown up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The web browser will hang there waiting for the Zap to continue to send request out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Step 3: Modify the Request content, then click “continue”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The modified Request content will be sent to the target website.</a:t>
            </a:r>
            <a:endParaRPr lang="en-GB" altLang="en-US" sz="16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54275"/>
            <a:ext cx="7677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ight Arrow 7"/>
          <p:cNvSpPr>
            <a:spLocks noChangeArrowheads="1"/>
          </p:cNvSpPr>
          <p:nvPr/>
        </p:nvSpPr>
        <p:spPr bwMode="auto">
          <a:xfrm rot="-7206676">
            <a:off x="5475287" y="4525963"/>
            <a:ext cx="2003425" cy="69850"/>
          </a:xfrm>
          <a:prstGeom prst="rightArrow">
            <a:avLst>
              <a:gd name="adj1" fmla="val 50000"/>
              <a:gd name="adj2" fmla="val 5085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8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WebGoat:  A Vulnerable Platform for Web-based Attack Training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31800" y="1524000"/>
            <a:ext cx="82296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Concept is similar to Metasploitable Linux VM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Developed by OWASP organization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Built on top of J2EE, can be run on any OS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Download the “Easy Run” code from: 			</a:t>
            </a:r>
            <a:r>
              <a:rPr lang="en-GB" altLang="en-US" sz="1800">
                <a:solidFill>
                  <a:schemeClr val="tx1"/>
                </a:solidFill>
                <a:hlinkClick r:id="rId3"/>
              </a:rPr>
              <a:t>https://github.com/WebGoat/WebGoat</a:t>
            </a:r>
            <a:endParaRPr lang="en-GB" altLang="en-US" sz="24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>
                <a:solidFill>
                  <a:schemeClr val="tx1"/>
                </a:solidFill>
              </a:rPr>
              <a:t>root@kali:~/Downloads# java -jar webgoat-container-7.0.1-war-exec.jar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In Kali Browser,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solidFill>
                  <a:schemeClr val="tx1"/>
                </a:solidFill>
              </a:rPr>
              <a:t>type in URL: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>
                <a:solidFill>
                  <a:schemeClr val="tx1"/>
                </a:solidFill>
                <a:hlinkClick r:id="rId4"/>
              </a:rPr>
              <a:t>http://localhost:8080/WebGoat</a:t>
            </a:r>
            <a:endParaRPr lang="en-US" altLang="en-US" sz="16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6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>
                <a:solidFill>
                  <a:schemeClr val="tx1"/>
                </a:solidFill>
              </a:rPr>
              <a:t>The webserver runs on 8080 port</a:t>
            </a:r>
            <a:endParaRPr lang="en-US" altLang="en-US" sz="18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4506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38588"/>
            <a:ext cx="32004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601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Kali Linux has a toolset for social engineering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Similar to Metasploit toolkit in term of comprehensiveness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A good webpage tutorial: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>
                <a:hlinkClick r:id="rId3"/>
              </a:rPr>
              <a:t>http://www.fixedbyvonnie.com/2015/06/using-the-social-engineering-toolkit-in-kali-linux/</a:t>
            </a:r>
            <a:endParaRPr lang="en-GB" altLang="en-US" sz="16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A good YouTube video tutorial: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>
                <a:hlinkClick r:id="rId4"/>
              </a:rPr>
              <a:t>https://www.youtube.com/watch?v=Iw-HrQ4DP0E</a:t>
            </a:r>
            <a:endParaRPr lang="en-GB" altLang="en-US" sz="18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800"/>
          </a:p>
          <a:p>
            <a:pPr eaLnBrk="1" hangingPunct="1">
              <a:lnSpc>
                <a:spcPct val="90000"/>
              </a:lnSpc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9302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root@Kali~# setoolkit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Select 1, social engineering attack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/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588645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41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4025" y="11430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We first focus on website attack where SET clones a fake webserver with ‘credential haverster attack’ to obtain victim’s login credential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2004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286000"/>
            <a:ext cx="40386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54613"/>
            <a:ext cx="31242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3505200" y="3429000"/>
            <a:ext cx="53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altLang="en-US" sz="2800" b="1">
              <a:solidFill>
                <a:schemeClr val="tx1"/>
              </a:solidFill>
            </a:endParaRP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8199438" y="3409950"/>
            <a:ext cx="538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altLang="en-US" sz="2800" b="1">
              <a:solidFill>
                <a:schemeClr val="tx1"/>
              </a:solidFill>
            </a:endParaRPr>
          </a:p>
        </p:txBody>
      </p:sp>
      <p:pic>
        <p:nvPicPr>
          <p:cNvPr id="820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37163"/>
            <a:ext cx="5214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8"/>
          <p:cNvSpPr txBox="1">
            <a:spLocks noChangeArrowheads="1"/>
          </p:cNvSpPr>
          <p:nvPr/>
        </p:nvSpPr>
        <p:spPr bwMode="auto">
          <a:xfrm>
            <a:off x="4481513" y="5897563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Put attack’s machine IP address here</a:t>
            </a:r>
          </a:p>
          <a:p>
            <a:r>
              <a:rPr lang="en-US" altLang="en-US">
                <a:solidFill>
                  <a:schemeClr val="tx1"/>
                </a:solidFill>
              </a:rPr>
              <a:t>for setting malicious fake webserver</a:t>
            </a: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3198813" y="5354638"/>
            <a:ext cx="53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1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447800"/>
            <a:ext cx="65500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990600" y="2136775"/>
            <a:ext cx="69167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Put target webserver’s URL here for clone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Then, a user who connects to </a:t>
            </a:r>
            <a:r>
              <a:rPr lang="en-US" altLang="en-US">
                <a:solidFill>
                  <a:schemeClr val="tx1"/>
                </a:solidFill>
                <a:hlinkClick r:id="rId4"/>
              </a:rPr>
              <a:t>http://192.168.0.114</a:t>
            </a:r>
            <a:r>
              <a:rPr lang="en-US" altLang="en-US">
                <a:solidFill>
                  <a:schemeClr val="tx1"/>
                </a:solidFill>
              </a:rPr>
              <a:t> might think</a:t>
            </a:r>
          </a:p>
          <a:p>
            <a:r>
              <a:rPr lang="en-US" altLang="en-US">
                <a:solidFill>
                  <a:schemeClr val="tx1"/>
                </a:solidFill>
              </a:rPr>
              <a:t>He is connecting to the real facebook.com!  And his login input will pass</a:t>
            </a:r>
          </a:p>
          <a:p>
            <a:r>
              <a:rPr lang="en-US" altLang="en-US">
                <a:solidFill>
                  <a:schemeClr val="tx1"/>
                </a:solidFill>
              </a:rPr>
              <a:t>To the attacker’s machine!</a:t>
            </a:r>
          </a:p>
        </p:txBody>
      </p:sp>
      <p:pic>
        <p:nvPicPr>
          <p:cNvPr id="1024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84588"/>
            <a:ext cx="519588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447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381000" y="1295400"/>
            <a:ext cx="7545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If a user inputs his facebook.com account information in the fake website, </a:t>
            </a:r>
          </a:p>
          <a:p>
            <a:r>
              <a:rPr lang="en-US" altLang="en-US">
                <a:solidFill>
                  <a:schemeClr val="tx1"/>
                </a:solidFill>
              </a:rPr>
              <a:t>the login information (by HTTP POST method) will be recorded down by SET!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85975"/>
            <a:ext cx="7734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381000" y="3076575"/>
            <a:ext cx="787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When I input username: </a:t>
            </a:r>
            <a:r>
              <a:rPr lang="en-US" altLang="en-US">
                <a:solidFill>
                  <a:schemeClr val="tx1"/>
                </a:solidFill>
                <a:hlinkClick r:id="rId4"/>
              </a:rPr>
              <a:t>czou@cs.ucf.edu</a:t>
            </a:r>
            <a:r>
              <a:rPr lang="en-US" altLang="en-US">
                <a:solidFill>
                  <a:schemeClr val="tx1"/>
                </a:solidFill>
              </a:rPr>
              <a:t> and password: cnt5410l in the webpage, </a:t>
            </a:r>
          </a:p>
          <a:p>
            <a:r>
              <a:rPr lang="en-US" altLang="en-US">
                <a:solidFill>
                  <a:schemeClr val="tx1"/>
                </a:solidFill>
              </a:rPr>
              <a:t>On the Kali Linux: </a:t>
            </a:r>
          </a:p>
        </p:txBody>
      </p:sp>
      <p:pic>
        <p:nvPicPr>
          <p:cNvPr id="122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56245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ight Arrow 4"/>
          <p:cNvSpPr>
            <a:spLocks noChangeArrowheads="1"/>
          </p:cNvSpPr>
          <p:nvPr/>
        </p:nvSpPr>
        <p:spPr bwMode="auto">
          <a:xfrm>
            <a:off x="1828800" y="6019800"/>
            <a:ext cx="685800" cy="122238"/>
          </a:xfrm>
          <a:prstGeom prst="rightArrow">
            <a:avLst>
              <a:gd name="adj1" fmla="val 50000"/>
              <a:gd name="adj2" fmla="val 4987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296" name="Right Arrow 9"/>
          <p:cNvSpPr>
            <a:spLocks noChangeArrowheads="1"/>
          </p:cNvSpPr>
          <p:nvPr/>
        </p:nvSpPr>
        <p:spPr bwMode="auto">
          <a:xfrm>
            <a:off x="1963738" y="6116638"/>
            <a:ext cx="685800" cy="122237"/>
          </a:xfrm>
          <a:prstGeom prst="rightArrow">
            <a:avLst>
              <a:gd name="adj1" fmla="val 50000"/>
              <a:gd name="adj2" fmla="val 4987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66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for Web Server Attack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FF0000"/>
                </a:solidFill>
              </a:rPr>
              <a:t>Besides credential harversting, SET can set up malicious web server for drive-by download attack</a:t>
            </a:r>
            <a:r>
              <a:rPr lang="en-GB" altLang="en-US" sz="2400"/>
              <a:t>:</a:t>
            </a:r>
            <a:endParaRPr lang="en-GB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20992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55070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4114800" y="3619500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Put attack’s IP address here for fake webserver</a:t>
            </a:r>
          </a:p>
        </p:txBody>
      </p:sp>
      <p:pic>
        <p:nvPicPr>
          <p:cNvPr id="1434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351338"/>
            <a:ext cx="38369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957638"/>
            <a:ext cx="46053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60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for Web Server Attack</a:t>
            </a:r>
          </a:p>
        </p:txBody>
      </p:sp>
      <p:sp>
        <p:nvSpPr>
          <p:cNvPr id="16387" name="TextBox 11"/>
          <p:cNvSpPr txBox="1">
            <a:spLocks noChangeArrowheads="1"/>
          </p:cNvSpPr>
          <p:nvPr/>
        </p:nvSpPr>
        <p:spPr bwMode="auto">
          <a:xfrm>
            <a:off x="4375150" y="2071688"/>
            <a:ext cx="460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Now the malicious webserver is up and running</a:t>
            </a:r>
          </a:p>
        </p:txBody>
      </p:sp>
      <p:pic>
        <p:nvPicPr>
          <p:cNvPr id="1638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8963"/>
            <a:ext cx="5843588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7450"/>
            <a:ext cx="3937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87450"/>
            <a:ext cx="4362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838200" y="2667000"/>
            <a:ext cx="722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On victim’s IE browser, facebook.com shows up with Java Applet warning: </a:t>
            </a:r>
          </a:p>
        </p:txBody>
      </p:sp>
    </p:spTree>
    <p:extLst>
      <p:ext uri="{BB962C8B-B14F-4D97-AF65-F5344CB8AC3E}">
        <p14:creationId xmlns:p14="http://schemas.microsoft.com/office/powerpoint/2010/main" val="803302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6789</TotalTime>
  <Words>825</Words>
  <Application>Microsoft Office PowerPoint</Application>
  <PresentationFormat>On-screen Show (4:3)</PresentationFormat>
  <Paragraphs>224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AlBattar</vt:lpstr>
      <vt:lpstr>DejaVu Sans</vt:lpstr>
      <vt:lpstr>FreeSans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Penetration Testing       Social Engineering Attack and                          Web-based Exploitation 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cliff zou</cp:lastModifiedBy>
  <cp:revision>230</cp:revision>
  <dcterms:created xsi:type="dcterms:W3CDTF">2012-08-21T01:52:40Z</dcterms:created>
  <dcterms:modified xsi:type="dcterms:W3CDTF">2016-11-30T05:25:19Z</dcterms:modified>
</cp:coreProperties>
</file>