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82" r:id="rId2"/>
    <p:sldId id="283" r:id="rId3"/>
    <p:sldId id="284" r:id="rId4"/>
    <p:sldId id="285" r:id="rId5"/>
    <p:sldId id="292" r:id="rId6"/>
    <p:sldId id="286" r:id="rId7"/>
    <p:sldId id="293" r:id="rId8"/>
    <p:sldId id="287" r:id="rId9"/>
    <p:sldId id="288" r:id="rId10"/>
    <p:sldId id="294" r:id="rId11"/>
    <p:sldId id="295" r:id="rId12"/>
    <p:sldId id="289" r:id="rId13"/>
    <p:sldId id="296" r:id="rId14"/>
    <p:sldId id="290" r:id="rId15"/>
    <p:sldId id="291" r:id="rId16"/>
    <p:sldId id="297" r:id="rId17"/>
    <p:sldId id="298" r:id="rId18"/>
    <p:sldId id="29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261" autoAdjust="0"/>
  </p:normalViewPr>
  <p:slideViewPr>
    <p:cSldViewPr>
      <p:cViewPr varScale="1">
        <p:scale>
          <a:sx n="130" d="100"/>
          <a:sy n="130" d="100"/>
        </p:scale>
        <p:origin x="107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17B9F1A-4BA7-4F42-8B30-B390DAD022BE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FDAA574-78F9-4CF3-B5AA-FBB7FA629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785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D32125-C21D-4793-A6E9-AEA3A2E01112}" type="slidenum">
              <a:rPr lang="en-US" altLang="en-US">
                <a:latin typeface="Gill Sans MT" panose="020B05020201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326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8894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9995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29136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7176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33089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6459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8744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72183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2543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9417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8279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61000" cy="40894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0736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E35B27-722D-479F-AE8A-9D1E19209290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7CAC18-B632-4DC6-9D20-180F256059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24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ECBB1-4F72-42EE-962D-8D619EADA197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4E5EE-EF7A-4CE2-B37B-14BAE1F610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298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0A553-A8E7-4033-AF4F-9980AF19E86A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17EBF-D0FB-40F0-A4D8-34F2BB57D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320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693E0-2FBC-411A-9E2D-7BB679E8A33B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CCE37-9B19-4A1F-B317-C426BEA3A6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44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43A202-D693-4DA3-A9D5-41F5562821BE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6B3CBA-5C7D-47E3-A184-0130CB1E79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05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80137-D48C-480B-AE9D-C2DBF8E0F16F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25685-DB8E-4829-B9B3-CE34A8BF2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70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B63DA3-CF07-422A-A7E7-C8441FF20691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91BAAF-10C9-4D5C-B00C-BD2C99104B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92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1C78-DF78-4C5A-BED5-B7B03F45249D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47665-8DC7-4493-BA40-B8EA76442C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19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791A91-6368-4A9F-88C2-2E770D74C8B6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B3FCD1-4044-4BBE-9287-C051EDB04A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00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BF6B36-06ED-4FC9-B0B9-9D9BCCE0151F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C77BD9-FC36-4170-B92B-0E524E53B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4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BAFADE-C3E5-4677-BEB9-6FE45F39E270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8454FA-D2CA-45BD-8EC6-F18E282C5B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73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7E20E7B-79D4-4A4B-BC1A-D3DB2493F6F8}" type="datetimeFigureOut">
              <a:rPr lang="en-US"/>
              <a:pPr>
                <a:defRPr/>
              </a:pPr>
              <a:t>10/31/2016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9F0EAAAB-7DAD-46A1-BDC6-93D81DFB6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2" r:id="rId2"/>
    <p:sldLayoutId id="2147483888" r:id="rId3"/>
    <p:sldLayoutId id="2147483883" r:id="rId4"/>
    <p:sldLayoutId id="2147483889" r:id="rId5"/>
    <p:sldLayoutId id="2147483884" r:id="rId6"/>
    <p:sldLayoutId id="2147483890" r:id="rId7"/>
    <p:sldLayoutId id="2147483891" r:id="rId8"/>
    <p:sldLayoutId id="2147483892" r:id="rId9"/>
    <p:sldLayoutId id="2147483885" r:id="rId10"/>
    <p:sldLayoutId id="214748388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kali.org/information-gathering/fierc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://www.behindthefirewalls.com/2013/06/dns-enumeration-with-fierce-in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-OyZGbpSJ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>
                <a:latin typeface="AlBattar" charset="0"/>
              </a:rPr>
              <a:t>Penetration Testing</a:t>
            </a:r>
            <a:r>
              <a:rPr lang="en-US" sz="4000" dirty="0">
                <a:latin typeface="AlBattar" charset="0"/>
                <a:sym typeface="Symbol"/>
              </a:rPr>
              <a:t></a:t>
            </a:r>
            <a:r>
              <a:rPr lang="en-US" sz="4000" dirty="0">
                <a:latin typeface="AlBattar" charset="0"/>
              </a:rPr>
              <a:t> </a:t>
            </a:r>
            <a:r>
              <a:rPr lang="en-GB" altLang="en-US" sz="4000" dirty="0" smtClean="0">
                <a:latin typeface="AlBattar" charset="0"/>
              </a:rPr>
              <a:t>Reconnaissance 2</a:t>
            </a: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CIS 6395, Incident Response Technologies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Fall </a:t>
            </a:r>
            <a:r>
              <a:rPr lang="en-US" b="1" dirty="0" smtClean="0"/>
              <a:t>2016, </a:t>
            </a:r>
            <a:r>
              <a:rPr lang="en-US" b="1" dirty="0"/>
              <a:t>Dr. </a:t>
            </a:r>
            <a:r>
              <a:rPr lang="en-US" b="1" dirty="0" smtClean="0"/>
              <a:t>Cliff Zou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czou@cs.ucf.edu</a:t>
            </a:r>
            <a:endParaRPr lang="en-US" dirty="0"/>
          </a:p>
        </p:txBody>
      </p:sp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76800"/>
            <a:ext cx="24384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>
                <a:solidFill>
                  <a:srgbClr val="0000CC"/>
                </a:solidFill>
                <a:latin typeface="AlBattar" charset="0"/>
              </a:rPr>
              <a:t>Fierce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457200" y="12954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/>
              <a:t>Some online tutorials: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>
                <a:hlinkClick r:id="rId3"/>
              </a:rPr>
              <a:t>http://</a:t>
            </a:r>
            <a:r>
              <a:rPr lang="en-GB" altLang="en-US" sz="2000" dirty="0" smtClean="0">
                <a:hlinkClick r:id="rId3"/>
              </a:rPr>
              <a:t>tools.kali.org/information-gathering/fierce</a:t>
            </a:r>
            <a:endParaRPr lang="en-GB" altLang="en-US" sz="2000" dirty="0" smtClean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>
                <a:hlinkClick r:id="rId4"/>
              </a:rPr>
              <a:t>http://</a:t>
            </a:r>
            <a:r>
              <a:rPr lang="en-GB" altLang="en-US" sz="2000" dirty="0" smtClean="0">
                <a:hlinkClick r:id="rId4"/>
              </a:rPr>
              <a:t>www.behindthefirewalls.com/2013/06/dns-enumeration-with-fierce-in.html</a:t>
            </a:r>
            <a:endParaRPr lang="en-GB" altLang="en-US" sz="2000" dirty="0" smtClean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fierce –</a:t>
            </a:r>
            <a:r>
              <a:rPr lang="en-GB" altLang="en-US" sz="2400" dirty="0" err="1"/>
              <a:t>dns</a:t>
            </a:r>
            <a:r>
              <a:rPr lang="en-GB" altLang="en-US" sz="2400" dirty="0"/>
              <a:t> </a:t>
            </a:r>
            <a:r>
              <a:rPr lang="en-GB" altLang="en-US" sz="2400" dirty="0" smtClean="0"/>
              <a:t>example.com</a:t>
            </a: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 smtClean="0"/>
              <a:t>Will use a default name list (2280 entries) to search possible domain names end with ‘example.com’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 smtClean="0">
                <a:solidFill>
                  <a:srgbClr val="0070C0"/>
                </a:solidFill>
              </a:rPr>
              <a:t>You can edit the enumeration name list: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 smtClean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 smtClean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 smtClean="0">
                <a:solidFill>
                  <a:srgbClr val="C00000"/>
                </a:solidFill>
              </a:rPr>
              <a:t>Con: Too much DNS noise! 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 smtClean="0">
                <a:solidFill>
                  <a:srgbClr val="C00000"/>
                </a:solidFill>
              </a:rPr>
              <a:t>Con: may not be complete</a:t>
            </a:r>
            <a:endParaRPr lang="en-GB" altLang="en-US" sz="2000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000" dirty="0" smtClean="0"/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933" y="4267200"/>
            <a:ext cx="4419600" cy="571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24525" y="3505200"/>
            <a:ext cx="3434129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5755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>
                <a:solidFill>
                  <a:srgbClr val="0000CC"/>
                </a:solidFill>
                <a:latin typeface="AlBattar" charset="0"/>
              </a:rPr>
              <a:t>Fierce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990600" y="1295400"/>
            <a:ext cx="76962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400" dirty="0" smtClean="0"/>
              <a:t>Make reverse DNS lookup </a:t>
            </a:r>
            <a:r>
              <a:rPr lang="en-US" altLang="en-US" sz="2400" dirty="0"/>
              <a:t>for a </a:t>
            </a:r>
            <a:r>
              <a:rPr lang="en-US" altLang="en-US" sz="2400" dirty="0" smtClean="0"/>
              <a:t>subnet space 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1800" dirty="0" smtClean="0"/>
              <a:t>You must provide option –</a:t>
            </a:r>
            <a:r>
              <a:rPr lang="en-US" altLang="en-US" sz="1800" dirty="0" err="1" smtClean="0"/>
              <a:t>dnsserver</a:t>
            </a:r>
            <a:r>
              <a:rPr lang="en-US" altLang="en-US" sz="1800" dirty="0" smtClean="0"/>
              <a:t> to specify which DNS server to send the queries to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 smtClean="0"/>
              <a:t>Google provides high-speed public DNS servers that anyone can use:  </a:t>
            </a:r>
            <a:r>
              <a:rPr lang="en-US" sz="2000" dirty="0">
                <a:solidFill>
                  <a:srgbClr val="C00000"/>
                </a:solidFill>
              </a:rPr>
              <a:t>8.8.8.8 and </a:t>
            </a:r>
            <a:r>
              <a:rPr lang="en-US" sz="2000" dirty="0" smtClean="0">
                <a:solidFill>
                  <a:srgbClr val="C00000"/>
                </a:solidFill>
              </a:rPr>
              <a:t>8.8.4.4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000" dirty="0" smtClean="0">
                <a:solidFill>
                  <a:srgbClr val="C00000"/>
                </a:solidFill>
              </a:rPr>
              <a:t>Pro: Reverse lookup is better to find all domain names in an IP space without much DNS noise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1800" dirty="0" smtClean="0">
                <a:solidFill>
                  <a:srgbClr val="C00000"/>
                </a:solidFill>
              </a:rPr>
              <a:t>So first find out the IP space of a target, then do reverse Fierce to a public DNS server (no alert traffic to the target)</a:t>
            </a:r>
            <a:endParaRPr lang="en-GB" altLang="en-US" sz="1800" dirty="0">
              <a:solidFill>
                <a:srgbClr val="C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259298"/>
            <a:ext cx="4867275" cy="25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6320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>
                <a:solidFill>
                  <a:srgbClr val="0000CC"/>
                </a:solidFill>
                <a:latin typeface="AlBattar" charset="0"/>
              </a:rPr>
              <a:t>Metagoofil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  <a:defRPr/>
            </a:pPr>
            <a:r>
              <a:rPr lang="en-GB" altLang="en-US" sz="2800" dirty="0" smtClean="0"/>
              <a:t>Available in Kali Linux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  <a:defRPr/>
            </a:pPr>
            <a:r>
              <a:rPr lang="en-GB" altLang="en-US" sz="2400" dirty="0" smtClean="0"/>
              <a:t>Not in our current version, but you can install it by typing in terminal:  </a:t>
            </a:r>
          </a:p>
          <a:p>
            <a:pPr marL="457200" lvl="1" indent="0" eaLnBrk="1" hangingPunct="1">
              <a:lnSpc>
                <a:spcPct val="90000"/>
              </a:lnSpc>
              <a:defRPr/>
            </a:pPr>
            <a:r>
              <a:rPr lang="en-GB" altLang="en-US" sz="2400" dirty="0" smtClean="0"/>
              <a:t>           </a:t>
            </a:r>
            <a:r>
              <a:rPr lang="en-GB" altLang="en-US" sz="2400" dirty="0" err="1" smtClean="0">
                <a:solidFill>
                  <a:srgbClr val="0070C0"/>
                </a:solidFill>
              </a:rPr>
              <a:t>root@kali</a:t>
            </a:r>
            <a:r>
              <a:rPr lang="en-GB" altLang="en-US" sz="2400" dirty="0" smtClean="0">
                <a:solidFill>
                  <a:srgbClr val="0070C0"/>
                </a:solidFill>
              </a:rPr>
              <a:t>:~# apt-get install </a:t>
            </a:r>
            <a:r>
              <a:rPr lang="en-GB" altLang="en-US" sz="2400" dirty="0" err="1" smtClean="0">
                <a:solidFill>
                  <a:srgbClr val="0070C0"/>
                </a:solidFill>
              </a:rPr>
              <a:t>metagoofil</a:t>
            </a:r>
            <a:endParaRPr lang="en-GB" altLang="en-US" sz="2400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  <a:defRPr/>
            </a:pPr>
            <a:r>
              <a:rPr lang="en-GB" altLang="en-US" sz="2800" dirty="0" smtClean="0"/>
              <a:t>Find documents, download them, and extract useful metadata from target.</a:t>
            </a:r>
          </a:p>
        </p:txBody>
      </p:sp>
    </p:spTree>
    <p:extLst>
      <p:ext uri="{BB962C8B-B14F-4D97-AF65-F5344CB8AC3E}">
        <p14:creationId xmlns:p14="http://schemas.microsoft.com/office/powerpoint/2010/main" val="10625321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65992" y="3048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 err="1">
                <a:solidFill>
                  <a:srgbClr val="0000CC"/>
                </a:solidFill>
                <a:latin typeface="AlBattar" charset="0"/>
              </a:rPr>
              <a:t>Metagoofil</a:t>
            </a:r>
            <a:endParaRPr lang="en-GB" altLang="en-US" sz="4400" dirty="0">
              <a:solidFill>
                <a:srgbClr val="0000CC"/>
              </a:solidFill>
              <a:latin typeface="AlBattar" charset="0"/>
            </a:endParaRP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  <a:defRPr/>
            </a:pPr>
            <a:r>
              <a:rPr lang="en-US" sz="2000" dirty="0" smtClean="0"/>
              <a:t>Usage: </a:t>
            </a:r>
            <a:r>
              <a:rPr lang="en-US" sz="2000" dirty="0" err="1" smtClean="0"/>
              <a:t>metagoofil</a:t>
            </a:r>
            <a:r>
              <a:rPr lang="en-US" sz="2000" dirty="0" smtClean="0"/>
              <a:t> options</a:t>
            </a:r>
            <a:br>
              <a:rPr lang="en-US" sz="2000" dirty="0" smtClean="0"/>
            </a:br>
            <a:r>
              <a:rPr lang="en-US" sz="2000" dirty="0" smtClean="0"/>
              <a:t>         -d: domain to search</a:t>
            </a:r>
            <a:br>
              <a:rPr lang="en-US" sz="2000" dirty="0" smtClean="0"/>
            </a:br>
            <a:r>
              <a:rPr lang="en-US" sz="2000" dirty="0" smtClean="0"/>
              <a:t>         -t: </a:t>
            </a:r>
            <a:r>
              <a:rPr lang="en-US" sz="2000" dirty="0" err="1" smtClean="0"/>
              <a:t>filetype</a:t>
            </a:r>
            <a:r>
              <a:rPr lang="en-US" sz="2000" dirty="0" smtClean="0"/>
              <a:t> to download (</a:t>
            </a:r>
            <a:r>
              <a:rPr lang="en-US" sz="2000" dirty="0" err="1" smtClean="0"/>
              <a:t>pdf,doc,xls,ppt,odp,ods,docx,xlsx,pptx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smtClean="0"/>
              <a:t>         -l: limit of results to search (default 200)</a:t>
            </a:r>
            <a:br>
              <a:rPr lang="en-US" sz="2000" dirty="0" smtClean="0"/>
            </a:br>
            <a:r>
              <a:rPr lang="en-US" sz="2000" dirty="0" smtClean="0"/>
              <a:t>         -h: work with documents in directory (use "yes" for local analysis)</a:t>
            </a:r>
            <a:br>
              <a:rPr lang="en-US" sz="2000" dirty="0" smtClean="0"/>
            </a:br>
            <a:r>
              <a:rPr lang="en-US" sz="2000" dirty="0" smtClean="0"/>
              <a:t>         -n: limit of files to download (</a:t>
            </a:r>
            <a:r>
              <a:rPr lang="en-US" sz="2000" dirty="0" smtClean="0">
                <a:solidFill>
                  <a:srgbClr val="0070C0"/>
                </a:solidFill>
              </a:rPr>
              <a:t>important to limit running time</a:t>
            </a:r>
            <a:r>
              <a:rPr lang="en-US" sz="2000" dirty="0" smtClean="0"/>
              <a:t>)</a:t>
            </a:r>
            <a:br>
              <a:rPr lang="en-US" sz="2000" dirty="0" smtClean="0"/>
            </a:br>
            <a:r>
              <a:rPr lang="en-US" sz="2000" dirty="0" smtClean="0"/>
              <a:t>         -o: working directory (location to save downloaded files)</a:t>
            </a:r>
            <a:br>
              <a:rPr lang="en-US" sz="2000" dirty="0" smtClean="0"/>
            </a:br>
            <a:r>
              <a:rPr lang="en-US" sz="2000" dirty="0" smtClean="0"/>
              <a:t>         -f: output file</a:t>
            </a:r>
            <a:endParaRPr lang="en-GB" altLang="en-US" sz="2000" dirty="0" smtClean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  <a:defRPr/>
            </a:pPr>
            <a:r>
              <a:rPr lang="en-US" sz="2800" dirty="0" err="1" smtClean="0"/>
              <a:t>metagoofil</a:t>
            </a:r>
            <a:r>
              <a:rPr lang="en-US" sz="2800" dirty="0" smtClean="0"/>
              <a:t> -d cs.ucf.edu -t pdf -l 100 -n 5 -o </a:t>
            </a:r>
            <a:r>
              <a:rPr lang="en-US" sz="2800" dirty="0" err="1" smtClean="0"/>
              <a:t>cspdf</a:t>
            </a:r>
            <a:r>
              <a:rPr lang="en-US" sz="2800" dirty="0" smtClean="0"/>
              <a:t> -f cspdf.html</a:t>
            </a:r>
            <a:endParaRPr lang="en-GB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51479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</a:pPr>
            <a:r>
              <a:rPr lang="en-GB" altLang="en-US" sz="4400">
                <a:solidFill>
                  <a:srgbClr val="0000CC"/>
                </a:solidFill>
                <a:latin typeface="AlBattar" charset="0"/>
              </a:rPr>
              <a:t>Metagoofil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GB" altLang="en-US" sz="4400">
              <a:solidFill>
                <a:srgbClr val="0000CC"/>
              </a:solidFill>
              <a:latin typeface="AlBattar" charset="0"/>
            </a:endParaRP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/>
              <a:t>Besides files downloaded, metadata extracted are useful for reconnaissance 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/>
              <a:t>User name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/>
              <a:t>windows or unix or mac?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/>
              <a:t>Account name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/>
          </a:p>
        </p:txBody>
      </p:sp>
    </p:spTree>
    <p:extLst>
      <p:ext uri="{BB962C8B-B14F-4D97-AF65-F5344CB8AC3E}">
        <p14:creationId xmlns:p14="http://schemas.microsoft.com/office/powerpoint/2010/main" val="514130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>
                <a:solidFill>
                  <a:srgbClr val="0000CC"/>
                </a:solidFill>
                <a:latin typeface="AlBattar" charset="0"/>
              </a:rPr>
              <a:t>Ethnical Attention	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>
                <a:sym typeface="Wingdings" panose="05000000000000000000" pitchFamily="2" charset="2"/>
              </a:rPr>
              <a:t>Some of today’s tools could be invasive and could generate a large amount of </a:t>
            </a:r>
            <a:r>
              <a:rPr lang="en-GB" altLang="en-US" dirty="0" smtClean="0">
                <a:sym typeface="Wingdings" panose="05000000000000000000" pitchFamily="2" charset="2"/>
              </a:rPr>
              <a:t>traffic (especially the </a:t>
            </a:r>
            <a:r>
              <a:rPr lang="en-GB" altLang="en-US" dirty="0" err="1" smtClean="0">
                <a:sym typeface="Wingdings" panose="05000000000000000000" pitchFamily="2" charset="2"/>
              </a:rPr>
              <a:t>Metagoofil</a:t>
            </a:r>
            <a:r>
              <a:rPr lang="en-GB" altLang="en-US" dirty="0" smtClean="0">
                <a:sym typeface="Wingdings" panose="05000000000000000000" pitchFamily="2" charset="2"/>
              </a:rPr>
              <a:t>)</a:t>
            </a:r>
            <a:endParaRPr lang="en-GB" altLang="en-US" dirty="0">
              <a:sym typeface="Wingdings" panose="05000000000000000000" pitchFamily="2" charset="2"/>
            </a:endParaRP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>
                <a:sym typeface="Wingdings" panose="05000000000000000000" pitchFamily="2" charset="2"/>
              </a:rPr>
              <a:t>Try target with care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>
                <a:sym typeface="Wingdings" panose="05000000000000000000" pitchFamily="2" charset="2"/>
              </a:rPr>
              <a:t>Try small amount of downloads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>
                <a:sym typeface="Wingdings" panose="05000000000000000000" pitchFamily="2" charset="2"/>
              </a:rPr>
              <a:t>Try small target first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>
                <a:sym typeface="Wingdings" panose="05000000000000000000" pitchFamily="2" charset="2"/>
              </a:rPr>
              <a:t>Do not try on sensitive targets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667624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3600" dirty="0" err="1" smtClean="0"/>
              <a:t>Indepth</a:t>
            </a:r>
            <a:r>
              <a:rPr lang="en-US" altLang="en-US" sz="3600" dirty="0" smtClean="0"/>
              <a:t> Question:   </a:t>
            </a:r>
            <a:r>
              <a:rPr lang="en-US" altLang="en-US" sz="3600" dirty="0" smtClean="0"/>
              <a:t>Fierce probing mechanism?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smtClean="0"/>
              <a:t>fierce –</a:t>
            </a:r>
            <a:r>
              <a:rPr lang="en-GB" altLang="en-US" sz="2800" dirty="0" err="1" smtClean="0"/>
              <a:t>dns</a:t>
            </a:r>
            <a:r>
              <a:rPr lang="en-GB" altLang="en-US" sz="2800" dirty="0" smtClean="0"/>
              <a:t> cs.ucf.edu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/>
              <a:t>It will find out all domain names end with “cs.ucf.edu”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/>
              <a:t>The above example tries 2280 possible names</a:t>
            </a:r>
            <a:r>
              <a:rPr lang="en-GB" altLang="en-US" sz="2400" dirty="0" smtClean="0"/>
              <a:t>!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 smtClean="0"/>
              <a:t>Please modify the </a:t>
            </a:r>
            <a:r>
              <a:rPr lang="en-GB" altLang="en-US" sz="2000" dirty="0" err="1" smtClean="0"/>
              <a:t>Fierece</a:t>
            </a:r>
            <a:r>
              <a:rPr lang="en-GB" altLang="en-US" sz="2000" dirty="0" smtClean="0"/>
              <a:t> ‘hosts.txt’ file before you try to reduce DNS queries!</a:t>
            </a:r>
            <a:endParaRPr lang="en-GB" altLang="en-US" sz="2000" dirty="0" smtClean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smtClean="0"/>
              <a:t>How does it try those many DNS queries?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smtClean="0"/>
              <a:t>Investigation: Using Wireshark for monitoring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/>
              <a:t>Kali Linux has preinstalled </a:t>
            </a:r>
            <a:r>
              <a:rPr lang="en-GB" altLang="en-US" sz="2400" dirty="0" err="1" smtClean="0"/>
              <a:t>wireshark</a:t>
            </a:r>
            <a:endParaRPr lang="en-GB" altLang="en-US" sz="2400" dirty="0" smtClean="0"/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000" dirty="0" smtClean="0"/>
              <a:t>Setup capturing option to only capture UDP or DNS </a:t>
            </a:r>
            <a:r>
              <a:rPr lang="en-GB" altLang="en-US" sz="2000" dirty="0" smtClean="0"/>
              <a:t>traffic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 smtClean="0"/>
              <a:t>Again, make sure you greatly shorten the ‘hosts.txt’ to reduce generated traffic</a:t>
            </a:r>
            <a:endParaRPr lang="en-GB" alt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88516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458200" cy="1431925"/>
          </a:xfrm>
        </p:spPr>
        <p:txBody>
          <a:bodyPr/>
          <a:lstStyle/>
          <a:p>
            <a:r>
              <a:rPr lang="en-US" altLang="en-US" sz="3600" smtClean="0"/>
              <a:t>Understanding Fierce DNS Query Traffic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01025" cy="44973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mtClean="0"/>
              <a:t>Reverse DNS lookup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mtClean="0"/>
              <a:t>Find domain name by query IP address	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mtClean="0"/>
              <a:t>DNS type </a:t>
            </a:r>
            <a:r>
              <a:rPr lang="en-US" altLang="en-US" b="1" smtClean="0"/>
              <a:t>PTR</a:t>
            </a:r>
            <a:r>
              <a:rPr lang="en-US" altLang="en-US" smtClean="0"/>
              <a:t> record: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en-US" smtClean="0"/>
              <a:t>An opposite of the type </a:t>
            </a:r>
            <a:r>
              <a:rPr lang="en-US" altLang="en-US" b="1" smtClean="0"/>
              <a:t>A</a:t>
            </a:r>
            <a:r>
              <a:rPr lang="en-US" altLang="en-US" smtClean="0"/>
              <a:t> record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b="1" smtClean="0"/>
              <a:t>Dig -x IPaddress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mtClean="0"/>
              <a:t>Example:   dig -x 209.132.183.81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en-US" sz="1800" smtClean="0"/>
              <a:t>;; QUESTION SECTION: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en-US" sz="1800" smtClean="0"/>
              <a:t>;81.183.132.209.in-addr.arpa.   IN      PTR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en-US" sz="1800" smtClean="0"/>
              <a:t>;; ANSWER SECTION: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en-US" sz="1800" smtClean="0"/>
              <a:t>81.183.132.209.in-addr.arpa. 600 IN     PTR     www.redhat.com.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36002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mtClean="0"/>
              <a:t>A Few More Words on DNS Query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01025" cy="44973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mtClean="0"/>
              <a:t>Dig any cs.ucf.edu: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mtClean="0"/>
              <a:t>find all records for target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600" smtClean="0"/>
              <a:t>Specify DNS server for query: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3200" smtClean="0"/>
              <a:t>Nslookup searchName  DNS-server-IP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3200" smtClean="0"/>
              <a:t>Dig @DNS-server-IP   searchName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600" smtClean="0"/>
              <a:t>But most DNS reject outside query!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3200" smtClean="0"/>
              <a:t>We can use google’s public DNS server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en-US" smtClean="0"/>
              <a:t>https://developers.google.com/speed/public-dns/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altLang="en-US" sz="2800" smtClean="0"/>
              <a:t>IP:  8.8.8.8   or    8.8.4.4</a:t>
            </a:r>
          </a:p>
          <a:p>
            <a:pPr marL="457200" indent="-457200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54408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72450" cy="4800600"/>
          </a:xfrm>
        </p:spPr>
        <p:txBody>
          <a:bodyPr/>
          <a:lstStyle/>
          <a:p>
            <a:pPr marL="457200" indent="-457200" eaLnBrk="1" hangingPunct="1">
              <a:spcBef>
                <a:spcPts val="7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2800" dirty="0" smtClean="0">
                <a:solidFill>
                  <a:srgbClr val="0000CC"/>
                </a:solidFill>
              </a:rPr>
              <a:t>Content from the book:</a:t>
            </a:r>
            <a:endParaRPr lang="en-GB" altLang="en-US" sz="2800" dirty="0">
              <a:solidFill>
                <a:srgbClr val="0000CC"/>
              </a:solidFill>
            </a:endParaRPr>
          </a:p>
          <a:p>
            <a:pPr eaLnBrk="1" hangingPunct="1">
              <a:spcBef>
                <a:spcPts val="700"/>
              </a:spcBef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2800" dirty="0">
                <a:solidFill>
                  <a:srgbClr val="0000CC"/>
                </a:solidFill>
              </a:rPr>
              <a:t>	</a:t>
            </a:r>
            <a:r>
              <a:rPr lang="en-GB" altLang="en-US" sz="2800" dirty="0" smtClean="0">
                <a:solidFill>
                  <a:srgbClr val="0000CC"/>
                </a:solidFill>
              </a:rPr>
              <a:t>“</a:t>
            </a:r>
            <a:r>
              <a:rPr lang="en-US" altLang="en-US" sz="2800" dirty="0" smtClean="0">
                <a:solidFill>
                  <a:srgbClr val="0000CC"/>
                </a:solidFill>
              </a:rPr>
              <a:t>The </a:t>
            </a:r>
            <a:r>
              <a:rPr lang="en-US" altLang="en-US" sz="2800" dirty="0">
                <a:solidFill>
                  <a:srgbClr val="0000CC"/>
                </a:solidFill>
              </a:rPr>
              <a:t>Basics of Hacking and Penetration Testing: Ethical Hacking and Penetration Testing Made </a:t>
            </a:r>
            <a:r>
              <a:rPr lang="en-US" altLang="en-US" sz="2800" dirty="0" smtClean="0">
                <a:solidFill>
                  <a:srgbClr val="0000CC"/>
                </a:solidFill>
              </a:rPr>
              <a:t>Easy”, </a:t>
            </a:r>
            <a:r>
              <a:rPr lang="en-US" altLang="en-US" sz="2800" dirty="0">
                <a:solidFill>
                  <a:srgbClr val="0000CC"/>
                </a:solidFill>
              </a:rPr>
              <a:t>Second Edition</a:t>
            </a:r>
            <a:endParaRPr lang="en-GB" altLang="en-US" sz="2800" dirty="0">
              <a:solidFill>
                <a:srgbClr val="0000CC"/>
              </a:solidFill>
            </a:endParaRPr>
          </a:p>
          <a:p>
            <a:endParaRPr lang="en-US" altLang="en-US" dirty="0" smtClean="0"/>
          </a:p>
        </p:txBody>
      </p:sp>
      <p:pic>
        <p:nvPicPr>
          <p:cNvPr id="1026" name="Picture 2" descr="https://images-na.ssl-images-amazon.com/images/I/51XLVHgA2fL._SX404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1828" y="3047999"/>
            <a:ext cx="2741371" cy="337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636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>
                <a:solidFill>
                  <a:srgbClr val="0000CC"/>
                </a:solidFill>
                <a:latin typeface="AlBattar" charset="0"/>
              </a:rPr>
              <a:t>Attack Reconnaissance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143000" y="1600200"/>
            <a:ext cx="75438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err="1"/>
              <a:t>Httrack</a:t>
            </a:r>
            <a:r>
              <a:rPr lang="en-GB" altLang="en-US" sz="2800" dirty="0"/>
              <a:t>:  Website copier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Harvester: find email addresses in website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Netcraft.com: find target website information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Fierce: find all sub web domains belonging to target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err="1"/>
              <a:t>Metagoofil</a:t>
            </a:r>
            <a:r>
              <a:rPr lang="en-GB" altLang="en-US" sz="2800" dirty="0"/>
              <a:t>: Find documents from target and download them, extract useful metadata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08229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>
                <a:solidFill>
                  <a:srgbClr val="0000CC"/>
                </a:solidFill>
                <a:latin typeface="AlBattar" charset="0"/>
              </a:rPr>
              <a:t>HTtrack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143000" y="1600200"/>
            <a:ext cx="75438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Included in Kali </a:t>
            </a:r>
            <a:r>
              <a:rPr lang="en-GB" altLang="en-US" sz="2800" dirty="0" smtClean="0"/>
              <a:t>Linux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smtClean="0"/>
              <a:t>Usage: Clone a target website</a:t>
            </a: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Command line based website copier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GUI place: Applications </a:t>
            </a:r>
            <a:r>
              <a:rPr lang="en-GB" altLang="en-US" sz="2800" dirty="0">
                <a:sym typeface="Wingdings" panose="05000000000000000000" pitchFamily="2" charset="2"/>
              </a:rPr>
              <a:t> Web Application </a:t>
            </a:r>
            <a:r>
              <a:rPr lang="en-GB" altLang="en-US" sz="2800" dirty="0" err="1">
                <a:sym typeface="Wingdings" panose="05000000000000000000" pitchFamily="2" charset="2"/>
              </a:rPr>
              <a:t>Analysis</a:t>
            </a:r>
            <a:r>
              <a:rPr lang="en-GB" altLang="en-US" sz="2800" dirty="0" err="1" smtClean="0">
                <a:sym typeface="Wingdings" panose="05000000000000000000" pitchFamily="2" charset="2"/>
              </a:rPr>
              <a:t>httrack</a:t>
            </a:r>
            <a:r>
              <a:rPr lang="en-GB" altLang="en-US" sz="2800" dirty="0" smtClean="0">
                <a:sym typeface="Wingdings" panose="05000000000000000000" pitchFamily="2" charset="2"/>
              </a:rPr>
              <a:t>,  will give you help manual</a:t>
            </a:r>
            <a:endParaRPr lang="en-GB" altLang="en-US" sz="28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smtClean="0">
                <a:sym typeface="Wingdings" panose="05000000000000000000" pitchFamily="2" charset="2"/>
              </a:rPr>
              <a:t>Run ‘</a:t>
            </a:r>
            <a:r>
              <a:rPr lang="en-GB" altLang="en-US" sz="2800" dirty="0" err="1" smtClean="0">
                <a:sym typeface="Wingdings" panose="05000000000000000000" pitchFamily="2" charset="2"/>
              </a:rPr>
              <a:t>httrack</a:t>
            </a:r>
            <a:r>
              <a:rPr lang="en-GB" altLang="en-US" sz="2800" dirty="0" smtClean="0">
                <a:sym typeface="Wingdings" panose="05000000000000000000" pitchFamily="2" charset="2"/>
              </a:rPr>
              <a:t>’ in command line, it asks settings step-by-step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smtClean="0">
                <a:sym typeface="Wingdings" panose="05000000000000000000" pitchFamily="2" charset="2"/>
              </a:rPr>
              <a:t>Mostly </a:t>
            </a:r>
            <a:r>
              <a:rPr lang="en-GB" altLang="en-US" sz="2800" dirty="0">
                <a:sym typeface="Wingdings" panose="05000000000000000000" pitchFamily="2" charset="2"/>
              </a:rPr>
              <a:t>use default options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>
                <a:sym typeface="Wingdings" panose="05000000000000000000" pitchFamily="2" charset="2"/>
              </a:rPr>
              <a:t>Input target website URL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>
                <a:sym typeface="Wingdings" panose="05000000000000000000" pitchFamily="2" charset="2"/>
              </a:rPr>
              <a:t>It maybe slow to download an entire URL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619869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524000"/>
            <a:ext cx="7872412" cy="5239837"/>
          </a:xfrm>
          <a:prstGeom prst="rect">
            <a:avLst/>
          </a:prstGeom>
        </p:spPr>
      </p:pic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>
                <a:solidFill>
                  <a:srgbClr val="0000CC"/>
                </a:solidFill>
                <a:latin typeface="AlBattar" charset="0"/>
              </a:rPr>
              <a:t>HTtrack</a:t>
            </a:r>
          </a:p>
        </p:txBody>
      </p:sp>
    </p:spTree>
    <p:extLst>
      <p:ext uri="{BB962C8B-B14F-4D97-AF65-F5344CB8AC3E}">
        <p14:creationId xmlns:p14="http://schemas.microsoft.com/office/powerpoint/2010/main" val="3681767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>
                <a:solidFill>
                  <a:srgbClr val="0000CC"/>
                </a:solidFill>
                <a:latin typeface="AlBattar" charset="0"/>
              </a:rPr>
              <a:t>Harvester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457200" y="12954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Included in Kali Linux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Gather E-mail Accounts, Subdomains, Hosts, Employee Names – Information Gathering Tool</a:t>
            </a:r>
            <a:endParaRPr lang="en-GB" altLang="en-US" sz="2400" dirty="0" smtClean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smtClean="0"/>
              <a:t>Command </a:t>
            </a:r>
            <a:r>
              <a:rPr lang="en-GB" altLang="en-US" sz="2800" dirty="0"/>
              <a:t>line:  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 err="1"/>
              <a:t>theharvester</a:t>
            </a:r>
            <a:r>
              <a:rPr lang="en-GB" altLang="en-US" dirty="0"/>
              <a:t> –d cs.ucf.edu –l 100 –b google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/>
              <a:t>-d: define target domain name</a:t>
            </a:r>
          </a:p>
          <a:p>
            <a:pPr lvl="2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Search all </a:t>
            </a:r>
            <a:r>
              <a:rPr lang="en-GB" altLang="en-US" sz="2800" dirty="0" smtClean="0"/>
              <a:t>possible websites </a:t>
            </a:r>
            <a:r>
              <a:rPr lang="en-GB" altLang="en-US" sz="2800" dirty="0"/>
              <a:t>inside that domain</a:t>
            </a:r>
          </a:p>
          <a:p>
            <a:pPr lvl="2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 smtClean="0">
                <a:solidFill>
                  <a:srgbClr val="0070C0"/>
                </a:solidFill>
              </a:rPr>
              <a:t>Pro: Can </a:t>
            </a:r>
            <a:r>
              <a:rPr lang="en-GB" altLang="en-US" dirty="0">
                <a:solidFill>
                  <a:srgbClr val="0070C0"/>
                </a:solidFill>
              </a:rPr>
              <a:t>be used to find out all possible websites in the target place</a:t>
            </a:r>
          </a:p>
          <a:p>
            <a:pPr lvl="3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Useful for further </a:t>
            </a:r>
            <a:r>
              <a:rPr lang="en-GB" altLang="en-US" sz="2400" dirty="0" smtClean="0">
                <a:solidFill>
                  <a:srgbClr val="0070C0"/>
                </a:solidFill>
              </a:rPr>
              <a:t>reconnaissance</a:t>
            </a:r>
          </a:p>
          <a:p>
            <a:pPr lvl="2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 smtClean="0">
                <a:solidFill>
                  <a:srgbClr val="0070C0"/>
                </a:solidFill>
              </a:rPr>
              <a:t>Con: Only websites, not other online machines </a:t>
            </a:r>
            <a:endParaRPr lang="en-GB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324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>
                <a:solidFill>
                  <a:srgbClr val="0000CC"/>
                </a:solidFill>
                <a:latin typeface="AlBattar" charset="0"/>
              </a:rPr>
              <a:t>Harvester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990600" y="12954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 smtClean="0">
                <a:solidFill>
                  <a:srgbClr val="0070C0"/>
                </a:solidFill>
              </a:rPr>
              <a:t>It searches search engines, not the target website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 smtClean="0">
                <a:solidFill>
                  <a:srgbClr val="0070C0"/>
                </a:solidFill>
              </a:rPr>
              <a:t>Means that it will not generate noisy traffic to the target!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 err="1" smtClean="0"/>
              <a:t>theharvester</a:t>
            </a:r>
            <a:r>
              <a:rPr lang="en-GB" altLang="en-US" dirty="0" smtClean="0"/>
              <a:t> </a:t>
            </a:r>
            <a:r>
              <a:rPr lang="en-GB" altLang="en-US" dirty="0"/>
              <a:t>–d cs.ucf.edu –l 100 –b google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/>
              <a:t>-d: define target domain name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 smtClean="0"/>
              <a:t>-</a:t>
            </a:r>
            <a:r>
              <a:rPr lang="en-GB" altLang="en-US" dirty="0"/>
              <a:t>l:  limit the number of results returned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/>
              <a:t>-b: define which search engine to use</a:t>
            </a:r>
          </a:p>
          <a:p>
            <a:pPr lvl="2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-b all:  use all search </a:t>
            </a:r>
            <a:r>
              <a:rPr lang="en-GB" altLang="en-US" sz="2800" dirty="0" smtClean="0"/>
              <a:t>engines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dirty="0" smtClean="0"/>
              <a:t>A </a:t>
            </a:r>
            <a:r>
              <a:rPr lang="en-GB" altLang="en-US" dirty="0" err="1" smtClean="0"/>
              <a:t>youtube</a:t>
            </a:r>
            <a:r>
              <a:rPr lang="en-GB" altLang="en-US" dirty="0"/>
              <a:t> video: </a:t>
            </a:r>
            <a:r>
              <a:rPr lang="en-GB" altLang="en-US" sz="2400" dirty="0">
                <a:hlinkClick r:id="rId3"/>
              </a:rPr>
              <a:t>https://</a:t>
            </a:r>
            <a:r>
              <a:rPr lang="en-GB" altLang="en-US" sz="2400" dirty="0" smtClean="0">
                <a:hlinkClick r:id="rId3"/>
              </a:rPr>
              <a:t>www.youtube.com/watch?v=0-OyZGbpSJk</a:t>
            </a:r>
            <a:endParaRPr lang="en-GB" altLang="en-US" sz="2400" dirty="0" smtClean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42694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>
                <a:solidFill>
                  <a:srgbClr val="0000CC"/>
                </a:solidFill>
                <a:latin typeface="AlBattar" charset="0"/>
              </a:rPr>
              <a:t>Netcraft.com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>
                <a:sym typeface="Wingdings" panose="05000000000000000000" pitchFamily="2" charset="2"/>
              </a:rPr>
              <a:t>Type target website URL into the box </a:t>
            </a:r>
          </a:p>
          <a:p>
            <a:pPr marL="0" indent="0" eaLnBrk="1" hangingPunct="1">
              <a:lnSpc>
                <a:spcPct val="90000"/>
              </a:lnSpc>
            </a:pPr>
            <a:r>
              <a:rPr lang="en-GB" altLang="en-US" sz="2800" dirty="0" smtClean="0">
                <a:sym typeface="Wingdings" panose="05000000000000000000" pitchFamily="2" charset="2"/>
              </a:rPr>
              <a:t>        “</a:t>
            </a:r>
            <a:r>
              <a:rPr lang="en-GB" altLang="en-US" sz="2800" dirty="0">
                <a:sym typeface="Wingdings" panose="05000000000000000000" pitchFamily="2" charset="2"/>
              </a:rPr>
              <a:t>what’s that site running?”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smtClean="0">
                <a:sym typeface="Wingdings" panose="05000000000000000000" pitchFamily="2" charset="2"/>
              </a:rPr>
              <a:t>Provide </a:t>
            </a:r>
            <a:r>
              <a:rPr lang="en-GB" altLang="en-US" sz="2800" dirty="0">
                <a:sym typeface="Wingdings" panose="05000000000000000000" pitchFamily="2" charset="2"/>
              </a:rPr>
              <a:t>results of: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>
                <a:sym typeface="Wingdings" panose="05000000000000000000" pitchFamily="2" charset="2"/>
              </a:rPr>
              <a:t>Organization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>
                <a:sym typeface="Wingdings" panose="05000000000000000000" pitchFamily="2" charset="2"/>
              </a:rPr>
              <a:t>Webserver OS, webserver software version</a:t>
            </a:r>
          </a:p>
          <a:p>
            <a:pPr lvl="1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dirty="0">
                <a:sym typeface="Wingdings" panose="05000000000000000000" pitchFamily="2" charset="2"/>
              </a:rPr>
              <a:t>Webserver </a:t>
            </a:r>
            <a:r>
              <a:rPr lang="en-GB" altLang="en-US" dirty="0" smtClean="0">
                <a:sym typeface="Wingdings" panose="05000000000000000000" pitchFamily="2" charset="2"/>
              </a:rPr>
              <a:t>technologies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 smtClean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smtClean="0">
                <a:sym typeface="Wingdings" panose="05000000000000000000" pitchFamily="2" charset="2"/>
              </a:rPr>
              <a:t>Pro: scans generated from netcraft.com, not your machine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 smtClean="0">
                <a:sym typeface="Wingdings" panose="05000000000000000000" pitchFamily="2" charset="2"/>
              </a:rPr>
              <a:t>Con: very basic information of the target, only about target web server</a:t>
            </a:r>
            <a:endParaRPr lang="en-GB" altLang="en-US" sz="28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endParaRPr lang="en-GB" alt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0700" y="2057400"/>
            <a:ext cx="35433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069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4400" dirty="0">
                <a:solidFill>
                  <a:srgbClr val="0000CC"/>
                </a:solidFill>
                <a:latin typeface="AlBattar" charset="0"/>
              </a:rPr>
              <a:t>Fierce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457200" y="1295400"/>
            <a:ext cx="8229600" cy="505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43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32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1pPr>
            <a:lvl2pPr marL="714375" indent="-2571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8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4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 sz="2000">
                <a:solidFill>
                  <a:srgbClr val="000000"/>
                </a:solidFill>
                <a:latin typeface="FreeSans" pitchFamily="32" charset="0"/>
                <a:cs typeface="DejaVu Sans" charset="0"/>
              </a:defRPr>
            </a:lvl9pPr>
          </a:lstStyle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Available in Kali Linux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Find out all </a:t>
            </a:r>
            <a:r>
              <a:rPr lang="en-GB" altLang="en-US" sz="2800" dirty="0" smtClean="0"/>
              <a:t>possible </a:t>
            </a:r>
            <a:r>
              <a:rPr lang="en-GB" altLang="en-US" sz="2800" dirty="0"/>
              <a:t>domain names under a target </a:t>
            </a:r>
            <a:r>
              <a:rPr lang="en-GB" altLang="en-US" sz="2800" dirty="0" smtClean="0"/>
              <a:t>domain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>
                <a:solidFill>
                  <a:srgbClr val="C00000"/>
                </a:solidFill>
              </a:rPr>
              <a:t>By conducting DNS enumeration queries</a:t>
            </a:r>
            <a:endParaRPr lang="en-GB" altLang="en-US" sz="2400" dirty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/>
              <a:t>Example:  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fierce –</a:t>
            </a:r>
            <a:r>
              <a:rPr lang="en-GB" altLang="en-US" sz="2400" dirty="0" err="1"/>
              <a:t>dns</a:t>
            </a:r>
            <a:r>
              <a:rPr lang="en-GB" altLang="en-US" sz="2400" dirty="0"/>
              <a:t> </a:t>
            </a:r>
            <a:r>
              <a:rPr lang="en-GB" altLang="en-US" sz="2400" dirty="0" smtClean="0"/>
              <a:t>example.com</a:t>
            </a:r>
            <a:endParaRPr lang="en-GB" altLang="en-US" sz="2400" dirty="0"/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/>
              <a:t>It will find out </a:t>
            </a:r>
            <a:r>
              <a:rPr lang="en-GB" altLang="en-US" sz="2400" dirty="0" smtClean="0"/>
              <a:t>possible </a:t>
            </a:r>
            <a:r>
              <a:rPr lang="en-GB" altLang="en-US" sz="2400" dirty="0"/>
              <a:t>domain names end with </a:t>
            </a:r>
            <a:r>
              <a:rPr lang="en-GB" altLang="en-US" sz="2400" dirty="0" smtClean="0"/>
              <a:t>“example.com”</a:t>
            </a: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800" dirty="0">
                <a:solidFill>
                  <a:srgbClr val="0070C0"/>
                </a:solidFill>
              </a:rPr>
              <a:t>Careful: Fierce will use brute force </a:t>
            </a:r>
            <a:r>
              <a:rPr lang="en-GB" altLang="en-US" sz="2800" dirty="0" smtClean="0">
                <a:solidFill>
                  <a:srgbClr val="0070C0"/>
                </a:solidFill>
              </a:rPr>
              <a:t>DNS queries to </a:t>
            </a:r>
            <a:r>
              <a:rPr lang="en-GB" altLang="en-US" sz="2800" dirty="0">
                <a:solidFill>
                  <a:srgbClr val="0070C0"/>
                </a:solidFill>
              </a:rPr>
              <a:t>try many different names ending with the target domain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The above example tries 2280 possible names</a:t>
            </a:r>
            <a:r>
              <a:rPr lang="en-GB" altLang="en-US" sz="2400" dirty="0" smtClean="0">
                <a:solidFill>
                  <a:srgbClr val="0070C0"/>
                </a:solidFill>
              </a:rPr>
              <a:t>!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•"/>
            </a:pPr>
            <a:r>
              <a:rPr lang="en-GB" altLang="en-US" sz="2400" dirty="0" smtClean="0">
                <a:solidFill>
                  <a:srgbClr val="0070C0"/>
                </a:solidFill>
              </a:rPr>
              <a:t>So be careful</a:t>
            </a:r>
            <a:endParaRPr lang="en-GB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25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5739</TotalTime>
  <Words>803</Words>
  <Application>Microsoft Office PowerPoint</Application>
  <PresentationFormat>On-screen Show (4:3)</PresentationFormat>
  <Paragraphs>131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AlBattar</vt:lpstr>
      <vt:lpstr>Arial</vt:lpstr>
      <vt:lpstr>Calibri</vt:lpstr>
      <vt:lpstr>DejaVu Sans</vt:lpstr>
      <vt:lpstr>FreeSans</vt:lpstr>
      <vt:lpstr>Gill Sans MT</vt:lpstr>
      <vt:lpstr>Symbol</vt:lpstr>
      <vt:lpstr>Times New Roman</vt:lpstr>
      <vt:lpstr>Verdana</vt:lpstr>
      <vt:lpstr>Wingdings</vt:lpstr>
      <vt:lpstr>Wingdings 2</vt:lpstr>
      <vt:lpstr>Solstice</vt:lpstr>
      <vt:lpstr>Penetration Testing Reconnaissance 2</vt:lpstr>
      <vt:lpstr>Acknowledgement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Indepth Question:   Fierce probing mechanism?</vt:lpstr>
      <vt:lpstr>Understanding Fierce DNS Query Traffic</vt:lpstr>
      <vt:lpstr>A Few More Words on DNS Query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Incident Response  Dynamic Analysis (slides courtesy of Stephen Grimes)</dc:title>
  <dc:creator>User</dc:creator>
  <cp:lastModifiedBy>University of Central Florida</cp:lastModifiedBy>
  <cp:revision>190</cp:revision>
  <dcterms:created xsi:type="dcterms:W3CDTF">2012-08-21T01:52:40Z</dcterms:created>
  <dcterms:modified xsi:type="dcterms:W3CDTF">2016-10-31T14:06:20Z</dcterms:modified>
</cp:coreProperties>
</file>