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2" r:id="rId2"/>
    <p:sldId id="283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61" autoAdjust="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10/8/2016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msclass.info/126/ppt/ch8.ppt" TargetMode="External"/><Relationship Id="rId2" Type="http://schemas.openxmlformats.org/officeDocument/2006/relationships/hyperlink" Target="http://www.behindthefirewalls.com/2013/11/hacklu-capturing-flag-v1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llydbg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hell-storm.org/repo/CTF/Hacklu-2013/Reversing/RoboAuth-150/RoboAuth.exe" TargetMode="External"/><Relationship Id="rId2" Type="http://schemas.openxmlformats.org/officeDocument/2006/relationships/hyperlink" Target="http://www.behindthefirewalls.com/2013/11/hacklu-capturing-flag-v10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Malware Incident Response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sym typeface="Symbol"/>
              </a:rPr>
              <a:t>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Dynamic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Analysis - 2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CIS 6395, Incident 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Fall </a:t>
            </a:r>
            <a:r>
              <a:rPr lang="en-US" b="1" dirty="0" smtClean="0"/>
              <a:t>2016, </a:t>
            </a:r>
            <a:r>
              <a:rPr lang="en-US" b="1" dirty="0"/>
              <a:t>Dr. </a:t>
            </a:r>
            <a:r>
              <a:rPr lang="en-US" b="1" dirty="0" smtClean="0"/>
              <a:t>Cliff Zou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czou@cs.ucf.edu</a:t>
            </a:r>
            <a:endParaRPr lang="en-US" dirty="0"/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 A Binary Code Under </a:t>
            </a:r>
            <a:r>
              <a:rPr lang="en-US" dirty="0" err="1" smtClean="0"/>
              <a:t>OllyDbg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sz="2400" dirty="0" smtClean="0"/>
              <a:t>A program may have many text outputs, they will give us hint</a:t>
            </a:r>
          </a:p>
          <a:p>
            <a:r>
              <a:rPr lang="en-US" sz="2400" dirty="0" smtClean="0"/>
              <a:t>Check ASCII strings in the assembly code</a:t>
            </a:r>
          </a:p>
          <a:p>
            <a:pPr lvl="1"/>
            <a:r>
              <a:rPr lang="en-US" sz="2000" dirty="0"/>
              <a:t>look at "All referenced test strings" in order to find something which draws </a:t>
            </a:r>
            <a:r>
              <a:rPr lang="en-US" sz="2000" dirty="0" smtClean="0"/>
              <a:t>attention.</a:t>
            </a:r>
          </a:p>
          <a:p>
            <a:pPr lvl="1"/>
            <a:r>
              <a:rPr lang="en-US" sz="2000" dirty="0" smtClean="0"/>
              <a:t>Right-click assembly</a:t>
            </a:r>
          </a:p>
          <a:p>
            <a:pPr marL="403225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code window…</a:t>
            </a:r>
          </a:p>
          <a:p>
            <a:pPr lvl="2"/>
            <a:r>
              <a:rPr lang="en-US" sz="1600" dirty="0" smtClean="0"/>
              <a:t>After you run the code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048000"/>
            <a:ext cx="486193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6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ASCII Output Interested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495925"/>
            <a:ext cx="7499350" cy="1285875"/>
          </a:xfrm>
        </p:spPr>
        <p:txBody>
          <a:bodyPr/>
          <a:lstStyle/>
          <a:p>
            <a:r>
              <a:rPr lang="en-US" sz="2400" dirty="0"/>
              <a:t>we can see the string "You passed level1!". We can suppose that just before that, the assemble code will compare our password with the real one.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1219200"/>
            <a:ext cx="60960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93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Code for Password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sz="2400" dirty="0"/>
              <a:t>To go to this string in the assemble code, we right-click on this line and select "Follow in Disassembler</a:t>
            </a:r>
            <a:r>
              <a:rPr lang="en-US" sz="2400" dirty="0" smtClean="0"/>
              <a:t>".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000" dirty="0"/>
              <a:t>Two lines before that, we can see the function "TEST EAX, EAX" </a:t>
            </a:r>
            <a:endParaRPr lang="en-US" sz="2000" dirty="0" smtClean="0"/>
          </a:p>
          <a:p>
            <a:pPr lvl="1"/>
            <a:r>
              <a:rPr lang="en-US" sz="1400" dirty="0" smtClean="0"/>
              <a:t>Test EAX, EAX        </a:t>
            </a:r>
            <a:r>
              <a:rPr lang="en-US" sz="1400" dirty="0" smtClean="0">
                <a:sym typeface="Wingdings" panose="05000000000000000000" pitchFamily="2" charset="2"/>
              </a:rPr>
              <a:t>  set ZF flag (zero flag) to 1 if EAX == 0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JNZ </a:t>
            </a:r>
            <a:r>
              <a:rPr lang="en-US" sz="1600" dirty="0" err="1" smtClean="0">
                <a:sym typeface="Wingdings" panose="05000000000000000000" pitchFamily="2" charset="2"/>
              </a:rPr>
              <a:t>addr</a:t>
            </a:r>
            <a:r>
              <a:rPr lang="en-US" sz="1600" dirty="0" smtClean="0">
                <a:sym typeface="Wingdings" panose="05000000000000000000" pitchFamily="2" charset="2"/>
              </a:rPr>
              <a:t>                  if ZF ==0,  then jump to address of </a:t>
            </a:r>
            <a:r>
              <a:rPr lang="en-US" sz="1600" dirty="0" err="1" smtClean="0">
                <a:sym typeface="Wingdings" panose="05000000000000000000" pitchFamily="2" charset="2"/>
              </a:rPr>
              <a:t>addr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One line above, “CALL…” must be the call to the subroutine “</a:t>
            </a:r>
            <a:r>
              <a:rPr lang="en-US" sz="2000" dirty="0" err="1" smtClean="0">
                <a:sym typeface="Wingdings" panose="05000000000000000000" pitchFamily="2" charset="2"/>
              </a:rPr>
              <a:t>strcmp</a:t>
            </a:r>
            <a:r>
              <a:rPr lang="en-US" sz="2000" dirty="0" smtClean="0">
                <a:sym typeface="Wingdings" panose="05000000000000000000" pitchFamily="2" charset="2"/>
              </a:rPr>
              <a:t>()” to set EAX by comparing our password with the hard-code password!</a:t>
            </a:r>
            <a:endParaRPr lang="en-US" sz="2000" dirty="0"/>
          </a:p>
        </p:txBody>
      </p:sp>
      <p:pic>
        <p:nvPicPr>
          <p:cNvPr id="5122" name="Picture 2" descr="http://2.bp.blogspot.com/-qVQ_1T6tbxg/UnI2GuZN7bI/AAAAAAAACow/ShxoOsP4niQ/s1600/OllyDbg_hacker_competition_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4862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599" y="5562600"/>
            <a:ext cx="6850251" cy="1295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19800" y="6126162"/>
            <a:ext cx="914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6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Memory in Runtime for Real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sz="2400" dirty="0" smtClean="0"/>
              <a:t>Set </a:t>
            </a:r>
            <a:r>
              <a:rPr lang="en-US" sz="2400" dirty="0"/>
              <a:t>a breaking point at this point in order to stop the program just when the program is comparing the passwords in order to see the good one in the Stack. </a:t>
            </a:r>
            <a:endParaRPr lang="en-US" sz="2400" dirty="0" smtClean="0"/>
          </a:p>
          <a:p>
            <a:pPr lvl="1"/>
            <a:r>
              <a:rPr lang="en-US" sz="2000" dirty="0" smtClean="0"/>
              <a:t>Right </a:t>
            </a:r>
            <a:r>
              <a:rPr lang="en-US" sz="2000" dirty="0"/>
              <a:t>click on the line which contains </a:t>
            </a:r>
            <a:r>
              <a:rPr lang="en-US" sz="2000" dirty="0" smtClean="0"/>
              <a:t>“CALL…", </a:t>
            </a:r>
            <a:r>
              <a:rPr lang="en-US" sz="2000" dirty="0"/>
              <a:t>select Breakpoint and </a:t>
            </a:r>
            <a:r>
              <a:rPr lang="en-US" sz="2000" dirty="0" smtClean="0"/>
              <a:t>select </a:t>
            </a:r>
            <a:r>
              <a:rPr lang="en-US" sz="2000" dirty="0"/>
              <a:t>"Memory, on </a:t>
            </a:r>
            <a:r>
              <a:rPr lang="en-US" sz="2000" dirty="0" smtClean="0"/>
              <a:t>access“</a:t>
            </a:r>
          </a:p>
          <a:p>
            <a:r>
              <a:rPr lang="en-US" sz="2400" dirty="0" smtClean="0"/>
              <a:t>Then click “Run” again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23" y="4114800"/>
            <a:ext cx="668655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03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Memory in Runtime for Real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515208"/>
            <a:ext cx="4895850" cy="4800600"/>
          </a:xfrm>
        </p:spPr>
        <p:txBody>
          <a:bodyPr/>
          <a:lstStyle/>
          <a:p>
            <a:r>
              <a:rPr lang="en-US" sz="2400" dirty="0"/>
              <a:t>W</a:t>
            </a:r>
            <a:r>
              <a:rPr lang="en-US" sz="2400" dirty="0" smtClean="0"/>
              <a:t>rite </a:t>
            </a:r>
            <a:r>
              <a:rPr lang="en-US" sz="2400" dirty="0"/>
              <a:t>a </a:t>
            </a:r>
            <a:r>
              <a:rPr lang="en-US" sz="2400" dirty="0" smtClean="0"/>
              <a:t>password (distinct) </a:t>
            </a:r>
            <a:r>
              <a:rPr lang="en-US" sz="2400" dirty="0"/>
              <a:t>and wait until the program stops in the breakpoint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See </a:t>
            </a:r>
            <a:r>
              <a:rPr lang="en-US" sz="2400" dirty="0"/>
              <a:t>the Stack </a:t>
            </a:r>
            <a:r>
              <a:rPr lang="en-US" sz="2400" dirty="0" smtClean="0"/>
              <a:t>window (bottom right) in </a:t>
            </a:r>
            <a:r>
              <a:rPr lang="en-US" sz="2400" dirty="0" err="1" smtClean="0"/>
              <a:t>OllyDbg</a:t>
            </a:r>
            <a:endParaRPr lang="en-US" sz="2400" dirty="0" smtClean="0"/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hows </a:t>
            </a:r>
            <a:r>
              <a:rPr lang="en-US" sz="2000" dirty="0"/>
              <a:t>the state of the stack in memory for the thread being debugged. </a:t>
            </a:r>
            <a:endParaRPr lang="en-US" sz="2000" dirty="0" smtClean="0"/>
          </a:p>
          <a:p>
            <a:pPr lvl="1"/>
            <a:r>
              <a:rPr lang="en-US" sz="2000" dirty="0" smtClean="0"/>
              <a:t>Below our </a:t>
            </a:r>
            <a:r>
              <a:rPr lang="en-US" sz="2000" dirty="0"/>
              <a:t>password </a:t>
            </a:r>
            <a:r>
              <a:rPr lang="en-US" sz="2000" dirty="0" smtClean="0"/>
              <a:t>“######" </a:t>
            </a:r>
            <a:r>
              <a:rPr lang="en-US" sz="2000" dirty="0"/>
              <a:t>followed by other string "r0b0RUlez!". It seems to be the password.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4067175" cy="2505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267200"/>
            <a:ext cx="399264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0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the Password Obtained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dirty="0" smtClean="0"/>
              <a:t>Run the RoboAuth.exe, test the first password of </a:t>
            </a:r>
            <a:r>
              <a:rPr lang="en-US" dirty="0"/>
              <a:t>"r0b0RUlez</a:t>
            </a:r>
            <a:r>
              <a:rPr lang="en-US" dirty="0" smtClean="0"/>
              <a:t>!”,  It works!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819400"/>
            <a:ext cx="43719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7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20050" cy="4800600"/>
          </a:xfrm>
        </p:spPr>
        <p:txBody>
          <a:bodyPr/>
          <a:lstStyle/>
          <a:p>
            <a:r>
              <a:rPr lang="en-US" sz="2800" dirty="0" smtClean="0"/>
              <a:t>Javier Nieto Hacking Blog:</a:t>
            </a:r>
            <a:endParaRPr lang="en-US" altLang="en-US" sz="2800" dirty="0" smtClean="0"/>
          </a:p>
          <a:p>
            <a:pPr lvl="1"/>
            <a:r>
              <a:rPr lang="en-US" altLang="en-US" sz="2400" dirty="0" smtClean="0">
                <a:hlinkClick r:id="rId2"/>
              </a:rPr>
              <a:t>http://www.behindthefirewalls.com/2013/11/hacklu-capturing-flag-v10.html</a:t>
            </a:r>
            <a:endParaRPr lang="en-US" altLang="en-US" sz="2400" dirty="0" smtClean="0"/>
          </a:p>
          <a:p>
            <a:r>
              <a:rPr lang="en-US" altLang="en-US" sz="2800" dirty="0" smtClean="0"/>
              <a:t>Slides from book: </a:t>
            </a:r>
          </a:p>
          <a:p>
            <a:pPr lvl="1"/>
            <a:r>
              <a:rPr lang="en-US" sz="2400" dirty="0" smtClean="0">
                <a:hlinkClick r:id="rId3"/>
              </a:rPr>
              <a:t>https://samsclass.info/126/ppt/ch8.ppt</a:t>
            </a:r>
            <a:endParaRPr lang="en-US" sz="2400" dirty="0" smtClean="0"/>
          </a:p>
          <a:p>
            <a:pPr lvl="1"/>
            <a:endParaRPr lang="en-US" altLang="en-US" sz="2400" dirty="0" smtClean="0"/>
          </a:p>
          <a:p>
            <a:endParaRPr lang="en-US" altLang="en-US" dirty="0" smtClean="0"/>
          </a:p>
        </p:txBody>
      </p:sp>
      <p:pic>
        <p:nvPicPr>
          <p:cNvPr id="1026" name="Picture 2" descr="https://images-na.ssl-images-amazon.com/images/I/516iLqwN5YL._SX376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49162"/>
            <a:ext cx="202029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0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Windows Malware Dynamic </a:t>
            </a:r>
            <a:r>
              <a:rPr lang="en-US" sz="4400" dirty="0" smtClean="0"/>
              <a:t>Analysis using </a:t>
            </a:r>
            <a:r>
              <a:rPr lang="en-US" sz="4400" dirty="0" err="1"/>
              <a:t>OllyDbg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0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Debugger: </a:t>
            </a:r>
            <a:r>
              <a:rPr lang="en-US" dirty="0" err="1" smtClean="0"/>
              <a:t>OllyDbg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http://ollydbg.de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Purpose</a:t>
            </a:r>
            <a:endParaRPr lang="en-US" dirty="0"/>
          </a:p>
          <a:p>
            <a:pPr lvl="1"/>
            <a:r>
              <a:rPr lang="en-US" dirty="0" err="1"/>
              <a:t>OllyDbg</a:t>
            </a:r>
            <a:r>
              <a:rPr lang="en-US" dirty="0"/>
              <a:t> is a general purpose </a:t>
            </a:r>
            <a:r>
              <a:rPr lang="en-US" dirty="0" smtClean="0"/>
              <a:t>win32 user-mode debugger.  </a:t>
            </a:r>
            <a:r>
              <a:rPr lang="en-US" dirty="0"/>
              <a:t>The great thing about it is the intuitive UI and powerful disassembler</a:t>
            </a:r>
          </a:p>
          <a:p>
            <a:r>
              <a:rPr lang="en-US" dirty="0"/>
              <a:t>Licensing</a:t>
            </a:r>
          </a:p>
          <a:p>
            <a:pPr lvl="1"/>
            <a:r>
              <a:rPr lang="en-US" dirty="0" err="1"/>
              <a:t>OllyDbg</a:t>
            </a:r>
            <a:r>
              <a:rPr lang="en-US" dirty="0"/>
              <a:t> is free (shareware), however it is not open source and the source code is not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We will use </a:t>
            </a:r>
            <a:r>
              <a:rPr lang="en-US" dirty="0" err="1" smtClean="0"/>
              <a:t>OllyDbg</a:t>
            </a:r>
            <a:r>
              <a:rPr lang="en-US" dirty="0" smtClean="0"/>
              <a:t> 1.10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1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Disassemblers v. Debuggers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disassembler like IDA Pro shows the state of the program just before execution begins</a:t>
            </a:r>
          </a:p>
          <a:p>
            <a:r>
              <a:rPr lang="en-US" altLang="en-US" smtClean="0"/>
              <a:t>Debuggers show</a:t>
            </a:r>
          </a:p>
          <a:p>
            <a:pPr lvl="1"/>
            <a:r>
              <a:rPr lang="en-US" altLang="en-US" smtClean="0"/>
              <a:t>Every memory location</a:t>
            </a:r>
          </a:p>
          <a:p>
            <a:pPr lvl="1"/>
            <a:r>
              <a:rPr lang="en-US" altLang="en-US" smtClean="0"/>
              <a:t>Register</a:t>
            </a:r>
          </a:p>
          <a:p>
            <a:pPr lvl="1"/>
            <a:r>
              <a:rPr lang="en-US" altLang="en-US" smtClean="0"/>
              <a:t>Argument to every function</a:t>
            </a:r>
          </a:p>
          <a:p>
            <a:r>
              <a:rPr lang="en-US" altLang="en-US" smtClean="0"/>
              <a:t>At any point during processing</a:t>
            </a:r>
          </a:p>
          <a:p>
            <a:pPr lvl="1"/>
            <a:r>
              <a:rPr lang="en-US" altLang="en-US" smtClean="0"/>
              <a:t>And let you change them</a:t>
            </a:r>
          </a:p>
        </p:txBody>
      </p:sp>
    </p:spTree>
    <p:extLst>
      <p:ext uri="{BB962C8B-B14F-4D97-AF65-F5344CB8AC3E}">
        <p14:creationId xmlns:p14="http://schemas.microsoft.com/office/powerpoint/2010/main" val="13625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Two Debuggers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Ollydbg</a:t>
            </a:r>
          </a:p>
          <a:p>
            <a:pPr lvl="1"/>
            <a:r>
              <a:rPr lang="en-US" altLang="en-US" smtClean="0"/>
              <a:t>Most popular for malware analysis</a:t>
            </a:r>
          </a:p>
          <a:p>
            <a:pPr lvl="1"/>
            <a:r>
              <a:rPr lang="en-US" altLang="en-US" smtClean="0"/>
              <a:t>User-mode debugging only</a:t>
            </a:r>
          </a:p>
          <a:p>
            <a:pPr lvl="1"/>
            <a:r>
              <a:rPr lang="en-US" altLang="en-US" smtClean="0"/>
              <a:t>IDA Pro has a built-in debugger, but it's not as easy to use or powerful as Ollydbg</a:t>
            </a:r>
          </a:p>
          <a:p>
            <a:r>
              <a:rPr lang="en-US" altLang="en-US" smtClean="0"/>
              <a:t>Windbg</a:t>
            </a:r>
          </a:p>
          <a:p>
            <a:pPr lvl="1"/>
            <a:r>
              <a:rPr lang="en-US" altLang="en-US" smtClean="0"/>
              <a:t>Supports kernel-mode debugging</a:t>
            </a:r>
          </a:p>
        </p:txBody>
      </p:sp>
    </p:spTree>
    <p:extLst>
      <p:ext uri="{BB962C8B-B14F-4D97-AF65-F5344CB8AC3E}">
        <p14:creationId xmlns:p14="http://schemas.microsoft.com/office/powerpoint/2010/main" val="14458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Hack.lu </a:t>
            </a:r>
            <a:r>
              <a:rPr lang="en-US" dirty="0"/>
              <a:t>- Capturing the flag V.1.0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791450" cy="4800600"/>
          </a:xfrm>
        </p:spPr>
        <p:txBody>
          <a:bodyPr/>
          <a:lstStyle/>
          <a:p>
            <a:r>
              <a:rPr lang="en-US" sz="2400" dirty="0" smtClean="0"/>
              <a:t>Using </a:t>
            </a:r>
            <a:r>
              <a:rPr lang="en-US" sz="2400" dirty="0" err="1" smtClean="0"/>
              <a:t>Ollydbg</a:t>
            </a:r>
            <a:r>
              <a:rPr lang="en-US" sz="2400" dirty="0" smtClean="0"/>
              <a:t> to solve half of the puzzle:</a:t>
            </a:r>
          </a:p>
          <a:p>
            <a:pPr lvl="1"/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www.behindthefirewalls.com/2013/11/hacklu-capturing-flag-v10.html</a:t>
            </a:r>
            <a:endParaRPr lang="en-US" sz="20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competitors need to get </a:t>
            </a:r>
            <a:r>
              <a:rPr lang="en-US" sz="2400" dirty="0" smtClean="0"/>
              <a:t>two hard-coded </a:t>
            </a:r>
            <a:r>
              <a:rPr lang="en-US" sz="2400" dirty="0"/>
              <a:t>passwords of a program called RoboAuth.exe which can be downloaded here:</a:t>
            </a:r>
          </a:p>
          <a:p>
            <a:pPr lvl="1"/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://shell-storm.org/repo/CTF/Hacklu-2013/Reversing/RoboAuth-150/RoboAuth.exe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In the above </a:t>
            </a:r>
            <a:r>
              <a:rPr lang="en-US" sz="2400" dirty="0"/>
              <a:t>posting by Javier </a:t>
            </a:r>
            <a:r>
              <a:rPr lang="en-US" sz="2400" dirty="0" smtClean="0"/>
              <a:t>Nieto, he provided how to find the first password using </a:t>
            </a:r>
            <a:r>
              <a:rPr lang="en-US" sz="2400" dirty="0" err="1" smtClean="0"/>
              <a:t>Ollydbg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2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Ollydbg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513" y="1397123"/>
            <a:ext cx="6946900" cy="5210175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0" y="3332040"/>
            <a:ext cx="2259013" cy="8001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Disassembler</a:t>
            </a:r>
          </a:p>
          <a:p>
            <a:pPr algn="ctr" eaLnBrk="1" hangingPunct="1"/>
            <a:r>
              <a:rPr lang="en-US" altLang="en-US" sz="1400" dirty="0"/>
              <a:t>Highlight: next instruction to be executed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29399" y="4132140"/>
            <a:ext cx="1337469" cy="3698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Registers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19800" y="5627444"/>
            <a:ext cx="1584325" cy="3698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Stack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62400" y="5400430"/>
            <a:ext cx="1582738" cy="6461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Memory</a:t>
            </a:r>
          </a:p>
          <a:p>
            <a:pPr algn="ctr" eaLnBrk="1" hangingPunct="1"/>
            <a:r>
              <a:rPr lang="en-US" altLang="en-US" sz="1800" b="1" dirty="0"/>
              <a:t>dump</a:t>
            </a:r>
          </a:p>
        </p:txBody>
      </p:sp>
    </p:spTree>
    <p:extLst>
      <p:ext uri="{BB962C8B-B14F-4D97-AF65-F5344CB8AC3E}">
        <p14:creationId xmlns:p14="http://schemas.microsoft.com/office/powerpoint/2010/main" val="113055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 Program Under </a:t>
            </a:r>
            <a:r>
              <a:rPr lang="en-US" dirty="0" err="1" smtClean="0"/>
              <a:t>OllyDbg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29" y="1473322"/>
            <a:ext cx="4419600" cy="4171339"/>
          </a:xfrm>
        </p:spPr>
        <p:txBody>
          <a:bodyPr/>
          <a:lstStyle/>
          <a:p>
            <a:r>
              <a:rPr lang="en-US" sz="2400" dirty="0" smtClean="0"/>
              <a:t>Load the .exe file, and click “Debug”</a:t>
            </a:r>
            <a:r>
              <a:rPr lang="en-US" sz="2400" dirty="0" smtClean="0">
                <a:sym typeface="Wingdings" panose="05000000000000000000" pitchFamily="2" charset="2"/>
              </a:rPr>
              <a:t> “Run”</a:t>
            </a:r>
          </a:p>
          <a:p>
            <a:pPr lvl="1"/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The first “run” will start the program to the first instruction, but not actually run the program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On second click of “Run”, the RoboAuth.exe executes and asks us to input the first password. Wrong input will cause the program to terminate.</a:t>
            </a:r>
            <a:endParaRPr lang="en-US" sz="2400" dirty="0"/>
          </a:p>
        </p:txBody>
      </p:sp>
      <p:pic>
        <p:nvPicPr>
          <p:cNvPr id="2050" name="Picture 2" descr="http://3.bp.blogspot.com/-uFpQGp1iHa8/UnI2F0VHjeI/AAAAAAAACog/zGfPGwDFpUE/s1600/OllyDbg_hacker_competition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1438153"/>
            <a:ext cx="35433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775" y="4114800"/>
            <a:ext cx="40576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90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5299</TotalTime>
  <Words>651</Words>
  <Application>Microsoft Office PowerPoint</Application>
  <PresentationFormat>On-screen Show (4:3)</PresentationFormat>
  <Paragraphs>80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Gill Sans MT</vt:lpstr>
      <vt:lpstr>Symbol</vt:lpstr>
      <vt:lpstr>Verdana</vt:lpstr>
      <vt:lpstr>Wingdings</vt:lpstr>
      <vt:lpstr>Wingdings 2</vt:lpstr>
      <vt:lpstr>Solstice</vt:lpstr>
      <vt:lpstr>Malware Incident Response  Dynamic Analysis - 2</vt:lpstr>
      <vt:lpstr>Acknowledgement</vt:lpstr>
      <vt:lpstr>Windows Malware Dynamic Analysis using OllyDbg</vt:lpstr>
      <vt:lpstr>Debugger: OllyDbg</vt:lpstr>
      <vt:lpstr>Disassemblers v. Debuggers</vt:lpstr>
      <vt:lpstr>Two Debuggers</vt:lpstr>
      <vt:lpstr>Case Study:  Hack.lu - Capturing the flag V.1.0</vt:lpstr>
      <vt:lpstr>Ollydbg Interface</vt:lpstr>
      <vt:lpstr>Run A Program Under OllyDbg</vt:lpstr>
      <vt:lpstr>Analyze A Binary Code Under OllyDbg</vt:lpstr>
      <vt:lpstr>Find ASCII Output Interested</vt:lpstr>
      <vt:lpstr>Find Code for Password Testing</vt:lpstr>
      <vt:lpstr>Check Memory in Runtime for Real Password</vt:lpstr>
      <vt:lpstr>Check Memory in Runtime for Real Password</vt:lpstr>
      <vt:lpstr>Test the Password Obtained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cliff zou</cp:lastModifiedBy>
  <cp:revision>170</cp:revision>
  <dcterms:created xsi:type="dcterms:W3CDTF">2012-08-21T01:52:40Z</dcterms:created>
  <dcterms:modified xsi:type="dcterms:W3CDTF">2016-10-09T14:59:56Z</dcterms:modified>
</cp:coreProperties>
</file>