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93" r:id="rId2"/>
    <p:sldId id="316" r:id="rId3"/>
    <p:sldId id="355" r:id="rId4"/>
    <p:sldId id="357" r:id="rId5"/>
    <p:sldId id="356" r:id="rId6"/>
    <p:sldId id="317" r:id="rId7"/>
    <p:sldId id="318" r:id="rId8"/>
    <p:sldId id="319" r:id="rId9"/>
    <p:sldId id="321" r:id="rId10"/>
    <p:sldId id="322" r:id="rId11"/>
    <p:sldId id="323" r:id="rId12"/>
    <p:sldId id="358" r:id="rId13"/>
    <p:sldId id="324" r:id="rId14"/>
    <p:sldId id="325" r:id="rId15"/>
    <p:sldId id="359" r:id="rId16"/>
    <p:sldId id="326" r:id="rId17"/>
    <p:sldId id="327" r:id="rId18"/>
    <p:sldId id="328" r:id="rId19"/>
    <p:sldId id="360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50" r:id="rId41"/>
    <p:sldId id="351" r:id="rId42"/>
    <p:sldId id="352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A3BC3728-BE79-45C9-9754-57CBD51DC8D1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676198-EDD3-449D-A20E-96C49863BA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4E79CD-43BD-4FAD-979F-BC2067D96096}" type="slidenum">
              <a:rPr lang="en-US" altLang="en-US" smtClean="0">
                <a:latin typeface="Gill Sans MT" panose="020B05020201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2B05CB-2425-48D9-8C1C-5872FF9F7C95}" type="slidenum">
              <a:rPr lang="en-US" altLang="en-US">
                <a:latin typeface="Times" panose="02020603050405020304" pitchFamily="18" charset="0"/>
              </a:rPr>
              <a:pPr/>
              <a:t>34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These are commands related with process management. Kill is used to stop your program. </a:t>
            </a:r>
          </a:p>
        </p:txBody>
      </p:sp>
    </p:spTree>
    <p:extLst>
      <p:ext uri="{BB962C8B-B14F-4D97-AF65-F5344CB8AC3E}">
        <p14:creationId xmlns:p14="http://schemas.microsoft.com/office/powerpoint/2010/main" val="531942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C777E9-FD49-45D4-B18F-698D393A2488}" type="slidenum">
              <a:rPr lang="en-US" altLang="en-US">
                <a:latin typeface="Times" panose="02020603050405020304" pitchFamily="18" charset="0"/>
              </a:rPr>
              <a:pPr/>
              <a:t>35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These are commands related with process management. Kill is used to stop your program. </a:t>
            </a:r>
          </a:p>
        </p:txBody>
      </p:sp>
    </p:spTree>
    <p:extLst>
      <p:ext uri="{BB962C8B-B14F-4D97-AF65-F5344CB8AC3E}">
        <p14:creationId xmlns:p14="http://schemas.microsoft.com/office/powerpoint/2010/main" val="2919460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F825BA-D827-4AA9-B686-6D3CC86BD1CF}" type="slidenum">
              <a:rPr lang="en-US" altLang="en-US">
                <a:latin typeface="Times" panose="02020603050405020304" pitchFamily="18" charset="0"/>
              </a:rPr>
              <a:pPr/>
              <a:t>37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 tar stands for </a:t>
            </a:r>
            <a:r>
              <a:rPr lang="en-US" altLang="en-US" smtClean="0">
                <a:latin typeface="Arial" panose="020B0604020202020204" pitchFamily="34" charset="0"/>
              </a:rPr>
              <a:t>“</a:t>
            </a:r>
            <a:r>
              <a:rPr lang="en-US" altLang="en-US" smtClean="0"/>
              <a:t>tape archive</a:t>
            </a:r>
            <a:r>
              <a:rPr lang="en-US" altLang="en-US" smtClean="0">
                <a:latin typeface="Arial" panose="020B0604020202020204" pitchFamily="34" charset="0"/>
              </a:rPr>
              <a:t>”</a:t>
            </a:r>
            <a:r>
              <a:rPr lang="en-US" altLang="en-US" smtClean="0"/>
              <a:t>. 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“</a:t>
            </a:r>
            <a:r>
              <a:rPr lang="en-US" altLang="en-US" smtClean="0"/>
              <a:t>gzip</a:t>
            </a:r>
            <a:r>
              <a:rPr lang="en-US" altLang="en-US" smtClean="0">
                <a:latin typeface="Arial" panose="020B0604020202020204" pitchFamily="34" charset="0"/>
              </a:rPr>
              <a:t>”</a:t>
            </a:r>
            <a:r>
              <a:rPr lang="en-US" altLang="en-US" smtClean="0"/>
              <a:t> stands for zip is compression algorithm. G stands for that this software is made by GNU project. I don</a:t>
            </a:r>
            <a:r>
              <a:rPr lang="en-US" altLang="en-US" smtClean="0">
                <a:latin typeface="Arial" panose="020B0604020202020204" pitchFamily="34" charset="0"/>
              </a:rPr>
              <a:t>’</a:t>
            </a:r>
            <a:r>
              <a:rPr lang="en-US" altLang="en-US" smtClean="0"/>
              <a:t>t explain What GNU is here, but you might have heard about </a:t>
            </a:r>
            <a:r>
              <a:rPr lang="en-US" altLang="en-US" smtClean="0">
                <a:latin typeface="Arial" panose="020B0604020202020204" pitchFamily="34" charset="0"/>
              </a:rPr>
              <a:t>“</a:t>
            </a:r>
            <a:r>
              <a:rPr lang="en-US" altLang="en-US" smtClean="0"/>
              <a:t>open source project</a:t>
            </a:r>
            <a:r>
              <a:rPr lang="en-US" altLang="en-US" smtClean="0">
                <a:latin typeface="Arial" panose="020B0604020202020204" pitchFamily="34" charset="0"/>
              </a:rPr>
              <a:t>”</a:t>
            </a:r>
            <a:r>
              <a:rPr lang="en-US" altLang="en-US" smtClean="0"/>
              <a:t>. GNU is an open source project to create totally free UNIX. </a:t>
            </a:r>
          </a:p>
        </p:txBody>
      </p:sp>
    </p:spTree>
    <p:extLst>
      <p:ext uri="{BB962C8B-B14F-4D97-AF65-F5344CB8AC3E}">
        <p14:creationId xmlns:p14="http://schemas.microsoft.com/office/powerpoint/2010/main" val="32419314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876A1F-1A25-4B0B-BE7B-CCA8B1304C03}" type="slidenum">
              <a:rPr lang="en-US" altLang="en-US">
                <a:latin typeface="Times" panose="02020603050405020304" pitchFamily="18" charset="0"/>
              </a:rPr>
              <a:pPr/>
              <a:t>39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Since our objective is to run parallel program on PC cluster. 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“</a:t>
            </a:r>
            <a:r>
              <a:rPr lang="en-US" altLang="en-US" smtClean="0"/>
              <a:t>pico</a:t>
            </a:r>
            <a:r>
              <a:rPr lang="en-US" altLang="en-US" smtClean="0">
                <a:latin typeface="Arial" panose="020B0604020202020204" pitchFamily="34" charset="0"/>
              </a:rPr>
              <a:t>”</a:t>
            </a:r>
            <a:r>
              <a:rPr lang="en-US" altLang="en-US" smtClean="0"/>
              <a:t> stands for Pine Composer. Pine is a mail software. Pico comes out from pine edit mail part.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1048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6352AF-D85E-4B4E-9B1F-B05A40754CBD}" type="slidenum">
              <a:rPr lang="en-US" altLang="en-US">
                <a:latin typeface="Times" panose="02020603050405020304" pitchFamily="18" charset="0"/>
              </a:rPr>
              <a:pPr/>
              <a:t>40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3763044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69E348-0CDE-4EC6-AC2E-3227EF5F8848}" type="slidenum">
              <a:rPr lang="en-US" altLang="en-US">
                <a:latin typeface="Times" panose="02020603050405020304" pitchFamily="18" charset="0"/>
              </a:rPr>
              <a:pPr/>
              <a:t>6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368187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0CC342-3877-4DC6-A475-99870D4F50E3}" type="slidenum">
              <a:rPr lang="en-US" altLang="en-US">
                <a:latin typeface="Times" panose="02020603050405020304" pitchFamily="18" charset="0"/>
              </a:rPr>
              <a:pPr/>
              <a:t>9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Inside /bin</a:t>
            </a:r>
          </a:p>
          <a:p>
            <a:pPr eaLnBrk="1" hangingPunct="1"/>
            <a:r>
              <a:rPr lang="en-US" altLang="en-US" smtClean="0"/>
              <a:t>arch           cut            gawk      ls             red        tar</a:t>
            </a:r>
          </a:p>
          <a:p>
            <a:pPr eaLnBrk="1" hangingPunct="1"/>
            <a:r>
              <a:rPr lang="en-US" altLang="en-US" smtClean="0"/>
              <a:t>ash            date           gettext   mail           rm         tcsh</a:t>
            </a:r>
          </a:p>
          <a:p>
            <a:pPr eaLnBrk="1" hangingPunct="1"/>
            <a:r>
              <a:rPr lang="en-US" altLang="en-US" smtClean="0"/>
              <a:t>ash.static     dd             grep      mkdir          rmdir      touch</a:t>
            </a:r>
          </a:p>
          <a:p>
            <a:pPr eaLnBrk="1" hangingPunct="1"/>
            <a:r>
              <a:rPr lang="en-US" altLang="en-US" smtClean="0"/>
              <a:t>aumix-minimal  df             gtar      mknod          rpm        true</a:t>
            </a:r>
          </a:p>
          <a:p>
            <a:pPr eaLnBrk="1" hangingPunct="1"/>
            <a:r>
              <a:rPr lang="en-US" altLang="en-US" smtClean="0"/>
              <a:t>awk            dmesg          gunzip    mktemp         rvi        umount</a:t>
            </a:r>
          </a:p>
          <a:p>
            <a:pPr eaLnBrk="1" hangingPunct="1"/>
            <a:r>
              <a:rPr lang="en-US" altLang="en-US" smtClean="0"/>
              <a:t>basename       dnsdomainname  gzip      more           rview      uname</a:t>
            </a:r>
          </a:p>
          <a:p>
            <a:pPr eaLnBrk="1" hangingPunct="1"/>
            <a:r>
              <a:rPr lang="en-US" altLang="en-US" smtClean="0"/>
              <a:t>bash           doexec         hostname  mount          sed        unicode_start</a:t>
            </a:r>
          </a:p>
          <a:p>
            <a:pPr eaLnBrk="1" hangingPunct="1"/>
            <a:r>
              <a:rPr lang="en-US" altLang="en-US" smtClean="0"/>
              <a:t>bash2          domainname     igawk     mt             setfont    unicode_stop</a:t>
            </a:r>
          </a:p>
          <a:p>
            <a:pPr eaLnBrk="1" hangingPunct="1"/>
            <a:r>
              <a:rPr lang="en-US" altLang="en-US" smtClean="0"/>
              <a:t>bsh            dumpkeys       ipcalc    mv             setserial  unlink</a:t>
            </a:r>
          </a:p>
          <a:p>
            <a:pPr eaLnBrk="1" hangingPunct="1"/>
            <a:r>
              <a:rPr lang="en-US" altLang="en-US" smtClean="0"/>
              <a:t>cat            echo           kbd_mode  netstat        sfxload    usleep</a:t>
            </a:r>
          </a:p>
          <a:p>
            <a:pPr eaLnBrk="1" hangingPunct="1"/>
            <a:r>
              <a:rPr lang="en-US" altLang="en-US" smtClean="0"/>
              <a:t>chgrp          ed             kill      nice           sh         vi</a:t>
            </a:r>
          </a:p>
          <a:p>
            <a:pPr eaLnBrk="1" hangingPunct="1"/>
            <a:r>
              <a:rPr lang="en-US" altLang="en-US" smtClean="0"/>
              <a:t>chmod          egrep          ksh       nisdomainname  sleep      view</a:t>
            </a:r>
          </a:p>
          <a:p>
            <a:pPr eaLnBrk="1" hangingPunct="1"/>
            <a:r>
              <a:rPr lang="en-US" altLang="en-US" smtClean="0"/>
              <a:t>chown          env            link      pgawk          sort       ypdomainname</a:t>
            </a:r>
          </a:p>
          <a:p>
            <a:pPr eaLnBrk="1" hangingPunct="1"/>
            <a:r>
              <a:rPr lang="en-US" altLang="en-US" smtClean="0"/>
              <a:t>cp             ex             ln        ping           stty       zcat</a:t>
            </a:r>
          </a:p>
          <a:p>
            <a:pPr eaLnBrk="1" hangingPunct="1"/>
            <a:r>
              <a:rPr lang="en-US" altLang="en-US" smtClean="0"/>
              <a:t>cpio           false          loadkeys  ps             su         zsh</a:t>
            </a:r>
          </a:p>
          <a:p>
            <a:pPr eaLnBrk="1" hangingPunct="1"/>
            <a:r>
              <a:rPr lang="en-US" altLang="en-US" smtClean="0"/>
              <a:t>csh            fgrep          login     pwd            sync       zsh-4.0.4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5635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B8EB16-DC52-4933-9CEC-7AF14F2566E5}" type="slidenum">
              <a:rPr lang="en-US" altLang="en-US">
                <a:latin typeface="Times" panose="02020603050405020304" pitchFamily="18" charset="0"/>
              </a:rPr>
              <a:pPr/>
              <a:t>10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Inside /sbin</a:t>
            </a:r>
          </a:p>
          <a:p>
            <a:pPr eaLnBrk="1" hangingPunct="1"/>
            <a:r>
              <a:rPr lang="en-US" altLang="en-US" smtClean="0"/>
              <a:t>Mkfs, insmod, halt shutdown ifconfig </a:t>
            </a:r>
            <a:r>
              <a:rPr lang="en-US" altLang="en-US" smtClean="0">
                <a:latin typeface="Arial" panose="020B0604020202020204" pitchFamily="34" charset="0"/>
              </a:rPr>
              <a:t>…</a:t>
            </a: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5466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65E1CE-031A-40EB-95A1-AAD957ED0B19}" type="slidenum">
              <a:rPr lang="en-US" altLang="en-US">
                <a:latin typeface="Times" panose="02020603050405020304" pitchFamily="18" charset="0"/>
              </a:rPr>
              <a:pPr/>
              <a:t>16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“</a:t>
            </a:r>
            <a:r>
              <a:rPr lang="en-US" altLang="en-US" smtClean="0"/>
              <a:t>ls</a:t>
            </a:r>
            <a:r>
              <a:rPr lang="en-US" altLang="en-US" smtClean="0">
                <a:latin typeface="Arial" panose="020B0604020202020204" pitchFamily="34" charset="0"/>
              </a:rPr>
              <a:t>”</a:t>
            </a:r>
            <a:r>
              <a:rPr lang="en-US" altLang="en-US" smtClean="0"/>
              <a:t> stands for list. </a:t>
            </a:r>
          </a:p>
          <a:p>
            <a:pPr eaLnBrk="1" hangingPunct="1"/>
            <a:r>
              <a:rPr lang="en-US" altLang="en-US" smtClean="0"/>
              <a:t>Pwd stands for present working directory</a:t>
            </a:r>
          </a:p>
        </p:txBody>
      </p:sp>
    </p:spTree>
    <p:extLst>
      <p:ext uri="{BB962C8B-B14F-4D97-AF65-F5344CB8AC3E}">
        <p14:creationId xmlns:p14="http://schemas.microsoft.com/office/powerpoint/2010/main" val="368500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6BCEC1-E98B-470B-9F5D-3C685E3BF6D7}" type="slidenum">
              <a:rPr lang="en-US" altLang="en-US">
                <a:latin typeface="Times" panose="02020603050405020304" pitchFamily="18" charset="0"/>
              </a:rPr>
              <a:pPr/>
              <a:t>17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“</a:t>
            </a:r>
            <a:r>
              <a:rPr lang="en-US" altLang="en-US" smtClean="0"/>
              <a:t>su</a:t>
            </a:r>
            <a:r>
              <a:rPr lang="en-US" altLang="en-US" smtClean="0">
                <a:latin typeface="Arial" panose="020B0604020202020204" pitchFamily="34" charset="0"/>
              </a:rPr>
              <a:t>”</a:t>
            </a:r>
            <a:r>
              <a:rPr lang="en-US" altLang="en-US" smtClean="0"/>
              <a:t> means switch user. When you have several user account on one machine. </a:t>
            </a:r>
          </a:p>
        </p:txBody>
      </p:sp>
    </p:spTree>
    <p:extLst>
      <p:ext uri="{BB962C8B-B14F-4D97-AF65-F5344CB8AC3E}">
        <p14:creationId xmlns:p14="http://schemas.microsoft.com/office/powerpoint/2010/main" val="3515057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2EC7F2-6D19-4053-A6F1-E5523451996F}" type="slidenum">
              <a:rPr lang="en-US" altLang="en-US">
                <a:latin typeface="Times" panose="02020603050405020304" pitchFamily="18" charset="0"/>
              </a:rPr>
              <a:pPr/>
              <a:t>18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“</a:t>
            </a:r>
            <a:r>
              <a:rPr lang="en-US" altLang="en-US" smtClean="0"/>
              <a:t>ls</a:t>
            </a:r>
            <a:r>
              <a:rPr lang="en-US" altLang="en-US" smtClean="0">
                <a:latin typeface="Arial" panose="020B0604020202020204" pitchFamily="34" charset="0"/>
              </a:rPr>
              <a:t>”</a:t>
            </a:r>
            <a:r>
              <a:rPr lang="en-US" altLang="en-US" smtClean="0"/>
              <a:t> stands for list. </a:t>
            </a:r>
          </a:p>
        </p:txBody>
      </p:sp>
    </p:spTree>
    <p:extLst>
      <p:ext uri="{BB962C8B-B14F-4D97-AF65-F5344CB8AC3E}">
        <p14:creationId xmlns:p14="http://schemas.microsoft.com/office/powerpoint/2010/main" val="993257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63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63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63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63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63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63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63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63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63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D06DC7-BDA4-4787-96B3-7B16F83DE75D}" type="slidenum">
              <a:rPr lang="zh-CN" altLang="en-US">
                <a:latin typeface="Times New Roman" panose="02020603050405020304" pitchFamily="18" charset="0"/>
              </a:rPr>
              <a:pPr/>
              <a:t>26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012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F43DFE-E181-4FDF-950C-15B187A0FD44}" type="slidenum">
              <a:rPr lang="en-US" altLang="en-US">
                <a:latin typeface="Times" panose="02020603050405020304" pitchFamily="18" charset="0"/>
              </a:rPr>
              <a:pPr/>
              <a:t>30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103554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2EEB7D-2E32-4F67-B909-8E52C74732B1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7AE12-969E-44DE-97D2-9859153EF5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5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AE0C0-803F-4CD5-A06C-DF36C538D5F6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96F0A-E1D5-4F88-A1E0-A4FCD5CB60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1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B7D13-F3C3-4E7E-AFA3-B00B9F1DFCB3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986AF-EE23-4FB0-A749-83EC4D2FB0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64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619D8-9B92-42DB-822B-C01AF66EB80A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46380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FDD72-A825-46D2-BEE2-F90728A14D98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E0143-EA76-474E-81BE-9FEDB29C5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88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C36C79-9877-4250-9C3D-EE4398E93DCF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C0DE7-4316-489A-9E48-FD88C70AAA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92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6A958-F61F-435B-8768-1CCBA5EF9186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FFD6C-7932-48DE-A570-689F87332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EC3C41-F829-4314-B4CD-0AACF7686A9F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EC4C6-16FE-4E96-84F1-4E6B8C621D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545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B3CD0-F443-4071-8600-414302F27B0D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98F26-6353-4448-A826-76C47AB4BB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25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0EA95B-0A7C-4549-8167-FE259C34959B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CB6FD-848A-4F4B-AA84-E196376AAB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07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102EB7-CFCD-4637-95EE-92BE9CE7DD3A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2117C-4E67-4FDB-8FB5-99CE086E72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301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E3DEAB-DF4B-4B67-AE93-110EA350FCA7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88046-E41C-47E4-B6B6-8FC3CF6557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70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ADC5C4A-06CD-4AC4-8D63-156CB0105F2B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</a:defRPr>
            </a:lvl1pPr>
          </a:lstStyle>
          <a:p>
            <a:pPr>
              <a:defRPr/>
            </a:pPr>
            <a:fld id="{469D3EDC-6C34-43E2-B1A1-616BBD068B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098" r:id="rId2"/>
    <p:sldLayoutId id="2147484104" r:id="rId3"/>
    <p:sldLayoutId id="2147484099" r:id="rId4"/>
    <p:sldLayoutId id="2147484105" r:id="rId5"/>
    <p:sldLayoutId id="2147484100" r:id="rId6"/>
    <p:sldLayoutId id="2147484106" r:id="rId7"/>
    <p:sldLayoutId id="2147484107" r:id="rId8"/>
    <p:sldLayoutId id="2147484108" r:id="rId9"/>
    <p:sldLayoutId id="2147484101" r:id="rId10"/>
    <p:sldLayoutId id="2147484102" r:id="rId11"/>
    <p:sldLayoutId id="214748410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coffee.org/Courses/Exercises/pavie_07/lectures/8.1.intro_unix.pp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t.ucf.edu/about/telecommunications/network-services/vpn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mint.com/useful-basic-commands-of-apt-get-and-apt-cache-for-package-management/" TargetMode="Externa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nscp.net/eng/index.php" TargetMode="External"/><Relationship Id="rId2" Type="http://schemas.openxmlformats.org/officeDocument/2006/relationships/hyperlink" Target="http://en.wikipedia.org/wiki/Ssh_client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Linux Introduction</a:t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sz="27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CIS 6395, Incident Response Technologies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Fall </a:t>
            </a:r>
            <a:r>
              <a:rPr lang="en-US" b="1" dirty="0" smtClean="0"/>
              <a:t>2016, </a:t>
            </a:r>
            <a:r>
              <a:rPr lang="en-US" b="1" dirty="0"/>
              <a:t>Dr. </a:t>
            </a:r>
            <a:r>
              <a:rPr lang="en-US" b="1" dirty="0" smtClean="0"/>
              <a:t>Cliff Zou</a:t>
            </a:r>
            <a:endParaRPr lang="en-US" dirty="0"/>
          </a:p>
        </p:txBody>
      </p:sp>
      <p:pic>
        <p:nvPicPr>
          <p:cNvPr id="922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876800"/>
            <a:ext cx="24384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Unix Overview 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17639" y="1600200"/>
            <a:ext cx="6354762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400" b="1" u="sng" dirty="0" smtClean="0">
                <a:ea typeface="ＭＳ Ｐゴシック" panose="020B0600070205080204" pitchFamily="34" charset="-128"/>
              </a:rPr>
              <a:t>Important Directories</a:t>
            </a:r>
            <a:endParaRPr lang="en-US" altLang="ja-JP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/dev	 This contains various devices as files, e.g. hard 	 	disk, CD-ROM drive, etc. </a:t>
            </a:r>
          </a:p>
          <a:p>
            <a:pPr eaLnBrk="1" hangingPunct="1">
              <a:lnSpc>
                <a:spcPct val="90000"/>
              </a:lnSpc>
            </a:pP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/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sbin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	  Binaries which are only expected to be used by 	the </a:t>
            </a:r>
            <a:r>
              <a:rPr lang="en-US" altLang="ja-JP" sz="1800" u="sng" dirty="0" smtClean="0">
                <a:ea typeface="ＭＳ Ｐゴシック" panose="020B0600070205080204" pitchFamily="34" charset="-128"/>
              </a:rPr>
              <a:t>super user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/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tmp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    Temporary files.</a:t>
            </a:r>
          </a:p>
          <a:p>
            <a:pPr eaLnBrk="1" hangingPunct="1">
              <a:lnSpc>
                <a:spcPct val="90000"/>
              </a:lnSpc>
            </a:pP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ja-JP" sz="2000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7865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Unix Overview 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00200"/>
            <a:ext cx="7467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b="1" u="sng" smtClean="0">
                <a:ea typeface="ＭＳ Ｐゴシック" panose="020B0600070205080204" pitchFamily="34" charset="-128"/>
              </a:rPr>
              <a:t>Normal user and Super user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1800" smtClean="0">
                <a:ea typeface="ＭＳ Ｐゴシック" panose="020B0600070205080204" pitchFamily="34" charset="-128"/>
              </a:rPr>
              <a:t>In Unix system, there is one special user for administrator, which can do anything.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1800" smtClean="0">
                <a:ea typeface="ＭＳ Ｐゴシック" panose="020B0600070205080204" pitchFamily="34" charset="-128"/>
              </a:rPr>
              <a:t>This special user is called </a:t>
            </a:r>
            <a:r>
              <a:rPr lang="en-US" altLang="ja-JP" sz="1800" u="sng" smtClean="0">
                <a:ea typeface="ＭＳ Ｐゴシック" panose="020B0600070205080204" pitchFamily="34" charset="-128"/>
              </a:rPr>
              <a:t>root</a:t>
            </a:r>
            <a:r>
              <a:rPr lang="en-US" altLang="ja-JP" sz="1800" smtClean="0">
                <a:ea typeface="ＭＳ Ｐゴシック" panose="020B0600070205080204" pitchFamily="34" charset="-128"/>
              </a:rPr>
              <a:t> or </a:t>
            </a:r>
            <a:r>
              <a:rPr lang="en-US" altLang="ja-JP" sz="1800" u="sng" smtClean="0">
                <a:ea typeface="ＭＳ Ｐゴシック" panose="020B0600070205080204" pitchFamily="34" charset="-128"/>
              </a:rPr>
              <a:t>superuser</a:t>
            </a:r>
            <a:r>
              <a:rPr lang="en-US" altLang="ja-JP" sz="1800" smtClean="0"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ja-JP" sz="1800" b="1" u="sng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b="1" u="sng" smtClean="0">
                <a:ea typeface="ＭＳ Ｐゴシック" panose="020B0600070205080204" pitchFamily="34" charset="-128"/>
              </a:rPr>
              <a:t>Case Sensitivity</a:t>
            </a:r>
            <a:endParaRPr lang="en-US" altLang="ja-JP" sz="18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1800" smtClean="0">
                <a:ea typeface="ＭＳ Ｐゴシック" panose="020B0600070205080204" pitchFamily="34" charset="-128"/>
              </a:rPr>
              <a:t>Unix is case-sensitive.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1800" smtClean="0">
                <a:ea typeface="ＭＳ Ｐゴシック" panose="020B0600070205080204" pitchFamily="34" charset="-128"/>
              </a:rPr>
              <a:t>MYFILE.doc, Myfile.doc, mYfiLe.Doc are different.</a:t>
            </a:r>
          </a:p>
          <a:p>
            <a:pPr eaLnBrk="1" hangingPunct="1">
              <a:lnSpc>
                <a:spcPct val="90000"/>
              </a:lnSpc>
            </a:pPr>
            <a:endParaRPr lang="en-US" altLang="ja-JP" sz="18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b="1" u="sng" smtClean="0">
                <a:ea typeface="ＭＳ Ｐゴシック" panose="020B0600070205080204" pitchFamily="34" charset="-128"/>
              </a:rPr>
              <a:t>Online Manual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1800" smtClean="0">
                <a:ea typeface="ＭＳ Ｐゴシック" panose="020B0600070205080204" pitchFamily="34" charset="-128"/>
              </a:rPr>
              <a:t>Unix has well-written online manuals.</a:t>
            </a:r>
          </a:p>
        </p:txBody>
      </p:sp>
    </p:spTree>
    <p:extLst>
      <p:ext uri="{BB962C8B-B14F-4D97-AF65-F5344CB8AC3E}">
        <p14:creationId xmlns:p14="http://schemas.microsoft.com/office/powerpoint/2010/main" val="416279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Linux Command Line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shell is where Linux/Unix commands are invoked</a:t>
            </a:r>
          </a:p>
          <a:p>
            <a:r>
              <a:rPr lang="en-US" altLang="en-US" smtClean="0"/>
              <a:t>A command is typed at a shell prompt</a:t>
            </a:r>
          </a:p>
          <a:p>
            <a:pPr lvl="1"/>
            <a:r>
              <a:rPr lang="en-US" altLang="en-US" sz="3200" smtClean="0"/>
              <a:t>A prompt usually ends in a dollar sign ($)</a:t>
            </a:r>
          </a:p>
          <a:p>
            <a:pPr lvl="1"/>
            <a:r>
              <a:rPr lang="en-US" altLang="en-US" sz="3200" smtClean="0"/>
              <a:t>The prompt for root administrator is designated with a pound or hash symbol (#)</a:t>
            </a:r>
          </a:p>
        </p:txBody>
      </p:sp>
    </p:spTree>
    <p:extLst>
      <p:ext uri="{BB962C8B-B14F-4D97-AF65-F5344CB8AC3E}">
        <p14:creationId xmlns:p14="http://schemas.microsoft.com/office/powerpoint/2010/main" val="281055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Basic Commands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17638" y="1600200"/>
            <a:ext cx="7053262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b="1" u="sng" dirty="0" smtClean="0">
                <a:ea typeface="ＭＳ Ｐゴシック" panose="020B0600070205080204" pitchFamily="34" charset="-128"/>
              </a:rPr>
              <a:t>How to run commands</a:t>
            </a:r>
          </a:p>
          <a:p>
            <a:pPr eaLnBrk="1" hangingPunct="1"/>
            <a:r>
              <a:rPr lang="en-US" altLang="en-US" sz="1600" b="1" dirty="0" smtClean="0"/>
              <a:t>Run a “terminal” application, run command in text line format</a:t>
            </a: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[username]$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1800" dirty="0" smtClean="0">
                <a:ea typeface="ＭＳ Ｐゴシック" panose="020B0600070205080204" pitchFamily="34" charset="-128"/>
              </a:rPr>
              <a:t>One command consists of three parts, i.e. command name, options, arguments.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Example)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400" dirty="0" smtClean="0">
                <a:ea typeface="ＭＳ Ｐゴシック" panose="020B0600070205080204" pitchFamily="34" charset="-128"/>
              </a:rPr>
              <a:t>[someone~]$ command-name  </a:t>
            </a:r>
            <a:r>
              <a:rPr lang="en-US" altLang="ja-JP" sz="1400" dirty="0" err="1" smtClean="0">
                <a:ea typeface="ＭＳ Ｐゴシック" panose="020B0600070205080204" pitchFamily="34" charset="-128"/>
              </a:rPr>
              <a:t>optionA</a:t>
            </a:r>
            <a:r>
              <a:rPr lang="en-US" altLang="ja-JP" sz="1400" dirty="0" smtClean="0">
                <a:ea typeface="ＭＳ Ｐゴシック" panose="020B0600070205080204" pitchFamily="34" charset="-128"/>
              </a:rPr>
              <a:t> </a:t>
            </a:r>
            <a:r>
              <a:rPr lang="en-US" altLang="ja-JP" sz="1400" dirty="0" err="1" smtClean="0">
                <a:ea typeface="ＭＳ Ｐゴシック" panose="020B0600070205080204" pitchFamily="34" charset="-128"/>
              </a:rPr>
              <a:t>optionB</a:t>
            </a:r>
            <a:r>
              <a:rPr lang="en-US" altLang="ja-JP" sz="1400" dirty="0" smtClean="0">
                <a:ea typeface="ＭＳ Ｐゴシック" panose="020B0600070205080204" pitchFamily="34" charset="-128"/>
              </a:rPr>
              <a:t>  argument1  argument2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1400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2875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Basic Commands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17638" y="1600200"/>
            <a:ext cx="7053262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b="1" u="sng" dirty="0" smtClean="0">
                <a:ea typeface="ＭＳ Ｐゴシック" panose="020B0600070205080204" pitchFamily="34" charset="-128"/>
              </a:rPr>
              <a:t>How to run commands</a:t>
            </a:r>
          </a:p>
          <a:p>
            <a:pPr eaLnBrk="1" hangingPunct="1"/>
            <a:r>
              <a:rPr lang="en-US" altLang="ja-JP" sz="1800" dirty="0" smtClean="0">
                <a:ea typeface="ＭＳ Ｐゴシック" panose="020B0600070205080204" pitchFamily="34" charset="-128"/>
              </a:rPr>
              <a:t>Between command name, options and arguments, </a:t>
            </a:r>
            <a:r>
              <a:rPr lang="en-US" altLang="ja-JP" sz="1800" u="sng" dirty="0" smtClean="0">
                <a:ea typeface="ＭＳ Ｐゴシック" panose="020B0600070205080204" pitchFamily="34" charset="-128"/>
              </a:rPr>
              <a:t>space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is necessary. </a:t>
            </a:r>
          </a:p>
          <a:p>
            <a:pPr eaLnBrk="1" hangingPunct="1"/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1800" dirty="0" err="1" smtClean="0">
                <a:ea typeface="ＭＳ Ｐゴシック" panose="020B0600070205080204" pitchFamily="34" charset="-128"/>
              </a:rPr>
              <a:t>Opitions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always start with </a:t>
            </a:r>
            <a:r>
              <a:rPr lang="en-US" altLang="ja-JP" sz="1800" dirty="0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-</a:t>
            </a:r>
            <a:r>
              <a:rPr lang="en-US" altLang="ja-JP" sz="1800" dirty="0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t>”</a:t>
            </a: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1800" dirty="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1800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Command   --help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”  will show the basic manual for the command</a:t>
            </a:r>
          </a:p>
          <a:p>
            <a:pPr eaLnBrk="1" hangingPunct="1"/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1800" dirty="0" smtClean="0">
                <a:ea typeface="ＭＳ Ｐゴシック" panose="020B0600070205080204" pitchFamily="34" charset="-128"/>
              </a:rPr>
              <a:t>Example: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	cd  ..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	ls  </a:t>
            </a:r>
            <a:r>
              <a:rPr lang="en-US" altLang="ja-JP" sz="1800" dirty="0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t>–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l  .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bashrc</a:t>
            </a: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     mv  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fileA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 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fileB</a:t>
            </a: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   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cp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 --help</a:t>
            </a:r>
          </a:p>
        </p:txBody>
      </p:sp>
    </p:spTree>
    <p:extLst>
      <p:ext uri="{BB962C8B-B14F-4D97-AF65-F5344CB8AC3E}">
        <p14:creationId xmlns:p14="http://schemas.microsoft.com/office/powerpoint/2010/main" val="911017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 &amp; Filename Completion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105400"/>
          </a:xfrm>
        </p:spPr>
        <p:txBody>
          <a:bodyPr/>
          <a:lstStyle/>
          <a:p>
            <a:r>
              <a:rPr lang="en-US" altLang="en-US" dirty="0" smtClean="0"/>
              <a:t>The shell can make typing filenames easier</a:t>
            </a:r>
          </a:p>
          <a:p>
            <a:r>
              <a:rPr lang="en-US" altLang="en-US" dirty="0" smtClean="0"/>
              <a:t>Once an unambiguous prefix has been typed, pressing the TAB key will automatically complete the rest of the filename or command</a:t>
            </a:r>
          </a:p>
          <a:p>
            <a:pPr lvl="1"/>
            <a:r>
              <a:rPr lang="en-US" altLang="en-US" dirty="0" smtClean="0"/>
              <a:t>Especially useful for long file/directory names</a:t>
            </a:r>
          </a:p>
        </p:txBody>
      </p:sp>
    </p:spTree>
    <p:extLst>
      <p:ext uri="{BB962C8B-B14F-4D97-AF65-F5344CB8AC3E}">
        <p14:creationId xmlns:p14="http://schemas.microsoft.com/office/powerpoint/2010/main" val="417001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Basic Commands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17638" y="1600200"/>
            <a:ext cx="7053262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400" b="1" u="sng" smtClean="0">
                <a:ea typeface="ＭＳ Ｐゴシック" panose="020B0600070205080204" pitchFamily="34" charset="-128"/>
              </a:rPr>
              <a:t>Commands</a:t>
            </a:r>
            <a:endParaRPr lang="en-US" altLang="ja-JP" sz="24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 ls			show files in current position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 cd			change directory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 cp			copy file or directory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 mv			move file or directory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 rm			remove file or directory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 pwd 		show current position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 mkdir		create directory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 rmdir		remove directory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 less, more, cat	display file contents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 man			display online manual</a:t>
            </a:r>
          </a:p>
        </p:txBody>
      </p:sp>
    </p:spTree>
    <p:extLst>
      <p:ext uri="{BB962C8B-B14F-4D97-AF65-F5344CB8AC3E}">
        <p14:creationId xmlns:p14="http://schemas.microsoft.com/office/powerpoint/2010/main" val="2597152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Basic Commands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17638" y="1600200"/>
            <a:ext cx="7053262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 b="1" u="sng" smtClean="0">
                <a:ea typeface="ＭＳ Ｐゴシック" panose="020B0600070205080204" pitchFamily="34" charset="-128"/>
              </a:rPr>
              <a:t>Commands</a:t>
            </a:r>
            <a:endParaRPr lang="en-US" altLang="ja-JP" sz="24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2000" smtClean="0">
                <a:ea typeface="ＭＳ Ｐゴシック" panose="020B0600070205080204" pitchFamily="34" charset="-128"/>
              </a:rPr>
              <a:t> su			switch user</a:t>
            </a:r>
          </a:p>
          <a:p>
            <a:pPr eaLnBrk="1" hangingPunct="1"/>
            <a:r>
              <a:rPr lang="en-US" altLang="ja-JP" sz="2000" smtClean="0">
                <a:ea typeface="ＭＳ Ｐゴシック" panose="020B0600070205080204" pitchFamily="34" charset="-128"/>
              </a:rPr>
              <a:t> passwd 		change password</a:t>
            </a:r>
          </a:p>
          <a:p>
            <a:pPr eaLnBrk="1" hangingPunct="1"/>
            <a:r>
              <a:rPr lang="en-US" altLang="ja-JP" sz="2000" smtClean="0">
                <a:ea typeface="ＭＳ Ｐゴシック" panose="020B0600070205080204" pitchFamily="34" charset="-128"/>
              </a:rPr>
              <a:t> useradd		create new user account</a:t>
            </a:r>
          </a:p>
          <a:p>
            <a:pPr eaLnBrk="1" hangingPunct="1"/>
            <a:r>
              <a:rPr lang="en-US" altLang="ja-JP" sz="2000" smtClean="0">
                <a:ea typeface="ＭＳ Ｐゴシック" panose="020B0600070205080204" pitchFamily="34" charset="-128"/>
              </a:rPr>
              <a:t> userdel		delete user account</a:t>
            </a:r>
          </a:p>
          <a:p>
            <a:pPr eaLnBrk="1" hangingPunct="1"/>
            <a:r>
              <a:rPr lang="en-US" altLang="ja-JP" sz="2000" smtClean="0">
                <a:ea typeface="ＭＳ Ｐゴシック" panose="020B0600070205080204" pitchFamily="34" charset="-128"/>
              </a:rPr>
              <a:t> mount		mount file system</a:t>
            </a:r>
          </a:p>
          <a:p>
            <a:pPr eaLnBrk="1" hangingPunct="1"/>
            <a:r>
              <a:rPr lang="en-US" altLang="ja-JP" sz="2000" smtClean="0">
                <a:ea typeface="ＭＳ Ｐゴシック" panose="020B0600070205080204" pitchFamily="34" charset="-128"/>
              </a:rPr>
              <a:t> umount		unmount file system</a:t>
            </a:r>
          </a:p>
          <a:p>
            <a:pPr eaLnBrk="1" hangingPunct="1"/>
            <a:r>
              <a:rPr lang="en-US" altLang="ja-JP" sz="2000" smtClean="0">
                <a:ea typeface="ＭＳ Ｐゴシック" panose="020B0600070205080204" pitchFamily="34" charset="-128"/>
              </a:rPr>
              <a:t> df			show disk space usage</a:t>
            </a:r>
          </a:p>
          <a:p>
            <a:pPr eaLnBrk="1" hangingPunct="1"/>
            <a:r>
              <a:rPr lang="en-US" altLang="ja-JP" sz="2000" smtClean="0">
                <a:ea typeface="ＭＳ Ｐゴシック" panose="020B0600070205080204" pitchFamily="34" charset="-128"/>
              </a:rPr>
              <a:t> shutdown		reboot or turn off machine	</a:t>
            </a:r>
          </a:p>
        </p:txBody>
      </p:sp>
    </p:spTree>
    <p:extLst>
      <p:ext uri="{BB962C8B-B14F-4D97-AF65-F5344CB8AC3E}">
        <p14:creationId xmlns:p14="http://schemas.microsoft.com/office/powerpoint/2010/main" val="3805501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>
                <a:ea typeface="ＭＳ Ｐゴシック" panose="020B0600070205080204" pitchFamily="34" charset="-128"/>
              </a:rPr>
              <a:t>Basic Commands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43434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 smtClean="0">
                <a:ea typeface="ＭＳ Ｐゴシック" panose="020B0600070205080204" pitchFamily="34" charset="-128"/>
              </a:rPr>
              <a:t>1. 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Type following command in your directory.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ls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ls </a:t>
            </a:r>
            <a:r>
              <a:rPr lang="en-US" altLang="ja-JP" sz="1600" dirty="0" smtClean="0">
                <a:solidFill>
                  <a:srgbClr val="3333FF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–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a   (show hidden file/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dir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ls </a:t>
            </a:r>
            <a:r>
              <a:rPr lang="en-US" altLang="ja-JP" sz="1600" dirty="0" smtClean="0">
                <a:solidFill>
                  <a:srgbClr val="3333FF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–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l    (show details for each file/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dir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)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  	ls -la</a:t>
            </a:r>
            <a:r>
              <a:rPr lang="en-US" altLang="ja-JP" sz="1600" dirty="0" smtClean="0">
                <a:ea typeface="ＭＳ Ｐゴシック" panose="020B0600070205080204" pitchFamily="34" charset="-128"/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 smtClean="0">
                <a:ea typeface="ＭＳ Ｐゴシック" panose="020B0600070205080204" pitchFamily="34" charset="-128"/>
              </a:rPr>
              <a:t>2. 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Make a directory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mkdir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linux</a:t>
            </a:r>
            <a:endParaRPr lang="en-US" altLang="ja-JP" sz="16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pwd</a:t>
            </a:r>
            <a:endParaRPr lang="en-US" altLang="ja-JP" sz="16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cd 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linux</a:t>
            </a:r>
            <a:endParaRPr lang="en-US" altLang="ja-JP" sz="16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pwd</a:t>
            </a:r>
            <a:endParaRPr lang="en-US" altLang="ja-JP" sz="16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cd    </a:t>
            </a:r>
            <a:r>
              <a:rPr lang="en-US" altLang="ja-JP" sz="1600" dirty="0" smtClean="0">
                <a:ea typeface="ＭＳ Ｐゴシック" panose="020B0600070205080204" pitchFamily="34" charset="-128"/>
              </a:rPr>
              <a:t>(change to the default </a:t>
            </a:r>
            <a:r>
              <a:rPr lang="en-US" altLang="ja-JP" sz="1600" dirty="0" err="1" smtClean="0">
                <a:ea typeface="ＭＳ Ｐゴシック" panose="020B0600070205080204" pitchFamily="34" charset="-128"/>
              </a:rPr>
              <a:t>dir</a:t>
            </a:r>
            <a:r>
              <a:rPr lang="en-US" altLang="ja-JP" sz="1600" dirty="0" smtClean="0">
                <a:ea typeface="ＭＳ Ｐゴシック" panose="020B0600070205080204" pitchFamily="34" charset="-128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pwd</a:t>
            </a:r>
            <a:endParaRPr lang="en-US" altLang="ja-JP" sz="16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rmdir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linux</a:t>
            </a:r>
            <a:endParaRPr lang="en-US" altLang="ja-JP" sz="16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5486400" y="1904999"/>
            <a:ext cx="3657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3. In your home directory,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>
                <a:solidFill>
                  <a:srgbClr val="3333FF"/>
                </a:solidFill>
                <a:ea typeface="ＭＳ Ｐゴシック" panose="020B0600070205080204" pitchFamily="34" charset="-128"/>
              </a:rPr>
              <a:t>	ls  .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bashrc</a:t>
            </a:r>
            <a:endParaRPr lang="en-US" altLang="ja-JP" sz="1600" dirty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>
                <a:solidFill>
                  <a:srgbClr val="3333FF"/>
                </a:solidFill>
                <a:ea typeface="ＭＳ Ｐゴシック" panose="020B0600070205080204" pitchFamily="34" charset="-128"/>
              </a:rPr>
              <a:t>cp</a:t>
            </a:r>
            <a:r>
              <a:rPr lang="en-US" altLang="ja-JP" sz="1600" dirty="0">
                <a:solidFill>
                  <a:srgbClr val="3333FF"/>
                </a:solidFill>
                <a:ea typeface="ＭＳ Ｐゴシック" panose="020B0600070205080204" pitchFamily="34" charset="-128"/>
              </a:rPr>
              <a:t>  .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bashrc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 </a:t>
            </a:r>
            <a:r>
              <a:rPr lang="en-US" altLang="ja-JP" sz="1600" dirty="0">
                <a:solidFill>
                  <a:srgbClr val="3333FF"/>
                </a:solidFill>
                <a:ea typeface="ＭＳ Ｐゴシック" panose="020B0600070205080204" pitchFamily="34" charset="-128"/>
              </a:rPr>
              <a:t>sample.txt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more  </a:t>
            </a:r>
            <a:r>
              <a:rPr lang="en-US" altLang="ja-JP" sz="1600" dirty="0">
                <a:solidFill>
                  <a:srgbClr val="3333FF"/>
                </a:solidFill>
                <a:ea typeface="ＭＳ Ｐゴシック" panose="020B0600070205080204" pitchFamily="34" charset="-128"/>
              </a:rPr>
              <a:t>sample.txt  </a:t>
            </a:r>
            <a:endParaRPr lang="en-US" altLang="ja-JP" sz="16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>
                <a:solidFill>
                  <a:srgbClr val="3333FF"/>
                </a:solidFill>
                <a:ea typeface="ＭＳ Ｐゴシック" panose="020B0600070205080204" pitchFamily="34" charset="-128"/>
              </a:rPr>
              <a:t>rm</a:t>
            </a:r>
            <a:r>
              <a:rPr lang="en-US" altLang="ja-JP" sz="1600" dirty="0">
                <a:solidFill>
                  <a:srgbClr val="3333FF"/>
                </a:solidFill>
                <a:ea typeface="ＭＳ Ｐゴシック" panose="020B0600070205080204" pitchFamily="34" charset="-128"/>
              </a:rPr>
              <a:t>  sample.txt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1800" dirty="0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4. check disk space usage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>
                <a:solidFill>
                  <a:srgbClr val="3333FF"/>
                </a:solidFill>
                <a:ea typeface="ＭＳ Ｐゴシック" panose="020B0600070205080204" pitchFamily="34" charset="-128"/>
              </a:rPr>
              <a:t>df</a:t>
            </a:r>
            <a:endParaRPr lang="en-US" altLang="ja-JP" sz="1600" dirty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>
                <a:solidFill>
                  <a:srgbClr val="3333FF"/>
                </a:solidFill>
                <a:ea typeface="ＭＳ Ｐゴシック" panose="020B0600070205080204" pitchFamily="34" charset="-128"/>
              </a:rPr>
              <a:t>df</a:t>
            </a:r>
            <a:r>
              <a:rPr lang="en-US" altLang="ja-JP" sz="1600" dirty="0">
                <a:solidFill>
                  <a:srgbClr val="3333FF"/>
                </a:solidFill>
                <a:ea typeface="ＭＳ Ｐゴシック" panose="020B0600070205080204" pitchFamily="34" charset="-128"/>
              </a:rPr>
              <a:t> -h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600" dirty="0">
                <a:ea typeface="ＭＳ Ｐゴシック" panose="020B0600070205080204" pitchFamily="34" charset="-12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66036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Specifying Multiple Files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For many commands you can specify a list of several files</a:t>
            </a:r>
          </a:p>
          <a:p>
            <a:pPr lvl="1"/>
            <a:r>
              <a:rPr lang="en-US" altLang="en-US" dirty="0" smtClean="0"/>
              <a:t>For example, to delete several files at once</a:t>
            </a:r>
          </a:p>
          <a:p>
            <a:pPr marL="647700" lvl="2" indent="0">
              <a:buFont typeface="Wingdings 2" panose="05020102010507070707" pitchFamily="18" charset="2"/>
              <a:buNone/>
            </a:pPr>
            <a:r>
              <a:rPr lang="en-US" altLang="en-US" dirty="0" smtClean="0"/>
              <a:t>$ </a:t>
            </a:r>
            <a:r>
              <a:rPr lang="en-US" altLang="en-US" dirty="0" err="1" smtClean="0"/>
              <a:t>rm</a:t>
            </a:r>
            <a:r>
              <a:rPr lang="en-US" altLang="en-US" dirty="0" smtClean="0"/>
              <a:t> old_file1.doc old_file2.txt new_file1.jpg</a:t>
            </a:r>
          </a:p>
          <a:p>
            <a:pPr marL="647700" lvl="2" indent="0">
              <a:buFont typeface="Wingdings 2" panose="05020102010507070707" pitchFamily="18" charset="2"/>
              <a:buNone/>
            </a:pPr>
            <a:r>
              <a:rPr lang="en-US" altLang="en-US" dirty="0" smtClean="0"/>
              <a:t>$ </a:t>
            </a:r>
            <a:r>
              <a:rPr lang="en-US" altLang="en-US" dirty="0" err="1" smtClean="0"/>
              <a:t>mkdir</a:t>
            </a:r>
            <a:r>
              <a:rPr lang="en-US" altLang="en-US" dirty="0" smtClean="0"/>
              <a:t>  dir2 dir3 dir4</a:t>
            </a:r>
          </a:p>
          <a:p>
            <a:r>
              <a:rPr lang="en-US" altLang="en-US" dirty="0" smtClean="0"/>
              <a:t>Use the “*” wildcard to specify multiple filenames to a program</a:t>
            </a:r>
          </a:p>
          <a:p>
            <a:pPr lvl="1"/>
            <a:r>
              <a:rPr lang="en-US" altLang="en-US" dirty="0" smtClean="0"/>
              <a:t>The shell expands the wildcard, and passes the fill list of files to the program</a:t>
            </a:r>
          </a:p>
        </p:txBody>
      </p:sp>
    </p:spTree>
    <p:extLst>
      <p:ext uri="{BB962C8B-B14F-4D97-AF65-F5344CB8AC3E}">
        <p14:creationId xmlns:p14="http://schemas.microsoft.com/office/powerpoint/2010/main" val="71905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 smtClean="0">
                <a:ea typeface="ＭＳ Ｐゴシック" panose="020B0600070205080204" pitchFamily="34" charset="-128"/>
              </a:rPr>
              <a:t>Most slides come from “Tutorial of Unix/Linux,” </a:t>
            </a:r>
            <a:r>
              <a:rPr lang="en-US" altLang="ja-JP" sz="2800" dirty="0">
                <a:ea typeface="ＭＳ Ｐゴシック" panose="020B0600070205080204" pitchFamily="34" charset="-128"/>
              </a:rPr>
              <a:t>by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Cédric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Notredame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lvl="1"/>
            <a:r>
              <a:rPr lang="en-US" sz="2400" i="1" dirty="0" smtClean="0">
                <a:hlinkClick r:id="rId2"/>
              </a:rPr>
              <a:t>www.tcoffee.org/Courses/Exercises/pavie_07/lectures/8.1.intro_</a:t>
            </a:r>
            <a:r>
              <a:rPr lang="en-US" sz="2400" b="1" i="1" dirty="0" smtClean="0">
                <a:hlinkClick r:id="rId2"/>
              </a:rPr>
              <a:t>unix</a:t>
            </a:r>
            <a:r>
              <a:rPr lang="en-US" sz="2400" i="1" dirty="0" smtClean="0">
                <a:hlinkClick r:id="rId2"/>
              </a:rPr>
              <a:t>.ppt</a:t>
            </a:r>
            <a:endParaRPr lang="en-US" sz="2400" i="1" dirty="0" smtClean="0"/>
          </a:p>
          <a:p>
            <a:pPr lvl="1"/>
            <a:endParaRPr lang="en-US" altLang="en-US" sz="2400" dirty="0">
              <a:ea typeface="ＭＳ Ｐゴシック" panose="020B0600070205080204" pitchFamily="34" charset="-128"/>
            </a:endParaRPr>
          </a:p>
          <a:p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Relative &amp; Absolute Path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7788" y="1831975"/>
            <a:ext cx="6186487" cy="4257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000" u="sng" smtClean="0">
                <a:ea typeface="ＭＳ Ｐゴシック" panose="020B0600070205080204" pitchFamily="34" charset="-128"/>
              </a:rPr>
              <a:t>Path</a:t>
            </a:r>
            <a:r>
              <a:rPr lang="en-US" altLang="ja-JP" sz="2000" smtClean="0">
                <a:ea typeface="ＭＳ Ｐゴシック" panose="020B0600070205080204" pitchFamily="34" charset="-128"/>
              </a:rPr>
              <a:t> means a </a:t>
            </a:r>
            <a:r>
              <a:rPr lang="en-US" altLang="ja-JP" sz="2000" u="sng" smtClean="0">
                <a:ea typeface="ＭＳ Ｐゴシック" panose="020B0600070205080204" pitchFamily="34" charset="-128"/>
              </a:rPr>
              <a:t>position</a:t>
            </a:r>
            <a:r>
              <a:rPr lang="en-US" altLang="ja-JP" sz="2000" smtClean="0">
                <a:ea typeface="ＭＳ Ｐゴシック" panose="020B0600070205080204" pitchFamily="34" charset="-128"/>
              </a:rPr>
              <a:t> in the directory tree.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To express a path, you can use </a:t>
            </a:r>
            <a:r>
              <a:rPr lang="en-US" altLang="ja-JP" sz="2000" u="sng" smtClean="0">
                <a:ea typeface="ＭＳ Ｐゴシック" panose="020B0600070205080204" pitchFamily="34" charset="-128"/>
              </a:rPr>
              <a:t>relative path</a:t>
            </a:r>
            <a:r>
              <a:rPr lang="en-US" altLang="ja-JP" sz="2000" smtClean="0">
                <a:ea typeface="ＭＳ Ｐゴシック" panose="020B0600070205080204" pitchFamily="34" charset="-128"/>
              </a:rPr>
              <a:t> or </a:t>
            </a:r>
            <a:r>
              <a:rPr lang="en-US" altLang="ja-JP" sz="2000" u="sng" smtClean="0">
                <a:ea typeface="ＭＳ Ｐゴシック" panose="020B0600070205080204" pitchFamily="34" charset="-128"/>
              </a:rPr>
              <a:t>absolute path</a:t>
            </a:r>
            <a:r>
              <a:rPr lang="en-US" altLang="ja-JP" sz="2000" smtClean="0">
                <a:ea typeface="ＭＳ Ｐゴシック" panose="020B0600070205080204" pitchFamily="34" charset="-128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In relative path expression, the path is not defined uniquely, depends on your current path.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In absolute path expression, the path is defined uniquely, does not depend on your current path.</a:t>
            </a:r>
          </a:p>
          <a:p>
            <a:pPr eaLnBrk="1" hangingPunct="1">
              <a:lnSpc>
                <a:spcPct val="90000"/>
              </a:lnSpc>
            </a:pPr>
            <a:endParaRPr lang="en-US" altLang="ja-JP" sz="20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smtClean="0">
                <a:ea typeface="ＭＳ Ｐゴシック" panose="020B0600070205080204" pitchFamily="34" charset="-12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240034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Absolute Path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828800"/>
            <a:ext cx="7543800" cy="4343400"/>
          </a:xfrm>
        </p:spPr>
        <p:txBody>
          <a:bodyPr/>
          <a:lstStyle/>
          <a:p>
            <a:pPr eaLnBrk="1" hangingPunct="1"/>
            <a:r>
              <a:rPr lang="en-US" altLang="ja-JP" sz="2000" dirty="0" smtClean="0">
                <a:ea typeface="ＭＳ Ｐゴシック" panose="020B0600070205080204" pitchFamily="34" charset="-128"/>
              </a:rPr>
              <a:t>Address from the root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dirty="0" smtClean="0">
                <a:ea typeface="ＭＳ Ｐゴシック" panose="020B0600070205080204" pitchFamily="34" charset="-128"/>
              </a:rPr>
              <a:t>		/home/</a:t>
            </a:r>
            <a:r>
              <a:rPr lang="en-US" altLang="ja-JP" sz="2000" dirty="0" err="1" smtClean="0">
                <a:ea typeface="ＭＳ Ｐゴシック" panose="020B0600070205080204" pitchFamily="34" charset="-128"/>
              </a:rPr>
              <a:t>linux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/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dirty="0">
                <a:ea typeface="ＭＳ Ｐゴシック" panose="020B0600070205080204" pitchFamily="34" charset="-128"/>
              </a:rPr>
              <a:t>	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	~/download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dirty="0">
                <a:ea typeface="ＭＳ Ｐゴシック" panose="020B0600070205080204" pitchFamily="34" charset="-128"/>
              </a:rPr>
              <a:t>	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		(the “download” </a:t>
            </a:r>
            <a:r>
              <a:rPr lang="en-US" altLang="ja-JP" sz="2000" dirty="0" err="1" smtClean="0">
                <a:ea typeface="ＭＳ Ｐゴシック" panose="020B0600070205080204" pitchFamily="34" charset="-128"/>
              </a:rPr>
              <a:t>dir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 under current user home dirt)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dirty="0">
                <a:ea typeface="ＭＳ Ｐゴシック" panose="020B0600070205080204" pitchFamily="34" charset="-128"/>
              </a:rPr>
              <a:t>	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	/</a:t>
            </a:r>
            <a:r>
              <a:rPr lang="en-US" altLang="ja-JP" sz="2000" dirty="0" err="1" smtClean="0">
                <a:ea typeface="ＭＳ Ｐゴシック" panose="020B0600070205080204" pitchFamily="34" charset="-128"/>
              </a:rPr>
              <a:t>etc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/rc0.d/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2000" dirty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en-US" sz="2400" dirty="0"/>
              <a:t>~ (tilde) is an abbreviation for your home directory</a:t>
            </a:r>
          </a:p>
          <a:p>
            <a:pPr>
              <a:defRPr/>
            </a:pPr>
            <a:r>
              <a:rPr lang="en-US" sz="2400" dirty="0"/>
              <a:t>So, for the user </a:t>
            </a:r>
            <a:r>
              <a:rPr lang="en-US" sz="2400" dirty="0" err="1"/>
              <a:t>johndoe</a:t>
            </a:r>
            <a:r>
              <a:rPr lang="en-US" sz="2400" dirty="0"/>
              <a:t> the following are equivalent.</a:t>
            </a:r>
          </a:p>
          <a:p>
            <a:pPr lvl="1">
              <a:defRPr/>
            </a:pPr>
            <a:r>
              <a:rPr lang="en-US" sz="2000" dirty="0"/>
              <a:t>cd /home/</a:t>
            </a:r>
            <a:r>
              <a:rPr lang="en-US" sz="2000" dirty="0" err="1"/>
              <a:t>johndoe</a:t>
            </a:r>
            <a:r>
              <a:rPr lang="en-US" sz="2000" dirty="0"/>
              <a:t>/documents</a:t>
            </a:r>
          </a:p>
          <a:p>
            <a:pPr lvl="1">
              <a:defRPr/>
            </a:pPr>
            <a:r>
              <a:rPr lang="en-US" sz="2000" dirty="0"/>
              <a:t>cd ~/documents/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2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28676" name="Text Box 7"/>
          <p:cNvSpPr txBox="1">
            <a:spLocks noChangeArrowheads="1"/>
          </p:cNvSpPr>
          <p:nvPr/>
        </p:nvSpPr>
        <p:spPr bwMode="auto">
          <a:xfrm>
            <a:off x="3222625" y="16684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1" lang="fr-FR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4222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Relative Path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828800"/>
            <a:ext cx="7543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400" dirty="0" smtClean="0">
                <a:ea typeface="ＭＳ Ｐゴシック" panose="020B0600070205080204" pitchFamily="34" charset="-128"/>
              </a:rPr>
              <a:t>Relative to your current location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400" dirty="0" smtClean="0">
                <a:ea typeface="ＭＳ Ｐゴシック" panose="020B0600070205080204" pitchFamily="34" charset="-128"/>
              </a:rPr>
              <a:t>		</a:t>
            </a:r>
            <a:r>
              <a:rPr lang="en-US" altLang="ja-JP" sz="2400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.</a:t>
            </a:r>
            <a:r>
              <a:rPr lang="en-US" altLang="ja-JP" sz="2400" dirty="0" smtClean="0">
                <a:ea typeface="ＭＳ Ｐゴシック" panose="020B0600070205080204" pitchFamily="34" charset="-128"/>
              </a:rPr>
              <a:t>    : your current location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400" dirty="0" smtClean="0">
                <a:ea typeface="ＭＳ Ｐゴシック" panose="020B0600070205080204" pitchFamily="34" charset="-128"/>
              </a:rPr>
              <a:t>		</a:t>
            </a:r>
            <a:r>
              <a:rPr lang="en-US" altLang="ja-JP" sz="2400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..</a:t>
            </a:r>
            <a:r>
              <a:rPr lang="en-US" altLang="ja-JP" sz="2400" dirty="0" smtClean="0">
                <a:ea typeface="ＭＳ Ｐゴシック" panose="020B0600070205080204" pitchFamily="34" charset="-128"/>
              </a:rPr>
              <a:t>   : one directory above your current location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400" dirty="0" smtClean="0">
                <a:ea typeface="ＭＳ Ｐゴシック" panose="020B0600070205080204" pitchFamily="34" charset="-128"/>
              </a:rPr>
              <a:t>		</a:t>
            </a:r>
            <a:r>
              <a:rPr lang="en-US" altLang="ja-JP" sz="2400" dirty="0" err="1" smtClean="0">
                <a:ea typeface="ＭＳ Ｐゴシック" panose="020B0600070205080204" pitchFamily="34" charset="-128"/>
              </a:rPr>
              <a:t>pwd</a:t>
            </a:r>
            <a:r>
              <a:rPr lang="en-US" altLang="ja-JP" sz="2400" dirty="0" smtClean="0">
                <a:ea typeface="ＭＳ Ｐゴシック" panose="020B0600070205080204" pitchFamily="34" charset="-128"/>
              </a:rPr>
              <a:t>: gives you your current location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400" dirty="0" smtClean="0">
                <a:ea typeface="ＭＳ Ｐゴシック" panose="020B0600070205080204" pitchFamily="34" charset="-128"/>
              </a:rPr>
              <a:t>Example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100" dirty="0" smtClean="0">
                <a:ea typeface="ＭＳ Ｐゴシック" panose="020B0600070205080204" pitchFamily="34" charset="-128"/>
              </a:rPr>
              <a:t>ls ./</a:t>
            </a:r>
            <a:r>
              <a:rPr lang="en-US" altLang="ja-JP" sz="2100" dirty="0" err="1" smtClean="0">
                <a:ea typeface="ＭＳ Ｐゴシック" panose="020B0600070205080204" pitchFamily="34" charset="-128"/>
              </a:rPr>
              <a:t>linux</a:t>
            </a:r>
            <a:r>
              <a:rPr lang="en-US" altLang="ja-JP" sz="2100" dirty="0" smtClean="0">
                <a:ea typeface="ＭＳ Ｐゴシック" panose="020B0600070205080204" pitchFamily="34" charset="-128"/>
              </a:rPr>
              <a:t> : lists the content of the </a:t>
            </a:r>
            <a:r>
              <a:rPr lang="en-US" altLang="ja-JP" sz="2100" dirty="0" err="1" smtClean="0">
                <a:ea typeface="ＭＳ Ｐゴシック" panose="020B0600070205080204" pitchFamily="34" charset="-128"/>
              </a:rPr>
              <a:t>dir</a:t>
            </a:r>
            <a:r>
              <a:rPr lang="en-US" altLang="ja-JP" sz="2100" dirty="0" smtClean="0">
                <a:ea typeface="ＭＳ Ｐゴシック" panose="020B0600070205080204" pitchFamily="34" charset="-128"/>
              </a:rPr>
              <a:t> </a:t>
            </a:r>
            <a:r>
              <a:rPr lang="en-US" altLang="ja-JP" sz="2100" dirty="0" err="1" smtClean="0">
                <a:ea typeface="ＭＳ Ｐゴシック" panose="020B0600070205080204" pitchFamily="34" charset="-128"/>
              </a:rPr>
              <a:t>linux</a:t>
            </a:r>
            <a:endParaRPr lang="en-US" altLang="ja-JP" sz="2100" dirty="0" smtClean="0"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100" dirty="0" smtClean="0">
                <a:ea typeface="ＭＳ Ｐゴシック" panose="020B0600070205080204" pitchFamily="34" charset="-128"/>
              </a:rPr>
              <a:t>ls ../../ 	: lists everything that is two </a:t>
            </a:r>
            <a:r>
              <a:rPr lang="en-US" altLang="ja-JP" sz="2100" dirty="0" err="1" smtClean="0">
                <a:ea typeface="ＭＳ Ｐゴシック" panose="020B0600070205080204" pitchFamily="34" charset="-128"/>
              </a:rPr>
              <a:t>dir</a:t>
            </a:r>
            <a:r>
              <a:rPr lang="en-US" altLang="ja-JP" sz="2100" dirty="0" smtClean="0">
                <a:ea typeface="ＭＳ Ｐゴシック" panose="020B0600070205080204" pitchFamily="34" charset="-128"/>
              </a:rPr>
              <a:t> higher	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21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400" dirty="0" smtClean="0">
                <a:ea typeface="ＭＳ Ｐゴシック" panose="020B0600070205080204" pitchFamily="34" charset="-128"/>
              </a:rPr>
              <a:t>Similar to: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400" dirty="0" smtClean="0">
                <a:ea typeface="ＭＳ Ｐゴシック" panose="020B0600070205080204" pitchFamily="34" charset="-128"/>
              </a:rPr>
              <a:t>   		Go Left/turn right/go straight…..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222625" y="16684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1" lang="fr-FR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6761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Relative &amp; Absolute Path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982663" y="1687513"/>
            <a:ext cx="3170237" cy="3549650"/>
          </a:xfrm>
        </p:spPr>
        <p:txBody>
          <a:bodyPr/>
          <a:lstStyle/>
          <a:p>
            <a:pPr eaLnBrk="1" hangingPunct="1"/>
            <a:r>
              <a:rPr lang="en-US" altLang="ja-JP" sz="2000" smtClean="0">
                <a:ea typeface="ＭＳ Ｐゴシック" panose="020B0600070205080204" pitchFamily="34" charset="-128"/>
              </a:rPr>
              <a:t>Relative Path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pwd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cd 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pwd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cd ..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pwd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cd ..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pwd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cd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222625" y="16684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1" lang="fr-FR" altLang="en-US">
              <a:ea typeface="ＭＳ Ｐゴシック" panose="020B0600070205080204" pitchFamily="34" charset="-128"/>
            </a:endParaRPr>
          </a:p>
        </p:txBody>
      </p:sp>
      <p:sp>
        <p:nvSpPr>
          <p:cNvPr id="30725" name="Rectangle 8"/>
          <p:cNvSpPr>
            <a:spLocks noChangeArrowheads="1"/>
          </p:cNvSpPr>
          <p:nvPr/>
        </p:nvSpPr>
        <p:spPr bwMode="auto">
          <a:xfrm>
            <a:off x="4114800" y="1676400"/>
            <a:ext cx="35052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ja-JP" sz="2000">
                <a:ea typeface="ＭＳ Ｐゴシック" panose="020B0600070205080204" pitchFamily="34" charset="-128"/>
              </a:rPr>
              <a:t>Ablsoute Path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>
                <a:solidFill>
                  <a:srgbClr val="3333FF"/>
                </a:solidFill>
                <a:ea typeface="ＭＳ Ｐゴシック" panose="020B0600070205080204" pitchFamily="34" charset="-128"/>
              </a:rPr>
              <a:t>	cd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>
                <a:solidFill>
                  <a:srgbClr val="3333FF"/>
                </a:solidFill>
                <a:ea typeface="ＭＳ Ｐゴシック" panose="020B0600070205080204" pitchFamily="34" charset="-128"/>
              </a:rPr>
              <a:t>	mkdir mydir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>
                <a:solidFill>
                  <a:srgbClr val="3333FF"/>
                </a:solidFill>
                <a:ea typeface="ＭＳ Ｐゴシック" panose="020B0600070205080204" pitchFamily="34" charset="-128"/>
              </a:rPr>
              <a:t>	pwd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>
                <a:solidFill>
                  <a:srgbClr val="3333FF"/>
                </a:solidFill>
                <a:ea typeface="ＭＳ Ｐゴシック" panose="020B0600070205080204" pitchFamily="34" charset="-128"/>
              </a:rPr>
              <a:t>	cd /Users/invite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>
                <a:solidFill>
                  <a:srgbClr val="3333FF"/>
                </a:solidFill>
                <a:ea typeface="ＭＳ Ｐゴシック" panose="020B0600070205080204" pitchFamily="34" charset="-128"/>
              </a:rPr>
              <a:t>	pwd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>
                <a:solidFill>
                  <a:srgbClr val="3333FF"/>
                </a:solidFill>
                <a:ea typeface="ＭＳ Ｐゴシック" panose="020B0600070205080204" pitchFamily="34" charset="-128"/>
              </a:rPr>
              <a:t>	cd /Users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>
                <a:solidFill>
                  <a:srgbClr val="3333FF"/>
                </a:solidFill>
                <a:ea typeface="ＭＳ Ｐゴシック" panose="020B0600070205080204" pitchFamily="34" charset="-128"/>
              </a:rPr>
              <a:t>	pwd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>
                <a:solidFill>
                  <a:srgbClr val="3333FF"/>
                </a:solidFill>
                <a:ea typeface="ＭＳ Ｐゴシック" panose="020B0600070205080204" pitchFamily="34" charset="-128"/>
              </a:rPr>
              <a:t>	cd /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>
                <a:solidFill>
                  <a:srgbClr val="3333FF"/>
                </a:solidFill>
                <a:ea typeface="ＭＳ Ｐゴシック" panose="020B0600070205080204" pitchFamily="34" charset="-128"/>
              </a:rPr>
              <a:t>	pwd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>
                <a:solidFill>
                  <a:srgbClr val="3333FF"/>
                </a:solidFill>
                <a:ea typeface="ＭＳ Ｐゴシック" panose="020B0600070205080204" pitchFamily="34" charset="-128"/>
              </a:rPr>
              <a:t>	cd /Users/invite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>
                <a:solidFill>
                  <a:srgbClr val="3333FF"/>
                </a:solidFill>
                <a:ea typeface="ＭＳ Ｐゴシック" panose="020B0600070205080204" pitchFamily="34" charset="-128"/>
              </a:rPr>
              <a:t>	cd ~/mydir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2000">
              <a:solidFill>
                <a:srgbClr val="3333FF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559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Redirect, Append and Pipe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809625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u="sng" dirty="0" smtClean="0"/>
              <a:t>Redirect and append</a:t>
            </a:r>
          </a:p>
          <a:p>
            <a:pPr eaLnBrk="1" hangingPunct="1"/>
            <a:r>
              <a:rPr lang="en-US" altLang="en-US" sz="1800" dirty="0" smtClean="0"/>
              <a:t>Default:   Output of a command is displayed on screen. </a:t>
            </a:r>
          </a:p>
          <a:p>
            <a:pPr eaLnBrk="1" hangingPunct="1"/>
            <a:r>
              <a:rPr lang="en-US" altLang="en-US" sz="1800" dirty="0" smtClean="0"/>
              <a:t>Using “</a:t>
            </a:r>
            <a:r>
              <a:rPr lang="en-US" altLang="en-US" sz="1800" dirty="0" smtClean="0">
                <a:solidFill>
                  <a:srgbClr val="FF0000"/>
                </a:solidFill>
              </a:rPr>
              <a:t>&gt;  filename</a:t>
            </a:r>
            <a:r>
              <a:rPr lang="en-US" altLang="en-US" sz="1800" dirty="0" smtClean="0"/>
              <a:t>”, you can </a:t>
            </a:r>
            <a:r>
              <a:rPr lang="en-US" altLang="en-US" sz="1800" u="sng" dirty="0" smtClean="0"/>
              <a:t>redirect</a:t>
            </a:r>
            <a:r>
              <a:rPr lang="en-US" altLang="en-US" sz="1800" dirty="0" smtClean="0"/>
              <a:t> the output from screen to a file ‘filename’. </a:t>
            </a:r>
          </a:p>
          <a:p>
            <a:pPr eaLnBrk="1" hangingPunct="1"/>
            <a:r>
              <a:rPr lang="en-US" altLang="en-US" sz="1800" dirty="0" smtClean="0"/>
              <a:t>Using “</a:t>
            </a:r>
            <a:r>
              <a:rPr lang="en-US" altLang="en-US" sz="1800" dirty="0" smtClean="0">
                <a:solidFill>
                  <a:srgbClr val="FF0000"/>
                </a:solidFill>
              </a:rPr>
              <a:t>&gt;&gt;</a:t>
            </a:r>
            <a:r>
              <a:rPr lang="en-US" altLang="en-US" sz="1800" dirty="0" smtClean="0"/>
              <a:t>” you can </a:t>
            </a:r>
            <a:r>
              <a:rPr lang="en-US" altLang="en-US" sz="1800" u="sng" dirty="0" smtClean="0"/>
              <a:t>append</a:t>
            </a:r>
            <a:r>
              <a:rPr lang="en-US" altLang="en-US" sz="1800" dirty="0" smtClean="0"/>
              <a:t> the output to the bottom of the file.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u="sng" dirty="0" smtClean="0"/>
              <a:t>Pipe</a:t>
            </a:r>
          </a:p>
          <a:p>
            <a:pPr eaLnBrk="1" hangingPunct="1"/>
            <a:r>
              <a:rPr lang="en-US" altLang="en-US" sz="1800" dirty="0" smtClean="0"/>
              <a:t>Some commands require input from a file or </a:t>
            </a:r>
            <a:r>
              <a:rPr lang="en-US" altLang="en-US" sz="1800" u="sng" dirty="0" smtClean="0"/>
              <a:t>other commands</a:t>
            </a:r>
            <a:r>
              <a:rPr lang="en-US" altLang="en-US" sz="1800" dirty="0" smtClean="0"/>
              <a:t>.</a:t>
            </a:r>
          </a:p>
          <a:p>
            <a:pPr eaLnBrk="1" hangingPunct="1"/>
            <a:r>
              <a:rPr lang="en-US" altLang="en-US" sz="1800" dirty="0" smtClean="0"/>
              <a:t>Using “</a:t>
            </a:r>
            <a:r>
              <a:rPr lang="en-US" altLang="en-US" sz="1800" b="1" dirty="0" smtClean="0">
                <a:solidFill>
                  <a:srgbClr val="FF0000"/>
                </a:solidFill>
              </a:rPr>
              <a:t>|</a:t>
            </a:r>
            <a:r>
              <a:rPr lang="en-US" altLang="en-US" sz="1800" dirty="0" smtClean="0"/>
              <a:t>”, you can use output from the first command as input to the second command.</a:t>
            </a:r>
          </a:p>
          <a:p>
            <a:pPr lvl="1" eaLnBrk="1" hangingPunct="1"/>
            <a:r>
              <a:rPr lang="en-US" altLang="en-US" sz="1600" dirty="0" smtClean="0"/>
              <a:t>It can be used multiple times  (pipeline)</a:t>
            </a:r>
          </a:p>
        </p:txBody>
      </p:sp>
    </p:spTree>
    <p:extLst>
      <p:ext uri="{BB962C8B-B14F-4D97-AF65-F5344CB8AC3E}">
        <p14:creationId xmlns:p14="http://schemas.microsoft.com/office/powerpoint/2010/main" val="373093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Redirect, Append and Pipe</a:t>
            </a:r>
            <a:endParaRPr lang="en-US" altLang="ja-JP" smtClean="0">
              <a:ea typeface="ＭＳ Ｐゴシック" panose="020B0600070205080204" pitchFamily="34" charset="-12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17638" y="1600200"/>
            <a:ext cx="7053262" cy="27384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b="1" u="sng" dirty="0" smtClean="0">
                <a:ea typeface="ＭＳ Ｐゴシック" panose="020B0600070205080204" pitchFamily="34" charset="-128"/>
              </a:rPr>
              <a:t>Commands</a:t>
            </a:r>
            <a:endParaRPr lang="en-US" altLang="ja-JP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1800" dirty="0" smtClean="0">
                <a:ea typeface="ＭＳ Ｐゴシック" panose="020B0600070205080204" pitchFamily="34" charset="-128"/>
              </a:rPr>
              <a:t>head		show </a:t>
            </a:r>
            <a:r>
              <a:rPr lang="en-US" altLang="ja-JP" sz="1800" u="sng" dirty="0" smtClean="0">
                <a:ea typeface="ＭＳ Ｐゴシック" panose="020B0600070205080204" pitchFamily="34" charset="-128"/>
              </a:rPr>
              <a:t>first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several lines and omit other lines.</a:t>
            </a:r>
          </a:p>
          <a:p>
            <a:pPr eaLnBrk="1" hangingPunct="1"/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1800" dirty="0" smtClean="0">
                <a:ea typeface="ＭＳ Ｐゴシック" panose="020B0600070205080204" pitchFamily="34" charset="-128"/>
              </a:rPr>
              <a:t>tail		show </a:t>
            </a:r>
            <a:r>
              <a:rPr lang="en-US" altLang="ja-JP" sz="1800" u="sng" dirty="0" smtClean="0">
                <a:ea typeface="ＭＳ Ｐゴシック" panose="020B0600070205080204" pitchFamily="34" charset="-128"/>
              </a:rPr>
              <a:t>last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several lines and omit other lines.</a:t>
            </a:r>
          </a:p>
          <a:p>
            <a:pPr eaLnBrk="1" hangingPunct="1"/>
            <a:r>
              <a:rPr lang="en-US" altLang="ja-JP" sz="1800" dirty="0" smtClean="0">
                <a:ea typeface="ＭＳ Ｐゴシック" panose="020B0600070205080204" pitchFamily="34" charset="-128"/>
              </a:rPr>
              <a:t>more               show a page of a file, pause for any key type to show </a:t>
            </a:r>
          </a:p>
          <a:p>
            <a:pPr marL="82550" indent="0" eaLnBrk="1" hangingPunct="1"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	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		the next page</a:t>
            </a:r>
          </a:p>
          <a:p>
            <a:pPr eaLnBrk="1" hangingPunct="1"/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1800" b="1" dirty="0" err="1" smtClean="0">
                <a:ea typeface="ＭＳ Ｐゴシック" panose="020B0600070205080204" pitchFamily="34" charset="-128"/>
              </a:rPr>
              <a:t>grep</a:t>
            </a:r>
            <a:r>
              <a:rPr lang="en-US" altLang="ja-JP" sz="1800" b="1" dirty="0" smtClean="0">
                <a:ea typeface="ＭＳ Ｐゴシック" panose="020B0600070205080204" pitchFamily="34" charset="-128"/>
              </a:rPr>
              <a:t> XXX File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show lines matching pattern XXX in File</a:t>
            </a:r>
          </a:p>
        </p:txBody>
      </p:sp>
    </p:spTree>
    <p:extLst>
      <p:ext uri="{BB962C8B-B14F-4D97-AF65-F5344CB8AC3E}">
        <p14:creationId xmlns:p14="http://schemas.microsoft.com/office/powerpoint/2010/main" val="40420337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6675" y="533400"/>
            <a:ext cx="8636000" cy="6858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Post-processing: Basic usage of Grep 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499350" cy="48006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Command-line text-search program in Linux</a:t>
            </a:r>
          </a:p>
          <a:p>
            <a:pPr eaLnBrk="1" hangingPunct="1"/>
            <a:r>
              <a:rPr lang="en-US" altLang="en-US" dirty="0" smtClean="0"/>
              <a:t>Some useful usage:</a:t>
            </a:r>
          </a:p>
          <a:p>
            <a:pPr lvl="1" eaLnBrk="1" hangingPunct="1"/>
            <a:r>
              <a:rPr lang="en-US" altLang="en-US" sz="1800" dirty="0" err="1" smtClean="0"/>
              <a:t>Grep</a:t>
            </a:r>
            <a:r>
              <a:rPr lang="en-US" altLang="en-US" sz="1800" dirty="0" smtClean="0"/>
              <a:t> ‘word’ filename    # find lines with ‘word’</a:t>
            </a:r>
          </a:p>
          <a:p>
            <a:pPr lvl="1" eaLnBrk="1" hangingPunct="1"/>
            <a:r>
              <a:rPr lang="en-US" altLang="en-US" sz="1800" dirty="0" err="1" smtClean="0"/>
              <a:t>Grep</a:t>
            </a:r>
            <a:r>
              <a:rPr lang="en-US" altLang="en-US" sz="1800" dirty="0" smtClean="0"/>
              <a:t> –v ‘word’ filename # find lines without ‘word’</a:t>
            </a:r>
          </a:p>
          <a:p>
            <a:pPr lvl="1" eaLnBrk="1" hangingPunct="1"/>
            <a:r>
              <a:rPr lang="en-US" altLang="en-US" sz="1800" dirty="0" err="1" smtClean="0"/>
              <a:t>Grep</a:t>
            </a:r>
            <a:r>
              <a:rPr lang="en-US" altLang="en-US" sz="1800" dirty="0" smtClean="0"/>
              <a:t> ‘^word’ filename   # find lines beginning with ‘word’</a:t>
            </a:r>
          </a:p>
          <a:p>
            <a:pPr lvl="1" eaLnBrk="1" hangingPunct="1"/>
            <a:r>
              <a:rPr lang="en-US" altLang="en-US" sz="1800" dirty="0" err="1" smtClean="0"/>
              <a:t>Grep</a:t>
            </a:r>
            <a:r>
              <a:rPr lang="en-US" altLang="en-US" sz="1800" dirty="0" smtClean="0"/>
              <a:t> ‘word’ filename &gt; file2  # output lines with ‘word’ to file2</a:t>
            </a:r>
          </a:p>
          <a:p>
            <a:pPr lvl="1" eaLnBrk="1" hangingPunct="1"/>
            <a:r>
              <a:rPr lang="en-US" altLang="en-US" sz="1800" dirty="0" smtClean="0"/>
              <a:t>ls -l | </a:t>
            </a:r>
            <a:r>
              <a:rPr lang="en-US" altLang="en-US" sz="1800" dirty="0" err="1" smtClean="0"/>
              <a:t>grep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rwxrwxrwx</a:t>
            </a:r>
            <a:r>
              <a:rPr lang="en-US" altLang="en-US" sz="1800" dirty="0" smtClean="0"/>
              <a:t>   # list files that have ‘</a:t>
            </a:r>
            <a:r>
              <a:rPr lang="en-US" altLang="en-US" sz="1800" dirty="0" err="1" smtClean="0"/>
              <a:t>rwxrwxrwx</a:t>
            </a:r>
            <a:r>
              <a:rPr lang="en-US" altLang="en-US" sz="1800" dirty="0" smtClean="0"/>
              <a:t>’ feature</a:t>
            </a:r>
          </a:p>
          <a:p>
            <a:pPr lvl="1" eaLnBrk="1" hangingPunct="1"/>
            <a:r>
              <a:rPr lang="en-US" altLang="en-US" sz="1800" dirty="0" err="1" smtClean="0"/>
              <a:t>grep</a:t>
            </a:r>
            <a:r>
              <a:rPr lang="en-US" altLang="en-US" sz="1800" dirty="0" smtClean="0"/>
              <a:t>  '^[0-4]‘ filename # find lines beginning with any of the numbers from 0-4</a:t>
            </a:r>
          </a:p>
          <a:p>
            <a:pPr lvl="1" eaLnBrk="1" hangingPunct="1"/>
            <a:r>
              <a:rPr lang="en-US" altLang="en-US" sz="1800" dirty="0" err="1" smtClean="0"/>
              <a:t>Grep</a:t>
            </a:r>
            <a:r>
              <a:rPr lang="en-US" altLang="en-US" sz="1800" dirty="0" smtClean="0"/>
              <a:t> –c ‘word’ filename    # find lines with ‘word’ and print out the number of these lines</a:t>
            </a:r>
          </a:p>
          <a:p>
            <a:pPr lvl="1" eaLnBrk="1" hangingPunct="1"/>
            <a:r>
              <a:rPr lang="en-US" altLang="en-US" sz="1800" dirty="0" err="1" smtClean="0"/>
              <a:t>Grep</a:t>
            </a:r>
            <a:r>
              <a:rPr lang="en-US" altLang="en-US" sz="1800" dirty="0" smtClean="0"/>
              <a:t> –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 ‘word’ filename  # find lines with ‘word’ regardless of case</a:t>
            </a:r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2400" dirty="0" smtClean="0"/>
              <a:t>Many tutorials on </a:t>
            </a:r>
            <a:r>
              <a:rPr lang="en-US" altLang="en-US" sz="2400" dirty="0" err="1" smtClean="0"/>
              <a:t>grep</a:t>
            </a:r>
            <a:r>
              <a:rPr lang="en-US" altLang="en-US" sz="2400" dirty="0" smtClean="0"/>
              <a:t> online</a:t>
            </a:r>
          </a:p>
          <a:p>
            <a:pPr eaLnBrk="1" hangingPunct="1"/>
            <a:endParaRPr lang="en-US" altLang="en-US" sz="2400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4400" y="6251575"/>
            <a:ext cx="19812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fld id="{4E4698D7-BB53-483B-9A64-A724A3A1396A}" type="slidenum">
              <a:rPr lang="zh-CN" altLang="en-US" sz="1400">
                <a:ea typeface="宋体" panose="02010600030101010101" pitchFamily="2" charset="-122"/>
              </a:rPr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zh-CN" sz="140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988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Redirect, Append and Pipe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4" y="1743075"/>
            <a:ext cx="3806825" cy="4302125"/>
          </a:xfrm>
        </p:spPr>
        <p:txBody>
          <a:bodyPr/>
          <a:lstStyle/>
          <a:p>
            <a:pPr eaLnBrk="1" hangingPunct="1"/>
            <a:r>
              <a:rPr lang="en-US" altLang="en-US" sz="1800" dirty="0" smtClean="0"/>
              <a:t>In home directory,</a:t>
            </a:r>
            <a:r>
              <a:rPr lang="en-US" altLang="en-US" sz="1600" dirty="0" smtClean="0"/>
              <a:t> type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 smtClean="0">
                <a:solidFill>
                  <a:srgbClr val="3333FF"/>
                </a:solidFill>
              </a:rPr>
              <a:t>	</a:t>
            </a:r>
            <a:r>
              <a:rPr lang="en-US" altLang="en-US" sz="1800" dirty="0" smtClean="0">
                <a:solidFill>
                  <a:srgbClr val="3333FF"/>
                </a:solidFill>
              </a:rPr>
              <a:t>ls -1 &gt; sample.txt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 smtClean="0">
                <a:solidFill>
                  <a:srgbClr val="3333FF"/>
                </a:solidFill>
              </a:rPr>
              <a:t>	more sample.txt</a:t>
            </a:r>
          </a:p>
          <a:p>
            <a:pPr eaLnBrk="1" hangingPunct="1"/>
            <a:r>
              <a:rPr lang="en-US" altLang="en-US" sz="1800" dirty="0" smtClean="0"/>
              <a:t>Use redirect.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 smtClean="0">
                <a:solidFill>
                  <a:srgbClr val="3333FF"/>
                </a:solidFill>
              </a:rPr>
              <a:t>	head -3 sample.txt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 smtClean="0">
                <a:solidFill>
                  <a:srgbClr val="3333FF"/>
                </a:solidFill>
              </a:rPr>
              <a:t>	head -3 sample.txt &gt; redirect.txt</a:t>
            </a:r>
          </a:p>
          <a:p>
            <a:pPr eaLnBrk="1" hangingPunct="1"/>
            <a:r>
              <a:rPr lang="en-US" altLang="en-US" sz="1800" dirty="0" smtClean="0"/>
              <a:t>Use append.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 smtClean="0">
                <a:solidFill>
                  <a:srgbClr val="3333FF"/>
                </a:solidFill>
              </a:rPr>
              <a:t>	tail -3 sample.txt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 smtClean="0">
                <a:solidFill>
                  <a:srgbClr val="3333FF"/>
                </a:solidFill>
              </a:rPr>
              <a:t>	tail -3 sample.txt &gt;&gt; redirect.txt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 smtClean="0">
                <a:solidFill>
                  <a:srgbClr val="3333FF"/>
                </a:solidFill>
              </a:rPr>
              <a:t>	more redirect.txt</a:t>
            </a: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3600" dirty="0" smtClean="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5029200" y="1828800"/>
            <a:ext cx="3429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Use pipe.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 smtClean="0">
                <a:solidFill>
                  <a:srgbClr val="3333FF"/>
                </a:solidFill>
              </a:rPr>
              <a:t>more redirect.txt</a:t>
            </a:r>
            <a:endParaRPr lang="en-US" altLang="en-US" sz="1800" dirty="0">
              <a:solidFill>
                <a:srgbClr val="3333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 err="1">
                <a:solidFill>
                  <a:srgbClr val="3333FF"/>
                </a:solidFill>
              </a:rPr>
              <a:t>grep</a:t>
            </a:r>
            <a:r>
              <a:rPr lang="en-US" altLang="en-US" sz="1800" dirty="0">
                <a:solidFill>
                  <a:srgbClr val="3333FF"/>
                </a:solidFill>
              </a:rPr>
              <a:t> Desk redirect.txt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 err="1">
                <a:solidFill>
                  <a:srgbClr val="3333FF"/>
                </a:solidFill>
              </a:rPr>
              <a:t>grep</a:t>
            </a:r>
            <a:r>
              <a:rPr lang="en-US" altLang="en-US" sz="1800" dirty="0">
                <a:solidFill>
                  <a:srgbClr val="3333FF"/>
                </a:solidFill>
              </a:rPr>
              <a:t> –n Desk redirect.txt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3333FF"/>
                </a:solidFill>
              </a:rPr>
              <a:t>man </a:t>
            </a:r>
            <a:r>
              <a:rPr lang="en-US" altLang="en-US" sz="1800" dirty="0" err="1">
                <a:solidFill>
                  <a:srgbClr val="3333FF"/>
                </a:solidFill>
              </a:rPr>
              <a:t>grep</a:t>
            </a:r>
            <a:endParaRPr lang="en-US" altLang="en-US" sz="1800" dirty="0">
              <a:solidFill>
                <a:srgbClr val="3333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3333FF"/>
                </a:solidFill>
              </a:rPr>
              <a:t>tail redirect.txt | </a:t>
            </a:r>
            <a:r>
              <a:rPr lang="en-US" altLang="en-US" sz="1800" dirty="0" err="1">
                <a:solidFill>
                  <a:srgbClr val="3333FF"/>
                </a:solidFill>
              </a:rPr>
              <a:t>grep</a:t>
            </a:r>
            <a:r>
              <a:rPr lang="en-US" altLang="en-US" sz="1800" dirty="0">
                <a:solidFill>
                  <a:srgbClr val="3333FF"/>
                </a:solidFill>
              </a:rPr>
              <a:t> Desk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 err="1">
                <a:solidFill>
                  <a:srgbClr val="3333FF"/>
                </a:solidFill>
              </a:rPr>
              <a:t>rm</a:t>
            </a:r>
            <a:r>
              <a:rPr lang="en-US" altLang="en-US" sz="1800" dirty="0">
                <a:solidFill>
                  <a:srgbClr val="3333FF"/>
                </a:solidFill>
              </a:rPr>
              <a:t> sample.txt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 err="1">
                <a:solidFill>
                  <a:srgbClr val="3333FF"/>
                </a:solidFill>
              </a:rPr>
              <a:t>rm</a:t>
            </a:r>
            <a:r>
              <a:rPr lang="en-US" altLang="en-US" sz="1800" dirty="0">
                <a:solidFill>
                  <a:srgbClr val="3333FF"/>
                </a:solidFill>
              </a:rPr>
              <a:t> redirect.txt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500" dirty="0">
              <a:solidFill>
                <a:srgbClr val="3333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874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Sorting</a:t>
            </a:r>
            <a:endParaRPr lang="en-US" altLang="ja-JP" smtClean="0">
              <a:ea typeface="ＭＳ Ｐゴシック" panose="020B0600070205080204" pitchFamily="34" charset="-128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17638" y="1600200"/>
            <a:ext cx="7053262" cy="27384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b="1" u="sng" dirty="0" smtClean="0">
                <a:ea typeface="ＭＳ Ｐゴシック" panose="020B0600070205080204" pitchFamily="34" charset="-128"/>
              </a:rPr>
              <a:t>Commands</a:t>
            </a:r>
            <a:endParaRPr lang="en-US" altLang="ja-JP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1800" dirty="0" smtClean="0">
                <a:ea typeface="ＭＳ Ｐゴシック" panose="020B0600070205080204" pitchFamily="34" charset="-128"/>
              </a:rPr>
              <a:t>sort		Sorts using the first field of each line.</a:t>
            </a:r>
          </a:p>
          <a:p>
            <a:pPr eaLnBrk="1" hangingPunct="1"/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1800" dirty="0" smtClean="0">
                <a:ea typeface="ＭＳ Ｐゴシック" panose="020B0600070205080204" pitchFamily="34" charset="-128"/>
              </a:rPr>
              <a:t>-n		Sorts considering the numeric value of the strings</a:t>
            </a:r>
          </a:p>
          <a:p>
            <a:pPr eaLnBrk="1" hangingPunct="1"/>
            <a:r>
              <a:rPr lang="en-US" altLang="ja-JP" sz="1800" dirty="0" smtClean="0">
                <a:ea typeface="ＭＳ Ｐゴシック" panose="020B0600070205080204" pitchFamily="34" charset="-128"/>
              </a:rPr>
              <a:t>-k3		Sorts using the third field of each line</a:t>
            </a:r>
          </a:p>
          <a:p>
            <a:pPr eaLnBrk="1" hangingPunct="1"/>
            <a:r>
              <a:rPr lang="en-US" altLang="ja-JP" sz="1800" dirty="0" smtClean="0">
                <a:ea typeface="ＭＳ Ｐゴシック" panose="020B0600070205080204" pitchFamily="34" charset="-128"/>
              </a:rPr>
              <a:t>-rnk3		Sorts in reverse order, using the numeric value of 		the third field</a:t>
            </a:r>
          </a:p>
        </p:txBody>
      </p:sp>
    </p:spTree>
    <p:extLst>
      <p:ext uri="{BB962C8B-B14F-4D97-AF65-F5344CB8AC3E}">
        <p14:creationId xmlns:p14="http://schemas.microsoft.com/office/powerpoint/2010/main" val="2902566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Redirect, Append and Pipe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1743075"/>
            <a:ext cx="7616825" cy="4302125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Identify the largest file in a directory:</a:t>
            </a:r>
            <a:endParaRPr lang="en-US" altLang="en-US" sz="20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 smtClean="0">
                <a:solidFill>
                  <a:srgbClr val="3333FF"/>
                </a:solidFill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 smtClean="0">
                <a:solidFill>
                  <a:srgbClr val="3333FF"/>
                </a:solidFill>
              </a:rPr>
              <a:t>			</a:t>
            </a:r>
            <a:r>
              <a:rPr lang="en-US" altLang="en-US" sz="2400" dirty="0" smtClean="0">
                <a:solidFill>
                  <a:srgbClr val="3333FF"/>
                </a:solidFill>
              </a:rPr>
              <a:t>ls –la /bin/ | sort –nk5 | tail -1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3333FF"/>
                </a:solidFill>
              </a:rPr>
              <a:t>	</a:t>
            </a:r>
            <a:endParaRPr lang="en-US" altLang="en-US" sz="4800" dirty="0" smtClean="0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4267200" y="1828800"/>
            <a:ext cx="3429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180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 to Linux System – Dept. Linux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Department Linux machine:</a:t>
            </a:r>
          </a:p>
          <a:p>
            <a:pPr lvl="1"/>
            <a:r>
              <a:rPr lang="en-US" sz="2400" dirty="0" smtClean="0"/>
              <a:t>Name: eustis2.eecs.ucf.edu</a:t>
            </a:r>
          </a:p>
          <a:p>
            <a:pPr lvl="1"/>
            <a:r>
              <a:rPr lang="en-US" sz="2400" dirty="0" smtClean="0"/>
              <a:t>Login default username:  your UCF NID</a:t>
            </a:r>
          </a:p>
          <a:p>
            <a:pPr lvl="1"/>
            <a:r>
              <a:rPr lang="en-US" sz="2400" dirty="0" smtClean="0"/>
              <a:t>Login default password: </a:t>
            </a:r>
            <a:r>
              <a:rPr lang="en-US" sz="2400" dirty="0" err="1" smtClean="0"/>
              <a:t>Pyymmdd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endParaRPr lang="en-US" sz="2400" dirty="0"/>
          </a:p>
          <a:p>
            <a:pPr lvl="2"/>
            <a:r>
              <a:rPr lang="en-US" sz="2000" dirty="0" smtClean="0"/>
              <a:t>your birth year, month and day</a:t>
            </a:r>
          </a:p>
          <a:p>
            <a:r>
              <a:rPr lang="en-US" sz="2800" dirty="0" smtClean="0"/>
              <a:t>Can only connect to eustis2 within UCF campus network</a:t>
            </a:r>
          </a:p>
          <a:p>
            <a:pPr lvl="1"/>
            <a:r>
              <a:rPr lang="en-US" sz="2400" dirty="0" smtClean="0"/>
              <a:t>If you are outside, first connect to UCF by VPN:  </a:t>
            </a:r>
            <a:r>
              <a:rPr lang="en-US" sz="2400" dirty="0" smtClean="0">
                <a:hlinkClick r:id="rId2"/>
              </a:rPr>
              <a:t>http://www.cst.ucf.edu/about/telecommunications/network-services/vpn/</a:t>
            </a:r>
            <a:endParaRPr lang="en-US" sz="24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46261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Permission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4958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2000" dirty="0" smtClean="0">
                <a:ea typeface="ＭＳ Ｐゴシック" panose="020B0600070205080204" pitchFamily="34" charset="-128"/>
              </a:rPr>
              <a:t>All of files and directories have owner and permission.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000" dirty="0" smtClean="0">
                <a:ea typeface="ＭＳ Ｐゴシック" panose="020B0600070205080204" pitchFamily="34" charset="-128"/>
              </a:rPr>
              <a:t>There are three types of permission, </a:t>
            </a:r>
            <a:r>
              <a:rPr lang="en-US" altLang="ja-JP" sz="2000" u="sng" dirty="0" smtClean="0">
                <a:ea typeface="ＭＳ Ｐゴシック" panose="020B0600070205080204" pitchFamily="34" charset="-128"/>
              </a:rPr>
              <a:t>readable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, </a:t>
            </a:r>
            <a:r>
              <a:rPr lang="en-US" altLang="ja-JP" sz="2000" u="sng" dirty="0" smtClean="0">
                <a:ea typeface="ＭＳ Ｐゴシック" panose="020B0600070205080204" pitchFamily="34" charset="-128"/>
              </a:rPr>
              <a:t>writeable 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and</a:t>
            </a:r>
            <a:r>
              <a:rPr lang="en-US" altLang="ja-JP" sz="2000" u="sng" dirty="0" smtClean="0">
                <a:ea typeface="ＭＳ Ｐゴシック" panose="020B0600070205080204" pitchFamily="34" charset="-128"/>
              </a:rPr>
              <a:t> executable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000" dirty="0" smtClean="0">
                <a:ea typeface="ＭＳ Ｐゴシック" panose="020B0600070205080204" pitchFamily="34" charset="-128"/>
              </a:rPr>
              <a:t>Permissions are given to three kinds of group. </a:t>
            </a:r>
            <a:r>
              <a:rPr lang="en-US" altLang="ja-JP" sz="2000" u="sng" dirty="0" smtClean="0">
                <a:ea typeface="ＭＳ Ｐゴシック" panose="020B0600070205080204" pitchFamily="34" charset="-128"/>
              </a:rPr>
              <a:t>owner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, </a:t>
            </a:r>
            <a:r>
              <a:rPr lang="en-US" altLang="ja-JP" sz="2000" u="sng" dirty="0" smtClean="0">
                <a:ea typeface="ＭＳ Ｐゴシック" panose="020B0600070205080204" pitchFamily="34" charset="-128"/>
              </a:rPr>
              <a:t>group member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 and </a:t>
            </a:r>
            <a:r>
              <a:rPr lang="en-US" altLang="ja-JP" sz="2000" u="sng" dirty="0" smtClean="0">
                <a:ea typeface="ＭＳ Ｐゴシック" panose="020B0600070205080204" pitchFamily="34" charset="-128"/>
              </a:rPr>
              <a:t>others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20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Example: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  ls -l .</a:t>
            </a:r>
            <a:r>
              <a:rPr lang="en-US" altLang="ja-JP" sz="18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bashrc</a:t>
            </a: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	-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rw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-r--r--    1 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cnotred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   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cnotred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        191 Jan  4 13:11 .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bashrc</a:t>
            </a: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ja-JP" sz="1800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r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:readable,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18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:writable,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18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: executable</a:t>
            </a:r>
            <a:endParaRPr lang="ja-JP" altLang="en-US" sz="1800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3946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Permission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7938" y="1743075"/>
            <a:ext cx="7126287" cy="4287838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2400" b="1" u="sng" dirty="0" smtClean="0">
                <a:ea typeface="ＭＳ Ｐゴシック" panose="020B0600070205080204" pitchFamily="34" charset="-128"/>
              </a:rPr>
              <a:t>Command</a:t>
            </a:r>
            <a:endParaRPr lang="en-US" altLang="ja-JP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ja-JP" sz="2000" dirty="0" err="1" smtClean="0">
                <a:ea typeface="ＭＳ Ｐゴシック" panose="020B0600070205080204" pitchFamily="34" charset="-128"/>
              </a:rPr>
              <a:t>chmod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		change file mode, add or remove 				permission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000" dirty="0" err="1" smtClean="0">
                <a:ea typeface="ＭＳ Ｐゴシック" panose="020B0600070205080204" pitchFamily="34" charset="-128"/>
              </a:rPr>
              <a:t>chown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		change owner of the file</a:t>
            </a:r>
          </a:p>
          <a:p>
            <a:pPr eaLnBrk="1" hangingPunct="1">
              <a:lnSpc>
                <a:spcPct val="80000"/>
              </a:lnSpc>
            </a:pPr>
            <a:endParaRPr lang="en-US" altLang="ja-JP" sz="20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Example)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       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chmod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a+w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filename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			add writable permission to all users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       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chmod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o-x  filename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			remove executable permission from others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	  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chmod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a+x</a:t>
            </a: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			Gives permission to the </a:t>
            </a:r>
            <a:r>
              <a:rPr lang="en-US" altLang="ja-JP" sz="1800" dirty="0" err="1" smtClean="0">
                <a:ea typeface="ＭＳ Ｐゴシック" panose="020B0600070205080204" pitchFamily="34" charset="-128"/>
              </a:rPr>
              <a:t>usser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to execute a file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20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ja-JP" sz="2000" dirty="0" smtClean="0">
                <a:ea typeface="ＭＳ Ｐゴシック" panose="020B0600070205080204" pitchFamily="34" charset="-128"/>
              </a:rPr>
              <a:t>u: user (owner), 	g: group,	   o: others 	a: all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7196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Permission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371600"/>
            <a:ext cx="6194425" cy="4267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1800" b="1" u="sng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Check permission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ls –l .</a:t>
            </a:r>
            <a:r>
              <a:rPr lang="en-US" altLang="ja-JP" sz="18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bashrc</a:t>
            </a:r>
            <a:endParaRPr lang="en-US" altLang="ja-JP" sz="18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8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cp</a:t>
            </a: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.</a:t>
            </a:r>
            <a:r>
              <a:rPr lang="en-US" altLang="ja-JP" sz="18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bashrc</a:t>
            </a: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sample.txt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ls –l sample.txt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18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Remove readable permission from all.</a:t>
            </a: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8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chmod</a:t>
            </a: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a-r sample.txt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ls –l sample.txt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more sample.txt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18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Add readable &amp; writable permissions to file owner.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8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chmod</a:t>
            </a: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u+rw</a:t>
            </a: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sample.txt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ls –l sample.txt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more sample.txt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8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rm</a:t>
            </a: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sample.txt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12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12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1800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9018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Process Management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269163" cy="24844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1800" u="sng" dirty="0" smtClean="0">
                <a:ea typeface="ＭＳ Ｐゴシック" panose="020B0600070205080204" pitchFamily="34" charset="-128"/>
              </a:rPr>
              <a:t>Process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 is a unit of running program.</a:t>
            </a:r>
          </a:p>
          <a:p>
            <a:pPr eaLnBrk="1" hangingPunct="1">
              <a:lnSpc>
                <a:spcPct val="80000"/>
              </a:lnSpc>
            </a:pP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Each process has some information, like process ID, owner, priority, etc.</a:t>
            </a:r>
          </a:p>
          <a:p>
            <a:pPr eaLnBrk="1" hangingPunct="1">
              <a:lnSpc>
                <a:spcPct val="80000"/>
              </a:lnSpc>
            </a:pP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altLang="ja-JP" sz="14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43013" name="Text Box 11"/>
          <p:cNvSpPr txBox="1">
            <a:spLocks noChangeArrowheads="1"/>
          </p:cNvSpPr>
          <p:nvPr/>
        </p:nvSpPr>
        <p:spPr bwMode="auto">
          <a:xfrm>
            <a:off x="1066800" y="2514600"/>
            <a:ext cx="50963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ja-JP" sz="2000" dirty="0" smtClean="0">
                <a:latin typeface="Helvetica-Bold" charset="0"/>
                <a:ea typeface="ＭＳ Ｐゴシック" panose="020B0600070205080204" pitchFamily="34" charset="-128"/>
              </a:rPr>
              <a:t>Output </a:t>
            </a:r>
            <a:r>
              <a:rPr lang="en-US" altLang="ja-JP" sz="2000" dirty="0">
                <a:latin typeface="Helvetica-Bold" charset="0"/>
                <a:ea typeface="ＭＳ Ｐゴシック" panose="020B0600070205080204" pitchFamily="34" charset="-128"/>
              </a:rPr>
              <a:t>of “</a:t>
            </a:r>
            <a:r>
              <a:rPr lang="en-US" altLang="ja-JP" sz="2000" b="1" dirty="0">
                <a:solidFill>
                  <a:srgbClr val="FF0000"/>
                </a:solidFill>
                <a:latin typeface="Helvetica-Bold" charset="0"/>
                <a:ea typeface="ＭＳ Ｐゴシック" panose="020B0600070205080204" pitchFamily="34" charset="-128"/>
              </a:rPr>
              <a:t>top</a:t>
            </a:r>
            <a:r>
              <a:rPr lang="en-US" altLang="ja-JP" sz="2000" dirty="0">
                <a:latin typeface="Helvetica-Bold" charset="0"/>
                <a:ea typeface="ＭＳ Ｐゴシック" panose="020B0600070205080204" pitchFamily="34" charset="-128"/>
              </a:rPr>
              <a:t>” </a:t>
            </a:r>
            <a:r>
              <a:rPr lang="en-US" altLang="ja-JP" sz="2000" dirty="0" smtClean="0">
                <a:latin typeface="Helvetica-Bold" charset="0"/>
                <a:ea typeface="ＭＳ Ｐゴシック" panose="020B0600070205080204" pitchFamily="34" charset="-128"/>
              </a:rPr>
              <a:t>command  (press ‘q’ to quit)</a:t>
            </a:r>
            <a:endParaRPr lang="en-US" altLang="ja-JP" sz="2000" dirty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213" y="3036065"/>
            <a:ext cx="6991350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1264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Process Management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704138" cy="43497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u="sng" smtClean="0">
                <a:ea typeface="ＭＳ Ｐゴシック" panose="020B0600070205080204" pitchFamily="34" charset="-128"/>
              </a:rPr>
              <a:t>Commands</a:t>
            </a:r>
            <a:r>
              <a:rPr lang="en-US" altLang="ja-JP" sz="2000" b="1" u="sng" smtClean="0">
                <a:ea typeface="ＭＳ Ｐゴシック" panose="020B0600070205080204" pitchFamily="34" charset="-128"/>
              </a:rPr>
              <a:t> </a:t>
            </a:r>
            <a:endParaRPr lang="en-US" altLang="ja-JP" sz="20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2000" smtClean="0">
                <a:ea typeface="ＭＳ Ｐゴシック" panose="020B0600070205080204" pitchFamily="34" charset="-128"/>
              </a:rPr>
              <a:t>kill 	</a:t>
            </a:r>
            <a:r>
              <a:rPr lang="en-US" altLang="ja-JP" sz="2000" i="1" smtClean="0">
                <a:ea typeface="ＭＳ Ｐゴシック" panose="020B0600070205080204" pitchFamily="34" charset="-128"/>
              </a:rPr>
              <a:t>	</a:t>
            </a:r>
            <a:r>
              <a:rPr lang="en-US" altLang="ja-JP" sz="2000" smtClean="0">
                <a:ea typeface="ＭＳ Ｐゴシック" panose="020B0600070205080204" pitchFamily="34" charset="-128"/>
              </a:rPr>
              <a:t>Stop a program. The program is 				specified by </a:t>
            </a:r>
            <a:r>
              <a:rPr lang="en-US" altLang="ja-JP" sz="2000" u="sng" smtClean="0">
                <a:ea typeface="ＭＳ Ｐゴシック" panose="020B0600070205080204" pitchFamily="34" charset="-128"/>
              </a:rPr>
              <a:t>process ID</a:t>
            </a:r>
            <a:r>
              <a:rPr lang="en-US" altLang="ja-JP" sz="2000" smtClean="0">
                <a:ea typeface="ＭＳ Ｐゴシック" panose="020B0600070205080204" pitchFamily="34" charset="-128"/>
              </a:rPr>
              <a:t>. </a:t>
            </a:r>
          </a:p>
          <a:p>
            <a:pPr eaLnBrk="1" hangingPunct="1"/>
            <a:r>
              <a:rPr lang="en-US" altLang="ja-JP" sz="2000" smtClean="0">
                <a:ea typeface="ＭＳ Ｐゴシック" panose="020B0600070205080204" pitchFamily="34" charset="-128"/>
              </a:rPr>
              <a:t>killall		Stop a program. The program  is 				specified by </a:t>
            </a:r>
            <a:r>
              <a:rPr lang="en-US" altLang="ja-JP" sz="2000" u="sng" smtClean="0">
                <a:ea typeface="ＭＳ Ｐゴシック" panose="020B0600070205080204" pitchFamily="34" charset="-128"/>
              </a:rPr>
              <a:t>command name</a:t>
            </a:r>
            <a:r>
              <a:rPr lang="en-US" altLang="ja-JP" sz="2000" smtClean="0">
                <a:ea typeface="ＭＳ Ｐゴシック" panose="020B0600070205080204" pitchFamily="34" charset="-128"/>
              </a:rPr>
              <a:t>. </a:t>
            </a:r>
          </a:p>
          <a:p>
            <a:pPr eaLnBrk="1" hangingPunct="1"/>
            <a:r>
              <a:rPr lang="en-US" altLang="ja-JP" sz="2000" smtClean="0">
                <a:ea typeface="ＭＳ Ｐゴシック" panose="020B0600070205080204" pitchFamily="34" charset="-128"/>
              </a:rPr>
              <a:t>ps		Show process status	</a:t>
            </a:r>
          </a:p>
          <a:p>
            <a:pPr eaLnBrk="1" hangingPunct="1"/>
            <a:r>
              <a:rPr lang="en-US" altLang="ja-JP" sz="2000" smtClean="0">
                <a:ea typeface="ＭＳ Ｐゴシック" panose="020B0600070205080204" pitchFamily="34" charset="-128"/>
              </a:rPr>
              <a:t>top 		Show system usage statistics</a:t>
            </a:r>
          </a:p>
        </p:txBody>
      </p:sp>
    </p:spTree>
    <p:extLst>
      <p:ext uri="{BB962C8B-B14F-4D97-AF65-F5344CB8AC3E}">
        <p14:creationId xmlns:p14="http://schemas.microsoft.com/office/powerpoint/2010/main" val="4194655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Process Management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3019425" cy="4349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b="1" u="sng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Check your own process.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ps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ps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 </a:t>
            </a:r>
            <a:r>
              <a:rPr lang="en-US" altLang="ja-JP" sz="1600" dirty="0" smtClean="0">
                <a:solidFill>
                  <a:srgbClr val="3333FF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–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u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16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Check process of all users.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top (To quit top, press </a:t>
            </a:r>
            <a:r>
              <a:rPr lang="en-US" altLang="ja-JP" sz="1800" dirty="0" smtClean="0">
                <a:solidFill>
                  <a:srgbClr val="3333FF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q</a:t>
            </a:r>
            <a:r>
              <a:rPr lang="en-US" altLang="ja-JP" sz="1800" dirty="0" smtClean="0">
                <a:solidFill>
                  <a:srgbClr val="3333FF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ps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 </a:t>
            </a:r>
            <a:r>
              <a:rPr lang="en-US" altLang="ja-JP" sz="1600" dirty="0" smtClean="0">
                <a:solidFill>
                  <a:srgbClr val="3333FF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–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ps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 </a:t>
            </a:r>
            <a:r>
              <a:rPr lang="en-US" altLang="ja-JP" sz="1600" dirty="0" smtClean="0">
                <a:solidFill>
                  <a:srgbClr val="3333FF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–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ef</a:t>
            </a:r>
            <a:endParaRPr lang="en-US" altLang="ja-JP" sz="16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ja-JP" sz="1800" dirty="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Find your process.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ps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 –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ef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  |   </a:t>
            </a:r>
            <a:r>
              <a:rPr lang="en-US" altLang="ja-JP" sz="1600" dirty="0" err="1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grep</a:t>
            </a:r>
            <a:r>
              <a:rPr lang="en-US" altLang="ja-JP" sz="1600" dirty="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   username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5449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Install Software</a:t>
            </a:r>
          </a:p>
        </p:txBody>
      </p:sp>
      <p:sp>
        <p:nvSpPr>
          <p:cNvPr id="4813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828800"/>
            <a:ext cx="7464425" cy="4495800"/>
          </a:xfrm>
        </p:spPr>
        <p:txBody>
          <a:bodyPr/>
          <a:lstStyle/>
          <a:p>
            <a:pPr marL="533400" indent="-533400" eaLnBrk="1" hangingPunct="1"/>
            <a:r>
              <a:rPr lang="en-US" altLang="ja-JP" sz="2000" dirty="0" smtClean="0">
                <a:latin typeface="ArialMT" charset="0"/>
                <a:ea typeface="ＭＳ Ｐゴシック" panose="020B0600070205080204" pitchFamily="34" charset="-128"/>
              </a:rPr>
              <a:t>Typical software installation procedure as following.</a:t>
            </a:r>
            <a:r>
              <a:rPr lang="en-US" altLang="ja-JP" sz="2000" u="sng" dirty="0" smtClean="0">
                <a:latin typeface="ArialMT" charset="0"/>
                <a:ea typeface="ＭＳ Ｐゴシック" panose="020B0600070205080204" pitchFamily="34" charset="-128"/>
              </a:rPr>
              <a:t> </a:t>
            </a:r>
          </a:p>
          <a:p>
            <a:pPr marL="914400" lvl="1" indent="-457200" eaLnBrk="1" hangingPunct="1">
              <a:buFont typeface="Wingdings" panose="05000000000000000000" pitchFamily="2" charset="2"/>
              <a:buAutoNum type="arabicPeriod"/>
            </a:pPr>
            <a:r>
              <a:rPr lang="en-US" altLang="ja-JP" sz="1800" dirty="0" smtClean="0">
                <a:latin typeface="ArialMT" charset="0"/>
                <a:ea typeface="ＭＳ Ｐゴシック" panose="020B0600070205080204" pitchFamily="34" charset="-128"/>
              </a:rPr>
              <a:t>Download source code. Usually, it’s archived with </a:t>
            </a:r>
            <a:r>
              <a:rPr lang="en-US" altLang="ja-JP" sz="1800" u="sng" dirty="0" smtClean="0">
                <a:latin typeface="ArialMT" charset="0"/>
                <a:ea typeface="ＭＳ Ｐゴシック" panose="020B0600070205080204" pitchFamily="34" charset="-128"/>
              </a:rPr>
              <a:t>tar</a:t>
            </a:r>
            <a:r>
              <a:rPr lang="en-US" altLang="ja-JP" sz="1800" dirty="0" smtClean="0">
                <a:latin typeface="ArialMT" charset="0"/>
                <a:ea typeface="ＭＳ Ｐゴシック" panose="020B0600070205080204" pitchFamily="34" charset="-128"/>
              </a:rPr>
              <a:t> command and compressed with </a:t>
            </a:r>
            <a:r>
              <a:rPr lang="en-US" altLang="ja-JP" sz="1800" u="sng" dirty="0" err="1" smtClean="0">
                <a:latin typeface="ArialMT" charset="0"/>
                <a:ea typeface="ＭＳ Ｐゴシック" panose="020B0600070205080204" pitchFamily="34" charset="-128"/>
              </a:rPr>
              <a:t>gzip</a:t>
            </a:r>
            <a:r>
              <a:rPr lang="en-US" altLang="ja-JP" sz="1800" dirty="0" smtClean="0">
                <a:latin typeface="ArialMT" charset="0"/>
                <a:ea typeface="ＭＳ Ｐゴシック" panose="020B0600070205080204" pitchFamily="34" charset="-128"/>
              </a:rPr>
              <a:t> command.</a:t>
            </a:r>
          </a:p>
          <a:p>
            <a:pPr marL="914400" lvl="1" indent="-457200" eaLnBrk="1" hangingPunct="1">
              <a:buFont typeface="Wingdings" panose="05000000000000000000" pitchFamily="2" charset="2"/>
              <a:buAutoNum type="arabicPeriod"/>
            </a:pPr>
            <a:r>
              <a:rPr lang="en-US" altLang="ja-JP" sz="1800" u="sng" dirty="0" smtClean="0">
                <a:latin typeface="ArialMT" charset="0"/>
                <a:ea typeface="ＭＳ Ｐゴシック" panose="020B0600070205080204" pitchFamily="34" charset="-128"/>
              </a:rPr>
              <a:t>configure</a:t>
            </a:r>
            <a:r>
              <a:rPr lang="en-US" altLang="ja-JP" sz="1800" dirty="0" smtClean="0">
                <a:latin typeface="ArialMT" charset="0"/>
                <a:ea typeface="ＭＳ Ｐゴシック" panose="020B0600070205080204" pitchFamily="34" charset="-128"/>
              </a:rPr>
              <a:t> command creates </a:t>
            </a:r>
            <a:r>
              <a:rPr lang="en-US" altLang="ja-JP" sz="1800" u="sng" dirty="0" err="1" smtClean="0">
                <a:latin typeface="ArialMT" charset="0"/>
                <a:ea typeface="ＭＳ Ｐゴシック" panose="020B0600070205080204" pitchFamily="34" charset="-128"/>
              </a:rPr>
              <a:t>Makefile</a:t>
            </a:r>
            <a:r>
              <a:rPr lang="en-US" altLang="ja-JP" sz="1800" dirty="0" smtClean="0">
                <a:latin typeface="ArialMT" charset="0"/>
                <a:ea typeface="ＭＳ Ｐゴシック" panose="020B0600070205080204" pitchFamily="34" charset="-128"/>
              </a:rPr>
              <a:t> automatically which is used to compile the source. </a:t>
            </a:r>
          </a:p>
          <a:p>
            <a:pPr marL="914400" lvl="1" indent="-457200" eaLnBrk="1" hangingPunct="1">
              <a:buFont typeface="Wingdings" panose="05000000000000000000" pitchFamily="2" charset="2"/>
              <a:buAutoNum type="arabicPeriod"/>
            </a:pPr>
            <a:r>
              <a:rPr lang="en-US" altLang="ja-JP" sz="1800" dirty="0" smtClean="0">
                <a:latin typeface="ArialMT" charset="0"/>
                <a:ea typeface="ＭＳ Ｐゴシック" panose="020B0600070205080204" pitchFamily="34" charset="-128"/>
              </a:rPr>
              <a:t>Program compilation is written in </a:t>
            </a:r>
            <a:r>
              <a:rPr lang="en-US" altLang="ja-JP" sz="1800" u="sng" dirty="0" err="1" smtClean="0">
                <a:latin typeface="ArialMT" charset="0"/>
                <a:ea typeface="ＭＳ Ｐゴシック" panose="020B0600070205080204" pitchFamily="34" charset="-128"/>
              </a:rPr>
              <a:t>Makefile</a:t>
            </a:r>
            <a:r>
              <a:rPr lang="en-US" altLang="ja-JP" sz="1800" dirty="0" smtClean="0">
                <a:latin typeface="ArialMT" charset="0"/>
                <a:ea typeface="ＭＳ Ｐゴシック" panose="020B0600070205080204" pitchFamily="34" charset="-128"/>
              </a:rPr>
              <a:t>. </a:t>
            </a:r>
          </a:p>
          <a:p>
            <a:pPr marL="457200" lvl="1" indent="0" eaLnBrk="1" hangingPunct="1">
              <a:buNone/>
            </a:pPr>
            <a:endParaRPr lang="en-US" altLang="ja-JP" sz="1800" dirty="0" smtClean="0">
              <a:latin typeface="ArialMT" charset="0"/>
              <a:ea typeface="ＭＳ Ｐゴシック" panose="020B0600070205080204" pitchFamily="34" charset="-128"/>
            </a:endParaRPr>
          </a:p>
          <a:p>
            <a:pPr marL="468312" indent="-285750" eaLnBrk="1" hangingPunct="1"/>
            <a:r>
              <a:rPr lang="en-US" altLang="ja-JP" sz="2000" dirty="0" smtClean="0">
                <a:latin typeface="ArialMT" charset="0"/>
                <a:ea typeface="ＭＳ Ｐゴシック" panose="020B0600070205080204" pitchFamily="34" charset="-128"/>
              </a:rPr>
              <a:t>In Kali/</a:t>
            </a:r>
            <a:r>
              <a:rPr lang="en-US" altLang="ja-JP" sz="2000" dirty="0" err="1" smtClean="0">
                <a:latin typeface="ArialMT" charset="0"/>
                <a:ea typeface="ＭＳ Ｐゴシック" panose="020B0600070205080204" pitchFamily="34" charset="-128"/>
              </a:rPr>
              <a:t>Redhat</a:t>
            </a:r>
            <a:r>
              <a:rPr lang="en-US" altLang="ja-JP" sz="2000" dirty="0" smtClean="0">
                <a:latin typeface="ArialMT" charset="0"/>
                <a:ea typeface="ＭＳ Ｐゴシック" panose="020B0600070205080204" pitchFamily="34" charset="-128"/>
              </a:rPr>
              <a:t> Linux, there is  an easy way to install software that are in the application store of authorized distributor:</a:t>
            </a:r>
          </a:p>
          <a:p>
            <a:pPr marL="457200" lvl="1" indent="0" eaLnBrk="1" hangingPunct="1">
              <a:buNone/>
            </a:pPr>
            <a:r>
              <a:rPr lang="en-US" altLang="ja-JP" sz="1800" dirty="0">
                <a:latin typeface="ArialMT" charset="0"/>
                <a:ea typeface="ＭＳ Ｐゴシック" panose="020B0600070205080204" pitchFamily="34" charset="-128"/>
              </a:rPr>
              <a:t> </a:t>
            </a:r>
            <a:r>
              <a:rPr lang="en-US" altLang="ja-JP" sz="1800" dirty="0" smtClean="0">
                <a:latin typeface="ArialMT" charset="0"/>
                <a:ea typeface="ＭＳ Ｐゴシック" panose="020B0600070205080204" pitchFamily="34" charset="-128"/>
              </a:rPr>
              <a:t>    apt-get install </a:t>
            </a:r>
            <a:r>
              <a:rPr lang="en-US" altLang="ja-JP" sz="1800" dirty="0" err="1" smtClean="0">
                <a:latin typeface="ArialMT" charset="0"/>
                <a:ea typeface="ＭＳ Ｐゴシック" panose="020B0600070205080204" pitchFamily="34" charset="-128"/>
              </a:rPr>
              <a:t>applicationName</a:t>
            </a:r>
            <a:endParaRPr lang="en-US" altLang="ja-JP" sz="1800" dirty="0" smtClean="0">
              <a:latin typeface="ArialMT" charset="0"/>
              <a:ea typeface="ＭＳ Ｐゴシック" panose="020B0600070205080204" pitchFamily="34" charset="-128"/>
            </a:endParaRPr>
          </a:p>
          <a:p>
            <a:pPr marL="457200" lvl="1" indent="0" eaLnBrk="1" hangingPunct="1">
              <a:buNone/>
            </a:pPr>
            <a:r>
              <a:rPr lang="en-US" altLang="ja-JP" sz="1800" dirty="0" smtClean="0">
                <a:latin typeface="ArialMT" charset="0"/>
                <a:ea typeface="ＭＳ Ｐゴシック" panose="020B0600070205080204" pitchFamily="34" charset="-128"/>
              </a:rPr>
              <a:t>For </a:t>
            </a:r>
            <a:r>
              <a:rPr lang="en-US" altLang="ja-JP" sz="1800" dirty="0">
                <a:latin typeface="ArialMT" charset="0"/>
                <a:ea typeface="ＭＳ Ｐゴシック" panose="020B0600070205080204" pitchFamily="34" charset="-128"/>
              </a:rPr>
              <a:t>more info, see: </a:t>
            </a:r>
            <a:r>
              <a:rPr lang="en-US" altLang="ja-JP" sz="1800" dirty="0">
                <a:latin typeface="ArialMT" charset="0"/>
                <a:ea typeface="ＭＳ Ｐゴシック" panose="020B0600070205080204" pitchFamily="34" charset="-128"/>
                <a:hlinkClick r:id="rId2"/>
              </a:rPr>
              <a:t>http://www.tecmint.com/useful-basic-commands-of-apt-get-and-apt-cache-for-package-management</a:t>
            </a:r>
            <a:r>
              <a:rPr lang="en-US" altLang="ja-JP" sz="1800" dirty="0" smtClean="0">
                <a:latin typeface="ArialMT" charset="0"/>
                <a:ea typeface="ＭＳ Ｐゴシック" panose="020B0600070205080204" pitchFamily="34" charset="-128"/>
                <a:hlinkClick r:id="rId2"/>
              </a:rPr>
              <a:t>/</a:t>
            </a:r>
            <a:endParaRPr lang="en-US" altLang="ja-JP" sz="1800" dirty="0" smtClean="0">
              <a:latin typeface="ArialMT" charset="0"/>
              <a:ea typeface="ＭＳ Ｐゴシック" panose="020B0600070205080204" pitchFamily="34" charset="-128"/>
            </a:endParaRPr>
          </a:p>
          <a:p>
            <a:pPr marL="457200" lvl="1" indent="0" eaLnBrk="1" hangingPunct="1">
              <a:buNone/>
            </a:pPr>
            <a:endParaRPr lang="en-US" altLang="ja-JP" sz="1800" dirty="0" smtClean="0">
              <a:latin typeface="ArialMT" charset="0"/>
              <a:ea typeface="ＭＳ Ｐゴシック" panose="020B0600070205080204" pitchFamily="34" charset="-128"/>
            </a:endParaRPr>
          </a:p>
          <a:p>
            <a:pPr marL="914400" lvl="1" indent="-457200" eaLnBrk="1" hangingPunct="1">
              <a:buFont typeface="Wingdings" panose="05000000000000000000" pitchFamily="2" charset="2"/>
              <a:buAutoNum type="arabicPeriod"/>
            </a:pPr>
            <a:endParaRPr lang="en-US" altLang="ja-JP" sz="1800" dirty="0" smtClean="0">
              <a:latin typeface="ArialMT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4463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Install Software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98563" y="1600200"/>
            <a:ext cx="7419975" cy="4530725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ja-JP" altLang="en-US" sz="2400" u="sng" smtClean="0">
                <a:latin typeface="Helvetica-Bold" charset="0"/>
                <a:ea typeface="ＭＳ Ｐゴシック" panose="020B0600070205080204" pitchFamily="34" charset="-128"/>
              </a:rPr>
              <a:t> </a:t>
            </a:r>
            <a:r>
              <a:rPr lang="en-US" altLang="ja-JP" sz="2400" b="1" u="sng" smtClean="0">
                <a:latin typeface="Helvetica-Bold" charset="0"/>
                <a:ea typeface="ＭＳ Ｐゴシック" panose="020B0600070205080204" pitchFamily="34" charset="-128"/>
              </a:rPr>
              <a:t>Commands</a:t>
            </a:r>
            <a:endParaRPr lang="en-US" altLang="ja-JP" sz="2400" b="1" smtClean="0">
              <a:latin typeface="Helvetica-Bold" charset="0"/>
              <a:ea typeface="ＭＳ Ｐゴシック" panose="020B0600070205080204" pitchFamily="34" charset="-128"/>
            </a:endParaRPr>
          </a:p>
          <a:p>
            <a:pPr eaLnBrk="1" hangingPunct="1">
              <a:buClr>
                <a:schemeClr val="tx1"/>
              </a:buClr>
            </a:pPr>
            <a:r>
              <a:rPr lang="en-US" altLang="ja-JP" sz="2000" smtClean="0">
                <a:latin typeface="Helvetica-Bold" charset="0"/>
                <a:ea typeface="ＭＳ Ｐゴシック" panose="020B0600070205080204" pitchFamily="34" charset="-128"/>
              </a:rPr>
              <a:t> gzip		compress a file		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ja-JP" sz="2000" smtClean="0">
                <a:latin typeface="Helvetica-Bold" charset="0"/>
                <a:ea typeface="ＭＳ Ｐゴシック" panose="020B0600070205080204" pitchFamily="34" charset="-128"/>
              </a:rPr>
              <a:t> gunzip		uncompress a file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ja-JP" sz="2000" smtClean="0">
                <a:latin typeface="Helvetica-Bold" charset="0"/>
                <a:ea typeface="ＭＳ Ｐゴシック" panose="020B0600070205080204" pitchFamily="34" charset="-128"/>
              </a:rPr>
              <a:t> tar			archive or expand files 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ja-JP" sz="2000" smtClean="0">
                <a:latin typeface="Helvetica-Bold" charset="0"/>
                <a:ea typeface="ＭＳ Ｐゴシック" panose="020B0600070205080204" pitchFamily="34" charset="-128"/>
              </a:rPr>
              <a:t> configure		create Makefile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ja-JP" sz="2000" smtClean="0">
                <a:latin typeface="Helvetica-Bold" charset="0"/>
                <a:ea typeface="ＭＳ Ｐゴシック" panose="020B0600070205080204" pitchFamily="34" charset="-128"/>
              </a:rPr>
              <a:t> make		compile &amp; install software</a:t>
            </a:r>
            <a:endParaRPr lang="en-US" altLang="ja-JP" sz="2000" b="1" smtClean="0">
              <a:latin typeface="Helvetica-Bold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0741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Install Software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98563" y="1600200"/>
            <a:ext cx="7419975" cy="41767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Times New Roman" panose="02020603050405020304" pitchFamily="18" charset="0"/>
              </a:rPr>
              <a:t>Example: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dirty="0" smtClean="0"/>
              <a:t>	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dirty="0"/>
              <a:t> </a:t>
            </a:r>
            <a:r>
              <a:rPr lang="en-US" altLang="en-US" sz="1600" b="1" dirty="0" smtClean="0"/>
              <a:t>             </a:t>
            </a:r>
            <a:r>
              <a:rPr lang="en-US" altLang="en-US" sz="1600" b="1" dirty="0" err="1" smtClean="0"/>
              <a:t>gunzip</a:t>
            </a:r>
            <a:r>
              <a:rPr lang="en-US" altLang="en-US" sz="1600" b="1" dirty="0" smtClean="0"/>
              <a:t> software.tar.gz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dirty="0" smtClean="0"/>
              <a:t>		tar –</a:t>
            </a:r>
            <a:r>
              <a:rPr lang="en-US" altLang="en-US" sz="1600" b="1" dirty="0" err="1" smtClean="0"/>
              <a:t>xvf</a:t>
            </a:r>
            <a:r>
              <a:rPr lang="en-US" altLang="en-US" sz="1600" b="1" dirty="0" smtClean="0"/>
              <a:t>  software.tar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dirty="0" smtClean="0"/>
              <a:t>		cd software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dirty="0" smtClean="0"/>
              <a:t>		./install OR make all OR 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dirty="0" smtClean="0"/>
              <a:t>		</a:t>
            </a:r>
            <a:endParaRPr lang="en-US" altLang="ja-JP" sz="1600" b="1" dirty="0" smtClean="0">
              <a:latin typeface="Helvetica-Bold" charset="0"/>
              <a:ea typeface="ＭＳ Ｐゴシック" panose="020B0600070205080204" pitchFamily="34" charset="-128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600200" y="2057400"/>
            <a:ext cx="5867400" cy="297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225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Text Editor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0450" y="1677988"/>
            <a:ext cx="7410450" cy="4265612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ja-JP" sz="2400" b="1" u="sng" smtClean="0">
                <a:latin typeface="Helvetica-Bold" charset="0"/>
                <a:ea typeface="ＭＳ Ｐゴシック" panose="020B0600070205080204" pitchFamily="34" charset="-128"/>
              </a:rPr>
              <a:t>pico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ja-JP" sz="2000" smtClean="0">
                <a:latin typeface="Helvetica-Bold" charset="0"/>
                <a:ea typeface="ＭＳ Ｐゴシック" panose="020B0600070205080204" pitchFamily="34" charset="-128"/>
              </a:rPr>
              <a:t>Programs &amp; configuration files are </a:t>
            </a:r>
            <a:r>
              <a:rPr lang="en-US" altLang="ja-JP" sz="2000" u="sng" smtClean="0">
                <a:latin typeface="Helvetica-Bold" charset="0"/>
                <a:ea typeface="ＭＳ Ｐゴシック" panose="020B0600070205080204" pitchFamily="34" charset="-128"/>
              </a:rPr>
              <a:t>text file</a:t>
            </a:r>
            <a:r>
              <a:rPr lang="en-US" altLang="ja-JP" sz="2000" smtClean="0">
                <a:latin typeface="Helvetica-Bold" charset="0"/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ja-JP" sz="2000" smtClean="0">
                <a:latin typeface="Helvetica-Bold" charset="0"/>
                <a:ea typeface="ＭＳ Ｐゴシック" panose="020B0600070205080204" pitchFamily="34" charset="-128"/>
              </a:rPr>
              <a:t>There are two popular text editors, </a:t>
            </a:r>
            <a:r>
              <a:rPr lang="en-US" altLang="ja-JP" sz="2000" u="sng" smtClean="0">
                <a:latin typeface="Helvetica-Bold" charset="0"/>
                <a:ea typeface="ＭＳ Ｐゴシック" panose="020B0600070205080204" pitchFamily="34" charset="-128"/>
              </a:rPr>
              <a:t>vi</a:t>
            </a:r>
            <a:r>
              <a:rPr lang="en-US" altLang="ja-JP" sz="2000" smtClean="0">
                <a:latin typeface="Helvetica-Bold" charset="0"/>
                <a:ea typeface="ＭＳ Ｐゴシック" panose="020B0600070205080204" pitchFamily="34" charset="-128"/>
              </a:rPr>
              <a:t> and </a:t>
            </a:r>
            <a:r>
              <a:rPr lang="en-US" altLang="ja-JP" sz="2000" u="sng" smtClean="0">
                <a:latin typeface="Helvetica-Bold" charset="0"/>
                <a:ea typeface="ＭＳ Ｐゴシック" panose="020B0600070205080204" pitchFamily="34" charset="-128"/>
              </a:rPr>
              <a:t>Emacs</a:t>
            </a:r>
            <a:r>
              <a:rPr lang="en-US" altLang="ja-JP" sz="2000" smtClean="0">
                <a:latin typeface="Helvetica-Bold" charset="0"/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ja-JP" sz="2000" smtClean="0">
                <a:latin typeface="Helvetica-Bold" charset="0"/>
                <a:ea typeface="ＭＳ Ｐゴシック" panose="020B0600070205080204" pitchFamily="34" charset="-128"/>
              </a:rPr>
              <a:t>Although they are very powerful and useful, it is also true that they are complicated for beginners and difficult to learn.   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ja-JP" sz="2000" u="sng" smtClean="0">
                <a:latin typeface="Helvetica-Bold" charset="0"/>
                <a:ea typeface="ＭＳ Ｐゴシック" panose="020B0600070205080204" pitchFamily="34" charset="-128"/>
              </a:rPr>
              <a:t>pico</a:t>
            </a:r>
            <a:r>
              <a:rPr lang="en-US" altLang="ja-JP" sz="2000" smtClean="0">
                <a:latin typeface="Helvetica-Bold" charset="0"/>
                <a:ea typeface="ＭＳ Ｐゴシック" panose="020B0600070205080204" pitchFamily="34" charset="-128"/>
              </a:rPr>
              <a:t> is an easy and simple alternative.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ja-JP" sz="2000" smtClean="0">
              <a:latin typeface="Helvetica-Bold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0970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 to Linux System – Dept. Linux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52600"/>
            <a:ext cx="7499350" cy="4800600"/>
          </a:xfrm>
        </p:spPr>
        <p:txBody>
          <a:bodyPr/>
          <a:lstStyle/>
          <a:p>
            <a:r>
              <a:rPr lang="en-US" altLang="en-US" dirty="0" smtClean="0"/>
              <a:t>Must use SSH to connect</a:t>
            </a:r>
          </a:p>
          <a:p>
            <a:pPr lvl="1"/>
            <a:r>
              <a:rPr lang="en-US" altLang="en-US" dirty="0" smtClean="0"/>
              <a:t>Pure text-based terminal</a:t>
            </a:r>
          </a:p>
          <a:p>
            <a:pPr lvl="1"/>
            <a:r>
              <a:rPr lang="en-US" altLang="en-US" dirty="0" smtClean="0"/>
              <a:t>Find free SSH clients on Internet</a:t>
            </a:r>
          </a:p>
          <a:p>
            <a:pPr lvl="2"/>
            <a:r>
              <a:rPr lang="en-US" altLang="en-US" dirty="0" smtClean="0"/>
              <a:t>E.g., Putty  (command line based) </a:t>
            </a:r>
          </a:p>
          <a:p>
            <a:pPr lvl="2"/>
            <a:r>
              <a:rPr lang="en-US" altLang="en-US" dirty="0" smtClean="0">
                <a:hlinkClick r:id="rId2"/>
              </a:rPr>
              <a:t>http://en.wikipedia.org/wiki/Ssh_client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File transfer: use a GUI-based free SSH client</a:t>
            </a:r>
          </a:p>
          <a:p>
            <a:pPr lvl="3"/>
            <a:r>
              <a:rPr lang="en-US" altLang="en-US" dirty="0" smtClean="0"/>
              <a:t>E.g., </a:t>
            </a:r>
            <a:r>
              <a:rPr lang="en-US" altLang="en-US" dirty="0" err="1" smtClean="0"/>
              <a:t>WinSCP</a:t>
            </a:r>
            <a:r>
              <a:rPr lang="en-US" altLang="en-US" dirty="0" smtClean="0"/>
              <a:t>   </a:t>
            </a:r>
            <a:r>
              <a:rPr lang="en-US" altLang="en-US" dirty="0" smtClean="0">
                <a:hlinkClick r:id="rId3"/>
              </a:rPr>
              <a:t>http://winscp.net/eng/index.php</a:t>
            </a:r>
            <a:endParaRPr lang="en-US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9935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Text Editor</a:t>
            </a:r>
          </a:p>
        </p:txBody>
      </p:sp>
      <p:sp>
        <p:nvSpPr>
          <p:cNvPr id="5632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81200"/>
            <a:ext cx="7848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ja-JP" sz="1800" smtClean="0">
                <a:ea typeface="ＭＳ Ｐゴシック" panose="020B0600070205080204" pitchFamily="34" charset="-128"/>
              </a:rPr>
              <a:t>Create the file Hello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ja-JP" sz="180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pico  hello.pl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n-US" altLang="ja-JP" sz="180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ja-JP" sz="1800" smtClean="0">
                <a:ea typeface="ＭＳ Ｐゴシック" panose="020B0600070205080204" pitchFamily="34" charset="-128"/>
              </a:rPr>
              <a:t>Write hello.pl as follows.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ja-JP" sz="18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ja-JP" sz="1800" smtClean="0">
                <a:ea typeface="ＭＳ Ｐゴシック" panose="020B0600070205080204" pitchFamily="34" charset="-128"/>
              </a:rPr>
              <a:t>	</a:t>
            </a:r>
            <a:r>
              <a:rPr lang="en-US" altLang="ja-JP" sz="1800" b="1" smtClean="0">
                <a:ea typeface="ＭＳ Ｐゴシック" panose="020B0600070205080204" pitchFamily="34" charset="-128"/>
              </a:rPr>
              <a:t>#!/usr/bin/perl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ja-JP" sz="1800" b="1" smtClean="0">
                <a:ea typeface="ＭＳ Ｐゴシック" panose="020B0600070205080204" pitchFamily="34" charset="-128"/>
              </a:rPr>
              <a:t>	print “Hello World\n”;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ja-JP" sz="1800" b="1" smtClean="0">
                <a:ea typeface="ＭＳ Ｐゴシック" panose="020B0600070205080204" pitchFamily="34" charset="-128"/>
              </a:rPr>
              <a:t>	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n-US" altLang="ja-JP" sz="1800" b="1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ja-JP" sz="1800" smtClean="0">
                <a:ea typeface="ＭＳ Ｐゴシック" panose="020B0600070205080204" pitchFamily="34" charset="-128"/>
              </a:rPr>
              <a:t>Make il executable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ja-JP" sz="180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chmod u+x hello.pl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n-US" altLang="ja-JP" sz="180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ja-JP" sz="1800" smtClean="0">
                <a:ea typeface="ＭＳ Ｐゴシック" panose="020B0600070205080204" pitchFamily="34" charset="-128"/>
              </a:rPr>
              <a:t>Run it!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ja-JP" sz="1800" smtClean="0">
                <a:solidFill>
                  <a:srgbClr val="3333FF"/>
                </a:solidFill>
                <a:ea typeface="ＭＳ Ｐゴシック" panose="020B0600070205080204" pitchFamily="34" charset="-128"/>
              </a:rPr>
              <a:t>	./hello.pl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ja-JP" sz="1800" smtClean="0">
              <a:solidFill>
                <a:srgbClr val="3333FF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ja-JP" sz="1800" smtClean="0">
              <a:ea typeface="ＭＳ Ｐゴシック" panose="020B0600070205080204" pitchFamily="34" charset="-128"/>
            </a:endParaRPr>
          </a:p>
        </p:txBody>
      </p:sp>
      <p:sp>
        <p:nvSpPr>
          <p:cNvPr id="56324" name="Rectangle 1028"/>
          <p:cNvSpPr>
            <a:spLocks noChangeArrowheads="1"/>
          </p:cNvSpPr>
          <p:nvPr/>
        </p:nvSpPr>
        <p:spPr bwMode="auto">
          <a:xfrm>
            <a:off x="1066800" y="3429000"/>
            <a:ext cx="3276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212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Foreground and Background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8563" y="1825625"/>
            <a:ext cx="7342187" cy="4117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Running job has two modes, “foreground” and “background”</a:t>
            </a:r>
          </a:p>
          <a:p>
            <a:pPr eaLnBrk="1" hangingPunct="1">
              <a:lnSpc>
                <a:spcPct val="80000"/>
              </a:lnSpc>
            </a:pPr>
            <a:endParaRPr lang="en-US" altLang="ja-JP" sz="20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If program is running as “background”,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2000" smtClean="0">
                <a:ea typeface="ＭＳ Ｐゴシック" panose="020B0600070205080204" pitchFamily="34" charset="-128"/>
              </a:rPr>
              <a:t>    	the program keeps running even after your session was closed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20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ja-JP" sz="2000" smtClean="0">
                <a:ea typeface="ＭＳ Ｐゴシック" panose="020B0600070205080204" pitchFamily="34" charset="-128"/>
              </a:rPr>
              <a:t>If program is running as “foreground”,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2200" smtClean="0">
                <a:ea typeface="ＭＳ Ｐゴシック" panose="020B0600070205080204" pitchFamily="34" charset="-128"/>
              </a:rPr>
              <a:t>	Ctrl-C	stop program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2200" smtClean="0">
                <a:ea typeface="ＭＳ Ｐゴシック" panose="020B0600070205080204" pitchFamily="34" charset="-128"/>
              </a:rPr>
              <a:t>	Ctrl-Z	let program background</a:t>
            </a:r>
          </a:p>
        </p:txBody>
      </p:sp>
    </p:spTree>
    <p:extLst>
      <p:ext uri="{BB962C8B-B14F-4D97-AF65-F5344CB8AC3E}">
        <p14:creationId xmlns:p14="http://schemas.microsoft.com/office/powerpoint/2010/main" val="12695941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Foreground and Background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8563" y="1825625"/>
            <a:ext cx="7342187" cy="4117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000" dirty="0" smtClean="0">
                <a:ea typeface="ＭＳ Ｐゴシック" panose="020B0600070205080204" pitchFamily="34" charset="-128"/>
              </a:rPr>
              <a:t> 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To run programs in background mode, use “&amp;”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 dirty="0" smtClean="0">
                <a:ea typeface="ＭＳ Ｐゴシック" panose="020B0600070205080204" pitchFamily="34" charset="-128"/>
              </a:rPr>
              <a:t>      [nomura@ssc-1]$ </a:t>
            </a:r>
            <a:r>
              <a:rPr lang="en-US" altLang="ja-JP" sz="2000" i="1" dirty="0" smtClean="0">
                <a:ea typeface="ＭＳ Ｐゴシック" panose="020B0600070205080204" pitchFamily="34" charset="-128"/>
              </a:rPr>
              <a:t>command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 &amp;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20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20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>
                <a:ea typeface="ＭＳ Ｐゴシック" panose="020B0600070205080204" pitchFamily="34" charset="-128"/>
              </a:rPr>
              <a:t>To get background job back into foreground mode, use “</a:t>
            </a:r>
            <a:r>
              <a:rPr lang="en-US" altLang="ja-JP" sz="2000" dirty="0" err="1" smtClean="0">
                <a:ea typeface="ＭＳ Ｐゴシック" panose="020B0600070205080204" pitchFamily="34" charset="-128"/>
              </a:rPr>
              <a:t>fg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” command.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 dirty="0" smtClean="0">
                <a:ea typeface="ＭＳ Ｐゴシック" panose="020B0600070205080204" pitchFamily="34" charset="-128"/>
              </a:rPr>
              <a:t>	[nomura@ssc-1]$ </a:t>
            </a:r>
            <a:r>
              <a:rPr lang="en-US" altLang="ja-JP" sz="2000" dirty="0" err="1" smtClean="0">
                <a:ea typeface="ＭＳ Ｐゴシック" panose="020B0600070205080204" pitchFamily="34" charset="-128"/>
              </a:rPr>
              <a:t>fg</a:t>
            </a: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ja-JP" altLang="en-US" sz="2400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9263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 to Linux System – Virtual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your own machine’s </a:t>
            </a:r>
            <a:r>
              <a:rPr lang="en-US" dirty="0" err="1" smtClean="0"/>
              <a:t>VirtualBox</a:t>
            </a:r>
            <a:r>
              <a:rPr lang="en-US" dirty="0" smtClean="0"/>
              <a:t>, install Kali Linux</a:t>
            </a:r>
          </a:p>
          <a:p>
            <a:r>
              <a:rPr lang="en-US" dirty="0" smtClean="0"/>
              <a:t>Graphic-based Linux, more comprehensive to experience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3505200"/>
            <a:ext cx="4112766" cy="316230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1981200" y="4343400"/>
            <a:ext cx="1295400" cy="228600"/>
          </a:xfrm>
          <a:prstGeom prst="wedgeRoundRectCallout">
            <a:avLst>
              <a:gd name="adj1" fmla="val 94428"/>
              <a:gd name="adj2" fmla="val 9326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Browser</a:t>
            </a:r>
            <a:endParaRPr lang="en-US" sz="16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1936750" y="4819650"/>
            <a:ext cx="1295400" cy="438150"/>
          </a:xfrm>
          <a:prstGeom prst="wedgeRoundRectCallout">
            <a:avLst>
              <a:gd name="adj1" fmla="val 89677"/>
              <a:gd name="adj2" fmla="val 130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Command Terminal</a:t>
            </a:r>
            <a:endParaRPr lang="en-US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1936750" y="5600700"/>
            <a:ext cx="1295400" cy="228600"/>
          </a:xfrm>
          <a:prstGeom prst="wedgeRoundRectCallout">
            <a:avLst>
              <a:gd name="adj1" fmla="val 97143"/>
              <a:gd name="adj2" fmla="val -1144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Folder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7149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Overview of Unix System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752600"/>
            <a:ext cx="48768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000" b="1" u="sng" dirty="0" smtClean="0">
                <a:ea typeface="ＭＳ Ｐゴシック" panose="020B0600070205080204" pitchFamily="34" charset="-128"/>
              </a:rPr>
              <a:t>Kernel &amp; Shell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Unix/Linux is open-source operating system (OS).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Unix system is described as kernel &amp; shell.</a:t>
            </a:r>
          </a:p>
          <a:p>
            <a:pPr eaLnBrk="1" hangingPunct="1">
              <a:lnSpc>
                <a:spcPct val="90000"/>
              </a:lnSpc>
            </a:pP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Kernel is a main program of Unix system. it controls hardware, CPU, memory, hard disk, network card etc. </a:t>
            </a:r>
          </a:p>
          <a:p>
            <a:pPr eaLnBrk="1" hangingPunct="1">
              <a:lnSpc>
                <a:spcPct val="90000"/>
              </a:lnSpc>
            </a:pPr>
            <a:endParaRPr lang="en-US" altLang="ja-JP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Shell is an interface between user and kernel.  Shell interprets your input as commands and pass them to kernel. </a:t>
            </a:r>
          </a:p>
        </p:txBody>
      </p:sp>
      <p:sp>
        <p:nvSpPr>
          <p:cNvPr id="9220" name="Oval 6"/>
          <p:cNvSpPr>
            <a:spLocks noChangeArrowheads="1"/>
          </p:cNvSpPr>
          <p:nvPr/>
        </p:nvSpPr>
        <p:spPr bwMode="auto">
          <a:xfrm>
            <a:off x="6172200" y="3962400"/>
            <a:ext cx="1828800" cy="1828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fr-FR" altLang="en-US">
              <a:ea typeface="ＭＳ Ｐゴシック" panose="020B0600070205080204" pitchFamily="34" charset="-128"/>
            </a:endParaRPr>
          </a:p>
        </p:txBody>
      </p:sp>
      <p:sp>
        <p:nvSpPr>
          <p:cNvPr id="9221" name="Oval 7"/>
          <p:cNvSpPr>
            <a:spLocks noChangeArrowheads="1"/>
          </p:cNvSpPr>
          <p:nvPr/>
        </p:nvSpPr>
        <p:spPr bwMode="auto">
          <a:xfrm>
            <a:off x="6553200" y="4343400"/>
            <a:ext cx="1066800" cy="10668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1" lang="en-US" altLang="en-US">
                <a:ea typeface="ＭＳ Ｐゴシック" panose="020B0600070205080204" pitchFamily="34" charset="-128"/>
              </a:rPr>
              <a:t>Kernel</a:t>
            </a:r>
          </a:p>
        </p:txBody>
      </p:sp>
      <p:sp>
        <p:nvSpPr>
          <p:cNvPr id="9222" name="Text Box 11"/>
          <p:cNvSpPr txBox="1">
            <a:spLocks noChangeArrowheads="1"/>
          </p:cNvSpPr>
          <p:nvPr/>
        </p:nvSpPr>
        <p:spPr bwMode="auto">
          <a:xfrm>
            <a:off x="6705600" y="403860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1" lang="en-US" altLang="en-US">
                <a:ea typeface="ＭＳ Ｐゴシック" panose="020B0600070205080204" pitchFamily="34" charset="-128"/>
              </a:rPr>
              <a:t>Shell</a:t>
            </a:r>
          </a:p>
        </p:txBody>
      </p:sp>
      <p:sp>
        <p:nvSpPr>
          <p:cNvPr id="9223" name="Text Box 13"/>
          <p:cNvSpPr txBox="1">
            <a:spLocks noChangeArrowheads="1"/>
          </p:cNvSpPr>
          <p:nvPr/>
        </p:nvSpPr>
        <p:spPr bwMode="auto">
          <a:xfrm>
            <a:off x="6019800" y="2971800"/>
            <a:ext cx="6762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1" lang="en-US" altLang="en-US">
                <a:ea typeface="ＭＳ Ｐゴシック" panose="020B0600070205080204" pitchFamily="34" charset="-128"/>
              </a:rPr>
              <a:t>User</a:t>
            </a:r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6553200" y="3429000"/>
            <a:ext cx="569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1" lang="en-US" altLang="en-US" sz="1400">
                <a:ea typeface="ＭＳ Ｐゴシック" panose="020B0600070205080204" pitchFamily="34" charset="-128"/>
              </a:rPr>
              <a:t>input</a:t>
            </a:r>
          </a:p>
        </p:txBody>
      </p:sp>
      <p:sp>
        <p:nvSpPr>
          <p:cNvPr id="9225" name="Line 19"/>
          <p:cNvSpPr>
            <a:spLocks noChangeShapeType="1"/>
          </p:cNvSpPr>
          <p:nvPr/>
        </p:nvSpPr>
        <p:spPr bwMode="auto">
          <a:xfrm>
            <a:off x="6477000" y="3352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20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Unix Overview 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17638" y="1600200"/>
            <a:ext cx="7053262" cy="39639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b="1" u="sng" dirty="0" smtClean="0">
                <a:ea typeface="ＭＳ Ｐゴシック" panose="020B0600070205080204" pitchFamily="34" charset="-128"/>
              </a:rPr>
              <a:t>Multi-user &amp; Multi-process</a:t>
            </a:r>
            <a:endParaRPr lang="en-US" altLang="ja-JP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2000" dirty="0" smtClean="0">
                <a:ea typeface="ＭＳ Ｐゴシック" panose="020B0600070205080204" pitchFamily="34" charset="-128"/>
              </a:rPr>
              <a:t>Many people can use one machine at the same time by remote login</a:t>
            </a:r>
          </a:p>
          <a:p>
            <a:pPr eaLnBrk="1" hangingPunct="1"/>
            <a:endParaRPr lang="en-US" altLang="ja-JP" sz="2000" dirty="0" smtClean="0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b="1" u="sng" dirty="0" smtClean="0">
                <a:ea typeface="ＭＳ Ｐゴシック" panose="020B0600070205080204" pitchFamily="34" charset="-128"/>
              </a:rPr>
              <a:t>File &amp; Process</a:t>
            </a:r>
            <a:endParaRPr lang="en-US" altLang="ja-JP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2000" dirty="0" smtClean="0">
                <a:ea typeface="ＭＳ Ｐゴシック" panose="020B0600070205080204" pitchFamily="34" charset="-128"/>
              </a:rPr>
              <a:t>Data, directory, process, hard disk, CD </a:t>
            </a:r>
            <a:r>
              <a:rPr lang="en-US" altLang="ja-JP" sz="2000" dirty="0" err="1" smtClean="0">
                <a:ea typeface="ＭＳ Ｐゴシック" panose="020B0600070205080204" pitchFamily="34" charset="-128"/>
              </a:rPr>
              <a:t>etc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 (almost everything) are expressed as a file. </a:t>
            </a:r>
          </a:p>
          <a:p>
            <a:pPr eaLnBrk="1" hangingPunct="1"/>
            <a:r>
              <a:rPr lang="en-US" altLang="ja-JP" sz="2000" dirty="0" smtClean="0">
                <a:ea typeface="ＭＳ Ｐゴシック" panose="020B0600070205080204" pitchFamily="34" charset="-128"/>
              </a:rPr>
              <a:t>Process is an running program identified by a unique id (PID).</a:t>
            </a:r>
          </a:p>
        </p:txBody>
      </p:sp>
    </p:spTree>
    <p:extLst>
      <p:ext uri="{BB962C8B-B14F-4D97-AF65-F5344CB8AC3E}">
        <p14:creationId xmlns:p14="http://schemas.microsoft.com/office/powerpoint/2010/main" val="1463615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Unix Overview 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358167"/>
            <a:ext cx="7124700" cy="3895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2400" b="1" u="sng" dirty="0" smtClean="0">
                <a:ea typeface="ＭＳ Ｐゴシック" panose="020B0600070205080204" pitchFamily="34" charset="-128"/>
              </a:rPr>
              <a:t>Directory Structure</a:t>
            </a:r>
            <a:endParaRPr lang="en-US" altLang="ja-JP" sz="2400" b="1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>
                <a:ea typeface="ＭＳ Ｐゴシック" panose="020B0600070205080204" pitchFamily="34" charset="-128"/>
              </a:rPr>
              <a:t>Files are put in a </a:t>
            </a:r>
            <a:r>
              <a:rPr lang="en-US" altLang="ja-JP" sz="2000" u="sng" dirty="0" smtClean="0">
                <a:ea typeface="ＭＳ Ｐゴシック" panose="020B0600070205080204" pitchFamily="34" charset="-128"/>
              </a:rPr>
              <a:t>directory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>
                <a:ea typeface="ＭＳ Ｐゴシック" panose="020B0600070205080204" pitchFamily="34" charset="-128"/>
              </a:rPr>
              <a:t>All directories are in a hierarchical structure (tree structure).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>
                <a:ea typeface="ＭＳ Ｐゴシック" panose="020B0600070205080204" pitchFamily="34" charset="-128"/>
              </a:rPr>
              <a:t>User can put and remove any directories on the tree.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600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Some devices (iPad, iPhone) do not have a clear directory file structure.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>
                <a:ea typeface="ＭＳ Ｐゴシック" panose="020B0600070205080204" pitchFamily="34" charset="-128"/>
              </a:rPr>
              <a:t>Top directory is “/”, which is called </a:t>
            </a:r>
            <a:r>
              <a:rPr lang="en-US" altLang="ja-JP" sz="2000" u="sng" dirty="0" smtClean="0">
                <a:ea typeface="ＭＳ Ｐゴシック" panose="020B0600070205080204" pitchFamily="34" charset="-128"/>
              </a:rPr>
              <a:t>slash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 or </a:t>
            </a:r>
            <a:r>
              <a:rPr lang="en-US" altLang="ja-JP" sz="2000" u="sng" dirty="0" smtClean="0">
                <a:ea typeface="ＭＳ Ｐゴシック" panose="020B0600070205080204" pitchFamily="34" charset="-128"/>
              </a:rPr>
              <a:t>root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>
                <a:ea typeface="ＭＳ Ｐゴシック" panose="020B0600070205080204" pitchFamily="34" charset="-128"/>
              </a:rPr>
              <a:t>Users have the own directory. (home directory)</a:t>
            </a:r>
          </a:p>
          <a:p>
            <a:pPr eaLnBrk="1" hangingPunct="1">
              <a:lnSpc>
                <a:spcPct val="90000"/>
              </a:lnSpc>
            </a:pPr>
            <a:endParaRPr lang="en-US" altLang="ja-JP" sz="2000" b="1" u="sng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4" name="Picture 10" descr="Drawing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71587" y="3962400"/>
            <a:ext cx="6410325" cy="264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0901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34" charset="-128"/>
              </a:rPr>
              <a:t>Unix Overview (cont.)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17638" y="1600200"/>
            <a:ext cx="6689725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 b="1" u="sng" dirty="0" smtClean="0">
                <a:ea typeface="ＭＳ Ｐゴシック" panose="020B0600070205080204" pitchFamily="34" charset="-128"/>
              </a:rPr>
              <a:t>Important Directories</a:t>
            </a:r>
          </a:p>
          <a:p>
            <a:pPr eaLnBrk="1" hangingPunct="1"/>
            <a:r>
              <a:rPr lang="en-US" altLang="ja-JP" sz="2000" dirty="0" smtClean="0">
                <a:ea typeface="ＭＳ Ｐゴシック" panose="020B0600070205080204" pitchFamily="34" charset="-128"/>
              </a:rPr>
              <a:t>/bin     This contains files that are essential for correct operation of the system. These are available for use by all users.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2000" dirty="0" smtClean="0">
                <a:ea typeface="ＭＳ Ｐゴシック" panose="020B0600070205080204" pitchFamily="34" charset="-128"/>
              </a:rPr>
              <a:t>/home This is where user home directories are stored.</a:t>
            </a:r>
          </a:p>
          <a:p>
            <a:pPr lvl="1" eaLnBrk="1" hangingPunct="1"/>
            <a:r>
              <a:rPr lang="en-US" altLang="ja-JP" sz="1600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/home/username/          default user home directory</a:t>
            </a:r>
          </a:p>
          <a:p>
            <a:pPr lvl="1" eaLnBrk="1" hangingPunct="1"/>
            <a:r>
              <a:rPr lang="en-US" altLang="ja-JP" sz="1600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/home/username/</a:t>
            </a:r>
            <a:r>
              <a:rPr lang="en-US" altLang="ja-JP" sz="1600" dirty="0" err="1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public_html</a:t>
            </a:r>
            <a:r>
              <a:rPr lang="en-US" altLang="ja-JP" sz="1600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    default user web homepage directory </a:t>
            </a:r>
          </a:p>
          <a:p>
            <a:pPr eaLnBrk="1" hangingPunct="1"/>
            <a:endParaRPr lang="en-US" altLang="ja-JP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2000" dirty="0" smtClean="0">
                <a:ea typeface="ＭＳ Ｐゴシック" panose="020B0600070205080204" pitchFamily="34" charset="-128"/>
              </a:rPr>
              <a:t>/</a:t>
            </a:r>
            <a:r>
              <a:rPr lang="en-US" altLang="ja-JP" sz="2000" dirty="0" err="1" smtClean="0">
                <a:ea typeface="ＭＳ Ｐゴシック" panose="020B0600070205080204" pitchFamily="34" charset="-128"/>
              </a:rPr>
              <a:t>var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	 This directory is used to store files which change frequently, and must be available to be written to.</a:t>
            </a:r>
          </a:p>
          <a:p>
            <a:pPr eaLnBrk="1" hangingPunct="1"/>
            <a:endParaRPr lang="en-US" altLang="ja-JP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ja-JP" sz="2000" dirty="0" smtClean="0">
                <a:ea typeface="ＭＳ Ｐゴシック" panose="020B0600070205080204" pitchFamily="34" charset="-128"/>
              </a:rPr>
              <a:t>/</a:t>
            </a:r>
            <a:r>
              <a:rPr lang="en-US" altLang="ja-JP" sz="2000" dirty="0" err="1" smtClean="0">
                <a:ea typeface="ＭＳ Ｐゴシック" panose="020B0600070205080204" pitchFamily="34" charset="-128"/>
              </a:rPr>
              <a:t>etc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 	 Various system configuration files are stored here. </a:t>
            </a:r>
          </a:p>
        </p:txBody>
      </p:sp>
    </p:spTree>
    <p:extLst>
      <p:ext uri="{BB962C8B-B14F-4D97-AF65-F5344CB8AC3E}">
        <p14:creationId xmlns:p14="http://schemas.microsoft.com/office/powerpoint/2010/main" val="24159864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4419</TotalTime>
  <Words>1729</Words>
  <Application>Microsoft Office PowerPoint</Application>
  <PresentationFormat>On-screen Show (4:3)</PresentationFormat>
  <Paragraphs>458</Paragraphs>
  <Slides>42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5" baseType="lpstr">
      <vt:lpstr>ArialMT</vt:lpstr>
      <vt:lpstr>Helvetica-Bold</vt:lpstr>
      <vt:lpstr>ＭＳ Ｐゴシック</vt:lpstr>
      <vt:lpstr>宋体</vt:lpstr>
      <vt:lpstr>Arial</vt:lpstr>
      <vt:lpstr>Calibri</vt:lpstr>
      <vt:lpstr>Gill Sans MT</vt:lpstr>
      <vt:lpstr>Times</vt:lpstr>
      <vt:lpstr>Times New Roman</vt:lpstr>
      <vt:lpstr>Verdana</vt:lpstr>
      <vt:lpstr>Wingdings</vt:lpstr>
      <vt:lpstr>Wingdings 2</vt:lpstr>
      <vt:lpstr>Solstice</vt:lpstr>
      <vt:lpstr>Linux Introduction </vt:lpstr>
      <vt:lpstr>Acknowledgement</vt:lpstr>
      <vt:lpstr>Access to Linux System – Dept. Linux Server</vt:lpstr>
      <vt:lpstr>Access to Linux System – Dept. Linux Server</vt:lpstr>
      <vt:lpstr>Access to Linux System – Virtual Machine</vt:lpstr>
      <vt:lpstr>Overview of Unix System</vt:lpstr>
      <vt:lpstr>Unix Overview (cont.)</vt:lpstr>
      <vt:lpstr>Unix Overview (cont.)</vt:lpstr>
      <vt:lpstr>Unix Overview (cont.)</vt:lpstr>
      <vt:lpstr>Unix Overview (cont.)</vt:lpstr>
      <vt:lpstr>Unix Overview (cont.)</vt:lpstr>
      <vt:lpstr>Linux Command Line</vt:lpstr>
      <vt:lpstr>Basic Commands</vt:lpstr>
      <vt:lpstr>Basic Commands</vt:lpstr>
      <vt:lpstr>Command &amp; Filename Completion</vt:lpstr>
      <vt:lpstr>Basic Commands</vt:lpstr>
      <vt:lpstr>Basic Commands</vt:lpstr>
      <vt:lpstr>Basic Commands</vt:lpstr>
      <vt:lpstr>Specifying Multiple Files</vt:lpstr>
      <vt:lpstr>Relative &amp; Absolute Path</vt:lpstr>
      <vt:lpstr>Absolute Path</vt:lpstr>
      <vt:lpstr>Relative Path</vt:lpstr>
      <vt:lpstr>Relative &amp; Absolute Path</vt:lpstr>
      <vt:lpstr>Redirect, Append and Pipe</vt:lpstr>
      <vt:lpstr>Redirect, Append and Pipe</vt:lpstr>
      <vt:lpstr>Post-processing: Basic usage of Grep </vt:lpstr>
      <vt:lpstr>Redirect, Append and Pipe</vt:lpstr>
      <vt:lpstr>Sorting</vt:lpstr>
      <vt:lpstr>Redirect, Append and Pipe</vt:lpstr>
      <vt:lpstr>Permission </vt:lpstr>
      <vt:lpstr>Permission </vt:lpstr>
      <vt:lpstr>Permission </vt:lpstr>
      <vt:lpstr>Process Management</vt:lpstr>
      <vt:lpstr>Process Management</vt:lpstr>
      <vt:lpstr>Process Management</vt:lpstr>
      <vt:lpstr>Install Software</vt:lpstr>
      <vt:lpstr>Install Software</vt:lpstr>
      <vt:lpstr>Install Software</vt:lpstr>
      <vt:lpstr>Text Editor</vt:lpstr>
      <vt:lpstr>Text Editor</vt:lpstr>
      <vt:lpstr>Foreground and Background</vt:lpstr>
      <vt:lpstr>Foreground and Background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Networking Principles (slides courtesy of Dr. Sheau-Dong Lang)</dc:title>
  <dc:creator>User</dc:creator>
  <cp:lastModifiedBy>cliff zou</cp:lastModifiedBy>
  <cp:revision>184</cp:revision>
  <dcterms:created xsi:type="dcterms:W3CDTF">2012-08-21T01:52:40Z</dcterms:created>
  <dcterms:modified xsi:type="dcterms:W3CDTF">2016-09-12T21:49:33Z</dcterms:modified>
</cp:coreProperties>
</file>