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82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261" autoAdjust="0"/>
  </p:normalViewPr>
  <p:slideViewPr>
    <p:cSldViewPr>
      <p:cViewPr varScale="1">
        <p:scale>
          <a:sx n="68" d="100"/>
          <a:sy n="68" d="100"/>
        </p:scale>
        <p:origin x="122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917B9F1A-4BA7-4F42-8B30-B390DAD022BE}" type="datetimeFigureOut">
              <a:rPr lang="en-US"/>
              <a:pPr>
                <a:defRPr/>
              </a:pPr>
              <a:t>11/8/2016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FDAA574-78F9-4CF3-B5AA-FBB7FA6294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8785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D32125-C21D-4793-A6E9-AEA3A2E01112}" type="slidenum">
              <a:rPr lang="en-US" altLang="en-US">
                <a:latin typeface="Gill Sans MT" panose="020B0502020104020203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326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06051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83514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05536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66226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030069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278195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637246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512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550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E35B27-722D-479F-AE8A-9D1E19209290}" type="datetimeFigureOut">
              <a:rPr lang="en-US"/>
              <a:pPr>
                <a:defRPr/>
              </a:pPr>
              <a:t>11/8/2016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87CAC18-B632-4DC6-9D20-180F256059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243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ECBB1-4F72-42EE-962D-8D619EADA197}" type="datetimeFigureOut">
              <a:rPr lang="en-US"/>
              <a:pPr>
                <a:defRPr/>
              </a:pPr>
              <a:t>11/8/2016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4E5EE-EF7A-4CE2-B37B-14BAE1F610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2980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0A553-A8E7-4033-AF4F-9980AF19E86A}" type="datetimeFigureOut">
              <a:rPr lang="en-US"/>
              <a:pPr>
                <a:defRPr/>
              </a:pPr>
              <a:t>11/8/2016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17EBF-D0FB-40F0-A4D8-34F2BB57DD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320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693E0-2FBC-411A-9E2D-7BB679E8A33B}" type="datetimeFigureOut">
              <a:rPr lang="en-US"/>
              <a:pPr>
                <a:defRPr/>
              </a:pPr>
              <a:t>11/8/2016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CCE37-9B19-4A1F-B317-C426BEA3A6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44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43A202-D693-4DA3-A9D5-41F5562821BE}" type="datetimeFigureOut">
              <a:rPr lang="en-US"/>
              <a:pPr>
                <a:defRPr/>
              </a:pPr>
              <a:t>11/8/2016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6B3CBA-5C7D-47E3-A184-0130CB1E79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3057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80137-D48C-480B-AE9D-C2DBF8E0F16F}" type="datetimeFigureOut">
              <a:rPr lang="en-US"/>
              <a:pPr>
                <a:defRPr/>
              </a:pPr>
              <a:t>11/8/2016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25685-DB8E-4829-B9B3-CE34A8BF29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270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B63DA3-CF07-422A-A7E7-C8441FF20691}" type="datetimeFigureOut">
              <a:rPr lang="en-US"/>
              <a:pPr>
                <a:defRPr/>
              </a:pPr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91BAAF-10C9-4D5C-B00C-BD2C99104B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5921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E1C78-DF78-4C5A-BED5-B7B03F45249D}" type="datetimeFigureOut">
              <a:rPr lang="en-US"/>
              <a:pPr>
                <a:defRPr/>
              </a:pPr>
              <a:t>11/8/2016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47665-8DC7-4493-BA40-B8EA76442C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9192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791A91-6368-4A9F-88C2-2E770D74C8B6}" type="datetimeFigureOut">
              <a:rPr lang="en-US"/>
              <a:pPr>
                <a:defRPr/>
              </a:pPr>
              <a:t>11/8/2016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B3FCD1-4044-4BBE-9287-C051EDB04A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9003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BF6B36-06ED-4FC9-B0B9-9D9BCCE0151F}" type="datetimeFigureOut">
              <a:rPr lang="en-US"/>
              <a:pPr>
                <a:defRPr/>
              </a:pPr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C77BD9-FC36-4170-B92B-0E524E53BD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40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eaLnBrk="1" fontAlgn="auto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BAFADE-C3E5-4677-BEB9-6FE45F39E270}" type="datetimeFigureOut">
              <a:rPr lang="en-US"/>
              <a:pPr>
                <a:defRPr/>
              </a:pPr>
              <a:t>11/8/2016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8454FA-D2CA-45BD-8EC6-F18E282C5B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373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7E20E7B-79D4-4A4B-BC1A-D3DB2493F6F8}" type="datetimeFigureOut">
              <a:rPr lang="en-US"/>
              <a:pPr>
                <a:defRPr/>
              </a:pPr>
              <a:t>11/8/2016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rgbClr val="B5A788"/>
                </a:solidFill>
              </a:defRPr>
            </a:lvl1pPr>
          </a:lstStyle>
          <a:p>
            <a:pPr>
              <a:defRPr/>
            </a:pPr>
            <a:fld id="{9F0EAAAB-7DAD-46A1-BDC6-93D81DFB6C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2" r:id="rId2"/>
    <p:sldLayoutId id="2147483888" r:id="rId3"/>
    <p:sldLayoutId id="2147483883" r:id="rId4"/>
    <p:sldLayoutId id="2147483889" r:id="rId5"/>
    <p:sldLayoutId id="2147483884" r:id="rId6"/>
    <p:sldLayoutId id="2147483890" r:id="rId7"/>
    <p:sldLayoutId id="2147483891" r:id="rId8"/>
    <p:sldLayoutId id="2147483892" r:id="rId9"/>
    <p:sldLayoutId id="2147483885" r:id="rId10"/>
    <p:sldLayoutId id="214748388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qft08F5atA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hackertarget.com/brute-forcing-passwords-with-ncrack-hydra-and-medus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1" y="360362"/>
            <a:ext cx="7772400" cy="16970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latin typeface="AlBattar" charset="0"/>
              </a:rPr>
              <a:t>Penetration Testing</a:t>
            </a:r>
            <a:r>
              <a:rPr lang="en-US" sz="4000" dirty="0">
                <a:latin typeface="AlBattar" charset="0"/>
                <a:sym typeface="Symbol"/>
              </a:rPr>
              <a:t></a:t>
            </a:r>
            <a:r>
              <a:rPr lang="en-US" sz="4000" dirty="0">
                <a:latin typeface="AlBattar" charset="0"/>
              </a:rPr>
              <a:t> </a:t>
            </a:r>
            <a:r>
              <a:rPr lang="en-US" sz="4000" dirty="0" smtClean="0">
                <a:latin typeface="AlBattar" charset="0"/>
              </a:rPr>
              <a:t/>
            </a:r>
            <a:br>
              <a:rPr lang="en-US" sz="4000" dirty="0" smtClean="0">
                <a:latin typeface="AlBattar" charset="0"/>
              </a:rPr>
            </a:br>
            <a:r>
              <a:rPr lang="en-US" sz="4000" dirty="0">
                <a:latin typeface="AlBattar" charset="0"/>
              </a:rPr>
              <a:t> </a:t>
            </a:r>
            <a:r>
              <a:rPr lang="en-US" sz="4000" dirty="0" smtClean="0">
                <a:latin typeface="AlBattar" charset="0"/>
              </a:rPr>
              <a:t>    </a:t>
            </a:r>
            <a:r>
              <a:rPr lang="en-GB" altLang="en-US" sz="4000" dirty="0" smtClean="0">
                <a:latin typeface="AlBattar" charset="0"/>
              </a:rPr>
              <a:t>Exploiting I:  Password Cracking</a:t>
            </a:r>
            <a:endParaRPr lang="en-US" sz="27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514600"/>
            <a:ext cx="7407275" cy="1752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/>
              <a:t>CIS 6395, Incident Response Technologies</a:t>
            </a:r>
            <a:endParaRPr lang="en-US" b="1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/>
              <a:t>Fall </a:t>
            </a:r>
            <a:r>
              <a:rPr lang="en-US" b="1" dirty="0" smtClean="0"/>
              <a:t>2016, </a:t>
            </a:r>
            <a:r>
              <a:rPr lang="en-US" b="1" dirty="0"/>
              <a:t>Dr. </a:t>
            </a:r>
            <a:r>
              <a:rPr lang="en-US" b="1" dirty="0" smtClean="0"/>
              <a:t>Cliff Zou</a:t>
            </a:r>
            <a:endParaRPr lang="en-US" b="1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czou@cs.ucf.edu</a:t>
            </a:r>
            <a:endParaRPr lang="en-US" dirty="0"/>
          </a:p>
        </p:txBody>
      </p:sp>
      <p:pic>
        <p:nvPicPr>
          <p:cNvPr id="922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876800"/>
            <a:ext cx="2438400" cy="96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>
                <a:solidFill>
                  <a:srgbClr val="0000CC"/>
                </a:solidFill>
                <a:latin typeface="AlBattar" charset="0"/>
              </a:rPr>
              <a:t>User Password Selection against Password Cracking </a:t>
            </a: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/>
              <a:t>Password dictionary included in Kali Linux: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/>
              <a:t>A dictionary directory:  /usr/share/wordlists/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1600"/>
              <a:t>A big notorious list: rockyou.txt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/>
              <a:t>John the Ripper:  /usr/share/john/password.lst  (a small list)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/>
              <a:t>If you are IT security staff: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/>
              <a:t>Ask each of your employee checking his/her own password against the above password list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>
                <a:solidFill>
                  <a:srgbClr val="0070C0"/>
                </a:solidFill>
              </a:rPr>
              <a:t>$ cat rockyou.txt |grep user_password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/>
              <a:t>If above command returns results, then the user’s password exists in the password list and should never be used!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4400"/>
          </a:p>
        </p:txBody>
      </p:sp>
    </p:spTree>
    <p:extLst>
      <p:ext uri="{BB962C8B-B14F-4D97-AF65-F5344CB8AC3E}">
        <p14:creationId xmlns:p14="http://schemas.microsoft.com/office/powerpoint/2010/main" val="24208556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172450" cy="4800600"/>
          </a:xfrm>
        </p:spPr>
        <p:txBody>
          <a:bodyPr/>
          <a:lstStyle/>
          <a:p>
            <a:pPr marL="457200" indent="-457200" eaLnBrk="1" hangingPunct="1">
              <a:spcBef>
                <a:spcPts val="7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2800" dirty="0" smtClean="0">
                <a:solidFill>
                  <a:srgbClr val="0000CC"/>
                </a:solidFill>
              </a:rPr>
              <a:t>Content from the book:</a:t>
            </a:r>
            <a:endParaRPr lang="en-GB" altLang="en-US" sz="2800" dirty="0">
              <a:solidFill>
                <a:srgbClr val="0000CC"/>
              </a:solidFill>
            </a:endParaRPr>
          </a:p>
          <a:p>
            <a:pPr eaLnBrk="1" hangingPunct="1">
              <a:spcBef>
                <a:spcPts val="700"/>
              </a:spcBef>
              <a:buSzPct val="100000"/>
              <a:buFont typeface="Times New Roman" panose="02020603050405020304" pitchFamily="18" charset="0"/>
              <a:buNone/>
              <a:defRPr/>
            </a:pPr>
            <a:r>
              <a:rPr lang="en-GB" altLang="en-US" sz="2800" dirty="0">
                <a:solidFill>
                  <a:srgbClr val="0000CC"/>
                </a:solidFill>
              </a:rPr>
              <a:t>	</a:t>
            </a:r>
            <a:r>
              <a:rPr lang="en-GB" altLang="en-US" sz="2800" dirty="0" smtClean="0">
                <a:solidFill>
                  <a:srgbClr val="0000CC"/>
                </a:solidFill>
              </a:rPr>
              <a:t>“</a:t>
            </a:r>
            <a:r>
              <a:rPr lang="en-US" altLang="en-US" sz="2800" dirty="0" smtClean="0">
                <a:solidFill>
                  <a:srgbClr val="0000CC"/>
                </a:solidFill>
              </a:rPr>
              <a:t>The </a:t>
            </a:r>
            <a:r>
              <a:rPr lang="en-US" altLang="en-US" sz="2800" dirty="0">
                <a:solidFill>
                  <a:srgbClr val="0000CC"/>
                </a:solidFill>
              </a:rPr>
              <a:t>Basics of Hacking and Penetration Testing: Ethical Hacking and Penetration Testing Made </a:t>
            </a:r>
            <a:r>
              <a:rPr lang="en-US" altLang="en-US" sz="2800" dirty="0" smtClean="0">
                <a:solidFill>
                  <a:srgbClr val="0000CC"/>
                </a:solidFill>
              </a:rPr>
              <a:t>Easy”, </a:t>
            </a:r>
            <a:r>
              <a:rPr lang="en-US" altLang="en-US" sz="2800" dirty="0">
                <a:solidFill>
                  <a:srgbClr val="0000CC"/>
                </a:solidFill>
              </a:rPr>
              <a:t>Second Edition</a:t>
            </a:r>
            <a:endParaRPr lang="en-GB" altLang="en-US" sz="2800" dirty="0">
              <a:solidFill>
                <a:srgbClr val="0000CC"/>
              </a:solidFill>
            </a:endParaRPr>
          </a:p>
          <a:p>
            <a:endParaRPr lang="en-US" altLang="en-US" dirty="0" smtClean="0"/>
          </a:p>
        </p:txBody>
      </p:sp>
      <p:pic>
        <p:nvPicPr>
          <p:cNvPr id="1026" name="Picture 2" descr="https://images-na.ssl-images-amazon.com/images/I/51XLVHgA2fL._SX404_BO1,204,203,200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1828" y="3047999"/>
            <a:ext cx="2741371" cy="3376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6365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4400" dirty="0" smtClean="0">
                <a:solidFill>
                  <a:srgbClr val="0000CC"/>
                </a:solidFill>
                <a:latin typeface="AlBattar" charset="0"/>
              </a:rPr>
              <a:t>Prepare Windows VM</a:t>
            </a:r>
            <a:endParaRPr lang="en-GB" altLang="en-US" sz="4400" dirty="0">
              <a:solidFill>
                <a:srgbClr val="0000CC"/>
              </a:solidFill>
              <a:latin typeface="AlBattar" charset="0"/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altLang="en-US" sz="2400" dirty="0"/>
              <a:t>On </a:t>
            </a:r>
            <a:r>
              <a:rPr lang="en-US" altLang="en-US" sz="2400" dirty="0" smtClean="0"/>
              <a:t>Win7 VM (and all Win VM from Microsoft):</a:t>
            </a:r>
            <a:endParaRPr lang="en-US" altLang="en-US" sz="2400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altLang="en-US" sz="2000" dirty="0"/>
              <a:t>Username: </a:t>
            </a:r>
            <a:r>
              <a:rPr lang="en-US" altLang="en-US" sz="2000" dirty="0" err="1"/>
              <a:t>IEUser</a:t>
            </a:r>
            <a:r>
              <a:rPr lang="en-US" altLang="en-US" sz="2000" dirty="0"/>
              <a:t>        Password: Passw0rd!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altLang="en-US" sz="2000" dirty="0" smtClean="0"/>
              <a:t>You </a:t>
            </a:r>
            <a:r>
              <a:rPr lang="en-US" altLang="en-US" sz="2000" dirty="0"/>
              <a:t>can change the account password in “control panel”</a:t>
            </a:r>
            <a:r>
              <a:rPr lang="en-US" altLang="en-US" sz="2000" dirty="0">
                <a:sym typeface="Wingdings" panose="05000000000000000000" pitchFamily="2" charset="2"/>
              </a:rPr>
              <a:t> “user account” section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US" altLang="en-US" sz="2000" dirty="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altLang="en-US" sz="2400" dirty="0">
                <a:sym typeface="Wingdings" panose="05000000000000000000" pitchFamily="2" charset="2"/>
              </a:rPr>
              <a:t>Create another target account for exploitation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altLang="en-US" sz="2000" dirty="0">
                <a:sym typeface="Wingdings" panose="05000000000000000000" pitchFamily="2" charset="2"/>
              </a:rPr>
              <a:t>Such as account:  </a:t>
            </a:r>
            <a:r>
              <a:rPr lang="en-US" altLang="en-US" sz="2000" dirty="0" smtClean="0">
                <a:sym typeface="Wingdings" panose="05000000000000000000" pitchFamily="2" charset="2"/>
              </a:rPr>
              <a:t>cis6395</a:t>
            </a:r>
            <a:endParaRPr lang="en-US" altLang="en-US" sz="2000" dirty="0"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altLang="en-US" sz="2000" dirty="0">
                <a:sym typeface="Wingdings" panose="05000000000000000000" pitchFamily="2" charset="2"/>
              </a:rPr>
              <a:t>Give it a simple password for password cracking exploitation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altLang="en-US" sz="1600" dirty="0">
                <a:sym typeface="Wingdings" panose="05000000000000000000" pitchFamily="2" charset="2"/>
              </a:rPr>
              <a:t>Such as:  </a:t>
            </a:r>
            <a:r>
              <a:rPr lang="en-US" altLang="en-US" sz="1600" dirty="0" smtClean="0">
                <a:sym typeface="Wingdings" panose="05000000000000000000" pitchFamily="2" charset="2"/>
              </a:rPr>
              <a:t>abc123, 1234</a:t>
            </a:r>
            <a:r>
              <a:rPr lang="en-US" altLang="en-US" sz="1600" dirty="0">
                <a:sym typeface="Wingdings" panose="05000000000000000000" pitchFamily="2" charset="2"/>
              </a:rPr>
              <a:t>,  1024,  abc123, secret, hello, 111111 …..</a:t>
            </a:r>
            <a:endParaRPr lang="en-GB" altLang="en-US" sz="16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8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6428467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4400" dirty="0">
                <a:solidFill>
                  <a:srgbClr val="0000CC"/>
                </a:solidFill>
                <a:latin typeface="AlBattar" charset="0"/>
              </a:rPr>
              <a:t>Prepare Windows VM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dirty="0"/>
              <a:t>By default, the </a:t>
            </a:r>
            <a:r>
              <a:rPr lang="en-GB" altLang="en-US" dirty="0" smtClean="0"/>
              <a:t>Windows </a:t>
            </a:r>
            <a:r>
              <a:rPr lang="en-GB" altLang="en-US" dirty="0"/>
              <a:t>VM has enabled “remote desktop assistance”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dirty="0"/>
              <a:t>Then, if we know an account name/password on the </a:t>
            </a:r>
            <a:r>
              <a:rPr lang="en-GB" altLang="en-US" dirty="0" smtClean="0"/>
              <a:t>Windows, </a:t>
            </a:r>
            <a:r>
              <a:rPr lang="en-GB" altLang="en-US" dirty="0"/>
              <a:t>we can remote log in it.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dirty="0"/>
              <a:t>Add the </a:t>
            </a:r>
            <a:r>
              <a:rPr lang="en-GB" altLang="en-US" dirty="0" smtClean="0"/>
              <a:t>“cis6395” </a:t>
            </a:r>
            <a:r>
              <a:rPr lang="en-GB" altLang="en-US" dirty="0"/>
              <a:t>account to the remote desktop” user list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dirty="0"/>
              <a:t>Right click “my computer”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dirty="0"/>
              <a:t>Click “properties” </a:t>
            </a:r>
            <a:r>
              <a:rPr lang="en-GB" altLang="en-US" dirty="0">
                <a:sym typeface="Wingdings" panose="05000000000000000000" pitchFamily="2" charset="2"/>
              </a:rPr>
              <a:t> “remote” tab  “select remote users…” “add…”</a:t>
            </a:r>
            <a:endParaRPr lang="en-GB" altLang="en-US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5433830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4400" dirty="0">
                <a:solidFill>
                  <a:srgbClr val="0000CC"/>
                </a:solidFill>
                <a:latin typeface="AlBattar" charset="0"/>
              </a:rPr>
              <a:t>Prepare Windows VM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dirty="0"/>
              <a:t>On your Kali Linux VM: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dirty="0"/>
              <a:t>Suppose your Win VM IP is: 192.168.0.101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dirty="0"/>
              <a:t>On Kali:  #</a:t>
            </a:r>
            <a:r>
              <a:rPr lang="en-GB" altLang="en-US" dirty="0" err="1"/>
              <a:t>rdesktop</a:t>
            </a:r>
            <a:r>
              <a:rPr lang="en-GB" altLang="en-US" dirty="0"/>
              <a:t> 192.168.0.101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dirty="0"/>
              <a:t>You will be able to see the GUI of Windows</a:t>
            </a:r>
            <a:r>
              <a:rPr lang="en-GB" altLang="en-US" dirty="0" smtClean="0"/>
              <a:t>!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dirty="0" smtClean="0"/>
              <a:t>For Win7 VM, you need to logout any user account on the Win7 in order for the </a:t>
            </a:r>
            <a:r>
              <a:rPr lang="en-GB" altLang="en-US" dirty="0" err="1" smtClean="0"/>
              <a:t>rdesktop</a:t>
            </a:r>
            <a:r>
              <a:rPr lang="en-GB" altLang="en-US" dirty="0" smtClean="0"/>
              <a:t> to login without further asking permission!</a:t>
            </a:r>
            <a:endParaRPr lang="en-GB" altLang="en-US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062752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>
                <a:solidFill>
                  <a:srgbClr val="0000CC"/>
                </a:solidFill>
                <a:latin typeface="AlBattar" charset="0"/>
              </a:rPr>
              <a:t>Hydra: Remote Online Password Cracking </a:t>
            </a: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457200" y="1219200"/>
            <a:ext cx="82296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/>
              <a:t>Password Cracking: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Offline password cracking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Online password cracking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/>
              <a:t>Hydra is included in Kali Linux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Give it a discovered user name, give it a password dictionary, hydra could be very effective to find out an account password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Goal: Gain access to remote services opened on some machines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1800" dirty="0"/>
              <a:t>SSH:  by Unix or Mac </a:t>
            </a:r>
            <a:r>
              <a:rPr lang="en-GB" altLang="en-US" sz="1800" dirty="0" smtClean="0"/>
              <a:t>OS;    VNC </a:t>
            </a:r>
            <a:r>
              <a:rPr lang="en-GB" altLang="en-US" sz="1800" dirty="0"/>
              <a:t>(virtual network computing</a:t>
            </a:r>
            <a:r>
              <a:rPr lang="en-GB" altLang="en-US" sz="1800" dirty="0" smtClean="0"/>
              <a:t>): Linux</a:t>
            </a:r>
            <a:endParaRPr lang="en-GB" altLang="en-US" sz="1800" dirty="0"/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1800" dirty="0"/>
              <a:t>Remote desktop:  by Windows </a:t>
            </a:r>
            <a:r>
              <a:rPr lang="en-GB" altLang="en-US" sz="1800" dirty="0" smtClean="0"/>
              <a:t>OS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/>
              <a:t>Password dictionary included in Kali Linux: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/>
              <a:t>A dictionary directory:  /</a:t>
            </a:r>
            <a:r>
              <a:rPr lang="en-GB" altLang="en-US" sz="2000" dirty="0" err="1"/>
              <a:t>usr</a:t>
            </a:r>
            <a:r>
              <a:rPr lang="en-GB" altLang="en-US" sz="2000" dirty="0"/>
              <a:t>/share/wordlists/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/>
              <a:t>John the Ripper:  /</a:t>
            </a:r>
            <a:r>
              <a:rPr lang="en-GB" altLang="en-US" sz="2000" dirty="0" err="1"/>
              <a:t>usr</a:t>
            </a:r>
            <a:r>
              <a:rPr lang="en-GB" altLang="en-US" sz="2000" dirty="0"/>
              <a:t>/share/john/</a:t>
            </a:r>
            <a:r>
              <a:rPr lang="en-GB" altLang="en-US" sz="2000" dirty="0" err="1"/>
              <a:t>password.lst</a:t>
            </a:r>
            <a:r>
              <a:rPr lang="en-GB" altLang="en-US" sz="2000" dirty="0"/>
              <a:t>  (a small list)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18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544889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>
                <a:solidFill>
                  <a:srgbClr val="0000CC"/>
                </a:solidFill>
                <a:latin typeface="AlBattar" charset="0"/>
              </a:rPr>
              <a:t>Hydra: Remote Online Password Cracking 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 smtClean="0"/>
              <a:t>Suppose </a:t>
            </a:r>
            <a:r>
              <a:rPr lang="en-GB" altLang="en-US" sz="2400" dirty="0"/>
              <a:t>the </a:t>
            </a:r>
            <a:r>
              <a:rPr lang="en-GB" altLang="en-US" sz="2400" dirty="0" smtClean="0"/>
              <a:t>Win7 VM </a:t>
            </a:r>
            <a:r>
              <a:rPr lang="en-GB" altLang="en-US" sz="2400" dirty="0"/>
              <a:t>remote desktop is open, and has IP of 192.168.0.101, we attack the account </a:t>
            </a:r>
            <a:r>
              <a:rPr lang="en-GB" altLang="en-US" sz="2400" dirty="0" smtClean="0"/>
              <a:t>“cis6395”:</a:t>
            </a: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#hydra </a:t>
            </a:r>
            <a:r>
              <a:rPr lang="en-GB" altLang="en-US" sz="2400" dirty="0" smtClean="0"/>
              <a:t>-t </a:t>
            </a:r>
            <a:r>
              <a:rPr lang="en-GB" altLang="en-US" sz="2400" dirty="0"/>
              <a:t>1 </a:t>
            </a:r>
            <a:r>
              <a:rPr lang="en-GB" altLang="en-US" sz="2400" dirty="0" smtClean="0"/>
              <a:t>-V </a:t>
            </a:r>
            <a:r>
              <a:rPr lang="en-GB" altLang="en-US" sz="2400" dirty="0"/>
              <a:t>-</a:t>
            </a:r>
            <a:r>
              <a:rPr lang="en-GB" altLang="en-US" sz="2400" dirty="0" smtClean="0"/>
              <a:t>l cis6395 </a:t>
            </a:r>
            <a:r>
              <a:rPr lang="en-GB" altLang="en-US" sz="2400" dirty="0"/>
              <a:t>-</a:t>
            </a:r>
            <a:r>
              <a:rPr lang="en-GB" altLang="en-US" sz="2400" dirty="0" smtClean="0"/>
              <a:t>P </a:t>
            </a:r>
            <a:r>
              <a:rPr lang="en-GB" altLang="en-US" sz="2400" dirty="0"/>
              <a:t>/</a:t>
            </a:r>
            <a:r>
              <a:rPr lang="en-GB" altLang="en-US" sz="2400" dirty="0" err="1"/>
              <a:t>usr</a:t>
            </a:r>
            <a:r>
              <a:rPr lang="en-GB" altLang="en-US" sz="2400" dirty="0"/>
              <a:t>/share/john/</a:t>
            </a:r>
            <a:r>
              <a:rPr lang="en-GB" altLang="en-US" sz="2400" dirty="0" err="1"/>
              <a:t>password.lst</a:t>
            </a:r>
            <a:r>
              <a:rPr lang="en-GB" altLang="en-US" sz="2400" dirty="0"/>
              <a:t> 192.168.0.101 </a:t>
            </a:r>
            <a:r>
              <a:rPr lang="en-GB" altLang="en-US" sz="2400" dirty="0" err="1"/>
              <a:t>rdp</a:t>
            </a:r>
            <a:endParaRPr lang="en-GB" altLang="en-US" sz="2400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/>
              <a:t>-t 1:  only use one connection (no parallel sessions since </a:t>
            </a:r>
            <a:r>
              <a:rPr lang="en-GB" altLang="en-US" sz="2000" dirty="0" err="1"/>
              <a:t>rdp</a:t>
            </a:r>
            <a:r>
              <a:rPr lang="en-GB" altLang="en-US" sz="2000" dirty="0"/>
              <a:t> does not like concurrent connection requests)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/>
              <a:t>-V:  show each attempt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/>
              <a:t>-l: </a:t>
            </a:r>
            <a:r>
              <a:rPr lang="en-GB" altLang="en-US" sz="2000" dirty="0" err="1"/>
              <a:t>usename</a:t>
            </a:r>
            <a:endParaRPr lang="en-GB" altLang="en-US" sz="2000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/>
              <a:t>-P:  password list file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 err="1"/>
              <a:t>rdp</a:t>
            </a:r>
            <a:r>
              <a:rPr lang="en-GB" altLang="en-US" sz="2000" dirty="0"/>
              <a:t>:  service name (remote desktop, </a:t>
            </a:r>
            <a:r>
              <a:rPr lang="en-GB" altLang="en-US" sz="2000" dirty="0" err="1"/>
              <a:t>tcp</a:t>
            </a:r>
            <a:r>
              <a:rPr lang="en-GB" altLang="en-US" sz="2000" dirty="0"/>
              <a:t> 3389</a:t>
            </a:r>
            <a:r>
              <a:rPr lang="en-GB" altLang="en-US" sz="2000" dirty="0" smtClean="0"/>
              <a:t>)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 smtClean="0">
                <a:solidFill>
                  <a:srgbClr val="FF0000"/>
                </a:solidFill>
              </a:rPr>
              <a:t>Note: We need to make the Win7 target logging out all user accounts in order for this </a:t>
            </a:r>
            <a:r>
              <a:rPr lang="en-GB" altLang="en-US" sz="2400" dirty="0" err="1" smtClean="0">
                <a:solidFill>
                  <a:srgbClr val="FF0000"/>
                </a:solidFill>
              </a:rPr>
              <a:t>rdesktop</a:t>
            </a:r>
            <a:r>
              <a:rPr lang="en-GB" altLang="en-US" sz="2400" dirty="0" smtClean="0">
                <a:solidFill>
                  <a:srgbClr val="FF0000"/>
                </a:solidFill>
              </a:rPr>
              <a:t> to work!</a:t>
            </a:r>
            <a:endParaRPr lang="en-GB" altLang="en-US" sz="2400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9932986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>
                <a:solidFill>
                  <a:srgbClr val="0000CC"/>
                </a:solidFill>
                <a:latin typeface="AlBattar" charset="0"/>
              </a:rPr>
              <a:t>Ncrack: Remote Online Password Cracking </a:t>
            </a: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#</a:t>
            </a:r>
            <a:r>
              <a:rPr lang="en-GB" altLang="en-US" sz="2400" dirty="0" err="1"/>
              <a:t>ncrack</a:t>
            </a:r>
            <a:r>
              <a:rPr lang="en-GB" altLang="en-US" sz="2400" dirty="0"/>
              <a:t> </a:t>
            </a:r>
            <a:r>
              <a:rPr lang="en-GB" altLang="en-US" sz="2400" dirty="0" smtClean="0"/>
              <a:t>-p </a:t>
            </a:r>
            <a:r>
              <a:rPr lang="en-GB" altLang="en-US" sz="2400" dirty="0"/>
              <a:t>3389 </a:t>
            </a:r>
            <a:r>
              <a:rPr lang="en-GB" altLang="en-US" sz="2400" dirty="0" smtClean="0"/>
              <a:t>-v </a:t>
            </a:r>
            <a:r>
              <a:rPr lang="en-GB" altLang="en-US" sz="2400" dirty="0"/>
              <a:t>-user </a:t>
            </a:r>
            <a:r>
              <a:rPr lang="en-GB" altLang="en-US" sz="2400" dirty="0" smtClean="0"/>
              <a:t>cis6395 </a:t>
            </a:r>
            <a:r>
              <a:rPr lang="en-GB" altLang="en-US" sz="2400" dirty="0"/>
              <a:t>-</a:t>
            </a:r>
            <a:r>
              <a:rPr lang="en-GB" altLang="en-US" sz="2400" dirty="0" smtClean="0"/>
              <a:t>P </a:t>
            </a:r>
            <a:r>
              <a:rPr lang="en-GB" altLang="en-US" sz="2400" dirty="0"/>
              <a:t>/</a:t>
            </a:r>
            <a:r>
              <a:rPr lang="en-GB" altLang="en-US" sz="2400" dirty="0" err="1"/>
              <a:t>usr</a:t>
            </a:r>
            <a:r>
              <a:rPr lang="en-GB" altLang="en-US" sz="2400" dirty="0"/>
              <a:t>/share/john/</a:t>
            </a:r>
            <a:r>
              <a:rPr lang="en-GB" altLang="en-US" sz="2400" dirty="0" err="1"/>
              <a:t>password.lst</a:t>
            </a:r>
            <a:r>
              <a:rPr lang="en-GB" altLang="en-US" sz="2400" dirty="0"/>
              <a:t> 192.168.0.101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/>
              <a:t>It does not show the </a:t>
            </a:r>
            <a:r>
              <a:rPr lang="en-GB" altLang="en-US" sz="2000" dirty="0" smtClean="0"/>
              <a:t>process of passwords attempted but failed, </a:t>
            </a:r>
            <a:r>
              <a:rPr lang="en-GB" altLang="en-US" sz="2000" dirty="0"/>
              <a:t>so be patient with the </a:t>
            </a:r>
            <a:r>
              <a:rPr lang="en-GB" altLang="en-US" sz="2000" dirty="0" smtClean="0"/>
              <a:t>list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000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0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4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977" y="3124200"/>
            <a:ext cx="8870029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4581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>
                <a:solidFill>
                  <a:srgbClr val="0000CC"/>
                </a:solidFill>
                <a:latin typeface="AlBattar" charset="0"/>
              </a:rPr>
              <a:t>Hydra and Ncrack: Remote Online Password Cracking </a:t>
            </a: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dirty="0"/>
              <a:t>A good </a:t>
            </a:r>
            <a:r>
              <a:rPr lang="en-GB" altLang="en-US" dirty="0" err="1"/>
              <a:t>Youtube</a:t>
            </a:r>
            <a:r>
              <a:rPr lang="en-GB" altLang="en-US" dirty="0"/>
              <a:t> tutorial on hydra and </a:t>
            </a:r>
            <a:r>
              <a:rPr lang="en-GB" altLang="en-US" dirty="0" err="1"/>
              <a:t>Ncrack</a:t>
            </a:r>
            <a:r>
              <a:rPr lang="en-GB" altLang="en-US" dirty="0"/>
              <a:t>: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>
                <a:hlinkClick r:id="rId3"/>
              </a:rPr>
              <a:t>https://www.youtube.com/watch?v=hqft08F5atA</a:t>
            </a: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8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/>
              <a:t>Another webpage shows how to use a few more password crackers: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>
                <a:hlinkClick r:id="rId4"/>
              </a:rPr>
              <a:t>https://hackertarget.com/brute-forcing-passwords-with-ncrack-hydra-and-medusa/</a:t>
            </a:r>
            <a:endParaRPr lang="en-GB" altLang="en-US" sz="2400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8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8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0176220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6652</TotalTime>
  <Words>608</Words>
  <Application>Microsoft Office PowerPoint</Application>
  <PresentationFormat>On-screen Show (4:3)</PresentationFormat>
  <Paragraphs>77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AlBattar</vt:lpstr>
      <vt:lpstr>Arial</vt:lpstr>
      <vt:lpstr>Calibri</vt:lpstr>
      <vt:lpstr>DejaVu Sans</vt:lpstr>
      <vt:lpstr>FreeSans</vt:lpstr>
      <vt:lpstr>Gill Sans MT</vt:lpstr>
      <vt:lpstr>Symbol</vt:lpstr>
      <vt:lpstr>Times New Roman</vt:lpstr>
      <vt:lpstr>Verdana</vt:lpstr>
      <vt:lpstr>Wingdings</vt:lpstr>
      <vt:lpstr>Wingdings 2</vt:lpstr>
      <vt:lpstr>Solstice</vt:lpstr>
      <vt:lpstr>Penetration Testing       Exploiting I:  Password Cracking</vt:lpstr>
      <vt:lpstr>Acknowledgement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Malware Incident Response  Dynamic Analysis (slides courtesy of Stephen Grimes)</dc:title>
  <dc:creator>User</dc:creator>
  <cp:lastModifiedBy>cliff zou</cp:lastModifiedBy>
  <cp:revision>213</cp:revision>
  <dcterms:created xsi:type="dcterms:W3CDTF">2012-08-21T01:52:40Z</dcterms:created>
  <dcterms:modified xsi:type="dcterms:W3CDTF">2016-11-09T04:15:08Z</dcterms:modified>
</cp:coreProperties>
</file>