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261" autoAdjust="0"/>
  </p:normalViewPr>
  <p:slideViewPr>
    <p:cSldViewPr>
      <p:cViewPr varScale="1">
        <p:scale>
          <a:sx n="68" d="100"/>
          <a:sy n="68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8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2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605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3514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0553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6622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3006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7819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3724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55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qft08F5at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ackertarget.com/brute-forcing-passwords-with-ncrack-hydra-and-medus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1" y="360362"/>
            <a:ext cx="7772400" cy="16970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lBattar" charset="0"/>
              </a:rPr>
              <a:t>Penetration Testing</a:t>
            </a:r>
            <a:r>
              <a:rPr lang="en-US" sz="4000" dirty="0">
                <a:latin typeface="AlBattar" charset="0"/>
                <a:sym typeface="Symbol"/>
              </a:rPr>
              <a:t></a:t>
            </a:r>
            <a:r>
              <a:rPr lang="en-US" sz="4000" dirty="0">
                <a:latin typeface="AlBattar" charset="0"/>
              </a:rPr>
              <a:t> </a:t>
            </a:r>
            <a:r>
              <a:rPr lang="en-US" sz="4000" dirty="0" smtClean="0">
                <a:latin typeface="AlBattar" charset="0"/>
              </a:rPr>
              <a:t/>
            </a:r>
            <a:br>
              <a:rPr lang="en-US" sz="4000" dirty="0" smtClean="0">
                <a:latin typeface="AlBattar" charset="0"/>
              </a:rPr>
            </a:br>
            <a:r>
              <a:rPr lang="en-US" sz="4000" dirty="0">
                <a:latin typeface="AlBattar" charset="0"/>
              </a:rPr>
              <a:t> </a:t>
            </a:r>
            <a:r>
              <a:rPr lang="en-US" sz="4000" dirty="0" smtClean="0">
                <a:latin typeface="AlBattar" charset="0"/>
              </a:rPr>
              <a:t>    </a:t>
            </a:r>
            <a:r>
              <a:rPr lang="en-GB" altLang="en-US" sz="4000" dirty="0" smtClean="0">
                <a:latin typeface="AlBattar" charset="0"/>
              </a:rPr>
              <a:t>Exploiting I:  Password Cracking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CIS 6395, Incident 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Fall </a:t>
            </a:r>
            <a:r>
              <a:rPr lang="en-US" b="1" dirty="0" smtClean="0"/>
              <a:t>2016, </a:t>
            </a:r>
            <a:r>
              <a:rPr lang="en-US" b="1" dirty="0"/>
              <a:t>Dr. </a:t>
            </a:r>
            <a:r>
              <a:rPr lang="en-US" b="1" dirty="0" smtClean="0"/>
              <a:t>Cliff Zou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czou@cs.ucf.edu</a:t>
            </a:r>
            <a:endParaRPr lang="en-US" dirty="0"/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User Password Selection against Password Cracking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/>
              <a:t>Password dictionary included in Kali Linux: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/>
              <a:t>A dictionary directory:  /usr/share/wordlists/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600"/>
              <a:t>A big notorious list: rockyou.txt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/>
              <a:t>John the Ripper:  /usr/share/john/password.lst  (a small list)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/>
              <a:t>If you are IT security staff: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/>
              <a:t>Ask each of your employee checking his/her own password against the above password list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>
                <a:solidFill>
                  <a:srgbClr val="0070C0"/>
                </a:solidFill>
              </a:rPr>
              <a:t>$ cat rockyou.txt |grep user_password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/>
              <a:t>If above command returns results, then the user’s password exists in the password list and should never be used!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/>
          </a:p>
        </p:txBody>
      </p:sp>
    </p:spTree>
    <p:extLst>
      <p:ext uri="{BB962C8B-B14F-4D97-AF65-F5344CB8AC3E}">
        <p14:creationId xmlns:p14="http://schemas.microsoft.com/office/powerpoint/2010/main" val="2420855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/>
          <a:lstStyle/>
          <a:p>
            <a:pPr marL="457200" indent="-457200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00CC"/>
                </a:solidFill>
              </a:rPr>
              <a:t>Content from the book:</a:t>
            </a:r>
            <a:endParaRPr lang="en-GB" altLang="en-US" sz="2800" dirty="0">
              <a:solidFill>
                <a:srgbClr val="0000CC"/>
              </a:solidFill>
            </a:endParaRPr>
          </a:p>
          <a:p>
            <a:pPr eaLnBrk="1" hangingPunct="1">
              <a:spcBef>
                <a:spcPts val="700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	</a:t>
            </a:r>
            <a:r>
              <a:rPr lang="en-GB" altLang="en-US" sz="2800" dirty="0" smtClean="0">
                <a:solidFill>
                  <a:srgbClr val="0000CC"/>
                </a:solidFill>
              </a:rPr>
              <a:t>“</a:t>
            </a:r>
            <a:r>
              <a:rPr lang="en-US" altLang="en-US" sz="2800" dirty="0" smtClean="0">
                <a:solidFill>
                  <a:srgbClr val="0000CC"/>
                </a:solidFill>
              </a:rPr>
              <a:t>The </a:t>
            </a:r>
            <a:r>
              <a:rPr lang="en-US" altLang="en-US" sz="2800" dirty="0">
                <a:solidFill>
                  <a:srgbClr val="0000CC"/>
                </a:solidFill>
              </a:rPr>
              <a:t>Basics of Hacking and Penetration Testing: Ethical Hacking and Penetration Testing Made </a:t>
            </a:r>
            <a:r>
              <a:rPr lang="en-US" altLang="en-US" sz="2800" dirty="0" smtClean="0">
                <a:solidFill>
                  <a:srgbClr val="0000CC"/>
                </a:solidFill>
              </a:rPr>
              <a:t>Easy”, </a:t>
            </a:r>
            <a:r>
              <a:rPr lang="en-US" altLang="en-US" sz="2800" dirty="0">
                <a:solidFill>
                  <a:srgbClr val="0000CC"/>
                </a:solidFill>
              </a:rPr>
              <a:t>Second Edition</a:t>
            </a:r>
            <a:endParaRPr lang="en-GB" altLang="en-US" sz="2800" dirty="0">
              <a:solidFill>
                <a:srgbClr val="0000CC"/>
              </a:solidFill>
            </a:endParaRPr>
          </a:p>
          <a:p>
            <a:endParaRPr lang="en-US" altLang="en-US" dirty="0" smtClean="0"/>
          </a:p>
        </p:txBody>
      </p:sp>
      <p:pic>
        <p:nvPicPr>
          <p:cNvPr id="1026" name="Picture 2" descr="https://images-na.ssl-images-amazon.com/images/I/51XLVHgA2fL._SX40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828" y="3047999"/>
            <a:ext cx="2741371" cy="33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 smtClean="0">
                <a:solidFill>
                  <a:srgbClr val="0000CC"/>
                </a:solidFill>
                <a:latin typeface="AlBattar" charset="0"/>
              </a:rPr>
              <a:t>Prepare Windows VM</a:t>
            </a:r>
            <a:endParaRPr lang="en-GB" altLang="en-US" sz="4400" dirty="0">
              <a:solidFill>
                <a:srgbClr val="0000CC"/>
              </a:solidFill>
              <a:latin typeface="AlBattar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On </a:t>
            </a:r>
            <a:r>
              <a:rPr lang="en-US" altLang="en-US" sz="2400" dirty="0" smtClean="0"/>
              <a:t>Win7 VM (and all Win VM from Microsoft):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Username: </a:t>
            </a:r>
            <a:r>
              <a:rPr lang="en-US" altLang="en-US" sz="2000" dirty="0" err="1"/>
              <a:t>IEUser</a:t>
            </a:r>
            <a:r>
              <a:rPr lang="en-US" altLang="en-US" sz="2000" dirty="0"/>
              <a:t>        Password: Passw0rd!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 smtClean="0"/>
              <a:t>You </a:t>
            </a:r>
            <a:r>
              <a:rPr lang="en-US" altLang="en-US" sz="2000" dirty="0"/>
              <a:t>can change the account password in “control panel”</a:t>
            </a:r>
            <a:r>
              <a:rPr lang="en-US" altLang="en-US" sz="2000" dirty="0">
                <a:sym typeface="Wingdings" panose="05000000000000000000" pitchFamily="2" charset="2"/>
              </a:rPr>
              <a:t> “user account” section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>
                <a:sym typeface="Wingdings" panose="05000000000000000000" pitchFamily="2" charset="2"/>
              </a:rPr>
              <a:t>Create another target account for exploitation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Such as account:  </a:t>
            </a:r>
            <a:r>
              <a:rPr lang="en-US" altLang="en-US" sz="2000" dirty="0" smtClean="0">
                <a:sym typeface="Wingdings" panose="05000000000000000000" pitchFamily="2" charset="2"/>
              </a:rPr>
              <a:t>cis6395</a:t>
            </a:r>
            <a:endParaRPr lang="en-US" altLang="en-US" sz="200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>
                <a:sym typeface="Wingdings" panose="05000000000000000000" pitchFamily="2" charset="2"/>
              </a:rPr>
              <a:t>Give it a simple password for password cracking exploitation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1600" dirty="0">
                <a:sym typeface="Wingdings" panose="05000000000000000000" pitchFamily="2" charset="2"/>
              </a:rPr>
              <a:t>Such as:  </a:t>
            </a:r>
            <a:r>
              <a:rPr lang="en-US" altLang="en-US" sz="1600" dirty="0" smtClean="0">
                <a:sym typeface="Wingdings" panose="05000000000000000000" pitchFamily="2" charset="2"/>
              </a:rPr>
              <a:t>abc123, 1234</a:t>
            </a:r>
            <a:r>
              <a:rPr lang="en-US" altLang="en-US" sz="1600" dirty="0">
                <a:sym typeface="Wingdings" panose="05000000000000000000" pitchFamily="2" charset="2"/>
              </a:rPr>
              <a:t>,  1024,  abc123, secret, hello, 111111 …..</a:t>
            </a:r>
            <a:endParaRPr lang="en-GB" altLang="en-US" sz="16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42846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Prepare Windows VM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By default, the </a:t>
            </a:r>
            <a:r>
              <a:rPr lang="en-GB" altLang="en-US" dirty="0" smtClean="0"/>
              <a:t>Windows </a:t>
            </a:r>
            <a:r>
              <a:rPr lang="en-GB" altLang="en-US" dirty="0"/>
              <a:t>VM has enabled “remote desktop assistance”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Then, if we know an account name/password on the </a:t>
            </a:r>
            <a:r>
              <a:rPr lang="en-GB" altLang="en-US" dirty="0" smtClean="0"/>
              <a:t>Windows, </a:t>
            </a:r>
            <a:r>
              <a:rPr lang="en-GB" altLang="en-US" dirty="0"/>
              <a:t>we can remote log in it.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Add the </a:t>
            </a:r>
            <a:r>
              <a:rPr lang="en-GB" altLang="en-US" dirty="0" smtClean="0"/>
              <a:t>“cis6395” </a:t>
            </a:r>
            <a:r>
              <a:rPr lang="en-GB" altLang="en-US" dirty="0"/>
              <a:t>account to the remote desktop” user list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Right click “my computer”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Click “properties” </a:t>
            </a:r>
            <a:r>
              <a:rPr lang="en-GB" altLang="en-US" dirty="0">
                <a:sym typeface="Wingdings" panose="05000000000000000000" pitchFamily="2" charset="2"/>
              </a:rPr>
              <a:t> “remote” tab  “select remote users…” “add…”</a:t>
            </a:r>
            <a:endParaRPr lang="en-GB" altLang="en-US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43383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4400" dirty="0">
                <a:solidFill>
                  <a:srgbClr val="0000CC"/>
                </a:solidFill>
                <a:latin typeface="AlBattar" charset="0"/>
              </a:rPr>
              <a:t>Prepare Windows VM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On your Kali Linux VM: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Suppose your Win VM IP is: 192.168.0.101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On Kali:  #</a:t>
            </a:r>
            <a:r>
              <a:rPr lang="en-GB" altLang="en-US" dirty="0" err="1"/>
              <a:t>rdesktop</a:t>
            </a:r>
            <a:r>
              <a:rPr lang="en-GB" altLang="en-US" dirty="0"/>
              <a:t> 192.168.0.101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You will be able to see the GUI of Windows</a:t>
            </a:r>
            <a:r>
              <a:rPr lang="en-GB" altLang="en-US" dirty="0" smtClean="0"/>
              <a:t>!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 smtClean="0"/>
              <a:t>For Win7 VM, you need to logout any user account on the Win7 in order for the </a:t>
            </a:r>
            <a:r>
              <a:rPr lang="en-GB" altLang="en-US" dirty="0" err="1" smtClean="0"/>
              <a:t>rdesktop</a:t>
            </a:r>
            <a:r>
              <a:rPr lang="en-GB" altLang="en-US" dirty="0" smtClean="0"/>
              <a:t> to login without further asking permission!</a:t>
            </a:r>
            <a:endParaRPr lang="en-GB" altLang="en-US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62752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Hydra: Remote Online Password Cracking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Password Cracking: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Offline password cracking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Online password cracking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Hydra is included in Kali Linux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Give it a discovered user name, give it a password dictionary, hydra could be very effective to find out an account 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Goal: Gain access to remote services opened on some machines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800" dirty="0"/>
              <a:t>SSH:  by Unix or Mac </a:t>
            </a:r>
            <a:r>
              <a:rPr lang="en-GB" altLang="en-US" sz="1800" dirty="0" smtClean="0"/>
              <a:t>OS;    VNC </a:t>
            </a:r>
            <a:r>
              <a:rPr lang="en-GB" altLang="en-US" sz="1800" dirty="0"/>
              <a:t>(virtual network computing</a:t>
            </a:r>
            <a:r>
              <a:rPr lang="en-GB" altLang="en-US" sz="1800" dirty="0" smtClean="0"/>
              <a:t>): Linux</a:t>
            </a:r>
            <a:endParaRPr lang="en-GB" altLang="en-US" sz="1800" dirty="0"/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1800" dirty="0"/>
              <a:t>Remote desktop:  by Windows </a:t>
            </a:r>
            <a:r>
              <a:rPr lang="en-GB" altLang="en-US" sz="1800" dirty="0" smtClean="0"/>
              <a:t>OS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Password dictionary included in Kali Linux: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A dictionary directory:  /</a:t>
            </a:r>
            <a:r>
              <a:rPr lang="en-GB" altLang="en-US" sz="2000" dirty="0" err="1"/>
              <a:t>usr</a:t>
            </a:r>
            <a:r>
              <a:rPr lang="en-GB" altLang="en-US" sz="2000" dirty="0"/>
              <a:t>/share/wordlists/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John the Ripper:  /</a:t>
            </a:r>
            <a:r>
              <a:rPr lang="en-GB" altLang="en-US" sz="2000" dirty="0" err="1"/>
              <a:t>usr</a:t>
            </a:r>
            <a:r>
              <a:rPr lang="en-GB" altLang="en-US" sz="2000" dirty="0"/>
              <a:t>/share/john/</a:t>
            </a:r>
            <a:r>
              <a:rPr lang="en-GB" altLang="en-US" sz="2000" dirty="0" err="1"/>
              <a:t>password.lst</a:t>
            </a:r>
            <a:r>
              <a:rPr lang="en-GB" altLang="en-US" sz="2000" dirty="0"/>
              <a:t>  (a small list)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1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54488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Hydra: Remote Online Password Cracking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/>
              <a:t>Suppose </a:t>
            </a:r>
            <a:r>
              <a:rPr lang="en-GB" altLang="en-US" sz="2400" dirty="0"/>
              <a:t>the </a:t>
            </a:r>
            <a:r>
              <a:rPr lang="en-GB" altLang="en-US" sz="2400" dirty="0" smtClean="0"/>
              <a:t>Win7 VM </a:t>
            </a:r>
            <a:r>
              <a:rPr lang="en-GB" altLang="en-US" sz="2400" dirty="0"/>
              <a:t>remote desktop is open, and has IP of 192.168.0.101, we attack the account </a:t>
            </a:r>
            <a:r>
              <a:rPr lang="en-GB" altLang="en-US" sz="2400" dirty="0" smtClean="0"/>
              <a:t>“cis6395”: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#hydra </a:t>
            </a:r>
            <a:r>
              <a:rPr lang="en-GB" altLang="en-US" sz="2400" dirty="0" smtClean="0"/>
              <a:t>-t </a:t>
            </a:r>
            <a:r>
              <a:rPr lang="en-GB" altLang="en-US" sz="2400" dirty="0"/>
              <a:t>1 </a:t>
            </a:r>
            <a:r>
              <a:rPr lang="en-GB" altLang="en-US" sz="2400" dirty="0" smtClean="0"/>
              <a:t>-V </a:t>
            </a:r>
            <a:r>
              <a:rPr lang="en-GB" altLang="en-US" sz="2400" dirty="0"/>
              <a:t>-</a:t>
            </a:r>
            <a:r>
              <a:rPr lang="en-GB" altLang="en-US" sz="2400" dirty="0" smtClean="0"/>
              <a:t>l cis6395 </a:t>
            </a:r>
            <a:r>
              <a:rPr lang="en-GB" altLang="en-US" sz="2400" dirty="0"/>
              <a:t>-</a:t>
            </a:r>
            <a:r>
              <a:rPr lang="en-GB" altLang="en-US" sz="2400" dirty="0" smtClean="0"/>
              <a:t>P </a:t>
            </a:r>
            <a:r>
              <a:rPr lang="en-GB" altLang="en-US" sz="2400" dirty="0"/>
              <a:t>/</a:t>
            </a:r>
            <a:r>
              <a:rPr lang="en-GB" altLang="en-US" sz="2400" dirty="0" err="1"/>
              <a:t>usr</a:t>
            </a:r>
            <a:r>
              <a:rPr lang="en-GB" altLang="en-US" sz="2400" dirty="0"/>
              <a:t>/share/john/</a:t>
            </a:r>
            <a:r>
              <a:rPr lang="en-GB" altLang="en-US" sz="2400" dirty="0" err="1"/>
              <a:t>password.lst</a:t>
            </a:r>
            <a:r>
              <a:rPr lang="en-GB" altLang="en-US" sz="2400" dirty="0"/>
              <a:t> 192.168.0.101 </a:t>
            </a:r>
            <a:r>
              <a:rPr lang="en-GB" altLang="en-US" sz="2400" dirty="0" err="1"/>
              <a:t>rdp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-t 1:  only use one connection (no parallel sessions since </a:t>
            </a:r>
            <a:r>
              <a:rPr lang="en-GB" altLang="en-US" sz="2000" dirty="0" err="1"/>
              <a:t>rdp</a:t>
            </a:r>
            <a:r>
              <a:rPr lang="en-GB" altLang="en-US" sz="2000" dirty="0"/>
              <a:t> does not like concurrent connection requests)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-V:  show each attempt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-l: </a:t>
            </a:r>
            <a:r>
              <a:rPr lang="en-GB" altLang="en-US" sz="2000" dirty="0" err="1"/>
              <a:t>usename</a:t>
            </a: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-P:  password list file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 err="1"/>
              <a:t>rdp</a:t>
            </a:r>
            <a:r>
              <a:rPr lang="en-GB" altLang="en-US" sz="2000" dirty="0"/>
              <a:t>:  service name (remote desktop, </a:t>
            </a:r>
            <a:r>
              <a:rPr lang="en-GB" altLang="en-US" sz="2000" dirty="0" err="1"/>
              <a:t>tcp</a:t>
            </a:r>
            <a:r>
              <a:rPr lang="en-GB" altLang="en-US" sz="2000" dirty="0"/>
              <a:t> 3389</a:t>
            </a:r>
            <a:r>
              <a:rPr lang="en-GB" altLang="en-US" sz="20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 smtClean="0">
                <a:solidFill>
                  <a:srgbClr val="FF0000"/>
                </a:solidFill>
              </a:rPr>
              <a:t>Note: We need to make the Win7 target logging out all user accounts in order for this 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rdesktop</a:t>
            </a:r>
            <a:r>
              <a:rPr lang="en-GB" altLang="en-US" sz="2400" dirty="0" smtClean="0">
                <a:solidFill>
                  <a:srgbClr val="FF0000"/>
                </a:solidFill>
              </a:rPr>
              <a:t> to work!</a:t>
            </a:r>
            <a:endParaRPr lang="en-GB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93298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Ncrack: Remote Online Password Cracking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#</a:t>
            </a:r>
            <a:r>
              <a:rPr lang="en-GB" altLang="en-US" sz="2400" dirty="0" err="1"/>
              <a:t>ncrack</a:t>
            </a:r>
            <a:r>
              <a:rPr lang="en-GB" altLang="en-US" sz="2400" dirty="0"/>
              <a:t> </a:t>
            </a:r>
            <a:r>
              <a:rPr lang="en-GB" altLang="en-US" sz="2400" dirty="0" smtClean="0"/>
              <a:t>-p </a:t>
            </a:r>
            <a:r>
              <a:rPr lang="en-GB" altLang="en-US" sz="2400" dirty="0"/>
              <a:t>3389 </a:t>
            </a:r>
            <a:r>
              <a:rPr lang="en-GB" altLang="en-US" sz="2400" dirty="0" smtClean="0"/>
              <a:t>-v </a:t>
            </a:r>
            <a:r>
              <a:rPr lang="en-GB" altLang="en-US" sz="2400" dirty="0"/>
              <a:t>-user </a:t>
            </a:r>
            <a:r>
              <a:rPr lang="en-GB" altLang="en-US" sz="2400" dirty="0" smtClean="0"/>
              <a:t>cis6395 </a:t>
            </a:r>
            <a:r>
              <a:rPr lang="en-GB" altLang="en-US" sz="2400" dirty="0"/>
              <a:t>-</a:t>
            </a:r>
            <a:r>
              <a:rPr lang="en-GB" altLang="en-US" sz="2400" dirty="0" smtClean="0"/>
              <a:t>P </a:t>
            </a:r>
            <a:r>
              <a:rPr lang="en-GB" altLang="en-US" sz="2400" dirty="0"/>
              <a:t>/</a:t>
            </a:r>
            <a:r>
              <a:rPr lang="en-GB" altLang="en-US" sz="2400" dirty="0" err="1"/>
              <a:t>usr</a:t>
            </a:r>
            <a:r>
              <a:rPr lang="en-GB" altLang="en-US" sz="2400" dirty="0"/>
              <a:t>/share/john/</a:t>
            </a:r>
            <a:r>
              <a:rPr lang="en-GB" altLang="en-US" sz="2400" dirty="0" err="1"/>
              <a:t>password.lst</a:t>
            </a:r>
            <a:r>
              <a:rPr lang="en-GB" altLang="en-US" sz="2400" dirty="0"/>
              <a:t> 192.168.0.101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It does not show the </a:t>
            </a:r>
            <a:r>
              <a:rPr lang="en-GB" altLang="en-US" sz="2000" dirty="0" smtClean="0"/>
              <a:t>process of passwords attempted but failed, </a:t>
            </a:r>
            <a:r>
              <a:rPr lang="en-GB" altLang="en-US" sz="2000" dirty="0"/>
              <a:t>so be patient with the </a:t>
            </a:r>
            <a:r>
              <a:rPr lang="en-GB" altLang="en-US" sz="2000" dirty="0" smtClean="0"/>
              <a:t>list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77" y="3124200"/>
            <a:ext cx="887002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458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Hydra and Ncrack: Remote Online Password Cracking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dirty="0"/>
              <a:t>A good </a:t>
            </a:r>
            <a:r>
              <a:rPr lang="en-GB" altLang="en-US" dirty="0" err="1"/>
              <a:t>Youtube</a:t>
            </a:r>
            <a:r>
              <a:rPr lang="en-GB" altLang="en-US" dirty="0"/>
              <a:t> tutorial on hydra and </a:t>
            </a:r>
            <a:r>
              <a:rPr lang="en-GB" altLang="en-US" dirty="0" err="1"/>
              <a:t>Ncrack</a:t>
            </a:r>
            <a:r>
              <a:rPr lang="en-GB" altLang="en-US" dirty="0"/>
              <a:t>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hlinkClick r:id="rId3"/>
              </a:rPr>
              <a:t>https://www.youtube.com/watch?v=hqft08F5atA</a:t>
            </a: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Another webpage shows how to use a few more password crackers: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>
                <a:hlinkClick r:id="rId4"/>
              </a:rPr>
              <a:t>https://hackertarget.com/brute-forcing-passwords-with-ncrack-hydra-and-medusa/</a:t>
            </a: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17622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6652</TotalTime>
  <Words>608</Words>
  <Application>Microsoft Office PowerPoint</Application>
  <PresentationFormat>On-screen Show (4:3)</PresentationFormat>
  <Paragraphs>77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AlBattar</vt:lpstr>
      <vt:lpstr>Arial</vt:lpstr>
      <vt:lpstr>Calibri</vt:lpstr>
      <vt:lpstr>DejaVu Sans</vt:lpstr>
      <vt:lpstr>FreeSans</vt:lpstr>
      <vt:lpstr>Gill Sans MT</vt:lpstr>
      <vt:lpstr>Symbol</vt:lpstr>
      <vt:lpstr>Times New Roman</vt:lpstr>
      <vt:lpstr>Verdana</vt:lpstr>
      <vt:lpstr>Wingdings</vt:lpstr>
      <vt:lpstr>Wingdings 2</vt:lpstr>
      <vt:lpstr>Solstice</vt:lpstr>
      <vt:lpstr>Penetration Testing       Exploiting I:  Password Cracking</vt:lpstr>
      <vt:lpstr>Acknowledgement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cliff zou</cp:lastModifiedBy>
  <cp:revision>213</cp:revision>
  <dcterms:created xsi:type="dcterms:W3CDTF">2012-08-21T01:52:40Z</dcterms:created>
  <dcterms:modified xsi:type="dcterms:W3CDTF">2016-11-09T04:15:08Z</dcterms:modified>
</cp:coreProperties>
</file>