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4"/>
  </p:notesMasterIdLst>
  <p:sldIdLst>
    <p:sldId id="256" r:id="rId2"/>
    <p:sldId id="288" r:id="rId3"/>
    <p:sldId id="257" r:id="rId4"/>
    <p:sldId id="258" r:id="rId5"/>
    <p:sldId id="259" r:id="rId6"/>
    <p:sldId id="260" r:id="rId7"/>
    <p:sldId id="261" r:id="rId8"/>
    <p:sldId id="262" r:id="rId9"/>
    <p:sldId id="263" r:id="rId10"/>
    <p:sldId id="265" r:id="rId11"/>
    <p:sldId id="264" r:id="rId12"/>
    <p:sldId id="266" r:id="rId13"/>
    <p:sldId id="267" r:id="rId14"/>
    <p:sldId id="268" r:id="rId15"/>
    <p:sldId id="269" r:id="rId16"/>
    <p:sldId id="270" r:id="rId17"/>
    <p:sldId id="271" r:id="rId18"/>
    <p:sldId id="272" r:id="rId19"/>
    <p:sldId id="275" r:id="rId20"/>
    <p:sldId id="276" r:id="rId21"/>
    <p:sldId id="277" r:id="rId22"/>
    <p:sldId id="286" r:id="rId23"/>
    <p:sldId id="278" r:id="rId24"/>
    <p:sldId id="273" r:id="rId25"/>
    <p:sldId id="274" r:id="rId26"/>
    <p:sldId id="279" r:id="rId27"/>
    <p:sldId id="280" r:id="rId28"/>
    <p:sldId id="281" r:id="rId29"/>
    <p:sldId id="282" r:id="rId30"/>
    <p:sldId id="283" r:id="rId31"/>
    <p:sldId id="284" r:id="rId32"/>
    <p:sldId id="287" r:id="rId33"/>
    <p:sldId id="285"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37" autoAdjust="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BD4C7-FDD5-46EE-BA7C-7EEF16424224}" type="datetimeFigureOut">
              <a:rPr lang="en-US" smtClean="0"/>
              <a:t>3/27/2013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67A76-9B4C-4C0A-A628-E55A7C477A58}" type="slidenum">
              <a:rPr lang="en-US" smtClean="0"/>
              <a:t>‹#›</a:t>
            </a:fld>
            <a:endParaRPr lang="en-US"/>
          </a:p>
        </p:txBody>
      </p:sp>
    </p:spTree>
    <p:extLst>
      <p:ext uri="{BB962C8B-B14F-4D97-AF65-F5344CB8AC3E}">
        <p14:creationId xmlns:p14="http://schemas.microsoft.com/office/powerpoint/2010/main" val="2488116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n.wikipedia.org/wiki/Constraint_solver"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067A76-9B4C-4C0A-A628-E55A7C477A58}" type="slidenum">
              <a:rPr lang="en-US" smtClean="0"/>
              <a:t>1</a:t>
            </a:fld>
            <a:endParaRPr lang="en-US"/>
          </a:p>
        </p:txBody>
      </p:sp>
    </p:spTree>
    <p:extLst>
      <p:ext uri="{BB962C8B-B14F-4D97-AF65-F5344CB8AC3E}">
        <p14:creationId xmlns:p14="http://schemas.microsoft.com/office/powerpoint/2010/main" val="303597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neither depends on the source code nor on the input format specification.</a:t>
            </a:r>
          </a:p>
          <a:p>
            <a:r>
              <a:rPr lang="en-US" sz="1200" b="0" i="0" u="none" strike="noStrike" kern="1200" baseline="0" dirty="0" smtClean="0">
                <a:solidFill>
                  <a:schemeClr val="tx1"/>
                </a:solidFill>
                <a:latin typeface="+mn-lt"/>
                <a:ea typeface="+mn-ea"/>
                <a:cs typeface="+mn-cs"/>
              </a:rPr>
              <a:t>1) which input bytes pollute the arguments of specified API functions; and</a:t>
            </a:r>
          </a:p>
          <a:p>
            <a:r>
              <a:rPr lang="en-US" sz="1200" b="0" i="0" u="none" strike="noStrike" kern="1200" baseline="0" dirty="0" smtClean="0">
                <a:solidFill>
                  <a:schemeClr val="tx1"/>
                </a:solidFill>
                <a:latin typeface="+mn-lt"/>
                <a:ea typeface="+mn-ea"/>
                <a:cs typeface="+mn-cs"/>
              </a:rPr>
              <a:t>2) which input bytes each conditional jump instruction (e.g.,</a:t>
            </a:r>
            <a:r>
              <a:rPr lang="fr-FR" sz="1200" b="0" i="0" u="none" strike="noStrike" kern="1200" baseline="0" dirty="0" smtClean="0">
                <a:solidFill>
                  <a:schemeClr val="tx1"/>
                </a:solidFill>
                <a:latin typeface="+mn-lt"/>
                <a:ea typeface="+mn-ea"/>
                <a:cs typeface="+mn-cs"/>
              </a:rPr>
              <a:t>JZ, JE, JB) </a:t>
            </a:r>
            <a:r>
              <a:rPr lang="fr-FR" sz="1200" b="0" i="0" u="none" strike="noStrike" kern="1200" baseline="0" dirty="0" err="1" smtClean="0">
                <a:solidFill>
                  <a:schemeClr val="tx1"/>
                </a:solidFill>
                <a:latin typeface="+mn-lt"/>
                <a:ea typeface="+mn-ea"/>
                <a:cs typeface="+mn-cs"/>
              </a:rPr>
              <a:t>depend</a:t>
            </a:r>
            <a:r>
              <a:rPr lang="fr-FR" sz="1200" b="0" i="0" u="none" strike="noStrike" kern="1200" baseline="0" dirty="0" smtClean="0">
                <a:solidFill>
                  <a:schemeClr val="tx1"/>
                </a:solidFill>
                <a:latin typeface="+mn-lt"/>
                <a:ea typeface="+mn-ea"/>
                <a:cs typeface="+mn-cs"/>
              </a:rPr>
              <a:t> on. [</a:t>
            </a:r>
            <a:r>
              <a:rPr lang="en-US" sz="1200" b="0" i="0" u="none" strike="noStrike" kern="1200" baseline="0" dirty="0" smtClean="0">
                <a:solidFill>
                  <a:schemeClr val="tx1"/>
                </a:solidFill>
                <a:latin typeface="+mn-lt"/>
                <a:ea typeface="+mn-ea"/>
                <a:cs typeface="+mn-cs"/>
              </a:rPr>
              <a:t>monitor which input bytes can influence the execution context of any program point</a:t>
            </a:r>
            <a:r>
              <a:rPr lang="fr-FR" sz="1200" b="0" i="0" u="none" strike="noStrike" kern="1200" baseline="0" dirty="0" smtClean="0">
                <a:solidFill>
                  <a:schemeClr val="tx1"/>
                </a:solidFill>
                <a:latin typeface="+mn-lt"/>
                <a:ea typeface="+mn-ea"/>
                <a:cs typeface="+mn-cs"/>
              </a:rPr>
              <a:t>]</a:t>
            </a:r>
          </a:p>
          <a:p>
            <a:endParaRPr lang="fr-FR"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14</a:t>
            </a:fld>
            <a:endParaRPr lang="en-US"/>
          </a:p>
        </p:txBody>
      </p:sp>
    </p:spTree>
    <p:extLst>
      <p:ext uri="{BB962C8B-B14F-4D97-AF65-F5344CB8AC3E}">
        <p14:creationId xmlns:p14="http://schemas.microsoft.com/office/powerpoint/2010/main" val="3833078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execution monitor </a:t>
            </a:r>
            <a:r>
              <a:rPr lang="en-US" sz="1200" b="0" i="0" u="none" strike="noStrike" kern="1200" baseline="0" dirty="0" smtClean="0">
                <a:solidFill>
                  <a:schemeClr val="tx1"/>
                </a:solidFill>
                <a:latin typeface="+mn-lt"/>
                <a:ea typeface="+mn-ea"/>
                <a:cs typeface="+mn-cs"/>
              </a:rPr>
              <a:t>to dynamically instrument the program </a:t>
            </a:r>
            <a:r>
              <a:rPr lang="en-US" sz="1200" b="0" i="1" u="none" strike="noStrike" kern="1200" baseline="0" dirty="0" smtClean="0">
                <a:solidFill>
                  <a:schemeClr val="tx1"/>
                </a:solidFill>
                <a:latin typeface="+mn-lt"/>
                <a:ea typeface="+mn-ea"/>
                <a:cs typeface="+mn-cs"/>
              </a:rPr>
              <a:t>P </a:t>
            </a:r>
            <a:r>
              <a:rPr lang="en-US" sz="1200" b="0" i="0" u="none" strike="noStrike" kern="1200" baseline="0" dirty="0" smtClean="0">
                <a:solidFill>
                  <a:schemeClr val="tx1"/>
                </a:solidFill>
                <a:latin typeface="+mn-lt"/>
                <a:ea typeface="+mn-ea"/>
                <a:cs typeface="+mn-cs"/>
              </a:rPr>
              <a:t>and monitor how the program </a:t>
            </a:r>
            <a:r>
              <a:rPr lang="en-US" sz="1200" b="0" i="1" u="none" strike="noStrike" kern="1200" baseline="0" dirty="0" smtClean="0">
                <a:solidFill>
                  <a:schemeClr val="tx1"/>
                </a:solidFill>
                <a:latin typeface="+mn-lt"/>
                <a:ea typeface="+mn-ea"/>
                <a:cs typeface="+mn-cs"/>
              </a:rPr>
              <a:t>P </a:t>
            </a:r>
            <a:r>
              <a:rPr lang="en-US" sz="1200" b="0" i="0" u="none" strike="noStrike" kern="1200" baseline="0" dirty="0" smtClean="0">
                <a:solidFill>
                  <a:schemeClr val="tx1"/>
                </a:solidFill>
                <a:latin typeface="+mn-lt"/>
                <a:ea typeface="+mn-ea"/>
                <a:cs typeface="+mn-cs"/>
              </a:rPr>
              <a:t>processes the input data </a:t>
            </a:r>
            <a:r>
              <a:rPr lang="en-US" sz="1200" b="0" i="1" u="none" strike="noStrike" kern="1200" baseline="0" dirty="0" smtClean="0">
                <a:solidFill>
                  <a:schemeClr val="tx1"/>
                </a:solidFill>
                <a:latin typeface="+mn-lt"/>
                <a:ea typeface="+mn-ea"/>
                <a:cs typeface="+mn-cs"/>
              </a:rPr>
              <a:t>I</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uses a checksum detector to locate potential checksum check points in the program </a:t>
            </a:r>
            <a:r>
              <a:rPr lang="en-US" sz="1200" b="0" i="1" u="none" strike="noStrike" kern="1200" baseline="0" dirty="0" smtClean="0">
                <a:solidFill>
                  <a:schemeClr val="tx1"/>
                </a:solidFill>
                <a:latin typeface="+mn-lt"/>
                <a:ea typeface="+mn-ea"/>
                <a:cs typeface="+mn-cs"/>
              </a:rPr>
              <a:t>P</a:t>
            </a:r>
            <a:r>
              <a:rPr lang="en-US"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The output of this phase is the test cases that could cause the program to crash or consume 100% CPU.</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15</a:t>
            </a:fld>
            <a:endParaRPr lang="en-US"/>
          </a:p>
        </p:txBody>
      </p:sp>
    </p:spTree>
    <p:extLst>
      <p:ext uri="{BB962C8B-B14F-4D97-AF65-F5344CB8AC3E}">
        <p14:creationId xmlns:p14="http://schemas.microsoft.com/office/powerpoint/2010/main" val="1304972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checksum check point.</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23</a:t>
            </a:fld>
            <a:endParaRPr lang="en-US"/>
          </a:p>
        </p:txBody>
      </p:sp>
    </p:spTree>
    <p:extLst>
      <p:ext uri="{BB962C8B-B14F-4D97-AF65-F5344CB8AC3E}">
        <p14:creationId xmlns:p14="http://schemas.microsoft.com/office/powerpoint/2010/main" val="1191571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30</a:t>
            </a:fld>
            <a:endParaRPr lang="en-US"/>
          </a:p>
        </p:txBody>
      </p:sp>
    </p:spTree>
    <p:extLst>
      <p:ext uri="{BB962C8B-B14F-4D97-AF65-F5344CB8AC3E}">
        <p14:creationId xmlns:p14="http://schemas.microsoft.com/office/powerpoint/2010/main" val="3863616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r>
              <a:rPr lang="en-US" dirty="0" smtClean="0"/>
              <a:t>This contrasts with prior symbolic execution methods which would require </a:t>
            </a:r>
            <a:r>
              <a:rPr lang="en-US" b="1" dirty="0" smtClean="0"/>
              <a:t>ALL </a:t>
            </a:r>
            <a:r>
              <a:rPr lang="en-US" dirty="0" smtClean="0"/>
              <a:t>of the bytes involved in the checksum computation to be handled symbolically</a:t>
            </a:r>
          </a:p>
          <a:p>
            <a:pPr lvl="1" algn="l"/>
            <a:r>
              <a:rPr lang="en-US" dirty="0" smtClean="0"/>
              <a:t>Data bytes that are dependencies to the checksum become concrete values, simplifying the constraint solving for the checksum field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allows for many current constraint solvers to be adequate to solve this simple checksum constraint</a:t>
            </a:r>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31</a:t>
            </a:fld>
            <a:endParaRPr lang="en-US"/>
          </a:p>
        </p:txBody>
      </p:sp>
    </p:spTree>
    <p:extLst>
      <p:ext uri="{BB962C8B-B14F-4D97-AF65-F5344CB8AC3E}">
        <p14:creationId xmlns:p14="http://schemas.microsoft.com/office/powerpoint/2010/main" val="884039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Input bytes that can flow into memory allocation functions are considered as hot bytes.</a:t>
            </a:r>
          </a:p>
          <a:p>
            <a:r>
              <a:rPr lang="en-US" sz="1200" b="0" i="0" u="none" strike="noStrike" kern="1200" baseline="0" dirty="0" smtClean="0">
                <a:solidFill>
                  <a:schemeClr val="tx1"/>
                </a:solidFill>
                <a:latin typeface="+mn-lt"/>
                <a:ea typeface="+mn-ea"/>
                <a:cs typeface="+mn-cs"/>
              </a:rPr>
              <a:t>The size of well-formed inputs is roughly in the range from 1,000 to 7,000 bytes, but the number of hot bytes is less than 50.The reason is that memory allocations during displaying an image usually depend on only a few fields in the image, such as the width, length and color depth fields.</a:t>
            </a:r>
          </a:p>
          <a:p>
            <a:r>
              <a:rPr lang="en-US" sz="1200" b="0" i="0" u="none" strike="noStrike" kern="1200" baseline="0" dirty="0" smtClean="0">
                <a:solidFill>
                  <a:schemeClr val="tx1"/>
                </a:solidFill>
                <a:latin typeface="+mn-lt"/>
                <a:ea typeface="+mn-ea"/>
                <a:cs typeface="+mn-cs"/>
              </a:rPr>
              <a:t> We also measured the trace length and performance overhead, as shown in the two rightmost columns. The performance overhead is acceptable.</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33</a:t>
            </a:fld>
            <a:endParaRPr lang="en-US"/>
          </a:p>
        </p:txBody>
      </p:sp>
    </p:spTree>
    <p:extLst>
      <p:ext uri="{BB962C8B-B14F-4D97-AF65-F5344CB8AC3E}">
        <p14:creationId xmlns:p14="http://schemas.microsoft.com/office/powerpoint/2010/main" val="347955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PNG, a popular image format  </a:t>
            </a:r>
          </a:p>
          <a:p>
            <a:r>
              <a:rPr lang="en-US" sz="1200" b="0" i="0" u="none" strike="noStrike" kern="1200" baseline="0" dirty="0" smtClean="0">
                <a:solidFill>
                  <a:schemeClr val="tx1"/>
                </a:solidFill>
                <a:latin typeface="+mn-lt"/>
                <a:ea typeface="+mn-ea"/>
                <a:cs typeface="+mn-cs"/>
              </a:rPr>
              <a:t>PCAP, a widely used format for dumping network packet traces</a:t>
            </a:r>
          </a:p>
          <a:p>
            <a:r>
              <a:rPr lang="en-US" sz="1200" b="0" i="0" u="none" strike="noStrike" kern="1200" baseline="0" dirty="0" smtClean="0">
                <a:solidFill>
                  <a:schemeClr val="tx1"/>
                </a:solidFill>
                <a:latin typeface="+mn-lt"/>
                <a:ea typeface="+mn-ea"/>
                <a:cs typeface="+mn-cs"/>
              </a:rPr>
              <a:t>VCDIFF (Generic Differencing and Compression Data Format) [46] is a general, efficient and portable data format suitable for delta encoding.</a:t>
            </a:r>
          </a:p>
          <a:p>
            <a:r>
              <a:rPr lang="en-US" sz="1200" b="0" i="0" u="none" strike="noStrike" kern="1200" baseline="0" dirty="0" smtClean="0">
                <a:solidFill>
                  <a:schemeClr val="tx1"/>
                </a:solidFill>
                <a:latin typeface="+mn-lt"/>
                <a:ea typeface="+mn-ea"/>
                <a:cs typeface="+mn-cs"/>
              </a:rPr>
              <a:t>Tar archive format is widely used on Unix-like systems.</a:t>
            </a:r>
          </a:p>
          <a:p>
            <a:r>
              <a:rPr lang="en-US" sz="1200" b="0" i="0" u="none" strike="noStrike" kern="1200" baseline="0" dirty="0" smtClean="0">
                <a:solidFill>
                  <a:schemeClr val="tx1"/>
                </a:solidFill>
                <a:latin typeface="+mn-lt"/>
                <a:ea typeface="+mn-ea"/>
                <a:cs typeface="+mn-cs"/>
              </a:rPr>
              <a:t>Intel HEX [7] is a text format</a:t>
            </a:r>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34</a:t>
            </a:fld>
            <a:endParaRPr lang="en-US"/>
          </a:p>
        </p:txBody>
      </p:sp>
    </p:spTree>
    <p:extLst>
      <p:ext uri="{BB962C8B-B14F-4D97-AF65-F5344CB8AC3E}">
        <p14:creationId xmlns:p14="http://schemas.microsoft.com/office/powerpoint/2010/main" val="2685731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baseline="0" dirty="0" smtClean="0"/>
              <a:t>1-2 column - applications</a:t>
            </a:r>
            <a:endParaRPr lang="en-US" i="0" dirty="0" smtClean="0"/>
          </a:p>
          <a:p>
            <a:r>
              <a:rPr lang="en-US" i="1" dirty="0" smtClean="0"/>
              <a:t>A –</a:t>
            </a:r>
            <a:r>
              <a:rPr lang="en-US" i="0" dirty="0" smtClean="0"/>
              <a:t> potential checksum point</a:t>
            </a:r>
          </a:p>
          <a:p>
            <a:r>
              <a:rPr lang="en-US" sz="1200" b="0" i="0" u="none" strike="noStrike" kern="1200" baseline="0" dirty="0" smtClean="0">
                <a:solidFill>
                  <a:schemeClr val="tx1"/>
                </a:solidFill>
                <a:latin typeface="+mn-lt"/>
                <a:ea typeface="+mn-ea"/>
                <a:cs typeface="+mn-cs"/>
              </a:rPr>
              <a:t>if a conditional jump instruction depends on more than 16 input bytes, it is considered as a potential checksum check, the threshold 16 is chosen empirically.</a:t>
            </a:r>
            <a:endParaRPr lang="en-US" i="0" dirty="0" smtClean="0"/>
          </a:p>
          <a:p>
            <a:r>
              <a:rPr lang="en-US" sz="1200" b="0" i="1" u="none" strike="noStrike" kern="1200" baseline="0" dirty="0" smtClean="0">
                <a:solidFill>
                  <a:schemeClr val="tx1"/>
                </a:solidFill>
                <a:latin typeface="+mn-lt"/>
                <a:ea typeface="+mn-ea"/>
                <a:cs typeface="+mn-cs"/>
              </a:rPr>
              <a:t>j</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P</a:t>
            </a:r>
            <a:r>
              <a:rPr lang="en-US" sz="1200" b="0" i="0" u="none" strike="noStrike" kern="1200" baseline="0" dirty="0" smtClean="0">
                <a:solidFill>
                  <a:schemeClr val="tx1"/>
                </a:solidFill>
                <a:latin typeface="+mn-lt"/>
                <a:ea typeface="+mn-ea"/>
                <a:cs typeface="+mn-cs"/>
              </a:rPr>
              <a:t>1 </a:t>
            </a:r>
            <a:r>
              <a:rPr lang="en-US" sz="1200" b="0" i="1" u="none" strike="noStrike" kern="1200" baseline="0" dirty="0" smtClean="0">
                <a:solidFill>
                  <a:schemeClr val="tx1"/>
                </a:solidFill>
                <a:latin typeface="+mn-lt"/>
                <a:ea typeface="+mn-ea"/>
                <a:cs typeface="+mn-cs"/>
              </a:rPr>
              <a:t>\ P′</a:t>
            </a:r>
            <a:r>
              <a:rPr lang="en-US" sz="1200" b="0" i="0" u="none" strike="noStrike" kern="1200" baseline="0" dirty="0" smtClean="0">
                <a:solidFill>
                  <a:schemeClr val="tx1"/>
                </a:solidFill>
                <a:latin typeface="+mn-lt"/>
                <a:ea typeface="+mn-ea"/>
                <a:cs typeface="+mn-cs"/>
              </a:rPr>
              <a:t>0) </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P</a:t>
            </a:r>
            <a:r>
              <a:rPr lang="en-US" sz="1200" b="0" i="0" u="none" strike="noStrike" kern="1200" baseline="0" dirty="0" smtClean="0">
                <a:solidFill>
                  <a:schemeClr val="tx1"/>
                </a:solidFill>
                <a:latin typeface="+mn-lt"/>
                <a:ea typeface="+mn-ea"/>
                <a:cs typeface="+mn-cs"/>
              </a:rPr>
              <a:t>0 </a:t>
            </a:r>
            <a:r>
              <a:rPr lang="en-US" sz="1200" b="0" i="1" u="none" strike="noStrike" kern="1200" baseline="0" dirty="0" smtClean="0">
                <a:solidFill>
                  <a:schemeClr val="tx1"/>
                </a:solidFill>
                <a:latin typeface="+mn-lt"/>
                <a:ea typeface="+mn-ea"/>
                <a:cs typeface="+mn-cs"/>
              </a:rPr>
              <a:t>\ P′</a:t>
            </a:r>
            <a:r>
              <a:rPr lang="en-US" sz="1200" b="0" i="0" u="none" strike="noStrike" kern="1200" baseline="0" dirty="0" smtClean="0">
                <a:solidFill>
                  <a:schemeClr val="tx1"/>
                </a:solidFill>
                <a:latin typeface="+mn-lt"/>
                <a:ea typeface="+mn-ea"/>
                <a:cs typeface="+mn-cs"/>
              </a:rPr>
              <a:t>1)</a:t>
            </a:r>
            <a:r>
              <a:rPr lang="en-US" sz="1200" b="0" i="1" u="none" strike="noStrike" kern="1200" baseline="0" dirty="0" smtClean="0">
                <a:solidFill>
                  <a:schemeClr val="tx1"/>
                </a:solidFill>
                <a:latin typeface="+mn-lt"/>
                <a:ea typeface="+mn-ea"/>
                <a:cs typeface="+mn-cs"/>
              </a:rPr>
              <a:t>j   - </a:t>
            </a:r>
            <a:r>
              <a:rPr lang="en-US" sz="1200" b="0" i="0" u="none" strike="noStrike" kern="1200" baseline="0" dirty="0" smtClean="0">
                <a:solidFill>
                  <a:schemeClr val="tx1"/>
                </a:solidFill>
                <a:latin typeface="+mn-lt"/>
                <a:ea typeface="+mn-ea"/>
                <a:cs typeface="+mn-cs"/>
              </a:rPr>
              <a:t>Real checksum check points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several </a:t>
            </a:r>
            <a:r>
              <a:rPr lang="en-US" sz="1200" b="0" i="0" u="none" strike="noStrike" kern="1200" baseline="0" dirty="0" err="1" smtClean="0">
                <a:solidFill>
                  <a:schemeClr val="tx1"/>
                </a:solidFill>
                <a:latin typeface="+mn-lt"/>
                <a:ea typeface="+mn-ea"/>
                <a:cs typeface="+mn-cs"/>
              </a:rPr>
              <a:t>wellformed</a:t>
            </a:r>
            <a:r>
              <a:rPr lang="en-US" sz="1200" b="0" i="0" u="none" strike="noStrike" kern="1200" baseline="0" dirty="0" smtClean="0">
                <a:solidFill>
                  <a:schemeClr val="tx1"/>
                </a:solidFill>
                <a:latin typeface="+mn-lt"/>
                <a:ea typeface="+mn-ea"/>
                <a:cs typeface="+mn-cs"/>
              </a:rPr>
              <a:t> test cases and slightly more than ten malformed test cases are enough to locate the checksum check points in target programs.</a:t>
            </a:r>
            <a:endParaRPr lang="en-US" i="0" dirty="0"/>
          </a:p>
        </p:txBody>
      </p:sp>
      <p:sp>
        <p:nvSpPr>
          <p:cNvPr id="4" name="Slide Number Placeholder 3"/>
          <p:cNvSpPr>
            <a:spLocks noGrp="1"/>
          </p:cNvSpPr>
          <p:nvPr>
            <p:ph type="sldNum" sz="quarter" idx="10"/>
          </p:nvPr>
        </p:nvSpPr>
        <p:spPr/>
        <p:txBody>
          <a:bodyPr/>
          <a:lstStyle/>
          <a:p>
            <a:fld id="{2F067A76-9B4C-4C0A-A628-E55A7C477A58}" type="slidenum">
              <a:rPr lang="en-US" smtClean="0"/>
              <a:t>35</a:t>
            </a:fld>
            <a:endParaRPr lang="en-US"/>
          </a:p>
        </p:txBody>
      </p:sp>
    </p:spTree>
    <p:extLst>
      <p:ext uri="{BB962C8B-B14F-4D97-AF65-F5344CB8AC3E}">
        <p14:creationId xmlns:p14="http://schemas.microsoft.com/office/powerpoint/2010/main" val="3722526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directly works on binary </a:t>
            </a:r>
            <a:r>
              <a:rPr lang="en-US" sz="1200" b="0" i="0" u="none" strike="noStrike" kern="1200" baseline="0" dirty="0" err="1" smtClean="0">
                <a:solidFill>
                  <a:schemeClr val="tx1"/>
                </a:solidFill>
                <a:latin typeface="+mn-lt"/>
                <a:ea typeface="+mn-ea"/>
                <a:cs typeface="+mn-cs"/>
              </a:rPr>
              <a:t>executables</a:t>
            </a:r>
            <a:r>
              <a:rPr lang="en-US" sz="1200" b="0" i="0" u="none" strike="noStrike" kern="1200" baseline="0" dirty="0" smtClean="0">
                <a:solidFill>
                  <a:schemeClr val="tx1"/>
                </a:solidFill>
                <a:latin typeface="+mn-lt"/>
                <a:ea typeface="+mn-ea"/>
                <a:cs typeface="+mn-cs"/>
              </a:rPr>
              <a:t> and can monitor the execution of all libraries.</a:t>
            </a:r>
            <a:endParaRPr lang="en-US" dirty="0" smtClean="0"/>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directly </a:t>
            </a:r>
            <a:r>
              <a:rPr lang="en-US" sz="1200" b="0" i="0" u="none" strike="noStrike" kern="1200" baseline="0" dirty="0" smtClean="0">
                <a:solidFill>
                  <a:schemeClr val="tx1"/>
                </a:solidFill>
                <a:latin typeface="+mn-lt"/>
                <a:ea typeface="+mn-ea"/>
                <a:cs typeface="+mn-cs"/>
              </a:rPr>
              <a:t>leaves all bytes concrete except those in the checksum fields, which significantly reduces the complexity of the trace constraints.</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F067A76-9B4C-4C0A-A628-E55A7C477A58}" type="slidenum">
              <a:rPr lang="en-US" smtClean="0"/>
              <a:t>39</a:t>
            </a:fld>
            <a:endParaRPr lang="en-US"/>
          </a:p>
        </p:txBody>
      </p:sp>
    </p:spTree>
    <p:extLst>
      <p:ext uri="{BB962C8B-B14F-4D97-AF65-F5344CB8AC3E}">
        <p14:creationId xmlns:p14="http://schemas.microsoft.com/office/powerpoint/2010/main" val="4208482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are designed to protect against intentional data alteration</a:t>
            </a:r>
          </a:p>
          <a:p>
            <a:endParaRPr lang="en-US" dirty="0" smtClean="0"/>
          </a:p>
          <a:p>
            <a:r>
              <a:rPr lang="en-US" sz="1200" b="0" i="0" u="none" strike="noStrike" kern="1200" baseline="0" dirty="0" smtClean="0">
                <a:solidFill>
                  <a:schemeClr val="tx1"/>
                </a:solidFill>
                <a:latin typeface="+mn-lt"/>
                <a:ea typeface="+mn-ea"/>
                <a:cs typeface="+mn-cs"/>
              </a:rPr>
              <a:t>After data decryption, the complex data dependency relationships will heavily influence hot bytes detection and checksum identification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Due to the complexity of the x86 instruction set, the current execution monitor in </a:t>
            </a:r>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system does not instrument all kinds of x86 instructions.</a:t>
            </a:r>
            <a:endParaRPr lang="en-US" dirty="0" smtClean="0"/>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40</a:t>
            </a:fld>
            <a:endParaRPr lang="en-US"/>
          </a:p>
        </p:txBody>
      </p:sp>
    </p:spTree>
    <p:extLst>
      <p:ext uri="{BB962C8B-B14F-4D97-AF65-F5344CB8AC3E}">
        <p14:creationId xmlns:p14="http://schemas.microsoft.com/office/powerpoint/2010/main" val="167768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basic pattern to check the integrity of an input instance at receiving end  is to </a:t>
            </a:r>
            <a:r>
              <a:rPr lang="en-US" dirty="0" err="1" smtClean="0"/>
              <a:t>recompute</a:t>
            </a:r>
            <a:r>
              <a:rPr lang="en-US" dirty="0" smtClean="0"/>
              <a:t> a new checksum of the input instance and compare it with the checksum attached in the input instance. A mismatch indicates a corrupted input</a:t>
            </a:r>
            <a:r>
              <a:rPr lang="en-US" baseline="0" dirty="0" smtClean="0"/>
              <a:t> </a:t>
            </a:r>
            <a:r>
              <a:rPr lang="en-US" dirty="0" smtClean="0"/>
              <a:t>instance.</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3</a:t>
            </a:fld>
            <a:endParaRPr lang="en-US"/>
          </a:p>
        </p:txBody>
      </p:sp>
    </p:spTree>
    <p:extLst>
      <p:ext uri="{BB962C8B-B14F-4D97-AF65-F5344CB8AC3E}">
        <p14:creationId xmlns:p14="http://schemas.microsoft.com/office/powerpoint/2010/main" val="3269142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explicit information ﬂow, that is, direct involvement of a tainted variable in the computation of another variable’s value.</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6</a:t>
            </a:fld>
            <a:endParaRPr lang="en-US"/>
          </a:p>
        </p:txBody>
      </p:sp>
    </p:spTree>
    <p:extLst>
      <p:ext uri="{BB962C8B-B14F-4D97-AF65-F5344CB8AC3E}">
        <p14:creationId xmlns:p14="http://schemas.microsoft.com/office/powerpoint/2010/main" val="3911011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implicit information ﬂow, which refers to situations in which a tainted data value affects the value of another variable indirectly.(due to control dependences2</a:t>
            </a:r>
          </a:p>
          <a:p>
            <a:r>
              <a:rPr lang="en-US" dirty="0" smtClean="0"/>
              <a:t>in the code)</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7</a:t>
            </a:fld>
            <a:endParaRPr lang="en-US"/>
          </a:p>
        </p:txBody>
      </p:sp>
    </p:spTree>
    <p:extLst>
      <p:ext uri="{BB962C8B-B14F-4D97-AF65-F5344CB8AC3E}">
        <p14:creationId xmlns:p14="http://schemas.microsoft.com/office/powerpoint/2010/main" val="3688638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8</a:t>
            </a:fld>
            <a:endParaRPr lang="en-US"/>
          </a:p>
        </p:txBody>
      </p:sp>
    </p:spTree>
    <p:extLst>
      <p:ext uri="{BB962C8B-B14F-4D97-AF65-F5344CB8AC3E}">
        <p14:creationId xmlns:p14="http://schemas.microsoft.com/office/powerpoint/2010/main" val="236738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During symbolic execution, we are trying to determine if certain formulas are </a:t>
            </a:r>
            <a:r>
              <a:rPr lang="en-US" sz="1200" b="0" i="0" kern="1200" dirty="0" err="1" smtClean="0">
                <a:solidFill>
                  <a:schemeClr val="tx1"/>
                </a:solidFill>
                <a:effectLst/>
                <a:latin typeface="+mn-lt"/>
                <a:ea typeface="+mn-ea"/>
                <a:cs typeface="+mn-cs"/>
              </a:rPr>
              <a:t>satisﬁable</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•E.g., is a particular program point reachable?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•Figure out if the path condition is </a:t>
            </a:r>
            <a:r>
              <a:rPr lang="en-US" sz="1200" b="0" i="0" kern="1200" dirty="0" err="1" smtClean="0">
                <a:solidFill>
                  <a:schemeClr val="tx1"/>
                </a:solidFill>
                <a:effectLst/>
                <a:latin typeface="+mn-lt"/>
                <a:ea typeface="+mn-ea"/>
                <a:cs typeface="+mn-cs"/>
              </a:rPr>
              <a:t>satisﬁable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•E.g., is array access a[</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out of bounds?</a:t>
            </a:r>
          </a:p>
          <a:p>
            <a:r>
              <a:rPr lang="en-US" sz="1200" b="0" i="0" kern="1200" dirty="0" smtClean="0">
                <a:solidFill>
                  <a:schemeClr val="tx1"/>
                </a:solidFill>
                <a:effectLst/>
                <a:latin typeface="+mn-lt"/>
                <a:ea typeface="+mn-ea"/>
                <a:cs typeface="+mn-cs"/>
              </a:rPr>
              <a:t>•Figure out if conjunction of path condition and </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&lt;0 ∨ </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&gt; </a:t>
            </a:r>
            <a:r>
              <a:rPr lang="en-US" sz="1200" b="0" i="0" kern="1200" dirty="0" err="1" smtClean="0">
                <a:solidFill>
                  <a:schemeClr val="tx1"/>
                </a:solidFill>
                <a:effectLst/>
                <a:latin typeface="+mn-lt"/>
                <a:ea typeface="+mn-ea"/>
                <a:cs typeface="+mn-cs"/>
              </a:rPr>
              <a:t>a.length</a:t>
            </a:r>
            <a:r>
              <a:rPr lang="en-US" sz="1200" b="0" i="0" kern="1200" dirty="0" smtClean="0">
                <a:solidFill>
                  <a:schemeClr val="tx1"/>
                </a:solidFill>
                <a:effectLst/>
                <a:latin typeface="+mn-lt"/>
                <a:ea typeface="+mn-ea"/>
                <a:cs typeface="+mn-cs"/>
              </a:rPr>
              <a:t> is </a:t>
            </a:r>
            <a:r>
              <a:rPr lang="en-US" sz="1200" b="0" i="0" kern="1200" dirty="0" err="1" smtClean="0">
                <a:solidFill>
                  <a:schemeClr val="tx1"/>
                </a:solidFill>
                <a:effectLst/>
                <a:latin typeface="+mn-lt"/>
                <a:ea typeface="+mn-ea"/>
                <a:cs typeface="+mn-cs"/>
              </a:rPr>
              <a:t>satisﬁable</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•E.g., generate concrete inputs that execute the same paths</a:t>
            </a:r>
          </a:p>
          <a:p>
            <a:r>
              <a:rPr lang="en-US" sz="1200" b="0" i="0" kern="1200" smtClean="0">
                <a:solidFill>
                  <a:schemeClr val="tx1"/>
                </a:solidFill>
                <a:effectLst/>
                <a:latin typeface="+mn-lt"/>
                <a:ea typeface="+mn-ea"/>
                <a:cs typeface="+mn-cs"/>
              </a:rPr>
              <a:t>This is enabled by powerful SMT/SAT solvers</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By negating some of the conditions in the Path Constraint, and by using a </a:t>
            </a:r>
            <a:r>
              <a:rPr lang="en-US" sz="1200" b="0" i="0" u="none" strike="noStrike" kern="1200" dirty="0" smtClean="0">
                <a:solidFill>
                  <a:schemeClr val="tx1"/>
                </a:solidFill>
                <a:effectLst/>
                <a:latin typeface="+mn-lt"/>
                <a:ea typeface="+mn-ea"/>
                <a:cs typeface="+mn-cs"/>
                <a:hlinkClick r:id="rId3" tooltip="Constraint solver"/>
              </a:rPr>
              <a:t>constraint solver</a:t>
            </a:r>
            <a:r>
              <a:rPr lang="en-US" sz="1200" b="0" i="0" kern="1200" dirty="0" smtClean="0">
                <a:solidFill>
                  <a:schemeClr val="tx1"/>
                </a:solidFill>
                <a:effectLst/>
                <a:latin typeface="+mn-lt"/>
                <a:ea typeface="+mn-ea"/>
                <a:cs typeface="+mn-cs"/>
              </a:rPr>
              <a:t> to obtain satisfying assignments to the modified Path Constraint it is possible to generate inputs that explore new parts of the program.</a:t>
            </a:r>
          </a:p>
          <a:p>
            <a:r>
              <a:rPr lang="en-US" sz="1200" b="0" i="0" u="none" strike="noStrike" kern="1200" baseline="0" dirty="0" smtClean="0">
                <a:solidFill>
                  <a:schemeClr val="tx1"/>
                </a:solidFill>
                <a:latin typeface="+mn-lt"/>
                <a:ea typeface="+mn-ea"/>
                <a:cs typeface="+mn-cs"/>
              </a:rPr>
              <a:t>Can substitute all program inputs with symbolic values, gather input constraints on a program trace and generate new inputs that can drive program executions along different traces.</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These systems are able to provide good code coverage and have proven to highly improve the effectiveness of traditional fuzzing tools.</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9</a:t>
            </a:fld>
            <a:endParaRPr lang="en-US"/>
          </a:p>
        </p:txBody>
      </p:sp>
    </p:spTree>
    <p:extLst>
      <p:ext uri="{BB962C8B-B14F-4D97-AF65-F5344CB8AC3E}">
        <p14:creationId xmlns:p14="http://schemas.microsoft.com/office/powerpoint/2010/main" val="1994635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Finally, the code reads image data row by row into the allocated buffer.</a:t>
            </a:r>
          </a:p>
          <a:p>
            <a:r>
              <a:rPr lang="en-US" dirty="0" smtClean="0"/>
              <a:t>However, a specially crafted image containing large width and height values can cause an integer overflow in the above</a:t>
            </a:r>
          </a:p>
          <a:p>
            <a:r>
              <a:rPr lang="en-US" dirty="0" smtClean="0"/>
              <a:t>expression (line 10) and further lead to an insufficient memory allocation at line 11. A heap overflow will eventually</a:t>
            </a:r>
          </a:p>
          <a:p>
            <a:r>
              <a:rPr lang="en-US" dirty="0" smtClean="0"/>
              <a:t>occur when the code reads image data into memory, leading to a potential attack.</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11</a:t>
            </a:fld>
            <a:endParaRPr lang="en-US"/>
          </a:p>
        </p:txBody>
      </p:sp>
    </p:spTree>
    <p:extLst>
      <p:ext uri="{BB962C8B-B14F-4D97-AF65-F5344CB8AC3E}">
        <p14:creationId xmlns:p14="http://schemas.microsoft.com/office/powerpoint/2010/main" val="128303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can perform </a:t>
            </a:r>
            <a:r>
              <a:rPr lang="en-US" i="1" dirty="0" smtClean="0"/>
              <a:t>checksum-aware </a:t>
            </a:r>
            <a:r>
              <a:rPr lang="en-US" i="1" smtClean="0"/>
              <a:t>fuzzing </a:t>
            </a:r>
            <a:endParaRPr lang="en-US" i="1" dirty="0" smtClean="0"/>
          </a:p>
          <a:p>
            <a:endParaRPr lang="en-US" dirty="0" smtClean="0"/>
          </a:p>
          <a:p>
            <a:r>
              <a:rPr lang="en-US" dirty="0" smtClean="0"/>
              <a:t>(e.g., memory allocation function </a:t>
            </a:r>
            <a:r>
              <a:rPr lang="en-US" dirty="0" err="1" smtClean="0"/>
              <a:t>malloc</a:t>
            </a:r>
            <a:r>
              <a:rPr lang="en-US" dirty="0" smtClean="0"/>
              <a:t>(), string manipulation function </a:t>
            </a:r>
            <a:r>
              <a:rPr lang="en-US" dirty="0" err="1" smtClean="0"/>
              <a:t>strcpy</a:t>
            </a:r>
            <a:r>
              <a:rPr lang="en-US" dirty="0" smtClean="0"/>
              <a:t>()) </a:t>
            </a:r>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12</a:t>
            </a:fld>
            <a:endParaRPr lang="en-US"/>
          </a:p>
        </p:txBody>
      </p:sp>
    </p:spTree>
    <p:extLst>
      <p:ext uri="{BB962C8B-B14F-4D97-AF65-F5344CB8AC3E}">
        <p14:creationId xmlns:p14="http://schemas.microsoft.com/office/powerpoint/2010/main" val="919923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smtClean="0">
                <a:solidFill>
                  <a:schemeClr val="tx1"/>
                </a:solidFill>
                <a:latin typeface="+mn-lt"/>
                <a:ea typeface="+mn-ea"/>
                <a:cs typeface="+mn-cs"/>
              </a:rPr>
              <a:t>TaintScope</a:t>
            </a:r>
            <a:r>
              <a:rPr lang="en-US" sz="1200" b="0" i="0" u="none" strike="noStrike" kern="1200" baseline="0" dirty="0" smtClean="0">
                <a:solidFill>
                  <a:schemeClr val="tx1"/>
                </a:solidFill>
                <a:latin typeface="+mn-lt"/>
                <a:ea typeface="+mn-ea"/>
                <a:cs typeface="+mn-cs"/>
              </a:rPr>
              <a:t> identifies which bytes in a well-formed input are used in security-sensitive operations (</a:t>
            </a:r>
            <a:r>
              <a:rPr lang="en-US" sz="1200" b="0" i="0" u="none" strike="noStrike" kern="1200" baseline="0" dirty="0" err="1" smtClean="0">
                <a:solidFill>
                  <a:schemeClr val="tx1"/>
                </a:solidFill>
                <a:latin typeface="+mn-lt"/>
                <a:ea typeface="+mn-ea"/>
                <a:cs typeface="+mn-cs"/>
              </a:rPr>
              <a:t>e.g.invoking</a:t>
            </a:r>
            <a:r>
              <a:rPr lang="en-US" sz="1200" b="0" i="0" u="none" strike="noStrike" kern="1200" baseline="0" dirty="0" smtClean="0">
                <a:solidFill>
                  <a:schemeClr val="tx1"/>
                </a:solidFill>
                <a:latin typeface="+mn-lt"/>
                <a:ea typeface="+mn-ea"/>
                <a:cs typeface="+mn-cs"/>
              </a:rPr>
              <a:t> system/library calls) and then focuses on modifying such bytes.</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067A76-9B4C-4C0A-A628-E55A7C477A58}" type="slidenum">
              <a:rPr lang="en-US" smtClean="0"/>
              <a:t>13</a:t>
            </a:fld>
            <a:endParaRPr lang="en-US"/>
          </a:p>
        </p:txBody>
      </p:sp>
    </p:spTree>
    <p:extLst>
      <p:ext uri="{BB962C8B-B14F-4D97-AF65-F5344CB8AC3E}">
        <p14:creationId xmlns:p14="http://schemas.microsoft.com/office/powerpoint/2010/main" val="3210136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EB2F16-8F55-4D9C-80BE-D00EFAFE5BD9}" type="datetime1">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15461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00EA52-66EE-43A9-8BDE-57118D587AE9}" type="datetime1">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4207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07A973-9604-4BD9-9EEA-BF65033B96BE}" type="datetime1">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670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D7403-E492-4CFE-9573-F05376BD4D8F}" type="datetime1">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7597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C1C841-7A62-4474-9176-C962F00A68AB}" type="datetime1">
              <a:rPr lang="en-US" smtClean="0"/>
              <a:t>3/27/2013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4174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64A32C-A4B9-4E5A-B474-25DD35D84078}" type="datetime1">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9355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49576F-7464-4FAD-BDDA-5044085FA054}" type="datetime1">
              <a:rPr lang="en-US" smtClean="0"/>
              <a:t>3/27/2013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384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E4C1DF-B4AC-4D74-80CB-E277A7FA655F}" type="datetime1">
              <a:rPr lang="en-US" smtClean="0"/>
              <a:t>3/27/2013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047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A173F-13D0-4F44-82EB-6710DCB6BF42}" type="datetime1">
              <a:rPr lang="en-US" smtClean="0"/>
              <a:t>3/27/2013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6119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82AF7-A45C-4610-9BCE-79AFB5DE5DE1}" type="datetime1">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03209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7C92C5-A700-4803-AC57-6AF2285FDB2C}" type="datetime1">
              <a:rPr lang="en-US" smtClean="0"/>
              <a:t>3/27/2013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9308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23F21-3B14-496C-9251-3120D69DF760}" type="datetime1">
              <a:rPr lang="en-US" smtClean="0"/>
              <a:t>3/27/2013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0339682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ofei@cse.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153400" cy="1752600"/>
          </a:xfrm>
        </p:spPr>
        <p:txBody>
          <a:bodyPr>
            <a:noAutofit/>
          </a:bodyPr>
          <a:lstStyle/>
          <a:p>
            <a:pPr algn="l"/>
            <a:r>
              <a:rPr lang="en-US" sz="3200" b="1" u="sng" dirty="0" err="1">
                <a:solidFill>
                  <a:srgbClr val="7030A0"/>
                </a:solidFill>
                <a:cs typeface="Times New Roman" pitchFamily="18" charset="0"/>
              </a:rPr>
              <a:t>TaintScope</a:t>
            </a:r>
            <a:r>
              <a:rPr lang="en-US" sz="3200" b="1" u="sng" dirty="0">
                <a:solidFill>
                  <a:srgbClr val="7030A0"/>
                </a:solidFill>
                <a:cs typeface="Times New Roman" pitchFamily="18" charset="0"/>
              </a:rPr>
              <a:t>: A Checksum-Aware Directed Fuzzing Tool for Automatic Software</a:t>
            </a:r>
            <a:br>
              <a:rPr lang="en-US" sz="3200" b="1" u="sng" dirty="0">
                <a:solidFill>
                  <a:srgbClr val="7030A0"/>
                </a:solidFill>
                <a:cs typeface="Times New Roman" pitchFamily="18" charset="0"/>
              </a:rPr>
            </a:br>
            <a:r>
              <a:rPr lang="en-US" sz="3200" b="1" u="sng" dirty="0">
                <a:solidFill>
                  <a:srgbClr val="7030A0"/>
                </a:solidFill>
                <a:cs typeface="Times New Roman" pitchFamily="18" charset="0"/>
              </a:rPr>
              <a:t>Vulnerability Detection</a:t>
            </a:r>
          </a:p>
        </p:txBody>
      </p:sp>
      <p:sp>
        <p:nvSpPr>
          <p:cNvPr id="3" name="Subtitle 2"/>
          <p:cNvSpPr>
            <a:spLocks noGrp="1"/>
          </p:cNvSpPr>
          <p:nvPr>
            <p:ph type="subTitle" idx="1"/>
          </p:nvPr>
        </p:nvSpPr>
        <p:spPr>
          <a:xfrm>
            <a:off x="228600" y="2133600"/>
            <a:ext cx="8763000" cy="4724400"/>
          </a:xfrm>
        </p:spPr>
        <p:txBody>
          <a:bodyPr>
            <a:normAutofit fontScale="85000" lnSpcReduction="10000"/>
          </a:bodyPr>
          <a:lstStyle/>
          <a:p>
            <a:endParaRPr lang="de-DE" dirty="0" smtClean="0">
              <a:solidFill>
                <a:srgbClr val="00B050"/>
              </a:solidFill>
            </a:endParaRPr>
          </a:p>
          <a:p>
            <a:r>
              <a:rPr lang="de-DE" dirty="0" smtClean="0">
                <a:solidFill>
                  <a:srgbClr val="00B050"/>
                </a:solidFill>
              </a:rPr>
              <a:t>Tielei </a:t>
            </a:r>
            <a:r>
              <a:rPr lang="de-DE" dirty="0">
                <a:solidFill>
                  <a:srgbClr val="00B050"/>
                </a:solidFill>
              </a:rPr>
              <a:t>Wang1</a:t>
            </a:r>
            <a:r>
              <a:rPr lang="de-DE" i="1" dirty="0">
                <a:solidFill>
                  <a:srgbClr val="00B050"/>
                </a:solidFill>
              </a:rPr>
              <a:t>;</a:t>
            </a:r>
            <a:r>
              <a:rPr lang="de-DE" dirty="0">
                <a:solidFill>
                  <a:srgbClr val="00B050"/>
                </a:solidFill>
              </a:rPr>
              <a:t>2, Tao Wei1</a:t>
            </a:r>
            <a:r>
              <a:rPr lang="de-DE" i="1" dirty="0">
                <a:solidFill>
                  <a:srgbClr val="00B050"/>
                </a:solidFill>
              </a:rPr>
              <a:t>;</a:t>
            </a:r>
            <a:r>
              <a:rPr lang="de-DE" dirty="0">
                <a:solidFill>
                  <a:srgbClr val="00B050"/>
                </a:solidFill>
              </a:rPr>
              <a:t>2, Guofei Gu3, Wei Zou1</a:t>
            </a:r>
            <a:r>
              <a:rPr lang="de-DE" i="1" dirty="0">
                <a:solidFill>
                  <a:srgbClr val="00B050"/>
                </a:solidFill>
              </a:rPr>
              <a:t>;</a:t>
            </a:r>
            <a:r>
              <a:rPr lang="de-DE" dirty="0">
                <a:solidFill>
                  <a:srgbClr val="00B050"/>
                </a:solidFill>
              </a:rPr>
              <a:t>2</a:t>
            </a:r>
            <a:endParaRPr lang="de-DE" i="1" dirty="0">
              <a:solidFill>
                <a:srgbClr val="00B050"/>
              </a:solidFill>
            </a:endParaRPr>
          </a:p>
          <a:p>
            <a:r>
              <a:rPr lang="en-US" sz="2300" i="1" dirty="0">
                <a:solidFill>
                  <a:srgbClr val="00B050"/>
                </a:solidFill>
              </a:rPr>
              <a:t>1Key Laboratory of Network and Software Security Assurance (</a:t>
            </a:r>
            <a:r>
              <a:rPr lang="en-US" sz="2300" i="1" dirty="0" smtClean="0">
                <a:solidFill>
                  <a:srgbClr val="00B050"/>
                </a:solidFill>
              </a:rPr>
              <a:t>Peking University</a:t>
            </a:r>
            <a:r>
              <a:rPr lang="en-US" sz="2300" i="1" dirty="0">
                <a:solidFill>
                  <a:srgbClr val="00B050"/>
                </a:solidFill>
              </a:rPr>
              <a:t>),</a:t>
            </a:r>
          </a:p>
          <a:p>
            <a:r>
              <a:rPr lang="en-US" sz="2300" i="1" dirty="0">
                <a:solidFill>
                  <a:srgbClr val="00B050"/>
                </a:solidFill>
              </a:rPr>
              <a:t>Ministry of Education, Beijing 100871, China</a:t>
            </a:r>
          </a:p>
          <a:p>
            <a:r>
              <a:rPr lang="en-US" sz="2300" i="1" dirty="0">
                <a:solidFill>
                  <a:srgbClr val="00B050"/>
                </a:solidFill>
              </a:rPr>
              <a:t>2Institute of Computer Science and Technology, Peking University</a:t>
            </a:r>
          </a:p>
          <a:p>
            <a:r>
              <a:rPr lang="en-US" sz="2300" i="1" dirty="0">
                <a:solidFill>
                  <a:srgbClr val="00B050"/>
                </a:solidFill>
              </a:rPr>
              <a:t>3 Department of Computer Science &amp; Engineering, Texas A&amp;M University</a:t>
            </a:r>
          </a:p>
          <a:p>
            <a:r>
              <a:rPr lang="en-US" sz="2300" i="1" dirty="0" smtClean="0">
                <a:solidFill>
                  <a:srgbClr val="00B050"/>
                </a:solidFill>
              </a:rPr>
              <a:t>{</a:t>
            </a:r>
            <a:r>
              <a:rPr lang="en-US" sz="2300" i="1" dirty="0" err="1" smtClean="0">
                <a:solidFill>
                  <a:srgbClr val="00B050"/>
                </a:solidFill>
              </a:rPr>
              <a:t>wangtielei</a:t>
            </a:r>
            <a:r>
              <a:rPr lang="en-US" sz="2300" i="1" dirty="0">
                <a:solidFill>
                  <a:srgbClr val="00B050"/>
                </a:solidFill>
              </a:rPr>
              <a:t>, </a:t>
            </a:r>
            <a:r>
              <a:rPr lang="en-US" sz="2300" i="1" dirty="0" err="1">
                <a:solidFill>
                  <a:srgbClr val="00B050"/>
                </a:solidFill>
              </a:rPr>
              <a:t>weitao</a:t>
            </a:r>
            <a:r>
              <a:rPr lang="en-US" sz="2300" i="1" dirty="0">
                <a:solidFill>
                  <a:srgbClr val="00B050"/>
                </a:solidFill>
              </a:rPr>
              <a:t>, </a:t>
            </a:r>
            <a:r>
              <a:rPr lang="en-US" sz="2300" i="1" dirty="0" err="1" smtClean="0">
                <a:solidFill>
                  <a:srgbClr val="00B050"/>
                </a:solidFill>
              </a:rPr>
              <a:t>zouwei</a:t>
            </a:r>
            <a:r>
              <a:rPr lang="en-US" sz="2300" i="1" dirty="0" smtClean="0">
                <a:solidFill>
                  <a:srgbClr val="00B050"/>
                </a:solidFill>
              </a:rPr>
              <a:t>}@icst.pku.edu.cn</a:t>
            </a:r>
            <a:r>
              <a:rPr lang="en-US" sz="2300" i="1" dirty="0">
                <a:solidFill>
                  <a:srgbClr val="00B050"/>
                </a:solidFill>
              </a:rPr>
              <a:t>, </a:t>
            </a:r>
            <a:r>
              <a:rPr lang="en-US" sz="2300" i="1" dirty="0" smtClean="0">
                <a:solidFill>
                  <a:srgbClr val="00B050"/>
                </a:solidFill>
                <a:hlinkClick r:id="rId3"/>
              </a:rPr>
              <a:t>guofei@cse.tamu.edu</a:t>
            </a:r>
            <a:endParaRPr lang="en-US" sz="2300" i="1" dirty="0" smtClean="0">
              <a:solidFill>
                <a:srgbClr val="00B050"/>
              </a:solidFill>
            </a:endParaRPr>
          </a:p>
          <a:p>
            <a:r>
              <a:rPr lang="en-US" sz="2000" dirty="0">
                <a:solidFill>
                  <a:srgbClr val="C00000"/>
                </a:solidFill>
              </a:rPr>
              <a:t>31st IEEE Symposium on Security &amp; Privacy</a:t>
            </a:r>
            <a:endParaRPr lang="en-US" sz="2300" i="1" dirty="0" smtClean="0">
              <a:solidFill>
                <a:srgbClr val="C00000"/>
              </a:solidFill>
            </a:endParaRPr>
          </a:p>
          <a:p>
            <a:endParaRPr lang="en-US" dirty="0" smtClean="0">
              <a:solidFill>
                <a:schemeClr val="tx1"/>
              </a:solidFill>
            </a:endParaRPr>
          </a:p>
          <a:p>
            <a:r>
              <a:rPr lang="en-US" sz="3000" dirty="0" smtClean="0">
                <a:solidFill>
                  <a:schemeClr val="tx1"/>
                </a:solidFill>
              </a:rPr>
              <a:t>Presented by - Swati </a:t>
            </a:r>
            <a:r>
              <a:rPr lang="en-US" sz="3000" dirty="0" err="1" smtClean="0">
                <a:solidFill>
                  <a:schemeClr val="tx1"/>
                </a:solidFill>
              </a:rPr>
              <a:t>Tripathi</a:t>
            </a:r>
            <a:endParaRPr lang="en-US" sz="3000" dirty="0" smtClean="0">
              <a:solidFill>
                <a:schemeClr val="tx1"/>
              </a:solidFill>
            </a:endParaRPr>
          </a:p>
          <a:p>
            <a:r>
              <a:rPr lang="en-US" sz="3000" dirty="0" smtClean="0">
                <a:solidFill>
                  <a:schemeClr val="tx1"/>
                </a:solidFill>
              </a:rPr>
              <a:t>CAP 6135 – SPRING 2013</a:t>
            </a:r>
          </a:p>
          <a:p>
            <a:r>
              <a:rPr lang="en-US" sz="3000" dirty="0" smtClean="0">
                <a:solidFill>
                  <a:schemeClr val="tx1"/>
                </a:solidFill>
              </a:rPr>
              <a:t>University of Central Florida</a:t>
            </a:r>
            <a:endParaRPr lang="en-US" sz="3000"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b="1" smtClean="0"/>
              <a:pPr/>
              <a:t>1</a:t>
            </a:fld>
            <a:endParaRPr lang="en-US" b="1" dirty="0"/>
          </a:p>
        </p:txBody>
      </p:sp>
    </p:spTree>
    <p:extLst>
      <p:ext uri="{BB962C8B-B14F-4D97-AF65-F5344CB8AC3E}">
        <p14:creationId xmlns:p14="http://schemas.microsoft.com/office/powerpoint/2010/main" val="3620424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The Problem</a:t>
            </a:r>
            <a:endParaRPr lang="en-US" b="1" u="sng" dirty="0">
              <a:solidFill>
                <a:srgbClr val="7030A0"/>
              </a:solidFill>
            </a:endParaRPr>
          </a:p>
        </p:txBody>
      </p:sp>
      <p:sp>
        <p:nvSpPr>
          <p:cNvPr id="3" name="Content Placeholder 2"/>
          <p:cNvSpPr>
            <a:spLocks noGrp="1"/>
          </p:cNvSpPr>
          <p:nvPr>
            <p:ph idx="1"/>
          </p:nvPr>
        </p:nvSpPr>
        <p:spPr>
          <a:xfrm>
            <a:off x="457200" y="1371600"/>
            <a:ext cx="8229600" cy="4754563"/>
          </a:xfrm>
        </p:spPr>
        <p:txBody>
          <a:bodyPr/>
          <a:lstStyle/>
          <a:p>
            <a:r>
              <a:rPr lang="en-US" dirty="0" smtClean="0"/>
              <a:t>The </a:t>
            </a:r>
            <a:r>
              <a:rPr lang="en-US" dirty="0" smtClean="0">
                <a:solidFill>
                  <a:srgbClr val="0070C0"/>
                </a:solidFill>
              </a:rPr>
              <a:t>input mutation space </a:t>
            </a:r>
            <a:r>
              <a:rPr lang="en-US" dirty="0" smtClean="0"/>
              <a:t>is enormous .</a:t>
            </a:r>
          </a:p>
          <a:p>
            <a:r>
              <a:rPr lang="en-US" dirty="0" smtClean="0"/>
              <a:t>Most malformed inputs dropped at an early stage, if the program employs a </a:t>
            </a:r>
            <a:r>
              <a:rPr lang="en-US" dirty="0" smtClean="0">
                <a:solidFill>
                  <a:srgbClr val="0070C0"/>
                </a:solidFill>
              </a:rPr>
              <a:t>checksum</a:t>
            </a:r>
            <a:r>
              <a:rPr lang="en-US" dirty="0" smtClean="0"/>
              <a:t> mechanism.              </a:t>
            </a:r>
            <a:r>
              <a:rPr lang="en-US" sz="2000" dirty="0" smtClean="0">
                <a:solidFill>
                  <a:srgbClr val="00B0F0"/>
                </a:solidFill>
              </a:rPr>
              <a:t>File Format</a:t>
            </a:r>
          </a:p>
          <a:p>
            <a:pPr marL="2743200" lvl="6" indent="0">
              <a:buNone/>
            </a:pPr>
            <a:r>
              <a:rPr lang="en-US" dirty="0" smtClean="0">
                <a:solidFill>
                  <a:srgbClr val="00B0F0"/>
                </a:solidFill>
              </a:rPr>
              <a:t>      Real size of input</a:t>
            </a:r>
          </a:p>
          <a:p>
            <a:pPr lvl="6"/>
            <a:endParaRPr lang="en-US" dirty="0" smtClean="0"/>
          </a:p>
          <a:p>
            <a:pPr lvl="6"/>
            <a:endParaRPr lang="en-US" dirty="0"/>
          </a:p>
          <a:p>
            <a:pPr lvl="6"/>
            <a:endParaRPr lang="en-US" dirty="0" smtClean="0"/>
          </a:p>
          <a:p>
            <a:pPr marL="2743200" lvl="6" indent="0">
              <a:buNone/>
            </a:pPr>
            <a:r>
              <a:rPr lang="en-US" dirty="0" smtClean="0"/>
              <a:t>              </a:t>
            </a:r>
            <a:r>
              <a:rPr lang="en-US" dirty="0" smtClean="0">
                <a:solidFill>
                  <a:srgbClr val="00B0F0"/>
                </a:solidFill>
              </a:rPr>
              <a:t>Image Data</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895600"/>
            <a:ext cx="2933700" cy="3419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5334000" y="3276600"/>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34000" y="36576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0" y="5105400"/>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584643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Example Code</a:t>
            </a:r>
            <a:endParaRPr lang="en-US" b="1" u="sng" dirty="0">
              <a:solidFill>
                <a:srgbClr val="7030A0"/>
              </a:solidFill>
            </a:endParaRPr>
          </a:p>
        </p:txBody>
      </p:sp>
      <p:sp>
        <p:nvSpPr>
          <p:cNvPr id="3" name="Content Placeholder 2"/>
          <p:cNvSpPr>
            <a:spLocks noGrp="1"/>
          </p:cNvSpPr>
          <p:nvPr>
            <p:ph idx="1"/>
          </p:nvPr>
        </p:nvSpPr>
        <p:spPr>
          <a:xfrm>
            <a:off x="457200" y="1600200"/>
            <a:ext cx="8229600" cy="5257800"/>
          </a:xfrm>
        </p:spPr>
        <p:txBody>
          <a:bodyPr>
            <a:normAutofit fontScale="40000" lnSpcReduction="20000"/>
          </a:bodyPr>
          <a:lstStyle/>
          <a:p>
            <a:pPr marL="0" indent="0">
              <a:buNone/>
            </a:pPr>
            <a:r>
              <a:rPr lang="en-US" sz="4500" dirty="0">
                <a:solidFill>
                  <a:srgbClr val="00B050"/>
                </a:solidFill>
              </a:rPr>
              <a:t>1 void </a:t>
            </a:r>
            <a:r>
              <a:rPr lang="en-US" sz="4500" dirty="0" err="1">
                <a:solidFill>
                  <a:srgbClr val="00B050"/>
                </a:solidFill>
              </a:rPr>
              <a:t>decode_image</a:t>
            </a:r>
            <a:r>
              <a:rPr lang="en-US" sz="4500" dirty="0">
                <a:solidFill>
                  <a:srgbClr val="00B050"/>
                </a:solidFill>
              </a:rPr>
              <a:t>(FILE* </a:t>
            </a:r>
            <a:r>
              <a:rPr lang="en-US" sz="4500" dirty="0" err="1">
                <a:solidFill>
                  <a:srgbClr val="00B050"/>
                </a:solidFill>
              </a:rPr>
              <a:t>fd</a:t>
            </a:r>
            <a:r>
              <a:rPr lang="en-US" sz="4500" dirty="0">
                <a:solidFill>
                  <a:srgbClr val="00B050"/>
                </a:solidFill>
              </a:rPr>
              <a:t>){</a:t>
            </a:r>
          </a:p>
          <a:p>
            <a:pPr marL="0" indent="0">
              <a:buNone/>
            </a:pPr>
            <a:r>
              <a:rPr lang="en-US" sz="4500" dirty="0">
                <a:solidFill>
                  <a:srgbClr val="00B050"/>
                </a:solidFill>
              </a:rPr>
              <a:t>2 ...</a:t>
            </a:r>
          </a:p>
          <a:p>
            <a:pPr marL="0" indent="0">
              <a:buNone/>
            </a:pPr>
            <a:r>
              <a:rPr lang="en-US" sz="4500" dirty="0">
                <a:solidFill>
                  <a:srgbClr val="00B050"/>
                </a:solidFill>
              </a:rPr>
              <a:t>3 </a:t>
            </a:r>
            <a:r>
              <a:rPr lang="en-US" sz="4500" dirty="0" err="1">
                <a:solidFill>
                  <a:srgbClr val="00B050"/>
                </a:solidFill>
              </a:rPr>
              <a:t>int</a:t>
            </a:r>
            <a:r>
              <a:rPr lang="en-US" sz="4500" dirty="0">
                <a:solidFill>
                  <a:srgbClr val="00B050"/>
                </a:solidFill>
              </a:rPr>
              <a:t> length = </a:t>
            </a:r>
            <a:r>
              <a:rPr lang="en-US" sz="4500" dirty="0" err="1">
                <a:solidFill>
                  <a:srgbClr val="00B050"/>
                </a:solidFill>
              </a:rPr>
              <a:t>get_length</a:t>
            </a:r>
            <a:r>
              <a:rPr lang="en-US" sz="4500" dirty="0">
                <a:solidFill>
                  <a:srgbClr val="00B050"/>
                </a:solidFill>
              </a:rPr>
              <a:t>(</a:t>
            </a:r>
            <a:r>
              <a:rPr lang="en-US" sz="4500" dirty="0" err="1">
                <a:solidFill>
                  <a:srgbClr val="00B050"/>
                </a:solidFill>
              </a:rPr>
              <a:t>fd</a:t>
            </a:r>
            <a:r>
              <a:rPr lang="en-US" sz="4500" dirty="0">
                <a:solidFill>
                  <a:srgbClr val="00B050"/>
                </a:solidFill>
              </a:rPr>
              <a:t>);</a:t>
            </a:r>
          </a:p>
          <a:p>
            <a:pPr marL="0" indent="0">
              <a:buNone/>
            </a:pPr>
            <a:r>
              <a:rPr lang="en-US" sz="4500" dirty="0">
                <a:solidFill>
                  <a:srgbClr val="FF0000"/>
                </a:solidFill>
              </a:rPr>
              <a:t>4 </a:t>
            </a:r>
            <a:r>
              <a:rPr lang="en-US" sz="4500" dirty="0" err="1">
                <a:solidFill>
                  <a:srgbClr val="FF0000"/>
                </a:solidFill>
              </a:rPr>
              <a:t>int</a:t>
            </a:r>
            <a:r>
              <a:rPr lang="en-US" sz="4500" dirty="0">
                <a:solidFill>
                  <a:srgbClr val="FF0000"/>
                </a:solidFill>
              </a:rPr>
              <a:t> </a:t>
            </a:r>
            <a:r>
              <a:rPr lang="en-US" sz="4500" dirty="0" err="1">
                <a:solidFill>
                  <a:srgbClr val="FF0000"/>
                </a:solidFill>
              </a:rPr>
              <a:t>recomputed_chksum</a:t>
            </a:r>
            <a:r>
              <a:rPr lang="en-US" sz="4500" dirty="0">
                <a:solidFill>
                  <a:srgbClr val="FF0000"/>
                </a:solidFill>
              </a:rPr>
              <a:t> = checksum(</a:t>
            </a:r>
            <a:r>
              <a:rPr lang="en-US" sz="4500" dirty="0" err="1">
                <a:solidFill>
                  <a:srgbClr val="FF0000"/>
                </a:solidFill>
              </a:rPr>
              <a:t>fd</a:t>
            </a:r>
            <a:r>
              <a:rPr lang="en-US" sz="4500" dirty="0">
                <a:solidFill>
                  <a:srgbClr val="FF0000"/>
                </a:solidFill>
              </a:rPr>
              <a:t>, length);</a:t>
            </a:r>
          </a:p>
          <a:p>
            <a:pPr marL="0" indent="0">
              <a:buNone/>
            </a:pPr>
            <a:r>
              <a:rPr lang="en-US" sz="4500" dirty="0">
                <a:solidFill>
                  <a:srgbClr val="FF0000"/>
                </a:solidFill>
              </a:rPr>
              <a:t>5 </a:t>
            </a:r>
            <a:r>
              <a:rPr lang="en-US" sz="4500" dirty="0" err="1">
                <a:solidFill>
                  <a:srgbClr val="FF0000"/>
                </a:solidFill>
              </a:rPr>
              <a:t>int</a:t>
            </a:r>
            <a:r>
              <a:rPr lang="en-US" sz="4500" dirty="0">
                <a:solidFill>
                  <a:srgbClr val="FF0000"/>
                </a:solidFill>
              </a:rPr>
              <a:t> </a:t>
            </a:r>
            <a:r>
              <a:rPr lang="en-US" sz="4500" dirty="0" err="1">
                <a:solidFill>
                  <a:srgbClr val="FF0000"/>
                </a:solidFill>
              </a:rPr>
              <a:t>chksum_in_file</a:t>
            </a:r>
            <a:r>
              <a:rPr lang="en-US" sz="4500" dirty="0">
                <a:solidFill>
                  <a:srgbClr val="FF0000"/>
                </a:solidFill>
              </a:rPr>
              <a:t> = </a:t>
            </a:r>
            <a:r>
              <a:rPr lang="en-US" sz="4500" dirty="0" err="1">
                <a:solidFill>
                  <a:srgbClr val="FF0000"/>
                </a:solidFill>
              </a:rPr>
              <a:t>get_checksum</a:t>
            </a:r>
            <a:r>
              <a:rPr lang="en-US" sz="4500" dirty="0">
                <a:solidFill>
                  <a:srgbClr val="FF0000"/>
                </a:solidFill>
              </a:rPr>
              <a:t>(</a:t>
            </a:r>
            <a:r>
              <a:rPr lang="en-US" sz="4500" dirty="0" err="1">
                <a:solidFill>
                  <a:srgbClr val="FF0000"/>
                </a:solidFill>
              </a:rPr>
              <a:t>fd</a:t>
            </a:r>
            <a:r>
              <a:rPr lang="en-US" sz="4500" dirty="0">
                <a:solidFill>
                  <a:srgbClr val="FF0000"/>
                </a:solidFill>
              </a:rPr>
              <a:t>);</a:t>
            </a:r>
          </a:p>
          <a:p>
            <a:pPr marL="0" indent="0">
              <a:buNone/>
            </a:pPr>
            <a:r>
              <a:rPr lang="en-US" sz="4500" dirty="0">
                <a:solidFill>
                  <a:srgbClr val="00B050"/>
                </a:solidFill>
              </a:rPr>
              <a:t>//line 6 is used to check the integrity of inputs</a:t>
            </a:r>
          </a:p>
          <a:p>
            <a:pPr marL="0" indent="0">
              <a:buNone/>
            </a:pPr>
            <a:r>
              <a:rPr lang="en-US" sz="4500" dirty="0">
                <a:solidFill>
                  <a:srgbClr val="FF0000"/>
                </a:solidFill>
              </a:rPr>
              <a:t>6 if(</a:t>
            </a:r>
            <a:r>
              <a:rPr lang="en-US" sz="4500" dirty="0" err="1">
                <a:solidFill>
                  <a:srgbClr val="FF0000"/>
                </a:solidFill>
              </a:rPr>
              <a:t>chksum_in_file</a:t>
            </a:r>
            <a:r>
              <a:rPr lang="en-US" sz="4500" dirty="0">
                <a:solidFill>
                  <a:srgbClr val="FF0000"/>
                </a:solidFill>
              </a:rPr>
              <a:t> != </a:t>
            </a:r>
            <a:r>
              <a:rPr lang="en-US" sz="4500" dirty="0" err="1">
                <a:solidFill>
                  <a:srgbClr val="FF0000"/>
                </a:solidFill>
              </a:rPr>
              <a:t>recomputed_chksum</a:t>
            </a:r>
            <a:r>
              <a:rPr lang="en-US" sz="4500" dirty="0">
                <a:solidFill>
                  <a:srgbClr val="FF0000"/>
                </a:solidFill>
              </a:rPr>
              <a:t>)</a:t>
            </a:r>
          </a:p>
          <a:p>
            <a:pPr marL="0" indent="0">
              <a:buNone/>
            </a:pPr>
            <a:r>
              <a:rPr lang="en-US" sz="4500" dirty="0">
                <a:solidFill>
                  <a:srgbClr val="00B050"/>
                </a:solidFill>
              </a:rPr>
              <a:t>7 error();</a:t>
            </a:r>
          </a:p>
          <a:p>
            <a:pPr marL="0" indent="0">
              <a:buNone/>
            </a:pPr>
            <a:r>
              <a:rPr lang="en-US" sz="4500" dirty="0">
                <a:solidFill>
                  <a:srgbClr val="00B050"/>
                </a:solidFill>
              </a:rPr>
              <a:t>8 </a:t>
            </a:r>
            <a:r>
              <a:rPr lang="en-US" sz="4500" dirty="0" err="1">
                <a:solidFill>
                  <a:srgbClr val="00B050"/>
                </a:solidFill>
              </a:rPr>
              <a:t>int</a:t>
            </a:r>
            <a:r>
              <a:rPr lang="en-US" sz="4500" dirty="0">
                <a:solidFill>
                  <a:srgbClr val="00B050"/>
                </a:solidFill>
              </a:rPr>
              <a:t> Width = </a:t>
            </a:r>
            <a:r>
              <a:rPr lang="en-US" sz="4500" dirty="0" err="1">
                <a:solidFill>
                  <a:srgbClr val="00B050"/>
                </a:solidFill>
              </a:rPr>
              <a:t>get_width</a:t>
            </a:r>
            <a:r>
              <a:rPr lang="en-US" sz="4500" dirty="0">
                <a:solidFill>
                  <a:srgbClr val="00B050"/>
                </a:solidFill>
              </a:rPr>
              <a:t>(</a:t>
            </a:r>
            <a:r>
              <a:rPr lang="en-US" sz="4500" dirty="0" err="1">
                <a:solidFill>
                  <a:srgbClr val="00B050"/>
                </a:solidFill>
              </a:rPr>
              <a:t>input_file</a:t>
            </a:r>
            <a:r>
              <a:rPr lang="en-US" sz="4500" dirty="0">
                <a:solidFill>
                  <a:srgbClr val="00B050"/>
                </a:solidFill>
              </a:rPr>
              <a:t>);</a:t>
            </a:r>
          </a:p>
          <a:p>
            <a:pPr marL="0" indent="0">
              <a:buNone/>
            </a:pPr>
            <a:r>
              <a:rPr lang="en-US" sz="4500" dirty="0">
                <a:solidFill>
                  <a:srgbClr val="00B050"/>
                </a:solidFill>
              </a:rPr>
              <a:t>9 </a:t>
            </a:r>
            <a:r>
              <a:rPr lang="en-US" sz="4500" dirty="0" err="1">
                <a:solidFill>
                  <a:srgbClr val="00B050"/>
                </a:solidFill>
              </a:rPr>
              <a:t>int</a:t>
            </a:r>
            <a:r>
              <a:rPr lang="en-US" sz="4500" dirty="0">
                <a:solidFill>
                  <a:srgbClr val="00B050"/>
                </a:solidFill>
              </a:rPr>
              <a:t> Height = </a:t>
            </a:r>
            <a:r>
              <a:rPr lang="en-US" sz="4500" dirty="0" err="1">
                <a:solidFill>
                  <a:srgbClr val="00B050"/>
                </a:solidFill>
              </a:rPr>
              <a:t>get_height</a:t>
            </a:r>
            <a:r>
              <a:rPr lang="en-US" sz="4500" dirty="0">
                <a:solidFill>
                  <a:srgbClr val="00B050"/>
                </a:solidFill>
              </a:rPr>
              <a:t>(</a:t>
            </a:r>
            <a:r>
              <a:rPr lang="en-US" sz="4500" dirty="0" err="1">
                <a:solidFill>
                  <a:srgbClr val="00B050"/>
                </a:solidFill>
              </a:rPr>
              <a:t>input_file</a:t>
            </a:r>
            <a:r>
              <a:rPr lang="en-US" sz="4500" dirty="0">
                <a:solidFill>
                  <a:srgbClr val="00B050"/>
                </a:solidFill>
              </a:rPr>
              <a:t>);</a:t>
            </a:r>
          </a:p>
          <a:p>
            <a:pPr marL="0" indent="0">
              <a:buNone/>
            </a:pPr>
            <a:r>
              <a:rPr lang="en-US" sz="4500" dirty="0">
                <a:solidFill>
                  <a:srgbClr val="00B050"/>
                </a:solidFill>
              </a:rPr>
              <a:t>10 </a:t>
            </a:r>
            <a:r>
              <a:rPr lang="en-US" sz="4500" dirty="0" err="1">
                <a:solidFill>
                  <a:srgbClr val="00B050"/>
                </a:solidFill>
              </a:rPr>
              <a:t>int</a:t>
            </a:r>
            <a:r>
              <a:rPr lang="en-US" sz="4500" dirty="0">
                <a:solidFill>
                  <a:srgbClr val="00B050"/>
                </a:solidFill>
              </a:rPr>
              <a:t> size = Width*Height*</a:t>
            </a:r>
            <a:r>
              <a:rPr lang="en-US" sz="4500" dirty="0" err="1">
                <a:solidFill>
                  <a:srgbClr val="00B050"/>
                </a:solidFill>
              </a:rPr>
              <a:t>sizeof</a:t>
            </a:r>
            <a:r>
              <a:rPr lang="en-US" sz="4500" dirty="0">
                <a:solidFill>
                  <a:srgbClr val="00B050"/>
                </a:solidFill>
              </a:rPr>
              <a:t>(</a:t>
            </a:r>
            <a:r>
              <a:rPr lang="en-US" sz="4500" dirty="0" err="1">
                <a:solidFill>
                  <a:srgbClr val="00B050"/>
                </a:solidFill>
              </a:rPr>
              <a:t>int</a:t>
            </a:r>
            <a:r>
              <a:rPr lang="en-US" sz="4500" dirty="0">
                <a:solidFill>
                  <a:srgbClr val="00B050"/>
                </a:solidFill>
              </a:rPr>
              <a:t>); //integer overflow</a:t>
            </a:r>
          </a:p>
          <a:p>
            <a:pPr marL="0" indent="0">
              <a:buNone/>
            </a:pPr>
            <a:r>
              <a:rPr lang="en-US" sz="4500" dirty="0">
                <a:solidFill>
                  <a:srgbClr val="00B050"/>
                </a:solidFill>
              </a:rPr>
              <a:t>11 </a:t>
            </a:r>
            <a:r>
              <a:rPr lang="en-US" sz="4500" dirty="0" err="1">
                <a:solidFill>
                  <a:srgbClr val="00B050"/>
                </a:solidFill>
              </a:rPr>
              <a:t>int</a:t>
            </a:r>
            <a:r>
              <a:rPr lang="en-US" sz="4500" dirty="0">
                <a:solidFill>
                  <a:srgbClr val="00B050"/>
                </a:solidFill>
              </a:rPr>
              <a:t>* p = </a:t>
            </a:r>
            <a:r>
              <a:rPr lang="en-US" sz="4500" dirty="0" err="1">
                <a:solidFill>
                  <a:srgbClr val="00B050"/>
                </a:solidFill>
              </a:rPr>
              <a:t>malloc</a:t>
            </a:r>
            <a:r>
              <a:rPr lang="en-US" sz="4500" dirty="0">
                <a:solidFill>
                  <a:srgbClr val="00B050"/>
                </a:solidFill>
              </a:rPr>
              <a:t>(size);</a:t>
            </a:r>
          </a:p>
          <a:p>
            <a:pPr marL="0" indent="0">
              <a:buNone/>
            </a:pPr>
            <a:r>
              <a:rPr lang="en-US" sz="4500" dirty="0">
                <a:solidFill>
                  <a:srgbClr val="00B050"/>
                </a:solidFill>
              </a:rPr>
              <a:t>12 ...</a:t>
            </a:r>
          </a:p>
          <a:p>
            <a:pPr marL="0" indent="0">
              <a:buNone/>
            </a:pPr>
            <a:r>
              <a:rPr lang="en-US" sz="4500" dirty="0">
                <a:solidFill>
                  <a:srgbClr val="00B050"/>
                </a:solidFill>
              </a:rPr>
              <a:t>13 for(</a:t>
            </a:r>
            <a:r>
              <a:rPr lang="en-US" sz="4500" dirty="0" err="1">
                <a:solidFill>
                  <a:srgbClr val="00B050"/>
                </a:solidFill>
              </a:rPr>
              <a:t>i</a:t>
            </a:r>
            <a:r>
              <a:rPr lang="en-US" sz="4500" dirty="0">
                <a:solidFill>
                  <a:srgbClr val="00B050"/>
                </a:solidFill>
              </a:rPr>
              <a:t>=0; </a:t>
            </a:r>
            <a:r>
              <a:rPr lang="en-US" sz="4500" dirty="0" err="1">
                <a:solidFill>
                  <a:srgbClr val="00B050"/>
                </a:solidFill>
              </a:rPr>
              <a:t>i</a:t>
            </a:r>
            <a:r>
              <a:rPr lang="en-US" sz="4500" dirty="0">
                <a:solidFill>
                  <a:srgbClr val="00B050"/>
                </a:solidFill>
              </a:rPr>
              <a:t>&lt;</a:t>
            </a:r>
            <a:r>
              <a:rPr lang="en-US" sz="4500" dirty="0" err="1">
                <a:solidFill>
                  <a:srgbClr val="00B050"/>
                </a:solidFill>
              </a:rPr>
              <a:t>Height;i</a:t>
            </a:r>
            <a:r>
              <a:rPr lang="en-US" sz="4500" dirty="0">
                <a:solidFill>
                  <a:srgbClr val="00B050"/>
                </a:solidFill>
              </a:rPr>
              <a:t>++){// read </a:t>
            </a:r>
            <a:r>
              <a:rPr lang="en-US" sz="4500" dirty="0" err="1">
                <a:solidFill>
                  <a:srgbClr val="00B050"/>
                </a:solidFill>
              </a:rPr>
              <a:t>ith</a:t>
            </a:r>
            <a:r>
              <a:rPr lang="en-US" sz="4500" dirty="0">
                <a:solidFill>
                  <a:srgbClr val="00B050"/>
                </a:solidFill>
              </a:rPr>
              <a:t> row to p</a:t>
            </a:r>
          </a:p>
          <a:p>
            <a:pPr marL="0" indent="0">
              <a:buNone/>
            </a:pPr>
            <a:r>
              <a:rPr lang="en-US" sz="4500" dirty="0">
                <a:solidFill>
                  <a:srgbClr val="00B050"/>
                </a:solidFill>
              </a:rPr>
              <a:t>14 </a:t>
            </a:r>
            <a:r>
              <a:rPr lang="en-US" sz="4500" dirty="0" err="1">
                <a:solidFill>
                  <a:srgbClr val="00B050"/>
                </a:solidFill>
              </a:rPr>
              <a:t>read_row</a:t>
            </a:r>
            <a:r>
              <a:rPr lang="en-US" sz="4500" dirty="0">
                <a:solidFill>
                  <a:srgbClr val="00B050"/>
                </a:solidFill>
              </a:rPr>
              <a:t>(p + Width*</a:t>
            </a:r>
            <a:r>
              <a:rPr lang="en-US" sz="4500" dirty="0" err="1">
                <a:solidFill>
                  <a:srgbClr val="00B050"/>
                </a:solidFill>
              </a:rPr>
              <a:t>i</a:t>
            </a:r>
            <a:r>
              <a:rPr lang="en-US" sz="4500" dirty="0">
                <a:solidFill>
                  <a:srgbClr val="00B050"/>
                </a:solidFill>
              </a:rPr>
              <a:t>, </a:t>
            </a:r>
            <a:r>
              <a:rPr lang="en-US" sz="4500" dirty="0" err="1">
                <a:solidFill>
                  <a:srgbClr val="00B050"/>
                </a:solidFill>
              </a:rPr>
              <a:t>i</a:t>
            </a:r>
            <a:r>
              <a:rPr lang="en-US" sz="4500" dirty="0">
                <a:solidFill>
                  <a:srgbClr val="00B050"/>
                </a:solidFill>
              </a:rPr>
              <a:t>, </a:t>
            </a:r>
            <a:r>
              <a:rPr lang="en-US" sz="4500" dirty="0" err="1">
                <a:solidFill>
                  <a:srgbClr val="00B050"/>
                </a:solidFill>
              </a:rPr>
              <a:t>fd</a:t>
            </a:r>
            <a:r>
              <a:rPr lang="en-US" sz="4500" dirty="0">
                <a:solidFill>
                  <a:srgbClr val="00B050"/>
                </a:solidFill>
              </a:rPr>
              <a:t>); //heap </a:t>
            </a:r>
            <a:r>
              <a:rPr lang="en-US" sz="4500" dirty="0" smtClean="0">
                <a:solidFill>
                  <a:srgbClr val="00B050"/>
                </a:solidFill>
              </a:rPr>
              <a:t>overflow</a:t>
            </a:r>
          </a:p>
          <a:p>
            <a:pPr marL="0" indent="0">
              <a:buNone/>
            </a:pPr>
            <a:endParaRPr lang="en-US" dirty="0" smtClean="0">
              <a:solidFill>
                <a:srgbClr val="00B050"/>
              </a:solidFill>
            </a:endParaRPr>
          </a:p>
          <a:p>
            <a:pPr marL="0" indent="0">
              <a:buNone/>
            </a:pPr>
            <a:r>
              <a:rPr lang="en-US" sz="6000" dirty="0"/>
              <a:t>If the two values mismatch, the code raises an error and exits immediately.</a:t>
            </a:r>
            <a:endParaRPr lang="en-US" dirty="0"/>
          </a:p>
        </p:txBody>
      </p:sp>
      <p:sp>
        <p:nvSpPr>
          <p:cNvPr id="4" name="AutoShape 5"/>
          <p:cNvSpPr>
            <a:spLocks noChangeArrowheads="1"/>
          </p:cNvSpPr>
          <p:nvPr/>
        </p:nvSpPr>
        <p:spPr bwMode="auto">
          <a:xfrm>
            <a:off x="5500694" y="1295400"/>
            <a:ext cx="3262306" cy="685800"/>
          </a:xfrm>
          <a:prstGeom prst="wedgeRoundRectCallout">
            <a:avLst>
              <a:gd name="adj1" fmla="val -59092"/>
              <a:gd name="adj2" fmla="val 126605"/>
              <a:gd name="adj3" fmla="val 16667"/>
            </a:avLst>
          </a:prstGeom>
          <a:noFill/>
          <a:ln w="25400">
            <a:solidFill>
              <a:srgbClr val="000000"/>
            </a:solidFill>
            <a:miter lim="800000"/>
            <a:headEnd/>
            <a:tailEnd/>
          </a:ln>
          <a:effectLst/>
        </p:spPr>
        <p:txBody>
          <a:bodyPr/>
          <a:lstStyle/>
          <a:p>
            <a:pPr algn="ctr"/>
            <a:r>
              <a:rPr lang="en-US" altLang="zh-CN" sz="2000" dirty="0" smtClean="0">
                <a:latin typeface="Constantia" pitchFamily="18" charset="0"/>
              </a:rPr>
              <a:t>re-compute a new checksum</a:t>
            </a:r>
            <a:endParaRPr lang="en-US" altLang="zh-CN" sz="2000" b="0" dirty="0">
              <a:solidFill>
                <a:srgbClr val="000000"/>
              </a:solidFill>
              <a:latin typeface="Constantia" pitchFamily="18" charset="0"/>
              <a:ea typeface="宋体" charset="-122"/>
            </a:endParaRPr>
          </a:p>
        </p:txBody>
      </p:sp>
      <p:sp>
        <p:nvSpPr>
          <p:cNvPr id="6" name="AutoShape 5"/>
          <p:cNvSpPr>
            <a:spLocks noChangeArrowheads="1"/>
          </p:cNvSpPr>
          <p:nvPr/>
        </p:nvSpPr>
        <p:spPr bwMode="auto">
          <a:xfrm>
            <a:off x="5500694" y="2667000"/>
            <a:ext cx="3262306" cy="685800"/>
          </a:xfrm>
          <a:prstGeom prst="wedgeRoundRectCallout">
            <a:avLst>
              <a:gd name="adj1" fmla="val -79806"/>
              <a:gd name="adj2" fmla="val -19126"/>
              <a:gd name="adj3" fmla="val 16667"/>
            </a:avLst>
          </a:prstGeom>
          <a:noFill/>
          <a:ln w="25400">
            <a:solidFill>
              <a:srgbClr val="000000"/>
            </a:solidFill>
            <a:miter lim="800000"/>
            <a:headEnd/>
            <a:tailEnd/>
          </a:ln>
          <a:effectLst/>
        </p:spPr>
        <p:txBody>
          <a:bodyPr/>
          <a:lstStyle/>
          <a:p>
            <a:pPr algn="ctr"/>
            <a:r>
              <a:rPr lang="en-US" altLang="zh-CN" sz="2000" dirty="0" smtClean="0">
                <a:latin typeface="Constantia" pitchFamily="18" charset="0"/>
              </a:rPr>
              <a:t>Read the attached checksum</a:t>
            </a:r>
            <a:endParaRPr lang="en-US" altLang="zh-CN" sz="2000" b="0" dirty="0">
              <a:solidFill>
                <a:srgbClr val="000000"/>
              </a:solidFill>
              <a:latin typeface="Constantia" pitchFamily="18" charset="0"/>
              <a:ea typeface="宋体" charset="-122"/>
            </a:endParaRPr>
          </a:p>
        </p:txBody>
      </p:sp>
      <p:sp>
        <p:nvSpPr>
          <p:cNvPr id="7" name="AutoShape 5"/>
          <p:cNvSpPr>
            <a:spLocks noChangeArrowheads="1"/>
          </p:cNvSpPr>
          <p:nvPr/>
        </p:nvSpPr>
        <p:spPr bwMode="auto">
          <a:xfrm>
            <a:off x="5572132" y="3886201"/>
            <a:ext cx="3143240" cy="419100"/>
          </a:xfrm>
          <a:prstGeom prst="wedgeRoundRectCallout">
            <a:avLst>
              <a:gd name="adj1" fmla="val -74464"/>
              <a:gd name="adj2" fmla="val -145698"/>
              <a:gd name="adj3" fmla="val 16667"/>
            </a:avLst>
          </a:prstGeom>
          <a:noFill/>
          <a:ln w="25400">
            <a:solidFill>
              <a:srgbClr val="000000"/>
            </a:solidFill>
            <a:miter lim="800000"/>
            <a:headEnd/>
            <a:tailEnd/>
          </a:ln>
          <a:effectLst/>
        </p:spPr>
        <p:txBody>
          <a:bodyPr/>
          <a:lstStyle/>
          <a:p>
            <a:pPr algn="ctr"/>
            <a:r>
              <a:rPr lang="en-US" altLang="zh-CN" sz="2000" smtClean="0">
                <a:latin typeface="Constantia" pitchFamily="18" charset="0"/>
              </a:rPr>
              <a:t>compare two </a:t>
            </a:r>
            <a:r>
              <a:rPr lang="en-US" altLang="zh-CN" sz="2000" dirty="0" smtClean="0">
                <a:latin typeface="Constantia" pitchFamily="18" charset="0"/>
              </a:rPr>
              <a:t>values</a:t>
            </a:r>
          </a:p>
        </p:txBody>
      </p:sp>
      <p:sp>
        <p:nvSpPr>
          <p:cNvPr id="8" name="Slide Number Placeholder 7"/>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83514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The Key Idea</a:t>
            </a:r>
            <a:endParaRPr lang="en-US" b="1" u="sng" dirty="0">
              <a:solidFill>
                <a:srgbClr val="7030A0"/>
              </a:solidFill>
            </a:endParaRPr>
          </a:p>
        </p:txBody>
      </p:sp>
      <p:sp>
        <p:nvSpPr>
          <p:cNvPr id="3" name="Content Placeholder 2"/>
          <p:cNvSpPr>
            <a:spLocks noGrp="1"/>
          </p:cNvSpPr>
          <p:nvPr>
            <p:ph idx="1"/>
          </p:nvPr>
        </p:nvSpPr>
        <p:spPr>
          <a:xfrm>
            <a:off x="457200" y="1600200"/>
            <a:ext cx="8229600" cy="5715000"/>
          </a:xfrm>
        </p:spPr>
        <p:txBody>
          <a:bodyPr>
            <a:normAutofit/>
          </a:bodyPr>
          <a:lstStyle/>
          <a:p>
            <a:r>
              <a:rPr lang="en-US" dirty="0" smtClean="0">
                <a:solidFill>
                  <a:srgbClr val="0070C0"/>
                </a:solidFill>
              </a:rPr>
              <a:t>To </a:t>
            </a:r>
            <a:r>
              <a:rPr lang="en-US" dirty="0">
                <a:solidFill>
                  <a:srgbClr val="0070C0"/>
                </a:solidFill>
              </a:rPr>
              <a:t>infer </a:t>
            </a:r>
            <a:r>
              <a:rPr lang="en-US" dirty="0" smtClean="0"/>
              <a:t>whether/where a </a:t>
            </a:r>
            <a:r>
              <a:rPr lang="en-US" dirty="0"/>
              <a:t>program checks the integrity of input instances </a:t>
            </a:r>
            <a:endParaRPr lang="en-US" dirty="0" smtClean="0"/>
          </a:p>
          <a:p>
            <a:r>
              <a:rPr lang="en-US" dirty="0" smtClean="0">
                <a:solidFill>
                  <a:srgbClr val="0070C0"/>
                </a:solidFill>
              </a:rPr>
              <a:t>Identify</a:t>
            </a:r>
            <a:r>
              <a:rPr lang="en-US" dirty="0" smtClean="0"/>
              <a:t> which </a:t>
            </a:r>
            <a:r>
              <a:rPr lang="en-US" dirty="0"/>
              <a:t>input bytes can flow into security-sensitive </a:t>
            </a:r>
            <a:r>
              <a:rPr lang="en-US" dirty="0" smtClean="0"/>
              <a:t>points</a:t>
            </a:r>
          </a:p>
          <a:p>
            <a:pPr lvl="1"/>
            <a:r>
              <a:rPr lang="en-US" dirty="0" smtClean="0">
                <a:cs typeface="+mn-cs"/>
              </a:rPr>
              <a:t>Taint analysis at </a:t>
            </a:r>
            <a:r>
              <a:rPr lang="en-US" dirty="0" smtClean="0">
                <a:solidFill>
                  <a:srgbClr val="0070C0"/>
                </a:solidFill>
                <a:cs typeface="+mn-cs"/>
              </a:rPr>
              <a:t>byte level </a:t>
            </a:r>
            <a:r>
              <a:rPr lang="en-US" dirty="0" smtClean="0">
                <a:cs typeface="+mn-cs"/>
              </a:rPr>
              <a:t>– monitors how application uses the input data.</a:t>
            </a:r>
          </a:p>
          <a:p>
            <a:r>
              <a:rPr lang="en-US" dirty="0" smtClean="0">
                <a:solidFill>
                  <a:srgbClr val="0070C0"/>
                </a:solidFill>
                <a:cs typeface="+mn-cs"/>
              </a:rPr>
              <a:t>Create</a:t>
            </a:r>
            <a:r>
              <a:rPr lang="en-US" dirty="0" smtClean="0">
                <a:cs typeface="+mn-cs"/>
              </a:rPr>
              <a:t> malformed input focusing the “</a:t>
            </a:r>
            <a:r>
              <a:rPr lang="en-US" dirty="0" smtClean="0">
                <a:solidFill>
                  <a:srgbClr val="0070C0"/>
                </a:solidFill>
                <a:cs typeface="+mn-cs"/>
              </a:rPr>
              <a:t>hot bytes</a:t>
            </a:r>
            <a:r>
              <a:rPr lang="en-US" dirty="0" smtClean="0">
                <a:cs typeface="+mn-cs"/>
              </a:rPr>
              <a:t>”</a:t>
            </a:r>
          </a:p>
          <a:p>
            <a:r>
              <a:rPr lang="en-US" dirty="0" smtClean="0">
                <a:solidFill>
                  <a:srgbClr val="0070C0"/>
                </a:solidFill>
                <a:cs typeface="+mn-cs"/>
              </a:rPr>
              <a:t>Repair</a:t>
            </a:r>
            <a:r>
              <a:rPr lang="en-US" dirty="0" smtClean="0">
                <a:cs typeface="+mn-cs"/>
              </a:rPr>
              <a:t> checksum fields in input, to expose vulnerability</a:t>
            </a:r>
          </a:p>
          <a:p>
            <a:endParaRPr lang="en-US" i="1"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4173127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err="1" smtClean="0">
                <a:solidFill>
                  <a:srgbClr val="7030A0"/>
                </a:solidFill>
              </a:rPr>
              <a:t>TaintScope</a:t>
            </a:r>
            <a:r>
              <a:rPr lang="en-US" b="1" u="sng" dirty="0" smtClean="0">
                <a:solidFill>
                  <a:srgbClr val="7030A0"/>
                </a:solidFill>
              </a:rPr>
              <a:t> </a:t>
            </a:r>
            <a:endParaRPr lang="en-US" b="1" u="sng" dirty="0">
              <a:solidFill>
                <a:srgbClr val="7030A0"/>
              </a:solidFill>
            </a:endParaRPr>
          </a:p>
        </p:txBody>
      </p:sp>
      <p:sp>
        <p:nvSpPr>
          <p:cNvPr id="3" name="Content Placeholder 2"/>
          <p:cNvSpPr>
            <a:spLocks noGrp="1"/>
          </p:cNvSpPr>
          <p:nvPr>
            <p:ph idx="1"/>
          </p:nvPr>
        </p:nvSpPr>
        <p:spPr/>
        <p:txBody>
          <a:bodyPr>
            <a:normAutofit fontScale="92500"/>
          </a:bodyPr>
          <a:lstStyle/>
          <a:p>
            <a:r>
              <a:rPr lang="en-US" dirty="0" smtClean="0"/>
              <a:t>An automatic fuzzing system using dynamic taint analysis and symbolic execution techniques</a:t>
            </a:r>
          </a:p>
          <a:p>
            <a:r>
              <a:rPr lang="en-US" dirty="0" smtClean="0"/>
              <a:t>Identify </a:t>
            </a:r>
            <a:r>
              <a:rPr lang="en-US" dirty="0"/>
              <a:t>checksum fields in input instances, accurately </a:t>
            </a:r>
            <a:r>
              <a:rPr lang="en-US" dirty="0" smtClean="0"/>
              <a:t>locate checksum-based </a:t>
            </a:r>
            <a:r>
              <a:rPr lang="en-US" dirty="0"/>
              <a:t>integrity </a:t>
            </a:r>
            <a:r>
              <a:rPr lang="en-US" dirty="0" smtClean="0"/>
              <a:t>checks in target code</a:t>
            </a:r>
          </a:p>
          <a:p>
            <a:r>
              <a:rPr lang="en-US" i="1" dirty="0" smtClean="0"/>
              <a:t>Directed </a:t>
            </a:r>
            <a:r>
              <a:rPr lang="en-US" dirty="0"/>
              <a:t>fuzzing tool working at X86 </a:t>
            </a:r>
            <a:r>
              <a:rPr lang="en-US" dirty="0" smtClean="0"/>
              <a:t>binary level, based </a:t>
            </a:r>
            <a:r>
              <a:rPr lang="en-US" dirty="0"/>
              <a:t>on </a:t>
            </a:r>
            <a:r>
              <a:rPr lang="en-US" dirty="0" smtClean="0"/>
              <a:t>fine-grained dynamic </a:t>
            </a:r>
            <a:r>
              <a:rPr lang="en-US" dirty="0"/>
              <a:t>taint </a:t>
            </a:r>
            <a:r>
              <a:rPr lang="en-US" dirty="0" smtClean="0"/>
              <a:t>tracing</a:t>
            </a:r>
          </a:p>
          <a:p>
            <a:r>
              <a:rPr lang="en-US" dirty="0" smtClean="0"/>
              <a:t>Fully automatic from detecting </a:t>
            </a:r>
            <a:r>
              <a:rPr lang="en-US" dirty="0"/>
              <a:t>checksum, directed fuzzing, to repairing </a:t>
            </a:r>
            <a:r>
              <a:rPr lang="en-US" dirty="0" smtClean="0"/>
              <a:t>crashed samples</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649309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smtClean="0">
                <a:solidFill>
                  <a:srgbClr val="7030A0"/>
                </a:solidFill>
              </a:rPr>
              <a:t>TaintScope</a:t>
            </a:r>
            <a:r>
              <a:rPr lang="en-US" b="1" u="sng" dirty="0" smtClean="0">
                <a:solidFill>
                  <a:srgbClr val="7030A0"/>
                </a:solidFill>
              </a:rPr>
              <a:t> – Four Phases of Execution</a:t>
            </a:r>
            <a:endParaRPr lang="en-US" dirty="0"/>
          </a:p>
        </p:txBody>
      </p:sp>
      <p:sp>
        <p:nvSpPr>
          <p:cNvPr id="3" name="Content Placeholder 2"/>
          <p:cNvSpPr>
            <a:spLocks noGrp="1"/>
          </p:cNvSpPr>
          <p:nvPr>
            <p:ph idx="1"/>
          </p:nvPr>
        </p:nvSpPr>
        <p:spPr>
          <a:xfrm>
            <a:off x="457200" y="1524000"/>
            <a:ext cx="8229600" cy="4953000"/>
          </a:xfrm>
        </p:spPr>
        <p:txBody>
          <a:bodyPr>
            <a:normAutofit lnSpcReduction="10000"/>
          </a:bodyPr>
          <a:lstStyle/>
          <a:p>
            <a:pPr marL="514350" indent="-514350">
              <a:buAutoNum type="arabicPeriod"/>
            </a:pPr>
            <a:r>
              <a:rPr lang="en-US" dirty="0" smtClean="0"/>
              <a:t>Dynamic Taint Tracing</a:t>
            </a:r>
          </a:p>
          <a:p>
            <a:pPr marL="914400" lvl="1" indent="-514350">
              <a:buFont typeface="Arial" pitchFamily="34" charset="0"/>
              <a:buChar char="•"/>
            </a:pPr>
            <a:r>
              <a:rPr lang="en-US" sz="2400" dirty="0" smtClean="0"/>
              <a:t>Hot Byte Information </a:t>
            </a:r>
          </a:p>
          <a:p>
            <a:pPr marL="914400" lvl="1" indent="-514350">
              <a:buFont typeface="Arial" pitchFamily="34" charset="0"/>
              <a:buChar char="•"/>
            </a:pPr>
            <a:r>
              <a:rPr lang="en-US" sz="2400" dirty="0" smtClean="0"/>
              <a:t>Checksum Information</a:t>
            </a:r>
          </a:p>
          <a:p>
            <a:pPr marL="514350" indent="-514350">
              <a:buAutoNum type="arabicPeriod" startAt="2"/>
            </a:pPr>
            <a:r>
              <a:rPr lang="en-US" dirty="0" smtClean="0"/>
              <a:t>Detecting Checksum Check Points</a:t>
            </a:r>
          </a:p>
          <a:p>
            <a:pPr marL="514350" indent="-514350">
              <a:buAutoNum type="arabicPeriod" startAt="2"/>
            </a:pPr>
            <a:r>
              <a:rPr lang="en-US" dirty="0" smtClean="0"/>
              <a:t>Directed Fuzzing</a:t>
            </a:r>
          </a:p>
          <a:p>
            <a:pPr marL="857250" lvl="1" indent="-457200">
              <a:buFont typeface="Arial" pitchFamily="34" charset="0"/>
              <a:buChar char="•"/>
            </a:pPr>
            <a:r>
              <a:rPr lang="en-US" sz="2400" dirty="0" smtClean="0"/>
              <a:t>Based on hot bytes information generate malformed test cases</a:t>
            </a:r>
          </a:p>
          <a:p>
            <a:pPr marL="857250" lvl="1" indent="-457200">
              <a:buFont typeface="Arial" pitchFamily="34" charset="0"/>
              <a:buChar char="•"/>
            </a:pPr>
            <a:r>
              <a:rPr lang="en-US" sz="2400" dirty="0" smtClean="0"/>
              <a:t>Bypass Checksum check points  to allow malformed input to propagate</a:t>
            </a:r>
          </a:p>
          <a:p>
            <a:pPr marL="0" indent="0">
              <a:buNone/>
            </a:pPr>
            <a:r>
              <a:rPr lang="en-US" dirty="0" smtClean="0"/>
              <a:t>4.Repair Crashed Samples</a:t>
            </a:r>
          </a:p>
          <a:p>
            <a:pPr marL="857250" lvl="1" indent="-457200">
              <a:buFont typeface="Arial" pitchFamily="34" charset="0"/>
              <a:buChar char="•"/>
            </a:pPr>
            <a:r>
              <a:rPr lang="en-US" sz="2400" dirty="0" smtClean="0"/>
              <a:t>Fixing checksum field in test cases</a:t>
            </a:r>
          </a:p>
          <a:p>
            <a:pPr marL="0" indent="0">
              <a:buNone/>
            </a:pPr>
            <a:endParaRPr lang="en-US" dirty="0" smtClean="0"/>
          </a:p>
          <a:p>
            <a:pPr marL="400050" lvl="1" indent="0">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940747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err="1" smtClean="0">
                <a:solidFill>
                  <a:srgbClr val="7030A0"/>
                </a:solidFill>
              </a:rPr>
              <a:t>TaintScope</a:t>
            </a:r>
            <a:r>
              <a:rPr lang="en-US" b="1" u="sng" dirty="0" smtClean="0">
                <a:solidFill>
                  <a:srgbClr val="7030A0"/>
                </a:solidFill>
              </a:rPr>
              <a:t> System Overview</a:t>
            </a:r>
            <a:endParaRPr lang="en-US" b="1" u="sng" dirty="0">
              <a:solidFill>
                <a:srgbClr val="7030A0"/>
              </a:solidFill>
            </a:endParaRPr>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7924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2944757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Dynamic Taint Tracing</a:t>
            </a:r>
            <a:endParaRPr lang="en-US" b="1" u="sng" dirty="0">
              <a:solidFill>
                <a:srgbClr val="7030A0"/>
              </a:solidFill>
            </a:endParaRPr>
          </a:p>
        </p:txBody>
      </p:sp>
      <p:sp>
        <p:nvSpPr>
          <p:cNvPr id="3" name="Content Placeholder 2"/>
          <p:cNvSpPr>
            <a:spLocks noGrp="1"/>
          </p:cNvSpPr>
          <p:nvPr>
            <p:ph idx="1"/>
          </p:nvPr>
        </p:nvSpPr>
        <p:spPr>
          <a:xfrm>
            <a:off x="457200" y="1600200"/>
            <a:ext cx="8229600" cy="4267199"/>
          </a:xfrm>
        </p:spPr>
        <p:txBody>
          <a:bodyPr>
            <a:normAutofit lnSpcReduction="10000"/>
          </a:bodyPr>
          <a:lstStyle/>
          <a:p>
            <a:r>
              <a:rPr lang="en-US" dirty="0" smtClean="0"/>
              <a:t>First runs program with well formed inputs</a:t>
            </a:r>
          </a:p>
          <a:p>
            <a:r>
              <a:rPr lang="en-US" dirty="0" smtClean="0"/>
              <a:t>Execution monitor records :</a:t>
            </a:r>
          </a:p>
          <a:p>
            <a:pPr marL="857250" lvl="1" indent="-457200">
              <a:buFont typeface="Wingdings" pitchFamily="2" charset="2"/>
              <a:buChar char="§"/>
            </a:pPr>
            <a:r>
              <a:rPr lang="en-US" dirty="0" smtClean="0"/>
              <a:t>Hot Bytes Information– Input bytes that pollutes the arguments of specified API function (e.g. </a:t>
            </a:r>
            <a:r>
              <a:rPr lang="en-US" dirty="0" err="1" smtClean="0"/>
              <a:t>malloc</a:t>
            </a:r>
            <a:r>
              <a:rPr lang="en-US" dirty="0" smtClean="0"/>
              <a:t>, </a:t>
            </a:r>
            <a:r>
              <a:rPr lang="en-US" dirty="0" err="1" smtClean="0"/>
              <a:t>strcpy</a:t>
            </a:r>
            <a:r>
              <a:rPr lang="en-US" dirty="0" smtClean="0"/>
              <a:t>)</a:t>
            </a:r>
          </a:p>
          <a:p>
            <a:pPr marL="857250" lvl="1" indent="-457200">
              <a:buFont typeface="Wingdings" pitchFamily="2" charset="2"/>
              <a:buChar char="§"/>
            </a:pPr>
            <a:r>
              <a:rPr lang="en-US" dirty="0" smtClean="0"/>
              <a:t>Checksum Information– Input bytes each constructional jump instruction depends on</a:t>
            </a:r>
          </a:p>
          <a:p>
            <a:r>
              <a:rPr lang="en-US" dirty="0" smtClean="0"/>
              <a:t>Considers only data flow dependencies (no control flow)</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99234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Dynamic Taint Tracing</a:t>
            </a:r>
            <a:endParaRPr lang="en-US" dirty="0"/>
          </a:p>
        </p:txBody>
      </p:sp>
      <p:sp>
        <p:nvSpPr>
          <p:cNvPr id="3" name="Content Placeholder 2"/>
          <p:cNvSpPr>
            <a:spLocks noGrp="1"/>
          </p:cNvSpPr>
          <p:nvPr>
            <p:ph idx="1"/>
          </p:nvPr>
        </p:nvSpPr>
        <p:spPr/>
        <p:txBody>
          <a:bodyPr/>
          <a:lstStyle/>
          <a:p>
            <a:r>
              <a:rPr lang="en-US" dirty="0" smtClean="0"/>
              <a:t>Instruments instructions - data movement (</a:t>
            </a:r>
            <a:r>
              <a:rPr lang="en-US" dirty="0" err="1"/>
              <a:t>e.g</a:t>
            </a:r>
            <a:r>
              <a:rPr lang="en-US" dirty="0" err="1" smtClean="0"/>
              <a:t>.,MOV</a:t>
            </a:r>
            <a:r>
              <a:rPr lang="en-US" dirty="0"/>
              <a:t>, PUSH), arithmetic </a:t>
            </a:r>
            <a:r>
              <a:rPr lang="en-US" dirty="0" smtClean="0"/>
              <a:t>(</a:t>
            </a:r>
            <a:r>
              <a:rPr lang="en-US" dirty="0"/>
              <a:t>e.g., SUB, ADD), </a:t>
            </a:r>
            <a:r>
              <a:rPr lang="en-US" dirty="0" smtClean="0"/>
              <a:t>and logic (</a:t>
            </a:r>
            <a:r>
              <a:rPr lang="en-US" dirty="0"/>
              <a:t>e.g., AND, </a:t>
            </a:r>
            <a:r>
              <a:rPr lang="en-US" dirty="0" smtClean="0"/>
              <a:t>XOR).</a:t>
            </a:r>
          </a:p>
          <a:p>
            <a:r>
              <a:rPr lang="en-US" dirty="0" smtClean="0"/>
              <a:t>Taints </a:t>
            </a:r>
            <a:r>
              <a:rPr lang="en-US" dirty="0"/>
              <a:t>all values written by an instruction with the </a:t>
            </a:r>
            <a:r>
              <a:rPr lang="en-US" dirty="0" smtClean="0"/>
              <a:t>union of </a:t>
            </a:r>
            <a:r>
              <a:rPr lang="en-US" dirty="0"/>
              <a:t>all taint labels associated with values used by that </a:t>
            </a:r>
            <a:r>
              <a:rPr lang="en-US" dirty="0" smtClean="0"/>
              <a:t>instruction</a:t>
            </a:r>
          </a:p>
          <a:p>
            <a:r>
              <a:rPr lang="en-US" dirty="0" smtClean="0"/>
              <a:t>The </a:t>
            </a:r>
            <a:r>
              <a:rPr lang="en-US" dirty="0" err="1"/>
              <a:t>eflags</a:t>
            </a:r>
            <a:r>
              <a:rPr lang="en-US" dirty="0"/>
              <a:t> register is also </a:t>
            </a:r>
            <a:r>
              <a:rPr lang="en-US" dirty="0" smtClean="0"/>
              <a:t>considered.</a:t>
            </a:r>
            <a:endParaRPr lang="en-US" dirty="0"/>
          </a:p>
        </p:txBody>
      </p:sp>
      <p:sp>
        <p:nvSpPr>
          <p:cNvPr id="5" name="Rectangle 4"/>
          <p:cNvSpPr/>
          <p:nvPr/>
        </p:nvSpPr>
        <p:spPr>
          <a:xfrm>
            <a:off x="2286000" y="5486400"/>
            <a:ext cx="4191000" cy="923330"/>
          </a:xfrm>
          <a:prstGeom prst="rect">
            <a:avLst/>
          </a:prstGeom>
          <a:solidFill>
            <a:schemeClr val="accent4">
              <a:lumMod val="60000"/>
              <a:lumOff val="40000"/>
            </a:schemeClr>
          </a:solidFill>
        </p:spPr>
        <p:txBody>
          <a:bodyPr wrap="square">
            <a:spAutoFit/>
          </a:bodyPr>
          <a:lstStyle/>
          <a:p>
            <a:r>
              <a:rPr lang="en-US" dirty="0" err="1">
                <a:latin typeface="Angsana New" pitchFamily="18" charset="-34"/>
                <a:cs typeface="Angsana New" pitchFamily="18" charset="-34"/>
              </a:rPr>
              <a:t>eax</a:t>
            </a:r>
            <a:r>
              <a:rPr lang="en-US" dirty="0">
                <a:latin typeface="Angsana New" pitchFamily="18" charset="-34"/>
                <a:cs typeface="Angsana New" pitchFamily="18" charset="-34"/>
              </a:rPr>
              <a:t> {0x6, 0x7}, </a:t>
            </a:r>
            <a:r>
              <a:rPr lang="en-US" dirty="0" err="1">
                <a:latin typeface="Angsana New" pitchFamily="18" charset="-34"/>
                <a:cs typeface="Angsana New" pitchFamily="18" charset="-34"/>
              </a:rPr>
              <a:t>ebx</a:t>
            </a:r>
            <a:r>
              <a:rPr lang="en-US" dirty="0">
                <a:latin typeface="Angsana New" pitchFamily="18" charset="-34"/>
                <a:cs typeface="Angsana New" pitchFamily="18" charset="-34"/>
              </a:rPr>
              <a:t> {0x8, 0x9}</a:t>
            </a:r>
          </a:p>
          <a:p>
            <a:r>
              <a:rPr lang="en-US" dirty="0">
                <a:latin typeface="Angsana New" pitchFamily="18" charset="-34"/>
                <a:cs typeface="Angsana New" pitchFamily="18" charset="-34"/>
              </a:rPr>
              <a:t>               add </a:t>
            </a:r>
            <a:r>
              <a:rPr lang="en-US" dirty="0" err="1">
                <a:latin typeface="Angsana New" pitchFamily="18" charset="-34"/>
                <a:cs typeface="Angsana New" pitchFamily="18" charset="-34"/>
              </a:rPr>
              <a:t>eax</a:t>
            </a:r>
            <a:r>
              <a:rPr lang="en-US" dirty="0">
                <a:latin typeface="Angsana New" pitchFamily="18" charset="-34"/>
                <a:cs typeface="Angsana New" pitchFamily="18" charset="-34"/>
              </a:rPr>
              <a:t>, </a:t>
            </a:r>
            <a:r>
              <a:rPr lang="en-US" dirty="0" err="1">
                <a:latin typeface="Angsana New" pitchFamily="18" charset="-34"/>
                <a:cs typeface="Angsana New" pitchFamily="18" charset="-34"/>
              </a:rPr>
              <a:t>ebx</a:t>
            </a:r>
            <a:endParaRPr lang="en-US" dirty="0">
              <a:latin typeface="Angsana New" pitchFamily="18" charset="-34"/>
              <a:cs typeface="Angsana New" pitchFamily="18" charset="-34"/>
            </a:endParaRPr>
          </a:p>
          <a:p>
            <a:r>
              <a:rPr lang="en-US" dirty="0" err="1">
                <a:latin typeface="Angsana New" pitchFamily="18" charset="-34"/>
                <a:cs typeface="Angsana New" pitchFamily="18" charset="-34"/>
              </a:rPr>
              <a:t>eax</a:t>
            </a:r>
            <a:r>
              <a:rPr lang="en-US" dirty="0">
                <a:latin typeface="Angsana New" pitchFamily="18" charset="-34"/>
                <a:cs typeface="Angsana New" pitchFamily="18" charset="-34"/>
              </a:rPr>
              <a:t> {0x6, 0x7, 0x8, 0x9}, </a:t>
            </a:r>
            <a:r>
              <a:rPr lang="en-US" dirty="0" err="1">
                <a:latin typeface="Angsana New" pitchFamily="18" charset="-34"/>
                <a:cs typeface="Angsana New" pitchFamily="18" charset="-34"/>
              </a:rPr>
              <a:t>eflags</a:t>
            </a:r>
            <a:r>
              <a:rPr lang="en-US" dirty="0">
                <a:latin typeface="Angsana New" pitchFamily="18" charset="-34"/>
                <a:cs typeface="Angsana New" pitchFamily="18" charset="-34"/>
              </a:rPr>
              <a:t> {0x6, 0x7, 0x8, 0x9}</a:t>
            </a:r>
          </a:p>
        </p:txBody>
      </p:sp>
      <p:sp>
        <p:nvSpPr>
          <p:cNvPr id="6" name="Rectangle 5"/>
          <p:cNvSpPr/>
          <p:nvPr/>
        </p:nvSpPr>
        <p:spPr>
          <a:xfrm>
            <a:off x="2286000" y="5486400"/>
            <a:ext cx="4191000" cy="923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285808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Dynamic Taint Tracing - Example</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sz="2800" dirty="0" smtClean="0"/>
              <a:t>Size of Input File is 1024 bytes</a:t>
            </a:r>
          </a:p>
          <a:p>
            <a:r>
              <a:rPr lang="en-US" sz="2800" dirty="0" smtClean="0"/>
              <a:t>Analysts </a:t>
            </a:r>
            <a:r>
              <a:rPr lang="en-US" sz="2800" dirty="0"/>
              <a:t>are interested in the size </a:t>
            </a:r>
            <a:r>
              <a:rPr lang="en-US" sz="2800" dirty="0" smtClean="0"/>
              <a:t>argument of </a:t>
            </a:r>
            <a:r>
              <a:rPr lang="en-US" sz="2800" dirty="0"/>
              <a:t>memory allocation function </a:t>
            </a:r>
            <a:r>
              <a:rPr lang="en-US" sz="2800" dirty="0" err="1" smtClean="0"/>
              <a:t>malloc</a:t>
            </a:r>
            <a:r>
              <a:rPr lang="en-US" sz="2800" dirty="0" smtClean="0"/>
              <a:t>()</a:t>
            </a:r>
          </a:p>
          <a:p>
            <a:pPr lvl="1">
              <a:buFont typeface="Wingdings" pitchFamily="2" charset="2"/>
              <a:buChar char="q"/>
            </a:pPr>
            <a:r>
              <a:rPr lang="en-US" sz="1800" dirty="0" smtClean="0"/>
              <a:t>Hot bytes report will include entry:</a:t>
            </a:r>
          </a:p>
          <a:p>
            <a:pPr marL="457200" lvl="1" indent="0">
              <a:buNone/>
            </a:pPr>
            <a:r>
              <a:rPr lang="en-US" sz="1800" dirty="0"/>
              <a:t> </a:t>
            </a:r>
            <a:r>
              <a:rPr lang="en-US" sz="1800" dirty="0" smtClean="0"/>
              <a:t>     0x8048d5b: invoking </a:t>
            </a:r>
            <a:r>
              <a:rPr lang="en-US" sz="1800" dirty="0" err="1" smtClean="0"/>
              <a:t>malloc</a:t>
            </a:r>
            <a:r>
              <a:rPr lang="en-US" sz="1800" dirty="0" smtClean="0"/>
              <a:t>: [0x8,0xf]</a:t>
            </a:r>
          </a:p>
          <a:p>
            <a:pPr marL="685800" lvl="1">
              <a:buFont typeface="Wingdings" pitchFamily="2" charset="2"/>
              <a:buChar char="q"/>
            </a:pPr>
            <a:r>
              <a:rPr lang="en-US" sz="1800" dirty="0" smtClean="0"/>
              <a:t> Explanation - Instruction </a:t>
            </a:r>
            <a:r>
              <a:rPr lang="en-US" sz="1800" dirty="0"/>
              <a:t>at 0x8048d5b calls </a:t>
            </a:r>
            <a:r>
              <a:rPr lang="en-US" sz="1800" dirty="0" smtClean="0"/>
              <a:t>function </a:t>
            </a:r>
            <a:r>
              <a:rPr lang="en-US" sz="1800" dirty="0" err="1" smtClean="0"/>
              <a:t>malloc</a:t>
            </a:r>
            <a:r>
              <a:rPr lang="en-US" sz="1800" dirty="0" smtClean="0"/>
              <a:t> </a:t>
            </a:r>
            <a:r>
              <a:rPr lang="en-US" sz="1800" dirty="0"/>
              <a:t>and the size argument depends on input bytes </a:t>
            </a:r>
            <a:r>
              <a:rPr lang="en-US" sz="1800" dirty="0" smtClean="0"/>
              <a:t>in the </a:t>
            </a:r>
            <a:r>
              <a:rPr lang="en-US" sz="1800" dirty="0"/>
              <a:t>range from 0x8 to </a:t>
            </a:r>
            <a:r>
              <a:rPr lang="en-US" sz="1800" dirty="0" smtClean="0"/>
              <a:t>0xf</a:t>
            </a:r>
          </a:p>
          <a:p>
            <a:r>
              <a:rPr lang="en-US" sz="2800" dirty="0" smtClean="0"/>
              <a:t>Analyst are interested in input bytes on which JZ conditional jump instruction depends</a:t>
            </a:r>
          </a:p>
          <a:p>
            <a:pPr lvl="1" indent="-342900">
              <a:buFont typeface="Wingdings" pitchFamily="2" charset="2"/>
              <a:buChar char="q"/>
            </a:pPr>
            <a:r>
              <a:rPr lang="en-US" sz="2000" dirty="0" smtClean="0"/>
              <a:t>Checksum </a:t>
            </a:r>
            <a:r>
              <a:rPr lang="en-US" sz="2000" dirty="0"/>
              <a:t>information </a:t>
            </a:r>
            <a:r>
              <a:rPr lang="en-US" sz="2000" dirty="0" smtClean="0"/>
              <a:t>report will </a:t>
            </a:r>
            <a:r>
              <a:rPr lang="en-US" sz="2000" dirty="0"/>
              <a:t>include </a:t>
            </a:r>
            <a:r>
              <a:rPr lang="en-US" sz="2000" dirty="0" smtClean="0"/>
              <a:t>entry </a:t>
            </a:r>
          </a:p>
          <a:p>
            <a:pPr marL="400050" lvl="1" indent="0">
              <a:buNone/>
            </a:pPr>
            <a:r>
              <a:rPr lang="de-DE" sz="1800" dirty="0" smtClean="0"/>
              <a:t>	0x8048d4f</a:t>
            </a:r>
            <a:r>
              <a:rPr lang="de-DE" sz="1800" dirty="0"/>
              <a:t>: JZ: 1024: [0x0, 0x3ff</a:t>
            </a:r>
            <a:r>
              <a:rPr lang="de-DE" sz="1800" dirty="0" smtClean="0"/>
              <a:t>]</a:t>
            </a:r>
          </a:p>
          <a:p>
            <a:pPr marL="685800" lvl="1">
              <a:buFont typeface="Wingdings" pitchFamily="2" charset="2"/>
              <a:buChar char="q"/>
            </a:pPr>
            <a:r>
              <a:rPr lang="en-US" sz="1800" dirty="0" smtClean="0"/>
              <a:t>Explanation - </a:t>
            </a:r>
            <a:r>
              <a:rPr lang="en-US" sz="1800" dirty="0"/>
              <a:t>the conditional jump instruction JZ </a:t>
            </a:r>
            <a:r>
              <a:rPr lang="en-US" sz="1800" dirty="0" smtClean="0"/>
              <a:t>at 0x8048d4f </a:t>
            </a:r>
            <a:r>
              <a:rPr lang="en-US" sz="1800" dirty="0"/>
              <a:t>depends on 1024 input bytes in the range </a:t>
            </a:r>
            <a:r>
              <a:rPr lang="en-US" sz="1800" dirty="0" smtClean="0"/>
              <a:t>from 0x0 </a:t>
            </a:r>
            <a:r>
              <a:rPr lang="en-US" sz="1800" dirty="0"/>
              <a:t>to 0x3ff.</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346388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p:txBody>
          <a:bodyPr>
            <a:normAutofit fontScale="92500"/>
          </a:bodyPr>
          <a:lstStyle/>
          <a:p>
            <a:r>
              <a:rPr lang="en-US" dirty="0" smtClean="0"/>
              <a:t>A </a:t>
            </a:r>
            <a:r>
              <a:rPr lang="en-US" dirty="0"/>
              <a:t>checksum detector </a:t>
            </a:r>
            <a:r>
              <a:rPr lang="en-US" dirty="0" smtClean="0"/>
              <a:t>is used to </a:t>
            </a:r>
            <a:r>
              <a:rPr lang="en-US" dirty="0"/>
              <a:t>locate </a:t>
            </a:r>
            <a:r>
              <a:rPr lang="en-US" dirty="0" smtClean="0"/>
              <a:t>potential checksum </a:t>
            </a:r>
            <a:r>
              <a:rPr lang="en-US" dirty="0"/>
              <a:t>check points in the program </a:t>
            </a:r>
            <a:endParaRPr lang="en-US" i="1" dirty="0" smtClean="0"/>
          </a:p>
          <a:p>
            <a:r>
              <a:rPr lang="en-US" dirty="0" smtClean="0"/>
              <a:t>Instruments </a:t>
            </a:r>
            <a:r>
              <a:rPr lang="en-US" dirty="0"/>
              <a:t>all </a:t>
            </a:r>
            <a:r>
              <a:rPr lang="en-US" dirty="0" smtClean="0"/>
              <a:t>conditional jump instructions</a:t>
            </a:r>
          </a:p>
          <a:p>
            <a:r>
              <a:rPr lang="en-US" dirty="0"/>
              <a:t>Before the </a:t>
            </a:r>
            <a:r>
              <a:rPr lang="en-US" dirty="0" smtClean="0"/>
              <a:t>execution , checks </a:t>
            </a:r>
            <a:r>
              <a:rPr lang="en-US" dirty="0"/>
              <a:t>whether the number of marks associated with </a:t>
            </a:r>
            <a:r>
              <a:rPr lang="en-US" dirty="0" smtClean="0"/>
              <a:t>the </a:t>
            </a:r>
            <a:r>
              <a:rPr lang="en-US" i="1" dirty="0" err="1" smtClean="0"/>
              <a:t>eflags</a:t>
            </a:r>
            <a:r>
              <a:rPr lang="en-US" dirty="0" smtClean="0"/>
              <a:t> </a:t>
            </a:r>
            <a:r>
              <a:rPr lang="en-US" dirty="0"/>
              <a:t>register exceeds a predefined threshold </a:t>
            </a:r>
            <a:r>
              <a:rPr lang="en-US" dirty="0" smtClean="0"/>
              <a:t>value </a:t>
            </a:r>
          </a:p>
          <a:p>
            <a:r>
              <a:rPr lang="en-US" dirty="0" smtClean="0"/>
              <a:t>If so</a:t>
            </a:r>
            <a:r>
              <a:rPr lang="en-US" dirty="0"/>
              <a:t>, the conditional jump instruction is considered to </a:t>
            </a:r>
            <a:r>
              <a:rPr lang="en-US" dirty="0" smtClean="0"/>
              <a:t>be a </a:t>
            </a:r>
            <a:r>
              <a:rPr lang="en-US" dirty="0"/>
              <a:t>potential checksum check point.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87429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Acknowledgement</a:t>
            </a:r>
            <a:endParaRPr lang="en-US" b="1" u="sng"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This presentation has some content from</a:t>
            </a:r>
          </a:p>
          <a:p>
            <a:pPr lvl="1"/>
            <a:r>
              <a:rPr lang="it-IT" sz="2400" dirty="0" smtClean="0"/>
              <a:t>James Clause, Wanchun Li, and Alessandro Orso. </a:t>
            </a:r>
            <a:r>
              <a:rPr lang="en-US" sz="2400" dirty="0" err="1" smtClean="0"/>
              <a:t>Dytan</a:t>
            </a:r>
            <a:r>
              <a:rPr lang="en-US" sz="2400" dirty="0" smtClean="0"/>
              <a:t>: A Generic Dynamic Taint Analysis Framework. In ISSTA’07, July 9–12, 2007, London, England, United Kingdom</a:t>
            </a:r>
          </a:p>
          <a:p>
            <a:pPr lvl="1"/>
            <a:r>
              <a:rPr lang="en-US" sz="2400" dirty="0" smtClean="0">
                <a:latin typeface="Calibri" pitchFamily="34" charset="0"/>
              </a:rPr>
              <a:t>Lecture Slides -</a:t>
            </a:r>
            <a:r>
              <a:rPr lang="vi-VN" sz="2400" dirty="0" smtClean="0">
                <a:latin typeface="Calibri" pitchFamily="34" charset="0"/>
              </a:rPr>
              <a:t>http</a:t>
            </a:r>
            <a:r>
              <a:rPr lang="vi-VN" sz="2400" dirty="0">
                <a:latin typeface="Calibri" pitchFamily="34" charset="0"/>
              </a:rPr>
              <a:t>://</a:t>
            </a:r>
            <a:r>
              <a:rPr lang="vi-VN" sz="2400" dirty="0" smtClean="0">
                <a:latin typeface="Calibri" pitchFamily="34" charset="0"/>
              </a:rPr>
              <a:t>www.seas.harvard.edu/courses/cs252/2011sp/slides/Lec13-SymExec.pdf</a:t>
            </a:r>
            <a:endParaRPr lang="en-US" sz="2400" dirty="0" smtClean="0">
              <a:latin typeface="Calibri" pitchFamily="34" charset="0"/>
            </a:endParaRPr>
          </a:p>
          <a:p>
            <a:pPr lvl="1"/>
            <a:r>
              <a:rPr lang="en-US" sz="2400" dirty="0" smtClean="0"/>
              <a:t>Presentation : </a:t>
            </a:r>
            <a:r>
              <a:rPr lang="en-US" sz="2400" dirty="0" err="1" smtClean="0"/>
              <a:t>TaintScope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4023378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t>Refinement:</a:t>
            </a:r>
            <a:endParaRPr lang="en-US" sz="900" dirty="0"/>
          </a:p>
          <a:p>
            <a:pPr marL="0" indent="0" algn="ctr">
              <a:buNone/>
            </a:pPr>
            <a:r>
              <a:rPr lang="en-US" altLang="zh-CN" sz="2800" dirty="0" smtClean="0">
                <a:solidFill>
                  <a:srgbClr val="0070C0"/>
                </a:solidFill>
                <a:latin typeface="Constantia" pitchFamily="18" charset="0"/>
                <a:ea typeface="微软雅黑" pitchFamily="34" charset="-122"/>
              </a:rPr>
              <a:t>Well-formed</a:t>
            </a:r>
            <a:r>
              <a:rPr lang="en-US" altLang="zh-CN" sz="2800" dirty="0" smtClean="0">
                <a:solidFill>
                  <a:srgbClr val="000000"/>
                </a:solidFill>
                <a:latin typeface="Constantia" pitchFamily="18" charset="0"/>
                <a:ea typeface="微软雅黑" pitchFamily="34" charset="-122"/>
              </a:rPr>
              <a:t> </a:t>
            </a:r>
            <a:r>
              <a:rPr lang="en-US" altLang="zh-CN" sz="2800" kern="0" dirty="0" smtClean="0">
                <a:solidFill>
                  <a:srgbClr val="000000"/>
                </a:solidFill>
                <a:latin typeface="Constantia" pitchFamily="18" charset="0"/>
                <a:ea typeface="微软雅黑" pitchFamily="34" charset="-122"/>
              </a:rPr>
              <a:t>inputs </a:t>
            </a:r>
            <a:r>
              <a:rPr lang="en-US" altLang="zh-CN" sz="2800" kern="0" dirty="0" smtClean="0">
                <a:solidFill>
                  <a:srgbClr val="0070C0"/>
                </a:solidFill>
                <a:latin typeface="Constantia" pitchFamily="18" charset="0"/>
                <a:ea typeface="微软雅黑" pitchFamily="34" charset="-122"/>
              </a:rPr>
              <a:t>can </a:t>
            </a:r>
            <a:r>
              <a:rPr lang="en-US" altLang="zh-CN" sz="2800" kern="0" dirty="0" smtClean="0">
                <a:solidFill>
                  <a:srgbClr val="000000"/>
                </a:solidFill>
                <a:latin typeface="Constantia" pitchFamily="18" charset="0"/>
                <a:ea typeface="微软雅黑" pitchFamily="34" charset="-122"/>
              </a:rPr>
              <a:t>pass the checksum test, </a:t>
            </a:r>
          </a:p>
          <a:p>
            <a:pPr marL="0" indent="0" algn="ctr">
              <a:buNone/>
            </a:pPr>
            <a:r>
              <a:rPr lang="en-US" altLang="zh-CN" sz="2800" kern="0" dirty="0" smtClean="0">
                <a:solidFill>
                  <a:srgbClr val="000000"/>
                </a:solidFill>
                <a:latin typeface="Constantia" pitchFamily="18" charset="0"/>
                <a:ea typeface="微软雅黑" pitchFamily="34" charset="-122"/>
              </a:rPr>
              <a:t>but most </a:t>
            </a:r>
            <a:r>
              <a:rPr lang="en-US" altLang="zh-CN" sz="2800" kern="0" dirty="0" smtClean="0">
                <a:solidFill>
                  <a:srgbClr val="0070C0"/>
                </a:solidFill>
                <a:latin typeface="Constantia" pitchFamily="18" charset="0"/>
                <a:ea typeface="微软雅黑" pitchFamily="34" charset="-122"/>
              </a:rPr>
              <a:t>malformed</a:t>
            </a:r>
            <a:r>
              <a:rPr lang="en-US" altLang="zh-CN" sz="2800" kern="0" dirty="0" smtClean="0">
                <a:solidFill>
                  <a:srgbClr val="000000"/>
                </a:solidFill>
                <a:latin typeface="Constantia" pitchFamily="18" charset="0"/>
                <a:ea typeface="微软雅黑" pitchFamily="34" charset="-122"/>
              </a:rPr>
              <a:t> inputs </a:t>
            </a:r>
            <a:r>
              <a:rPr lang="en-US" altLang="zh-CN" sz="2800" kern="0" dirty="0" smtClean="0">
                <a:solidFill>
                  <a:srgbClr val="0070C0"/>
                </a:solidFill>
                <a:latin typeface="Constantia" pitchFamily="18" charset="0"/>
                <a:ea typeface="微软雅黑" pitchFamily="34" charset="-122"/>
              </a:rPr>
              <a:t>cannot</a:t>
            </a:r>
            <a:endParaRPr lang="zh-CN" altLang="en-US" sz="2800" dirty="0" smtClean="0">
              <a:solidFill>
                <a:srgbClr val="0070C0"/>
              </a:solidFill>
            </a:endParaRPr>
          </a:p>
          <a:p>
            <a:endParaRPr lang="en-US" dirty="0"/>
          </a:p>
        </p:txBody>
      </p:sp>
      <p:sp>
        <p:nvSpPr>
          <p:cNvPr id="6" name="Rounded Rectangle 5"/>
          <p:cNvSpPr/>
          <p:nvPr/>
        </p:nvSpPr>
        <p:spPr>
          <a:xfrm>
            <a:off x="533400" y="1752600"/>
            <a:ext cx="8001000" cy="990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组合 46"/>
          <p:cNvGrpSpPr/>
          <p:nvPr/>
        </p:nvGrpSpPr>
        <p:grpSpPr>
          <a:xfrm>
            <a:off x="5943600" y="4038600"/>
            <a:ext cx="2786082" cy="2037388"/>
            <a:chOff x="6143636" y="3214686"/>
            <a:chExt cx="2786082" cy="2037388"/>
          </a:xfrm>
        </p:grpSpPr>
        <p:sp>
          <p:nvSpPr>
            <p:cNvPr id="8" name="矩形 48"/>
            <p:cNvSpPr/>
            <p:nvPr/>
          </p:nvSpPr>
          <p:spPr bwMode="auto">
            <a:xfrm>
              <a:off x="6715140" y="3214686"/>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9" name="矩形 49"/>
            <p:cNvSpPr/>
            <p:nvPr/>
          </p:nvSpPr>
          <p:spPr bwMode="auto">
            <a:xfrm>
              <a:off x="6143636" y="3606190"/>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0" name="矩形 50"/>
            <p:cNvSpPr/>
            <p:nvPr/>
          </p:nvSpPr>
          <p:spPr bwMode="auto">
            <a:xfrm>
              <a:off x="7281024" y="3606190"/>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1" name="矩形 54"/>
            <p:cNvSpPr/>
            <p:nvPr/>
          </p:nvSpPr>
          <p:spPr bwMode="auto">
            <a:xfrm>
              <a:off x="6852396" y="4143380"/>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2" name="矩形 55"/>
            <p:cNvSpPr/>
            <p:nvPr/>
          </p:nvSpPr>
          <p:spPr bwMode="auto">
            <a:xfrm>
              <a:off x="7858148" y="4143380"/>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3" name="矩形 56"/>
            <p:cNvSpPr/>
            <p:nvPr/>
          </p:nvSpPr>
          <p:spPr bwMode="auto">
            <a:xfrm>
              <a:off x="6286512" y="4572008"/>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4" name="矩形 57"/>
            <p:cNvSpPr/>
            <p:nvPr/>
          </p:nvSpPr>
          <p:spPr bwMode="auto">
            <a:xfrm>
              <a:off x="7429520" y="4572008"/>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5" name="矩形 58"/>
            <p:cNvSpPr/>
            <p:nvPr/>
          </p:nvSpPr>
          <p:spPr bwMode="auto">
            <a:xfrm>
              <a:off x="8209718" y="5072074"/>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sp>
          <p:nvSpPr>
            <p:cNvPr id="16" name="矩形 59"/>
            <p:cNvSpPr/>
            <p:nvPr/>
          </p:nvSpPr>
          <p:spPr bwMode="auto">
            <a:xfrm>
              <a:off x="6709520" y="5072074"/>
              <a:ext cx="720000" cy="180000"/>
            </a:xfrm>
            <a:prstGeom prst="rect">
              <a:avLst/>
            </a:prstGeom>
            <a:noFill/>
            <a:ln w="28575" cap="flat" cmpd="sng" algn="ctr">
              <a:solidFill>
                <a:schemeClr val="tx1"/>
              </a:solidFill>
              <a:prstDash val="solid"/>
              <a:round/>
              <a:headEnd type="none" w="med" len="med"/>
              <a:tailEnd type="arrow"/>
            </a:ln>
            <a:effectLst/>
          </p:spPr>
          <p:txBody>
            <a:bodyPr rtlCol="0" anchor="ctr"/>
            <a:lstStyle/>
            <a:p>
              <a:pPr algn="ctr"/>
              <a:endParaRPr lang="zh-CN" altLang="en-US"/>
            </a:p>
          </p:txBody>
        </p:sp>
        <p:cxnSp>
          <p:nvCxnSpPr>
            <p:cNvPr id="17" name="直接箭头连接符 60"/>
            <p:cNvCxnSpPr>
              <a:stCxn id="8" idx="2"/>
              <a:endCxn id="10" idx="0"/>
            </p:cNvCxnSpPr>
            <p:nvPr/>
          </p:nvCxnSpPr>
          <p:spPr bwMode="auto">
            <a:xfrm rot="16200000" flipH="1">
              <a:off x="7252330" y="3217496"/>
              <a:ext cx="211504" cy="565884"/>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18" name="直接箭头连接符 61"/>
            <p:cNvCxnSpPr>
              <a:stCxn id="8" idx="2"/>
              <a:endCxn id="9" idx="0"/>
            </p:cNvCxnSpPr>
            <p:nvPr/>
          </p:nvCxnSpPr>
          <p:spPr bwMode="auto">
            <a:xfrm rot="5400000">
              <a:off x="6683636" y="3214686"/>
              <a:ext cx="211504" cy="571504"/>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19" name="直接箭头连接符 62"/>
            <p:cNvCxnSpPr>
              <a:stCxn id="10" idx="2"/>
              <a:endCxn id="12" idx="0"/>
            </p:cNvCxnSpPr>
            <p:nvPr/>
          </p:nvCxnSpPr>
          <p:spPr bwMode="auto">
            <a:xfrm rot="16200000" flipH="1">
              <a:off x="7750991" y="3676223"/>
              <a:ext cx="357190" cy="577124"/>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0" name="直接箭头连接符 63"/>
            <p:cNvCxnSpPr>
              <a:stCxn id="11" idx="2"/>
              <a:endCxn id="14" idx="0"/>
            </p:cNvCxnSpPr>
            <p:nvPr/>
          </p:nvCxnSpPr>
          <p:spPr bwMode="auto">
            <a:xfrm rot="16200000" flipH="1">
              <a:off x="7376644" y="4159132"/>
              <a:ext cx="248628" cy="577124"/>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1" name="直接箭头连接符 64"/>
            <p:cNvCxnSpPr>
              <a:stCxn id="12" idx="2"/>
              <a:endCxn id="15" idx="0"/>
            </p:cNvCxnSpPr>
            <p:nvPr/>
          </p:nvCxnSpPr>
          <p:spPr bwMode="auto">
            <a:xfrm rot="16200000" flipH="1">
              <a:off x="8019586" y="4521942"/>
              <a:ext cx="748694" cy="351570"/>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2" name="直接箭头连接符 65"/>
            <p:cNvCxnSpPr>
              <a:stCxn id="14" idx="2"/>
              <a:endCxn id="16" idx="0"/>
            </p:cNvCxnSpPr>
            <p:nvPr/>
          </p:nvCxnSpPr>
          <p:spPr bwMode="auto">
            <a:xfrm rot="5400000">
              <a:off x="7269487" y="4552041"/>
              <a:ext cx="320066" cy="720000"/>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3" name="直接箭头连接符 66"/>
            <p:cNvCxnSpPr>
              <a:stCxn id="10" idx="2"/>
              <a:endCxn id="11" idx="0"/>
            </p:cNvCxnSpPr>
            <p:nvPr/>
          </p:nvCxnSpPr>
          <p:spPr bwMode="auto">
            <a:xfrm rot="5400000">
              <a:off x="7248115" y="3750471"/>
              <a:ext cx="357190" cy="428628"/>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4" name="直接箭头连接符 67"/>
            <p:cNvCxnSpPr>
              <a:stCxn id="11" idx="2"/>
              <a:endCxn id="13" idx="0"/>
            </p:cNvCxnSpPr>
            <p:nvPr/>
          </p:nvCxnSpPr>
          <p:spPr bwMode="auto">
            <a:xfrm rot="5400000">
              <a:off x="6805140" y="4164752"/>
              <a:ext cx="248628" cy="565884"/>
            </a:xfrm>
            <a:prstGeom prst="straightConnector1">
              <a:avLst/>
            </a:prstGeom>
            <a:solidFill>
              <a:srgbClr val="006600"/>
            </a:solidFill>
            <a:ln w="28575" cap="flat" cmpd="sng" algn="ctr">
              <a:solidFill>
                <a:schemeClr val="tx1"/>
              </a:solidFill>
              <a:prstDash val="solid"/>
              <a:round/>
              <a:headEnd type="none" w="med" len="med"/>
              <a:tailEnd type="arrow"/>
            </a:ln>
            <a:effectLst/>
          </p:spPr>
        </p:cxnSp>
        <p:cxnSp>
          <p:nvCxnSpPr>
            <p:cNvPr id="25" name="直接箭头连接符 68"/>
            <p:cNvCxnSpPr>
              <a:stCxn id="13" idx="2"/>
              <a:endCxn id="16" idx="0"/>
            </p:cNvCxnSpPr>
            <p:nvPr/>
          </p:nvCxnSpPr>
          <p:spPr bwMode="auto">
            <a:xfrm rot="16200000" flipH="1">
              <a:off x="6697983" y="4700537"/>
              <a:ext cx="320066" cy="423008"/>
            </a:xfrm>
            <a:prstGeom prst="straightConnector1">
              <a:avLst/>
            </a:prstGeom>
            <a:solidFill>
              <a:srgbClr val="006600"/>
            </a:solidFill>
            <a:ln w="28575" cap="flat" cmpd="sng" algn="ctr">
              <a:solidFill>
                <a:schemeClr val="tx1"/>
              </a:solidFill>
              <a:prstDash val="solid"/>
              <a:round/>
              <a:headEnd type="none" w="med" len="med"/>
              <a:tailEnd type="arrow"/>
            </a:ln>
            <a:effectLst/>
          </p:spPr>
        </p:cxnSp>
      </p:grpSp>
      <p:sp>
        <p:nvSpPr>
          <p:cNvPr id="26" name="Slide Number Placeholder 25"/>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03691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t>Refinement:</a:t>
            </a:r>
            <a:endParaRPr lang="en-US" sz="900" dirty="0"/>
          </a:p>
          <a:p>
            <a:pPr marL="0" indent="0" algn="ctr">
              <a:buNone/>
            </a:pPr>
            <a:r>
              <a:rPr lang="en-US" altLang="zh-CN" sz="2800" dirty="0" smtClean="0">
                <a:solidFill>
                  <a:srgbClr val="0070C0"/>
                </a:solidFill>
                <a:latin typeface="Constantia" pitchFamily="18" charset="0"/>
                <a:ea typeface="微软雅黑" pitchFamily="34" charset="-122"/>
              </a:rPr>
              <a:t>Well-formed</a:t>
            </a:r>
            <a:r>
              <a:rPr lang="en-US" altLang="zh-CN" sz="2800" dirty="0" smtClean="0">
                <a:solidFill>
                  <a:srgbClr val="000000"/>
                </a:solidFill>
                <a:latin typeface="Constantia" pitchFamily="18" charset="0"/>
                <a:ea typeface="微软雅黑" pitchFamily="34" charset="-122"/>
              </a:rPr>
              <a:t> </a:t>
            </a:r>
            <a:r>
              <a:rPr lang="en-US" altLang="zh-CN" sz="2800" kern="0" dirty="0" smtClean="0">
                <a:solidFill>
                  <a:srgbClr val="000000"/>
                </a:solidFill>
                <a:latin typeface="Constantia" pitchFamily="18" charset="0"/>
                <a:ea typeface="微软雅黑" pitchFamily="34" charset="-122"/>
              </a:rPr>
              <a:t>inputs </a:t>
            </a:r>
            <a:r>
              <a:rPr lang="en-US" altLang="zh-CN" sz="2800" kern="0" dirty="0" smtClean="0">
                <a:solidFill>
                  <a:srgbClr val="0070C0"/>
                </a:solidFill>
                <a:latin typeface="Constantia" pitchFamily="18" charset="0"/>
                <a:ea typeface="微软雅黑" pitchFamily="34" charset="-122"/>
              </a:rPr>
              <a:t>can </a:t>
            </a:r>
            <a:r>
              <a:rPr lang="en-US" altLang="zh-CN" sz="2800" kern="0" dirty="0" smtClean="0">
                <a:solidFill>
                  <a:srgbClr val="000000"/>
                </a:solidFill>
                <a:latin typeface="Constantia" pitchFamily="18" charset="0"/>
                <a:ea typeface="微软雅黑" pitchFamily="34" charset="-122"/>
              </a:rPr>
              <a:t>pass the checksum test, </a:t>
            </a:r>
          </a:p>
          <a:p>
            <a:pPr marL="0" indent="0" algn="ctr">
              <a:buNone/>
            </a:pPr>
            <a:r>
              <a:rPr lang="en-US" altLang="zh-CN" sz="2800" kern="0" dirty="0" smtClean="0">
                <a:solidFill>
                  <a:srgbClr val="000000"/>
                </a:solidFill>
                <a:latin typeface="Constantia" pitchFamily="18" charset="0"/>
                <a:ea typeface="微软雅黑" pitchFamily="34" charset="-122"/>
              </a:rPr>
              <a:t>but most </a:t>
            </a:r>
            <a:r>
              <a:rPr lang="en-US" altLang="zh-CN" sz="2800" kern="0" dirty="0" smtClean="0">
                <a:solidFill>
                  <a:srgbClr val="0070C0"/>
                </a:solidFill>
                <a:latin typeface="Constantia" pitchFamily="18" charset="0"/>
                <a:ea typeface="微软雅黑" pitchFamily="34" charset="-122"/>
              </a:rPr>
              <a:t>malformed</a:t>
            </a:r>
            <a:r>
              <a:rPr lang="en-US" altLang="zh-CN" sz="2800" kern="0" dirty="0" smtClean="0">
                <a:solidFill>
                  <a:srgbClr val="000000"/>
                </a:solidFill>
                <a:latin typeface="Constantia" pitchFamily="18" charset="0"/>
                <a:ea typeface="微软雅黑" pitchFamily="34" charset="-122"/>
              </a:rPr>
              <a:t> inputs </a:t>
            </a:r>
            <a:r>
              <a:rPr lang="en-US" altLang="zh-CN" sz="2800" kern="0" dirty="0" smtClean="0">
                <a:solidFill>
                  <a:srgbClr val="0070C0"/>
                </a:solidFill>
                <a:latin typeface="Constantia" pitchFamily="18" charset="0"/>
                <a:ea typeface="微软雅黑" pitchFamily="34" charset="-122"/>
              </a:rPr>
              <a:t>cannot</a:t>
            </a:r>
            <a:endParaRPr lang="zh-CN" altLang="en-US" sz="2800" dirty="0" smtClean="0">
              <a:solidFill>
                <a:srgbClr val="0070C0"/>
              </a:solidFill>
            </a:endParaRPr>
          </a:p>
          <a:p>
            <a:pPr lvl="0"/>
            <a:r>
              <a:rPr lang="en-US" altLang="zh-CN" sz="2400" dirty="0" smtClean="0">
                <a:latin typeface="+mn-lt"/>
                <a:cs typeface="+mn-cs"/>
              </a:rPr>
              <a:t>Run </a:t>
            </a:r>
            <a:r>
              <a:rPr lang="en-US" altLang="zh-CN" sz="2400" dirty="0" smtClean="0">
                <a:solidFill>
                  <a:srgbClr val="0070C0"/>
                </a:solidFill>
                <a:latin typeface="+mn-lt"/>
                <a:cs typeface="+mn-cs"/>
              </a:rPr>
              <a:t>well-formed inputs</a:t>
            </a:r>
            <a:r>
              <a:rPr lang="en-US" altLang="zh-CN" sz="2400" dirty="0" smtClean="0">
                <a:latin typeface="+mn-lt"/>
                <a:cs typeface="+mn-cs"/>
              </a:rPr>
              <a:t>, identify the </a:t>
            </a:r>
            <a:r>
              <a:rPr lang="en-US" altLang="zh-CN" sz="2400" dirty="0" smtClean="0">
                <a:solidFill>
                  <a:srgbClr val="0070C0"/>
                </a:solidFill>
                <a:latin typeface="+mn-lt"/>
                <a:cs typeface="+mn-cs"/>
              </a:rPr>
              <a:t>always-taken</a:t>
            </a:r>
            <a:r>
              <a:rPr lang="en-US" altLang="zh-CN" sz="2400" dirty="0" smtClean="0">
                <a:latin typeface="+mn-lt"/>
                <a:cs typeface="+mn-cs"/>
              </a:rPr>
              <a:t> and </a:t>
            </a:r>
            <a:r>
              <a:rPr lang="en-US" altLang="zh-CN" sz="2400" dirty="0" smtClean="0">
                <a:solidFill>
                  <a:srgbClr val="0070C0"/>
                </a:solidFill>
                <a:latin typeface="+mn-lt"/>
                <a:cs typeface="+mn-cs"/>
              </a:rPr>
              <a:t>always-not-taken</a:t>
            </a:r>
            <a:r>
              <a:rPr lang="en-US" altLang="zh-CN" sz="2400" dirty="0" smtClean="0">
                <a:latin typeface="+mn-lt"/>
                <a:cs typeface="+mn-cs"/>
              </a:rPr>
              <a:t> instructions.</a:t>
            </a:r>
          </a:p>
          <a:p>
            <a:endParaRPr lang="en-US" dirty="0"/>
          </a:p>
        </p:txBody>
      </p:sp>
      <p:sp>
        <p:nvSpPr>
          <p:cNvPr id="6" name="Rounded Rectangle 5"/>
          <p:cNvSpPr/>
          <p:nvPr/>
        </p:nvSpPr>
        <p:spPr>
          <a:xfrm>
            <a:off x="533400" y="1752600"/>
            <a:ext cx="8001000" cy="990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组合 46"/>
          <p:cNvGrpSpPr/>
          <p:nvPr/>
        </p:nvGrpSpPr>
        <p:grpSpPr>
          <a:xfrm>
            <a:off x="5943600" y="4038600"/>
            <a:ext cx="2786082" cy="2037388"/>
            <a:chOff x="6143636" y="3214686"/>
            <a:chExt cx="2786082" cy="2037388"/>
          </a:xfrm>
        </p:grpSpPr>
        <p:sp>
          <p:nvSpPr>
            <p:cNvPr id="68" name="矩形 48"/>
            <p:cNvSpPr/>
            <p:nvPr/>
          </p:nvSpPr>
          <p:spPr bwMode="auto">
            <a:xfrm>
              <a:off x="6715140" y="321468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69" name="矩形 49"/>
            <p:cNvSpPr/>
            <p:nvPr/>
          </p:nvSpPr>
          <p:spPr bwMode="auto">
            <a:xfrm>
              <a:off x="6143636"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0" name="矩形 50"/>
            <p:cNvSpPr/>
            <p:nvPr/>
          </p:nvSpPr>
          <p:spPr bwMode="auto">
            <a:xfrm>
              <a:off x="7281024"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1" name="矩形 54"/>
            <p:cNvSpPr/>
            <p:nvPr/>
          </p:nvSpPr>
          <p:spPr bwMode="auto">
            <a:xfrm>
              <a:off x="6852396"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2" name="矩形 55"/>
            <p:cNvSpPr/>
            <p:nvPr/>
          </p:nvSpPr>
          <p:spPr bwMode="auto">
            <a:xfrm>
              <a:off x="7858148"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3" name="矩形 56"/>
            <p:cNvSpPr/>
            <p:nvPr/>
          </p:nvSpPr>
          <p:spPr bwMode="auto">
            <a:xfrm>
              <a:off x="6286512"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4" name="矩形 57"/>
            <p:cNvSpPr/>
            <p:nvPr/>
          </p:nvSpPr>
          <p:spPr bwMode="auto">
            <a:xfrm>
              <a:off x="7429520"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5" name="矩形 58"/>
            <p:cNvSpPr/>
            <p:nvPr/>
          </p:nvSpPr>
          <p:spPr bwMode="auto">
            <a:xfrm>
              <a:off x="8209718"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76" name="矩形 59"/>
            <p:cNvSpPr/>
            <p:nvPr/>
          </p:nvSpPr>
          <p:spPr bwMode="auto">
            <a:xfrm>
              <a:off x="6709520"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77" name="直接箭头连接符 60"/>
            <p:cNvCxnSpPr>
              <a:stCxn id="68" idx="2"/>
              <a:endCxn id="70" idx="0"/>
            </p:cNvCxnSpPr>
            <p:nvPr/>
          </p:nvCxnSpPr>
          <p:spPr bwMode="auto">
            <a:xfrm rot="16200000" flipH="1">
              <a:off x="7252330" y="3217496"/>
              <a:ext cx="211504"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78" name="直接箭头连接符 61"/>
            <p:cNvCxnSpPr>
              <a:stCxn id="68" idx="2"/>
              <a:endCxn id="69" idx="0"/>
            </p:cNvCxnSpPr>
            <p:nvPr/>
          </p:nvCxnSpPr>
          <p:spPr bwMode="auto">
            <a:xfrm rot="5400000">
              <a:off x="6683636" y="3214686"/>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79" name="直接箭头连接符 62"/>
            <p:cNvCxnSpPr>
              <a:stCxn id="70" idx="2"/>
              <a:endCxn id="72" idx="0"/>
            </p:cNvCxnSpPr>
            <p:nvPr/>
          </p:nvCxnSpPr>
          <p:spPr bwMode="auto">
            <a:xfrm rot="16200000" flipH="1">
              <a:off x="7750991" y="3676223"/>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0" name="直接箭头连接符 63"/>
            <p:cNvCxnSpPr>
              <a:stCxn id="71" idx="2"/>
              <a:endCxn id="74" idx="0"/>
            </p:cNvCxnSpPr>
            <p:nvPr/>
          </p:nvCxnSpPr>
          <p:spPr bwMode="auto">
            <a:xfrm rot="16200000" flipH="1">
              <a:off x="7376644" y="4159132"/>
              <a:ext cx="248628"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1" name="直接箭头连接符 64"/>
            <p:cNvCxnSpPr>
              <a:stCxn id="72" idx="2"/>
              <a:endCxn id="75" idx="0"/>
            </p:cNvCxnSpPr>
            <p:nvPr/>
          </p:nvCxnSpPr>
          <p:spPr bwMode="auto">
            <a:xfrm rot="16200000" flipH="1">
              <a:off x="8019586" y="4521942"/>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2" name="直接箭头连接符 65"/>
            <p:cNvCxnSpPr>
              <a:stCxn id="74" idx="2"/>
              <a:endCxn id="76" idx="0"/>
            </p:cNvCxnSpPr>
            <p:nvPr/>
          </p:nvCxnSpPr>
          <p:spPr bwMode="auto">
            <a:xfrm rot="5400000">
              <a:off x="7269487" y="4552041"/>
              <a:ext cx="320066" cy="72000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3" name="直接箭头连接符 66"/>
            <p:cNvCxnSpPr>
              <a:stCxn id="70" idx="2"/>
              <a:endCxn id="71" idx="0"/>
            </p:cNvCxnSpPr>
            <p:nvPr/>
          </p:nvCxnSpPr>
          <p:spPr bwMode="auto">
            <a:xfrm rot="5400000">
              <a:off x="7248115" y="3750471"/>
              <a:ext cx="357190" cy="42862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4" name="直接箭头连接符 67"/>
            <p:cNvCxnSpPr>
              <a:stCxn id="71" idx="2"/>
              <a:endCxn id="73" idx="0"/>
            </p:cNvCxnSpPr>
            <p:nvPr/>
          </p:nvCxnSpPr>
          <p:spPr bwMode="auto">
            <a:xfrm rot="5400000">
              <a:off x="6805140" y="4164752"/>
              <a:ext cx="248628"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85" name="直接箭头连接符 68"/>
            <p:cNvCxnSpPr>
              <a:stCxn id="73" idx="2"/>
              <a:endCxn id="76" idx="0"/>
            </p:cNvCxnSpPr>
            <p:nvPr/>
          </p:nvCxnSpPr>
          <p:spPr bwMode="auto">
            <a:xfrm rot="16200000" flipH="1">
              <a:off x="6697983" y="4700537"/>
              <a:ext cx="320066" cy="42300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grpSp>
      <p:grpSp>
        <p:nvGrpSpPr>
          <p:cNvPr id="86" name="组合 29"/>
          <p:cNvGrpSpPr/>
          <p:nvPr/>
        </p:nvGrpSpPr>
        <p:grpSpPr>
          <a:xfrm>
            <a:off x="5943600" y="4038600"/>
            <a:ext cx="2786082" cy="2037388"/>
            <a:chOff x="6072198" y="2928934"/>
            <a:chExt cx="2786082" cy="2037388"/>
          </a:xfrm>
        </p:grpSpPr>
        <p:sp>
          <p:nvSpPr>
            <p:cNvPr id="87"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88"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89"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0"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1"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2"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3"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4"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95"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96" name="直接箭头连接符 39"/>
            <p:cNvCxnSpPr>
              <a:stCxn id="87" idx="2"/>
              <a:endCxn id="89" idx="0"/>
            </p:cNvCxnSpPr>
            <p:nvPr/>
          </p:nvCxnSpPr>
          <p:spPr bwMode="auto">
            <a:xfrm rot="16200000" flipH="1">
              <a:off x="7180892" y="2931744"/>
              <a:ext cx="211504"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97" name="直接箭头连接符 43"/>
            <p:cNvCxnSpPr>
              <a:stCxn id="87" idx="2"/>
              <a:endCxn id="88"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98" name="直接箭头连接符 44"/>
            <p:cNvCxnSpPr>
              <a:stCxn id="89" idx="2"/>
              <a:endCxn id="91" idx="0"/>
            </p:cNvCxnSpPr>
            <p:nvPr/>
          </p:nvCxnSpPr>
          <p:spPr bwMode="auto">
            <a:xfrm rot="16200000" flipH="1">
              <a:off x="7679553" y="3390471"/>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99" name="直接箭头连接符 45"/>
            <p:cNvCxnSpPr>
              <a:stCxn id="90" idx="2"/>
              <a:endCxn id="93" idx="0"/>
            </p:cNvCxnSpPr>
            <p:nvPr/>
          </p:nvCxnSpPr>
          <p:spPr bwMode="auto">
            <a:xfrm rot="16200000" flipH="1">
              <a:off x="7305206" y="3873380"/>
              <a:ext cx="248628" cy="57712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100" name="直接箭头连接符 46"/>
            <p:cNvCxnSpPr>
              <a:stCxn id="91" idx="2"/>
              <a:endCxn id="94" idx="0"/>
            </p:cNvCxnSpPr>
            <p:nvPr/>
          </p:nvCxnSpPr>
          <p:spPr bwMode="auto">
            <a:xfrm rot="16200000" flipH="1">
              <a:off x="7948148" y="4236190"/>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01" name="直接箭头连接符 52"/>
            <p:cNvCxnSpPr>
              <a:stCxn id="93" idx="2"/>
              <a:endCxn id="95" idx="0"/>
            </p:cNvCxnSpPr>
            <p:nvPr/>
          </p:nvCxnSpPr>
          <p:spPr bwMode="auto">
            <a:xfrm rot="5400000">
              <a:off x="7198049" y="4266289"/>
              <a:ext cx="320066" cy="720000"/>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102" name="直接箭头连接符 53"/>
            <p:cNvCxnSpPr>
              <a:stCxn id="89" idx="2"/>
              <a:endCxn id="90" idx="0"/>
            </p:cNvCxnSpPr>
            <p:nvPr/>
          </p:nvCxnSpPr>
          <p:spPr bwMode="auto">
            <a:xfrm rot="5400000">
              <a:off x="7176677" y="3464719"/>
              <a:ext cx="357190" cy="428628"/>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103" name="直接箭头连接符 69"/>
            <p:cNvCxnSpPr>
              <a:stCxn id="90" idx="2"/>
              <a:endCxn id="92" idx="0"/>
            </p:cNvCxnSpPr>
            <p:nvPr/>
          </p:nvCxnSpPr>
          <p:spPr bwMode="auto">
            <a:xfrm rot="5400000">
              <a:off x="6733702" y="3879000"/>
              <a:ext cx="248628"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104" name="直接箭头连接符 70"/>
            <p:cNvCxnSpPr>
              <a:stCxn id="92" idx="2"/>
              <a:endCxn id="95" idx="0"/>
            </p:cNvCxnSpPr>
            <p:nvPr/>
          </p:nvCxnSpPr>
          <p:spPr bwMode="auto">
            <a:xfrm rot="16200000" flipH="1">
              <a:off x="6626545" y="4414785"/>
              <a:ext cx="320066" cy="423008"/>
            </a:xfrm>
            <a:prstGeom prst="straightConnector1">
              <a:avLst/>
            </a:prstGeom>
            <a:solidFill>
              <a:srgbClr val="006600"/>
            </a:solidFill>
            <a:ln w="50800" cap="flat" cmpd="sng" algn="ctr">
              <a:solidFill>
                <a:srgbClr val="B83D68"/>
              </a:solidFill>
              <a:prstDash val="solid"/>
              <a:round/>
              <a:headEnd type="none" w="med" len="med"/>
              <a:tailEnd type="arrow"/>
            </a:ln>
            <a:effectLst/>
          </p:spPr>
        </p:cxnSp>
      </p:grpSp>
      <p:pic>
        <p:nvPicPr>
          <p:cNvPr id="105"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5943600" y="6181740"/>
            <a:ext cx="540000" cy="572163"/>
          </a:xfrm>
          <a:prstGeom prst="rect">
            <a:avLst/>
          </a:prstGeom>
          <a:noFill/>
        </p:spPr>
      </p:pic>
      <p:pic>
        <p:nvPicPr>
          <p:cNvPr id="106"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300790" y="6181740"/>
            <a:ext cx="540000" cy="572163"/>
          </a:xfrm>
          <a:prstGeom prst="rect">
            <a:avLst/>
          </a:prstGeom>
          <a:noFill/>
        </p:spPr>
      </p:pic>
      <p:pic>
        <p:nvPicPr>
          <p:cNvPr id="107"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657980" y="6181081"/>
            <a:ext cx="540000" cy="572163"/>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753529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t>Refinement:</a:t>
            </a:r>
            <a:endParaRPr lang="en-US" sz="900" dirty="0"/>
          </a:p>
          <a:p>
            <a:pPr marL="0" indent="0" algn="ctr">
              <a:buNone/>
            </a:pPr>
            <a:r>
              <a:rPr lang="en-US" altLang="zh-CN" sz="2800" dirty="0" smtClean="0">
                <a:solidFill>
                  <a:srgbClr val="0070C0"/>
                </a:solidFill>
                <a:latin typeface="Constantia" pitchFamily="18" charset="0"/>
                <a:ea typeface="微软雅黑" pitchFamily="34" charset="-122"/>
              </a:rPr>
              <a:t>Well-formed</a:t>
            </a:r>
            <a:r>
              <a:rPr lang="en-US" altLang="zh-CN" sz="2800" dirty="0" smtClean="0">
                <a:solidFill>
                  <a:srgbClr val="000000"/>
                </a:solidFill>
                <a:latin typeface="Constantia" pitchFamily="18" charset="0"/>
                <a:ea typeface="微软雅黑" pitchFamily="34" charset="-122"/>
              </a:rPr>
              <a:t> </a:t>
            </a:r>
            <a:r>
              <a:rPr lang="en-US" altLang="zh-CN" sz="2800" kern="0" dirty="0" smtClean="0">
                <a:solidFill>
                  <a:srgbClr val="000000"/>
                </a:solidFill>
                <a:latin typeface="Constantia" pitchFamily="18" charset="0"/>
                <a:ea typeface="微软雅黑" pitchFamily="34" charset="-122"/>
              </a:rPr>
              <a:t>inputs </a:t>
            </a:r>
            <a:r>
              <a:rPr lang="en-US" altLang="zh-CN" sz="2800" kern="0" dirty="0" smtClean="0">
                <a:solidFill>
                  <a:srgbClr val="0070C0"/>
                </a:solidFill>
                <a:latin typeface="Constantia" pitchFamily="18" charset="0"/>
                <a:ea typeface="微软雅黑" pitchFamily="34" charset="-122"/>
              </a:rPr>
              <a:t>can </a:t>
            </a:r>
            <a:r>
              <a:rPr lang="en-US" altLang="zh-CN" sz="2800" kern="0" dirty="0" smtClean="0">
                <a:solidFill>
                  <a:srgbClr val="000000"/>
                </a:solidFill>
                <a:latin typeface="Constantia" pitchFamily="18" charset="0"/>
                <a:ea typeface="微软雅黑" pitchFamily="34" charset="-122"/>
              </a:rPr>
              <a:t>pass the checksum test, </a:t>
            </a:r>
          </a:p>
          <a:p>
            <a:pPr marL="0" indent="0" algn="ctr">
              <a:buNone/>
            </a:pPr>
            <a:r>
              <a:rPr lang="en-US" altLang="zh-CN" sz="2800" kern="0" dirty="0" smtClean="0">
                <a:solidFill>
                  <a:srgbClr val="000000"/>
                </a:solidFill>
                <a:latin typeface="Constantia" pitchFamily="18" charset="0"/>
                <a:ea typeface="微软雅黑" pitchFamily="34" charset="-122"/>
              </a:rPr>
              <a:t>but most </a:t>
            </a:r>
            <a:r>
              <a:rPr lang="en-US" altLang="zh-CN" sz="2800" kern="0" dirty="0" smtClean="0">
                <a:solidFill>
                  <a:srgbClr val="0070C0"/>
                </a:solidFill>
                <a:latin typeface="Constantia" pitchFamily="18" charset="0"/>
                <a:ea typeface="微软雅黑" pitchFamily="34" charset="-122"/>
              </a:rPr>
              <a:t>malformed</a:t>
            </a:r>
            <a:r>
              <a:rPr lang="en-US" altLang="zh-CN" sz="2800" kern="0" dirty="0" smtClean="0">
                <a:solidFill>
                  <a:srgbClr val="000000"/>
                </a:solidFill>
                <a:latin typeface="Constantia" pitchFamily="18" charset="0"/>
                <a:ea typeface="微软雅黑" pitchFamily="34" charset="-122"/>
              </a:rPr>
              <a:t> inputs </a:t>
            </a:r>
            <a:r>
              <a:rPr lang="en-US" altLang="zh-CN" sz="2800" kern="0" dirty="0" smtClean="0">
                <a:solidFill>
                  <a:srgbClr val="0070C0"/>
                </a:solidFill>
                <a:latin typeface="Constantia" pitchFamily="18" charset="0"/>
                <a:ea typeface="微软雅黑" pitchFamily="34" charset="-122"/>
              </a:rPr>
              <a:t>cannot</a:t>
            </a:r>
            <a:endParaRPr lang="zh-CN" altLang="en-US" sz="2800" dirty="0" smtClean="0">
              <a:solidFill>
                <a:srgbClr val="0070C0"/>
              </a:solidFill>
            </a:endParaRPr>
          </a:p>
          <a:p>
            <a:pPr lvl="0"/>
            <a:r>
              <a:rPr lang="en-US" altLang="zh-CN" sz="2400" dirty="0" smtClean="0">
                <a:latin typeface="+mn-lt"/>
                <a:cs typeface="+mn-cs"/>
              </a:rPr>
              <a:t>Run </a:t>
            </a:r>
            <a:r>
              <a:rPr lang="en-US" altLang="zh-CN" sz="2400" dirty="0" smtClean="0">
                <a:solidFill>
                  <a:srgbClr val="0070C0"/>
                </a:solidFill>
                <a:latin typeface="+mn-lt"/>
                <a:cs typeface="+mn-cs"/>
              </a:rPr>
              <a:t>well-formed</a:t>
            </a:r>
            <a:r>
              <a:rPr lang="en-US" altLang="zh-CN" sz="2400" dirty="0" smtClean="0">
                <a:latin typeface="+mn-lt"/>
                <a:cs typeface="+mn-cs"/>
              </a:rPr>
              <a:t> inputs, identify the </a:t>
            </a:r>
            <a:r>
              <a:rPr lang="en-US" altLang="zh-CN" sz="2400" dirty="0" smtClean="0">
                <a:solidFill>
                  <a:srgbClr val="0070C0"/>
                </a:solidFill>
                <a:latin typeface="+mn-lt"/>
                <a:cs typeface="+mn-cs"/>
              </a:rPr>
              <a:t>always-taken</a:t>
            </a:r>
            <a:r>
              <a:rPr lang="en-US" altLang="zh-CN" sz="2400" dirty="0" smtClean="0">
                <a:latin typeface="+mn-lt"/>
                <a:cs typeface="+mn-cs"/>
              </a:rPr>
              <a:t> and </a:t>
            </a:r>
            <a:r>
              <a:rPr lang="en-US" altLang="zh-CN" sz="2400" dirty="0" smtClean="0">
                <a:solidFill>
                  <a:srgbClr val="0070C0"/>
                </a:solidFill>
                <a:latin typeface="+mn-lt"/>
                <a:cs typeface="+mn-cs"/>
              </a:rPr>
              <a:t>always-not-taken</a:t>
            </a:r>
            <a:r>
              <a:rPr lang="en-US" altLang="zh-CN" sz="2400" dirty="0" smtClean="0">
                <a:latin typeface="+mn-lt"/>
                <a:cs typeface="+mn-cs"/>
              </a:rPr>
              <a:t> instructions.</a:t>
            </a:r>
          </a:p>
          <a:p>
            <a:r>
              <a:rPr lang="en-US" altLang="zh-CN" sz="2400" dirty="0" smtClean="0">
                <a:latin typeface="+mn-lt"/>
                <a:cs typeface="+mn-cs"/>
              </a:rPr>
              <a:t>Run </a:t>
            </a:r>
            <a:r>
              <a:rPr lang="en-US" altLang="zh-CN" sz="2400" dirty="0" smtClean="0">
                <a:solidFill>
                  <a:srgbClr val="0070C0"/>
                </a:solidFill>
                <a:latin typeface="+mn-lt"/>
                <a:cs typeface="+mn-cs"/>
              </a:rPr>
              <a:t>malformed </a:t>
            </a:r>
            <a:r>
              <a:rPr lang="en-US" altLang="zh-CN" sz="2400" dirty="0" smtClean="0">
                <a:latin typeface="+mn-lt"/>
                <a:cs typeface="+mn-cs"/>
              </a:rPr>
              <a:t>inputs, also identify the </a:t>
            </a:r>
            <a:r>
              <a:rPr lang="en-US" altLang="zh-CN" sz="2400" dirty="0" smtClean="0">
                <a:solidFill>
                  <a:srgbClr val="0070C0"/>
                </a:solidFill>
                <a:latin typeface="+mn-lt"/>
                <a:cs typeface="+mn-cs"/>
              </a:rPr>
              <a:t>always-taken </a:t>
            </a:r>
            <a:r>
              <a:rPr lang="en-US" altLang="zh-CN" sz="2400" dirty="0" smtClean="0">
                <a:latin typeface="+mn-lt"/>
                <a:cs typeface="+mn-cs"/>
              </a:rPr>
              <a:t>and </a:t>
            </a:r>
            <a:r>
              <a:rPr lang="en-US" altLang="zh-CN" sz="2400" dirty="0" smtClean="0">
                <a:solidFill>
                  <a:srgbClr val="0070C0"/>
                </a:solidFill>
                <a:latin typeface="+mn-lt"/>
                <a:cs typeface="+mn-cs"/>
              </a:rPr>
              <a:t>always-not-taken </a:t>
            </a:r>
            <a:r>
              <a:rPr lang="en-US" altLang="zh-CN" sz="2400" dirty="0" smtClean="0">
                <a:latin typeface="+mn-lt"/>
                <a:cs typeface="+mn-cs"/>
              </a:rPr>
              <a:t>instructions.</a:t>
            </a:r>
          </a:p>
          <a:p>
            <a:pPr lvl="0"/>
            <a:endParaRPr lang="en-US" altLang="zh-CN" sz="2400" dirty="0" smtClean="0">
              <a:latin typeface="+mn-lt"/>
              <a:cs typeface="+mn-cs"/>
            </a:endParaRPr>
          </a:p>
          <a:p>
            <a:endParaRPr lang="en-US" dirty="0"/>
          </a:p>
        </p:txBody>
      </p:sp>
      <p:sp>
        <p:nvSpPr>
          <p:cNvPr id="6" name="Rounded Rectangle 5"/>
          <p:cNvSpPr/>
          <p:nvPr/>
        </p:nvSpPr>
        <p:spPr>
          <a:xfrm>
            <a:off x="533400" y="1752600"/>
            <a:ext cx="8001000" cy="990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组合 46"/>
          <p:cNvGrpSpPr/>
          <p:nvPr/>
        </p:nvGrpSpPr>
        <p:grpSpPr>
          <a:xfrm>
            <a:off x="5943600" y="4038600"/>
            <a:ext cx="2786082" cy="2037388"/>
            <a:chOff x="6143636" y="3214686"/>
            <a:chExt cx="2786082" cy="2037388"/>
          </a:xfrm>
        </p:grpSpPr>
        <p:sp>
          <p:nvSpPr>
            <p:cNvPr id="155" name="矩形 48"/>
            <p:cNvSpPr/>
            <p:nvPr/>
          </p:nvSpPr>
          <p:spPr bwMode="auto">
            <a:xfrm>
              <a:off x="6715140" y="321468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56" name="矩形 49"/>
            <p:cNvSpPr/>
            <p:nvPr/>
          </p:nvSpPr>
          <p:spPr bwMode="auto">
            <a:xfrm>
              <a:off x="6143636"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57" name="矩形 50"/>
            <p:cNvSpPr/>
            <p:nvPr/>
          </p:nvSpPr>
          <p:spPr bwMode="auto">
            <a:xfrm>
              <a:off x="7281024"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58" name="矩形 54"/>
            <p:cNvSpPr/>
            <p:nvPr/>
          </p:nvSpPr>
          <p:spPr bwMode="auto">
            <a:xfrm>
              <a:off x="6852396"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59" name="矩形 55"/>
            <p:cNvSpPr/>
            <p:nvPr/>
          </p:nvSpPr>
          <p:spPr bwMode="auto">
            <a:xfrm>
              <a:off x="7858148"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60" name="矩形 56"/>
            <p:cNvSpPr/>
            <p:nvPr/>
          </p:nvSpPr>
          <p:spPr bwMode="auto">
            <a:xfrm>
              <a:off x="6286512"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61" name="矩形 57"/>
            <p:cNvSpPr/>
            <p:nvPr/>
          </p:nvSpPr>
          <p:spPr bwMode="auto">
            <a:xfrm>
              <a:off x="7429520"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62" name="矩形 58"/>
            <p:cNvSpPr/>
            <p:nvPr/>
          </p:nvSpPr>
          <p:spPr bwMode="auto">
            <a:xfrm>
              <a:off x="8209718"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63" name="矩形 59"/>
            <p:cNvSpPr/>
            <p:nvPr/>
          </p:nvSpPr>
          <p:spPr bwMode="auto">
            <a:xfrm>
              <a:off x="6709520"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164" name="直接箭头连接符 60"/>
            <p:cNvCxnSpPr>
              <a:stCxn id="155" idx="2"/>
              <a:endCxn id="157" idx="0"/>
            </p:cNvCxnSpPr>
            <p:nvPr/>
          </p:nvCxnSpPr>
          <p:spPr bwMode="auto">
            <a:xfrm rot="16200000" flipH="1">
              <a:off x="7252330" y="3217496"/>
              <a:ext cx="211504"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65" name="直接箭头连接符 61"/>
            <p:cNvCxnSpPr>
              <a:stCxn id="155" idx="2"/>
              <a:endCxn id="156" idx="0"/>
            </p:cNvCxnSpPr>
            <p:nvPr/>
          </p:nvCxnSpPr>
          <p:spPr bwMode="auto">
            <a:xfrm rot="5400000">
              <a:off x="6683636" y="3214686"/>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66" name="直接箭头连接符 62"/>
            <p:cNvCxnSpPr>
              <a:stCxn id="157" idx="2"/>
              <a:endCxn id="159" idx="0"/>
            </p:cNvCxnSpPr>
            <p:nvPr/>
          </p:nvCxnSpPr>
          <p:spPr bwMode="auto">
            <a:xfrm rot="16200000" flipH="1">
              <a:off x="7750991" y="3676223"/>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67" name="直接箭头连接符 63"/>
            <p:cNvCxnSpPr>
              <a:stCxn id="158" idx="2"/>
              <a:endCxn id="161" idx="0"/>
            </p:cNvCxnSpPr>
            <p:nvPr/>
          </p:nvCxnSpPr>
          <p:spPr bwMode="auto">
            <a:xfrm rot="16200000" flipH="1">
              <a:off x="7376644" y="4159132"/>
              <a:ext cx="248628"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68" name="直接箭头连接符 64"/>
            <p:cNvCxnSpPr>
              <a:stCxn id="159" idx="2"/>
              <a:endCxn id="162" idx="0"/>
            </p:cNvCxnSpPr>
            <p:nvPr/>
          </p:nvCxnSpPr>
          <p:spPr bwMode="auto">
            <a:xfrm rot="16200000" flipH="1">
              <a:off x="8019586" y="4521942"/>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69" name="直接箭头连接符 65"/>
            <p:cNvCxnSpPr>
              <a:stCxn id="161" idx="2"/>
              <a:endCxn id="163" idx="0"/>
            </p:cNvCxnSpPr>
            <p:nvPr/>
          </p:nvCxnSpPr>
          <p:spPr bwMode="auto">
            <a:xfrm rot="5400000">
              <a:off x="7269487" y="4552041"/>
              <a:ext cx="320066" cy="72000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70" name="直接箭头连接符 66"/>
            <p:cNvCxnSpPr>
              <a:stCxn id="157" idx="2"/>
              <a:endCxn id="158" idx="0"/>
            </p:cNvCxnSpPr>
            <p:nvPr/>
          </p:nvCxnSpPr>
          <p:spPr bwMode="auto">
            <a:xfrm rot="5400000">
              <a:off x="7248115" y="3750471"/>
              <a:ext cx="357190" cy="42862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71" name="直接箭头连接符 67"/>
            <p:cNvCxnSpPr>
              <a:stCxn id="158" idx="2"/>
              <a:endCxn id="160" idx="0"/>
            </p:cNvCxnSpPr>
            <p:nvPr/>
          </p:nvCxnSpPr>
          <p:spPr bwMode="auto">
            <a:xfrm rot="5400000">
              <a:off x="6805140" y="4164752"/>
              <a:ext cx="248628"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72" name="直接箭头连接符 68"/>
            <p:cNvCxnSpPr>
              <a:stCxn id="160" idx="2"/>
              <a:endCxn id="163" idx="0"/>
            </p:cNvCxnSpPr>
            <p:nvPr/>
          </p:nvCxnSpPr>
          <p:spPr bwMode="auto">
            <a:xfrm rot="16200000" flipH="1">
              <a:off x="6697983" y="4700537"/>
              <a:ext cx="320066" cy="42300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grpSp>
      <p:grpSp>
        <p:nvGrpSpPr>
          <p:cNvPr id="173" name="组合 29"/>
          <p:cNvGrpSpPr/>
          <p:nvPr/>
        </p:nvGrpSpPr>
        <p:grpSpPr>
          <a:xfrm>
            <a:off x="5943600" y="4038600"/>
            <a:ext cx="2786082" cy="2037388"/>
            <a:chOff x="6072198" y="2928934"/>
            <a:chExt cx="2786082" cy="2037388"/>
          </a:xfrm>
        </p:grpSpPr>
        <p:sp>
          <p:nvSpPr>
            <p:cNvPr id="174"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75"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76"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77"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78"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79"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80"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81"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82"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183" name="直接箭头连接符 39"/>
            <p:cNvCxnSpPr>
              <a:stCxn id="174" idx="2"/>
              <a:endCxn id="176" idx="0"/>
            </p:cNvCxnSpPr>
            <p:nvPr/>
          </p:nvCxnSpPr>
          <p:spPr bwMode="auto">
            <a:xfrm rot="16200000" flipH="1">
              <a:off x="7180892" y="2931744"/>
              <a:ext cx="211504"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184" name="直接箭头连接符 43"/>
            <p:cNvCxnSpPr>
              <a:stCxn id="174" idx="2"/>
              <a:endCxn id="175"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85" name="直接箭头连接符 44"/>
            <p:cNvCxnSpPr>
              <a:stCxn id="176" idx="2"/>
              <a:endCxn id="178" idx="0"/>
            </p:cNvCxnSpPr>
            <p:nvPr/>
          </p:nvCxnSpPr>
          <p:spPr bwMode="auto">
            <a:xfrm rot="16200000" flipH="1">
              <a:off x="7679553" y="3390471"/>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86" name="直接箭头连接符 45"/>
            <p:cNvCxnSpPr>
              <a:stCxn id="177" idx="2"/>
              <a:endCxn id="180" idx="0"/>
            </p:cNvCxnSpPr>
            <p:nvPr/>
          </p:nvCxnSpPr>
          <p:spPr bwMode="auto">
            <a:xfrm rot="16200000" flipH="1">
              <a:off x="7305206" y="3873380"/>
              <a:ext cx="248628" cy="57712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187" name="直接箭头连接符 46"/>
            <p:cNvCxnSpPr>
              <a:stCxn id="178" idx="2"/>
              <a:endCxn id="181" idx="0"/>
            </p:cNvCxnSpPr>
            <p:nvPr/>
          </p:nvCxnSpPr>
          <p:spPr bwMode="auto">
            <a:xfrm rot="16200000" flipH="1">
              <a:off x="7948148" y="4236190"/>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188" name="直接箭头连接符 52"/>
            <p:cNvCxnSpPr>
              <a:stCxn id="180" idx="2"/>
              <a:endCxn id="182" idx="0"/>
            </p:cNvCxnSpPr>
            <p:nvPr/>
          </p:nvCxnSpPr>
          <p:spPr bwMode="auto">
            <a:xfrm rot="5400000">
              <a:off x="7198049" y="4266289"/>
              <a:ext cx="320066" cy="720000"/>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189" name="直接箭头连接符 53"/>
            <p:cNvCxnSpPr>
              <a:stCxn id="176" idx="2"/>
              <a:endCxn id="177" idx="0"/>
            </p:cNvCxnSpPr>
            <p:nvPr/>
          </p:nvCxnSpPr>
          <p:spPr bwMode="auto">
            <a:xfrm rot="5400000">
              <a:off x="7176677" y="3464719"/>
              <a:ext cx="357190" cy="428628"/>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190" name="直接箭头连接符 69"/>
            <p:cNvCxnSpPr>
              <a:stCxn id="177" idx="2"/>
              <a:endCxn id="179" idx="0"/>
            </p:cNvCxnSpPr>
            <p:nvPr/>
          </p:nvCxnSpPr>
          <p:spPr bwMode="auto">
            <a:xfrm rot="5400000">
              <a:off x="6733702" y="3879000"/>
              <a:ext cx="248628"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191" name="直接箭头连接符 70"/>
            <p:cNvCxnSpPr>
              <a:stCxn id="179" idx="2"/>
              <a:endCxn id="182" idx="0"/>
            </p:cNvCxnSpPr>
            <p:nvPr/>
          </p:nvCxnSpPr>
          <p:spPr bwMode="auto">
            <a:xfrm rot="16200000" flipH="1">
              <a:off x="6626545" y="4414785"/>
              <a:ext cx="320066" cy="423008"/>
            </a:xfrm>
            <a:prstGeom prst="straightConnector1">
              <a:avLst/>
            </a:prstGeom>
            <a:solidFill>
              <a:srgbClr val="006600"/>
            </a:solidFill>
            <a:ln w="50800" cap="flat" cmpd="sng" algn="ctr">
              <a:solidFill>
                <a:srgbClr val="FF0000"/>
              </a:solidFill>
              <a:prstDash val="solid"/>
              <a:round/>
              <a:headEnd type="none" w="med" len="med"/>
              <a:tailEnd type="arrow"/>
            </a:ln>
            <a:effectLst/>
          </p:spPr>
        </p:cxnSp>
      </p:grpSp>
      <p:pic>
        <p:nvPicPr>
          <p:cNvPr id="192"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5943600" y="6181740"/>
            <a:ext cx="540000" cy="572163"/>
          </a:xfrm>
          <a:prstGeom prst="rect">
            <a:avLst/>
          </a:prstGeom>
          <a:noFill/>
        </p:spPr>
      </p:pic>
      <p:pic>
        <p:nvPicPr>
          <p:cNvPr id="193"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300790" y="6181740"/>
            <a:ext cx="540000" cy="572163"/>
          </a:xfrm>
          <a:prstGeom prst="rect">
            <a:avLst/>
          </a:prstGeom>
          <a:noFill/>
        </p:spPr>
      </p:pic>
      <p:pic>
        <p:nvPicPr>
          <p:cNvPr id="194"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657980" y="6181081"/>
            <a:ext cx="540000" cy="572163"/>
          </a:xfrm>
          <a:prstGeom prst="rect">
            <a:avLst/>
          </a:prstGeom>
          <a:noFill/>
        </p:spPr>
      </p:pic>
      <p:grpSp>
        <p:nvGrpSpPr>
          <p:cNvPr id="195" name="组合 29"/>
          <p:cNvGrpSpPr/>
          <p:nvPr/>
        </p:nvGrpSpPr>
        <p:grpSpPr>
          <a:xfrm>
            <a:off x="5943600" y="4038600"/>
            <a:ext cx="2786082" cy="2037388"/>
            <a:chOff x="6072198" y="2928934"/>
            <a:chExt cx="2786082" cy="2037388"/>
          </a:xfrm>
        </p:grpSpPr>
        <p:sp>
          <p:nvSpPr>
            <p:cNvPr id="196"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97"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98"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199"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200"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201"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202"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203"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204"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205" name="直接箭头连接符 39"/>
            <p:cNvCxnSpPr>
              <a:stCxn id="196" idx="2"/>
              <a:endCxn id="198" idx="0"/>
            </p:cNvCxnSpPr>
            <p:nvPr/>
          </p:nvCxnSpPr>
          <p:spPr bwMode="auto">
            <a:xfrm rot="16200000" flipH="1">
              <a:off x="7180892" y="2931744"/>
              <a:ext cx="211504"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206" name="直接箭头连接符 43"/>
            <p:cNvCxnSpPr>
              <a:stCxn id="196" idx="2"/>
              <a:endCxn id="197"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207" name="直接箭头连接符 44"/>
            <p:cNvCxnSpPr>
              <a:stCxn id="198" idx="2"/>
              <a:endCxn id="200" idx="0"/>
            </p:cNvCxnSpPr>
            <p:nvPr/>
          </p:nvCxnSpPr>
          <p:spPr bwMode="auto">
            <a:xfrm rot="16200000" flipH="1">
              <a:off x="7679553" y="3390471"/>
              <a:ext cx="357190" cy="577124"/>
            </a:xfrm>
            <a:prstGeom prst="straightConnector1">
              <a:avLst/>
            </a:prstGeom>
            <a:solidFill>
              <a:srgbClr val="006600"/>
            </a:solidFill>
            <a:ln w="50800" cap="flat" cmpd="sng" algn="ctr">
              <a:solidFill>
                <a:srgbClr val="0070C0"/>
              </a:solidFill>
              <a:prstDash val="solid"/>
              <a:round/>
              <a:headEnd type="none" w="med" len="med"/>
              <a:tailEnd type="arrow"/>
            </a:ln>
            <a:effectLst/>
          </p:spPr>
        </p:cxnSp>
        <p:cxnSp>
          <p:nvCxnSpPr>
            <p:cNvPr id="208" name="直接箭头连接符 45"/>
            <p:cNvCxnSpPr>
              <a:stCxn id="199" idx="2"/>
              <a:endCxn id="202" idx="0"/>
            </p:cNvCxnSpPr>
            <p:nvPr/>
          </p:nvCxnSpPr>
          <p:spPr bwMode="auto">
            <a:xfrm rot="16200000" flipH="1">
              <a:off x="7305206" y="3873380"/>
              <a:ext cx="248628" cy="57712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209" name="直接箭头连接符 46"/>
            <p:cNvCxnSpPr>
              <a:stCxn id="200" idx="2"/>
              <a:endCxn id="203" idx="0"/>
            </p:cNvCxnSpPr>
            <p:nvPr/>
          </p:nvCxnSpPr>
          <p:spPr bwMode="auto">
            <a:xfrm rot="16200000" flipH="1">
              <a:off x="7948148" y="4236190"/>
              <a:ext cx="748694" cy="351570"/>
            </a:xfrm>
            <a:prstGeom prst="straightConnector1">
              <a:avLst/>
            </a:prstGeom>
            <a:solidFill>
              <a:srgbClr val="006600"/>
            </a:solidFill>
            <a:ln w="50800" cap="flat" cmpd="sng" algn="ctr">
              <a:solidFill>
                <a:srgbClr val="0070C0"/>
              </a:solidFill>
              <a:prstDash val="solid"/>
              <a:round/>
              <a:headEnd type="none" w="med" len="med"/>
              <a:tailEnd type="arrow"/>
            </a:ln>
            <a:effectLst/>
          </p:spPr>
        </p:cxnSp>
        <p:cxnSp>
          <p:nvCxnSpPr>
            <p:cNvPr id="210" name="直接箭头连接符 52"/>
            <p:cNvCxnSpPr>
              <a:stCxn id="202" idx="2"/>
              <a:endCxn id="204" idx="0"/>
            </p:cNvCxnSpPr>
            <p:nvPr/>
          </p:nvCxnSpPr>
          <p:spPr bwMode="auto">
            <a:xfrm rot="5400000">
              <a:off x="7198049" y="4266289"/>
              <a:ext cx="320066" cy="720000"/>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211" name="直接箭头连接符 53"/>
            <p:cNvCxnSpPr>
              <a:stCxn id="198" idx="2"/>
              <a:endCxn id="199" idx="0"/>
            </p:cNvCxnSpPr>
            <p:nvPr/>
          </p:nvCxnSpPr>
          <p:spPr bwMode="auto">
            <a:xfrm rot="5400000">
              <a:off x="7176677" y="3464719"/>
              <a:ext cx="357190" cy="428628"/>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212" name="直接箭头连接符 69"/>
            <p:cNvCxnSpPr>
              <a:stCxn id="199" idx="2"/>
              <a:endCxn id="201" idx="0"/>
            </p:cNvCxnSpPr>
            <p:nvPr/>
          </p:nvCxnSpPr>
          <p:spPr bwMode="auto">
            <a:xfrm rot="5400000">
              <a:off x="6733702" y="3879000"/>
              <a:ext cx="248628"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213" name="直接箭头连接符 70"/>
            <p:cNvCxnSpPr>
              <a:stCxn id="201" idx="2"/>
              <a:endCxn id="204" idx="0"/>
            </p:cNvCxnSpPr>
            <p:nvPr/>
          </p:nvCxnSpPr>
          <p:spPr bwMode="auto">
            <a:xfrm rot="16200000" flipH="1">
              <a:off x="6626545" y="4414785"/>
              <a:ext cx="320066" cy="423008"/>
            </a:xfrm>
            <a:prstGeom prst="straightConnector1">
              <a:avLst/>
            </a:prstGeom>
            <a:solidFill>
              <a:srgbClr val="006600"/>
            </a:solidFill>
            <a:ln w="50800" cap="flat" cmpd="sng" algn="ctr">
              <a:solidFill>
                <a:srgbClr val="B83D68"/>
              </a:solidFill>
              <a:prstDash val="solid"/>
              <a:round/>
              <a:headEnd type="none" w="med" len="med"/>
              <a:tailEnd type="arrow"/>
            </a:ln>
            <a:effectLst/>
          </p:spPr>
        </p:cxnSp>
      </p:grpSp>
      <p:pic>
        <p:nvPicPr>
          <p:cNvPr id="214"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5943600" y="6181740"/>
            <a:ext cx="540000" cy="572163"/>
          </a:xfrm>
          <a:prstGeom prst="rect">
            <a:avLst/>
          </a:prstGeom>
          <a:noFill/>
        </p:spPr>
      </p:pic>
      <p:pic>
        <p:nvPicPr>
          <p:cNvPr id="215"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300790" y="6181740"/>
            <a:ext cx="540000" cy="572163"/>
          </a:xfrm>
          <a:prstGeom prst="rect">
            <a:avLst/>
          </a:prstGeom>
          <a:noFill/>
        </p:spPr>
      </p:pic>
      <p:pic>
        <p:nvPicPr>
          <p:cNvPr id="216" name="Picture 4" descr="http://upload.wikimedia.org/wikipedia/commons/thumb/2/20/Apple_unbitten.svg/319px-Apple_unbitten.svg.png"/>
          <p:cNvPicPr>
            <a:picLocks noChangeAspect="1" noChangeArrowheads="1"/>
          </p:cNvPicPr>
          <p:nvPr/>
        </p:nvPicPr>
        <p:blipFill>
          <a:blip r:embed="rId2" cstate="print"/>
          <a:srcRect/>
          <a:stretch>
            <a:fillRect/>
          </a:stretch>
        </p:blipFill>
        <p:spPr bwMode="auto">
          <a:xfrm>
            <a:off x="6657980" y="6181081"/>
            <a:ext cx="540000" cy="572163"/>
          </a:xfrm>
          <a:prstGeom prst="rect">
            <a:avLst/>
          </a:prstGeom>
          <a:noFill/>
        </p:spPr>
      </p:pic>
      <p:pic>
        <p:nvPicPr>
          <p:cNvPr id="217" name="Picture 2" descr="http://www.public-domain-photos.com/free-cliparts-1-big/food/fruit/apple_bitten_dan_gerhard_01.png"/>
          <p:cNvPicPr>
            <a:picLocks noChangeAspect="1" noChangeArrowheads="1"/>
          </p:cNvPicPr>
          <p:nvPr/>
        </p:nvPicPr>
        <p:blipFill>
          <a:blip r:embed="rId3" cstate="print"/>
          <a:srcRect/>
          <a:stretch>
            <a:fillRect/>
          </a:stretch>
        </p:blipFill>
        <p:spPr bwMode="auto">
          <a:xfrm>
            <a:off x="7586674" y="6181740"/>
            <a:ext cx="540000" cy="572093"/>
          </a:xfrm>
          <a:prstGeom prst="rect">
            <a:avLst/>
          </a:prstGeom>
          <a:noFill/>
        </p:spPr>
      </p:pic>
      <p:pic>
        <p:nvPicPr>
          <p:cNvPr id="218" name="Picture 2" descr="http://www.public-domain-photos.com/free-cliparts-1-big/food/fruit/apple_bitten_dan_gerhard_01.png"/>
          <p:cNvPicPr>
            <a:picLocks noChangeAspect="1" noChangeArrowheads="1"/>
          </p:cNvPicPr>
          <p:nvPr/>
        </p:nvPicPr>
        <p:blipFill>
          <a:blip r:embed="rId3" cstate="print"/>
          <a:srcRect/>
          <a:stretch>
            <a:fillRect/>
          </a:stretch>
        </p:blipFill>
        <p:spPr bwMode="auto">
          <a:xfrm>
            <a:off x="8015302" y="6181740"/>
            <a:ext cx="540000" cy="572093"/>
          </a:xfrm>
          <a:prstGeom prst="rect">
            <a:avLst/>
          </a:prstGeom>
          <a:noFill/>
        </p:spPr>
      </p:pic>
      <p:pic>
        <p:nvPicPr>
          <p:cNvPr id="219" name="Picture 2" descr="http://www.public-domain-photos.com/free-cliparts-1-big/food/fruit/apple_bitten_dan_gerhard_01.png"/>
          <p:cNvPicPr>
            <a:picLocks noChangeAspect="1" noChangeArrowheads="1"/>
          </p:cNvPicPr>
          <p:nvPr/>
        </p:nvPicPr>
        <p:blipFill>
          <a:blip r:embed="rId3" cstate="print"/>
          <a:srcRect/>
          <a:stretch>
            <a:fillRect/>
          </a:stretch>
        </p:blipFill>
        <p:spPr bwMode="auto">
          <a:xfrm>
            <a:off x="8459650" y="6181740"/>
            <a:ext cx="540000" cy="572093"/>
          </a:xfrm>
          <a:prstGeom prst="rect">
            <a:avLst/>
          </a:prstGeom>
          <a:noFill/>
        </p:spPr>
      </p:pic>
      <p:cxnSp>
        <p:nvCxnSpPr>
          <p:cNvPr id="220" name="直接箭头连接符 54"/>
          <p:cNvCxnSpPr/>
          <p:nvPr/>
        </p:nvCxnSpPr>
        <p:spPr bwMode="auto">
          <a:xfrm rot="16200000" flipH="1">
            <a:off x="7126542" y="4004287"/>
            <a:ext cx="211504" cy="565884"/>
          </a:xfrm>
          <a:prstGeom prst="straightConnector1">
            <a:avLst/>
          </a:prstGeom>
          <a:solidFill>
            <a:srgbClr val="006600"/>
          </a:solidFill>
          <a:ln w="50800" cap="flat" cmpd="sng" algn="ctr">
            <a:solidFill>
              <a:srgbClr val="0070C0"/>
            </a:solidFill>
            <a:prstDash val="solid"/>
            <a:round/>
            <a:headEnd type="none" w="med" len="med"/>
            <a:tailEnd type="arrow"/>
          </a:ln>
          <a:effectLst/>
        </p:spPr>
      </p:cxn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569530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t>Refinement:</a:t>
            </a:r>
            <a:endParaRPr lang="en-US" sz="900" dirty="0"/>
          </a:p>
          <a:p>
            <a:pPr marL="0" indent="0" algn="ctr">
              <a:buNone/>
            </a:pPr>
            <a:r>
              <a:rPr lang="en-US" altLang="zh-CN" sz="2800" dirty="0" smtClean="0">
                <a:solidFill>
                  <a:srgbClr val="0070C0"/>
                </a:solidFill>
                <a:latin typeface="Constantia" pitchFamily="18" charset="0"/>
                <a:ea typeface="微软雅黑" pitchFamily="34" charset="-122"/>
              </a:rPr>
              <a:t>Well-formed</a:t>
            </a:r>
            <a:r>
              <a:rPr lang="en-US" altLang="zh-CN" sz="2800" dirty="0" smtClean="0">
                <a:solidFill>
                  <a:srgbClr val="000000"/>
                </a:solidFill>
                <a:latin typeface="Constantia" pitchFamily="18" charset="0"/>
                <a:ea typeface="微软雅黑" pitchFamily="34" charset="-122"/>
              </a:rPr>
              <a:t> </a:t>
            </a:r>
            <a:r>
              <a:rPr lang="en-US" altLang="zh-CN" sz="2800" kern="0" dirty="0" smtClean="0">
                <a:solidFill>
                  <a:srgbClr val="000000"/>
                </a:solidFill>
                <a:latin typeface="Constantia" pitchFamily="18" charset="0"/>
                <a:ea typeface="微软雅黑" pitchFamily="34" charset="-122"/>
              </a:rPr>
              <a:t>inputs </a:t>
            </a:r>
            <a:r>
              <a:rPr lang="en-US" altLang="zh-CN" sz="2800" kern="0" dirty="0" smtClean="0">
                <a:solidFill>
                  <a:srgbClr val="0070C0"/>
                </a:solidFill>
                <a:latin typeface="Constantia" pitchFamily="18" charset="0"/>
                <a:ea typeface="微软雅黑" pitchFamily="34" charset="-122"/>
              </a:rPr>
              <a:t>can </a:t>
            </a:r>
            <a:r>
              <a:rPr lang="en-US" altLang="zh-CN" sz="2800" kern="0" dirty="0" smtClean="0">
                <a:solidFill>
                  <a:srgbClr val="000000"/>
                </a:solidFill>
                <a:latin typeface="Constantia" pitchFamily="18" charset="0"/>
                <a:ea typeface="微软雅黑" pitchFamily="34" charset="-122"/>
              </a:rPr>
              <a:t>pass the checksum test, </a:t>
            </a:r>
          </a:p>
          <a:p>
            <a:pPr marL="0" indent="0" algn="ctr">
              <a:buNone/>
            </a:pPr>
            <a:r>
              <a:rPr lang="en-US" altLang="zh-CN" sz="2800" kern="0" dirty="0" smtClean="0">
                <a:solidFill>
                  <a:srgbClr val="000000"/>
                </a:solidFill>
                <a:latin typeface="Constantia" pitchFamily="18" charset="0"/>
                <a:ea typeface="微软雅黑" pitchFamily="34" charset="-122"/>
              </a:rPr>
              <a:t>but most </a:t>
            </a:r>
            <a:r>
              <a:rPr lang="en-US" altLang="zh-CN" sz="2800" kern="0" dirty="0" smtClean="0">
                <a:solidFill>
                  <a:srgbClr val="0070C0"/>
                </a:solidFill>
                <a:latin typeface="Constantia" pitchFamily="18" charset="0"/>
                <a:ea typeface="微软雅黑" pitchFamily="34" charset="-122"/>
              </a:rPr>
              <a:t>malformed</a:t>
            </a:r>
            <a:r>
              <a:rPr lang="en-US" altLang="zh-CN" sz="2800" kern="0" dirty="0" smtClean="0">
                <a:solidFill>
                  <a:srgbClr val="000000"/>
                </a:solidFill>
                <a:latin typeface="Constantia" pitchFamily="18" charset="0"/>
                <a:ea typeface="微软雅黑" pitchFamily="34" charset="-122"/>
              </a:rPr>
              <a:t> inputs </a:t>
            </a:r>
            <a:r>
              <a:rPr lang="en-US" altLang="zh-CN" sz="2800" kern="0" dirty="0" smtClean="0">
                <a:solidFill>
                  <a:srgbClr val="0070C0"/>
                </a:solidFill>
                <a:latin typeface="Constantia" pitchFamily="18" charset="0"/>
                <a:ea typeface="微软雅黑" pitchFamily="34" charset="-122"/>
              </a:rPr>
              <a:t>cannot</a:t>
            </a:r>
            <a:endParaRPr lang="zh-CN" altLang="en-US" sz="2800" dirty="0" smtClean="0">
              <a:solidFill>
                <a:srgbClr val="0070C0"/>
              </a:solidFill>
            </a:endParaRPr>
          </a:p>
          <a:p>
            <a:pPr lvl="0"/>
            <a:r>
              <a:rPr lang="en-US" altLang="zh-CN" sz="2000" dirty="0" smtClean="0">
                <a:latin typeface="+mn-lt"/>
                <a:cs typeface="+mn-cs"/>
              </a:rPr>
              <a:t>Run </a:t>
            </a:r>
            <a:r>
              <a:rPr lang="en-US" altLang="zh-CN" sz="2000" dirty="0" smtClean="0">
                <a:solidFill>
                  <a:srgbClr val="0070C0"/>
                </a:solidFill>
                <a:latin typeface="+mn-lt"/>
                <a:cs typeface="+mn-cs"/>
              </a:rPr>
              <a:t>well-formed</a:t>
            </a:r>
            <a:r>
              <a:rPr lang="en-US" altLang="zh-CN" sz="2000" dirty="0" smtClean="0">
                <a:latin typeface="+mn-lt"/>
                <a:cs typeface="+mn-cs"/>
              </a:rPr>
              <a:t> inputs, identify the </a:t>
            </a:r>
            <a:r>
              <a:rPr lang="en-US" altLang="zh-CN" sz="2000" dirty="0" smtClean="0">
                <a:solidFill>
                  <a:srgbClr val="0070C0"/>
                </a:solidFill>
                <a:latin typeface="+mn-lt"/>
                <a:cs typeface="+mn-cs"/>
              </a:rPr>
              <a:t>always-taken</a:t>
            </a:r>
            <a:r>
              <a:rPr lang="en-US" altLang="zh-CN" sz="2000" dirty="0" smtClean="0">
                <a:latin typeface="+mn-lt"/>
                <a:cs typeface="+mn-cs"/>
              </a:rPr>
              <a:t> and </a:t>
            </a:r>
            <a:r>
              <a:rPr lang="en-US" altLang="zh-CN" sz="2000" dirty="0" smtClean="0">
                <a:solidFill>
                  <a:srgbClr val="0070C0"/>
                </a:solidFill>
                <a:latin typeface="+mn-lt"/>
                <a:cs typeface="+mn-cs"/>
              </a:rPr>
              <a:t>always-not-taken</a:t>
            </a:r>
            <a:r>
              <a:rPr lang="en-US" altLang="zh-CN" sz="2000" dirty="0" smtClean="0">
                <a:latin typeface="+mn-lt"/>
                <a:cs typeface="+mn-cs"/>
              </a:rPr>
              <a:t> instructions.</a:t>
            </a:r>
          </a:p>
          <a:p>
            <a:r>
              <a:rPr lang="en-US" altLang="zh-CN" sz="2000" dirty="0" smtClean="0">
                <a:latin typeface="+mn-lt"/>
                <a:cs typeface="+mn-cs"/>
              </a:rPr>
              <a:t>Run </a:t>
            </a:r>
            <a:r>
              <a:rPr lang="en-US" altLang="zh-CN" sz="2000" dirty="0" smtClean="0">
                <a:solidFill>
                  <a:srgbClr val="0070C0"/>
                </a:solidFill>
                <a:latin typeface="+mn-lt"/>
                <a:cs typeface="+mn-cs"/>
              </a:rPr>
              <a:t>malformed </a:t>
            </a:r>
            <a:r>
              <a:rPr lang="en-US" altLang="zh-CN" sz="2000" dirty="0" smtClean="0">
                <a:latin typeface="+mn-lt"/>
                <a:cs typeface="+mn-cs"/>
              </a:rPr>
              <a:t>inputs, also identify the </a:t>
            </a:r>
            <a:r>
              <a:rPr lang="en-US" altLang="zh-CN" sz="2000" dirty="0" smtClean="0">
                <a:solidFill>
                  <a:srgbClr val="0070C0"/>
                </a:solidFill>
                <a:latin typeface="+mn-lt"/>
                <a:cs typeface="+mn-cs"/>
              </a:rPr>
              <a:t>always-taken</a:t>
            </a:r>
            <a:r>
              <a:rPr lang="en-US" altLang="zh-CN" sz="2000" dirty="0" smtClean="0">
                <a:latin typeface="+mn-lt"/>
                <a:cs typeface="+mn-cs"/>
              </a:rPr>
              <a:t> and </a:t>
            </a:r>
            <a:r>
              <a:rPr lang="en-US" altLang="zh-CN" sz="2000" dirty="0" smtClean="0">
                <a:solidFill>
                  <a:srgbClr val="0070C0"/>
                </a:solidFill>
                <a:latin typeface="+mn-lt"/>
                <a:cs typeface="+mn-cs"/>
              </a:rPr>
              <a:t>always-not-taken</a:t>
            </a:r>
            <a:r>
              <a:rPr lang="en-US" altLang="zh-CN" sz="2000" dirty="0" smtClean="0">
                <a:latin typeface="+mn-lt"/>
                <a:cs typeface="+mn-cs"/>
              </a:rPr>
              <a:t> instructions.</a:t>
            </a:r>
          </a:p>
          <a:p>
            <a:r>
              <a:rPr lang="en-US" altLang="zh-CN" sz="2000" dirty="0" smtClean="0">
                <a:latin typeface="+mn-lt"/>
                <a:cs typeface="+mn-cs"/>
              </a:rPr>
              <a:t>Identify the conditional jump instructions </a:t>
            </a:r>
          </a:p>
          <a:p>
            <a:pPr marL="0" lvl="0" indent="0">
              <a:buNone/>
            </a:pPr>
            <a:r>
              <a:rPr lang="en-US" altLang="zh-CN" sz="2000" dirty="0" smtClean="0">
                <a:latin typeface="+mn-lt"/>
                <a:cs typeface="+mn-cs"/>
              </a:rPr>
              <a:t>that </a:t>
            </a:r>
            <a:r>
              <a:rPr lang="en-US" altLang="zh-CN" sz="2000" dirty="0" smtClean="0">
                <a:solidFill>
                  <a:srgbClr val="0070C0"/>
                </a:solidFill>
                <a:latin typeface="+mn-lt"/>
                <a:cs typeface="+mn-cs"/>
              </a:rPr>
              <a:t>behaves completely different </a:t>
            </a:r>
            <a:r>
              <a:rPr lang="en-US" altLang="zh-CN" sz="2000" dirty="0" smtClean="0">
                <a:latin typeface="+mn-lt"/>
                <a:cs typeface="+mn-cs"/>
              </a:rPr>
              <a:t>when</a:t>
            </a:r>
          </a:p>
          <a:p>
            <a:pPr marL="0" lvl="0" indent="0">
              <a:buNone/>
            </a:pPr>
            <a:r>
              <a:rPr lang="en-US" altLang="zh-CN" sz="2000" dirty="0" smtClean="0">
                <a:latin typeface="+mn-lt"/>
                <a:cs typeface="+mn-cs"/>
              </a:rPr>
              <a:t>processing well-formed and malformed inputs</a:t>
            </a:r>
          </a:p>
          <a:p>
            <a:endParaRPr lang="en-US" dirty="0"/>
          </a:p>
        </p:txBody>
      </p:sp>
      <p:sp>
        <p:nvSpPr>
          <p:cNvPr id="6" name="Rounded Rectangle 5"/>
          <p:cNvSpPr/>
          <p:nvPr/>
        </p:nvSpPr>
        <p:spPr>
          <a:xfrm>
            <a:off x="533400" y="1752600"/>
            <a:ext cx="8001000" cy="9906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5" name="组合 46"/>
          <p:cNvGrpSpPr/>
          <p:nvPr/>
        </p:nvGrpSpPr>
        <p:grpSpPr>
          <a:xfrm>
            <a:off x="5943600" y="4038600"/>
            <a:ext cx="2786082" cy="2037388"/>
            <a:chOff x="6143636" y="3214686"/>
            <a:chExt cx="2786082" cy="2037388"/>
          </a:xfrm>
        </p:grpSpPr>
        <p:sp>
          <p:nvSpPr>
            <p:cNvPr id="316" name="矩形 48"/>
            <p:cNvSpPr/>
            <p:nvPr/>
          </p:nvSpPr>
          <p:spPr bwMode="auto">
            <a:xfrm>
              <a:off x="6715140" y="321468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17" name="矩形 49"/>
            <p:cNvSpPr/>
            <p:nvPr/>
          </p:nvSpPr>
          <p:spPr bwMode="auto">
            <a:xfrm>
              <a:off x="6143636"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18" name="矩形 50"/>
            <p:cNvSpPr/>
            <p:nvPr/>
          </p:nvSpPr>
          <p:spPr bwMode="auto">
            <a:xfrm>
              <a:off x="7281024" y="360619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19" name="矩形 54"/>
            <p:cNvSpPr/>
            <p:nvPr/>
          </p:nvSpPr>
          <p:spPr bwMode="auto">
            <a:xfrm>
              <a:off x="6852396"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20" name="矩形 55"/>
            <p:cNvSpPr/>
            <p:nvPr/>
          </p:nvSpPr>
          <p:spPr bwMode="auto">
            <a:xfrm>
              <a:off x="7858148" y="4143380"/>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21" name="矩形 56"/>
            <p:cNvSpPr/>
            <p:nvPr/>
          </p:nvSpPr>
          <p:spPr bwMode="auto">
            <a:xfrm>
              <a:off x="6286512"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22" name="矩形 57"/>
            <p:cNvSpPr/>
            <p:nvPr/>
          </p:nvSpPr>
          <p:spPr bwMode="auto">
            <a:xfrm>
              <a:off x="7429520" y="457200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23" name="矩形 58"/>
            <p:cNvSpPr/>
            <p:nvPr/>
          </p:nvSpPr>
          <p:spPr bwMode="auto">
            <a:xfrm>
              <a:off x="8209718"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24" name="矩形 59"/>
            <p:cNvSpPr/>
            <p:nvPr/>
          </p:nvSpPr>
          <p:spPr bwMode="auto">
            <a:xfrm>
              <a:off x="6709520" y="507207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325" name="直接箭头连接符 60"/>
            <p:cNvCxnSpPr>
              <a:stCxn id="316" idx="2"/>
              <a:endCxn id="318" idx="0"/>
            </p:cNvCxnSpPr>
            <p:nvPr/>
          </p:nvCxnSpPr>
          <p:spPr bwMode="auto">
            <a:xfrm rot="16200000" flipH="1">
              <a:off x="7252330" y="3217496"/>
              <a:ext cx="211504"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26" name="直接箭头连接符 61"/>
            <p:cNvCxnSpPr>
              <a:stCxn id="316" idx="2"/>
              <a:endCxn id="317" idx="0"/>
            </p:cNvCxnSpPr>
            <p:nvPr/>
          </p:nvCxnSpPr>
          <p:spPr bwMode="auto">
            <a:xfrm rot="5400000">
              <a:off x="6683636" y="3214686"/>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27" name="直接箭头连接符 62"/>
            <p:cNvCxnSpPr>
              <a:stCxn id="318" idx="2"/>
              <a:endCxn id="320" idx="0"/>
            </p:cNvCxnSpPr>
            <p:nvPr/>
          </p:nvCxnSpPr>
          <p:spPr bwMode="auto">
            <a:xfrm rot="16200000" flipH="1">
              <a:off x="7750991" y="3676223"/>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28" name="直接箭头连接符 63"/>
            <p:cNvCxnSpPr>
              <a:stCxn id="319" idx="2"/>
              <a:endCxn id="322" idx="0"/>
            </p:cNvCxnSpPr>
            <p:nvPr/>
          </p:nvCxnSpPr>
          <p:spPr bwMode="auto">
            <a:xfrm rot="16200000" flipH="1">
              <a:off x="7376644" y="4159132"/>
              <a:ext cx="248628"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29" name="直接箭头连接符 64"/>
            <p:cNvCxnSpPr>
              <a:stCxn id="320" idx="2"/>
              <a:endCxn id="323" idx="0"/>
            </p:cNvCxnSpPr>
            <p:nvPr/>
          </p:nvCxnSpPr>
          <p:spPr bwMode="auto">
            <a:xfrm rot="16200000" flipH="1">
              <a:off x="8019586" y="4521942"/>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30" name="直接箭头连接符 65"/>
            <p:cNvCxnSpPr>
              <a:stCxn id="322" idx="2"/>
              <a:endCxn id="324" idx="0"/>
            </p:cNvCxnSpPr>
            <p:nvPr/>
          </p:nvCxnSpPr>
          <p:spPr bwMode="auto">
            <a:xfrm rot="5400000">
              <a:off x="7269487" y="4552041"/>
              <a:ext cx="320066" cy="72000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31" name="直接箭头连接符 66"/>
            <p:cNvCxnSpPr>
              <a:stCxn id="318" idx="2"/>
              <a:endCxn id="319" idx="0"/>
            </p:cNvCxnSpPr>
            <p:nvPr/>
          </p:nvCxnSpPr>
          <p:spPr bwMode="auto">
            <a:xfrm rot="5400000">
              <a:off x="7248115" y="3750471"/>
              <a:ext cx="357190" cy="42862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32" name="直接箭头连接符 67"/>
            <p:cNvCxnSpPr>
              <a:stCxn id="319" idx="2"/>
              <a:endCxn id="321" idx="0"/>
            </p:cNvCxnSpPr>
            <p:nvPr/>
          </p:nvCxnSpPr>
          <p:spPr bwMode="auto">
            <a:xfrm rot="5400000">
              <a:off x="6805140" y="4164752"/>
              <a:ext cx="248628" cy="56588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33" name="直接箭头连接符 68"/>
            <p:cNvCxnSpPr>
              <a:stCxn id="321" idx="2"/>
              <a:endCxn id="324" idx="0"/>
            </p:cNvCxnSpPr>
            <p:nvPr/>
          </p:nvCxnSpPr>
          <p:spPr bwMode="auto">
            <a:xfrm rot="16200000" flipH="1">
              <a:off x="6697983" y="4700537"/>
              <a:ext cx="320066" cy="423008"/>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grpSp>
      <p:grpSp>
        <p:nvGrpSpPr>
          <p:cNvPr id="334" name="组合 29"/>
          <p:cNvGrpSpPr/>
          <p:nvPr/>
        </p:nvGrpSpPr>
        <p:grpSpPr>
          <a:xfrm>
            <a:off x="5943600" y="4038600"/>
            <a:ext cx="2786082" cy="2037388"/>
            <a:chOff x="6072198" y="2928934"/>
            <a:chExt cx="2786082" cy="2037388"/>
          </a:xfrm>
        </p:grpSpPr>
        <p:sp>
          <p:nvSpPr>
            <p:cNvPr id="335"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36"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37"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38"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39"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40"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41"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42"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43"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344" name="直接箭头连接符 39"/>
            <p:cNvCxnSpPr>
              <a:stCxn id="335" idx="2"/>
              <a:endCxn id="337" idx="0"/>
            </p:cNvCxnSpPr>
            <p:nvPr/>
          </p:nvCxnSpPr>
          <p:spPr bwMode="auto">
            <a:xfrm rot="16200000" flipH="1">
              <a:off x="7180892" y="2931744"/>
              <a:ext cx="211504"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45" name="直接箭头连接符 43"/>
            <p:cNvCxnSpPr>
              <a:stCxn id="335" idx="2"/>
              <a:endCxn id="336"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46" name="直接箭头连接符 44"/>
            <p:cNvCxnSpPr>
              <a:stCxn id="337" idx="2"/>
              <a:endCxn id="339" idx="0"/>
            </p:cNvCxnSpPr>
            <p:nvPr/>
          </p:nvCxnSpPr>
          <p:spPr bwMode="auto">
            <a:xfrm rot="16200000" flipH="1">
              <a:off x="7679553" y="3390471"/>
              <a:ext cx="357190" cy="57712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47" name="直接箭头连接符 45"/>
            <p:cNvCxnSpPr>
              <a:stCxn id="338" idx="2"/>
              <a:endCxn id="341" idx="0"/>
            </p:cNvCxnSpPr>
            <p:nvPr/>
          </p:nvCxnSpPr>
          <p:spPr bwMode="auto">
            <a:xfrm rot="16200000" flipH="1">
              <a:off x="7305206" y="3873380"/>
              <a:ext cx="248628" cy="57712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48" name="直接箭头连接符 46"/>
            <p:cNvCxnSpPr>
              <a:stCxn id="339" idx="2"/>
              <a:endCxn id="342" idx="0"/>
            </p:cNvCxnSpPr>
            <p:nvPr/>
          </p:nvCxnSpPr>
          <p:spPr bwMode="auto">
            <a:xfrm rot="16200000" flipH="1">
              <a:off x="7948148" y="4236190"/>
              <a:ext cx="748694" cy="351570"/>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49" name="直接箭头连接符 52"/>
            <p:cNvCxnSpPr>
              <a:stCxn id="341" idx="2"/>
              <a:endCxn id="343" idx="0"/>
            </p:cNvCxnSpPr>
            <p:nvPr/>
          </p:nvCxnSpPr>
          <p:spPr bwMode="auto">
            <a:xfrm rot="5400000">
              <a:off x="7198049" y="4266289"/>
              <a:ext cx="320066" cy="720000"/>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50" name="直接箭头连接符 53"/>
            <p:cNvCxnSpPr>
              <a:stCxn id="337" idx="2"/>
              <a:endCxn id="338" idx="0"/>
            </p:cNvCxnSpPr>
            <p:nvPr/>
          </p:nvCxnSpPr>
          <p:spPr bwMode="auto">
            <a:xfrm rot="5400000">
              <a:off x="7176677" y="3464719"/>
              <a:ext cx="357190" cy="428628"/>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51" name="直接箭头连接符 69"/>
            <p:cNvCxnSpPr>
              <a:stCxn id="338" idx="2"/>
              <a:endCxn id="340" idx="0"/>
            </p:cNvCxnSpPr>
            <p:nvPr/>
          </p:nvCxnSpPr>
          <p:spPr bwMode="auto">
            <a:xfrm rot="5400000">
              <a:off x="6733702" y="3879000"/>
              <a:ext cx="248628"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52" name="直接箭头连接符 70"/>
            <p:cNvCxnSpPr>
              <a:stCxn id="340" idx="2"/>
              <a:endCxn id="343" idx="0"/>
            </p:cNvCxnSpPr>
            <p:nvPr/>
          </p:nvCxnSpPr>
          <p:spPr bwMode="auto">
            <a:xfrm rot="16200000" flipH="1">
              <a:off x="6626545" y="4414785"/>
              <a:ext cx="320066" cy="423008"/>
            </a:xfrm>
            <a:prstGeom prst="straightConnector1">
              <a:avLst/>
            </a:prstGeom>
            <a:solidFill>
              <a:srgbClr val="006600"/>
            </a:solidFill>
            <a:ln w="50800" cap="flat" cmpd="sng" algn="ctr">
              <a:solidFill>
                <a:srgbClr val="FF0000"/>
              </a:solidFill>
              <a:prstDash val="solid"/>
              <a:round/>
              <a:headEnd type="none" w="med" len="med"/>
              <a:tailEnd type="arrow"/>
            </a:ln>
            <a:effectLst/>
          </p:spPr>
        </p:cxnSp>
      </p:grpSp>
      <p:pic>
        <p:nvPicPr>
          <p:cNvPr id="353"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5943600" y="6181740"/>
            <a:ext cx="540000" cy="572163"/>
          </a:xfrm>
          <a:prstGeom prst="rect">
            <a:avLst/>
          </a:prstGeom>
          <a:noFill/>
        </p:spPr>
      </p:pic>
      <p:pic>
        <p:nvPicPr>
          <p:cNvPr id="354"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300790" y="6181740"/>
            <a:ext cx="540000" cy="572163"/>
          </a:xfrm>
          <a:prstGeom prst="rect">
            <a:avLst/>
          </a:prstGeom>
          <a:noFill/>
        </p:spPr>
      </p:pic>
      <p:pic>
        <p:nvPicPr>
          <p:cNvPr id="355"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657980" y="6181081"/>
            <a:ext cx="540000" cy="572163"/>
          </a:xfrm>
          <a:prstGeom prst="rect">
            <a:avLst/>
          </a:prstGeom>
          <a:noFill/>
        </p:spPr>
      </p:pic>
      <p:grpSp>
        <p:nvGrpSpPr>
          <p:cNvPr id="356" name="组合 29"/>
          <p:cNvGrpSpPr/>
          <p:nvPr/>
        </p:nvGrpSpPr>
        <p:grpSpPr>
          <a:xfrm>
            <a:off x="5943600" y="4038600"/>
            <a:ext cx="2786082" cy="2037388"/>
            <a:chOff x="6072198" y="2928934"/>
            <a:chExt cx="2786082" cy="2037388"/>
          </a:xfrm>
        </p:grpSpPr>
        <p:sp>
          <p:nvSpPr>
            <p:cNvPr id="357"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58"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59"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0"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1"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2"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3"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4"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65"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366" name="直接箭头连接符 39"/>
            <p:cNvCxnSpPr>
              <a:stCxn id="357" idx="2"/>
              <a:endCxn id="359" idx="0"/>
            </p:cNvCxnSpPr>
            <p:nvPr/>
          </p:nvCxnSpPr>
          <p:spPr bwMode="auto">
            <a:xfrm rot="16200000" flipH="1">
              <a:off x="7180892" y="2931744"/>
              <a:ext cx="211504"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67" name="直接箭头连接符 43"/>
            <p:cNvCxnSpPr>
              <a:stCxn id="357" idx="2"/>
              <a:endCxn id="358"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68" name="直接箭头连接符 44"/>
            <p:cNvCxnSpPr>
              <a:stCxn id="359" idx="2"/>
              <a:endCxn id="361" idx="0"/>
            </p:cNvCxnSpPr>
            <p:nvPr/>
          </p:nvCxnSpPr>
          <p:spPr bwMode="auto">
            <a:xfrm rot="16200000" flipH="1">
              <a:off x="7679553" y="3390471"/>
              <a:ext cx="357190" cy="577124"/>
            </a:xfrm>
            <a:prstGeom prst="straightConnector1">
              <a:avLst/>
            </a:prstGeom>
            <a:solidFill>
              <a:srgbClr val="006600"/>
            </a:solidFill>
            <a:ln w="50800" cap="flat" cmpd="sng" algn="ctr">
              <a:solidFill>
                <a:srgbClr val="0000FF"/>
              </a:solidFill>
              <a:prstDash val="solid"/>
              <a:round/>
              <a:headEnd type="none" w="med" len="med"/>
              <a:tailEnd type="arrow"/>
            </a:ln>
            <a:effectLst/>
          </p:spPr>
        </p:cxnSp>
        <p:cxnSp>
          <p:nvCxnSpPr>
            <p:cNvPr id="369" name="直接箭头连接符 45"/>
            <p:cNvCxnSpPr>
              <a:stCxn id="360" idx="2"/>
              <a:endCxn id="363" idx="0"/>
            </p:cNvCxnSpPr>
            <p:nvPr/>
          </p:nvCxnSpPr>
          <p:spPr bwMode="auto">
            <a:xfrm rot="16200000" flipH="1">
              <a:off x="7305206" y="3873380"/>
              <a:ext cx="248628" cy="57712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70" name="直接箭头连接符 46"/>
            <p:cNvCxnSpPr>
              <a:stCxn id="361" idx="2"/>
              <a:endCxn id="364" idx="0"/>
            </p:cNvCxnSpPr>
            <p:nvPr/>
          </p:nvCxnSpPr>
          <p:spPr bwMode="auto">
            <a:xfrm rot="16200000" flipH="1">
              <a:off x="7948148" y="4236190"/>
              <a:ext cx="748694" cy="351570"/>
            </a:xfrm>
            <a:prstGeom prst="straightConnector1">
              <a:avLst/>
            </a:prstGeom>
            <a:solidFill>
              <a:srgbClr val="006600"/>
            </a:solidFill>
            <a:ln w="50800" cap="flat" cmpd="sng" algn="ctr">
              <a:solidFill>
                <a:srgbClr val="0000FF"/>
              </a:solidFill>
              <a:prstDash val="solid"/>
              <a:round/>
              <a:headEnd type="none" w="med" len="med"/>
              <a:tailEnd type="arrow"/>
            </a:ln>
            <a:effectLst/>
          </p:spPr>
        </p:cxnSp>
        <p:cxnSp>
          <p:nvCxnSpPr>
            <p:cNvPr id="371" name="直接箭头连接符 52"/>
            <p:cNvCxnSpPr>
              <a:stCxn id="363" idx="2"/>
              <a:endCxn id="365" idx="0"/>
            </p:cNvCxnSpPr>
            <p:nvPr/>
          </p:nvCxnSpPr>
          <p:spPr bwMode="auto">
            <a:xfrm rot="5400000">
              <a:off x="7198049" y="4266289"/>
              <a:ext cx="320066" cy="720000"/>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72" name="直接箭头连接符 53"/>
            <p:cNvCxnSpPr>
              <a:stCxn id="359" idx="2"/>
              <a:endCxn id="360" idx="0"/>
            </p:cNvCxnSpPr>
            <p:nvPr/>
          </p:nvCxnSpPr>
          <p:spPr bwMode="auto">
            <a:xfrm rot="5400000">
              <a:off x="7176677" y="3464719"/>
              <a:ext cx="357190" cy="428628"/>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73" name="直接箭头连接符 69"/>
            <p:cNvCxnSpPr>
              <a:stCxn id="360" idx="2"/>
              <a:endCxn id="362" idx="0"/>
            </p:cNvCxnSpPr>
            <p:nvPr/>
          </p:nvCxnSpPr>
          <p:spPr bwMode="auto">
            <a:xfrm rot="5400000">
              <a:off x="6733702" y="3879000"/>
              <a:ext cx="248628" cy="565884"/>
            </a:xfrm>
            <a:prstGeom prst="straightConnector1">
              <a:avLst/>
            </a:prstGeom>
            <a:solidFill>
              <a:srgbClr val="006600"/>
            </a:solidFill>
            <a:ln w="50800" cap="flat" cmpd="sng" algn="ctr">
              <a:solidFill>
                <a:srgbClr val="FF0000"/>
              </a:solidFill>
              <a:prstDash val="solid"/>
              <a:round/>
              <a:headEnd type="none" w="med" len="med"/>
              <a:tailEnd type="arrow"/>
            </a:ln>
            <a:effectLst/>
          </p:spPr>
        </p:cxnSp>
        <p:cxnSp>
          <p:nvCxnSpPr>
            <p:cNvPr id="374" name="直接箭头连接符 70"/>
            <p:cNvCxnSpPr>
              <a:stCxn id="362" idx="2"/>
              <a:endCxn id="365" idx="0"/>
            </p:cNvCxnSpPr>
            <p:nvPr/>
          </p:nvCxnSpPr>
          <p:spPr bwMode="auto">
            <a:xfrm rot="16200000" flipH="1">
              <a:off x="6626545" y="4414785"/>
              <a:ext cx="320066" cy="423008"/>
            </a:xfrm>
            <a:prstGeom prst="straightConnector1">
              <a:avLst/>
            </a:prstGeom>
            <a:solidFill>
              <a:srgbClr val="006600"/>
            </a:solidFill>
            <a:ln w="50800" cap="flat" cmpd="sng" algn="ctr">
              <a:solidFill>
                <a:srgbClr val="FF0000"/>
              </a:solidFill>
              <a:prstDash val="solid"/>
              <a:round/>
              <a:headEnd type="none" w="med" len="med"/>
              <a:tailEnd type="arrow"/>
            </a:ln>
            <a:effectLst/>
          </p:spPr>
        </p:cxnSp>
      </p:grpSp>
      <p:pic>
        <p:nvPicPr>
          <p:cNvPr id="375"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5943600" y="6181740"/>
            <a:ext cx="540000" cy="572163"/>
          </a:xfrm>
          <a:prstGeom prst="rect">
            <a:avLst/>
          </a:prstGeom>
          <a:noFill/>
        </p:spPr>
      </p:pic>
      <p:pic>
        <p:nvPicPr>
          <p:cNvPr id="376"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300790" y="6181740"/>
            <a:ext cx="540000" cy="572163"/>
          </a:xfrm>
          <a:prstGeom prst="rect">
            <a:avLst/>
          </a:prstGeom>
          <a:noFill/>
        </p:spPr>
      </p:pic>
      <p:pic>
        <p:nvPicPr>
          <p:cNvPr id="377"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657980" y="6181081"/>
            <a:ext cx="540000" cy="572163"/>
          </a:xfrm>
          <a:prstGeom prst="rect">
            <a:avLst/>
          </a:prstGeom>
          <a:noFill/>
        </p:spPr>
      </p:pic>
      <p:pic>
        <p:nvPicPr>
          <p:cNvPr id="378"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7586674" y="6181740"/>
            <a:ext cx="540000" cy="572093"/>
          </a:xfrm>
          <a:prstGeom prst="rect">
            <a:avLst/>
          </a:prstGeom>
          <a:noFill/>
        </p:spPr>
      </p:pic>
      <p:pic>
        <p:nvPicPr>
          <p:cNvPr id="379"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8015302" y="6181740"/>
            <a:ext cx="540000" cy="572093"/>
          </a:xfrm>
          <a:prstGeom prst="rect">
            <a:avLst/>
          </a:prstGeom>
          <a:noFill/>
        </p:spPr>
      </p:pic>
      <p:pic>
        <p:nvPicPr>
          <p:cNvPr id="380"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8459650" y="6181740"/>
            <a:ext cx="540000" cy="572093"/>
          </a:xfrm>
          <a:prstGeom prst="rect">
            <a:avLst/>
          </a:prstGeom>
          <a:noFill/>
        </p:spPr>
      </p:pic>
      <p:cxnSp>
        <p:nvCxnSpPr>
          <p:cNvPr id="381" name="直接箭头连接符 54"/>
          <p:cNvCxnSpPr/>
          <p:nvPr/>
        </p:nvCxnSpPr>
        <p:spPr bwMode="auto">
          <a:xfrm rot="16200000" flipH="1">
            <a:off x="7126542" y="4004287"/>
            <a:ext cx="211504" cy="565884"/>
          </a:xfrm>
          <a:prstGeom prst="straightConnector1">
            <a:avLst/>
          </a:prstGeom>
          <a:solidFill>
            <a:srgbClr val="006600"/>
          </a:solidFill>
          <a:ln w="50800" cap="flat" cmpd="sng" algn="ctr">
            <a:solidFill>
              <a:srgbClr val="0000FF"/>
            </a:solidFill>
            <a:prstDash val="solid"/>
            <a:round/>
            <a:headEnd type="none" w="med" len="med"/>
            <a:tailEnd type="arrow"/>
          </a:ln>
          <a:effectLst/>
        </p:spPr>
      </p:cxnSp>
      <p:grpSp>
        <p:nvGrpSpPr>
          <p:cNvPr id="382" name="组合 29"/>
          <p:cNvGrpSpPr/>
          <p:nvPr/>
        </p:nvGrpSpPr>
        <p:grpSpPr>
          <a:xfrm>
            <a:off x="5935550" y="4038600"/>
            <a:ext cx="2786082" cy="2037388"/>
            <a:chOff x="6072198" y="2928934"/>
            <a:chExt cx="2786082" cy="2037388"/>
          </a:xfrm>
        </p:grpSpPr>
        <p:sp>
          <p:nvSpPr>
            <p:cNvPr id="383" name="矩形 30"/>
            <p:cNvSpPr/>
            <p:nvPr/>
          </p:nvSpPr>
          <p:spPr bwMode="auto">
            <a:xfrm>
              <a:off x="6643702" y="2928934"/>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4" name="矩形 31"/>
            <p:cNvSpPr/>
            <p:nvPr/>
          </p:nvSpPr>
          <p:spPr bwMode="auto">
            <a:xfrm>
              <a:off x="6072198"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5" name="矩形 32"/>
            <p:cNvSpPr/>
            <p:nvPr/>
          </p:nvSpPr>
          <p:spPr bwMode="auto">
            <a:xfrm>
              <a:off x="7209586" y="332043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6" name="矩形 33"/>
            <p:cNvSpPr/>
            <p:nvPr/>
          </p:nvSpPr>
          <p:spPr bwMode="auto">
            <a:xfrm>
              <a:off x="6780958"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7" name="矩形 34"/>
            <p:cNvSpPr/>
            <p:nvPr/>
          </p:nvSpPr>
          <p:spPr bwMode="auto">
            <a:xfrm>
              <a:off x="7786710" y="3857628"/>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8" name="矩形 35"/>
            <p:cNvSpPr/>
            <p:nvPr/>
          </p:nvSpPr>
          <p:spPr bwMode="auto">
            <a:xfrm>
              <a:off x="6215074"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89" name="矩形 36"/>
            <p:cNvSpPr/>
            <p:nvPr/>
          </p:nvSpPr>
          <p:spPr bwMode="auto">
            <a:xfrm>
              <a:off x="7358082" y="4286256"/>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90" name="矩形 37"/>
            <p:cNvSpPr/>
            <p:nvPr/>
          </p:nvSpPr>
          <p:spPr bwMode="auto">
            <a:xfrm>
              <a:off x="8138280"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sp>
          <p:nvSpPr>
            <p:cNvPr id="391" name="矩形 38"/>
            <p:cNvSpPr/>
            <p:nvPr/>
          </p:nvSpPr>
          <p:spPr bwMode="auto">
            <a:xfrm>
              <a:off x="6638082" y="4786322"/>
              <a:ext cx="720000" cy="180000"/>
            </a:xfrm>
            <a:prstGeom prst="rect">
              <a:avLst/>
            </a:prstGeom>
            <a:noFill/>
            <a:ln w="28575" cap="flat" cmpd="sng" algn="ctr">
              <a:solidFill>
                <a:sysClr val="windowText" lastClr="000000"/>
              </a:solidFill>
              <a:prstDash val="solid"/>
              <a:round/>
              <a:headEnd type="none" w="med" len="med"/>
              <a:tailEnd type="arrow"/>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Arial" charset="0"/>
                <a:cs typeface="Arial" charset="0"/>
              </a:endParaRPr>
            </a:p>
          </p:txBody>
        </p:sp>
        <p:cxnSp>
          <p:nvCxnSpPr>
            <p:cNvPr id="392" name="直接箭头连接符 39"/>
            <p:cNvCxnSpPr>
              <a:stCxn id="383" idx="2"/>
              <a:endCxn id="385" idx="0"/>
            </p:cNvCxnSpPr>
            <p:nvPr/>
          </p:nvCxnSpPr>
          <p:spPr bwMode="auto">
            <a:xfrm rot="16200000" flipH="1">
              <a:off x="7180892" y="2931744"/>
              <a:ext cx="211504"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393" name="直接箭头连接符 43"/>
            <p:cNvCxnSpPr>
              <a:stCxn id="383" idx="2"/>
              <a:endCxn id="384" idx="0"/>
            </p:cNvCxnSpPr>
            <p:nvPr/>
          </p:nvCxnSpPr>
          <p:spPr bwMode="auto">
            <a:xfrm rot="5400000">
              <a:off x="6612198" y="2928934"/>
              <a:ext cx="211504" cy="571504"/>
            </a:xfrm>
            <a:prstGeom prst="straightConnector1">
              <a:avLst/>
            </a:prstGeom>
            <a:solidFill>
              <a:srgbClr val="006600"/>
            </a:solidFill>
            <a:ln w="28575" cap="flat" cmpd="sng" algn="ctr">
              <a:solidFill>
                <a:sysClr val="windowText" lastClr="000000"/>
              </a:solidFill>
              <a:prstDash val="solid"/>
              <a:round/>
              <a:headEnd type="none" w="med" len="med"/>
              <a:tailEnd type="arrow"/>
            </a:ln>
            <a:effectLst/>
          </p:spPr>
        </p:cxnSp>
        <p:cxnSp>
          <p:nvCxnSpPr>
            <p:cNvPr id="394" name="直接箭头连接符 44"/>
            <p:cNvCxnSpPr>
              <a:stCxn id="385" idx="2"/>
              <a:endCxn id="387" idx="0"/>
            </p:cNvCxnSpPr>
            <p:nvPr/>
          </p:nvCxnSpPr>
          <p:spPr bwMode="auto">
            <a:xfrm rot="16200000" flipH="1">
              <a:off x="7679553" y="3390471"/>
              <a:ext cx="357190" cy="577124"/>
            </a:xfrm>
            <a:prstGeom prst="straightConnector1">
              <a:avLst/>
            </a:prstGeom>
            <a:solidFill>
              <a:srgbClr val="006600"/>
            </a:solidFill>
            <a:ln w="50800" cap="flat" cmpd="sng" algn="ctr">
              <a:solidFill>
                <a:srgbClr val="0070C0"/>
              </a:solidFill>
              <a:prstDash val="solid"/>
              <a:round/>
              <a:headEnd type="none" w="med" len="med"/>
              <a:tailEnd type="arrow"/>
            </a:ln>
            <a:effectLst/>
          </p:spPr>
        </p:cxnSp>
        <p:cxnSp>
          <p:nvCxnSpPr>
            <p:cNvPr id="395" name="直接箭头连接符 45"/>
            <p:cNvCxnSpPr>
              <a:stCxn id="386" idx="2"/>
              <a:endCxn id="389" idx="0"/>
            </p:cNvCxnSpPr>
            <p:nvPr/>
          </p:nvCxnSpPr>
          <p:spPr bwMode="auto">
            <a:xfrm rot="16200000" flipH="1">
              <a:off x="7305206" y="3873380"/>
              <a:ext cx="248628" cy="57712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396" name="直接箭头连接符 46"/>
            <p:cNvCxnSpPr>
              <a:stCxn id="387" idx="2"/>
              <a:endCxn id="390" idx="0"/>
            </p:cNvCxnSpPr>
            <p:nvPr/>
          </p:nvCxnSpPr>
          <p:spPr bwMode="auto">
            <a:xfrm rot="16200000" flipH="1">
              <a:off x="7948148" y="4236190"/>
              <a:ext cx="748694" cy="351570"/>
            </a:xfrm>
            <a:prstGeom prst="straightConnector1">
              <a:avLst/>
            </a:prstGeom>
            <a:solidFill>
              <a:srgbClr val="006600"/>
            </a:solidFill>
            <a:ln w="50800" cap="flat" cmpd="sng" algn="ctr">
              <a:solidFill>
                <a:srgbClr val="0070C0"/>
              </a:solidFill>
              <a:prstDash val="solid"/>
              <a:round/>
              <a:headEnd type="none" w="med" len="med"/>
              <a:tailEnd type="arrow"/>
            </a:ln>
            <a:effectLst/>
          </p:spPr>
        </p:cxnSp>
        <p:cxnSp>
          <p:nvCxnSpPr>
            <p:cNvPr id="397" name="直接箭头连接符 52"/>
            <p:cNvCxnSpPr>
              <a:stCxn id="389" idx="2"/>
              <a:endCxn id="391" idx="0"/>
            </p:cNvCxnSpPr>
            <p:nvPr/>
          </p:nvCxnSpPr>
          <p:spPr bwMode="auto">
            <a:xfrm rot="5400000">
              <a:off x="7198049" y="4266289"/>
              <a:ext cx="320066" cy="720000"/>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398" name="直接箭头连接符 53"/>
            <p:cNvCxnSpPr>
              <a:stCxn id="385" idx="2"/>
              <a:endCxn id="386" idx="0"/>
            </p:cNvCxnSpPr>
            <p:nvPr/>
          </p:nvCxnSpPr>
          <p:spPr bwMode="auto">
            <a:xfrm rot="5400000">
              <a:off x="7176677" y="3464719"/>
              <a:ext cx="357190" cy="428628"/>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399" name="直接箭头连接符 69"/>
            <p:cNvCxnSpPr>
              <a:stCxn id="386" idx="2"/>
              <a:endCxn id="388" idx="0"/>
            </p:cNvCxnSpPr>
            <p:nvPr/>
          </p:nvCxnSpPr>
          <p:spPr bwMode="auto">
            <a:xfrm rot="5400000">
              <a:off x="6733702" y="3879000"/>
              <a:ext cx="248628" cy="565884"/>
            </a:xfrm>
            <a:prstGeom prst="straightConnector1">
              <a:avLst/>
            </a:prstGeom>
            <a:solidFill>
              <a:srgbClr val="006600"/>
            </a:solidFill>
            <a:ln w="50800" cap="flat" cmpd="sng" algn="ctr">
              <a:solidFill>
                <a:srgbClr val="B83D68"/>
              </a:solidFill>
              <a:prstDash val="solid"/>
              <a:round/>
              <a:headEnd type="none" w="med" len="med"/>
              <a:tailEnd type="arrow"/>
            </a:ln>
            <a:effectLst/>
          </p:spPr>
        </p:cxnSp>
        <p:cxnSp>
          <p:nvCxnSpPr>
            <p:cNvPr id="400" name="直接箭头连接符 70"/>
            <p:cNvCxnSpPr>
              <a:stCxn id="388" idx="2"/>
              <a:endCxn id="391" idx="0"/>
            </p:cNvCxnSpPr>
            <p:nvPr/>
          </p:nvCxnSpPr>
          <p:spPr bwMode="auto">
            <a:xfrm rot="16200000" flipH="1">
              <a:off x="6626545" y="4414785"/>
              <a:ext cx="320066" cy="423008"/>
            </a:xfrm>
            <a:prstGeom prst="straightConnector1">
              <a:avLst/>
            </a:prstGeom>
            <a:solidFill>
              <a:srgbClr val="006600"/>
            </a:solidFill>
            <a:ln w="50800" cap="flat" cmpd="sng" algn="ctr">
              <a:solidFill>
                <a:srgbClr val="B83D68"/>
              </a:solidFill>
              <a:prstDash val="solid"/>
              <a:round/>
              <a:headEnd type="none" w="med" len="med"/>
              <a:tailEnd type="arrow"/>
            </a:ln>
            <a:effectLst/>
          </p:spPr>
        </p:cxnSp>
      </p:grpSp>
      <p:pic>
        <p:nvPicPr>
          <p:cNvPr id="401"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5935550" y="6181740"/>
            <a:ext cx="540000" cy="572163"/>
          </a:xfrm>
          <a:prstGeom prst="rect">
            <a:avLst/>
          </a:prstGeom>
          <a:noFill/>
        </p:spPr>
      </p:pic>
      <p:pic>
        <p:nvPicPr>
          <p:cNvPr id="402"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292740" y="6181740"/>
            <a:ext cx="540000" cy="572163"/>
          </a:xfrm>
          <a:prstGeom prst="rect">
            <a:avLst/>
          </a:prstGeom>
          <a:noFill/>
        </p:spPr>
      </p:pic>
      <p:pic>
        <p:nvPicPr>
          <p:cNvPr id="403" name="Picture 4" descr="http://upload.wikimedia.org/wikipedia/commons/thumb/2/20/Apple_unbitten.svg/319px-Apple_unbitten.svg.png"/>
          <p:cNvPicPr>
            <a:picLocks noChangeAspect="1" noChangeArrowheads="1"/>
          </p:cNvPicPr>
          <p:nvPr/>
        </p:nvPicPr>
        <p:blipFill>
          <a:blip r:embed="rId3" cstate="print"/>
          <a:srcRect/>
          <a:stretch>
            <a:fillRect/>
          </a:stretch>
        </p:blipFill>
        <p:spPr bwMode="auto">
          <a:xfrm>
            <a:off x="6649930" y="6181081"/>
            <a:ext cx="540000" cy="572163"/>
          </a:xfrm>
          <a:prstGeom prst="rect">
            <a:avLst/>
          </a:prstGeom>
          <a:noFill/>
        </p:spPr>
      </p:pic>
      <p:pic>
        <p:nvPicPr>
          <p:cNvPr id="404"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7578624" y="6181740"/>
            <a:ext cx="540000" cy="572093"/>
          </a:xfrm>
          <a:prstGeom prst="rect">
            <a:avLst/>
          </a:prstGeom>
          <a:noFill/>
        </p:spPr>
      </p:pic>
      <p:pic>
        <p:nvPicPr>
          <p:cNvPr id="405"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8007252" y="6181740"/>
            <a:ext cx="540000" cy="572093"/>
          </a:xfrm>
          <a:prstGeom prst="rect">
            <a:avLst/>
          </a:prstGeom>
          <a:noFill/>
        </p:spPr>
      </p:pic>
      <p:pic>
        <p:nvPicPr>
          <p:cNvPr id="406" name="Picture 2" descr="http://www.public-domain-photos.com/free-cliparts-1-big/food/fruit/apple_bitten_dan_gerhard_01.png"/>
          <p:cNvPicPr>
            <a:picLocks noChangeAspect="1" noChangeArrowheads="1"/>
          </p:cNvPicPr>
          <p:nvPr/>
        </p:nvPicPr>
        <p:blipFill>
          <a:blip r:embed="rId4" cstate="print"/>
          <a:srcRect/>
          <a:stretch>
            <a:fillRect/>
          </a:stretch>
        </p:blipFill>
        <p:spPr bwMode="auto">
          <a:xfrm>
            <a:off x="8451600" y="6181740"/>
            <a:ext cx="540000" cy="572093"/>
          </a:xfrm>
          <a:prstGeom prst="rect">
            <a:avLst/>
          </a:prstGeom>
          <a:noFill/>
        </p:spPr>
      </p:pic>
      <p:cxnSp>
        <p:nvCxnSpPr>
          <p:cNvPr id="407" name="直接箭头连接符 57"/>
          <p:cNvCxnSpPr/>
          <p:nvPr/>
        </p:nvCxnSpPr>
        <p:spPr bwMode="auto">
          <a:xfrm rot="16200000" flipH="1">
            <a:off x="7118492" y="4004287"/>
            <a:ext cx="211504" cy="565884"/>
          </a:xfrm>
          <a:prstGeom prst="straightConnector1">
            <a:avLst/>
          </a:prstGeom>
          <a:solidFill>
            <a:srgbClr val="006600"/>
          </a:solidFill>
          <a:ln w="50800" cap="flat" cmpd="sng" algn="ctr">
            <a:solidFill>
              <a:srgbClr val="0070C0"/>
            </a:solidFill>
            <a:prstDash val="solid"/>
            <a:round/>
            <a:headEnd type="none" w="med" len="med"/>
            <a:tailEnd type="arrow"/>
          </a:ln>
          <a:effectLst/>
        </p:spPr>
      </p:cxnSp>
      <p:sp>
        <p:nvSpPr>
          <p:cNvPr id="408" name="椭圆 55"/>
          <p:cNvSpPr/>
          <p:nvPr/>
        </p:nvSpPr>
        <p:spPr bwMode="auto">
          <a:xfrm>
            <a:off x="6721368" y="4324352"/>
            <a:ext cx="1428760" cy="500066"/>
          </a:xfrm>
          <a:prstGeom prst="ellipse">
            <a:avLst/>
          </a:prstGeom>
          <a:noFill/>
          <a:ln w="38100">
            <a:solidFill>
              <a:sysClr val="windowText" lastClr="000000">
                <a:lumMod val="50000"/>
                <a:lumOff val="50000"/>
              </a:sysClr>
            </a:solidFill>
            <a:miter lim="800000"/>
            <a:headEnd/>
            <a:tailEnd/>
          </a:ln>
        </p:spPr>
        <p:txBody>
          <a:bodyPr rtlCol="0" anchor="ctr">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dirty="0" smtClean="0">
              <a:ln>
                <a:noFill/>
              </a:ln>
              <a:solidFill>
                <a:srgbClr val="AC66BB"/>
              </a:solidFill>
              <a:effectLst/>
              <a:uLnTx/>
              <a:uFillTx/>
              <a:latin typeface="Constantia" pitchFamily="18" charset="0"/>
              <a:cs typeface="Arial"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3550806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 - Example</a:t>
            </a:r>
            <a:endParaRPr lang="en-US" b="1" u="sng"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The </a:t>
            </a:r>
            <a:r>
              <a:rPr lang="en-US" dirty="0"/>
              <a:t>checksum detector identifies the </a:t>
            </a:r>
            <a:r>
              <a:rPr lang="en-US" dirty="0" smtClean="0">
                <a:solidFill>
                  <a:srgbClr val="0070C0"/>
                </a:solidFill>
              </a:rPr>
              <a:t>conditional jump </a:t>
            </a:r>
            <a:r>
              <a:rPr lang="en-US" dirty="0">
                <a:solidFill>
                  <a:srgbClr val="0070C0"/>
                </a:solidFill>
              </a:rPr>
              <a:t>instruction </a:t>
            </a:r>
            <a:r>
              <a:rPr lang="en-US" dirty="0"/>
              <a:t>JZ at 0x8048d4f as an integrity </a:t>
            </a:r>
            <a:r>
              <a:rPr lang="en-US" dirty="0" smtClean="0"/>
              <a:t>check</a:t>
            </a:r>
          </a:p>
          <a:p>
            <a:r>
              <a:rPr lang="en-US" dirty="0" smtClean="0"/>
              <a:t>The </a:t>
            </a:r>
            <a:r>
              <a:rPr lang="en-US" dirty="0"/>
              <a:t>checksum detector generates a </a:t>
            </a:r>
            <a:r>
              <a:rPr lang="en-US" dirty="0">
                <a:solidFill>
                  <a:srgbClr val="0070C0"/>
                </a:solidFill>
              </a:rPr>
              <a:t>bypass </a:t>
            </a:r>
            <a:r>
              <a:rPr lang="en-US" dirty="0" smtClean="0">
                <a:solidFill>
                  <a:srgbClr val="0070C0"/>
                </a:solidFill>
              </a:rPr>
              <a:t>rule</a:t>
            </a:r>
          </a:p>
          <a:p>
            <a:pPr marL="0" indent="0">
              <a:buNone/>
            </a:pPr>
            <a:r>
              <a:rPr lang="en-US" dirty="0" smtClean="0"/>
              <a:t>          0x8048d4f: </a:t>
            </a:r>
            <a:r>
              <a:rPr lang="en-US" dirty="0"/>
              <a:t>JZ: </a:t>
            </a:r>
            <a:r>
              <a:rPr lang="en-US" dirty="0" smtClean="0"/>
              <a:t>always-taken</a:t>
            </a:r>
            <a:endParaRPr lang="en-US" dirty="0"/>
          </a:p>
          <a:p>
            <a:pPr marL="0" indent="0">
              <a:buNone/>
            </a:pPr>
            <a:r>
              <a:rPr lang="en-US" dirty="0" smtClean="0"/>
              <a:t> 	Explanation - the branch </a:t>
            </a:r>
            <a:r>
              <a:rPr lang="en-US" dirty="0"/>
              <a:t>instruction JZ at </a:t>
            </a:r>
            <a:r>
              <a:rPr lang="en-US" dirty="0" smtClean="0"/>
              <a:t>	0x8048d4f </a:t>
            </a:r>
            <a:r>
              <a:rPr lang="en-US" dirty="0"/>
              <a:t>needs to be </a:t>
            </a:r>
            <a:r>
              <a:rPr lang="en-US" dirty="0" smtClean="0"/>
              <a:t>always taken</a:t>
            </a:r>
            <a:r>
              <a:rPr lang="en-US" dirty="0"/>
              <a:t>.</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23602852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Detecting Checksum</a:t>
            </a:r>
            <a:endParaRPr lang="en-US" dirty="0"/>
          </a:p>
        </p:txBody>
      </p:sp>
      <p:sp>
        <p:nvSpPr>
          <p:cNvPr id="3" name="Content Placeholder 2"/>
          <p:cNvSpPr>
            <a:spLocks noGrp="1"/>
          </p:cNvSpPr>
          <p:nvPr>
            <p:ph idx="1"/>
          </p:nvPr>
        </p:nvSpPr>
        <p:spPr/>
        <p:txBody>
          <a:bodyPr/>
          <a:lstStyle/>
          <a:p>
            <a:r>
              <a:rPr lang="en-US" dirty="0" smtClean="0"/>
              <a:t>Checksum </a:t>
            </a:r>
            <a:r>
              <a:rPr lang="en-US" dirty="0" smtClean="0">
                <a:solidFill>
                  <a:srgbClr val="0070C0"/>
                </a:solidFill>
              </a:rPr>
              <a:t>field identification</a:t>
            </a:r>
          </a:p>
          <a:p>
            <a:pPr marL="0" indent="0">
              <a:buNone/>
            </a:pPr>
            <a:endParaRPr lang="en-US" dirty="0" smtClean="0">
              <a:solidFill>
                <a:srgbClr val="0070C0"/>
              </a:solidFill>
            </a:endParaRPr>
          </a:p>
          <a:p>
            <a:pPr marL="0" indent="0">
              <a:buNone/>
            </a:pPr>
            <a:r>
              <a:rPr lang="en-US" sz="1800" dirty="0" smtClean="0"/>
              <a:t>	6    if(</a:t>
            </a:r>
            <a:r>
              <a:rPr lang="en-US" sz="1800" dirty="0" err="1" smtClean="0"/>
              <a:t>chksum_in_file</a:t>
            </a:r>
            <a:r>
              <a:rPr lang="en-US" sz="1800" dirty="0" smtClean="0"/>
              <a:t> != </a:t>
            </a:r>
            <a:r>
              <a:rPr lang="en-US" sz="1800" dirty="0" err="1" smtClean="0"/>
              <a:t>recomputed_chksum</a:t>
            </a:r>
            <a:r>
              <a:rPr lang="en-US" sz="1800" dirty="0" smtClean="0"/>
              <a:t>)</a:t>
            </a:r>
          </a:p>
          <a:p>
            <a:pPr marL="0" indent="0">
              <a:buNone/>
            </a:pPr>
            <a:r>
              <a:rPr lang="en-US" sz="1800" dirty="0" smtClean="0"/>
              <a:t>	7        error();</a:t>
            </a:r>
          </a:p>
          <a:p>
            <a:r>
              <a:rPr lang="en-US" sz="2400" dirty="0" err="1">
                <a:solidFill>
                  <a:srgbClr val="0070C0"/>
                </a:solidFill>
              </a:rPr>
              <a:t>recomputed_chksum</a:t>
            </a:r>
            <a:r>
              <a:rPr lang="en-US" sz="2400" dirty="0"/>
              <a:t> is a value </a:t>
            </a:r>
            <a:r>
              <a:rPr lang="en-US" sz="2400" dirty="0" smtClean="0"/>
              <a:t>depending on </a:t>
            </a:r>
            <a:r>
              <a:rPr lang="en-US" sz="2400" dirty="0"/>
              <a:t>a considerable number of input </a:t>
            </a:r>
            <a:r>
              <a:rPr lang="en-US" sz="2400" dirty="0" smtClean="0"/>
              <a:t>bytes</a:t>
            </a:r>
          </a:p>
          <a:p>
            <a:r>
              <a:rPr lang="en-US" sz="2400" dirty="0" err="1" smtClean="0">
                <a:solidFill>
                  <a:srgbClr val="0070C0"/>
                </a:solidFill>
              </a:rPr>
              <a:t>chksum_in_file</a:t>
            </a:r>
            <a:r>
              <a:rPr lang="en-US" sz="2400" dirty="0" smtClean="0">
                <a:solidFill>
                  <a:srgbClr val="0070C0"/>
                </a:solidFill>
              </a:rPr>
              <a:t> </a:t>
            </a:r>
            <a:r>
              <a:rPr lang="en-US" sz="2400" dirty="0"/>
              <a:t>is a value only derived </a:t>
            </a:r>
            <a:r>
              <a:rPr lang="en-US" sz="2400" dirty="0" smtClean="0"/>
              <a:t>from a </a:t>
            </a:r>
            <a:r>
              <a:rPr lang="en-US" sz="2400" dirty="0"/>
              <a:t>few input </a:t>
            </a:r>
            <a:r>
              <a:rPr lang="en-US" sz="2400" dirty="0" smtClean="0"/>
              <a:t>bytes</a:t>
            </a:r>
          </a:p>
          <a:p>
            <a:r>
              <a:rPr lang="en-US" sz="2400" dirty="0">
                <a:solidFill>
                  <a:srgbClr val="0070C0"/>
                </a:solidFill>
              </a:rPr>
              <a:t>input bytes </a:t>
            </a:r>
            <a:r>
              <a:rPr lang="en-US" sz="2400" dirty="0"/>
              <a:t>that can </a:t>
            </a:r>
            <a:r>
              <a:rPr lang="en-US" sz="2400" dirty="0" smtClean="0"/>
              <a:t>affect </a:t>
            </a:r>
            <a:r>
              <a:rPr lang="en-US" sz="2400" i="1" dirty="0" err="1" smtClean="0"/>
              <a:t>chksum_in_file</a:t>
            </a:r>
            <a:r>
              <a:rPr lang="en-US" sz="2400" dirty="0" smtClean="0"/>
              <a:t> </a:t>
            </a:r>
            <a:r>
              <a:rPr lang="en-US" sz="2400" dirty="0"/>
              <a:t>are considered as the </a:t>
            </a:r>
            <a:r>
              <a:rPr lang="en-US" sz="2400" dirty="0">
                <a:solidFill>
                  <a:srgbClr val="0070C0"/>
                </a:solidFill>
              </a:rPr>
              <a:t>checksum field</a:t>
            </a:r>
          </a:p>
        </p:txBody>
      </p:sp>
      <p:sp>
        <p:nvSpPr>
          <p:cNvPr id="4" name="Rounded Rectangle 3"/>
          <p:cNvSpPr/>
          <p:nvPr/>
        </p:nvSpPr>
        <p:spPr>
          <a:xfrm>
            <a:off x="1219200" y="2677332"/>
            <a:ext cx="4953000" cy="7620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1797581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Directed Fuzzing</a:t>
            </a:r>
            <a:endParaRPr lang="en-US" b="1" u="sng" dirty="0">
              <a:solidFill>
                <a:srgbClr val="7030A0"/>
              </a:solidFill>
            </a:endParaRPr>
          </a:p>
        </p:txBody>
      </p:sp>
      <p:sp>
        <p:nvSpPr>
          <p:cNvPr id="3" name="Content Placeholder 2"/>
          <p:cNvSpPr>
            <a:spLocks noGrp="1"/>
          </p:cNvSpPr>
          <p:nvPr>
            <p:ph idx="1"/>
          </p:nvPr>
        </p:nvSpPr>
        <p:spPr/>
        <p:txBody>
          <a:bodyPr/>
          <a:lstStyle/>
          <a:p>
            <a:r>
              <a:rPr lang="en-US" sz="2800" dirty="0" smtClean="0"/>
              <a:t>A </a:t>
            </a:r>
            <a:r>
              <a:rPr lang="en-US" sz="2800" dirty="0" err="1"/>
              <a:t>fuzzer</a:t>
            </a:r>
            <a:r>
              <a:rPr lang="en-US" sz="2800" dirty="0"/>
              <a:t> module </a:t>
            </a:r>
            <a:r>
              <a:rPr lang="en-US" sz="2800" dirty="0" smtClean="0"/>
              <a:t>is responsible </a:t>
            </a:r>
            <a:r>
              <a:rPr lang="en-US" sz="2800" dirty="0"/>
              <a:t>for generating malformed test cases and </a:t>
            </a:r>
            <a:r>
              <a:rPr lang="en-US" sz="2800" dirty="0" smtClean="0"/>
              <a:t>feeding them </a:t>
            </a:r>
            <a:r>
              <a:rPr lang="en-US" sz="2800" dirty="0"/>
              <a:t>back to the target </a:t>
            </a:r>
            <a:r>
              <a:rPr lang="en-US" sz="2800" dirty="0" smtClean="0"/>
              <a:t>program</a:t>
            </a:r>
          </a:p>
          <a:p>
            <a:pPr marL="685800" lvl="1">
              <a:buFont typeface="Wingdings" pitchFamily="2" charset="2"/>
              <a:buChar char="q"/>
            </a:pPr>
            <a:r>
              <a:rPr lang="en-US" sz="2000" dirty="0"/>
              <a:t>If the checksum </a:t>
            </a:r>
            <a:r>
              <a:rPr lang="en-US" sz="2000" dirty="0" smtClean="0"/>
              <a:t>detector does </a:t>
            </a:r>
            <a:r>
              <a:rPr lang="en-US" sz="2000" dirty="0"/>
              <a:t>not generate bypass rules, the </a:t>
            </a:r>
            <a:r>
              <a:rPr lang="en-US" sz="2000" dirty="0" err="1"/>
              <a:t>fuzzer</a:t>
            </a:r>
            <a:r>
              <a:rPr lang="en-US" sz="2000" dirty="0"/>
              <a:t> directly </a:t>
            </a:r>
            <a:r>
              <a:rPr lang="en-US" sz="2000" dirty="0" smtClean="0"/>
              <a:t>feeds malformed </a:t>
            </a:r>
            <a:r>
              <a:rPr lang="en-US" sz="2000" dirty="0"/>
              <a:t>test cases to the original </a:t>
            </a:r>
            <a:r>
              <a:rPr lang="en-US" sz="2000" dirty="0" smtClean="0"/>
              <a:t>program</a:t>
            </a:r>
          </a:p>
          <a:p>
            <a:pPr marL="571500" lvl="1" indent="-171450">
              <a:buFont typeface="Wingdings" pitchFamily="2" charset="2"/>
              <a:buChar char="q"/>
            </a:pPr>
            <a:r>
              <a:rPr lang="en-US" sz="2000" dirty="0" smtClean="0"/>
              <a:t> If bypass rules is generated </a:t>
            </a:r>
            <a:r>
              <a:rPr lang="en-US" sz="2000" dirty="0"/>
              <a:t>the </a:t>
            </a:r>
            <a:r>
              <a:rPr lang="en-US" sz="2000" dirty="0" err="1"/>
              <a:t>fuzzer</a:t>
            </a:r>
            <a:r>
              <a:rPr lang="en-US" sz="2000" dirty="0"/>
              <a:t> feeds malformed test cases to an </a:t>
            </a:r>
            <a:r>
              <a:rPr lang="en-US" sz="2000" dirty="0" smtClean="0"/>
              <a:t>instrumented program</a:t>
            </a:r>
          </a:p>
          <a:p>
            <a:r>
              <a:rPr lang="en-US" sz="2800" dirty="0" smtClean="0"/>
              <a:t>According </a:t>
            </a:r>
            <a:r>
              <a:rPr lang="en-US" sz="2800" dirty="0"/>
              <a:t>to the bypass </a:t>
            </a:r>
            <a:r>
              <a:rPr lang="en-US" sz="2800" dirty="0" smtClean="0"/>
              <a:t>rules, the </a:t>
            </a:r>
            <a:r>
              <a:rPr lang="en-US" sz="2800" dirty="0" err="1" smtClean="0"/>
              <a:t>fuzzer</a:t>
            </a:r>
            <a:r>
              <a:rPr lang="en-US" sz="2800" dirty="0" smtClean="0"/>
              <a:t> </a:t>
            </a:r>
            <a:r>
              <a:rPr lang="en-US" sz="2800" dirty="0"/>
              <a:t>alters the execution traces at checksum check </a:t>
            </a:r>
            <a:r>
              <a:rPr lang="en-US" sz="2800" dirty="0" smtClean="0"/>
              <a:t>points  - sets the </a:t>
            </a:r>
            <a:r>
              <a:rPr lang="en-US" sz="2800" dirty="0" err="1" smtClean="0"/>
              <a:t>eflag</a:t>
            </a:r>
            <a:r>
              <a:rPr lang="en-US" sz="2800" dirty="0" smtClean="0"/>
              <a:t> registers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2039415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Directed Fuzzing</a:t>
            </a:r>
            <a:endParaRPr lang="en-US" dirty="0"/>
          </a:p>
        </p:txBody>
      </p:sp>
      <p:sp>
        <p:nvSpPr>
          <p:cNvPr id="3" name="Content Placeholder 2"/>
          <p:cNvSpPr>
            <a:spLocks noGrp="1"/>
          </p:cNvSpPr>
          <p:nvPr>
            <p:ph idx="1"/>
          </p:nvPr>
        </p:nvSpPr>
        <p:spPr/>
        <p:txBody>
          <a:bodyPr/>
          <a:lstStyle/>
          <a:p>
            <a:r>
              <a:rPr lang="en-US" dirty="0" smtClean="0"/>
              <a:t>All </a:t>
            </a:r>
            <a:r>
              <a:rPr lang="en-US" dirty="0"/>
              <a:t>malformed test cases are constructed </a:t>
            </a:r>
            <a:r>
              <a:rPr lang="en-US" dirty="0" smtClean="0"/>
              <a:t>based on </a:t>
            </a:r>
            <a:r>
              <a:rPr lang="en-US" dirty="0"/>
              <a:t>the hot bytes </a:t>
            </a:r>
            <a:r>
              <a:rPr lang="en-US" dirty="0" smtClean="0"/>
              <a:t>information obtained during dynamic taint analysis</a:t>
            </a:r>
          </a:p>
          <a:p>
            <a:pPr lvl="1" indent="-342900">
              <a:buFont typeface="Wingdings" pitchFamily="2" charset="2"/>
              <a:buChar char="q"/>
            </a:pPr>
            <a:r>
              <a:rPr lang="en-US" sz="2000" dirty="0" smtClean="0"/>
              <a:t>Bytes </a:t>
            </a:r>
            <a:r>
              <a:rPr lang="en-US" sz="2000" dirty="0"/>
              <a:t>that can influence </a:t>
            </a:r>
            <a:r>
              <a:rPr lang="en-US" sz="2000" dirty="0" smtClean="0"/>
              <a:t>memory allocation </a:t>
            </a:r>
            <a:r>
              <a:rPr lang="en-US" sz="2000" dirty="0"/>
              <a:t>functions are set to small, large or negative </a:t>
            </a:r>
            <a:r>
              <a:rPr lang="en-US" sz="2000" dirty="0" smtClean="0"/>
              <a:t>integer values</a:t>
            </a:r>
          </a:p>
          <a:p>
            <a:pPr lvl="1" indent="-342900">
              <a:buFont typeface="Wingdings" pitchFamily="2" charset="2"/>
              <a:buChar char="q"/>
            </a:pPr>
            <a:r>
              <a:rPr lang="en-US" sz="2000" smtClean="0"/>
              <a:t>Bytes </a:t>
            </a:r>
            <a:r>
              <a:rPr lang="en-US" sz="2000" dirty="0"/>
              <a:t>that flow into string functions are </a:t>
            </a:r>
            <a:r>
              <a:rPr lang="en-US" sz="2000" dirty="0" smtClean="0"/>
              <a:t>replaced by </a:t>
            </a:r>
            <a:r>
              <a:rPr lang="en-US" sz="2000" dirty="0"/>
              <a:t>malformed characters, such as %n, %</a:t>
            </a:r>
            <a:r>
              <a:rPr lang="en-US" sz="2000" dirty="0" smtClean="0"/>
              <a:t>p</a:t>
            </a:r>
          </a:p>
          <a:p>
            <a:r>
              <a:rPr lang="en-US" sz="2800" dirty="0"/>
              <a:t>O</a:t>
            </a:r>
            <a:r>
              <a:rPr lang="en-US" sz="2800" dirty="0" smtClean="0"/>
              <a:t>utput - test </a:t>
            </a:r>
            <a:r>
              <a:rPr lang="en-US" sz="2800" dirty="0"/>
              <a:t>cases that could cause the program to crash or </a:t>
            </a:r>
            <a:r>
              <a:rPr lang="en-US" sz="2800" dirty="0" smtClean="0"/>
              <a:t>consume 100</a:t>
            </a:r>
            <a:r>
              <a:rPr lang="en-US" sz="2800" dirty="0"/>
              <a:t>% CPU.</a:t>
            </a:r>
            <a:endParaRPr lang="en-US" sz="28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28885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Directed Fuzzing - Example</a:t>
            </a:r>
            <a:endParaRPr lang="en-US" dirty="0"/>
          </a:p>
        </p:txBody>
      </p:sp>
      <p:sp>
        <p:nvSpPr>
          <p:cNvPr id="3" name="Content Placeholder 2"/>
          <p:cNvSpPr>
            <a:spLocks noGrp="1"/>
          </p:cNvSpPr>
          <p:nvPr>
            <p:ph idx="1"/>
          </p:nvPr>
        </p:nvSpPr>
        <p:spPr>
          <a:xfrm>
            <a:off x="457200" y="1600200"/>
            <a:ext cx="8229600" cy="5257800"/>
          </a:xfrm>
        </p:spPr>
        <p:txBody>
          <a:bodyPr/>
          <a:lstStyle/>
          <a:p>
            <a:pPr marL="1257300" lvl="3" indent="0">
              <a:buNone/>
            </a:pPr>
            <a:r>
              <a:rPr lang="en-US" sz="1600" dirty="0" smtClean="0"/>
              <a:t>6    if(</a:t>
            </a:r>
            <a:r>
              <a:rPr lang="en-US" sz="1600" dirty="0" err="1" smtClean="0"/>
              <a:t>chksum_in_file</a:t>
            </a:r>
            <a:r>
              <a:rPr lang="en-US" sz="1600" dirty="0" smtClean="0"/>
              <a:t> != </a:t>
            </a:r>
            <a:r>
              <a:rPr lang="en-US" sz="1600" dirty="0" err="1" smtClean="0"/>
              <a:t>recomputed_chksum</a:t>
            </a:r>
            <a:r>
              <a:rPr lang="en-US" sz="1600" dirty="0" smtClean="0"/>
              <a:t>)</a:t>
            </a:r>
          </a:p>
          <a:p>
            <a:pPr marL="1257300" lvl="3" indent="0">
              <a:buNone/>
            </a:pPr>
            <a:r>
              <a:rPr lang="en-US" sz="1600" dirty="0" smtClean="0"/>
              <a:t>7        error();</a:t>
            </a:r>
          </a:p>
          <a:p>
            <a:pPr marL="1257300" lvl="3" indent="0">
              <a:buNone/>
            </a:pPr>
            <a:r>
              <a:rPr lang="en-US" sz="1600" dirty="0" smtClean="0"/>
              <a:t>8     </a:t>
            </a:r>
            <a:r>
              <a:rPr lang="en-US" sz="1600" dirty="0" err="1" smtClean="0"/>
              <a:t>int</a:t>
            </a:r>
            <a:r>
              <a:rPr lang="en-US" sz="1600" dirty="0" smtClean="0"/>
              <a:t> Width = </a:t>
            </a:r>
            <a:r>
              <a:rPr lang="en-US" sz="1600" dirty="0" err="1" smtClean="0"/>
              <a:t>get_width</a:t>
            </a:r>
            <a:r>
              <a:rPr lang="en-US" sz="1600" dirty="0" smtClean="0"/>
              <a:t>(</a:t>
            </a:r>
            <a:r>
              <a:rPr lang="en-US" sz="1600" dirty="0" err="1" smtClean="0"/>
              <a:t>input_file</a:t>
            </a:r>
            <a:r>
              <a:rPr lang="en-US" sz="1600" dirty="0" smtClean="0"/>
              <a:t>);</a:t>
            </a:r>
          </a:p>
          <a:p>
            <a:pPr marL="1257300" lvl="3" indent="0">
              <a:buNone/>
            </a:pPr>
            <a:r>
              <a:rPr lang="en-US" sz="1600" dirty="0" smtClean="0"/>
              <a:t>9     </a:t>
            </a:r>
            <a:r>
              <a:rPr lang="en-US" sz="1600" dirty="0" err="1" smtClean="0"/>
              <a:t>int</a:t>
            </a:r>
            <a:r>
              <a:rPr lang="en-US" sz="1600" dirty="0" smtClean="0"/>
              <a:t> Height = </a:t>
            </a:r>
            <a:r>
              <a:rPr lang="en-US" sz="1600" dirty="0" err="1" smtClean="0"/>
              <a:t>get_height</a:t>
            </a:r>
            <a:r>
              <a:rPr lang="en-US" sz="1600" dirty="0" smtClean="0"/>
              <a:t>(</a:t>
            </a:r>
            <a:r>
              <a:rPr lang="en-US" sz="1600" dirty="0" err="1" smtClean="0"/>
              <a:t>input_file</a:t>
            </a:r>
            <a:r>
              <a:rPr lang="en-US" sz="1600" dirty="0" smtClean="0"/>
              <a:t>);</a:t>
            </a:r>
          </a:p>
          <a:p>
            <a:pPr marL="1257300" lvl="3" indent="0">
              <a:buNone/>
            </a:pPr>
            <a:r>
              <a:rPr lang="en-US" sz="1600" dirty="0" smtClean="0"/>
              <a:t>10   </a:t>
            </a:r>
            <a:r>
              <a:rPr lang="en-US" sz="1600" dirty="0" err="1" smtClean="0"/>
              <a:t>int</a:t>
            </a:r>
            <a:r>
              <a:rPr lang="en-US" sz="1600" dirty="0" smtClean="0"/>
              <a:t> size = Width*Height*</a:t>
            </a:r>
            <a:r>
              <a:rPr lang="en-US" sz="1600" dirty="0" err="1" smtClean="0"/>
              <a:t>sizeof</a:t>
            </a:r>
            <a:r>
              <a:rPr lang="en-US" sz="1600" dirty="0" smtClean="0"/>
              <a:t>(</a:t>
            </a:r>
            <a:r>
              <a:rPr lang="en-US" sz="1600" dirty="0" err="1" smtClean="0"/>
              <a:t>int</a:t>
            </a:r>
            <a:r>
              <a:rPr lang="en-US" sz="1600" dirty="0" smtClean="0"/>
              <a:t>);</a:t>
            </a:r>
          </a:p>
          <a:p>
            <a:pPr marL="1257300" lvl="3" indent="0">
              <a:buNone/>
            </a:pPr>
            <a:r>
              <a:rPr lang="en-US" sz="1600" dirty="0" smtClean="0"/>
              <a:t>11   </a:t>
            </a:r>
            <a:r>
              <a:rPr lang="en-US" sz="1600" dirty="0" err="1" smtClean="0"/>
              <a:t>int</a:t>
            </a:r>
            <a:r>
              <a:rPr lang="en-US" sz="1600" dirty="0" smtClean="0"/>
              <a:t>* p = </a:t>
            </a:r>
            <a:r>
              <a:rPr lang="en-US" sz="1600" dirty="0" err="1" smtClean="0"/>
              <a:t>malloc</a:t>
            </a:r>
            <a:r>
              <a:rPr lang="en-US" sz="1600" dirty="0" smtClean="0"/>
              <a:t>(size);</a:t>
            </a:r>
          </a:p>
          <a:p>
            <a:pPr lvl="1">
              <a:buNone/>
            </a:pPr>
            <a:endParaRPr lang="en-US" sz="1600" dirty="0" smtClean="0"/>
          </a:p>
          <a:p>
            <a:pPr lvl="1">
              <a:buNone/>
            </a:pPr>
            <a:r>
              <a:rPr lang="en-US" sz="1600" dirty="0" smtClean="0"/>
              <a:t>Checksum report				“hot bytes” report</a:t>
            </a:r>
          </a:p>
          <a:p>
            <a:pPr lvl="1">
              <a:buNone/>
            </a:pPr>
            <a:r>
              <a:rPr lang="en-US" sz="1600" dirty="0" smtClean="0">
                <a:solidFill>
                  <a:schemeClr val="tx1"/>
                </a:solidFill>
              </a:rPr>
              <a:t>…					…</a:t>
            </a:r>
          </a:p>
          <a:p>
            <a:pPr lvl="1">
              <a:buNone/>
            </a:pPr>
            <a:r>
              <a:rPr lang="en-US" sz="1600" dirty="0" smtClean="0">
                <a:solidFill>
                  <a:schemeClr val="tx1"/>
                </a:solidFill>
              </a:rPr>
              <a:t>0x8048d4f: JZ: 1024: [0x0,0x3ff]	 </a:t>
            </a:r>
            <a:r>
              <a:rPr lang="en-US" sz="1800" dirty="0" smtClean="0">
                <a:solidFill>
                  <a:schemeClr val="tx1"/>
                </a:solidFill>
              </a:rPr>
              <a:t>0x8048d5b: invoking </a:t>
            </a:r>
            <a:r>
              <a:rPr lang="en-US" sz="1800" dirty="0" err="1" smtClean="0">
                <a:solidFill>
                  <a:schemeClr val="tx1"/>
                </a:solidFill>
              </a:rPr>
              <a:t>malloc</a:t>
            </a:r>
            <a:r>
              <a:rPr lang="en-US" sz="1800" dirty="0" smtClean="0">
                <a:solidFill>
                  <a:schemeClr val="tx1"/>
                </a:solidFill>
              </a:rPr>
              <a:t>: [0x8,0xf]</a:t>
            </a:r>
          </a:p>
          <a:p>
            <a:pPr lvl="1">
              <a:buNone/>
            </a:pPr>
            <a:r>
              <a:rPr lang="en-US" sz="1600" dirty="0" smtClean="0">
                <a:solidFill>
                  <a:schemeClr val="tx1"/>
                </a:solidFill>
              </a:rPr>
              <a:t>…					…</a:t>
            </a:r>
          </a:p>
          <a:p>
            <a:pPr lvl="1">
              <a:buNone/>
            </a:pPr>
            <a:endParaRPr lang="en-US" sz="1600" dirty="0" smtClean="0">
              <a:solidFill>
                <a:schemeClr val="tx1"/>
              </a:solidFill>
            </a:endParaRPr>
          </a:p>
          <a:p>
            <a:pPr lvl="1">
              <a:buNone/>
            </a:pPr>
            <a:r>
              <a:rPr lang="en-US" sz="1600" dirty="0" smtClean="0"/>
              <a:t>Bypass info</a:t>
            </a:r>
          </a:p>
          <a:p>
            <a:pPr lvl="1">
              <a:buNone/>
            </a:pPr>
            <a:r>
              <a:rPr lang="en-US" sz="1600" dirty="0" smtClean="0">
                <a:solidFill>
                  <a:schemeClr val="tx1"/>
                </a:solidFill>
              </a:rPr>
              <a:t>0x8048d4f: JZ: always-taken</a:t>
            </a:r>
            <a:endParaRPr lang="en-US" sz="1600" dirty="0" smtClean="0"/>
          </a:p>
          <a:p>
            <a:pPr lvl="1">
              <a:buNone/>
            </a:pPr>
            <a:endParaRPr lang="en-US" sz="1600" dirty="0" smtClean="0">
              <a:solidFill>
                <a:schemeClr val="tx1"/>
              </a:solidFill>
            </a:endParaRPr>
          </a:p>
          <a:p>
            <a:pPr marL="400050"/>
            <a:r>
              <a:rPr lang="en-US" sz="2200" dirty="0" smtClean="0"/>
              <a:t>Before executing 0x8048d4f, the </a:t>
            </a:r>
            <a:r>
              <a:rPr lang="en-US" sz="2200" dirty="0" err="1" smtClean="0"/>
              <a:t>fuzzer</a:t>
            </a:r>
            <a:r>
              <a:rPr lang="en-US" sz="2200" dirty="0" smtClean="0"/>
              <a:t> sets the flag ZF in </a:t>
            </a:r>
            <a:r>
              <a:rPr lang="en-US" sz="2200" dirty="0" err="1" smtClean="0"/>
              <a:t>eflags</a:t>
            </a:r>
            <a:r>
              <a:rPr lang="en-US" sz="2200" dirty="0" smtClean="0"/>
              <a:t> to an opposite value</a:t>
            </a:r>
          </a:p>
          <a:p>
            <a:pPr lvl="1">
              <a:buNone/>
            </a:pPr>
            <a:endParaRPr lang="en-US" sz="1800" dirty="0" smtClean="0">
              <a:solidFill>
                <a:schemeClr val="tx1"/>
              </a:solidFill>
            </a:endParaRPr>
          </a:p>
          <a:p>
            <a:pPr lvl="1">
              <a:buNone/>
            </a:pPr>
            <a:endParaRPr lang="en-US" sz="1600" dirty="0" smtClean="0">
              <a:solidFill>
                <a:schemeClr val="tx1"/>
              </a:solidFill>
            </a:endParaRPr>
          </a:p>
          <a:p>
            <a:endParaRPr lang="en-US" dirty="0"/>
          </a:p>
        </p:txBody>
      </p:sp>
      <p:sp>
        <p:nvSpPr>
          <p:cNvPr id="4" name="Rounded Rectangle 3"/>
          <p:cNvSpPr/>
          <p:nvPr/>
        </p:nvSpPr>
        <p:spPr>
          <a:xfrm>
            <a:off x="1447800" y="1600200"/>
            <a:ext cx="4419600" cy="17526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914400" y="4038600"/>
            <a:ext cx="2971800" cy="9144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4191000" y="4038600"/>
            <a:ext cx="3886200" cy="9144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914400" y="5486400"/>
            <a:ext cx="2667000" cy="4572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a:stCxn id="4" idx="2"/>
            <a:endCxn id="5" idx="0"/>
          </p:cNvCxnSpPr>
          <p:nvPr/>
        </p:nvCxnSpPr>
        <p:spPr>
          <a:xfrm flipH="1">
            <a:off x="2400300" y="3352800"/>
            <a:ext cx="1257300" cy="685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2"/>
          </p:cNvCxnSpPr>
          <p:nvPr/>
        </p:nvCxnSpPr>
        <p:spPr>
          <a:xfrm>
            <a:off x="3657600" y="3352800"/>
            <a:ext cx="1524000" cy="685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310539" y="4953000"/>
            <a:ext cx="0" cy="533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Slide Number Placeholder 19"/>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3569790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Repairing Crashed Samples</a:t>
            </a:r>
            <a:endParaRPr lang="en-US" b="1" u="sng"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Needs to fix checksum fields in the malformed test cases that cannot pass checksum checks in the original program but cause the instrumented program to crash </a:t>
            </a:r>
          </a:p>
          <a:p>
            <a:endParaRPr lang="en-US" dirty="0" smtClean="0"/>
          </a:p>
          <a:p>
            <a:r>
              <a:rPr lang="en-US" altLang="zh-CN" dirty="0" smtClean="0"/>
              <a:t>The classical solution is </a:t>
            </a:r>
            <a:r>
              <a:rPr lang="en-US" dirty="0"/>
              <a:t>using combined concrete and symbolic execution techniques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1940573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Checksum</a:t>
            </a:r>
            <a:endParaRPr lang="en-US" b="1" u="sng" dirty="0">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A common way to check the </a:t>
            </a:r>
            <a:r>
              <a:rPr lang="en-US" dirty="0" smtClean="0">
                <a:solidFill>
                  <a:srgbClr val="0070C0"/>
                </a:solidFill>
              </a:rPr>
              <a:t>integrity of data</a:t>
            </a:r>
          </a:p>
          <a:p>
            <a:r>
              <a:rPr lang="en-US" dirty="0" smtClean="0"/>
              <a:t>Widely used in network protocols and many file formats</a:t>
            </a:r>
          </a:p>
          <a:p>
            <a:endParaRPr lang="en-US" dirty="0"/>
          </a:p>
          <a:p>
            <a:endParaRPr lang="en-US" dirty="0" smtClean="0"/>
          </a:p>
          <a:p>
            <a:endParaRPr lang="en-US" dirty="0" smtClean="0"/>
          </a:p>
          <a:p>
            <a:endParaRPr lang="en-US" dirty="0"/>
          </a:p>
          <a:p>
            <a:r>
              <a:rPr lang="en-US" dirty="0" smtClean="0"/>
              <a:t>Checksum algorithms –Alder-32, CRC, MD5.</a:t>
            </a:r>
            <a:endParaRPr lang="en-US" dirty="0"/>
          </a:p>
        </p:txBody>
      </p:sp>
      <p:grpSp>
        <p:nvGrpSpPr>
          <p:cNvPr id="30" name="קבוצה 28"/>
          <p:cNvGrpSpPr/>
          <p:nvPr/>
        </p:nvGrpSpPr>
        <p:grpSpPr>
          <a:xfrm>
            <a:off x="835026" y="3413126"/>
            <a:ext cx="6934200" cy="1920874"/>
            <a:chOff x="762000" y="2933700"/>
            <a:chExt cx="6934200" cy="1714500"/>
          </a:xfrm>
        </p:grpSpPr>
        <p:sp>
          <p:nvSpPr>
            <p:cNvPr id="31" name="מלבן 3"/>
            <p:cNvSpPr/>
            <p:nvPr/>
          </p:nvSpPr>
          <p:spPr>
            <a:xfrm>
              <a:off x="762000" y="3276600"/>
              <a:ext cx="2209800" cy="304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32" name="מלבן 7"/>
            <p:cNvSpPr/>
            <p:nvPr/>
          </p:nvSpPr>
          <p:spPr>
            <a:xfrm>
              <a:off x="5181600" y="4343400"/>
              <a:ext cx="9906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מלבן 8"/>
            <p:cNvSpPr/>
            <p:nvPr/>
          </p:nvSpPr>
          <p:spPr>
            <a:xfrm>
              <a:off x="927100"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4" name="מלבן 9"/>
            <p:cNvSpPr/>
            <p:nvPr/>
          </p:nvSpPr>
          <p:spPr>
            <a:xfrm>
              <a:off x="1257300"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5" name="מלבן 10"/>
            <p:cNvSpPr/>
            <p:nvPr/>
          </p:nvSpPr>
          <p:spPr>
            <a:xfrm>
              <a:off x="1611313"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6" name="מלבן 11"/>
            <p:cNvSpPr/>
            <p:nvPr/>
          </p:nvSpPr>
          <p:spPr>
            <a:xfrm>
              <a:off x="1941513"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7" name="מלבן 12"/>
            <p:cNvSpPr/>
            <p:nvPr/>
          </p:nvSpPr>
          <p:spPr>
            <a:xfrm>
              <a:off x="2284413"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8" name="מלבן 13"/>
            <p:cNvSpPr/>
            <p:nvPr/>
          </p:nvSpPr>
          <p:spPr>
            <a:xfrm>
              <a:off x="2627313" y="32766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39" name="מלבן 14"/>
            <p:cNvSpPr/>
            <p:nvPr/>
          </p:nvSpPr>
          <p:spPr>
            <a:xfrm>
              <a:off x="4038600" y="3200400"/>
              <a:ext cx="152400" cy="304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40" name="מלבן 17"/>
            <p:cNvSpPr/>
            <p:nvPr/>
          </p:nvSpPr>
          <p:spPr>
            <a:xfrm>
              <a:off x="4876800" y="3200400"/>
              <a:ext cx="152400" cy="304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41" name="מלבן 18"/>
            <p:cNvSpPr/>
            <p:nvPr/>
          </p:nvSpPr>
          <p:spPr>
            <a:xfrm>
              <a:off x="4495800" y="33528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2" name="מלבן 19"/>
            <p:cNvSpPr/>
            <p:nvPr/>
          </p:nvSpPr>
          <p:spPr>
            <a:xfrm>
              <a:off x="5410200" y="34290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3" name="מלבן 20"/>
            <p:cNvSpPr/>
            <p:nvPr/>
          </p:nvSpPr>
          <p:spPr>
            <a:xfrm>
              <a:off x="2971800" y="4343400"/>
              <a:ext cx="2209800" cy="304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44" name="מלבן 21"/>
            <p:cNvSpPr/>
            <p:nvPr/>
          </p:nvSpPr>
          <p:spPr>
            <a:xfrm>
              <a:off x="3136900"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5" name="מלבן 22"/>
            <p:cNvSpPr/>
            <p:nvPr/>
          </p:nvSpPr>
          <p:spPr>
            <a:xfrm>
              <a:off x="3467100"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6" name="מלבן 23"/>
            <p:cNvSpPr/>
            <p:nvPr/>
          </p:nvSpPr>
          <p:spPr>
            <a:xfrm>
              <a:off x="3821113"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7" name="מלבן 24"/>
            <p:cNvSpPr/>
            <p:nvPr/>
          </p:nvSpPr>
          <p:spPr>
            <a:xfrm>
              <a:off x="4151313"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8" name="מלבן 25"/>
            <p:cNvSpPr/>
            <p:nvPr/>
          </p:nvSpPr>
          <p:spPr>
            <a:xfrm>
              <a:off x="4494213"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sp>
          <p:nvSpPr>
            <p:cNvPr id="49" name="מלבן 26"/>
            <p:cNvSpPr/>
            <p:nvPr/>
          </p:nvSpPr>
          <p:spPr>
            <a:xfrm>
              <a:off x="4837113" y="4343400"/>
              <a:ext cx="152400" cy="3048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a:p>
          </p:txBody>
        </p:sp>
        <p:cxnSp>
          <p:nvCxnSpPr>
            <p:cNvPr id="50" name="מחבר חץ ישר 52"/>
            <p:cNvCxnSpPr/>
            <p:nvPr/>
          </p:nvCxnSpPr>
          <p:spPr>
            <a:xfrm>
              <a:off x="3200400" y="3429000"/>
              <a:ext cx="6858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מחבר חץ ישר 54"/>
            <p:cNvCxnSpPr/>
            <p:nvPr/>
          </p:nvCxnSpPr>
          <p:spPr>
            <a:xfrm rot="5400000">
              <a:off x="4686301" y="3998912"/>
              <a:ext cx="381000"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TextBox 59"/>
            <p:cNvSpPr txBox="1">
              <a:spLocks noChangeArrowheads="1"/>
            </p:cNvSpPr>
            <p:nvPr/>
          </p:nvSpPr>
          <p:spPr bwMode="auto">
            <a:xfrm>
              <a:off x="1447800" y="2933700"/>
              <a:ext cx="914400" cy="369888"/>
            </a:xfrm>
            <a:prstGeom prst="rect">
              <a:avLst/>
            </a:prstGeom>
            <a:noFill/>
            <a:ln w="9525">
              <a:noFill/>
              <a:miter lim="800000"/>
              <a:headEnd/>
              <a:tailEnd/>
            </a:ln>
          </p:spPr>
          <p:txBody>
            <a:bodyPr>
              <a:spAutoFit/>
            </a:bodyPr>
            <a:lstStyle/>
            <a:p>
              <a:r>
                <a:rPr lang="en-US">
                  <a:latin typeface="Trebuchet MS" pitchFamily="34" charset="0"/>
                </a:rPr>
                <a:t>data</a:t>
              </a:r>
            </a:p>
          </p:txBody>
        </p:sp>
        <p:sp>
          <p:nvSpPr>
            <p:cNvPr id="53" name="TextBox 60"/>
            <p:cNvSpPr txBox="1">
              <a:spLocks noChangeArrowheads="1"/>
            </p:cNvSpPr>
            <p:nvPr/>
          </p:nvSpPr>
          <p:spPr bwMode="auto">
            <a:xfrm>
              <a:off x="3657600" y="4000500"/>
              <a:ext cx="914400" cy="369888"/>
            </a:xfrm>
            <a:prstGeom prst="rect">
              <a:avLst/>
            </a:prstGeom>
            <a:noFill/>
            <a:ln w="9525">
              <a:noFill/>
              <a:miter lim="800000"/>
              <a:headEnd/>
              <a:tailEnd/>
            </a:ln>
          </p:spPr>
          <p:txBody>
            <a:bodyPr>
              <a:spAutoFit/>
            </a:bodyPr>
            <a:lstStyle/>
            <a:p>
              <a:r>
                <a:rPr lang="en-US">
                  <a:latin typeface="Trebuchet MS" pitchFamily="34" charset="0"/>
                </a:rPr>
                <a:t>data</a:t>
              </a:r>
            </a:p>
          </p:txBody>
        </p:sp>
        <p:sp>
          <p:nvSpPr>
            <p:cNvPr id="54" name="TextBox 61"/>
            <p:cNvSpPr txBox="1">
              <a:spLocks noChangeArrowheads="1"/>
            </p:cNvSpPr>
            <p:nvPr/>
          </p:nvSpPr>
          <p:spPr bwMode="auto">
            <a:xfrm>
              <a:off x="4910138" y="4000500"/>
              <a:ext cx="2514600" cy="369888"/>
            </a:xfrm>
            <a:prstGeom prst="rect">
              <a:avLst/>
            </a:prstGeom>
            <a:noFill/>
            <a:ln w="9525">
              <a:noFill/>
              <a:miter lim="800000"/>
              <a:headEnd/>
              <a:tailEnd/>
            </a:ln>
          </p:spPr>
          <p:txBody>
            <a:bodyPr>
              <a:spAutoFit/>
            </a:bodyPr>
            <a:lstStyle/>
            <a:p>
              <a:r>
                <a:rPr lang="en-US">
                  <a:latin typeface="Trebuchet MS" pitchFamily="34" charset="0"/>
                </a:rPr>
                <a:t>Checksum field</a:t>
              </a:r>
            </a:p>
          </p:txBody>
        </p:sp>
        <p:sp>
          <p:nvSpPr>
            <p:cNvPr id="55" name="TextBox 62"/>
            <p:cNvSpPr txBox="1">
              <a:spLocks noChangeArrowheads="1"/>
            </p:cNvSpPr>
            <p:nvPr/>
          </p:nvSpPr>
          <p:spPr bwMode="auto">
            <a:xfrm>
              <a:off x="5181600" y="3059113"/>
              <a:ext cx="2514600" cy="369887"/>
            </a:xfrm>
            <a:prstGeom prst="rect">
              <a:avLst/>
            </a:prstGeom>
            <a:noFill/>
            <a:ln w="9525">
              <a:noFill/>
              <a:miter lim="800000"/>
              <a:headEnd/>
              <a:tailEnd/>
            </a:ln>
          </p:spPr>
          <p:txBody>
            <a:bodyPr>
              <a:spAutoFit/>
            </a:bodyPr>
            <a:lstStyle/>
            <a:p>
              <a:r>
                <a:rPr lang="en-US" dirty="0">
                  <a:latin typeface="Trebuchet MS" pitchFamily="34" charset="0"/>
                </a:rPr>
                <a:t>Checksum function</a:t>
              </a:r>
            </a:p>
          </p:txBody>
        </p:sp>
      </p:grpSp>
      <p:sp>
        <p:nvSpPr>
          <p:cNvPr id="82" name="Slide Number Placeholder 81"/>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6264197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Repairing Crashed Samples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marL="274320" lvl="0" indent="-274320">
              <a:spcBef>
                <a:spcPts val="600"/>
              </a:spcBef>
              <a:buClr>
                <a:srgbClr val="B13F9A"/>
              </a:buClr>
              <a:buSzPct val="73000"/>
              <a:buNone/>
            </a:pPr>
            <a:r>
              <a:rPr lang="en-US" sz="2800" dirty="0" smtClean="0">
                <a:solidFill>
                  <a:prstClr val="black"/>
                </a:solidFill>
              </a:rPr>
              <a:t>   </a:t>
            </a:r>
            <a:r>
              <a:rPr lang="en-US" sz="2400" dirty="0" smtClean="0">
                <a:solidFill>
                  <a:prstClr val="black"/>
                </a:solidFill>
              </a:rPr>
              <a:t>Cr </a:t>
            </a:r>
            <a:r>
              <a:rPr lang="en-US" sz="2400" dirty="0">
                <a:solidFill>
                  <a:prstClr val="black"/>
                </a:solidFill>
              </a:rPr>
              <a:t>– row data in the checksum </a:t>
            </a:r>
            <a:r>
              <a:rPr lang="en-US" sz="2400" dirty="0" smtClean="0">
                <a:solidFill>
                  <a:prstClr val="black"/>
                </a:solidFill>
              </a:rPr>
              <a:t>field</a:t>
            </a:r>
          </a:p>
          <a:p>
            <a:pPr marL="274320" indent="-274320">
              <a:spcBef>
                <a:spcPts val="600"/>
              </a:spcBef>
              <a:buClr>
                <a:srgbClr val="B13F9A"/>
              </a:buClr>
              <a:buSzPct val="73000"/>
              <a:buNone/>
            </a:pPr>
            <a:r>
              <a:rPr lang="en-US" sz="2400" dirty="0" smtClean="0">
                <a:solidFill>
                  <a:prstClr val="black"/>
                </a:solidFill>
              </a:rPr>
              <a:t>    T </a:t>
            </a:r>
            <a:r>
              <a:rPr lang="en-US" sz="2400" dirty="0">
                <a:solidFill>
                  <a:prstClr val="black"/>
                </a:solidFill>
              </a:rPr>
              <a:t>– transformation</a:t>
            </a:r>
          </a:p>
          <a:p>
            <a:pPr marL="274320" lvl="0" indent="-274320">
              <a:spcBef>
                <a:spcPts val="600"/>
              </a:spcBef>
              <a:buClr>
                <a:srgbClr val="B13F9A"/>
              </a:buClr>
              <a:buSzPct val="73000"/>
              <a:buNone/>
            </a:pPr>
            <a:r>
              <a:rPr lang="en-US" sz="2400" dirty="0">
                <a:solidFill>
                  <a:prstClr val="black"/>
                </a:solidFill>
              </a:rPr>
              <a:t>	D – input data protected by checksum </a:t>
            </a:r>
            <a:r>
              <a:rPr lang="en-US" sz="2400" dirty="0" smtClean="0">
                <a:solidFill>
                  <a:prstClr val="black"/>
                </a:solidFill>
              </a:rPr>
              <a:t>field</a:t>
            </a:r>
            <a:endParaRPr lang="en-US" sz="2400" dirty="0">
              <a:solidFill>
                <a:prstClr val="black"/>
              </a:solidFill>
            </a:endParaRPr>
          </a:p>
          <a:p>
            <a:pPr marL="274320" lvl="0" indent="-274320">
              <a:spcBef>
                <a:spcPts val="600"/>
              </a:spcBef>
              <a:buClr>
                <a:srgbClr val="B13F9A"/>
              </a:buClr>
              <a:buSzPct val="73000"/>
              <a:buNone/>
            </a:pPr>
            <a:r>
              <a:rPr lang="en-US" sz="2400" dirty="0">
                <a:solidFill>
                  <a:prstClr val="black"/>
                </a:solidFill>
              </a:rPr>
              <a:t>	Checksum() – the complete checksum algorithm</a:t>
            </a:r>
          </a:p>
          <a:p>
            <a:pPr marL="274320" lvl="0" indent="-274320">
              <a:spcBef>
                <a:spcPts val="600"/>
              </a:spcBef>
              <a:buClr>
                <a:srgbClr val="B13F9A"/>
              </a:buClr>
              <a:buSzPct val="73000"/>
              <a:buNone/>
            </a:pPr>
            <a:r>
              <a:rPr lang="en-US" sz="2400" dirty="0">
                <a:solidFill>
                  <a:prstClr val="black"/>
                </a:solidFill>
              </a:rPr>
              <a:t>	</a:t>
            </a:r>
            <a:r>
              <a:rPr lang="en-US" sz="2400" dirty="0" smtClean="0">
                <a:solidFill>
                  <a:prstClr val="black"/>
                </a:solidFill>
              </a:rPr>
              <a:t>Using </a:t>
            </a:r>
            <a:r>
              <a:rPr lang="en-US" sz="2400" dirty="0" smtClean="0">
                <a:solidFill>
                  <a:srgbClr val="AC66BB"/>
                </a:solidFill>
              </a:rPr>
              <a:t>symbolic execution </a:t>
            </a:r>
            <a:r>
              <a:rPr lang="en-US" sz="2400" dirty="0">
                <a:solidFill>
                  <a:prstClr val="black"/>
                </a:solidFill>
              </a:rPr>
              <a:t>to solve:</a:t>
            </a:r>
          </a:p>
          <a:p>
            <a:pPr marL="274320" lvl="0" indent="-274320">
              <a:spcBef>
                <a:spcPts val="600"/>
              </a:spcBef>
              <a:buClr>
                <a:srgbClr val="B13F9A"/>
              </a:buClr>
              <a:buSzPct val="73000"/>
              <a:buNone/>
            </a:pPr>
            <a:endParaRPr lang="en-US" sz="2800" dirty="0">
              <a:solidFill>
                <a:prstClr val="black"/>
              </a:solidFill>
            </a:endParaRPr>
          </a:p>
          <a:p>
            <a:pPr marL="274320" lvl="0" indent="-274320">
              <a:spcBef>
                <a:spcPts val="600"/>
              </a:spcBef>
              <a:buClr>
                <a:srgbClr val="B13F9A"/>
              </a:buClr>
              <a:buSzPct val="73000"/>
              <a:buNone/>
            </a:pPr>
            <a:r>
              <a:rPr lang="en-US" sz="2800" dirty="0">
                <a:solidFill>
                  <a:prstClr val="black"/>
                </a:solidFill>
              </a:rPr>
              <a:t>	</a:t>
            </a:r>
            <a:endParaRPr lang="en-US" dirty="0" smtClean="0"/>
          </a:p>
          <a:p>
            <a:pPr>
              <a:spcBef>
                <a:spcPts val="600"/>
              </a:spcBef>
              <a:buClr>
                <a:srgbClr val="B13F9A"/>
              </a:buClr>
              <a:buSzPct val="73000"/>
            </a:pPr>
            <a:r>
              <a:rPr lang="en-US" sz="2600" dirty="0" smtClean="0"/>
              <a:t>Collect the constraints by symbolic execution and solve the constraints</a:t>
            </a:r>
            <a:endParaRPr lang="en-US" sz="2600" dirty="0"/>
          </a:p>
          <a:p>
            <a:pPr>
              <a:spcBef>
                <a:spcPts val="600"/>
              </a:spcBef>
              <a:buClr>
                <a:srgbClr val="B13F9A"/>
              </a:buClr>
              <a:buSzPct val="73000"/>
            </a:pPr>
            <a:r>
              <a:rPr lang="en-US" sz="2600" dirty="0" smtClean="0"/>
              <a:t>It is hard or impossible, if both input data and checksum field are symbolic values</a:t>
            </a:r>
            <a:endParaRPr lang="en-US" sz="2600" dirty="0"/>
          </a:p>
        </p:txBody>
      </p:sp>
      <p:sp>
        <p:nvSpPr>
          <p:cNvPr id="5" name="TextBox 4"/>
          <p:cNvSpPr txBox="1"/>
          <p:nvPr/>
        </p:nvSpPr>
        <p:spPr>
          <a:xfrm>
            <a:off x="1600200" y="3962400"/>
            <a:ext cx="4419600" cy="461665"/>
          </a:xfrm>
          <a:prstGeom prst="rect">
            <a:avLst/>
          </a:prstGeom>
          <a:solidFill>
            <a:srgbClr val="AC66BB"/>
          </a:solidFill>
          <a:ln w="40000" cap="flat" cmpd="sng" algn="ctr">
            <a:solidFill>
              <a:srgbClr val="AC66BB">
                <a:shade val="50000"/>
              </a:srgbClr>
            </a:solidFill>
            <a:prstDash val="solid"/>
          </a:ln>
          <a:effectLst/>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Trebuchet MS"/>
                <a:ea typeface="+mn-ea"/>
                <a:cs typeface="+mn-cs"/>
              </a:rPr>
              <a:t>Checksum(D) == T(Cr)</a:t>
            </a:r>
          </a:p>
        </p:txBody>
      </p:sp>
      <p:sp>
        <p:nvSpPr>
          <p:cNvPr id="7" name="Slide Number Placeholder 6"/>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02273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Repairing Crashed Samples</a:t>
            </a:r>
            <a:endParaRPr lang="en-US" dirty="0"/>
          </a:p>
        </p:txBody>
      </p:sp>
      <p:sp>
        <p:nvSpPr>
          <p:cNvPr id="3" name="Content Placeholder 2"/>
          <p:cNvSpPr>
            <a:spLocks noGrp="1"/>
          </p:cNvSpPr>
          <p:nvPr>
            <p:ph idx="1"/>
          </p:nvPr>
        </p:nvSpPr>
        <p:spPr/>
        <p:txBody>
          <a:bodyPr>
            <a:normAutofit fontScale="92500" lnSpcReduction="10000"/>
          </a:bodyPr>
          <a:lstStyle/>
          <a:p>
            <a:pPr marL="274320" lvl="0" indent="-274320">
              <a:spcBef>
                <a:spcPts val="600"/>
              </a:spcBef>
              <a:buClr>
                <a:srgbClr val="B13F9A"/>
              </a:buClr>
              <a:buSzPct val="73000"/>
              <a:buNone/>
            </a:pPr>
            <a:r>
              <a:rPr lang="en-US" sz="2400" dirty="0" smtClean="0">
                <a:solidFill>
                  <a:prstClr val="black"/>
                </a:solidFill>
              </a:rPr>
              <a:t>We </a:t>
            </a:r>
            <a:r>
              <a:rPr lang="en-US" sz="2400" dirty="0">
                <a:solidFill>
                  <a:prstClr val="black"/>
                </a:solidFill>
              </a:rPr>
              <a:t>want to </a:t>
            </a:r>
            <a:r>
              <a:rPr lang="en-US" sz="2400" dirty="0" smtClean="0">
                <a:solidFill>
                  <a:srgbClr val="AC66BB"/>
                </a:solidFill>
              </a:rPr>
              <a:t>pass the constraint</a:t>
            </a:r>
            <a:r>
              <a:rPr lang="en-US" sz="2400" dirty="0">
                <a:solidFill>
                  <a:prstClr val="black"/>
                </a:solidFill>
              </a:rPr>
              <a:t>:</a:t>
            </a:r>
          </a:p>
          <a:p>
            <a:pPr marL="274320" lvl="0" indent="-274320">
              <a:spcBef>
                <a:spcPts val="600"/>
              </a:spcBef>
              <a:buClr>
                <a:srgbClr val="B13F9A"/>
              </a:buClr>
              <a:buSzPct val="73000"/>
              <a:buNone/>
            </a:pPr>
            <a:endParaRPr lang="en-US" sz="2400" dirty="0" smtClean="0"/>
          </a:p>
          <a:p>
            <a:pPr marL="274320" lvl="0" indent="-274320">
              <a:spcBef>
                <a:spcPts val="600"/>
              </a:spcBef>
              <a:buClr>
                <a:srgbClr val="B13F9A"/>
              </a:buClr>
              <a:buSzPct val="73000"/>
              <a:buNone/>
            </a:pPr>
            <a:endParaRPr lang="en-US" sz="2400" dirty="0">
              <a:solidFill>
                <a:prstClr val="black"/>
              </a:solidFill>
            </a:endParaRPr>
          </a:p>
          <a:p>
            <a:pPr marL="274320" lvl="0" indent="-274320">
              <a:spcBef>
                <a:spcPts val="600"/>
              </a:spcBef>
              <a:buClr>
                <a:srgbClr val="B13F9A"/>
              </a:buClr>
              <a:buSzPct val="73000"/>
              <a:buNone/>
            </a:pPr>
            <a:r>
              <a:rPr lang="en-US" sz="2400" dirty="0" smtClean="0">
                <a:solidFill>
                  <a:prstClr val="black"/>
                </a:solidFill>
              </a:rPr>
              <a:t> Checksum(D</a:t>
            </a:r>
            <a:r>
              <a:rPr lang="en-US" sz="2400" dirty="0">
                <a:solidFill>
                  <a:prstClr val="black"/>
                </a:solidFill>
              </a:rPr>
              <a:t>) is a </a:t>
            </a:r>
            <a:r>
              <a:rPr lang="en-US" sz="2400" dirty="0">
                <a:solidFill>
                  <a:srgbClr val="AC66BB"/>
                </a:solidFill>
              </a:rPr>
              <a:t>runtime determinable constant</a:t>
            </a:r>
            <a:r>
              <a:rPr lang="en-US" sz="2400" dirty="0" smtClean="0">
                <a:solidFill>
                  <a:prstClr val="black"/>
                </a:solidFill>
              </a:rPr>
              <a:t>:</a:t>
            </a:r>
            <a:endParaRPr lang="en-US" sz="2400" dirty="0">
              <a:solidFill>
                <a:prstClr val="black"/>
              </a:solidFill>
            </a:endParaRPr>
          </a:p>
          <a:p>
            <a:pPr marL="274320" lvl="0" indent="-274320">
              <a:spcBef>
                <a:spcPts val="600"/>
              </a:spcBef>
              <a:buClr>
                <a:srgbClr val="B13F9A"/>
              </a:buClr>
              <a:buSzPct val="73000"/>
              <a:buNone/>
            </a:pPr>
            <a:endParaRPr lang="en-US" sz="2400" dirty="0">
              <a:solidFill>
                <a:prstClr val="black"/>
              </a:solidFill>
            </a:endParaRPr>
          </a:p>
          <a:p>
            <a:pPr marL="274320" lvl="0" indent="-274320">
              <a:spcBef>
                <a:spcPts val="600"/>
              </a:spcBef>
              <a:buClr>
                <a:srgbClr val="B13F9A"/>
              </a:buClr>
              <a:buSzPct val="73000"/>
              <a:buNone/>
            </a:pPr>
            <a:endParaRPr lang="en-US" sz="2400" dirty="0">
              <a:solidFill>
                <a:prstClr val="black"/>
              </a:solidFill>
            </a:endParaRPr>
          </a:p>
          <a:p>
            <a:pPr marL="274320" lvl="0" indent="-274320">
              <a:spcBef>
                <a:spcPts val="600"/>
              </a:spcBef>
              <a:buClr>
                <a:srgbClr val="B13F9A"/>
              </a:buClr>
              <a:buSzPct val="73000"/>
              <a:buNone/>
            </a:pPr>
            <a:r>
              <a:rPr lang="en-US" sz="2400" dirty="0">
                <a:solidFill>
                  <a:prstClr val="black"/>
                </a:solidFill>
              </a:rPr>
              <a:t>Only </a:t>
            </a:r>
            <a:r>
              <a:rPr lang="en-US" sz="2400" dirty="0">
                <a:solidFill>
                  <a:srgbClr val="AC66BB"/>
                </a:solidFill>
              </a:rPr>
              <a:t>Cr is a symbolic </a:t>
            </a:r>
            <a:r>
              <a:rPr lang="en-US" sz="2400" dirty="0">
                <a:solidFill>
                  <a:prstClr val="black"/>
                </a:solidFill>
              </a:rPr>
              <a:t>value</a:t>
            </a:r>
            <a:r>
              <a:rPr lang="en-US" sz="2400" dirty="0" smtClean="0">
                <a:solidFill>
                  <a:prstClr val="black"/>
                </a:solidFill>
              </a:rPr>
              <a:t>.</a:t>
            </a:r>
          </a:p>
          <a:p>
            <a:pPr>
              <a:spcBef>
                <a:spcPts val="600"/>
              </a:spcBef>
              <a:buClr>
                <a:srgbClr val="B13F9A"/>
              </a:buClr>
              <a:buSzPct val="73000"/>
            </a:pPr>
            <a:r>
              <a:rPr lang="en-US" sz="2400" dirty="0" smtClean="0">
                <a:solidFill>
                  <a:prstClr val="black"/>
                </a:solidFill>
              </a:rPr>
              <a:t>Simplified constraint does not depend on checksum algorithm</a:t>
            </a:r>
            <a:endParaRPr lang="en-US" sz="2400" dirty="0">
              <a:solidFill>
                <a:prstClr val="black"/>
              </a:solidFill>
            </a:endParaRPr>
          </a:p>
          <a:p>
            <a:pPr>
              <a:spcBef>
                <a:spcPts val="600"/>
              </a:spcBef>
              <a:buClr>
                <a:srgbClr val="B13F9A"/>
              </a:buClr>
              <a:buSzPct val="73000"/>
            </a:pPr>
            <a:r>
              <a:rPr lang="en-US" sz="2400" dirty="0">
                <a:solidFill>
                  <a:prstClr val="black"/>
                </a:solidFill>
              </a:rPr>
              <a:t>Common transformations (e.g. converting from hex/</a:t>
            </a:r>
            <a:r>
              <a:rPr lang="en-US" sz="2400" dirty="0" err="1">
                <a:solidFill>
                  <a:prstClr val="black"/>
                </a:solidFill>
              </a:rPr>
              <a:t>oct</a:t>
            </a:r>
            <a:r>
              <a:rPr lang="en-US" sz="2400" dirty="0">
                <a:solidFill>
                  <a:prstClr val="black"/>
                </a:solidFill>
              </a:rPr>
              <a:t> to decimal), can be solved by existing solvers (STP</a:t>
            </a:r>
            <a:r>
              <a:rPr lang="en-US" sz="2400" dirty="0" smtClean="0">
                <a:solidFill>
                  <a:prstClr val="black"/>
                </a:solidFill>
              </a:rPr>
              <a:t>)</a:t>
            </a:r>
          </a:p>
          <a:p>
            <a:pPr>
              <a:spcBef>
                <a:spcPts val="600"/>
              </a:spcBef>
              <a:buClr>
                <a:srgbClr val="B13F9A"/>
              </a:buClr>
              <a:buSzPct val="73000"/>
            </a:pPr>
            <a:r>
              <a:rPr lang="en-US" sz="2400" dirty="0" smtClean="0"/>
              <a:t>If the new test case cause the original program to  crash, a potential vulnerability is detected.</a:t>
            </a:r>
            <a:endParaRPr lang="en-US" sz="2400" dirty="0">
              <a:solidFill>
                <a:prstClr val="black"/>
              </a:solidFill>
            </a:endParaRPr>
          </a:p>
        </p:txBody>
      </p:sp>
      <p:sp>
        <p:nvSpPr>
          <p:cNvPr id="5" name="TextBox 4"/>
          <p:cNvSpPr txBox="1"/>
          <p:nvPr/>
        </p:nvSpPr>
        <p:spPr>
          <a:xfrm>
            <a:off x="1871420" y="2202161"/>
            <a:ext cx="4419600" cy="461665"/>
          </a:xfrm>
          <a:prstGeom prst="rect">
            <a:avLst/>
          </a:prstGeom>
          <a:solidFill>
            <a:srgbClr val="AC66BB"/>
          </a:solidFill>
          <a:ln w="40000" cap="flat" cmpd="sng" algn="ctr">
            <a:solidFill>
              <a:srgbClr val="AC66BB">
                <a:shade val="50000"/>
              </a:srgbClr>
            </a:solidFill>
            <a:prstDash val="solid"/>
          </a:ln>
          <a:effectLst/>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Trebuchet MS"/>
                <a:ea typeface="+mn-ea"/>
                <a:cs typeface="+mn-cs"/>
              </a:rPr>
              <a:t>Checksum(D) == T(Cr)</a:t>
            </a:r>
          </a:p>
        </p:txBody>
      </p:sp>
      <p:sp>
        <p:nvSpPr>
          <p:cNvPr id="7" name="TextBox 6"/>
          <p:cNvSpPr txBox="1"/>
          <p:nvPr/>
        </p:nvSpPr>
        <p:spPr>
          <a:xfrm>
            <a:off x="2747720" y="3362191"/>
            <a:ext cx="2667000" cy="461665"/>
          </a:xfrm>
          <a:prstGeom prst="rect">
            <a:avLst/>
          </a:prstGeom>
          <a:solidFill>
            <a:srgbClr val="AC66BB"/>
          </a:solidFill>
          <a:ln w="40000" cap="flat" cmpd="sng" algn="ctr">
            <a:solidFill>
              <a:srgbClr val="AC66BB">
                <a:shade val="50000"/>
              </a:srgbClr>
            </a:solidFill>
            <a:prstDash val="solid"/>
          </a:ln>
          <a:effectLst/>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Trebuchet MS"/>
                <a:ea typeface="+mn-ea"/>
                <a:cs typeface="+mn-cs"/>
              </a:rPr>
              <a:t>c== T(Cr)</a:t>
            </a:r>
          </a:p>
        </p:txBody>
      </p:sp>
      <p:sp>
        <p:nvSpPr>
          <p:cNvPr id="8" name="Slide Number Placeholder 7"/>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37197488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Evaluation</a:t>
            </a:r>
            <a:endParaRPr lang="en-US" b="1" u="sng" dirty="0">
              <a:solidFill>
                <a:srgbClr val="7030A0"/>
              </a:solidFill>
            </a:endParaRPr>
          </a:p>
        </p:txBody>
      </p:sp>
      <p:sp>
        <p:nvSpPr>
          <p:cNvPr id="3" name="Content Placeholder 2"/>
          <p:cNvSpPr>
            <a:spLocks noGrp="1"/>
          </p:cNvSpPr>
          <p:nvPr>
            <p:ph idx="1"/>
          </p:nvPr>
        </p:nvSpPr>
        <p:spPr/>
        <p:txBody>
          <a:bodyPr/>
          <a:lstStyle/>
          <a:p>
            <a:r>
              <a:rPr lang="en-US" dirty="0" smtClean="0"/>
              <a:t>Applied on large number of real world applications.</a:t>
            </a:r>
          </a:p>
          <a:p>
            <a:r>
              <a:rPr lang="en-US" dirty="0" smtClean="0"/>
              <a:t>Incomplete list of applications used in experiment are -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3962400"/>
            <a:ext cx="9048750"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35616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7030A0"/>
                </a:solidFill>
              </a:rPr>
              <a:t>Evaluation-Hot Byte Identification</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Evaluated </a:t>
            </a:r>
            <a:r>
              <a:rPr lang="en-US" sz="2800" dirty="0"/>
              <a:t>the </a:t>
            </a:r>
            <a:r>
              <a:rPr lang="en-US" sz="2800" dirty="0" smtClean="0"/>
              <a:t>performance of </a:t>
            </a:r>
            <a:r>
              <a:rPr lang="en-US" sz="2800" dirty="0"/>
              <a:t>the execution monitor and measured the portion </a:t>
            </a:r>
            <a:r>
              <a:rPr lang="en-US" sz="2800" dirty="0" smtClean="0"/>
              <a:t>of hot </a:t>
            </a:r>
            <a:r>
              <a:rPr lang="en-US" sz="2800" dirty="0"/>
              <a:t>bytes in well-formed inputs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216" y="2971800"/>
            <a:ext cx="8955784" cy="3753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4920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096962"/>
          </a:xfrm>
        </p:spPr>
        <p:txBody>
          <a:bodyPr>
            <a:normAutofit/>
          </a:bodyPr>
          <a:lstStyle/>
          <a:p>
            <a:pPr algn="l"/>
            <a:r>
              <a:rPr lang="en-US" sz="3200" b="1" u="sng" dirty="0" smtClean="0">
                <a:solidFill>
                  <a:srgbClr val="7030A0"/>
                </a:solidFill>
              </a:rPr>
              <a:t>Evaluation-Checksum Check Points Identification </a:t>
            </a:r>
            <a:endParaRPr lang="en-US" sz="3200" dirty="0"/>
          </a:p>
        </p:txBody>
      </p:sp>
      <p:sp>
        <p:nvSpPr>
          <p:cNvPr id="3" name="Content Placeholder 2"/>
          <p:cNvSpPr>
            <a:spLocks noGrp="1"/>
          </p:cNvSpPr>
          <p:nvPr>
            <p:ph idx="1"/>
          </p:nvPr>
        </p:nvSpPr>
        <p:spPr>
          <a:xfrm>
            <a:off x="0" y="1600200"/>
            <a:ext cx="9144000" cy="4953000"/>
          </a:xfrm>
        </p:spPr>
        <p:txBody>
          <a:bodyPr>
            <a:normAutofit lnSpcReduction="10000"/>
          </a:bodyPr>
          <a:lstStyle/>
          <a:p>
            <a:pPr marL="0" indent="0">
              <a:buNone/>
            </a:pPr>
            <a:r>
              <a:rPr lang="en-US" sz="2400" dirty="0" smtClean="0"/>
              <a:t>Six file format chosen which employ different checksum algorithm –</a:t>
            </a:r>
          </a:p>
          <a:p>
            <a:r>
              <a:rPr lang="en-US" sz="2400" dirty="0" smtClean="0">
                <a:solidFill>
                  <a:srgbClr val="0070C0"/>
                </a:solidFill>
              </a:rPr>
              <a:t>PNG </a:t>
            </a:r>
          </a:p>
          <a:p>
            <a:pPr lvl="2" indent="-342900">
              <a:buFont typeface="Wingdings" pitchFamily="2" charset="2"/>
              <a:buChar char="§"/>
            </a:pPr>
            <a:r>
              <a:rPr lang="en-US" dirty="0" smtClean="0"/>
              <a:t>Divided into chunks and each chunk has an associated CRC stored with it</a:t>
            </a:r>
          </a:p>
          <a:p>
            <a:pPr lvl="2" indent="-342900">
              <a:buFont typeface="Wingdings" pitchFamily="2" charset="2"/>
              <a:buChar char="§"/>
            </a:pPr>
            <a:r>
              <a:rPr lang="en-US" dirty="0" smtClean="0"/>
              <a:t>Compressed data stream stored in </a:t>
            </a:r>
            <a:r>
              <a:rPr lang="en-US" dirty="0" err="1" smtClean="0"/>
              <a:t>zlib</a:t>
            </a:r>
            <a:r>
              <a:rPr lang="en-US" dirty="0" smtClean="0"/>
              <a:t> format, that uses Alder-32 checksum</a:t>
            </a:r>
          </a:p>
          <a:p>
            <a:r>
              <a:rPr lang="en-US" sz="2400" dirty="0" smtClean="0">
                <a:solidFill>
                  <a:srgbClr val="0070C0"/>
                </a:solidFill>
              </a:rPr>
              <a:t>PCAP</a:t>
            </a:r>
            <a:r>
              <a:rPr lang="en-US" sz="2400" dirty="0" smtClean="0"/>
              <a:t> – Contains checksum in TCP/UDP packets in PCAP file</a:t>
            </a:r>
          </a:p>
          <a:p>
            <a:r>
              <a:rPr lang="en-US" sz="2400" dirty="0" smtClean="0">
                <a:solidFill>
                  <a:srgbClr val="0070C0"/>
                </a:solidFill>
              </a:rPr>
              <a:t>CVD</a:t>
            </a:r>
            <a:r>
              <a:rPr lang="en-US" sz="2400" dirty="0" smtClean="0"/>
              <a:t> (</a:t>
            </a:r>
            <a:r>
              <a:rPr lang="en-US" sz="2400" dirty="0" err="1"/>
              <a:t>ClamAV</a:t>
            </a:r>
            <a:r>
              <a:rPr lang="en-US" sz="2400" dirty="0"/>
              <a:t> Virus Database</a:t>
            </a:r>
            <a:r>
              <a:rPr lang="en-US" sz="2400" dirty="0" smtClean="0"/>
              <a:t>) – MD5 Checksum</a:t>
            </a:r>
          </a:p>
          <a:p>
            <a:r>
              <a:rPr lang="en-US" sz="2400" dirty="0" smtClean="0">
                <a:solidFill>
                  <a:srgbClr val="0070C0"/>
                </a:solidFill>
              </a:rPr>
              <a:t>VCDIFF</a:t>
            </a:r>
            <a:r>
              <a:rPr lang="en-US" sz="2400" dirty="0" smtClean="0"/>
              <a:t>(Generic </a:t>
            </a:r>
            <a:r>
              <a:rPr lang="en-US" sz="2400" dirty="0"/>
              <a:t>Differencing and Compression </a:t>
            </a:r>
            <a:r>
              <a:rPr lang="en-US" sz="2400" dirty="0" smtClean="0"/>
              <a:t>Data Format) - Alder32 checksum</a:t>
            </a:r>
          </a:p>
          <a:p>
            <a:r>
              <a:rPr lang="en-US" sz="2400" dirty="0" smtClean="0">
                <a:solidFill>
                  <a:srgbClr val="0070C0"/>
                </a:solidFill>
              </a:rPr>
              <a:t>Tar</a:t>
            </a:r>
            <a:r>
              <a:rPr lang="en-US" sz="2400" dirty="0" smtClean="0"/>
              <a:t> – Checksum calculated on 512 byte header</a:t>
            </a:r>
          </a:p>
          <a:p>
            <a:r>
              <a:rPr lang="en-US" sz="2400" dirty="0" smtClean="0">
                <a:solidFill>
                  <a:srgbClr val="0070C0"/>
                </a:solidFill>
              </a:rPr>
              <a:t>Intel HEX </a:t>
            </a:r>
            <a:r>
              <a:rPr lang="en-US" sz="2400" dirty="0" smtClean="0"/>
              <a:t>– Checksum value calculated on the data</a:t>
            </a:r>
          </a:p>
          <a:p>
            <a:endParaRPr lang="en-US" sz="2400" dirty="0" smtClean="0"/>
          </a:p>
          <a:p>
            <a:endParaRPr lang="en-US" sz="2400" dirty="0" smtClean="0"/>
          </a:p>
          <a:p>
            <a:pPr lvl="2" indent="-342900">
              <a:buFont typeface="Wingdings" pitchFamily="2" charset="2"/>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10042501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pPr algn="l"/>
            <a:r>
              <a:rPr lang="en-US" sz="3200" b="1" u="sng" dirty="0" smtClean="0">
                <a:solidFill>
                  <a:srgbClr val="7030A0"/>
                </a:solidFill>
              </a:rPr>
              <a:t>Evaluation-Checksum Check Points Identification </a:t>
            </a:r>
            <a:endParaRPr lang="en-US" sz="3200" dirty="0"/>
          </a:p>
        </p:txBody>
      </p:sp>
      <p:sp>
        <p:nvSpPr>
          <p:cNvPr id="3" name="Content Placeholder 2"/>
          <p:cNvSpPr>
            <a:spLocks noGrp="1"/>
          </p:cNvSpPr>
          <p:nvPr>
            <p:ph idx="1"/>
          </p:nvPr>
        </p:nvSpPr>
        <p:spPr/>
        <p:txBody>
          <a:bodyPr>
            <a:normAutofit/>
          </a:bodyPr>
          <a:lstStyle/>
          <a:p>
            <a:r>
              <a:rPr lang="en-US" sz="2400" dirty="0" smtClean="0"/>
              <a:t>Input </a:t>
            </a:r>
            <a:r>
              <a:rPr lang="en-US" sz="2400" dirty="0"/>
              <a:t>well-formed </a:t>
            </a:r>
            <a:r>
              <a:rPr lang="en-US" sz="2400" dirty="0" smtClean="0"/>
              <a:t> test cases to target applications and execution monitor identified potential </a:t>
            </a:r>
            <a:r>
              <a:rPr lang="en-US" sz="2400" dirty="0"/>
              <a:t>checksum </a:t>
            </a:r>
            <a:r>
              <a:rPr lang="en-US" sz="2400" dirty="0" smtClean="0"/>
              <a:t>check points </a:t>
            </a:r>
            <a:r>
              <a:rPr lang="en-US" sz="2400" dirty="0"/>
              <a:t>in target </a:t>
            </a:r>
            <a:r>
              <a:rPr lang="en-US" sz="2400" dirty="0" smtClean="0"/>
              <a:t>applications</a:t>
            </a:r>
          </a:p>
          <a:p>
            <a:r>
              <a:rPr lang="en-US" sz="2400" dirty="0" smtClean="0"/>
              <a:t>Input malformed test cases to target application and </a:t>
            </a:r>
            <a:r>
              <a:rPr lang="en-US" sz="2400" dirty="0"/>
              <a:t>employed branch </a:t>
            </a:r>
            <a:r>
              <a:rPr lang="en-US" sz="2400" dirty="0" smtClean="0"/>
              <a:t>profiling techniques </a:t>
            </a:r>
            <a:r>
              <a:rPr lang="en-US" sz="2400" dirty="0"/>
              <a:t>to refine the set </a:t>
            </a:r>
            <a:r>
              <a:rPr lang="en-US" sz="2400" i="1" dirty="0" smtClean="0"/>
              <a:t>A</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98" y="3733800"/>
            <a:ext cx="8986058"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60871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pPr algn="l"/>
            <a:r>
              <a:rPr lang="en-US" sz="3000" b="1" u="sng" dirty="0" smtClean="0">
                <a:solidFill>
                  <a:srgbClr val="7030A0"/>
                </a:solidFill>
              </a:rPr>
              <a:t>Evaluation – Checksum Field Identification and Repair</a:t>
            </a:r>
            <a:endParaRPr lang="en-US" sz="3000" b="1" u="sng" dirty="0">
              <a:solidFill>
                <a:srgbClr val="7030A0"/>
              </a:solidFill>
            </a:endParaRPr>
          </a:p>
        </p:txBody>
      </p:sp>
      <p:sp>
        <p:nvSpPr>
          <p:cNvPr id="3" name="Content Placeholder 2"/>
          <p:cNvSpPr>
            <a:spLocks noGrp="1"/>
          </p:cNvSpPr>
          <p:nvPr>
            <p:ph idx="1"/>
          </p:nvPr>
        </p:nvSpPr>
        <p:spPr/>
        <p:txBody>
          <a:bodyPr>
            <a:normAutofit/>
          </a:bodyPr>
          <a:lstStyle/>
          <a:p>
            <a:r>
              <a:rPr lang="en-US" sz="2800" dirty="0" smtClean="0"/>
              <a:t>Accurately </a:t>
            </a:r>
            <a:r>
              <a:rPr lang="en-US" sz="2800" dirty="0"/>
              <a:t>identified the </a:t>
            </a:r>
            <a:r>
              <a:rPr lang="en-US" sz="2800" dirty="0" smtClean="0"/>
              <a:t>number and </a:t>
            </a:r>
            <a:r>
              <a:rPr lang="en-US" sz="2800" dirty="0"/>
              <a:t>the size of checksum fields in each well-formed </a:t>
            </a:r>
            <a:r>
              <a:rPr lang="en-US" sz="2800" dirty="0" smtClean="0"/>
              <a:t>instance</a:t>
            </a:r>
          </a:p>
          <a:p>
            <a:r>
              <a:rPr lang="en-US" sz="2800" dirty="0" smtClean="0"/>
              <a:t>Automatically </a:t>
            </a:r>
            <a:r>
              <a:rPr lang="en-US" sz="2800" dirty="0"/>
              <a:t>generate valid checksum fields for </a:t>
            </a:r>
            <a:r>
              <a:rPr lang="en-US" sz="2800" dirty="0" smtClean="0"/>
              <a:t>given test </a:t>
            </a:r>
            <a:r>
              <a:rPr lang="en-US" sz="2800" dirty="0"/>
              <a:t>cases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57600"/>
            <a:ext cx="8616648" cy="24190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19139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Evaluation – Fuzzing Result</a:t>
            </a:r>
            <a:endParaRPr lang="en-US" b="1" u="sng" dirty="0">
              <a:solidFill>
                <a:srgbClr val="7030A0"/>
              </a:solidFill>
            </a:endParaRPr>
          </a:p>
        </p:txBody>
      </p:sp>
      <p:sp>
        <p:nvSpPr>
          <p:cNvPr id="3" name="Content Placeholder 2"/>
          <p:cNvSpPr>
            <a:spLocks noGrp="1"/>
          </p:cNvSpPr>
          <p:nvPr>
            <p:ph idx="1"/>
          </p:nvPr>
        </p:nvSpPr>
        <p:spPr>
          <a:xfrm>
            <a:off x="457200" y="1600200"/>
            <a:ext cx="8305800" cy="4876800"/>
          </a:xfrm>
        </p:spPr>
        <p:txBody>
          <a:bodyPr>
            <a:normAutofit fontScale="92500" lnSpcReduction="10000"/>
          </a:bodyPr>
          <a:lstStyle/>
          <a:p>
            <a:r>
              <a:rPr lang="en-US" dirty="0" err="1"/>
              <a:t>TaintScope</a:t>
            </a:r>
            <a:r>
              <a:rPr lang="en-US" dirty="0"/>
              <a:t> </a:t>
            </a:r>
            <a:r>
              <a:rPr lang="en-US" dirty="0" smtClean="0"/>
              <a:t>has detected </a:t>
            </a:r>
            <a:r>
              <a:rPr lang="en-US" dirty="0" smtClean="0">
                <a:solidFill>
                  <a:srgbClr val="0070C0"/>
                </a:solidFill>
              </a:rPr>
              <a:t>27 severe </a:t>
            </a:r>
            <a:r>
              <a:rPr lang="en-US" dirty="0">
                <a:solidFill>
                  <a:srgbClr val="0070C0"/>
                </a:solidFill>
              </a:rPr>
              <a:t>vulnerabilities </a:t>
            </a:r>
            <a:r>
              <a:rPr lang="en-US" dirty="0"/>
              <a:t>in widely used applications and </a:t>
            </a:r>
            <a:r>
              <a:rPr lang="en-US" dirty="0" smtClean="0"/>
              <a:t>libraries</a:t>
            </a:r>
          </a:p>
          <a:p>
            <a:r>
              <a:rPr lang="en-US" dirty="0" smtClean="0"/>
              <a:t>Most vulnerability identified were buffer overflow, integer </a:t>
            </a:r>
            <a:r>
              <a:rPr lang="en-US" dirty="0"/>
              <a:t>overflow, double free, null pointer </a:t>
            </a:r>
            <a:r>
              <a:rPr lang="en-US" dirty="0" smtClean="0"/>
              <a:t>dereference, and </a:t>
            </a:r>
            <a:r>
              <a:rPr lang="en-US" dirty="0"/>
              <a:t>infinite </a:t>
            </a:r>
            <a:r>
              <a:rPr lang="en-US" dirty="0" smtClean="0"/>
              <a:t>loop</a:t>
            </a:r>
          </a:p>
          <a:p>
            <a:r>
              <a:rPr lang="en-US" dirty="0" err="1">
                <a:solidFill>
                  <a:srgbClr val="0070C0"/>
                </a:solidFill>
              </a:rPr>
              <a:t>Secunia</a:t>
            </a:r>
            <a:r>
              <a:rPr lang="en-US" dirty="0"/>
              <a:t> </a:t>
            </a:r>
            <a:r>
              <a:rPr lang="en-US" dirty="0" smtClean="0"/>
              <a:t>and </a:t>
            </a:r>
            <a:r>
              <a:rPr lang="en-US" dirty="0" err="1">
                <a:solidFill>
                  <a:srgbClr val="0070C0"/>
                </a:solidFill>
              </a:rPr>
              <a:t>oCERT</a:t>
            </a:r>
            <a:r>
              <a:rPr lang="en-US" dirty="0"/>
              <a:t> </a:t>
            </a:r>
            <a:r>
              <a:rPr lang="en-US" dirty="0" smtClean="0"/>
              <a:t>have </a:t>
            </a:r>
            <a:r>
              <a:rPr lang="en-US" dirty="0"/>
              <a:t>confirmed and </a:t>
            </a:r>
            <a:r>
              <a:rPr lang="en-US" dirty="0" smtClean="0"/>
              <a:t>published security </a:t>
            </a:r>
            <a:r>
              <a:rPr lang="en-US" dirty="0"/>
              <a:t>advisories for most of these </a:t>
            </a:r>
            <a:r>
              <a:rPr lang="en-US" dirty="0" smtClean="0"/>
              <a:t>vulnerabilities</a:t>
            </a:r>
          </a:p>
          <a:p>
            <a:r>
              <a:rPr lang="en-US" dirty="0"/>
              <a:t> </a:t>
            </a:r>
            <a:r>
              <a:rPr lang="en-US" dirty="0" smtClean="0"/>
              <a:t>Vendors </a:t>
            </a:r>
            <a:r>
              <a:rPr lang="en-US" dirty="0"/>
              <a:t>have also released corresponding </a:t>
            </a:r>
            <a:r>
              <a:rPr lang="en-US" dirty="0" smtClean="0"/>
              <a:t>patches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21195915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Evaluation – Fuzzing Result</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a:p>
            <a:r>
              <a:rPr lang="en-US" sz="2400" dirty="0" smtClean="0"/>
              <a:t>High – Remotely exploitable </a:t>
            </a:r>
            <a:r>
              <a:rPr lang="en-US" sz="2400" dirty="0"/>
              <a:t>vulnerabilities </a:t>
            </a:r>
            <a:endParaRPr lang="en-US" sz="2400" dirty="0" smtClean="0"/>
          </a:p>
          <a:p>
            <a:r>
              <a:rPr lang="en-US" sz="2400" dirty="0" smtClean="0"/>
              <a:t>Moderate - vulnerabilities </a:t>
            </a:r>
            <a:r>
              <a:rPr lang="en-US" sz="2400" dirty="0"/>
              <a:t>that require user interaction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295400"/>
            <a:ext cx="8763000" cy="463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3248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Contributions</a:t>
            </a:r>
            <a:endParaRPr lang="en-US" b="1" u="sng" dirty="0">
              <a:solidFill>
                <a:srgbClr val="7030A0"/>
              </a:solidFill>
            </a:endParaRPr>
          </a:p>
        </p:txBody>
      </p:sp>
      <p:sp>
        <p:nvSpPr>
          <p:cNvPr id="3" name="Content Placeholder 2"/>
          <p:cNvSpPr>
            <a:spLocks noGrp="1"/>
          </p:cNvSpPr>
          <p:nvPr>
            <p:ph idx="1"/>
          </p:nvPr>
        </p:nvSpPr>
        <p:spPr>
          <a:xfrm>
            <a:off x="0" y="1600200"/>
            <a:ext cx="9372600" cy="4953000"/>
          </a:xfrm>
        </p:spPr>
        <p:txBody>
          <a:bodyPr>
            <a:normAutofit fontScale="92500" lnSpcReduction="10000"/>
          </a:bodyPr>
          <a:lstStyle/>
          <a:p>
            <a:r>
              <a:rPr lang="en-US" dirty="0" err="1" smtClean="0"/>
              <a:t>Taintscope</a:t>
            </a:r>
            <a:r>
              <a:rPr lang="en-US" dirty="0" smtClean="0"/>
              <a:t> is the first “checksum aware” fuzzing tool</a:t>
            </a:r>
          </a:p>
          <a:p>
            <a:r>
              <a:rPr lang="en-US" dirty="0" smtClean="0"/>
              <a:t>Neither </a:t>
            </a:r>
            <a:r>
              <a:rPr lang="en-US" dirty="0"/>
              <a:t>depends on the source code nor on the input format specification.</a:t>
            </a:r>
          </a:p>
          <a:p>
            <a:r>
              <a:rPr lang="en-US" dirty="0" smtClean="0"/>
              <a:t>Directed Fuzzing used to dramatically reduce mutation space</a:t>
            </a:r>
          </a:p>
          <a:p>
            <a:r>
              <a:rPr lang="en-US" dirty="0" smtClean="0"/>
              <a:t>Accurately locate checksum check points and checksum field in input format</a:t>
            </a:r>
          </a:p>
          <a:p>
            <a:r>
              <a:rPr lang="en-US" dirty="0" smtClean="0"/>
              <a:t>Automatically fix checksum field in malformed test cases using concrete and symbolic execution techniques</a:t>
            </a:r>
          </a:p>
          <a:p>
            <a:r>
              <a:rPr lang="en-US" dirty="0" smtClean="0"/>
              <a:t>Detected a number of serious real world problems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4092446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Fuzzing</a:t>
            </a:r>
            <a:endParaRPr lang="en-US" b="1" u="sng" dirty="0">
              <a:solidFill>
                <a:srgbClr val="7030A0"/>
              </a:solidFill>
            </a:endParaRPr>
          </a:p>
        </p:txBody>
      </p:sp>
      <p:sp>
        <p:nvSpPr>
          <p:cNvPr id="3" name="Content Placeholder 2"/>
          <p:cNvSpPr>
            <a:spLocks noGrp="1"/>
          </p:cNvSpPr>
          <p:nvPr>
            <p:ph idx="1"/>
          </p:nvPr>
        </p:nvSpPr>
        <p:spPr/>
        <p:txBody>
          <a:bodyPr/>
          <a:lstStyle/>
          <a:p>
            <a:r>
              <a:rPr lang="en-US" dirty="0" smtClean="0"/>
              <a:t>Software testing technique</a:t>
            </a:r>
          </a:p>
          <a:p>
            <a:r>
              <a:rPr lang="en-US" dirty="0" smtClean="0"/>
              <a:t>Generate malformed inputs (</a:t>
            </a:r>
            <a:r>
              <a:rPr lang="en-US" altLang="zh-CN" b="0" dirty="0" smtClean="0"/>
              <a:t>invalid, unexpected, or random test cases) </a:t>
            </a:r>
            <a:r>
              <a:rPr lang="en-US" dirty="0" smtClean="0"/>
              <a:t>and feed them to an application</a:t>
            </a:r>
          </a:p>
          <a:p>
            <a:r>
              <a:rPr lang="en-US" altLang="zh-CN" sz="2800" dirty="0" smtClean="0">
                <a:latin typeface="Constantia" pitchFamily="18" charset="0"/>
              </a:rPr>
              <a:t>In the best case, </a:t>
            </a:r>
            <a:r>
              <a:rPr lang="en-US" altLang="zh-CN" sz="2800" dirty="0" smtClean="0">
                <a:solidFill>
                  <a:srgbClr val="0070C0"/>
                </a:solidFill>
                <a:latin typeface="Constantia" pitchFamily="18" charset="0"/>
              </a:rPr>
              <a:t>malformed inputs</a:t>
            </a:r>
            <a:r>
              <a:rPr lang="en-US" altLang="zh-CN" sz="2800" dirty="0" smtClean="0">
                <a:latin typeface="Constantia" pitchFamily="18" charset="0"/>
              </a:rPr>
              <a:t> will explore different program paths, and trigger </a:t>
            </a:r>
            <a:r>
              <a:rPr lang="en-US" altLang="zh-CN" sz="2800" dirty="0" smtClean="0">
                <a:solidFill>
                  <a:srgbClr val="0070C0"/>
                </a:solidFill>
                <a:latin typeface="Constantia" pitchFamily="18" charset="0"/>
              </a:rPr>
              <a:t>security vulnerabilities</a:t>
            </a:r>
            <a:endParaRPr lang="zh-CN" altLang="en-US" sz="2800" dirty="0" smtClean="0">
              <a:solidFill>
                <a:srgbClr val="0070C0"/>
              </a:solidFill>
              <a:latin typeface="Constantia" pitchFamily="18" charset="0"/>
            </a:endParaRPr>
          </a:p>
          <a:p>
            <a:endParaRPr lang="en-US" sz="2800"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5181600"/>
            <a:ext cx="6858000" cy="13855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96429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Weaknesses</a:t>
            </a:r>
            <a:endParaRPr lang="en-US" b="1" u="sng" dirty="0">
              <a:solidFill>
                <a:srgbClr val="7030A0"/>
              </a:solidFill>
            </a:endParaRPr>
          </a:p>
        </p:txBody>
      </p:sp>
      <p:sp>
        <p:nvSpPr>
          <p:cNvPr id="3" name="Content Placeholder 2"/>
          <p:cNvSpPr>
            <a:spLocks noGrp="1"/>
          </p:cNvSpPr>
          <p:nvPr>
            <p:ph idx="1"/>
          </p:nvPr>
        </p:nvSpPr>
        <p:spPr>
          <a:xfrm>
            <a:off x="457200" y="1676400"/>
            <a:ext cx="8305800" cy="4572000"/>
          </a:xfrm>
        </p:spPr>
        <p:txBody>
          <a:bodyPr/>
          <a:lstStyle/>
          <a:p>
            <a:r>
              <a:rPr lang="en-US" sz="2800" dirty="0" err="1"/>
              <a:t>TaintScope</a:t>
            </a:r>
            <a:r>
              <a:rPr lang="en-US" sz="2800" dirty="0"/>
              <a:t> </a:t>
            </a:r>
            <a:r>
              <a:rPr lang="en-US" sz="2800" dirty="0" smtClean="0"/>
              <a:t>cannot </a:t>
            </a:r>
            <a:r>
              <a:rPr lang="en-US" sz="2800" dirty="0"/>
              <a:t>deal with secure </a:t>
            </a:r>
            <a:r>
              <a:rPr lang="en-US" sz="2800" dirty="0" smtClean="0"/>
              <a:t>integrity check schemes </a:t>
            </a:r>
            <a:r>
              <a:rPr lang="en-US" sz="2400" dirty="0" smtClean="0"/>
              <a:t>(e.g. keyed </a:t>
            </a:r>
            <a:r>
              <a:rPr lang="en-US" sz="2400" dirty="0"/>
              <a:t>cryptographic </a:t>
            </a:r>
            <a:r>
              <a:rPr lang="en-US" sz="2400" dirty="0" smtClean="0"/>
              <a:t>hash algorithms </a:t>
            </a:r>
            <a:r>
              <a:rPr lang="en-US" sz="2400" dirty="0"/>
              <a:t>or digital </a:t>
            </a:r>
            <a:r>
              <a:rPr lang="en-US" sz="2400" dirty="0" smtClean="0"/>
              <a:t>signature) </a:t>
            </a:r>
            <a:r>
              <a:rPr lang="en-US" sz="2800" dirty="0" smtClean="0"/>
              <a:t>– impossible to generate test cases with valid digital signature</a:t>
            </a:r>
          </a:p>
          <a:p>
            <a:r>
              <a:rPr lang="en-US" sz="2800" dirty="0" smtClean="0"/>
              <a:t>Limited effectiveness when all data input are encrypted – difficulty in processing decrypted data</a:t>
            </a:r>
          </a:p>
          <a:p>
            <a:r>
              <a:rPr lang="en-US" sz="2800" dirty="0" smtClean="0"/>
              <a:t>Control flow dependencies are not considered</a:t>
            </a:r>
          </a:p>
          <a:p>
            <a:r>
              <a:rPr lang="en-US" sz="2800" dirty="0" smtClean="0"/>
              <a:t>Execution monitor does not instrument all kinds of x86 instruction</a:t>
            </a:r>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30786648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Improvements</a:t>
            </a:r>
            <a:endParaRPr lang="en-US" b="1" u="sng"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Control flow dependencies should be also considered during taint propagation</a:t>
            </a:r>
          </a:p>
          <a:p>
            <a:r>
              <a:rPr lang="en-US" dirty="0" smtClean="0"/>
              <a:t>Protection against intentional data alterations should be implemented</a:t>
            </a:r>
          </a:p>
          <a:p>
            <a:r>
              <a:rPr lang="en-US" dirty="0" smtClean="0"/>
              <a:t>Code coverage based input selection and mutation can also be used during fuzzing</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3879011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a:solidFill>
                  <a:srgbClr val="7030A0"/>
                </a:solidFill>
              </a:rPr>
              <a:t>QUESTIONS ?</a:t>
            </a:r>
            <a:r>
              <a:rPr lang="en-US" b="1" dirty="0">
                <a:solidFill>
                  <a:srgbClr val="7030A0"/>
                </a:solidFill>
              </a:rPr>
              <a:t/>
            </a:r>
            <a:br>
              <a:rPr lang="en-US" b="1" dirty="0">
                <a:solidFill>
                  <a:srgbClr val="7030A0"/>
                </a:solidFill>
              </a:rPr>
            </a:br>
            <a:endParaRPr lang="en-US" dirty="0"/>
          </a:p>
        </p:txBody>
      </p:sp>
      <p:sp>
        <p:nvSpPr>
          <p:cNvPr id="3" name="Content Placeholder 2"/>
          <p:cNvSpPr>
            <a:spLocks noGrp="1"/>
          </p:cNvSpPr>
          <p:nvPr>
            <p:ph idx="1"/>
          </p:nvPr>
        </p:nvSpPr>
        <p:spPr/>
        <p:txBody>
          <a:bodyPr>
            <a:normAutofit/>
          </a:bodyPr>
          <a:lstStyle/>
          <a:p>
            <a:pPr marL="0" indent="0" algn="ctr">
              <a:buNone/>
            </a:pPr>
            <a:endParaRPr lang="en-US" sz="4400" b="1"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1709884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Dynamic Taint Analysis</a:t>
            </a:r>
            <a:endParaRPr lang="en-US" b="1" u="sng" dirty="0">
              <a:solidFill>
                <a:srgbClr val="7030A0"/>
              </a:solidFill>
            </a:endParaRPr>
          </a:p>
        </p:txBody>
      </p:sp>
      <p:sp>
        <p:nvSpPr>
          <p:cNvPr id="3" name="Content Placeholder 2"/>
          <p:cNvSpPr>
            <a:spLocks noGrp="1"/>
          </p:cNvSpPr>
          <p:nvPr>
            <p:ph idx="1"/>
          </p:nvPr>
        </p:nvSpPr>
        <p:spPr/>
        <p:txBody>
          <a:bodyPr/>
          <a:lstStyle/>
          <a:p>
            <a:r>
              <a:rPr lang="en-US" dirty="0" smtClean="0"/>
              <a:t>Tracks the </a:t>
            </a:r>
            <a:r>
              <a:rPr lang="en-US" dirty="0" smtClean="0">
                <a:solidFill>
                  <a:srgbClr val="0070C0"/>
                </a:solidFill>
              </a:rPr>
              <a:t>information ﬂow </a:t>
            </a:r>
            <a:r>
              <a:rPr lang="en-US" dirty="0" smtClean="0"/>
              <a:t>within a program by </a:t>
            </a:r>
          </a:p>
          <a:p>
            <a:pPr lvl="1"/>
            <a:r>
              <a:rPr lang="en-US" dirty="0" smtClean="0"/>
              <a:t>associating </a:t>
            </a:r>
            <a:r>
              <a:rPr lang="en-US" dirty="0" smtClean="0">
                <a:solidFill>
                  <a:srgbClr val="0070C0"/>
                </a:solidFill>
              </a:rPr>
              <a:t>one or more markings </a:t>
            </a:r>
            <a:r>
              <a:rPr lang="en-US" dirty="0" smtClean="0"/>
              <a:t>with some </a:t>
            </a:r>
            <a:r>
              <a:rPr lang="en-US" dirty="0" smtClean="0">
                <a:solidFill>
                  <a:srgbClr val="0070C0"/>
                </a:solidFill>
              </a:rPr>
              <a:t>data values</a:t>
            </a:r>
            <a:r>
              <a:rPr lang="en-US" dirty="0" smtClean="0"/>
              <a:t> in the program </a:t>
            </a:r>
          </a:p>
          <a:p>
            <a:pPr lvl="1"/>
            <a:r>
              <a:rPr lang="en-US" dirty="0" smtClean="0"/>
              <a:t>propagating these markings as data values ﬂow through the program </a:t>
            </a:r>
            <a:r>
              <a:rPr lang="en-US" dirty="0" smtClean="0">
                <a:solidFill>
                  <a:srgbClr val="0070C0"/>
                </a:solidFill>
              </a:rPr>
              <a:t>during execution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526714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fr-FR" b="1" u="sng" dirty="0" err="1" smtClean="0">
                <a:solidFill>
                  <a:srgbClr val="7030A0"/>
                </a:solidFill>
              </a:rPr>
              <a:t>Example</a:t>
            </a:r>
            <a:r>
              <a:rPr lang="fr-FR" b="1" u="sng" dirty="0" smtClean="0">
                <a:solidFill>
                  <a:srgbClr val="7030A0"/>
                </a:solidFill>
              </a:rPr>
              <a:t> code - Explicit information </a:t>
            </a:r>
            <a:r>
              <a:rPr lang="fr-FR" b="1" u="sng" dirty="0" err="1" smtClean="0">
                <a:solidFill>
                  <a:srgbClr val="7030A0"/>
                </a:solidFill>
              </a:rPr>
              <a:t>ﬂow</a:t>
            </a:r>
            <a:endParaRPr lang="en-US" b="1" u="sng" dirty="0">
              <a:solidFill>
                <a:srgbClr val="7030A0"/>
              </a:solidFill>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pPr marL="0" indent="0">
              <a:buNone/>
            </a:pPr>
            <a:r>
              <a:rPr lang="pl-PL" sz="2400" dirty="0" smtClean="0">
                <a:solidFill>
                  <a:srgbClr val="00B050"/>
                </a:solidFill>
              </a:rPr>
              <a:t>1 i n t a , b , w, x , y , z ;</a:t>
            </a:r>
          </a:p>
          <a:p>
            <a:pPr marL="0" indent="0">
              <a:buNone/>
            </a:pPr>
            <a:r>
              <a:rPr lang="pl-PL" sz="2400" dirty="0" smtClean="0">
                <a:solidFill>
                  <a:srgbClr val="00B050"/>
                </a:solidFill>
              </a:rPr>
              <a:t>2 a = 1 1 ;</a:t>
            </a:r>
          </a:p>
          <a:p>
            <a:pPr marL="0" indent="0">
              <a:buNone/>
            </a:pPr>
            <a:r>
              <a:rPr lang="pl-PL" sz="2400" dirty="0" smtClean="0">
                <a:solidFill>
                  <a:srgbClr val="00B050"/>
                </a:solidFill>
              </a:rPr>
              <a:t>3 b = 5 ;</a:t>
            </a:r>
            <a:r>
              <a:rPr lang="en-US" sz="2400" dirty="0" smtClean="0">
                <a:solidFill>
                  <a:srgbClr val="00B050"/>
                </a:solidFill>
              </a:rPr>
              <a:t>	            </a:t>
            </a:r>
            <a:r>
              <a:rPr lang="en-US" sz="2400" dirty="0" smtClean="0">
                <a:solidFill>
                  <a:srgbClr val="FF0000"/>
                </a:solidFill>
              </a:rPr>
              <a:t>Taint variable a, b with marking t</a:t>
            </a:r>
            <a:r>
              <a:rPr lang="en-US" sz="1400" dirty="0" smtClean="0">
                <a:solidFill>
                  <a:srgbClr val="FF0000"/>
                </a:solidFill>
              </a:rPr>
              <a:t>a</a:t>
            </a:r>
            <a:r>
              <a:rPr lang="en-US" sz="2000" dirty="0" smtClean="0">
                <a:solidFill>
                  <a:srgbClr val="FF0000"/>
                </a:solidFill>
              </a:rPr>
              <a:t> </a:t>
            </a:r>
            <a:r>
              <a:rPr lang="en-US" sz="2400" dirty="0" smtClean="0">
                <a:solidFill>
                  <a:srgbClr val="FF0000"/>
                </a:solidFill>
              </a:rPr>
              <a:t>and </a:t>
            </a:r>
            <a:r>
              <a:rPr lang="en-US" sz="2400" dirty="0" err="1" smtClean="0">
                <a:solidFill>
                  <a:srgbClr val="FF0000"/>
                </a:solidFill>
              </a:rPr>
              <a:t>t</a:t>
            </a:r>
            <a:r>
              <a:rPr lang="en-US" sz="1400" dirty="0" err="1" smtClean="0">
                <a:solidFill>
                  <a:srgbClr val="FF0000"/>
                </a:solidFill>
              </a:rPr>
              <a:t>b</a:t>
            </a:r>
            <a:endParaRPr lang="pl-PL" sz="1400" dirty="0" smtClean="0">
              <a:solidFill>
                <a:srgbClr val="FF0000"/>
              </a:solidFill>
            </a:endParaRPr>
          </a:p>
          <a:p>
            <a:pPr marL="0" indent="0">
              <a:buNone/>
            </a:pPr>
            <a:r>
              <a:rPr lang="pl-PL" sz="2400" dirty="0" smtClean="0">
                <a:solidFill>
                  <a:srgbClr val="00B050"/>
                </a:solidFill>
              </a:rPr>
              <a:t>4 w = a ∗ 2 ;</a:t>
            </a:r>
          </a:p>
          <a:p>
            <a:pPr marL="0" indent="0">
              <a:buNone/>
            </a:pPr>
            <a:r>
              <a:rPr lang="pl-PL" sz="2400" dirty="0" smtClean="0">
                <a:solidFill>
                  <a:srgbClr val="00B050"/>
                </a:solidFill>
              </a:rPr>
              <a:t>5 x = b + 1 ;</a:t>
            </a:r>
          </a:p>
          <a:p>
            <a:pPr marL="0" indent="0">
              <a:buNone/>
            </a:pPr>
            <a:r>
              <a:rPr lang="pl-PL" sz="2400" dirty="0" smtClean="0">
                <a:solidFill>
                  <a:srgbClr val="00B050"/>
                </a:solidFill>
              </a:rPr>
              <a:t>6 y = w + 1 ;</a:t>
            </a:r>
          </a:p>
          <a:p>
            <a:pPr marL="0" indent="0">
              <a:buNone/>
            </a:pPr>
            <a:r>
              <a:rPr lang="pl-PL" sz="2400" dirty="0" smtClean="0">
                <a:solidFill>
                  <a:srgbClr val="00B050"/>
                </a:solidFill>
              </a:rPr>
              <a:t>7 z = x + y ;</a:t>
            </a:r>
            <a:endParaRPr lang="en-US" sz="2400" dirty="0" smtClean="0">
              <a:solidFill>
                <a:srgbClr val="00B050"/>
              </a:solidFill>
            </a:endParaRPr>
          </a:p>
          <a:p>
            <a:pPr marL="0" indent="0">
              <a:buNone/>
            </a:pPr>
            <a:r>
              <a:rPr lang="en-US" sz="2400" dirty="0" smtClean="0"/>
              <a:t>At the end of execution taint marking are</a:t>
            </a:r>
          </a:p>
          <a:p>
            <a:pPr marL="0" indent="0">
              <a:buNone/>
            </a:pPr>
            <a:r>
              <a:rPr lang="en-US" sz="2400" dirty="0" smtClean="0"/>
              <a:t>w-&gt; {t</a:t>
            </a:r>
            <a:r>
              <a:rPr lang="en-US" sz="1400" dirty="0" smtClean="0"/>
              <a:t>a</a:t>
            </a:r>
            <a:r>
              <a:rPr lang="en-US" sz="2400" dirty="0" smtClean="0"/>
              <a:t>}</a:t>
            </a:r>
          </a:p>
          <a:p>
            <a:pPr marL="0" indent="0">
              <a:buNone/>
            </a:pPr>
            <a:r>
              <a:rPr lang="en-US" sz="2400" dirty="0" smtClean="0"/>
              <a:t>x -&gt; {</a:t>
            </a:r>
            <a:r>
              <a:rPr lang="en-US" sz="2400" dirty="0" err="1" smtClean="0"/>
              <a:t>t</a:t>
            </a:r>
            <a:r>
              <a:rPr lang="en-US" sz="1400" dirty="0" err="1" smtClean="0"/>
              <a:t>b</a:t>
            </a:r>
            <a:r>
              <a:rPr lang="en-US" sz="2400" dirty="0" smtClean="0"/>
              <a:t>}</a:t>
            </a:r>
          </a:p>
          <a:p>
            <a:pPr marL="0" indent="0">
              <a:buNone/>
            </a:pPr>
            <a:r>
              <a:rPr lang="en-US" sz="2400" dirty="0" smtClean="0"/>
              <a:t>y -&gt; {t</a:t>
            </a:r>
            <a:r>
              <a:rPr lang="en-US" sz="1400" dirty="0" smtClean="0"/>
              <a:t>a</a:t>
            </a:r>
            <a:r>
              <a:rPr lang="en-US" sz="2400" dirty="0" smtClean="0"/>
              <a:t>}</a:t>
            </a:r>
          </a:p>
          <a:p>
            <a:pPr marL="0" indent="0">
              <a:buNone/>
            </a:pPr>
            <a:r>
              <a:rPr lang="en-US" sz="2400" dirty="0" smtClean="0"/>
              <a:t>z -&gt; {t</a:t>
            </a:r>
            <a:r>
              <a:rPr lang="en-US" sz="1400" dirty="0" smtClean="0"/>
              <a:t>a</a:t>
            </a:r>
            <a:r>
              <a:rPr lang="en-US" sz="2400" dirty="0" smtClean="0"/>
              <a:t> , </a:t>
            </a:r>
            <a:r>
              <a:rPr lang="en-US" sz="2400" dirty="0" err="1" smtClean="0"/>
              <a:t>t</a:t>
            </a:r>
            <a:r>
              <a:rPr lang="en-US" sz="1400" dirty="0" err="1" smtClean="0"/>
              <a:t>b</a:t>
            </a:r>
            <a:r>
              <a:rPr lang="en-US" sz="2400" dirty="0" smtClean="0"/>
              <a:t>}</a:t>
            </a:r>
          </a:p>
          <a:p>
            <a:pPr marL="0" indent="0">
              <a:buNone/>
            </a:pPr>
            <a:endParaRPr lang="en-US" sz="2400" dirty="0" smtClean="0">
              <a:solidFill>
                <a:srgbClr val="00B050"/>
              </a:solidFill>
            </a:endParaRPr>
          </a:p>
          <a:p>
            <a:pPr marL="0" indent="0">
              <a:buNone/>
            </a:pPr>
            <a:endParaRPr lang="en-US" sz="2400" dirty="0">
              <a:solidFill>
                <a:srgbClr val="00B050"/>
              </a:solidFill>
            </a:endParaRPr>
          </a:p>
        </p:txBody>
      </p:sp>
      <p:cxnSp>
        <p:nvCxnSpPr>
          <p:cNvPr id="7" name="Straight Arrow Connector 6"/>
          <p:cNvCxnSpPr/>
          <p:nvPr/>
        </p:nvCxnSpPr>
        <p:spPr>
          <a:xfrm>
            <a:off x="1828800" y="2286000"/>
            <a:ext cx="1447800" cy="323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676400" y="2609850"/>
            <a:ext cx="1600200" cy="95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4244427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rgbClr val="7030A0"/>
                </a:solidFill>
              </a:rPr>
              <a:t>Example code - Implicit information ﬂow</a:t>
            </a:r>
            <a:endParaRPr lang="en-US" b="1" u="sng" dirty="0">
              <a:solidFill>
                <a:srgbClr val="7030A0"/>
              </a:solidFill>
            </a:endParaRPr>
          </a:p>
        </p:txBody>
      </p:sp>
      <p:sp>
        <p:nvSpPr>
          <p:cNvPr id="3" name="Content Placeholder 2"/>
          <p:cNvSpPr>
            <a:spLocks noGrp="1"/>
          </p:cNvSpPr>
          <p:nvPr>
            <p:ph idx="1"/>
          </p:nvPr>
        </p:nvSpPr>
        <p:spPr>
          <a:xfrm>
            <a:off x="457200" y="1600200"/>
            <a:ext cx="8229600" cy="5181600"/>
          </a:xfrm>
        </p:spPr>
        <p:txBody>
          <a:bodyPr>
            <a:normAutofit fontScale="70000" lnSpcReduction="20000"/>
          </a:bodyPr>
          <a:lstStyle/>
          <a:p>
            <a:pPr marL="0" indent="0">
              <a:buNone/>
            </a:pPr>
            <a:r>
              <a:rPr lang="pt-BR" dirty="0" smtClean="0">
                <a:solidFill>
                  <a:srgbClr val="00B050"/>
                </a:solidFill>
              </a:rPr>
              <a:t>1 void foo ( i n t a ) {</a:t>
            </a:r>
          </a:p>
          <a:p>
            <a:pPr marL="0" indent="0">
              <a:buNone/>
            </a:pPr>
            <a:r>
              <a:rPr lang="pt-BR" dirty="0" smtClean="0">
                <a:solidFill>
                  <a:srgbClr val="00B050"/>
                </a:solidFill>
              </a:rPr>
              <a:t>2 i n t x , y ;	</a:t>
            </a:r>
            <a:r>
              <a:rPr lang="en-US" dirty="0" smtClean="0">
                <a:solidFill>
                  <a:srgbClr val="FF0000"/>
                </a:solidFill>
              </a:rPr>
              <a:t> 	Taint variable a with marking t</a:t>
            </a:r>
            <a:r>
              <a:rPr lang="en-US" sz="1800" dirty="0" smtClean="0">
                <a:solidFill>
                  <a:srgbClr val="FF0000"/>
                </a:solidFill>
              </a:rPr>
              <a:t>a</a:t>
            </a:r>
            <a:r>
              <a:rPr lang="en-US" sz="2800" dirty="0" smtClean="0">
                <a:solidFill>
                  <a:srgbClr val="FF0000"/>
                </a:solidFill>
              </a:rPr>
              <a:t> </a:t>
            </a:r>
            <a:endParaRPr lang="pt-BR" dirty="0" smtClean="0">
              <a:solidFill>
                <a:srgbClr val="00B050"/>
              </a:solidFill>
            </a:endParaRPr>
          </a:p>
          <a:p>
            <a:pPr marL="0" indent="0">
              <a:buNone/>
            </a:pPr>
            <a:r>
              <a:rPr lang="pt-BR" dirty="0" smtClean="0">
                <a:solidFill>
                  <a:srgbClr val="00B050"/>
                </a:solidFill>
              </a:rPr>
              <a:t>3 i f ( a &gt; 10) {      </a:t>
            </a:r>
          </a:p>
          <a:p>
            <a:pPr marL="0" indent="0">
              <a:buNone/>
            </a:pPr>
            <a:r>
              <a:rPr lang="pt-BR" dirty="0" smtClean="0">
                <a:solidFill>
                  <a:srgbClr val="00B050"/>
                </a:solidFill>
              </a:rPr>
              <a:t>4 x = 1 ; </a:t>
            </a:r>
            <a:r>
              <a:rPr lang="pt-BR" dirty="0" smtClean="0">
                <a:solidFill>
                  <a:srgbClr val="00B0F0"/>
                </a:solidFill>
              </a:rPr>
              <a:t>                t</a:t>
            </a:r>
            <a:r>
              <a:rPr lang="pt-BR" sz="2000" dirty="0" smtClean="0">
                <a:solidFill>
                  <a:srgbClr val="00B0F0"/>
                </a:solidFill>
              </a:rPr>
              <a:t>a </a:t>
            </a:r>
            <a:r>
              <a:rPr lang="en-US" dirty="0" smtClean="0">
                <a:solidFill>
                  <a:srgbClr val="00B0F0"/>
                </a:solidFill>
              </a:rPr>
              <a:t>affects x’s value through a control dependence</a:t>
            </a:r>
            <a:r>
              <a:rPr lang="pt-BR" dirty="0" smtClean="0">
                <a:solidFill>
                  <a:srgbClr val="00B0F0"/>
                </a:solidFill>
              </a:rPr>
              <a:t>   </a:t>
            </a:r>
          </a:p>
          <a:p>
            <a:pPr marL="0" indent="0">
              <a:buNone/>
            </a:pPr>
            <a:r>
              <a:rPr lang="pt-BR" dirty="0" smtClean="0">
                <a:solidFill>
                  <a:srgbClr val="00B050"/>
                </a:solidFill>
              </a:rPr>
              <a:t>5 }</a:t>
            </a:r>
          </a:p>
          <a:p>
            <a:pPr marL="0" indent="0">
              <a:buNone/>
            </a:pPr>
            <a:r>
              <a:rPr lang="pt-BR" dirty="0" smtClean="0">
                <a:solidFill>
                  <a:srgbClr val="00B050"/>
                </a:solidFill>
              </a:rPr>
              <a:t>6 e l s e {</a:t>
            </a:r>
          </a:p>
          <a:p>
            <a:pPr marL="0" indent="0">
              <a:buNone/>
            </a:pPr>
            <a:r>
              <a:rPr lang="pt-BR" dirty="0" smtClean="0">
                <a:solidFill>
                  <a:srgbClr val="00B050"/>
                </a:solidFill>
              </a:rPr>
              <a:t>7 x = 2 ;</a:t>
            </a:r>
          </a:p>
          <a:p>
            <a:pPr marL="0" indent="0">
              <a:buNone/>
            </a:pPr>
            <a:r>
              <a:rPr lang="pt-BR" dirty="0" smtClean="0">
                <a:solidFill>
                  <a:srgbClr val="00B050"/>
                </a:solidFill>
              </a:rPr>
              <a:t>8 }</a:t>
            </a:r>
          </a:p>
          <a:p>
            <a:pPr marL="0" indent="0">
              <a:buNone/>
            </a:pPr>
            <a:r>
              <a:rPr lang="pt-BR" dirty="0" smtClean="0">
                <a:solidFill>
                  <a:srgbClr val="00B050"/>
                </a:solidFill>
              </a:rPr>
              <a:t>9 y = 1 0 ;</a:t>
            </a:r>
          </a:p>
          <a:p>
            <a:pPr marL="0" indent="0">
              <a:buNone/>
            </a:pPr>
            <a:r>
              <a:rPr lang="pt-BR" dirty="0" smtClean="0">
                <a:solidFill>
                  <a:srgbClr val="00B050"/>
                </a:solidFill>
              </a:rPr>
              <a:t>10 p r i n t ( x ) ;</a:t>
            </a:r>
          </a:p>
          <a:p>
            <a:pPr marL="0" indent="0">
              <a:buNone/>
            </a:pPr>
            <a:r>
              <a:rPr lang="pt-BR" dirty="0" smtClean="0">
                <a:solidFill>
                  <a:srgbClr val="00B050"/>
                </a:solidFill>
              </a:rPr>
              <a:t>11 p r i n t ( y ) ;</a:t>
            </a:r>
          </a:p>
          <a:p>
            <a:pPr marL="0" indent="0">
              <a:buNone/>
            </a:pPr>
            <a:r>
              <a:rPr lang="pt-BR" dirty="0" smtClean="0">
                <a:solidFill>
                  <a:srgbClr val="00B050"/>
                </a:solidFill>
              </a:rPr>
              <a:t>12 }</a:t>
            </a:r>
          </a:p>
          <a:p>
            <a:pPr marL="0" indent="0">
              <a:buNone/>
            </a:pPr>
            <a:r>
              <a:rPr lang="en-US" dirty="0" smtClean="0"/>
              <a:t>At the end of execution taint marking are</a:t>
            </a:r>
          </a:p>
          <a:p>
            <a:pPr marL="0" indent="0">
              <a:buNone/>
            </a:pPr>
            <a:r>
              <a:rPr lang="en-US" dirty="0" smtClean="0"/>
              <a:t>x-&gt; {t</a:t>
            </a:r>
            <a:r>
              <a:rPr lang="en-US" sz="1800" dirty="0" smtClean="0"/>
              <a:t>a</a:t>
            </a:r>
            <a:r>
              <a:rPr lang="en-US" dirty="0" smtClean="0"/>
              <a:t>}</a:t>
            </a:r>
          </a:p>
          <a:p>
            <a:pPr marL="0" indent="0">
              <a:buNone/>
            </a:pPr>
            <a:r>
              <a:rPr lang="en-US" dirty="0" smtClean="0"/>
              <a:t>y -&gt; none</a:t>
            </a:r>
          </a:p>
          <a:p>
            <a:pPr marL="0" indent="0">
              <a:buNone/>
            </a:pPr>
            <a:endParaRPr lang="pt-BR" dirty="0" smtClean="0">
              <a:solidFill>
                <a:srgbClr val="00B050"/>
              </a:solidFill>
            </a:endParaRPr>
          </a:p>
          <a:p>
            <a:pPr marL="0" indent="0">
              <a:buNone/>
            </a:pPr>
            <a:endParaRPr lang="en-US" dirty="0">
              <a:solidFill>
                <a:srgbClr val="00B050"/>
              </a:solidFill>
            </a:endParaRPr>
          </a:p>
        </p:txBody>
      </p:sp>
      <p:cxnSp>
        <p:nvCxnSpPr>
          <p:cNvPr id="11" name="Straight Arrow Connector 10"/>
          <p:cNvCxnSpPr/>
          <p:nvPr/>
        </p:nvCxnSpPr>
        <p:spPr>
          <a:xfrm>
            <a:off x="2514600" y="1828800"/>
            <a:ext cx="762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362200" y="2514600"/>
            <a:ext cx="5943600" cy="4572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771119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Symbolic Execution</a:t>
            </a: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Analysis </a:t>
            </a:r>
            <a:r>
              <a:rPr lang="en-US" dirty="0"/>
              <a:t>of programs by tracking </a:t>
            </a:r>
            <a:r>
              <a:rPr lang="en-US" dirty="0">
                <a:solidFill>
                  <a:srgbClr val="0070C0"/>
                </a:solidFill>
              </a:rPr>
              <a:t>symbolic</a:t>
            </a:r>
            <a:r>
              <a:rPr lang="en-US" dirty="0"/>
              <a:t> rather than actual </a:t>
            </a:r>
            <a:r>
              <a:rPr lang="en-US" dirty="0" smtClean="0"/>
              <a:t>values</a:t>
            </a:r>
          </a:p>
          <a:p>
            <a:endParaRPr lang="en-US" dirty="0" smtClean="0"/>
          </a:p>
          <a:p>
            <a:r>
              <a:rPr lang="en-US" dirty="0" smtClean="0"/>
              <a:t>Used </a:t>
            </a:r>
            <a:r>
              <a:rPr lang="en-US" dirty="0"/>
              <a:t>to reason about </a:t>
            </a:r>
            <a:r>
              <a:rPr lang="en-US" dirty="0">
                <a:solidFill>
                  <a:srgbClr val="0070C0"/>
                </a:solidFill>
              </a:rPr>
              <a:t>all the inputs</a:t>
            </a:r>
            <a:r>
              <a:rPr lang="en-US" dirty="0"/>
              <a:t> that take the </a:t>
            </a:r>
            <a:r>
              <a:rPr lang="en-US" dirty="0">
                <a:solidFill>
                  <a:srgbClr val="0070C0"/>
                </a:solidFill>
              </a:rPr>
              <a:t>same path</a:t>
            </a:r>
            <a:r>
              <a:rPr lang="en-US" dirty="0"/>
              <a:t> through a </a:t>
            </a:r>
            <a:r>
              <a:rPr lang="en-US" dirty="0" smtClean="0"/>
              <a:t>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058375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solidFill>
                  <a:srgbClr val="7030A0"/>
                </a:solidFill>
              </a:rPr>
              <a:t>Symbolic Execution Example</a:t>
            </a:r>
            <a:endParaRPr lang="en-US" b="1" u="sng"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rgbClr val="00B050"/>
                </a:solidFill>
              </a:rPr>
              <a:t> </a:t>
            </a:r>
            <a:endParaRPr lang="en-US" dirty="0">
              <a:solidFill>
                <a:srgbClr val="00B050"/>
              </a:solidFill>
            </a:endParaRPr>
          </a:p>
        </p:txBody>
      </p:sp>
      <p:grpSp>
        <p:nvGrpSpPr>
          <p:cNvPr id="7" name="Group 97"/>
          <p:cNvGrpSpPr>
            <a:grpSpLocks/>
          </p:cNvGrpSpPr>
          <p:nvPr/>
        </p:nvGrpSpPr>
        <p:grpSpPr bwMode="auto">
          <a:xfrm>
            <a:off x="420688" y="1524000"/>
            <a:ext cx="7194550" cy="5040313"/>
            <a:chOff x="265" y="960"/>
            <a:chExt cx="4532" cy="3175"/>
          </a:xfrm>
        </p:grpSpPr>
        <p:sp>
          <p:nvSpPr>
            <p:cNvPr id="8" name="Text Box 4"/>
            <p:cNvSpPr txBox="1">
              <a:spLocks noChangeArrowheads="1"/>
            </p:cNvSpPr>
            <p:nvPr/>
          </p:nvSpPr>
          <p:spPr bwMode="auto">
            <a:xfrm>
              <a:off x="309" y="1031"/>
              <a:ext cx="42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en-US" sz="1400" b="1" dirty="0">
                  <a:solidFill>
                    <a:schemeClr val="accent1"/>
                  </a:solidFill>
                  <a:latin typeface="Comic Sans MS" pitchFamily="66" charset="0"/>
                </a:rPr>
                <a:t>Code:</a:t>
              </a:r>
              <a:endParaRPr lang="en-US" sz="1400" b="1" dirty="0">
                <a:latin typeface="Comic Sans MS" pitchFamily="66" charset="0"/>
              </a:endParaRPr>
            </a:p>
          </p:txBody>
        </p:sp>
        <p:sp>
          <p:nvSpPr>
            <p:cNvPr id="9" name="Rectangle 19"/>
            <p:cNvSpPr>
              <a:spLocks noChangeArrowheads="1"/>
            </p:cNvSpPr>
            <p:nvPr/>
          </p:nvSpPr>
          <p:spPr bwMode="auto">
            <a:xfrm>
              <a:off x="288" y="3456"/>
              <a:ext cx="1057"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4445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endParaRPr lang="en-US" sz="1000" dirty="0" smtClean="0">
                <a:latin typeface="Comic Sans MS" pitchFamily="66" charset="0"/>
              </a:endParaRPr>
            </a:p>
            <a:p>
              <a:pPr eaLnBrk="1" hangingPunct="1"/>
              <a:endParaRPr lang="en-US" sz="1000" dirty="0">
                <a:latin typeface="Comic Sans MS" pitchFamily="66" charset="0"/>
              </a:endParaRPr>
            </a:p>
            <a:p>
              <a:pPr eaLnBrk="1" hangingPunct="1"/>
              <a:endParaRPr lang="en-US" sz="1000" dirty="0" smtClean="0">
                <a:latin typeface="Comic Sans MS" pitchFamily="66" charset="0"/>
              </a:endParaRPr>
            </a:p>
            <a:p>
              <a:pPr eaLnBrk="1" hangingPunct="1"/>
              <a:endParaRPr lang="en-US" sz="1000" dirty="0">
                <a:latin typeface="Comic Sans MS" pitchFamily="66" charset="0"/>
              </a:endParaRPr>
            </a:p>
            <a:p>
              <a:pPr eaLnBrk="1" hangingPunct="1"/>
              <a:endParaRPr lang="en-US" sz="1000" dirty="0" smtClean="0">
                <a:latin typeface="Comic Sans MS" pitchFamily="66" charset="0"/>
              </a:endParaRPr>
            </a:p>
            <a:p>
              <a:pPr eaLnBrk="1" hangingPunct="1"/>
              <a:r>
                <a:rPr lang="en-US" sz="1000" dirty="0" smtClean="0">
                  <a:latin typeface="Comic Sans MS" pitchFamily="66" charset="0"/>
                </a:rPr>
                <a:t>(</a:t>
              </a:r>
              <a:r>
                <a:rPr lang="en-US" sz="1000" dirty="0">
                  <a:latin typeface="Comic Sans MS" pitchFamily="66" charset="0"/>
                </a:rPr>
                <a:t>PC=“path </a:t>
              </a:r>
              <a:r>
                <a:rPr lang="en-US" sz="1000" dirty="0" smtClean="0">
                  <a:latin typeface="Comic Sans MS" pitchFamily="66" charset="0"/>
                </a:rPr>
                <a:t>constraints”)</a:t>
              </a:r>
              <a:r>
                <a:rPr lang="en-US" sz="1400" dirty="0" smtClean="0">
                  <a:latin typeface="Lucida Console" pitchFamily="49" charset="0"/>
                </a:rPr>
                <a:t> </a:t>
              </a:r>
              <a:endParaRPr lang="en-US" sz="1400" dirty="0">
                <a:latin typeface="Lucida Console" pitchFamily="49" charset="0"/>
              </a:endParaRPr>
            </a:p>
          </p:txBody>
        </p:sp>
        <p:sp>
          <p:nvSpPr>
            <p:cNvPr id="10" name="Text Box 5"/>
            <p:cNvSpPr txBox="1">
              <a:spLocks noChangeArrowheads="1"/>
            </p:cNvSpPr>
            <p:nvPr/>
          </p:nvSpPr>
          <p:spPr bwMode="auto">
            <a:xfrm>
              <a:off x="288" y="3120"/>
              <a:ext cx="1248" cy="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endParaRPr lang="en-US" sz="1000" dirty="0" smtClean="0">
                <a:solidFill>
                  <a:schemeClr val="accent2"/>
                </a:solidFill>
                <a:latin typeface="Comic Sans MS" pitchFamily="66" charset="0"/>
              </a:endParaRPr>
            </a:p>
            <a:p>
              <a:pPr algn="l" eaLnBrk="1" hangingPunct="1"/>
              <a:endParaRPr lang="en-US" sz="1000" dirty="0">
                <a:solidFill>
                  <a:schemeClr val="accent2"/>
                </a:solidFill>
                <a:latin typeface="Comic Sans MS" pitchFamily="66" charset="0"/>
              </a:endParaRPr>
            </a:p>
            <a:p>
              <a:pPr algn="l" eaLnBrk="1" hangingPunct="1"/>
              <a:endParaRPr lang="en-US" sz="1000" dirty="0" smtClean="0">
                <a:solidFill>
                  <a:schemeClr val="accent2"/>
                </a:solidFill>
                <a:latin typeface="Comic Sans MS" pitchFamily="66" charset="0"/>
              </a:endParaRPr>
            </a:p>
            <a:p>
              <a:pPr algn="l" eaLnBrk="1" hangingPunct="1"/>
              <a:endParaRPr lang="en-US" sz="1000" dirty="0">
                <a:solidFill>
                  <a:schemeClr val="accent2"/>
                </a:solidFill>
                <a:latin typeface="Comic Sans MS" pitchFamily="66" charset="0"/>
              </a:endParaRPr>
            </a:p>
            <a:p>
              <a:pPr algn="l" eaLnBrk="1" hangingPunct="1"/>
              <a:endParaRPr lang="en-US" sz="1000" dirty="0" smtClean="0">
                <a:solidFill>
                  <a:schemeClr val="accent2"/>
                </a:solidFill>
                <a:latin typeface="Comic Sans MS" pitchFamily="66" charset="0"/>
              </a:endParaRPr>
            </a:p>
            <a:p>
              <a:pPr algn="l" eaLnBrk="1" hangingPunct="1"/>
              <a:r>
                <a:rPr lang="en-US" sz="1000" dirty="0" smtClean="0">
                  <a:solidFill>
                    <a:schemeClr val="accent2"/>
                  </a:solidFill>
                  <a:latin typeface="Comic Sans MS" pitchFamily="66" charset="0"/>
                </a:rPr>
                <a:t>- </a:t>
              </a:r>
              <a:r>
                <a:rPr lang="en-US" sz="1000" dirty="0">
                  <a:solidFill>
                    <a:schemeClr val="accent2"/>
                  </a:solidFill>
                  <a:latin typeface="Comic Sans MS" pitchFamily="66" charset="0"/>
                </a:rPr>
                <a:t>“Simulate” the code using </a:t>
              </a:r>
              <a:r>
                <a:rPr lang="en-US" sz="1000" b="1" dirty="0">
                  <a:solidFill>
                    <a:schemeClr val="accent2"/>
                  </a:solidFill>
                  <a:latin typeface="Comic Sans MS" pitchFamily="66" charset="0"/>
                </a:rPr>
                <a:t>symbolic values</a:t>
              </a:r>
              <a:r>
                <a:rPr lang="en-US" sz="1000" dirty="0">
                  <a:solidFill>
                    <a:schemeClr val="accent2"/>
                  </a:solidFill>
                  <a:latin typeface="Comic Sans MS" pitchFamily="66" charset="0"/>
                </a:rPr>
                <a:t> instead of program numeric data</a:t>
              </a:r>
            </a:p>
          </p:txBody>
        </p:sp>
        <p:grpSp>
          <p:nvGrpSpPr>
            <p:cNvPr id="11" name="Group 79"/>
            <p:cNvGrpSpPr>
              <a:grpSpLocks/>
            </p:cNvGrpSpPr>
            <p:nvPr/>
          </p:nvGrpSpPr>
          <p:grpSpPr bwMode="auto">
            <a:xfrm>
              <a:off x="2064" y="960"/>
              <a:ext cx="1622" cy="1488"/>
              <a:chOff x="2064" y="960"/>
              <a:chExt cx="1622" cy="1488"/>
            </a:xfrm>
          </p:grpSpPr>
          <p:sp>
            <p:nvSpPr>
              <p:cNvPr id="44" name="Text Box 18"/>
              <p:cNvSpPr txBox="1">
                <a:spLocks noChangeArrowheads="1"/>
              </p:cNvSpPr>
              <p:nvPr/>
            </p:nvSpPr>
            <p:spPr bwMode="auto">
              <a:xfrm>
                <a:off x="2208" y="960"/>
                <a:ext cx="14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r>
                  <a:rPr lang="en-US" sz="1400" b="1" dirty="0">
                    <a:solidFill>
                      <a:schemeClr val="accent1"/>
                    </a:solidFill>
                    <a:latin typeface="Comic Sans MS" pitchFamily="66" charset="0"/>
                  </a:rPr>
                  <a:t>Symbolic execution tree:</a:t>
                </a:r>
                <a:endParaRPr lang="en-US" sz="1400" b="1" dirty="0">
                  <a:latin typeface="Comic Sans MS" pitchFamily="66" charset="0"/>
                </a:endParaRPr>
              </a:p>
            </p:txBody>
          </p:sp>
          <p:sp>
            <p:nvSpPr>
              <p:cNvPr id="47" name="AutoShape 63"/>
              <p:cNvSpPr>
                <a:spLocks noChangeArrowheads="1"/>
              </p:cNvSpPr>
              <p:nvPr/>
            </p:nvSpPr>
            <p:spPr bwMode="auto">
              <a:xfrm>
                <a:off x="2064" y="2256"/>
                <a:ext cx="288" cy="192"/>
              </a:xfrm>
              <a:prstGeom prst="rightArrow">
                <a:avLst>
                  <a:gd name="adj1" fmla="val 50000"/>
                  <a:gd name="adj2" fmla="val 375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 name="Rectangle 25"/>
            <p:cNvSpPr>
              <a:spLocks noChangeArrowheads="1"/>
            </p:cNvSpPr>
            <p:nvPr/>
          </p:nvSpPr>
          <p:spPr bwMode="auto">
            <a:xfrm>
              <a:off x="4596" y="1263"/>
              <a:ext cx="20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dirty="0">
                  <a:solidFill>
                    <a:schemeClr val="accent2"/>
                  </a:solidFill>
                  <a:latin typeface="Comic Sans MS" pitchFamily="66" charset="0"/>
                </a:rPr>
                <a:t>  </a:t>
              </a:r>
            </a:p>
          </p:txBody>
        </p:sp>
        <p:sp>
          <p:nvSpPr>
            <p:cNvPr id="37" name="Rectangle 31"/>
            <p:cNvSpPr>
              <a:spLocks noChangeArrowheads="1"/>
            </p:cNvSpPr>
            <p:nvPr/>
          </p:nvSpPr>
          <p:spPr bwMode="auto">
            <a:xfrm>
              <a:off x="3969" y="1839"/>
              <a:ext cx="1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200" b="1">
                <a:solidFill>
                  <a:schemeClr val="accent2"/>
                </a:solidFill>
                <a:latin typeface="Comic Sans MS" pitchFamily="66" charset="0"/>
              </a:endParaRPr>
            </a:p>
          </p:txBody>
        </p:sp>
        <p:sp>
          <p:nvSpPr>
            <p:cNvPr id="34" name="Rectangle 45"/>
            <p:cNvSpPr>
              <a:spLocks noChangeArrowheads="1"/>
            </p:cNvSpPr>
            <p:nvPr/>
          </p:nvSpPr>
          <p:spPr bwMode="auto">
            <a:xfrm>
              <a:off x="3969" y="2367"/>
              <a:ext cx="1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200" b="1">
                <a:solidFill>
                  <a:schemeClr val="accent2"/>
                </a:solidFill>
                <a:latin typeface="Comic Sans MS" pitchFamily="66" charset="0"/>
              </a:endParaRPr>
            </a:p>
          </p:txBody>
        </p:sp>
        <p:sp>
          <p:nvSpPr>
            <p:cNvPr id="31" name="Rectangle 46"/>
            <p:cNvSpPr>
              <a:spLocks noChangeArrowheads="1"/>
            </p:cNvSpPr>
            <p:nvPr/>
          </p:nvSpPr>
          <p:spPr bwMode="auto">
            <a:xfrm>
              <a:off x="3969" y="2895"/>
              <a:ext cx="1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1200" b="1">
                <a:solidFill>
                  <a:schemeClr val="accent2"/>
                </a:solidFill>
                <a:latin typeface="Comic Sans MS" pitchFamily="66" charset="0"/>
              </a:endParaRPr>
            </a:p>
          </p:txBody>
        </p:sp>
        <p:sp>
          <p:nvSpPr>
            <p:cNvPr id="28" name="Rectangle 48"/>
            <p:cNvSpPr>
              <a:spLocks noChangeArrowheads="1"/>
            </p:cNvSpPr>
            <p:nvPr/>
          </p:nvSpPr>
          <p:spPr bwMode="auto">
            <a:xfrm>
              <a:off x="4122" y="3375"/>
              <a:ext cx="286"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dirty="0">
                  <a:solidFill>
                    <a:schemeClr val="accent2"/>
                  </a:solidFill>
                  <a:latin typeface="Comic Sans MS" pitchFamily="66" charset="0"/>
                </a:rPr>
                <a:t>    </a:t>
              </a:r>
            </a:p>
          </p:txBody>
        </p:sp>
        <p:grpSp>
          <p:nvGrpSpPr>
            <p:cNvPr id="17" name="Group 96"/>
            <p:cNvGrpSpPr>
              <a:grpSpLocks/>
            </p:cNvGrpSpPr>
            <p:nvPr/>
          </p:nvGrpSpPr>
          <p:grpSpPr bwMode="auto">
            <a:xfrm>
              <a:off x="265" y="2703"/>
              <a:ext cx="3431" cy="1425"/>
              <a:chOff x="265" y="2703"/>
              <a:chExt cx="3431" cy="1425"/>
            </a:xfrm>
          </p:grpSpPr>
          <p:sp>
            <p:nvSpPr>
              <p:cNvPr id="19" name="Text Box 49"/>
              <p:cNvSpPr txBox="1">
                <a:spLocks noChangeArrowheads="1"/>
              </p:cNvSpPr>
              <p:nvPr/>
            </p:nvSpPr>
            <p:spPr bwMode="auto">
              <a:xfrm>
                <a:off x="3024" y="3936"/>
                <a:ext cx="67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endParaRPr lang="en-US" sz="1400" b="1" dirty="0">
                  <a:solidFill>
                    <a:srgbClr val="D42E4A"/>
                  </a:solidFill>
                  <a:latin typeface="Comic Sans MS" pitchFamily="66" charset="0"/>
                </a:endParaRPr>
              </a:p>
            </p:txBody>
          </p:sp>
          <p:grpSp>
            <p:nvGrpSpPr>
              <p:cNvPr id="20" name="Group 95"/>
              <p:cNvGrpSpPr>
                <a:grpSpLocks/>
              </p:cNvGrpSpPr>
              <p:nvPr/>
            </p:nvGrpSpPr>
            <p:grpSpPr bwMode="auto">
              <a:xfrm>
                <a:off x="265" y="2703"/>
                <a:ext cx="2423" cy="672"/>
                <a:chOff x="265" y="2703"/>
                <a:chExt cx="2423" cy="672"/>
              </a:xfrm>
            </p:grpSpPr>
            <p:sp>
              <p:nvSpPr>
                <p:cNvPr id="21" name="Text Box 71"/>
                <p:cNvSpPr txBox="1">
                  <a:spLocks noChangeArrowheads="1"/>
                </p:cNvSpPr>
                <p:nvPr/>
              </p:nvSpPr>
              <p:spPr bwMode="auto">
                <a:xfrm>
                  <a:off x="1728" y="2703"/>
                  <a:ext cx="96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endParaRPr lang="en-US" sz="1400" b="1" dirty="0">
                    <a:solidFill>
                      <a:srgbClr val="D42E4A"/>
                    </a:solidFill>
                    <a:latin typeface="Comic Sans MS" pitchFamily="66" charset="0"/>
                  </a:endParaRPr>
                </a:p>
              </p:txBody>
            </p:sp>
            <p:sp>
              <p:nvSpPr>
                <p:cNvPr id="22" name="Rectangle 93"/>
                <p:cNvSpPr>
                  <a:spLocks noChangeArrowheads="1"/>
                </p:cNvSpPr>
                <p:nvPr/>
              </p:nvSpPr>
              <p:spPr bwMode="auto">
                <a:xfrm>
                  <a:off x="265" y="3170"/>
                  <a:ext cx="1152" cy="205"/>
                </a:xfrm>
                <a:prstGeom prst="rect">
                  <a:avLst/>
                </a:prstGeom>
                <a:solidFill>
                  <a:schemeClr val="accent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57" y="2057401"/>
            <a:ext cx="2721485" cy="331311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pic>
      <p:sp>
        <p:nvSpPr>
          <p:cNvPr id="5" name="Rectangle 4"/>
          <p:cNvSpPr/>
          <p:nvPr/>
        </p:nvSpPr>
        <p:spPr>
          <a:xfrm>
            <a:off x="2386774" y="5010429"/>
            <a:ext cx="681597" cy="369332"/>
          </a:xfrm>
          <a:prstGeom prst="rect">
            <a:avLst/>
          </a:prstGeom>
        </p:spPr>
        <p:txBody>
          <a:bodyPr wrap="none">
            <a:spAutoFit/>
          </a:bodyPr>
          <a:lstStyle/>
          <a:p>
            <a:r>
              <a:rPr lang="en-US" b="1" dirty="0" smtClean="0">
                <a:solidFill>
                  <a:srgbClr val="D42E4A"/>
                </a:solidFill>
                <a:latin typeface="Comic Sans MS" pitchFamily="66" charset="0"/>
              </a:rPr>
              <a:t>     </a:t>
            </a:r>
            <a:endParaRPr lang="en-US" b="1" dirty="0">
              <a:solidFill>
                <a:srgbClr val="D42E4A"/>
              </a:solidFill>
              <a:latin typeface="Comic Sans MS" pitchFamily="66" charset="0"/>
            </a:endParaRPr>
          </a:p>
        </p:txBody>
      </p:sp>
      <p:sp>
        <p:nvSpPr>
          <p:cNvPr id="6" name="Rectangle 5"/>
          <p:cNvSpPr/>
          <p:nvPr/>
        </p:nvSpPr>
        <p:spPr>
          <a:xfrm>
            <a:off x="457201" y="5032376"/>
            <a:ext cx="1792287" cy="325437"/>
          </a:xfrm>
          <a:prstGeom prst="rect">
            <a:avLst/>
          </a:prstGeom>
          <a:noFill/>
          <a:ln>
            <a:solidFill>
              <a:srgbClr val="0070C0"/>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478" y="1828800"/>
            <a:ext cx="4114522" cy="37463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99760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2505</TotalTime>
  <Words>2774</Words>
  <Application>Microsoft Office PowerPoint</Application>
  <PresentationFormat>On-screen Show (4:3)</PresentationFormat>
  <Paragraphs>433</Paragraphs>
  <Slides>42</Slides>
  <Notes>19</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TaintScope: A Checksum-Aware Directed Fuzzing Tool for Automatic Software Vulnerability Detection</vt:lpstr>
      <vt:lpstr>Acknowledgement</vt:lpstr>
      <vt:lpstr>Checksum</vt:lpstr>
      <vt:lpstr>Fuzzing</vt:lpstr>
      <vt:lpstr>Dynamic Taint Analysis</vt:lpstr>
      <vt:lpstr>Example code - Explicit information ﬂow</vt:lpstr>
      <vt:lpstr>Example code - Implicit information ﬂow</vt:lpstr>
      <vt:lpstr>Symbolic Execution</vt:lpstr>
      <vt:lpstr>Symbolic Execution Example</vt:lpstr>
      <vt:lpstr>The Problem</vt:lpstr>
      <vt:lpstr>Example Code</vt:lpstr>
      <vt:lpstr>The Key Idea</vt:lpstr>
      <vt:lpstr>TaintScope </vt:lpstr>
      <vt:lpstr>TaintScope – Four Phases of Execution</vt:lpstr>
      <vt:lpstr>TaintScope System Overview</vt:lpstr>
      <vt:lpstr>Dynamic Taint Tracing</vt:lpstr>
      <vt:lpstr>Dynamic Taint Tracing</vt:lpstr>
      <vt:lpstr>Dynamic Taint Tracing - Example</vt:lpstr>
      <vt:lpstr>Detecting Checksum</vt:lpstr>
      <vt:lpstr>Detecting Checksum</vt:lpstr>
      <vt:lpstr>Detecting Checksum</vt:lpstr>
      <vt:lpstr>Detecting Checksum</vt:lpstr>
      <vt:lpstr>Detecting Checksum</vt:lpstr>
      <vt:lpstr>Detecting Checksum - Example</vt:lpstr>
      <vt:lpstr>Detecting Checksum</vt:lpstr>
      <vt:lpstr>Directed Fuzzing</vt:lpstr>
      <vt:lpstr>Directed Fuzzing</vt:lpstr>
      <vt:lpstr>Directed Fuzzing - Example</vt:lpstr>
      <vt:lpstr>Repairing Crashed Samples</vt:lpstr>
      <vt:lpstr>Repairing Crashed Samples</vt:lpstr>
      <vt:lpstr>Repairing Crashed Samples</vt:lpstr>
      <vt:lpstr>Evaluation</vt:lpstr>
      <vt:lpstr>Evaluation-Hot Byte Identification</vt:lpstr>
      <vt:lpstr>Evaluation-Checksum Check Points Identification </vt:lpstr>
      <vt:lpstr>Evaluation-Checksum Check Points Identification </vt:lpstr>
      <vt:lpstr>Evaluation – Checksum Field Identification and Repair</vt:lpstr>
      <vt:lpstr>Evaluation – Fuzzing Result</vt:lpstr>
      <vt:lpstr>Evaluation – Fuzzing Result</vt:lpstr>
      <vt:lpstr>Contributions</vt:lpstr>
      <vt:lpstr>Weaknesses</vt:lpstr>
      <vt:lpstr>Improvements</vt:lpstr>
      <vt:lpstr>QUESTIONS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TaintScope: A Checksum-Aware Directed Fuzzing Tool for Automatic Software Vulnerability Detection</dc:title>
  <dc:creator>Swati</dc:creator>
  <cp:lastModifiedBy>Cliff Zou</cp:lastModifiedBy>
  <cp:revision>313</cp:revision>
  <dcterms:created xsi:type="dcterms:W3CDTF">2006-08-16T00:00:00Z</dcterms:created>
  <dcterms:modified xsi:type="dcterms:W3CDTF">2013-03-27T13:43:35Z</dcterms:modified>
</cp:coreProperties>
</file>