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83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70" autoAdjust="0"/>
  </p:normalViewPr>
  <p:slideViewPr>
    <p:cSldViewPr>
      <p:cViewPr varScale="1">
        <p:scale>
          <a:sx n="103" d="100"/>
          <a:sy n="103" d="100"/>
        </p:scale>
        <p:origin x="-9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C2516-9CFC-4B6E-8DEE-7EC4FE075708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25C29-EA69-4CEA-99F5-A3A95D7826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00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5C29-EA69-4CEA-99F5-A3A95D78268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93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5C29-EA69-4CEA-99F5-A3A95D78268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72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5C29-EA69-4CEA-99F5-A3A95D78268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5C29-EA69-4CEA-99F5-A3A95D78268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630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5C29-EA69-4CEA-99F5-A3A95D78268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290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5C29-EA69-4CEA-99F5-A3A95D78268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655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25C29-EA69-4CEA-99F5-A3A95D78268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32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</a:pPr>
              <a:endParaRPr lang="zh-CN" altLang="zh-CN"/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</a:pPr>
              <a:endParaRPr lang="zh-CN" altLang="zh-CN"/>
            </a:p>
          </p:txBody>
        </p:sp>
        <p:pic>
          <p:nvPicPr>
            <p:cNvPr id="7173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44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72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7772400" cy="2171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19200" y="3924300"/>
            <a:ext cx="7772400" cy="2171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46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12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38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2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81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92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24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45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26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</a:pPr>
              <a:endParaRPr lang="zh-CN" altLang="zh-CN"/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</a:pPr>
              <a:endParaRPr lang="zh-CN" altLang="zh-CN"/>
            </a:p>
          </p:txBody>
        </p:sp>
        <p:pic>
          <p:nvPicPr>
            <p:cNvPr id="6149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a typeface="宋体" pitchFamily="2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2013/4/9</a:t>
            </a:fld>
            <a:endParaRPr lang="zh-CN" alt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6.wdp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907704" y="332656"/>
            <a:ext cx="6925072" cy="1440160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I can be You: Questioning the use of Keystroke Dynamics as Biometrics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>
          <a:xfrm>
            <a:off x="2195736" y="3789040"/>
            <a:ext cx="6276987" cy="2664296"/>
          </a:xfrm>
        </p:spPr>
        <p:txBody>
          <a:bodyPr/>
          <a:lstStyle/>
          <a:p>
            <a:pPr algn="ctr"/>
            <a:r>
              <a:rPr lang="en-US" altLang="zh-CN" sz="1800" dirty="0" smtClean="0"/>
              <a:t>	—Paper by </a:t>
            </a:r>
            <a:r>
              <a:rPr lang="en-US" altLang="zh-CN" sz="1800" dirty="0" err="1" smtClean="0"/>
              <a:t>Tey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Chee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Meng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Payas</a:t>
            </a:r>
            <a:r>
              <a:rPr lang="en-US" altLang="zh-CN" sz="1800" dirty="0" smtClean="0"/>
              <a:t> Gupta, </a:t>
            </a:r>
            <a:r>
              <a:rPr lang="en-US" altLang="zh-CN" sz="1800" dirty="0" err="1" smtClean="0"/>
              <a:t>Debin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Gao</a:t>
            </a:r>
            <a:endParaRPr lang="en-US" altLang="zh-CN" sz="1800" dirty="0" smtClean="0"/>
          </a:p>
          <a:p>
            <a:pPr algn="ctr"/>
            <a:endParaRPr lang="en-US" altLang="zh-CN" sz="2000" i="1" dirty="0" smtClean="0"/>
          </a:p>
          <a:p>
            <a:pPr algn="ctr"/>
            <a:r>
              <a:rPr lang="en-US" altLang="zh-CN" sz="1600" i="1" dirty="0"/>
              <a:t>Presented </a:t>
            </a:r>
            <a:r>
              <a:rPr lang="en-US" altLang="zh-CN" sz="1600" i="1" dirty="0" smtClean="0"/>
              <a:t>by:</a:t>
            </a:r>
            <a:r>
              <a:rPr lang="en-US" altLang="zh-CN" sz="2000" i="1" dirty="0" smtClean="0"/>
              <a:t> </a:t>
            </a:r>
          </a:p>
          <a:p>
            <a:pPr algn="ctr"/>
            <a:r>
              <a:rPr lang="en-US" altLang="zh-CN" sz="2000" i="1" dirty="0" smtClean="0"/>
              <a:t>Kai Li</a:t>
            </a:r>
            <a:endParaRPr lang="en-US" altLang="zh-CN" sz="2000" i="1" dirty="0"/>
          </a:p>
          <a:p>
            <a:pPr lvl="0" algn="ctr"/>
            <a:r>
              <a:rPr lang="en-US" altLang="zh-CN" sz="2000" i="1" dirty="0"/>
              <a:t>Department of Computer Science</a:t>
            </a:r>
          </a:p>
          <a:p>
            <a:pPr lvl="0" algn="ctr"/>
            <a:r>
              <a:rPr lang="en-US" altLang="zh-CN" sz="2000" i="1" dirty="0"/>
              <a:t>University of Central Florida</a:t>
            </a:r>
          </a:p>
          <a:p>
            <a:pPr lvl="0" algn="ctr"/>
            <a:r>
              <a:rPr lang="en-US" altLang="zh-CN" sz="2000" i="1" dirty="0"/>
              <a:t>Orlando FL </a:t>
            </a:r>
            <a:r>
              <a:rPr lang="en-US" altLang="zh-CN" sz="2000" i="1" dirty="0" smtClean="0"/>
              <a:t>32816</a:t>
            </a:r>
            <a:endParaRPr lang="en-US" altLang="zh-CN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5877"/>
            <a:ext cx="4385755" cy="188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8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69160"/>
          </a:xfrm>
        </p:spPr>
        <p:txBody>
          <a:bodyPr/>
          <a:lstStyle/>
          <a:p>
            <a:r>
              <a:rPr lang="en-US" altLang="zh-CN" dirty="0" smtClean="0"/>
              <a:t>Attack scenarios</a:t>
            </a:r>
          </a:p>
          <a:p>
            <a:pPr lvl="1"/>
            <a:r>
              <a:rPr lang="en-US" altLang="zh-CN" sz="2400" dirty="0" smtClean="0"/>
              <a:t>The attacker is able to acquire the victim patterns from a compromised biometrics database</a:t>
            </a:r>
          </a:p>
          <a:p>
            <a:pPr lvl="1"/>
            <a:r>
              <a:rPr lang="en-US" altLang="zh-CN" sz="2400" dirty="0" smtClean="0"/>
              <a:t>The attacker is able to capture samples of the victim’s keystroke (e.g. by installing a key-logger)</a:t>
            </a:r>
          </a:p>
          <a:p>
            <a:r>
              <a:rPr lang="en-US" altLang="zh-CN" dirty="0" smtClean="0"/>
              <a:t>Choice of password</a:t>
            </a:r>
          </a:p>
          <a:p>
            <a:pPr lvl="1"/>
            <a:r>
              <a:rPr lang="en-US" altLang="zh-CN" sz="2400" dirty="0" smtClean="0"/>
              <a:t>Weak password: ‘serndele’</a:t>
            </a:r>
          </a:p>
          <a:p>
            <a:pPr lvl="1"/>
            <a:r>
              <a:rPr lang="en-US" altLang="zh-CN" sz="2400" dirty="0" smtClean="0"/>
              <a:t>Strong password: ‘ths.ouR2’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112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600200"/>
            <a:ext cx="7313240" cy="5141168"/>
          </a:xfrm>
        </p:spPr>
        <p:txBody>
          <a:bodyPr/>
          <a:lstStyle/>
          <a:p>
            <a:r>
              <a:rPr lang="en-US" altLang="zh-CN" dirty="0" smtClean="0"/>
              <a:t>Four sets of experiments are designed</a:t>
            </a:r>
          </a:p>
          <a:p>
            <a:pPr lvl="1"/>
            <a:r>
              <a:rPr lang="en-US" altLang="zh-CN" sz="2400" dirty="0" smtClean="0"/>
              <a:t>Experiment 1 (e1)</a:t>
            </a:r>
          </a:p>
          <a:p>
            <a:pPr lvl="2"/>
            <a:r>
              <a:rPr lang="en-US" altLang="zh-CN" sz="2000" dirty="0" smtClean="0"/>
              <a:t>Goal: User Data Collection </a:t>
            </a:r>
          </a:p>
          <a:p>
            <a:pPr lvl="2"/>
            <a:r>
              <a:rPr lang="en-US" altLang="zh-CN" sz="2000" dirty="0" smtClean="0"/>
              <a:t>Details</a:t>
            </a:r>
            <a:r>
              <a:rPr lang="en-US" altLang="zh-CN" sz="2000" b="1" dirty="0" smtClean="0"/>
              <a:t>: </a:t>
            </a:r>
            <a:r>
              <a:rPr lang="en-US" altLang="zh-CN" sz="2000" b="1" i="1" u="sng" dirty="0" smtClean="0"/>
              <a:t>88 </a:t>
            </a:r>
            <a:r>
              <a:rPr lang="en-US" altLang="zh-CN" sz="2000" b="1" i="1" u="sng" dirty="0"/>
              <a:t>users </a:t>
            </a:r>
            <a:r>
              <a:rPr lang="en-US" altLang="zh-CN" sz="2000" dirty="0" smtClean="0"/>
              <a:t>were </a:t>
            </a:r>
            <a:r>
              <a:rPr lang="en-US" altLang="zh-CN" sz="2000" dirty="0"/>
              <a:t>asked to submit </a:t>
            </a:r>
            <a:r>
              <a:rPr lang="en-US" altLang="zh-CN" sz="2000" b="1" i="1" u="sng" dirty="0"/>
              <a:t>200 samples </a:t>
            </a:r>
            <a:r>
              <a:rPr lang="en-US" altLang="zh-CN" sz="2000" dirty="0"/>
              <a:t>for each of the two passwords using an existing keystroke dynamics based authentication system.</a:t>
            </a:r>
          </a:p>
          <a:p>
            <a:pPr lvl="1"/>
            <a:endParaRPr lang="en-US" altLang="zh-CN" sz="1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293096"/>
            <a:ext cx="4352925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600200"/>
            <a:ext cx="7601272" cy="4495800"/>
          </a:xfrm>
        </p:spPr>
        <p:txBody>
          <a:bodyPr/>
          <a:lstStyle/>
          <a:p>
            <a:r>
              <a:rPr lang="en-US" altLang="zh-CN" sz="2800" dirty="0"/>
              <a:t>Four sets of experiments are </a:t>
            </a:r>
            <a:r>
              <a:rPr lang="en-US" altLang="zh-CN" sz="2800" dirty="0" smtClean="0"/>
              <a:t>designed</a:t>
            </a:r>
            <a:endParaRPr lang="en-US" altLang="zh-CN" sz="2800" dirty="0" smtClean="0">
              <a:solidFill>
                <a:prstClr val="white"/>
              </a:solidFill>
            </a:endParaRPr>
          </a:p>
          <a:p>
            <a:pPr lvl="1"/>
            <a:r>
              <a:rPr lang="en-US" altLang="zh-CN" sz="2400" dirty="0" smtClean="0">
                <a:solidFill>
                  <a:prstClr val="white"/>
                </a:solidFill>
              </a:rPr>
              <a:t>Experiment 2 (e2): </a:t>
            </a:r>
          </a:p>
          <a:p>
            <a:pPr lvl="2"/>
            <a:r>
              <a:rPr lang="en-US" altLang="zh-CN" sz="2000" dirty="0" smtClean="0">
                <a:solidFill>
                  <a:prstClr val="white"/>
                </a:solidFill>
              </a:rPr>
              <a:t>Goal: Evaluate imitation results given partial user data as feedback</a:t>
            </a:r>
          </a:p>
          <a:p>
            <a:pPr lvl="2"/>
            <a:r>
              <a:rPr lang="en-US" altLang="zh-CN" sz="2000" dirty="0" smtClean="0">
                <a:solidFill>
                  <a:prstClr val="white"/>
                </a:solidFill>
              </a:rPr>
              <a:t>Details: </a:t>
            </a:r>
            <a:r>
              <a:rPr lang="en-US" altLang="zh-CN" sz="2000" b="1" i="1" u="sng" dirty="0">
                <a:solidFill>
                  <a:prstClr val="white"/>
                </a:solidFill>
              </a:rPr>
              <a:t>84 participants</a:t>
            </a:r>
            <a:r>
              <a:rPr lang="en-US" altLang="zh-CN" sz="2000" dirty="0">
                <a:solidFill>
                  <a:prstClr val="white"/>
                </a:solidFill>
              </a:rPr>
              <a:t> played the role of attackers. </a:t>
            </a:r>
            <a:r>
              <a:rPr lang="en-US" altLang="zh-CN" sz="2000" b="1" i="1" u="sng" dirty="0">
                <a:solidFill>
                  <a:prstClr val="white"/>
                </a:solidFill>
              </a:rPr>
              <a:t>10 victims</a:t>
            </a:r>
            <a:r>
              <a:rPr lang="en-US" altLang="zh-CN" sz="2000" dirty="0">
                <a:solidFill>
                  <a:prstClr val="white"/>
                </a:solidFill>
              </a:rPr>
              <a:t> were randomly chosen from e1. Each attacker was randomly assigned one of the 10 victims, and was given the victim’s mean vector for </a:t>
            </a:r>
            <a:r>
              <a:rPr lang="en-US" altLang="zh-CN" sz="2000" b="1" i="1" u="sng" dirty="0">
                <a:solidFill>
                  <a:prstClr val="white"/>
                </a:solidFill>
              </a:rPr>
              <a:t>30 minutes </a:t>
            </a:r>
            <a:r>
              <a:rPr lang="en-US" altLang="zh-CN" sz="2000" dirty="0">
                <a:solidFill>
                  <a:prstClr val="white"/>
                </a:solidFill>
              </a:rPr>
              <a:t>imitation task. Attackers gets real-time feedback based on </a:t>
            </a:r>
            <a:r>
              <a:rPr lang="en-US" altLang="zh-CN" sz="2000" b="1" i="1" u="sng" dirty="0">
                <a:solidFill>
                  <a:prstClr val="white"/>
                </a:solidFill>
              </a:rPr>
              <a:t>Euclidean distance based anomaly score</a:t>
            </a:r>
            <a:r>
              <a:rPr lang="en-US" altLang="zh-CN" sz="2000" dirty="0">
                <a:solidFill>
                  <a:prstClr val="white"/>
                </a:solidFill>
              </a:rPr>
              <a:t>.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95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altLang="zh-CN" dirty="0" smtClean="0"/>
              <a:t>Experiment Design</a:t>
            </a:r>
            <a:endParaRPr lang="zh-CN" altLang="en-US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69160"/>
          </a:xfrm>
        </p:spPr>
        <p:txBody>
          <a:bodyPr/>
          <a:lstStyle/>
          <a:p>
            <a:r>
              <a:rPr lang="en-US" altLang="zh-CN" sz="2800" dirty="0"/>
              <a:t>Four sets of experiments are </a:t>
            </a:r>
            <a:r>
              <a:rPr lang="en-US" altLang="zh-CN" sz="2800" dirty="0" smtClean="0"/>
              <a:t>designed</a:t>
            </a:r>
            <a:endParaRPr lang="en-US" altLang="zh-CN" sz="2800" dirty="0" smtClean="0">
              <a:solidFill>
                <a:prstClr val="white"/>
              </a:solidFill>
            </a:endParaRPr>
          </a:p>
          <a:p>
            <a:pPr lvl="1"/>
            <a:r>
              <a:rPr lang="en-US" altLang="zh-CN" sz="2400" dirty="0" smtClean="0">
                <a:solidFill>
                  <a:prstClr val="white"/>
                </a:solidFill>
              </a:rPr>
              <a:t>Experiment 3 (e3a): </a:t>
            </a:r>
          </a:p>
          <a:p>
            <a:pPr lvl="2"/>
            <a:r>
              <a:rPr lang="en-US" altLang="zh-CN" sz="2000" dirty="0" smtClean="0">
                <a:solidFill>
                  <a:prstClr val="white"/>
                </a:solidFill>
              </a:rPr>
              <a:t>Goal: Investigate the effect an additional session has on the imitation performance</a:t>
            </a:r>
          </a:p>
          <a:p>
            <a:pPr lvl="2"/>
            <a:r>
              <a:rPr lang="en-US" altLang="zh-CN" sz="2000" dirty="0" smtClean="0">
                <a:solidFill>
                  <a:prstClr val="white"/>
                </a:solidFill>
              </a:rPr>
              <a:t>Details: </a:t>
            </a:r>
            <a:r>
              <a:rPr lang="en-US" altLang="zh-CN" sz="2000" b="1" i="1" u="sng" dirty="0" smtClean="0">
                <a:solidFill>
                  <a:prstClr val="white"/>
                </a:solidFill>
              </a:rPr>
              <a:t>14 </a:t>
            </a:r>
            <a:r>
              <a:rPr lang="en-US" altLang="zh-CN" sz="2000" b="1" i="1" u="sng" dirty="0">
                <a:solidFill>
                  <a:prstClr val="white"/>
                </a:solidFill>
              </a:rPr>
              <a:t>best attackers</a:t>
            </a:r>
            <a:r>
              <a:rPr lang="en-US" altLang="zh-CN" sz="2000" dirty="0">
                <a:solidFill>
                  <a:prstClr val="white"/>
                </a:solidFill>
              </a:rPr>
              <a:t> were chosen from e2 to perform the same imitation task in e2 for only </a:t>
            </a:r>
            <a:r>
              <a:rPr lang="en-US" altLang="zh-CN" sz="2000" b="1" i="1" u="sng" dirty="0">
                <a:solidFill>
                  <a:prstClr val="white"/>
                </a:solidFill>
              </a:rPr>
              <a:t>20 minutes</a:t>
            </a:r>
            <a:r>
              <a:rPr lang="en-US" altLang="zh-CN" sz="2000" dirty="0">
                <a:solidFill>
                  <a:prstClr val="white"/>
                </a:solidFill>
              </a:rPr>
              <a:t>.</a:t>
            </a:r>
          </a:p>
          <a:p>
            <a:pPr lvl="1"/>
            <a:r>
              <a:rPr lang="en-US" altLang="zh-CN" sz="2400" dirty="0">
                <a:solidFill>
                  <a:prstClr val="white"/>
                </a:solidFill>
              </a:rPr>
              <a:t>Experiment </a:t>
            </a:r>
            <a:r>
              <a:rPr lang="en-US" altLang="zh-CN" sz="2400" dirty="0" smtClean="0">
                <a:solidFill>
                  <a:prstClr val="white"/>
                </a:solidFill>
              </a:rPr>
              <a:t>4 (</a:t>
            </a:r>
            <a:r>
              <a:rPr lang="en-US" altLang="zh-CN" sz="2400" dirty="0">
                <a:solidFill>
                  <a:prstClr val="white"/>
                </a:solidFill>
              </a:rPr>
              <a:t>e3b): </a:t>
            </a:r>
          </a:p>
          <a:p>
            <a:pPr lvl="2"/>
            <a:r>
              <a:rPr lang="en-US" altLang="zh-CN" sz="2000" dirty="0">
                <a:solidFill>
                  <a:prstClr val="white"/>
                </a:solidFill>
              </a:rPr>
              <a:t>Goal: Investigate the imitation performance of highly motivated attackers in optimal </a:t>
            </a:r>
            <a:r>
              <a:rPr lang="en-US" altLang="zh-CN" sz="2000" dirty="0" smtClean="0">
                <a:solidFill>
                  <a:prstClr val="white"/>
                </a:solidFill>
              </a:rPr>
              <a:t>environment (e.g. full victim parameters, extended time)</a:t>
            </a:r>
            <a:endParaRPr lang="en-US" altLang="zh-CN" sz="2000" dirty="0">
              <a:solidFill>
                <a:prstClr val="white"/>
              </a:solidFill>
            </a:endParaRPr>
          </a:p>
          <a:p>
            <a:pPr lvl="2"/>
            <a:r>
              <a:rPr lang="en-US" altLang="zh-CN" sz="2000" dirty="0">
                <a:solidFill>
                  <a:prstClr val="white"/>
                </a:solidFill>
              </a:rPr>
              <a:t>Details:14 attackers are the same as in e3a. Feedback is based </a:t>
            </a:r>
            <a:r>
              <a:rPr lang="en-US" altLang="zh-CN" sz="2000" dirty="0" smtClean="0">
                <a:solidFill>
                  <a:prstClr val="white"/>
                </a:solidFill>
              </a:rPr>
              <a:t>on </a:t>
            </a:r>
            <a:r>
              <a:rPr lang="en-US" altLang="zh-CN" sz="2000" b="1" i="1" u="sng" dirty="0" smtClean="0">
                <a:solidFill>
                  <a:prstClr val="white"/>
                </a:solidFill>
              </a:rPr>
              <a:t>full victim typing pattern information </a:t>
            </a:r>
            <a:r>
              <a:rPr lang="en-US" altLang="zh-CN" sz="2000" dirty="0" smtClean="0">
                <a:solidFill>
                  <a:prstClr val="white"/>
                </a:solidFill>
              </a:rPr>
              <a:t>(</a:t>
            </a:r>
            <a:r>
              <a:rPr lang="en-US" altLang="zh-CN" sz="2000" b="1" i="1" u="sng" dirty="0" smtClean="0">
                <a:solidFill>
                  <a:prstClr val="white"/>
                </a:solidFill>
              </a:rPr>
              <a:t>Manhattan </a:t>
            </a:r>
            <a:r>
              <a:rPr lang="en-US" altLang="zh-CN" sz="2000" b="1" i="1" u="sng" dirty="0">
                <a:solidFill>
                  <a:prstClr val="white"/>
                </a:solidFill>
              </a:rPr>
              <a:t>distance</a:t>
            </a:r>
            <a:r>
              <a:rPr lang="en-US" altLang="zh-CN" sz="2000" dirty="0">
                <a:solidFill>
                  <a:prstClr val="white"/>
                </a:solidFill>
              </a:rPr>
              <a:t> and </a:t>
            </a:r>
            <a:r>
              <a:rPr lang="en-US" altLang="zh-CN" sz="2000" b="1" i="1" u="sng" dirty="0">
                <a:solidFill>
                  <a:prstClr val="white"/>
                </a:solidFill>
              </a:rPr>
              <a:t>absolute </a:t>
            </a:r>
            <a:r>
              <a:rPr lang="en-US" altLang="zh-CN" sz="2000" b="1" i="1" u="sng" dirty="0" smtClean="0">
                <a:solidFill>
                  <a:prstClr val="white"/>
                </a:solidFill>
              </a:rPr>
              <a:t>deviation</a:t>
            </a:r>
            <a:r>
              <a:rPr lang="en-US" altLang="zh-CN" sz="2000" dirty="0" smtClean="0">
                <a:solidFill>
                  <a:prstClr val="white"/>
                </a:solidFill>
              </a:rPr>
              <a:t>)</a:t>
            </a:r>
            <a:endParaRPr lang="en-US" altLang="zh-CN" sz="2000" dirty="0">
              <a:solidFill>
                <a:prstClr val="white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26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Feedback interface: Mimesis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8880"/>
            <a:ext cx="5457825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4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Results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4371975" cy="4276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>
            <a:off x="1351965" y="1412776"/>
            <a:ext cx="766489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itchFamily="18" charset="2"/>
              <a:buChar char="¨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kern="0" dirty="0" smtClean="0"/>
              <a:t>Typing profile of an attacker</a:t>
            </a:r>
            <a:endParaRPr lang="zh-CN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2257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Results from </a:t>
            </a:r>
            <a:r>
              <a:rPr lang="en-US" altLang="zh-CN" sz="2400" dirty="0" smtClean="0"/>
              <a:t>e1: collision attack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lvl="1"/>
            <a:r>
              <a:rPr lang="en-US" altLang="zh-CN" sz="1600" dirty="0" smtClean="0"/>
              <a:t>Given </a:t>
            </a:r>
            <a:r>
              <a:rPr lang="en-US" altLang="zh-CN" sz="1600" dirty="0"/>
              <a:t>a target organization with 10 high </a:t>
            </a:r>
            <a:r>
              <a:rPr lang="en-US" altLang="zh-CN" sz="1600" dirty="0" smtClean="0"/>
              <a:t>value targets</a:t>
            </a:r>
            <a:r>
              <a:rPr lang="en-US" altLang="zh-CN" sz="1600" dirty="0"/>
              <a:t>, if a team of 84 attackers were to be assembled, </a:t>
            </a:r>
            <a:r>
              <a:rPr lang="en-US" altLang="zh-CN" sz="1600" dirty="0" smtClean="0"/>
              <a:t>we expect </a:t>
            </a:r>
            <a:r>
              <a:rPr lang="en-US" altLang="zh-CN" sz="1600" dirty="0"/>
              <a:t>to find </a:t>
            </a:r>
            <a:r>
              <a:rPr lang="en-US" altLang="zh-CN" sz="1600" dirty="0" smtClean="0"/>
              <a:t>on average</a:t>
            </a:r>
            <a:r>
              <a:rPr lang="en-US" altLang="zh-CN" sz="1600" dirty="0"/>
              <a:t>, one attacker with the same </a:t>
            </a:r>
            <a:r>
              <a:rPr lang="en-US" altLang="zh-CN" sz="1600" dirty="0" smtClean="0"/>
              <a:t>typing pattern </a:t>
            </a:r>
            <a:r>
              <a:rPr lang="en-US" altLang="zh-CN" sz="1600" dirty="0"/>
              <a:t>as one of the high value </a:t>
            </a:r>
            <a:r>
              <a:rPr lang="en-US" altLang="zh-CN" sz="1600" dirty="0" smtClean="0"/>
              <a:t>targets.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2276872"/>
            <a:ext cx="4314825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87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Imitation outcome of e2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 lvl="1"/>
            <a:r>
              <a:rPr lang="en-US" altLang="zh-CN" sz="2400" dirty="0"/>
              <a:t>b20 data set: an attacker’s best 20 consecutive tries in an experiment</a:t>
            </a:r>
            <a:endParaRPr lang="zh-CN" altLang="en-US" sz="2400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54233"/>
            <a:ext cx="4191000" cy="163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椭圆 4"/>
          <p:cNvSpPr/>
          <p:nvPr/>
        </p:nvSpPr>
        <p:spPr bwMode="auto">
          <a:xfrm>
            <a:off x="3059832" y="3356992"/>
            <a:ext cx="576064" cy="288032"/>
          </a:xfrm>
          <a:prstGeom prst="ellipse">
            <a:avLst/>
          </a:pr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4148382" y="3356992"/>
            <a:ext cx="1935786" cy="288032"/>
          </a:xfrm>
          <a:prstGeom prst="ellipse">
            <a:avLst/>
          </a:pr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圆角矩形标注 6"/>
          <p:cNvSpPr/>
          <p:nvPr/>
        </p:nvSpPr>
        <p:spPr bwMode="auto">
          <a:xfrm>
            <a:off x="3261125" y="2456892"/>
            <a:ext cx="1872208" cy="648072"/>
          </a:xfrm>
          <a:prstGeom prst="wedgeRoundRectCallout">
            <a:avLst>
              <a:gd name="adj1" fmla="val -38156"/>
              <a:gd name="adj2" fmla="val 93923"/>
              <a:gd name="adj3" fmla="val 16667"/>
            </a:avLst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Attackers with degraded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performance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6588224" y="2706203"/>
            <a:ext cx="1872208" cy="648072"/>
          </a:xfrm>
          <a:prstGeom prst="wedgeRoundRectCallout">
            <a:avLst>
              <a:gd name="adj1" fmla="val -78857"/>
              <a:gd name="adj2" fmla="val 64873"/>
              <a:gd name="adj3" fmla="val 16667"/>
            </a:avLst>
          </a:prstGeom>
          <a:solidFill>
            <a:srgbClr val="7030A0"/>
          </a:solidFill>
          <a:ln>
            <a:headEnd type="none" w="sm" len="sm"/>
            <a:tailEnd type="none" w="sm" len="sm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Attackers with improved 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performance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Results from e2: effect of password difficulty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72" y="2348880"/>
            <a:ext cx="7144566" cy="330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椭圆 4"/>
          <p:cNvSpPr/>
          <p:nvPr/>
        </p:nvSpPr>
        <p:spPr bwMode="auto">
          <a:xfrm>
            <a:off x="4310572" y="4221088"/>
            <a:ext cx="720080" cy="1008112"/>
          </a:xfrm>
          <a:prstGeom prst="ellipse">
            <a:avLst/>
          </a:pr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椭圆形标注 6"/>
          <p:cNvSpPr/>
          <p:nvPr/>
        </p:nvSpPr>
        <p:spPr bwMode="auto">
          <a:xfrm>
            <a:off x="4425697" y="2675729"/>
            <a:ext cx="3456384" cy="1323456"/>
          </a:xfrm>
          <a:prstGeom prst="wedgeEllipseCallout">
            <a:avLst>
              <a:gd name="adj1" fmla="val -39508"/>
              <a:gd name="adj2" fmla="val 68596"/>
            </a:avLst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The effectiveness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of keystroke biometrics in mitigating weak passwords is lesser than assumed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6E7FC"/>
              </a:buClr>
            </a:pPr>
            <a:r>
              <a:rPr lang="en-US" altLang="zh-CN" sz="2800" dirty="0">
                <a:solidFill>
                  <a:prstClr val="white"/>
                </a:solidFill>
              </a:rPr>
              <a:t>Results from e2: effect of </a:t>
            </a:r>
            <a:r>
              <a:rPr lang="en-US" altLang="zh-CN" sz="2800" dirty="0" smtClean="0">
                <a:solidFill>
                  <a:prstClr val="white"/>
                </a:solidFill>
              </a:rPr>
              <a:t>attacker consistency</a:t>
            </a:r>
            <a:endParaRPr lang="zh-CN" altLang="en-US" sz="2800" dirty="0">
              <a:solidFill>
                <a:prstClr val="white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4200525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655041"/>
            <a:ext cx="4200525" cy="16600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http://www.organizationplusca.com/images/posti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3825">
            <a:off x="6207611" y="2649238"/>
            <a:ext cx="2628518" cy="282828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5"/>
              <p:cNvSpPr txBox="1">
                <a:spLocks/>
              </p:cNvSpPr>
              <p:nvPr/>
            </p:nvSpPr>
            <p:spPr>
              <a:xfrm rot="285494">
                <a:off x="6282870" y="3097203"/>
                <a:ext cx="2511532" cy="2273478"/>
              </a:xfrm>
              <a:prstGeom prst="rect">
                <a:avLst/>
              </a:prstGeom>
            </p:spPr>
            <p:txBody>
              <a:bodyPr vert="horz" tIns="0">
                <a:normAutofit fontScale="77500" lnSpcReduction="20000"/>
              </a:bodyPr>
              <a:lstStyle/>
              <a:p>
                <a:pPr lvl="0">
                  <a:spcAft>
                    <a:spcPts val="1200"/>
                  </a:spcAft>
                  <a:buClr>
                    <a:srgbClr val="00B050"/>
                  </a:buClr>
                  <a:buSzPct val="130000"/>
                  <a:defRPr/>
                </a:pPr>
                <a:r>
                  <a:rPr lang="en-GB" sz="2400" dirty="0" smtClean="0">
                    <a:solidFill>
                      <a:schemeClr val="bg2"/>
                    </a:solidFill>
                    <a:latin typeface="+mn-ea"/>
                  </a:rPr>
                  <a:t>Consistency score </a:t>
                </a:r>
                <a:endParaRPr lang="en-US" sz="2400" b="0" i="1" dirty="0" smtClean="0">
                  <a:solidFill>
                    <a:schemeClr val="bg2"/>
                  </a:solidFill>
                  <a:latin typeface="+mn-ea"/>
                </a:endParaRPr>
              </a:p>
              <a:p>
                <a:pPr lvl="0">
                  <a:spcAft>
                    <a:spcPts val="1200"/>
                  </a:spcAft>
                  <a:buClr>
                    <a:srgbClr val="00B050"/>
                  </a:buClr>
                  <a:buSzPct val="13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zh-CN" sz="24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en-US" altLang="zh-CN" sz="24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GB" sz="2400" dirty="0" smtClean="0">
                  <a:solidFill>
                    <a:schemeClr val="bg2"/>
                  </a:solidFill>
                  <a:latin typeface="Segoe Print" pitchFamily="2" charset="0"/>
                </a:endParaRPr>
              </a:p>
              <a:p>
                <a:pPr lvl="0">
                  <a:spcAft>
                    <a:spcPts val="1200"/>
                  </a:spcAft>
                  <a:buClr>
                    <a:srgbClr val="00B050"/>
                  </a:buClr>
                  <a:buSzPct val="130000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500" dirty="0">
                    <a:solidFill>
                      <a:schemeClr val="bg2"/>
                    </a:solidFill>
                    <a:latin typeface="+mn-ea"/>
                  </a:rPr>
                  <a:t>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zh-CN" sz="2500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500">
                            <a:solidFill>
                              <a:schemeClr val="bg2"/>
                            </a:solidFill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altLang="zh-CN" sz="2500">
                            <a:solidFill>
                              <a:schemeClr val="bg2"/>
                            </a:solidFill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sz="2500" dirty="0">
                    <a:solidFill>
                      <a:schemeClr val="bg2"/>
                    </a:solidFill>
                    <a:latin typeface="+mn-ea"/>
                  </a:rPr>
                  <a:t> element of an attacker’s b20 standard deviation vector</a:t>
                </a:r>
              </a:p>
            </p:txBody>
          </p:sp>
        </mc:Choice>
        <mc:Fallback xmlns="">
          <p:sp>
            <p:nvSpPr>
              <p:cNvPr id="9" name="Tex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85494">
                <a:off x="6282870" y="3097203"/>
                <a:ext cx="2511532" cy="2273478"/>
              </a:xfrm>
              <a:prstGeom prst="rect">
                <a:avLst/>
              </a:prstGeom>
              <a:blipFill rotWithShape="1">
                <a:blip r:embed="rId7"/>
                <a:stretch>
                  <a:fillRect l="-2032" t="-5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78080" y="4070950"/>
            <a:ext cx="3974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Imitation performance based on consistency in e1</a:t>
            </a:r>
            <a:endParaRPr lang="zh-CN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65443" y="6322911"/>
            <a:ext cx="2573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Consistency scores in e1 and e2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877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340768"/>
            <a:ext cx="7772400" cy="5328592"/>
          </a:xfrm>
        </p:spPr>
        <p:txBody>
          <a:bodyPr/>
          <a:lstStyle/>
          <a:p>
            <a:r>
              <a:rPr lang="en-US" altLang="zh-CN" sz="2800" dirty="0" smtClean="0"/>
              <a:t>Introduction</a:t>
            </a:r>
          </a:p>
          <a:p>
            <a:r>
              <a:rPr lang="en-US" altLang="zh-CN" sz="2800" dirty="0" smtClean="0"/>
              <a:t>Approaches of keystroke biometric system</a:t>
            </a:r>
          </a:p>
          <a:p>
            <a:pPr lvl="1"/>
            <a:r>
              <a:rPr lang="en-US" altLang="zh-CN" dirty="0" smtClean="0"/>
              <a:t>Keystroke features</a:t>
            </a:r>
          </a:p>
          <a:p>
            <a:pPr lvl="1"/>
            <a:r>
              <a:rPr lang="en-US" altLang="zh-CN" dirty="0" smtClean="0"/>
              <a:t>Anomaly detection and accuracy measures</a:t>
            </a:r>
          </a:p>
          <a:p>
            <a:r>
              <a:rPr lang="en-US" altLang="zh-CN" sz="2800" dirty="0" smtClean="0"/>
              <a:t>Experimental Design</a:t>
            </a:r>
          </a:p>
          <a:p>
            <a:r>
              <a:rPr lang="en-US" altLang="zh-CN" sz="2800" dirty="0" smtClean="0"/>
              <a:t>Experimental Results</a:t>
            </a:r>
          </a:p>
          <a:p>
            <a:r>
              <a:rPr lang="en-US" altLang="zh-CN" sz="2800" dirty="0" smtClean="0"/>
              <a:t>Conclusion</a:t>
            </a:r>
          </a:p>
          <a:p>
            <a:r>
              <a:rPr lang="en-US" altLang="zh-CN" sz="2800" dirty="0" smtClean="0"/>
              <a:t>My Comments</a:t>
            </a:r>
          </a:p>
          <a:p>
            <a:pPr lvl="1"/>
            <a:r>
              <a:rPr lang="en-US" altLang="zh-CN" dirty="0" smtClean="0"/>
              <a:t>Contributions</a:t>
            </a:r>
          </a:p>
          <a:p>
            <a:pPr lvl="1"/>
            <a:r>
              <a:rPr lang="en-US" altLang="zh-CN" dirty="0" smtClean="0"/>
              <a:t>Weaknesses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3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97152"/>
          </a:xfrm>
        </p:spPr>
        <p:txBody>
          <a:bodyPr/>
          <a:lstStyle/>
          <a:p>
            <a:pPr lvl="0">
              <a:buClr>
                <a:srgbClr val="C6E7FC"/>
              </a:buClr>
            </a:pPr>
            <a:r>
              <a:rPr lang="en-US" altLang="zh-CN" sz="2800" dirty="0">
                <a:solidFill>
                  <a:prstClr val="white"/>
                </a:solidFill>
              </a:rPr>
              <a:t>Results from e2: effect of </a:t>
            </a:r>
            <a:r>
              <a:rPr lang="en-US" altLang="zh-CN" sz="2800" dirty="0" smtClean="0">
                <a:solidFill>
                  <a:prstClr val="white"/>
                </a:solidFill>
              </a:rPr>
              <a:t>training duration</a:t>
            </a:r>
          </a:p>
          <a:p>
            <a:pPr lvl="0">
              <a:buClr>
                <a:srgbClr val="C6E7FC"/>
              </a:buClr>
            </a:pPr>
            <a:endParaRPr lang="en-US" altLang="zh-CN" sz="2800" dirty="0">
              <a:solidFill>
                <a:prstClr val="white"/>
              </a:solidFill>
            </a:endParaRPr>
          </a:p>
          <a:p>
            <a:pPr lvl="0">
              <a:buClr>
                <a:srgbClr val="C6E7FC"/>
              </a:buClr>
            </a:pPr>
            <a:endParaRPr lang="en-US" altLang="zh-CN" sz="2800" dirty="0" smtClean="0">
              <a:solidFill>
                <a:prstClr val="white"/>
              </a:solidFill>
            </a:endParaRPr>
          </a:p>
          <a:p>
            <a:pPr lvl="0">
              <a:buClr>
                <a:srgbClr val="C6E7FC"/>
              </a:buClr>
            </a:pPr>
            <a:endParaRPr lang="en-US" altLang="zh-CN" sz="2800" dirty="0">
              <a:solidFill>
                <a:prstClr val="white"/>
              </a:solidFill>
            </a:endParaRPr>
          </a:p>
          <a:p>
            <a:pPr lvl="0">
              <a:buClr>
                <a:srgbClr val="C6E7FC"/>
              </a:buClr>
            </a:pPr>
            <a:endParaRPr lang="en-US" altLang="zh-CN" sz="2800" dirty="0" smtClean="0">
              <a:solidFill>
                <a:prstClr val="white"/>
              </a:solidFill>
            </a:endParaRPr>
          </a:p>
          <a:p>
            <a:pPr lvl="0">
              <a:buClr>
                <a:srgbClr val="C6E7FC"/>
              </a:buClr>
            </a:pPr>
            <a:endParaRPr lang="en-US" altLang="zh-CN" sz="2800" dirty="0">
              <a:solidFill>
                <a:prstClr val="white"/>
              </a:solidFill>
            </a:endParaRPr>
          </a:p>
          <a:p>
            <a:pPr lvl="0">
              <a:buClr>
                <a:srgbClr val="C6E7FC"/>
              </a:buClr>
            </a:pPr>
            <a:endParaRPr lang="en-US" altLang="zh-CN" sz="2800" dirty="0" smtClean="0">
              <a:solidFill>
                <a:prstClr val="white"/>
              </a:solidFill>
            </a:endParaRPr>
          </a:p>
          <a:p>
            <a:pPr lvl="1">
              <a:buClr>
                <a:srgbClr val="C6E7FC"/>
              </a:buClr>
            </a:pPr>
            <a:r>
              <a:rPr lang="en-US" altLang="zh-CN" sz="2000" dirty="0" smtClean="0">
                <a:solidFill>
                  <a:prstClr val="white"/>
                </a:solidFill>
              </a:rPr>
              <a:t>56% attackers took no more than 20 minutes to reach their b20 performance.</a:t>
            </a:r>
            <a:endParaRPr lang="zh-CN" altLang="en-US" sz="2000" dirty="0">
              <a:solidFill>
                <a:prstClr val="white"/>
              </a:solidFill>
            </a:endParaRP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51485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6861" y="4491644"/>
            <a:ext cx="3308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Time required to reach b20 performance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640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6E7FC"/>
              </a:buClr>
            </a:pPr>
            <a:r>
              <a:rPr lang="en-US" altLang="zh-CN" sz="2800" dirty="0" smtClean="0">
                <a:solidFill>
                  <a:prstClr val="white"/>
                </a:solidFill>
              </a:rPr>
              <a:t>Imitation outcome of e3a</a:t>
            </a:r>
          </a:p>
          <a:p>
            <a:pPr lvl="0">
              <a:buClr>
                <a:srgbClr val="C6E7FC"/>
              </a:buClr>
            </a:pPr>
            <a:endParaRPr lang="en-US" altLang="zh-CN" sz="2800" dirty="0">
              <a:solidFill>
                <a:prstClr val="white"/>
              </a:solidFill>
            </a:endParaRPr>
          </a:p>
          <a:p>
            <a:pPr lvl="0">
              <a:buClr>
                <a:srgbClr val="C6E7FC"/>
              </a:buClr>
            </a:pPr>
            <a:endParaRPr lang="en-US" altLang="zh-CN" sz="2800" dirty="0" smtClean="0">
              <a:solidFill>
                <a:prstClr val="white"/>
              </a:solidFill>
            </a:endParaRPr>
          </a:p>
          <a:p>
            <a:pPr lvl="0">
              <a:buClr>
                <a:srgbClr val="C6E7FC"/>
              </a:buClr>
            </a:pPr>
            <a:endParaRPr lang="en-US" altLang="zh-CN" sz="2800" dirty="0">
              <a:solidFill>
                <a:prstClr val="white"/>
              </a:solidFill>
            </a:endParaRPr>
          </a:p>
          <a:p>
            <a:pPr lvl="0">
              <a:buClr>
                <a:srgbClr val="C6E7FC"/>
              </a:buClr>
            </a:pPr>
            <a:endParaRPr lang="en-US" altLang="zh-CN" sz="2800" dirty="0" smtClean="0">
              <a:solidFill>
                <a:prstClr val="white"/>
              </a:solidFill>
            </a:endParaRPr>
          </a:p>
          <a:p>
            <a:pPr marL="1616075" lvl="1" indent="-360363">
              <a:buClr>
                <a:srgbClr val="C6E7FC"/>
              </a:buClr>
            </a:pPr>
            <a:endParaRPr lang="en-US" altLang="zh-CN" sz="2000" dirty="0" smtClean="0">
              <a:solidFill>
                <a:prstClr val="white"/>
              </a:solidFill>
            </a:endParaRPr>
          </a:p>
          <a:p>
            <a:pPr marL="1616075" lvl="1" indent="-360363">
              <a:buClr>
                <a:srgbClr val="C6E7FC"/>
              </a:buClr>
            </a:pPr>
            <a:r>
              <a:rPr lang="en-US" altLang="zh-CN" sz="2000" dirty="0" smtClean="0">
                <a:solidFill>
                  <a:prstClr val="white"/>
                </a:solidFill>
              </a:rPr>
              <a:t>6 attackers improved their b20 FAR</a:t>
            </a:r>
          </a:p>
          <a:p>
            <a:pPr marL="1616075" lvl="1" indent="-360363">
              <a:buClr>
                <a:srgbClr val="C6E7FC"/>
              </a:buClr>
            </a:pPr>
            <a:r>
              <a:rPr lang="en-US" altLang="zh-CN" sz="2000" dirty="0" smtClean="0">
                <a:solidFill>
                  <a:prstClr val="white"/>
                </a:solidFill>
              </a:rPr>
              <a:t>4 attackers unchanged</a:t>
            </a:r>
          </a:p>
          <a:p>
            <a:pPr marL="1616075" lvl="1" indent="-360363">
              <a:buClr>
                <a:srgbClr val="C6E7FC"/>
              </a:buClr>
            </a:pPr>
            <a:r>
              <a:rPr lang="en-US" altLang="zh-CN" sz="2000" dirty="0" smtClean="0">
                <a:solidFill>
                  <a:prstClr val="white"/>
                </a:solidFill>
              </a:rPr>
              <a:t>4 attackers worsened</a:t>
            </a:r>
            <a:endParaRPr lang="en-US" altLang="zh-CN" sz="2000" dirty="0">
              <a:solidFill>
                <a:prstClr val="white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0888"/>
            <a:ext cx="4105275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椭圆 4"/>
          <p:cNvSpPr/>
          <p:nvPr/>
        </p:nvSpPr>
        <p:spPr bwMode="auto">
          <a:xfrm>
            <a:off x="3490532" y="3031041"/>
            <a:ext cx="288032" cy="1008112"/>
          </a:xfrm>
          <a:prstGeom prst="ellipse">
            <a:avLst/>
          </a:pr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圆角矩形标注 5"/>
          <p:cNvSpPr/>
          <p:nvPr/>
        </p:nvSpPr>
        <p:spPr bwMode="auto">
          <a:xfrm>
            <a:off x="4463402" y="692696"/>
            <a:ext cx="3096344" cy="3024336"/>
          </a:xfrm>
          <a:prstGeom prst="wedgeRoundRectCallout">
            <a:avLst>
              <a:gd name="adj1" fmla="val -71440"/>
              <a:gd name="adj2" fmla="val 38938"/>
              <a:gd name="adj3" fmla="val 16667"/>
            </a:avLst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40" y="941815"/>
            <a:ext cx="2665468" cy="2526097"/>
          </a:xfrm>
          <a:prstGeom prst="roundRect">
            <a:avLst>
              <a:gd name="adj" fmla="val 104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92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6E7FC"/>
              </a:buClr>
            </a:pPr>
            <a:r>
              <a:rPr lang="en-US" altLang="zh-CN" sz="2800" dirty="0">
                <a:solidFill>
                  <a:prstClr val="white"/>
                </a:solidFill>
              </a:rPr>
              <a:t>Imitation outcome of </a:t>
            </a:r>
            <a:r>
              <a:rPr lang="en-US" altLang="zh-CN" sz="2800" dirty="0" smtClean="0">
                <a:solidFill>
                  <a:prstClr val="white"/>
                </a:solidFill>
              </a:rPr>
              <a:t>e3b</a:t>
            </a:r>
          </a:p>
          <a:p>
            <a:pPr lvl="0">
              <a:buClr>
                <a:srgbClr val="C6E7FC"/>
              </a:buClr>
            </a:pPr>
            <a:endParaRPr lang="en-US" altLang="zh-CN" sz="2800" dirty="0">
              <a:solidFill>
                <a:prstClr val="white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4219575" cy="1666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82" y="4427590"/>
            <a:ext cx="4286250" cy="164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圆角矩形标注 5"/>
          <p:cNvSpPr/>
          <p:nvPr/>
        </p:nvSpPr>
        <p:spPr bwMode="auto">
          <a:xfrm>
            <a:off x="6304632" y="2420888"/>
            <a:ext cx="1872208" cy="1134578"/>
          </a:xfrm>
          <a:prstGeom prst="wedgeRoundRectCallout">
            <a:avLst>
              <a:gd name="adj1" fmla="val -68250"/>
              <a:gd name="adj2" fmla="val -36584"/>
              <a:gd name="adj3" fmla="val 16667"/>
            </a:avLst>
          </a:prstGeom>
          <a:ln>
            <a:headEnd type="none" w="sm" len="sm"/>
            <a:tailEnd type="none" w="sm" len="sm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Almost all attackers were able to achieve</a:t>
            </a:r>
            <a:r>
              <a:rPr kumimoji="0" lang="en-US" altLang="zh-CN" sz="14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near perfect imitation of their victims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4" descr="http://www.organizationplusca.com/images/posti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3825">
            <a:off x="6165762" y="4008357"/>
            <a:ext cx="1737409" cy="1869452"/>
          </a:xfrm>
          <a:prstGeom prst="rect">
            <a:avLst/>
          </a:prstGeom>
          <a:noFill/>
        </p:spPr>
      </p:pic>
      <p:sp>
        <p:nvSpPr>
          <p:cNvPr id="8" name="Text Placeholder 5"/>
          <p:cNvSpPr txBox="1">
            <a:spLocks/>
          </p:cNvSpPr>
          <p:nvPr/>
        </p:nvSpPr>
        <p:spPr>
          <a:xfrm rot="285494">
            <a:off x="6178983" y="4398372"/>
            <a:ext cx="1710966" cy="1421391"/>
          </a:xfrm>
          <a:prstGeom prst="rect">
            <a:avLst/>
          </a:prstGeom>
        </p:spPr>
        <p:txBody>
          <a:bodyPr vert="horz" tIns="0">
            <a:normAutofit fontScale="92500" lnSpcReduction="20000"/>
          </a:bodyPr>
          <a:lstStyle/>
          <a:p>
            <a:pPr lvl="0">
              <a:spcAft>
                <a:spcPts val="1200"/>
              </a:spcAft>
              <a:buClr>
                <a:srgbClr val="00B050"/>
              </a:buClr>
              <a:buSzPct val="130000"/>
              <a:defRPr/>
            </a:pPr>
            <a:r>
              <a:rPr lang="en-GB" dirty="0" smtClean="0">
                <a:solidFill>
                  <a:schemeClr val="bg2"/>
                </a:solidFill>
                <a:latin typeface="+mn-ea"/>
              </a:rPr>
              <a:t>The original FRR and FAR of a victim, and the FAR of his two assigned attackers</a:t>
            </a:r>
            <a:endParaRPr lang="en-US" b="0" i="1" dirty="0" smtClean="0">
              <a:solidFill>
                <a:schemeClr val="bg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22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495800"/>
          </a:xfrm>
        </p:spPr>
        <p:txBody>
          <a:bodyPr/>
          <a:lstStyle/>
          <a:p>
            <a:pPr lvl="0">
              <a:buClr>
                <a:srgbClr val="C6E7FC"/>
              </a:buClr>
            </a:pPr>
            <a:r>
              <a:rPr lang="en-US" altLang="zh-CN" sz="2400" dirty="0">
                <a:solidFill>
                  <a:prstClr val="white"/>
                </a:solidFill>
              </a:rPr>
              <a:t>Results from </a:t>
            </a:r>
            <a:r>
              <a:rPr lang="en-US" altLang="zh-CN" sz="2400" dirty="0" smtClean="0">
                <a:solidFill>
                  <a:prstClr val="white"/>
                </a:solidFill>
              </a:rPr>
              <a:t>e3b: training time to achieve b20 FAR</a:t>
            </a:r>
          </a:p>
          <a:p>
            <a:pPr lvl="0">
              <a:buClr>
                <a:srgbClr val="C6E7FC"/>
              </a:buClr>
            </a:pPr>
            <a:endParaRPr lang="en-US" altLang="zh-CN" sz="2800" dirty="0">
              <a:solidFill>
                <a:prstClr val="white"/>
              </a:solidFill>
            </a:endParaRPr>
          </a:p>
          <a:p>
            <a:pPr lvl="0">
              <a:buClr>
                <a:srgbClr val="C6E7FC"/>
              </a:buClr>
            </a:pPr>
            <a:endParaRPr lang="en-US" altLang="zh-CN" sz="2800" dirty="0" smtClean="0">
              <a:solidFill>
                <a:prstClr val="white"/>
              </a:solidFill>
            </a:endParaRPr>
          </a:p>
          <a:p>
            <a:pPr lvl="0">
              <a:buClr>
                <a:srgbClr val="C6E7FC"/>
              </a:buClr>
            </a:pPr>
            <a:endParaRPr lang="en-US" altLang="zh-CN" sz="2800" dirty="0">
              <a:solidFill>
                <a:prstClr val="white"/>
              </a:solidFill>
            </a:endParaRPr>
          </a:p>
          <a:p>
            <a:pPr lvl="0">
              <a:buClr>
                <a:srgbClr val="C6E7FC"/>
              </a:buClr>
            </a:pPr>
            <a:endParaRPr lang="en-US" altLang="zh-CN" sz="2800" dirty="0" smtClean="0">
              <a:solidFill>
                <a:prstClr val="white"/>
              </a:solidFill>
            </a:endParaRPr>
          </a:p>
          <a:p>
            <a:pPr lvl="1">
              <a:buClr>
                <a:srgbClr val="C6E7FC"/>
              </a:buClr>
            </a:pPr>
            <a:endParaRPr lang="en-US" altLang="zh-CN" sz="2400" dirty="0">
              <a:solidFill>
                <a:prstClr val="white"/>
              </a:solidFill>
            </a:endParaRPr>
          </a:p>
          <a:p>
            <a:pPr lvl="1">
              <a:buClr>
                <a:srgbClr val="C6E7FC"/>
              </a:buClr>
            </a:pPr>
            <a:r>
              <a:rPr lang="en-US" altLang="zh-CN" sz="2000" dirty="0" smtClean="0">
                <a:solidFill>
                  <a:prstClr val="white"/>
                </a:solidFill>
              </a:rPr>
              <a:t>64% attackers peak their performance in 20 minutes or less</a:t>
            </a:r>
          </a:p>
          <a:p>
            <a:pPr lvl="1">
              <a:buClr>
                <a:srgbClr val="C6E7FC"/>
              </a:buClr>
            </a:pPr>
            <a:r>
              <a:rPr lang="en-US" altLang="zh-CN" sz="2000" dirty="0" smtClean="0">
                <a:solidFill>
                  <a:prstClr val="white"/>
                </a:solidFill>
              </a:rPr>
              <a:t>Two highly motivated participants took nearly 2 hours</a:t>
            </a:r>
          </a:p>
          <a:p>
            <a:pPr lvl="0">
              <a:buClr>
                <a:srgbClr val="C6E7FC"/>
              </a:buClr>
            </a:pPr>
            <a:endParaRPr lang="en-US" altLang="zh-CN" sz="2800" dirty="0">
              <a:solidFill>
                <a:prstClr val="white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4343400" cy="172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46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Factors affecting imitation outcome</a:t>
            </a:r>
          </a:p>
          <a:p>
            <a:pPr lvl="1"/>
            <a:r>
              <a:rPr lang="en-US" altLang="zh-CN" sz="2400" dirty="0" smtClean="0"/>
              <a:t>Gender: male performs significantly better than females</a:t>
            </a:r>
          </a:p>
          <a:p>
            <a:pPr lvl="1"/>
            <a:endParaRPr lang="en-US" altLang="zh-CN" sz="2400" dirty="0" smtClean="0"/>
          </a:p>
          <a:p>
            <a:pPr lvl="1"/>
            <a:r>
              <a:rPr lang="en-US" altLang="zh-CN" sz="2400" dirty="0"/>
              <a:t>Initial typing similarity with the victim: weak correlation</a:t>
            </a:r>
          </a:p>
          <a:p>
            <a:pPr lvl="1"/>
            <a:endParaRPr lang="en-US" altLang="zh-CN" sz="2400" dirty="0" smtClean="0"/>
          </a:p>
          <a:p>
            <a:pPr lvl="1"/>
            <a:r>
              <a:rPr lang="en-US" altLang="zh-CN" sz="2400" dirty="0" smtClean="0"/>
              <a:t>Typing speed, keyboard, Number of trials per minute are not affecting factors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77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495800"/>
          </a:xfrm>
        </p:spPr>
        <p:txBody>
          <a:bodyPr/>
          <a:lstStyle/>
          <a:p>
            <a:r>
              <a:rPr lang="en-US" altLang="zh-CN" dirty="0" smtClean="0"/>
              <a:t>A user’s typing pattern can be imitated</a:t>
            </a:r>
          </a:p>
          <a:p>
            <a:pPr lvl="1"/>
            <a:r>
              <a:rPr lang="en-US" altLang="zh-CN" sz="2400" dirty="0" smtClean="0"/>
              <a:t>Trained with incomplete model of the victim’s typing pattern, an attacker’s success rate is around 0.52</a:t>
            </a:r>
          </a:p>
          <a:p>
            <a:pPr lvl="1"/>
            <a:r>
              <a:rPr lang="en-US" altLang="zh-CN" sz="2400" dirty="0" smtClean="0"/>
              <a:t>The best attacker increases FAR to 1 after training</a:t>
            </a:r>
          </a:p>
          <a:p>
            <a:pPr lvl="1"/>
            <a:r>
              <a:rPr lang="en-US" altLang="zh-CN" sz="2400" dirty="0" smtClean="0"/>
              <a:t>When the number of attackers and victims are sizeable, chance of natural collision is significant</a:t>
            </a:r>
          </a:p>
          <a:p>
            <a:r>
              <a:rPr lang="en-US" altLang="zh-CN" dirty="0" smtClean="0"/>
              <a:t>Factors that affect the imitation performance</a:t>
            </a:r>
          </a:p>
          <a:p>
            <a:pPr lvl="1"/>
            <a:r>
              <a:rPr lang="en-US" altLang="zh-CN" sz="2400" dirty="0"/>
              <a:t>Easier passwords are easily imitated</a:t>
            </a:r>
          </a:p>
          <a:p>
            <a:pPr lvl="1"/>
            <a:r>
              <a:rPr lang="en-US" altLang="zh-CN" sz="2400" dirty="0"/>
              <a:t>Males are better imitators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09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600200"/>
            <a:ext cx="7924800" cy="4997152"/>
          </a:xfrm>
        </p:spPr>
        <p:txBody>
          <a:bodyPr/>
          <a:lstStyle/>
          <a:p>
            <a:r>
              <a:rPr lang="en-US" altLang="zh-CN" dirty="0" smtClean="0"/>
              <a:t>Contributions</a:t>
            </a:r>
          </a:p>
          <a:p>
            <a:pPr lvl="1"/>
            <a:r>
              <a:rPr lang="en-US" altLang="zh-CN" sz="2000" dirty="0" smtClean="0"/>
              <a:t>Extensive experiments are designed to study different keystroke dynamic imitation scenarios</a:t>
            </a:r>
          </a:p>
          <a:p>
            <a:pPr lvl="1"/>
            <a:r>
              <a:rPr lang="en-US" altLang="zh-CN" sz="2000" dirty="0" smtClean="0"/>
              <a:t>Show by concrete results that keystroke dynamics biometric system can be compromised by attackers after imitation training</a:t>
            </a:r>
          </a:p>
          <a:p>
            <a:pPr lvl="1"/>
            <a:r>
              <a:rPr lang="en-US" altLang="zh-CN" sz="2000" dirty="0" smtClean="0"/>
              <a:t>Design a friendly user interface for imitation training</a:t>
            </a:r>
          </a:p>
          <a:p>
            <a:r>
              <a:rPr lang="en-US" altLang="zh-CN" dirty="0" smtClean="0"/>
              <a:t>Weakness</a:t>
            </a:r>
          </a:p>
          <a:p>
            <a:pPr lvl="1"/>
            <a:r>
              <a:rPr lang="en-US" altLang="zh-CN" sz="2000" dirty="0"/>
              <a:t>Deliberately exclude the key up-down timing, which might have an negative on the imitation 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b20 performance do not actually represent real attacking performance</a:t>
            </a:r>
          </a:p>
          <a:p>
            <a:pPr lvl="1"/>
            <a:r>
              <a:rPr lang="en-US" altLang="zh-CN" sz="2000" dirty="0" smtClean="0"/>
              <a:t>Too many experiments</a:t>
            </a:r>
            <a:r>
              <a:rPr lang="en-US" altLang="zh-CN" sz="2000" dirty="0" smtClean="0"/>
              <a:t>, some are not </a:t>
            </a:r>
            <a:r>
              <a:rPr lang="en-US" altLang="zh-CN" sz="2000" dirty="0" smtClean="0"/>
              <a:t>important. </a:t>
            </a:r>
            <a:r>
              <a:rPr lang="en-US" altLang="zh-CN" sz="2000" dirty="0" smtClean="0"/>
              <a:t>Technical contribution is limited.</a:t>
            </a:r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30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9632" y="2708920"/>
            <a:ext cx="777240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6000" dirty="0" smtClean="0"/>
              <a:t>Questions?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923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Biometrics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997152"/>
          </a:xfrm>
        </p:spPr>
        <p:txBody>
          <a:bodyPr/>
          <a:lstStyle/>
          <a:p>
            <a:r>
              <a:rPr lang="en-US" altLang="zh-CN" sz="2800" dirty="0" smtClean="0"/>
              <a:t>Physiological biometric: biometric based on the physical trait of an individual</a:t>
            </a:r>
          </a:p>
          <a:p>
            <a:pPr lvl="1"/>
            <a:r>
              <a:rPr lang="en-US" altLang="zh-CN" sz="2400" dirty="0" smtClean="0"/>
              <a:t>Facial features</a:t>
            </a:r>
          </a:p>
          <a:p>
            <a:pPr lvl="1"/>
            <a:r>
              <a:rPr lang="en-US" altLang="zh-CN" sz="2400" dirty="0" smtClean="0"/>
              <a:t>Fingerprints</a:t>
            </a:r>
          </a:p>
          <a:p>
            <a:pPr lvl="1"/>
            <a:r>
              <a:rPr lang="en-US" altLang="zh-CN" sz="2400" dirty="0" smtClean="0"/>
              <a:t>DNA</a:t>
            </a:r>
          </a:p>
          <a:p>
            <a:r>
              <a:rPr lang="en-US" altLang="zh-CN" sz="2800" dirty="0" smtClean="0"/>
              <a:t>Behavioral biometric: biometric based on the behavioral trait of an individual</a:t>
            </a:r>
          </a:p>
          <a:p>
            <a:pPr lvl="1"/>
            <a:r>
              <a:rPr lang="en-US" altLang="zh-CN" sz="2400" dirty="0"/>
              <a:t>Signatures</a:t>
            </a:r>
          </a:p>
          <a:p>
            <a:pPr lvl="1"/>
            <a:r>
              <a:rPr lang="en-US" altLang="zh-CN" sz="2400" dirty="0"/>
              <a:t>Handwriting</a:t>
            </a:r>
          </a:p>
          <a:p>
            <a:pPr lvl="1"/>
            <a:r>
              <a:rPr lang="en-US" altLang="zh-CN" sz="2400" dirty="0" smtClean="0"/>
              <a:t>Typing patterns (i.e. key stroke dynamics)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8216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Keystroke biometrics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600200"/>
            <a:ext cx="7673280" cy="3484984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Using </a:t>
            </a:r>
            <a:r>
              <a:rPr lang="en-US" altLang="zh-CN" sz="2800" dirty="0">
                <a:ea typeface="宋体" charset="-122"/>
              </a:rPr>
              <a:t>keystroke </a:t>
            </a:r>
            <a:r>
              <a:rPr lang="en-US" altLang="zh-CN" sz="2800" dirty="0" smtClean="0">
                <a:ea typeface="宋体" charset="-122"/>
              </a:rPr>
              <a:t>dynamics </a:t>
            </a:r>
            <a:r>
              <a:rPr lang="en-US" altLang="zh-CN" sz="2800" dirty="0">
                <a:ea typeface="宋体" charset="-122"/>
              </a:rPr>
              <a:t>is based on the assumption that each person has a unique keystroke </a:t>
            </a:r>
            <a:r>
              <a:rPr lang="en-US" altLang="zh-CN" sz="2800" dirty="0" smtClean="0">
                <a:ea typeface="宋体" charset="-122"/>
              </a:rPr>
              <a:t>rhythm</a:t>
            </a:r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Question the uniqueness property:</a:t>
            </a:r>
          </a:p>
          <a:p>
            <a:pPr lvl="1"/>
            <a:r>
              <a:rPr lang="en-US" altLang="zh-CN" sz="2400" dirty="0" smtClean="0"/>
              <a:t>Is imitation possible ?</a:t>
            </a:r>
          </a:p>
          <a:p>
            <a:pPr lvl="1"/>
            <a:r>
              <a:rPr lang="en-US" altLang="zh-CN" sz="2400" dirty="0" smtClean="0"/>
              <a:t>What information is needed to imitate?</a:t>
            </a:r>
          </a:p>
          <a:p>
            <a:pPr lvl="1"/>
            <a:r>
              <a:rPr lang="en-US" altLang="zh-CN" sz="2400" dirty="0" smtClean="0"/>
              <a:t>How to effectively imitate ?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856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Keystroke features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600200"/>
                <a:ext cx="7529264" cy="44958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400" dirty="0" smtClean="0">
                    <a:ea typeface="宋体" charset="-122"/>
                  </a:rPr>
                  <a:t>Pressing and releasing a keystroke pair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charset="-122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/>
                            <a:ea typeface="宋体" charset="-12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/>
                            <a:ea typeface="宋体" charset="-122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  <a:ea typeface="宋体" charset="-122"/>
                          </a:rPr>
                          <m:t>𝑎</m:t>
                        </m:r>
                      </m:sub>
                    </m:sSub>
                    <m:r>
                      <a:rPr lang="en-US" altLang="zh-CN" sz="2400" i="1" dirty="0" smtClean="0">
                        <a:latin typeface="Cambria Math"/>
                        <a:ea typeface="宋体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/>
                            <a:ea typeface="宋体" charset="-122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/>
                            <a:ea typeface="宋体" charset="-122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/>
                            <a:ea typeface="宋体" charset="-122"/>
                          </a:rPr>
                          <m:t>𝑏</m:t>
                        </m:r>
                      </m:sub>
                    </m:sSub>
                    <m:r>
                      <a:rPr lang="en-US" altLang="zh-CN" sz="2400" i="1" dirty="0" smtClean="0">
                        <a:latin typeface="Cambria Math"/>
                        <a:ea typeface="宋体" charset="-122"/>
                      </a:rPr>
                      <m:t>), </m:t>
                    </m:r>
                  </m:oMath>
                </a14:m>
                <a:r>
                  <a:rPr lang="en-US" altLang="zh-CN" sz="2400" dirty="0" smtClean="0">
                    <a:ea typeface="宋体" charset="-122"/>
                  </a:rPr>
                  <a:t>results in 4 timings: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CN" sz="2000" dirty="0" smtClean="0">
                    <a:ea typeface="宋体" charset="-122"/>
                  </a:rPr>
                  <a:t>Key-down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/>
                            <a:ea typeface="宋体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 smtClean="0">
                                    <a:latin typeface="Cambria Math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/>
                                    <a:ea typeface="宋体" charset="-12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/>
                                    <a:ea typeface="宋体" charset="-122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↓</m:t>
                        </m:r>
                      </m:sup>
                    </m:sSup>
                  </m:oMath>
                </a14:m>
                <a:endParaRPr lang="en-US" altLang="zh-CN" sz="2000" dirty="0" smtClean="0">
                  <a:ea typeface="宋体" charset="-12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zh-CN" sz="2000" dirty="0" smtClean="0">
                    <a:ea typeface="宋体" charset="-122"/>
                  </a:rPr>
                  <a:t>Key-up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↑</m:t>
                        </m:r>
                      </m:sup>
                    </m:sSup>
                    <m:r>
                      <a:rPr lang="en-US" altLang="zh-CN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altLang="zh-CN" sz="2000" dirty="0" smtClean="0">
                  <a:ea typeface="宋体" charset="-12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zh-CN" sz="2000" dirty="0" smtClean="0">
                    <a:ea typeface="宋体" charset="-122"/>
                  </a:rPr>
                  <a:t>Key-down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/>
                                    <a:ea typeface="宋体" charset="-122"/>
                                  </a:rPr>
                                  <m:t>𝑏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/>
                            <a:ea typeface="Cambria Math"/>
                          </a:rPr>
                          <m:t>↓</m:t>
                        </m:r>
                      </m:sup>
                    </m:sSup>
                  </m:oMath>
                </a14:m>
                <a:endParaRPr lang="en-US" altLang="zh-CN" sz="2000" dirty="0" smtClean="0">
                  <a:ea typeface="宋体" charset="-12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zh-CN" sz="2000" dirty="0" smtClean="0">
                    <a:ea typeface="宋体" charset="-122"/>
                  </a:rPr>
                  <a:t>Key-up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/>
                                    <a:ea typeface="宋体" charset="-122"/>
                                  </a:rPr>
                                  <m:t>𝑏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/>
                            <a:ea typeface="Cambria Math"/>
                          </a:rPr>
                          <m:t>↓</m:t>
                        </m:r>
                      </m:sup>
                    </m:sSup>
                    <m:r>
                      <a:rPr lang="en-US" altLang="zh-CN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altLang="zh-CN" sz="2000" dirty="0" smtClean="0">
                  <a:ea typeface="宋体" charset="-12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sz="2400" dirty="0">
                    <a:ea typeface="宋体" charset="-122"/>
                  </a:rPr>
                  <a:t>Four features are derived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CN" sz="2000" dirty="0" smtClean="0">
                    <a:ea typeface="宋体" charset="-122"/>
                  </a:rPr>
                  <a:t>Inter-stroke timing: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/>
                            <a:ea typeface="宋体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  <a:ea typeface="宋体" charset="-122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 smtClean="0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  <a:ea typeface="宋体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  <a:ea typeface="宋体" charset="-122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/>
                            <a:ea typeface="宋体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  <a:ea typeface="宋体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  <a:ea typeface="宋体" charset="-122"/>
                              </a:rPr>
                              <m:t>𝑏</m:t>
                            </m:r>
                          </m:sub>
                        </m:sSub>
                      </m:sub>
                    </m:sSub>
                    <m:r>
                      <a:rPr lang="en-US" altLang="zh-CN" sz="2000" b="0" i="1" smtClean="0">
                        <a:latin typeface="Cambria Math"/>
                        <a:ea typeface="宋体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/>
                                    <a:ea typeface="宋体" charset="-122"/>
                                  </a:rPr>
                                  <m:t>𝑏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2000" i="1" smtClean="0">
                            <a:latin typeface="Cambria Math"/>
                            <a:ea typeface="Cambria Math"/>
                          </a:rPr>
                          <m:t>↓</m:t>
                        </m:r>
                      </m:sup>
                    </m:sSup>
                    <m:r>
                      <a:rPr lang="en-US" altLang="zh-CN" sz="2000" b="0" i="1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/>
                            <a:ea typeface="Cambria Math"/>
                          </a:rPr>
                          <m:t>↓</m:t>
                        </m:r>
                      </m:sup>
                    </m:sSup>
                  </m:oMath>
                </a14:m>
                <a:endParaRPr lang="en-US" altLang="zh-CN" sz="2000" dirty="0" smtClean="0">
                  <a:ea typeface="宋体" charset="-12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zh-CN" sz="2000" dirty="0" smtClean="0">
                    <a:ea typeface="宋体" charset="-122"/>
                  </a:rPr>
                  <a:t>Holding time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/>
                            <a:ea typeface="宋体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/>
                            <a:ea typeface="宋体" charset="-122"/>
                          </a:rPr>
                          <m:t>𝑘</m:t>
                        </m:r>
                      </m:e>
                      <m:sub>
                        <m:r>
                          <a:rPr lang="en-US" altLang="zh-CN" sz="2000" i="1" dirty="0">
                            <a:latin typeface="Cambria Math"/>
                            <a:ea typeface="宋体" charset="-122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ea typeface="宋体" charset="-12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  <a:ea typeface="宋体" charset="-122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altLang="zh-CN" sz="2000" i="1">
                        <a:latin typeface="Cambria Math"/>
                        <a:ea typeface="宋体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/>
                            <a:ea typeface="Cambria Math"/>
                          </a:rPr>
                          <m:t>↑</m:t>
                        </m:r>
                      </m:sup>
                    </m:sSup>
                    <m:r>
                      <a:rPr lang="en-US" altLang="zh-CN" sz="2000" i="1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/>
                            <a:ea typeface="Cambria Math"/>
                          </a:rPr>
                          <m:t>↓</m:t>
                        </m:r>
                      </m:sup>
                    </m:sSup>
                  </m:oMath>
                </a14:m>
                <a:endParaRPr lang="en-US" altLang="zh-CN" sz="2000" dirty="0" smtClean="0">
                  <a:ea typeface="宋体" charset="-12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zh-CN" sz="2000" dirty="0" smtClean="0">
                    <a:ea typeface="宋体" charset="-122"/>
                  </a:rPr>
                  <a:t>Holding time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/>
                            <a:ea typeface="宋体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/>
                            <a:ea typeface="宋体" charset="-122"/>
                          </a:rPr>
                          <m:t>𝑘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/>
                            <a:ea typeface="宋体" charset="-122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ea typeface="宋体" charset="-122"/>
                  </a:rPr>
                  <a:t>:</a:t>
                </a:r>
                <a:r>
                  <a:rPr lang="en-US" altLang="zh-CN" sz="2000" dirty="0">
                    <a:ea typeface="宋体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/>
                            <a:ea typeface="宋体" charset="-122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  <a:ea typeface="宋体" charset="-122"/>
                              </a:rPr>
                              <m:t>𝑏</m:t>
                            </m:r>
                          </m:sub>
                        </m:sSub>
                      </m:sub>
                    </m:sSub>
                    <m:r>
                      <a:rPr lang="en-US" altLang="zh-CN" sz="2000" i="1">
                        <a:latin typeface="Cambria Math"/>
                        <a:ea typeface="宋体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/>
                                    <a:ea typeface="宋体" charset="-122"/>
                                  </a:rPr>
                                  <m:t>𝑏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/>
                            <a:ea typeface="Cambria Math"/>
                          </a:rPr>
                          <m:t>↑</m:t>
                        </m:r>
                      </m:sup>
                    </m:sSup>
                    <m:r>
                      <a:rPr lang="en-US" altLang="zh-CN" sz="2000" i="1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/>
                                    <a:ea typeface="宋体" charset="-122"/>
                                  </a:rPr>
                                  <m:t>𝑏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/>
                            <a:ea typeface="Cambria Math"/>
                          </a:rPr>
                          <m:t>↓</m:t>
                        </m:r>
                      </m:sup>
                    </m:sSup>
                  </m:oMath>
                </a14:m>
                <a:endParaRPr lang="en-US" altLang="zh-CN" sz="2000" dirty="0" smtClean="0">
                  <a:ea typeface="宋体" charset="-12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zh-CN" sz="2000" dirty="0" smtClean="0">
                    <a:ea typeface="宋体" charset="-122"/>
                  </a:rPr>
                  <a:t>Up-down timing: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  <a:ea typeface="宋体" charset="-122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𝑎</m:t>
                            </m:r>
                          </m:sub>
                        </m:sSub>
                      </m:sub>
                    </m:sSub>
                    <m:r>
                      <a:rPr lang="en-US" altLang="zh-CN" sz="2000" i="1">
                        <a:latin typeface="Cambria Math"/>
                        <a:ea typeface="宋体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/>
                                    <a:ea typeface="宋体" charset="-122"/>
                                  </a:rPr>
                                  <m:t>𝑏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/>
                            <a:ea typeface="Cambria Math"/>
                          </a:rPr>
                          <m:t>↓</m:t>
                        </m:r>
                      </m:sup>
                    </m:sSup>
                    <m:r>
                      <a:rPr lang="en-US" altLang="zh-CN" sz="2000" i="1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altLang="zh-CN" sz="2000" i="1">
                            <a:latin typeface="Cambria Math"/>
                            <a:ea typeface="宋体" charset="-122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/>
                                    <a:ea typeface="宋体" charset="-122"/>
                                  </a:rPr>
                                  <m:t>𝑎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sz="2000" i="1">
                            <a:latin typeface="Cambria Math"/>
                            <a:ea typeface="Cambria Math"/>
                          </a:rPr>
                          <m:t>↑</m:t>
                        </m:r>
                      </m:sup>
                    </m:sSup>
                  </m:oMath>
                </a14:m>
                <a:endParaRPr lang="en-US" altLang="zh-CN" sz="2000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600200"/>
                <a:ext cx="7529264" cy="4495800"/>
              </a:xfrm>
              <a:blipFill rotWithShape="1">
                <a:blip r:embed="rId2"/>
                <a:stretch>
                  <a:fillRect l="-972" t="-2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棱台 3"/>
              <p:cNvSpPr/>
              <p:nvPr/>
            </p:nvSpPr>
            <p:spPr bwMode="auto">
              <a:xfrm>
                <a:off x="6459515" y="4461584"/>
                <a:ext cx="864096" cy="792088"/>
              </a:xfrm>
              <a:prstGeom prst="bevel">
                <a:avLst>
                  <a:gd name="adj" fmla="val 25928"/>
                </a:avLst>
              </a:prstGeom>
              <a:solidFill>
                <a:srgbClr val="00B050"/>
              </a:solidFill>
              <a:ln>
                <a:headEnd type="none" w="sm" len="sm"/>
                <a:tailEnd type="none" w="sm" len="sm"/>
              </a:ln>
              <a:extLst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kumimoji="0" lang="en-US" altLang="zh-CN" sz="20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棱台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9515" y="4461584"/>
                <a:ext cx="864096" cy="792088"/>
              </a:xfrm>
              <a:prstGeom prst="bevel">
                <a:avLst>
                  <a:gd name="adj" fmla="val 25928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sm" len="sm"/>
                <a:tailEnd type="none" w="sm" len="sm"/>
              </a:ln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/>
          <p:nvPr/>
        </p:nvCxnSpPr>
        <p:spPr bwMode="auto">
          <a:xfrm>
            <a:off x="6296808" y="3455735"/>
            <a:ext cx="2643565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棱台 8"/>
              <p:cNvSpPr/>
              <p:nvPr/>
            </p:nvSpPr>
            <p:spPr bwMode="auto">
              <a:xfrm>
                <a:off x="8046286" y="4461584"/>
                <a:ext cx="864096" cy="792088"/>
              </a:xfrm>
              <a:prstGeom prst="bevel">
                <a:avLst>
                  <a:gd name="adj" fmla="val 25928"/>
                </a:avLst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棱台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6286" y="4461584"/>
                <a:ext cx="864096" cy="792088"/>
              </a:xfrm>
              <a:prstGeom prst="bevel">
                <a:avLst>
                  <a:gd name="adj" fmla="val 25928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sm" len="sm"/>
                <a:tailEnd type="none" w="sm" len="sm"/>
              </a:ln>
              <a:ex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/>
          <p:cNvCxnSpPr/>
          <p:nvPr/>
        </p:nvCxnSpPr>
        <p:spPr bwMode="auto">
          <a:xfrm>
            <a:off x="6296808" y="3322412"/>
            <a:ext cx="0" cy="133323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/>
          <p:nvPr/>
        </p:nvCxnSpPr>
        <p:spPr bwMode="auto">
          <a:xfrm>
            <a:off x="8938592" y="3322412"/>
            <a:ext cx="0" cy="133323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连接符 15"/>
          <p:cNvCxnSpPr/>
          <p:nvPr/>
        </p:nvCxnSpPr>
        <p:spPr bwMode="auto">
          <a:xfrm>
            <a:off x="7290213" y="3322412"/>
            <a:ext cx="0" cy="133323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连接符 16"/>
          <p:cNvCxnSpPr/>
          <p:nvPr/>
        </p:nvCxnSpPr>
        <p:spPr bwMode="auto">
          <a:xfrm>
            <a:off x="7922764" y="3322412"/>
            <a:ext cx="0" cy="133323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06541" y="2799255"/>
                <a:ext cx="792088" cy="523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/>
                              <a:ea typeface="宋体" charset="-122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  <m:t>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  <a:ea typeface="宋体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  <a:ea typeface="宋体" charset="-122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  <a:ea typeface="宋体" charset="-122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e>
                        <m:sup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↓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541" y="2799255"/>
                <a:ext cx="792088" cy="5231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5559" y="2799254"/>
                <a:ext cx="792088" cy="523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/>
                              <a:ea typeface="宋体" charset="-122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  <m:t>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  <a:ea typeface="宋体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  <a:ea typeface="宋体" charset="-122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  <a:ea typeface="宋体" charset="-122"/>
                                    </a:rPr>
                                    <m:t>𝑎</m:t>
                                  </m:r>
                                </m:sub>
                              </m:sSub>
                            </m:sub>
                          </m:sSub>
                        </m:e>
                        <m:sup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↑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59" y="2799254"/>
                <a:ext cx="792088" cy="5231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26720" y="2804274"/>
                <a:ext cx="792088" cy="524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/>
                              <a:ea typeface="宋体" charset="-122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  <m:t>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  <a:ea typeface="宋体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  <a:ea typeface="宋体" charset="-122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/>
                                      <a:ea typeface="宋体" charset="-122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</m:e>
                        <m:sup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↓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720" y="2804274"/>
                <a:ext cx="792088" cy="524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542548" y="2790821"/>
                <a:ext cx="792088" cy="536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/>
                              <a:ea typeface="宋体" charset="-122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  <m:t>𝑡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  <a:ea typeface="宋体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  <a:ea typeface="宋体" charset="-122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/>
                                      <a:ea typeface="宋体" charset="-122"/>
                                    </a:rPr>
                                    <m:t>𝑏</m:t>
                                  </m:r>
                                </m:sub>
                              </m:sSub>
                            </m:sub>
                          </m:sSub>
                        </m:e>
                        <m:sup>
                          <m:r>
                            <a:rPr lang="en-US" altLang="zh-CN" sz="2400" i="1" smtClean="0">
                              <a:latin typeface="Cambria Math"/>
                              <a:ea typeface="Cambria Math"/>
                            </a:rPr>
                            <m:t>↑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548" y="2790821"/>
                <a:ext cx="792088" cy="5363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右大括号 21"/>
          <p:cNvSpPr/>
          <p:nvPr/>
        </p:nvSpPr>
        <p:spPr bwMode="auto">
          <a:xfrm rot="5400000">
            <a:off x="6616379" y="3228686"/>
            <a:ext cx="360040" cy="987628"/>
          </a:xfrm>
          <a:prstGeom prst="rightBrace">
            <a:avLst>
              <a:gd name="adj1" fmla="val 30097"/>
              <a:gd name="adj2" fmla="val 48129"/>
            </a:avLst>
          </a:prstGeom>
          <a:noFill/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右大括号 22"/>
          <p:cNvSpPr/>
          <p:nvPr/>
        </p:nvSpPr>
        <p:spPr bwMode="auto">
          <a:xfrm rot="5400000">
            <a:off x="8251548" y="3213695"/>
            <a:ext cx="360040" cy="1017609"/>
          </a:xfrm>
          <a:prstGeom prst="rightBrace">
            <a:avLst>
              <a:gd name="adj1" fmla="val 30097"/>
              <a:gd name="adj2" fmla="val 48129"/>
            </a:avLst>
          </a:prstGeom>
          <a:noFill/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右大括号 23"/>
          <p:cNvSpPr/>
          <p:nvPr/>
        </p:nvSpPr>
        <p:spPr bwMode="auto">
          <a:xfrm rot="5400000">
            <a:off x="7431961" y="3402799"/>
            <a:ext cx="360040" cy="621564"/>
          </a:xfrm>
          <a:prstGeom prst="rightBrace">
            <a:avLst>
              <a:gd name="adj1" fmla="val 30097"/>
              <a:gd name="adj2" fmla="val 48129"/>
            </a:avLst>
          </a:prstGeom>
          <a:noFill/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右大括号 24"/>
          <p:cNvSpPr/>
          <p:nvPr/>
        </p:nvSpPr>
        <p:spPr bwMode="auto">
          <a:xfrm rot="16200000">
            <a:off x="6926878" y="1934835"/>
            <a:ext cx="360040" cy="1620179"/>
          </a:xfrm>
          <a:prstGeom prst="rightBrace">
            <a:avLst>
              <a:gd name="adj1" fmla="val 30097"/>
              <a:gd name="adj2" fmla="val 48129"/>
            </a:avLst>
          </a:prstGeom>
          <a:noFill/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98857" y="2024998"/>
                <a:ext cx="792088" cy="496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/>
                              <a:ea typeface="宋体" charset="-122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  <a:ea typeface="宋体" charset="-122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/>
                              <a:ea typeface="宋体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  <m:t>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857" y="2024998"/>
                <a:ext cx="792088" cy="496226"/>
              </a:xfrm>
              <a:prstGeom prst="rect">
                <a:avLst/>
              </a:prstGeom>
              <a:blipFill rotWithShape="1">
                <a:blip r:embed="rId9"/>
                <a:stretch>
                  <a:fillRect l="-2308" r="-3846"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59515" y="3902520"/>
                <a:ext cx="792088" cy="49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/>
                              <a:ea typeface="宋体" charset="-122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  <a:ea typeface="宋体" charset="-122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515" y="3902520"/>
                <a:ext cx="792088" cy="49532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082290" y="3902520"/>
                <a:ext cx="792088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/>
                              <a:ea typeface="宋体" charset="-122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  <a:ea typeface="宋体" charset="-122"/>
                            </a:rPr>
                            <m:t>𝐻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  <a:ea typeface="宋体" charset="-122"/>
                                </a:rPr>
                                <m:t>𝑏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290" y="3902520"/>
                <a:ext cx="792088" cy="5079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90202" y="3902520"/>
                <a:ext cx="792088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/>
                              <a:ea typeface="宋体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  <a:ea typeface="宋体" charset="-122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宋体" charset="-12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  <a:ea typeface="宋体" charset="-122"/>
                                </a:rPr>
                                <m:t>𝑎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202" y="3902520"/>
                <a:ext cx="792088" cy="50796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8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Keystroke features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600200"/>
                <a:ext cx="7601272" cy="1528192"/>
              </a:xfrm>
            </p:spPr>
            <p:txBody>
              <a:bodyPr/>
              <a:lstStyle/>
              <a:p>
                <a:r>
                  <a:rPr lang="en-US" altLang="zh-CN" sz="2400" dirty="0" smtClean="0"/>
                  <a:t>The feature for a password of length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CN" sz="2400" dirty="0" smtClean="0"/>
                  <a:t> can be represented as a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(2</m:t>
                    </m:r>
                    <m:r>
                      <a:rPr lang="en-US" altLang="zh-CN" sz="2400" i="1" dirty="0" smtClean="0">
                        <a:latin typeface="Cambria Math"/>
                      </a:rPr>
                      <m:t>𝑙</m:t>
                    </m:r>
                    <m:r>
                      <a:rPr lang="en-US" altLang="zh-CN" sz="2400" i="1" dirty="0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altLang="zh-CN" sz="2400" dirty="0" smtClean="0"/>
                  <a:t>-dimensional vector</a:t>
                </a:r>
                <a:endParaRPr lang="en-US" altLang="zh-CN" sz="240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altLang="zh-CN" sz="2800" b="1" dirty="0">
                    <a:latin typeface="Cambria Math"/>
                  </a:rPr>
                  <a:t>x</a:t>
                </a:r>
                <a:r>
                  <a:rPr lang="en-US" altLang="zh-CN" sz="2800" i="1" dirty="0" smtClean="0"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en-US" altLang="zh-CN" sz="2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CN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600200"/>
                <a:ext cx="7601272" cy="1528192"/>
              </a:xfrm>
              <a:blipFill rotWithShape="1">
                <a:blip r:embed="rId3"/>
                <a:stretch>
                  <a:fillRect l="-962" t="-3200" r="-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大括号 3"/>
          <p:cNvSpPr/>
          <p:nvPr/>
        </p:nvSpPr>
        <p:spPr bwMode="auto">
          <a:xfrm rot="5400000">
            <a:off x="4160312" y="1919900"/>
            <a:ext cx="360040" cy="2416984"/>
          </a:xfrm>
          <a:prstGeom prst="rightBrace">
            <a:avLst>
              <a:gd name="adj1" fmla="val 71197"/>
              <a:gd name="adj2" fmla="val 50000"/>
            </a:avLst>
          </a:prstGeom>
          <a:noFill/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右大括号 4"/>
          <p:cNvSpPr/>
          <p:nvPr/>
        </p:nvSpPr>
        <p:spPr bwMode="auto">
          <a:xfrm rot="5400000">
            <a:off x="6336196" y="2264296"/>
            <a:ext cx="360040" cy="1728192"/>
          </a:xfrm>
          <a:prstGeom prst="rightBrace">
            <a:avLst>
              <a:gd name="adj1" fmla="val 71197"/>
              <a:gd name="adj2" fmla="val 50000"/>
            </a:avLst>
          </a:prstGeom>
          <a:noFill/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0947" y="3464358"/>
            <a:ext cx="205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Inter-keystroke time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9012" y="347056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Hold time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 txBox="1">
                <a:spLocks/>
              </p:cNvSpPr>
              <p:nvPr/>
            </p:nvSpPr>
            <p:spPr bwMode="auto">
              <a:xfrm>
                <a:off x="1187624" y="3992488"/>
                <a:ext cx="7488832" cy="1164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90000"/>
                  <a:buFont typeface="Symbol" pitchFamily="18" charset="2"/>
                  <a:buChar char="¨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zh-CN" sz="2400" kern="0" dirty="0" smtClean="0"/>
                  <a:t>For each user, n sample of the above feature vectors will be collected, for which the mean and absolute deviation will be calculated</a:t>
                </a:r>
                <a:endParaRPr lang="en-US" altLang="zh-CN" sz="24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altLang="zh-CN" sz="2800" b="1" i="0" smtClean="0">
                              <a:latin typeface="Cambria Math"/>
                            </a:rPr>
                            <m:t>𝐱</m:t>
                          </m:r>
                        </m:e>
                      </m:bar>
                      <m:r>
                        <a:rPr lang="en-US" altLang="zh-CN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800" b="0" i="1" smtClean="0">
                          <a:latin typeface="Cambria Math"/>
                        </a:rPr>
                        <m:t>, </m:t>
                      </m:r>
                      <m:r>
                        <a:rPr lang="en-US" altLang="zh-CN" sz="2800" b="1">
                          <a:latin typeface="Cambria Math"/>
                        </a:rPr>
                        <m:t>𝐝</m:t>
                      </m:r>
                      <m:r>
                        <a:rPr lang="en-US" altLang="zh-CN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i="1">
                              <a:latin typeface="Cambria Math"/>
                            </a:rPr>
                            <m:t>𝑖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latin typeface="Cambria Math"/>
                                </a:rPr>
                                <m:t>−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zh-CN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2800" b="1" dirty="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ba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800" i="1" dirty="0">
                  <a:latin typeface="Cambria Math"/>
                </a:endParaRPr>
              </a:p>
              <a:p>
                <a:endParaRPr lang="en-US" altLang="zh-CN" sz="2800" i="1" kern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992488"/>
                <a:ext cx="7488832" cy="1164704"/>
              </a:xfrm>
              <a:prstGeom prst="rect">
                <a:avLst/>
              </a:prstGeom>
              <a:blipFill rotWithShape="1">
                <a:blip r:embed="rId4"/>
                <a:stretch>
                  <a:fillRect l="-1059" t="-4188" r="-1303" b="-979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96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Anomaly Detection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600200"/>
                <a:ext cx="7924800" cy="4495800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Given a test vector </a:t>
                </a:r>
                <a14:m>
                  <m:oMath xmlns:m="http://schemas.openxmlformats.org/officeDocument/2006/math">
                    <m:r>
                      <a:rPr lang="en-US" altLang="zh-CN" sz="2800" b="1" i="0" dirty="0" smtClean="0">
                        <a:latin typeface="Cambria Math"/>
                      </a:rPr>
                      <m:t>𝐭𝐬</m:t>
                    </m:r>
                  </m:oMath>
                </a14:m>
                <a:r>
                  <a:rPr lang="en-US" altLang="zh-CN" sz="2800" dirty="0" smtClean="0"/>
                  <a:t>, two kinds of anomaly scores can be computed:</a:t>
                </a:r>
              </a:p>
              <a:p>
                <a:pPr lvl="1"/>
                <a:r>
                  <a:rPr lang="en-US" altLang="zh-CN" sz="2400" dirty="0" smtClean="0"/>
                  <a:t>Euclidean distance based anomaly score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𝑡𝑠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zh-CN" sz="24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bar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altLang="zh-CN" sz="2400" dirty="0" smtClean="0"/>
              </a:p>
              <a:p>
                <a:pPr lvl="1"/>
                <a:r>
                  <a:rPr lang="en-US" altLang="zh-CN" sz="2400" dirty="0" smtClean="0"/>
                  <a:t>Manhattan distance based anomaly score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/>
                                        </a:rPr>
                                        <m:t>𝑡𝑠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en-US" altLang="zh-CN" sz="2400" b="0" i="1" smtClean="0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ba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zh-CN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600200"/>
                <a:ext cx="7924800" cy="4495800"/>
              </a:xfrm>
              <a:blipFill rotWithShape="1">
                <a:blip r:embed="rId2"/>
                <a:stretch>
                  <a:fillRect l="-1308" t="-1357" r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95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Anomaly Detection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600200"/>
                <a:ext cx="7529264" cy="4495800"/>
              </a:xfrm>
            </p:spPr>
            <p:txBody>
              <a:bodyPr/>
              <a:lstStyle/>
              <a:p>
                <a:r>
                  <a:rPr lang="en-US" altLang="zh-CN" sz="2800" dirty="0" smtClean="0"/>
                  <a:t>Keystroke biometric classification</a:t>
                </a:r>
              </a:p>
              <a:p>
                <a:endParaRPr lang="en-US" altLang="zh-CN" sz="2800" dirty="0" smtClean="0"/>
              </a:p>
              <a:p>
                <a:pPr lvl="1"/>
                <a:r>
                  <a:rPr lang="en-US" altLang="zh-CN" sz="2400" dirty="0" smtClean="0"/>
                  <a:t>Anomaly detectors take a test vector as input and output one bit indicating positive or negative</a:t>
                </a:r>
              </a:p>
              <a:p>
                <a:pPr lvl="1"/>
                <a:endParaRPr lang="en-US" altLang="zh-CN" sz="2400" dirty="0" smtClean="0"/>
              </a:p>
              <a:p>
                <a:pPr lvl="1"/>
                <a:r>
                  <a:rPr lang="en-US" altLang="zh-CN" sz="2400" dirty="0" smtClean="0"/>
                  <a:t>A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is chosen to map the anomaly score to positive or negative</a:t>
                </a:r>
              </a:p>
              <a:p>
                <a:pPr marL="457200" lvl="1" indent="0">
                  <a:buNone/>
                </a:pPr>
                <a:endParaRPr lang="en-US" altLang="zh-CN" sz="2400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𝐶𝑙𝑎𝑠𝑠𝑖𝑓𝑦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CN" sz="2400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b="1">
                              <a:latin typeface="Cambria Math"/>
                            </a:rPr>
                            <m:t>𝐭𝐬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/>
                        </a:rPr>
                        <m:t>]=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𝑜𝑠𝑡𝑖𝑣𝑒</m:t>
                                </m:r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𝑛𝑒𝑔𝑎𝑡𝑖𝑣𝑒</m:t>
                                </m:r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 ≤</m:t>
                                </m:r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40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600200"/>
                <a:ext cx="7529264" cy="4495800"/>
              </a:xfrm>
              <a:blipFill rotWithShape="1">
                <a:blip r:embed="rId3"/>
                <a:stretch>
                  <a:fillRect l="-1377" t="-1357" r="-1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7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Anomaly Detection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600200"/>
                <a:ext cx="4288904" cy="4493096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800" dirty="0"/>
                  <a:t>Classification accuracy measures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CN" sz="2400" dirty="0"/>
                  <a:t>FRR – false rejection rate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zh-CN" sz="2000" dirty="0"/>
                  <a:t>FRR decreases with higher threshold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CN" sz="2400" dirty="0"/>
                  <a:t>FAR – false acceptance rate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zh-CN" sz="2000" dirty="0" smtClean="0"/>
                  <a:t>FAR increases </a:t>
                </a:r>
                <a:r>
                  <a:rPr lang="en-US" altLang="zh-CN" sz="2000" dirty="0"/>
                  <a:t>with higher threshold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CN" sz="2400" dirty="0"/>
                  <a:t>EER – equal error rate    FRR = FAR</a:t>
                </a:r>
              </a:p>
              <a:p>
                <a:pPr lvl="2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00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altLang="zh-CN" sz="200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dirty="0"/>
                  <a:t> can be chosen based on EER</a:t>
                </a:r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600200"/>
                <a:ext cx="4288904" cy="4493096"/>
              </a:xfrm>
              <a:blipFill rotWithShape="1">
                <a:blip r:embed="rId2"/>
                <a:stretch>
                  <a:fillRect l="-2415" t="-3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83" y="1916832"/>
            <a:ext cx="3585022" cy="2449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061766" y="2593511"/>
            <a:ext cx="550137" cy="2769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2"/>
                </a:solidFill>
              </a:rPr>
              <a:t>FAR</a:t>
            </a:r>
            <a:endParaRPr lang="zh-CN" altLang="en-US" sz="12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2455012"/>
            <a:ext cx="504056" cy="2769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2"/>
                </a:solidFill>
              </a:rPr>
              <a:t>FRR</a:t>
            </a:r>
            <a:endParaRPr lang="zh-CN" alt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ved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saved</Template>
  <TotalTime>914</TotalTime>
  <Words>1471</Words>
  <Application>Microsoft Office PowerPoint</Application>
  <PresentationFormat>全屏显示(4:3)</PresentationFormat>
  <Paragraphs>207</Paragraphs>
  <Slides>27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saved</vt:lpstr>
      <vt:lpstr>I can be You: Questioning the use of Keystroke Dynamics as Biometrics </vt:lpstr>
      <vt:lpstr>Outline</vt:lpstr>
      <vt:lpstr>Biometrics</vt:lpstr>
      <vt:lpstr>Keystroke biometrics</vt:lpstr>
      <vt:lpstr>Keystroke features</vt:lpstr>
      <vt:lpstr>Keystroke features</vt:lpstr>
      <vt:lpstr>Anomaly Detection</vt:lpstr>
      <vt:lpstr>Anomaly Detection</vt:lpstr>
      <vt:lpstr>Anomaly Detection</vt:lpstr>
      <vt:lpstr>Experiment Design</vt:lpstr>
      <vt:lpstr>Experiment Design</vt:lpstr>
      <vt:lpstr>Experiment Design</vt:lpstr>
      <vt:lpstr>Experiment Design</vt:lpstr>
      <vt:lpstr>Experiment Design</vt:lpstr>
      <vt:lpstr>Experiment Results</vt:lpstr>
      <vt:lpstr>Experiment Results</vt:lpstr>
      <vt:lpstr>Experiment Results</vt:lpstr>
      <vt:lpstr>Experiment Results</vt:lpstr>
      <vt:lpstr>Experiment Results</vt:lpstr>
      <vt:lpstr>Experiment Results</vt:lpstr>
      <vt:lpstr>Experiment Results</vt:lpstr>
      <vt:lpstr>Experiment Results</vt:lpstr>
      <vt:lpstr>Experiment Results</vt:lpstr>
      <vt:lpstr>Experiment Results</vt:lpstr>
      <vt:lpstr>Conclusion</vt:lpstr>
      <vt:lpstr>Comments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Kai</dc:creator>
  <cp:lastModifiedBy>Kai</cp:lastModifiedBy>
  <cp:revision>207</cp:revision>
  <dcterms:created xsi:type="dcterms:W3CDTF">2013-04-07T00:16:46Z</dcterms:created>
  <dcterms:modified xsi:type="dcterms:W3CDTF">2013-04-10T03:36:30Z</dcterms:modified>
</cp:coreProperties>
</file>