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59" r:id="rId3"/>
    <p:sldId id="261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66" r:id="rId12"/>
    <p:sldId id="271" r:id="rId13"/>
    <p:sldId id="273" r:id="rId14"/>
    <p:sldId id="277" r:id="rId15"/>
    <p:sldId id="272" r:id="rId16"/>
    <p:sldId id="293" r:id="rId17"/>
    <p:sldId id="275" r:id="rId18"/>
    <p:sldId id="278" r:id="rId19"/>
    <p:sldId id="280" r:id="rId20"/>
    <p:sldId id="281" r:id="rId21"/>
    <p:sldId id="282" r:id="rId22"/>
    <p:sldId id="284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35480-0337-4E58-BFC2-943FEE87D60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92A14-46C9-471F-891D-67A8CA49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~shmat/shmat_ndss13postman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2A14-46C9-471F-891D-67A8CA49FE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0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Paper:</a:t>
            </a:r>
          </a:p>
          <a:p>
            <a:r>
              <a:rPr lang="en-US" sz="1600" dirty="0" smtClean="0"/>
              <a:t>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The Postman Always Rings Twice: Attacking and Defending postMessage in HTML5 Websites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",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Sooel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Vitaly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Shmatikov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 NDSS 2013</a:t>
            </a:r>
            <a:r>
              <a:rPr lang="en-US" sz="1600" dirty="0" smtClean="0"/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Site: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2A14-46C9-471F-891D-67A8CA49FE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~shmat/shmat_ndss13postma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3schools.com/html/html5_intro.asp" TargetMode="External"/><Relationship Id="rId4" Type="http://schemas.openxmlformats.org/officeDocument/2006/relationships/hyperlink" Target="http://novogeek.com/post/The-need-for-HTML5-postMessage-API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ob.edu/targe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7854696" cy="2286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Paper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Sooel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Son and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Vitaly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Shmatikov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University of Texas 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Austin, NDSS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2013. </a:t>
            </a:r>
            <a:endParaRPr lang="en-US" altLang="zh-CN" sz="28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000" i="1" dirty="0" smtClean="0"/>
          </a:p>
          <a:p>
            <a:pPr algn="ctr"/>
            <a:r>
              <a:rPr lang="en-US" altLang="zh-CN" sz="2000" i="1" dirty="0" smtClean="0"/>
              <a:t>Presented </a:t>
            </a:r>
            <a:r>
              <a:rPr lang="en-US" altLang="zh-CN" sz="2000" i="1" dirty="0"/>
              <a:t>by:</a:t>
            </a:r>
            <a:r>
              <a:rPr lang="en-US" altLang="zh-CN" sz="2800" i="1" dirty="0"/>
              <a:t> </a:t>
            </a:r>
          </a:p>
          <a:p>
            <a:pPr algn="ctr"/>
            <a:r>
              <a:rPr lang="en-US" altLang="zh-CN" sz="2200" i="1" dirty="0" err="1" smtClean="0">
                <a:latin typeface="Times New Roman" pitchFamily="18" charset="0"/>
                <a:cs typeface="Times New Roman" pitchFamily="18" charset="0"/>
              </a:rPr>
              <a:t>Sheetal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i="1" dirty="0" err="1" smtClean="0">
                <a:latin typeface="Times New Roman" pitchFamily="18" charset="0"/>
                <a:cs typeface="Times New Roman" pitchFamily="18" charset="0"/>
              </a:rPr>
              <a:t>Mutati</a:t>
            </a:r>
            <a:endParaRPr lang="en-US" altLang="zh-CN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effectLst/>
              </a:rPr>
              <a:t>              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Postman Always 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Rings Twice:</a:t>
            </a:r>
            <a:br>
              <a:rPr lang="en-US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Attacking and Defending postMessage in HTML5 Websites</a:t>
            </a:r>
            <a:br>
              <a:rPr lang="en-US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Sheetal\Desktop\postm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1816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1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5715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Heavy threat model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90" y="1536700"/>
            <a:ext cx="7571509" cy="326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If an attacker-controlled page directly includes a </a:t>
            </a:r>
            <a:r>
              <a:rPr lang="en-US" dirty="0" err="1"/>
              <a:t>thirdparty</a:t>
            </a:r>
            <a:r>
              <a:rPr lang="en-US" dirty="0"/>
              <a:t> frame, an origin check cannot prevent the attacker from sending messages to this frame. This is because third-party content is intended to accept messages from the hosting </a:t>
            </a:r>
            <a:r>
              <a:rPr lang="en-US" dirty="0" smtClean="0"/>
              <a:t>page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Unfortunately, third-party content may contain vulnerabilities.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/>
              <a:t>, it may use the data from received messages in executable scripts or write it into local storage. This may give the attacker a way to inject malicious code into the content provider’s </a:t>
            </a:r>
            <a:r>
              <a:rPr lang="en-US" dirty="0" smtClean="0"/>
              <a:t>origin</a:t>
            </a:r>
            <a:endParaRPr lang="en-US" dirty="0"/>
          </a:p>
          <a:p>
            <a:pPr marL="285750" indent="-285750" algn="ctr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Consequences of postMessage abuse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219200"/>
            <a:ext cx="79248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Some unprotected or badly protected postMessage receivers use the data from received messages in executable </a:t>
            </a:r>
            <a:r>
              <a:rPr lang="en-US" dirty="0" smtClean="0"/>
              <a:t>scripts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opens the door to cross-site scripting attacks and, in general, injection of arbitrary malicious content into both their origin and the origin of any page that includes ﬂawed third-party </a:t>
            </a:r>
            <a:r>
              <a:rPr lang="en-US" dirty="0" smtClean="0"/>
              <a:t>content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Consequences of postMessage abuse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1447800"/>
            <a:ext cx="35814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This shows an exploit against the front page of people.com. </a:t>
            </a:r>
            <a:r>
              <a:rPr lang="en-US" dirty="0" smtClean="0"/>
              <a:t>The </a:t>
            </a:r>
            <a:r>
              <a:rPr lang="en-US" dirty="0"/>
              <a:t>front page of people.com </a:t>
            </a:r>
            <a:r>
              <a:rPr lang="en-US" dirty="0" smtClean="0"/>
              <a:t>was altered with </a:t>
            </a:r>
            <a:r>
              <a:rPr lang="en-US" dirty="0"/>
              <a:t>the NDSS 2013 Call for Papers and </a:t>
            </a:r>
            <a:r>
              <a:rPr lang="en-US" dirty="0" smtClean="0"/>
              <a:t>the photos </a:t>
            </a:r>
            <a:r>
              <a:rPr lang="en-US" dirty="0"/>
              <a:t>of the authors of this </a:t>
            </a:r>
            <a:r>
              <a:rPr lang="en-US" dirty="0" smtClean="0"/>
              <a:t>paper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page includes a third-party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script</a:t>
            </a:r>
            <a:r>
              <a:rPr lang="en-US" dirty="0"/>
              <a:t> from </a:t>
            </a:r>
            <a:r>
              <a:rPr lang="en-US" dirty="0" smtClean="0"/>
              <a:t>jumptime.com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5865" t="17674" r="27725" b="26169"/>
          <a:stretch/>
        </p:blipFill>
        <p:spPr bwMode="auto">
          <a:xfrm>
            <a:off x="761999" y="1447800"/>
            <a:ext cx="4262253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9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Consequences of postMessage abuse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1447800"/>
            <a:ext cx="35814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Line </a:t>
            </a:r>
            <a:r>
              <a:rPr lang="en-US" dirty="0" smtClean="0"/>
              <a:t>3 aims </a:t>
            </a:r>
            <a:r>
              <a:rPr lang="en-US" dirty="0"/>
              <a:t>to ensure that the source of the message is in </a:t>
            </a:r>
            <a:r>
              <a:rPr lang="en-US" dirty="0" smtClean="0"/>
              <a:t>the jumptime.com </a:t>
            </a:r>
            <a:r>
              <a:rPr lang="en-US" dirty="0"/>
              <a:t>origin, but the regular expression is </a:t>
            </a:r>
            <a:r>
              <a:rPr lang="en-US" dirty="0" smtClean="0"/>
              <a:t>incorrect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The check thus accepts messages from any origin ending in “jumptime.com”, e.g., </a:t>
            </a:r>
            <a:r>
              <a:rPr lang="en-US" dirty="0" smtClean="0"/>
              <a:t>eviljumptime.com</a:t>
            </a:r>
            <a:r>
              <a:rPr lang="en-US" dirty="0"/>
              <a:t> </a:t>
            </a:r>
            <a:r>
              <a:rPr lang="en-US" dirty="0" smtClean="0"/>
              <a:t>resulting in  </a:t>
            </a:r>
            <a:r>
              <a:rPr lang="en-US" dirty="0"/>
              <a:t>injection of arbitrary scripts into any page that includes the jumptime.com script 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949" t="26796" r="51763" b="31585"/>
          <a:stretch/>
        </p:blipFill>
        <p:spPr bwMode="auto">
          <a:xfrm>
            <a:off x="1143000" y="1447800"/>
            <a:ext cx="37338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9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Consequences of postMessage abuse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1447800"/>
            <a:ext cx="3581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shows a similar attack in which the photo of a prominent security </a:t>
            </a:r>
            <a:r>
              <a:rPr lang="en-US" dirty="0" smtClean="0"/>
              <a:t>researcher has </a:t>
            </a:r>
            <a:r>
              <a:rPr lang="en-US" dirty="0"/>
              <a:t>been injected into americanidol.com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224" t="15678" r="27244" b="11916"/>
          <a:stretch/>
        </p:blipFill>
        <p:spPr bwMode="auto">
          <a:xfrm>
            <a:off x="1295400" y="1447800"/>
            <a:ext cx="3419475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01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0769" t="18530" r="32052" b="54675"/>
          <a:stretch/>
        </p:blipFill>
        <p:spPr bwMode="auto">
          <a:xfrm>
            <a:off x="1269999" y="1905000"/>
            <a:ext cx="6959599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4572000"/>
            <a:ext cx="6857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nalyzed </a:t>
            </a:r>
            <a:r>
              <a:rPr lang="en-US" dirty="0"/>
              <a:t>the front pages of the </a:t>
            </a:r>
            <a:r>
              <a:rPr lang="en-US" dirty="0" err="1"/>
              <a:t>Alexa</a:t>
            </a:r>
            <a:r>
              <a:rPr lang="en-US" dirty="0"/>
              <a:t> top 10,000 websites and found 2,245 distinct hosts using </a:t>
            </a:r>
            <a:r>
              <a:rPr lang="en-US" dirty="0" smtClean="0"/>
              <a:t>postMessage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944" y="1727200"/>
            <a:ext cx="7010399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Table 1 shows that 2,245 hosts (22% of the visited hosts) have at least one postMessage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receiver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Because the same content is often used by hundreds or even thousands of different sites,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136 distinct receivers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were found in this survey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65 of these receivers, used by 1,585 hosts, do not perform any checks on the origin of received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messages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third row of Table 1 shows that 261 hosts use 14 distinct receivers that attempt to check the origin of the message, but their checks are semantically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incorrect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66800" y="1651000"/>
            <a:ext cx="6362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Table 2 shows the incorrect origin checks found in the survey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750" t="12828" r="26603" b="10491"/>
          <a:stretch/>
        </p:blipFill>
        <p:spPr bwMode="auto">
          <a:xfrm>
            <a:off x="886691" y="2147887"/>
            <a:ext cx="7419109" cy="394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5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944" y="1727200"/>
            <a:ext cx="7010399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total number of hosts that include postMessage receivers with an incorrect or missing origin check is 1,712(some hosts include multiple receivers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receiver with a missing or incorrect origin check has an exploitable vulnerability if it allows the attacker to (1) inject a script, or (2) read or write local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storage</a:t>
            </a: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distinct receivers with exploitable vulnerabilities were found. These receivers compromise the security of 84 different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hosts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930" t="8660" r="27885" b="21222"/>
          <a:stretch/>
        </p:blipFill>
        <p:spPr bwMode="auto">
          <a:xfrm>
            <a:off x="990599" y="1785937"/>
            <a:ext cx="7238999" cy="4310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38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5" y="228600"/>
            <a:ext cx="7851648" cy="990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52" y="1586346"/>
            <a:ext cx="7854696" cy="408016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1600200"/>
            <a:ext cx="67818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109355"/>
            <a:ext cx="67818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Security Risks of postMessage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2673927"/>
            <a:ext cx="67056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Consequences of PostMessage  abuse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3283528"/>
            <a:ext cx="67056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analysis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63700" y="4305300"/>
            <a:ext cx="65532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85900" y="3778828"/>
            <a:ext cx="67056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22356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1430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Origin-based defense for third-party content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286000"/>
            <a:ext cx="69342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This defense protects against the “light” threat model </a:t>
            </a:r>
            <a:endParaRPr lang="en-US" dirty="0" smtClean="0"/>
          </a:p>
          <a:p>
            <a:pPr lvl="0"/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It is based on a simple code pattern that content providers can easily add to their scripts, is supported by all existing browsers, and guarantees the following property:</a:t>
            </a:r>
          </a:p>
          <a:p>
            <a:r>
              <a:rPr lang="en-US" dirty="0"/>
              <a:t>                   </a:t>
            </a:r>
            <a:r>
              <a:rPr lang="en-US" b="1" i="1" dirty="0">
                <a:solidFill>
                  <a:srgbClr val="FFFF00"/>
                </a:solidFill>
              </a:rPr>
              <a:t>only the origin that loaded a third-party frame can send messages to this </a:t>
            </a:r>
            <a:r>
              <a:rPr lang="en-US" b="1" i="1" dirty="0" smtClean="0">
                <a:solidFill>
                  <a:srgbClr val="FFFF00"/>
                </a:solidFill>
              </a:rPr>
              <a:t>frame</a:t>
            </a:r>
            <a:endParaRPr lang="en-US" i="1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The idea behind this defense is to establish a shared secret token between the frame belonging to the site owner (</a:t>
            </a:r>
            <a:r>
              <a:rPr lang="en-US" dirty="0" err="1"/>
              <a:t>siteOwner</a:t>
            </a:r>
            <a:r>
              <a:rPr lang="en-US" dirty="0"/>
              <a:t>) and the inner frame belonging to the </a:t>
            </a:r>
            <a:r>
              <a:rPr lang="en-US" dirty="0" err="1"/>
              <a:t>thirdparty</a:t>
            </a:r>
            <a:r>
              <a:rPr lang="en-US" dirty="0"/>
              <a:t> content provider (provider</a:t>
            </a:r>
            <a:r>
              <a:rPr lang="en-US" dirty="0" smtClean="0"/>
              <a:t>) 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Scripts from any origin other than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siteOwner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provider are prevented from reading the token by the same origin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1430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Origin-based defense for third-party content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9" y="2057400"/>
            <a:ext cx="7342909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Authenticating messages to third-party frames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Before creating the provider’s frame, the outer script generates a 64-bit pseudo-random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htoken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outer script sends a message to the inner frame via postMessage, the outer script must attach the shared secret token to the message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postMessage request must also restrict the origin of the recipient to the provider’s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The message receiver function in the inner frame authenticates messages by checking whether their data contains the same token as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attribute of the frame—this is represented by the generic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holdtoken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function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1430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Origin-based defense for third-party content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50801" t="10262" r="14744" b="26740"/>
          <a:stretch/>
        </p:blipFill>
        <p:spPr bwMode="auto">
          <a:xfrm>
            <a:off x="1524000" y="2376487"/>
            <a:ext cx="6400800" cy="3795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8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17599" y="11430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Origin-based defense for third-party content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9" y="2057400"/>
            <a:ext cx="7342909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Authenticating messages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third-party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frames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enable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hosting page to receive messages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provider’s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frame, the outer script may attach a message receiver to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page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Authentication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much simpler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receiver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because the correct origin of the messages is always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17599" y="11430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Frame-based defense for third-party content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9" y="2057400"/>
            <a:ext cx="7342909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immediate parent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thirdparty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frame can send messages to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frame</a:t>
            </a: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property guaranteed by this defense does not allow the third-party content to receive messages from sibling frames that belong to the same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390" t="48745" r="50001" b="30731"/>
          <a:stretch/>
        </p:blipFill>
        <p:spPr bwMode="auto">
          <a:xfrm>
            <a:off x="2286000" y="4419600"/>
            <a:ext cx="6553200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1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17599" y="11430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Defenses for the “heavy” threat model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9" y="2057400"/>
            <a:ext cx="7342909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/>
              <a:t> protect </a:t>
            </a:r>
            <a:r>
              <a:rPr lang="en-US" dirty="0" smtClean="0"/>
              <a:t>the </a:t>
            </a:r>
            <a:r>
              <a:rPr lang="en-US" dirty="0"/>
              <a:t>content from “heavy” threats, third-party content providers must carefully examine what their receivers do in response to received </a:t>
            </a:r>
            <a:r>
              <a:rPr lang="en-US" dirty="0" smtClean="0"/>
              <a:t>messages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If the receiver performs potentially dangerous operations such as </a:t>
            </a:r>
            <a:r>
              <a:rPr lang="en-US" dirty="0" err="1"/>
              <a:t>eval</a:t>
            </a:r>
            <a:r>
              <a:rPr lang="en-US" dirty="0"/>
              <a:t> on the data from received messages, it must consider the possibility that the message may be </a:t>
            </a:r>
            <a:r>
              <a:rPr lang="en-US" dirty="0" smtClean="0"/>
              <a:t>malicious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Messages sent to other frames should not contain sensitive information and their recipient origin should be </a:t>
            </a:r>
            <a:r>
              <a:rPr lang="en-US" dirty="0" smtClean="0"/>
              <a:t>restricted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17599" y="11430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Defense for site owners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9" y="2057400"/>
            <a:ext cx="7342909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based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a simple extension of Content Security Policy (CSP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instructs Web browsers how to conﬁne the origins of Web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the following CSP tells the browser to fetch or execute scripts only from https://api.valid.com or the site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itself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2564" t="31642" r="14423" b="59806"/>
          <a:stretch/>
        </p:blipFill>
        <p:spPr bwMode="auto">
          <a:xfrm>
            <a:off x="2590800" y="4800600"/>
            <a:ext cx="49530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2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8" y="1257300"/>
            <a:ext cx="7086601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Contribution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postMessage mechanism relaxes the same origin policy and delegates the responsibility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checking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source of cross-origin messages from the Web browsers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implementors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third-party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257300"/>
            <a:ext cx="7238999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malicious site can navigate the inner frame to a different content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possibly from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same third party) and send messages to the new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content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equivalent to the “heavy” threat model in which the attacker directly creates frames with third-party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content. Token-based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authentication does not protect against this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scenario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proper defensive technique mentioned for heavy threat models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257300"/>
            <a:ext cx="7238999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Mentioned by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Alkhalaf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automata-based string analysis to verify whether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client-side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input validation functions conform to given policies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4478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 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 security is based on the same origin policy</a:t>
            </a:r>
          </a:p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800" dirty="0" smtClean="0"/>
              <a:t>(SOP</a:t>
            </a:r>
            <a:r>
              <a:rPr lang="en-US" sz="2800" dirty="0"/>
              <a:t>) of browsers disallows scripts loaded from one origin to access </a:t>
            </a:r>
            <a:r>
              <a:rPr lang="en-US" sz="2800" dirty="0" smtClean="0"/>
              <a:t>another </a:t>
            </a:r>
            <a:r>
              <a:rPr lang="en-US" sz="2800" dirty="0"/>
              <a:t>origin 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800" dirty="0" smtClean="0"/>
              <a:t>Two </a:t>
            </a:r>
            <a:r>
              <a:rPr lang="en-US" sz="2800" dirty="0"/>
              <a:t>sites do not belong to same origin if they differ in at least one of the three- protocol, domain name or port number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6691" y="685800"/>
            <a:ext cx="563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Same Origin Policy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3429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Acknowledgement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257300"/>
            <a:ext cx="7238999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Paper:</a:t>
            </a:r>
          </a:p>
          <a:p>
            <a:r>
              <a:rPr lang="en-US" sz="2400" dirty="0"/>
              <a:t>"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The Postman Always Rings Twice: Attacking and Defending postMessage in HTML5 Websites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",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Sooel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Son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Vitaly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Shmatikov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NDSS 2013</a:t>
            </a:r>
            <a:r>
              <a:rPr lang="en-US" sz="2400" dirty="0" smtClean="0"/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Sites: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novogeek.com/post/The-need-for-HTML5-postMessage-API.aspx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http://www.w3schools.com/html/html5_intro.asp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6690" y="1219200"/>
            <a:ext cx="7419109" cy="4619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 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 webpage integrates content from multiple origins, it is often convenient or even necessary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frames from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different origins to communicate with each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HTML5, includes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postMessage facility relaxes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same origin policy by providing a structured mechanism for cross-origin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enables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script to send a message to a window regardless of their respective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origins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3990" y="457200"/>
            <a:ext cx="563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postMessage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1" y="457200"/>
            <a:ext cx="563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postMessage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8237" t="13398" r="20833" b="15336"/>
          <a:stretch/>
        </p:blipFill>
        <p:spPr bwMode="auto">
          <a:xfrm>
            <a:off x="685800" y="1600200"/>
            <a:ext cx="3837709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1676400"/>
            <a:ext cx="35814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frame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://alice.edu/source.html embeds an inner frame from a different origin, 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bob.edu/target.html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msgReceiver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function</a:t>
            </a:r>
          </a:p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sendP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ostMsg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function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1" y="457200"/>
            <a:ext cx="563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postMessage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8399" y="1447800"/>
            <a:ext cx="39624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In the screenshot, the web pages loaded in the top window and </a:t>
            </a:r>
            <a:r>
              <a:rPr lang="en-US" dirty="0" err="1"/>
              <a:t>iframe</a:t>
            </a:r>
            <a:r>
              <a:rPr lang="en-US" dirty="0"/>
              <a:t> are from different </a:t>
            </a:r>
            <a:r>
              <a:rPr lang="en-US" dirty="0" smtClean="0"/>
              <a:t>domains</a:t>
            </a:r>
            <a:r>
              <a:rPr lang="en-US" dirty="0"/>
              <a:t> 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On </a:t>
            </a:r>
            <a:r>
              <a:rPr lang="en-US" dirty="0"/>
              <a:t>clicking the submit button,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message</a:t>
            </a:r>
            <a:r>
              <a:rPr lang="en-US" dirty="0"/>
              <a:t> in textbox is sent to </a:t>
            </a:r>
            <a:r>
              <a:rPr lang="en-US" dirty="0" err="1"/>
              <a:t>iframe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930" t="29931" r="67628" b="34436"/>
          <a:stretch/>
        </p:blipFill>
        <p:spPr bwMode="auto">
          <a:xfrm>
            <a:off x="1074397" y="1528535"/>
            <a:ext cx="3508602" cy="2574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5288" t="42189" r="33975" b="31585"/>
          <a:stretch/>
        </p:blipFill>
        <p:spPr bwMode="auto">
          <a:xfrm>
            <a:off x="1146855" y="4495800"/>
            <a:ext cx="6872288" cy="1904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40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5715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Security Risks of postMessage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6690" y="1219200"/>
            <a:ext cx="787631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Careless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 of postMessage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fraught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danger.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ross-document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messaging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considered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top HTML5 security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threat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3276600"/>
            <a:ext cx="388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 Model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3352800" y="3810000"/>
            <a:ext cx="11811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</p:cNvCxnSpPr>
          <p:nvPr/>
        </p:nvCxnSpPr>
        <p:spPr>
          <a:xfrm>
            <a:off x="4533900" y="3810000"/>
            <a:ext cx="11049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590800" y="4800600"/>
            <a:ext cx="135255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301343" y="4838700"/>
            <a:ext cx="14478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5715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Light threat model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52082" t="15963" r="15706" b="13912"/>
          <a:stretch/>
        </p:blipFill>
        <p:spPr bwMode="auto">
          <a:xfrm>
            <a:off x="990600" y="1524000"/>
            <a:ext cx="30480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2444" y="1536700"/>
            <a:ext cx="3785755" cy="224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 err="1"/>
              <a:t>siteA</a:t>
            </a:r>
            <a:r>
              <a:rPr lang="en-US" dirty="0"/>
              <a:t>  adds third-party content from </a:t>
            </a:r>
            <a:r>
              <a:rPr lang="en-US" dirty="0" err="1"/>
              <a:t>siteB</a:t>
            </a:r>
            <a:r>
              <a:rPr lang="en-US" dirty="0"/>
              <a:t> and </a:t>
            </a:r>
            <a:r>
              <a:rPr lang="en-US" dirty="0" err="1"/>
              <a:t>siteC</a:t>
            </a:r>
            <a:r>
              <a:rPr lang="en-US" dirty="0"/>
              <a:t>  by including scripts from these sites.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dirty="0"/>
              <a:t> scripts run in </a:t>
            </a:r>
            <a:r>
              <a:rPr lang="en-US" dirty="0" err="1"/>
              <a:t>siteA’s</a:t>
            </a:r>
            <a:r>
              <a:rPr lang="en-US" dirty="0"/>
              <a:t> origin and create inner frames whose origins are </a:t>
            </a:r>
            <a:r>
              <a:rPr lang="en-US" dirty="0" err="1"/>
              <a:t>siteB</a:t>
            </a:r>
            <a:r>
              <a:rPr lang="en-US" dirty="0"/>
              <a:t> and </a:t>
            </a:r>
            <a:r>
              <a:rPr lang="en-US" dirty="0" err="1"/>
              <a:t>siteC</a:t>
            </a:r>
            <a:r>
              <a:rPr lang="en-US" dirty="0"/>
              <a:t>, </a:t>
            </a:r>
            <a:r>
              <a:rPr lang="en-US" dirty="0" smtClean="0"/>
              <a:t>respectively </a:t>
            </a:r>
            <a:endParaRPr lang="en-US" dirty="0"/>
          </a:p>
          <a:p>
            <a:pPr marL="285750" indent="-285750" algn="ctr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6690" y="457200"/>
            <a:ext cx="75715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Light threat model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536700"/>
            <a:ext cx="7467599" cy="224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To enable the parent frame (origin: </a:t>
            </a:r>
            <a:r>
              <a:rPr lang="en-US" dirty="0" err="1"/>
              <a:t>siteA</a:t>
            </a:r>
            <a:r>
              <a:rPr lang="en-US" dirty="0"/>
              <a:t>) to send messages to an inner frame (origin: </a:t>
            </a:r>
            <a:r>
              <a:rPr lang="en-US" dirty="0" err="1"/>
              <a:t>siteB</a:t>
            </a:r>
            <a:r>
              <a:rPr lang="en-US" dirty="0"/>
              <a:t>), the script from </a:t>
            </a:r>
            <a:r>
              <a:rPr lang="en-US" dirty="0" err="1"/>
              <a:t>siteB</a:t>
            </a:r>
            <a:r>
              <a:rPr lang="en-US" dirty="0"/>
              <a:t> running in the inner frame attaches a receiver  to the inner </a:t>
            </a:r>
            <a:r>
              <a:rPr lang="en-US" dirty="0" smtClean="0"/>
              <a:t>frame 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Similarly, to enable the parent frame to receive messages from an inner frame (origin: </a:t>
            </a:r>
            <a:r>
              <a:rPr lang="en-US" dirty="0" err="1"/>
              <a:t>siteC</a:t>
            </a:r>
            <a:r>
              <a:rPr lang="en-US" dirty="0"/>
              <a:t>), the script from </a:t>
            </a:r>
            <a:r>
              <a:rPr lang="en-US" dirty="0" err="1"/>
              <a:t>siteC</a:t>
            </a:r>
            <a:r>
              <a:rPr lang="en-US" dirty="0"/>
              <a:t> running in the parent frame attaches a receiver to the parent </a:t>
            </a:r>
            <a:r>
              <a:rPr lang="en-US" dirty="0" smtClean="0"/>
              <a:t>frame</a:t>
            </a:r>
            <a:endParaRPr lang="en-US" dirty="0"/>
          </a:p>
          <a:p>
            <a:pPr marL="285750" indent="-285750" algn="ctr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599" y="4343400"/>
            <a:ext cx="7467599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This setup opens a hole in the same origin </a:t>
            </a:r>
            <a:r>
              <a:rPr lang="en-US" dirty="0" smtClean="0"/>
              <a:t>policy</a:t>
            </a:r>
          </a:p>
          <a:p>
            <a:pPr lvl="0"/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The postMessage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dirty="0"/>
              <a:t> does not guarantee that messages sent to </a:t>
            </a:r>
            <a:r>
              <a:rPr lang="en-US" dirty="0" err="1"/>
              <a:t>siteB</a:t>
            </a:r>
            <a:r>
              <a:rPr lang="en-US" dirty="0"/>
              <a:t> actually come from </a:t>
            </a:r>
            <a:r>
              <a:rPr lang="en-US" dirty="0" err="1"/>
              <a:t>siteA</a:t>
            </a:r>
            <a:r>
              <a:rPr lang="en-US" dirty="0"/>
              <a:t>. In particular, if a malicious page includes </a:t>
            </a:r>
            <a:r>
              <a:rPr lang="en-US" dirty="0" err="1"/>
              <a:t>siteA</a:t>
            </a:r>
            <a:r>
              <a:rPr lang="en-US" dirty="0"/>
              <a:t> as a (possibly invisible) frame, it can send messages to both </a:t>
            </a:r>
            <a:r>
              <a:rPr lang="en-US" dirty="0" err="1"/>
              <a:t>siteA</a:t>
            </a:r>
            <a:r>
              <a:rPr lang="en-US" dirty="0"/>
              <a:t> and its descendant third-party frames </a:t>
            </a:r>
          </a:p>
        </p:txBody>
      </p:sp>
    </p:spTree>
    <p:extLst>
      <p:ext uri="{BB962C8B-B14F-4D97-AF65-F5344CB8AC3E}">
        <p14:creationId xmlns:p14="http://schemas.microsoft.com/office/powerpoint/2010/main" val="36499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1464</TotalTime>
  <Words>1257</Words>
  <Application>Microsoft Office PowerPoint</Application>
  <PresentationFormat>On-screen Show (4:3)</PresentationFormat>
  <Paragraphs>179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               The Postman Always Rings Twice: Attacking and Defending postMessage in HTML5 Websites </vt:lpstr>
      <vt:lpstr>     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Postman Always Rings Twice: Attacking and Defending postMessage in HTML5 Websites</dc:title>
  <dc:creator>Sheetal</dc:creator>
  <cp:lastModifiedBy>Sheetal</cp:lastModifiedBy>
  <cp:revision>66</cp:revision>
  <dcterms:created xsi:type="dcterms:W3CDTF">2013-04-16T12:58:16Z</dcterms:created>
  <dcterms:modified xsi:type="dcterms:W3CDTF">2013-04-17T13:22:20Z</dcterms:modified>
</cp:coreProperties>
</file>