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notesMasterIdLst>
    <p:notesMasterId r:id="rId34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63" r:id="rId20"/>
    <p:sldId id="264" r:id="rId21"/>
    <p:sldId id="278" r:id="rId22"/>
    <p:sldId id="265" r:id="rId23"/>
    <p:sldId id="266" r:id="rId24"/>
    <p:sldId id="279" r:id="rId25"/>
    <p:sldId id="280" r:id="rId26"/>
    <p:sldId id="281" r:id="rId27"/>
    <p:sldId id="282" r:id="rId28"/>
    <p:sldId id="283" r:id="rId29"/>
    <p:sldId id="286" r:id="rId30"/>
    <p:sldId id="285" r:id="rId31"/>
    <p:sldId id="284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27546A5-1D15-4D84-953C-38C192E0E02B}">
          <p14:sldIdLst>
            <p14:sldId id="256"/>
            <p14:sldId id="259"/>
            <p14:sldId id="257"/>
          </p14:sldIdLst>
        </p14:section>
        <p14:section name="Introduction" id="{A303F13A-2801-4D2B-A56C-E69343C5A674}">
          <p14:sldIdLst>
            <p14:sldId id="258"/>
            <p14:sldId id="260"/>
            <p14:sldId id="261"/>
            <p14:sldId id="262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</p14:sldIdLst>
        </p14:section>
        <p14:section name="TaintDroid" id="{F5DD9166-6AB6-48E2-8A2C-8920E4A3AF07}">
          <p14:sldIdLst>
            <p14:sldId id="263"/>
            <p14:sldId id="264"/>
            <p14:sldId id="278"/>
            <p14:sldId id="265"/>
            <p14:sldId id="266"/>
          </p14:sldIdLst>
        </p14:section>
        <p14:section name="Experiment" id="{6E3C5F8E-6872-4E0B-A3A1-A62DB3589CBB}">
          <p14:sldIdLst>
            <p14:sldId id="279"/>
            <p14:sldId id="280"/>
            <p14:sldId id="281"/>
            <p14:sldId id="282"/>
            <p14:sldId id="283"/>
          </p14:sldIdLst>
        </p14:section>
        <p14:section name="Concluding Remarks" id="{B18BAD2C-895C-4E37-BA30-D983F31000CC}">
          <p14:sldIdLst>
            <p14:sldId id="286"/>
            <p14:sldId id="285"/>
            <p14:sldId id="284"/>
            <p14:sldId id="28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by Tobkin" initials="TT" lastIdx="1" clrIdx="0">
    <p:extLst>
      <p:ext uri="{19B8F6BF-5375-455C-9EA6-DF929625EA0E}">
        <p15:presenceInfo xmlns:p15="http://schemas.microsoft.com/office/powerpoint/2012/main" userId="a6aff40e8d6360c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75" autoAdjust="0"/>
    <p:restoredTop sz="90639" autoAdjust="0"/>
  </p:normalViewPr>
  <p:slideViewPr>
    <p:cSldViewPr snapToGrid="0">
      <p:cViewPr varScale="1">
        <p:scale>
          <a:sx n="105" d="100"/>
          <a:sy n="105" d="100"/>
        </p:scale>
        <p:origin x="2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354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3-04-14T14:57:52.553" idx="1">
    <p:pos x="2580" y="3162"/>
    <p:text>Read these abstracts and summarize in comments.</p:text>
    <p:extLst>
      <p:ext uri="{C676402C-5697-4E1C-873F-D02D1690AC5C}">
        <p15:threadingInfo xmlns:p15="http://schemas.microsoft.com/office/powerpoint/2012/main" timeZoneBias="2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A0E4E-E336-471A-8C26-986FCFCFAADB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E798D-4D8D-41D8-ADFA-99320F13F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paper came from the 9</a:t>
            </a:r>
            <a:r>
              <a:rPr lang="en-US" baseline="30000" dirty="0" smtClean="0"/>
              <a:t>th</a:t>
            </a:r>
            <a:r>
              <a:rPr lang="en-US" dirty="0" smtClean="0"/>
              <a:t> USENIX Symposium on Operating Systems Design and </a:t>
            </a:r>
            <a:r>
              <a:rPr lang="en-US" dirty="0" smtClean="0"/>
              <a:t>Implementation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By related topics, I mean additional general information that will help you understand this paper.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E798D-4D8D-41D8-ADFA-99320F13F65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227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 figure from the conference</a:t>
            </a:r>
            <a:r>
              <a:rPr lang="en-US" baseline="0" dirty="0" smtClean="0"/>
              <a:t> paper describing </a:t>
            </a:r>
            <a:r>
              <a:rPr lang="en-US" baseline="0" dirty="0" err="1" smtClean="0"/>
              <a:t>TaintDroid</a:t>
            </a:r>
            <a:r>
              <a:rPr lang="en-US" baseline="0" dirty="0" smtClean="0"/>
              <a:t>. It shows where, at a high level, the various kinds of taint analysis are done. There are 4 “granularities” of taint analysis used in </a:t>
            </a:r>
            <a:r>
              <a:rPr lang="en-US" baseline="0" dirty="0" err="1" smtClean="0"/>
              <a:t>TaintDroid</a:t>
            </a:r>
            <a:r>
              <a:rPr lang="en-US" baseline="0" dirty="0" smtClean="0"/>
              <a:t>, including message-level, variable-level, method-level, and file-level.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E798D-4D8D-41D8-ADFA-99320F13F65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087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Android</a:t>
            </a:r>
            <a:r>
              <a:rPr lang="en-US" baseline="0" dirty="0" smtClean="0"/>
              <a:t> inter-process-communication occurs through binder. Message-level tracking is done here because certain core system applications exist for the purpose of disseminating privacy sensitive information.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E798D-4D8D-41D8-ADFA-99320F13F65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90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variables</a:t>
            </a:r>
            <a:r>
              <a:rPr lang="en-US" baseline="0" dirty="0" smtClean="0"/>
              <a:t> that are operated on must be operated on using the </a:t>
            </a:r>
            <a:r>
              <a:rPr lang="en-US" baseline="0" dirty="0" err="1" smtClean="0"/>
              <a:t>Dalvik</a:t>
            </a:r>
            <a:r>
              <a:rPr lang="en-US" baseline="0" dirty="0" smtClean="0"/>
              <a:t> VM’s virtual registers.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E798D-4D8D-41D8-ADFA-99320F13F65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5130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E798D-4D8D-41D8-ADFA-99320F13F65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3538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E798D-4D8D-41D8-ADFA-99320F13F65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4810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Enck</a:t>
            </a:r>
            <a:r>
              <a:rPr lang="en-US" baseline="0" dirty="0" smtClean="0"/>
              <a:t> et al. found that 20 out of 30 applications had potential privacy violations. 3 applications had multiple violations. *9 applications were flagged by </a:t>
            </a:r>
            <a:r>
              <a:rPr lang="en-US" baseline="0" dirty="0" err="1" smtClean="0"/>
              <a:t>TaintDroid</a:t>
            </a:r>
            <a:r>
              <a:rPr lang="en-US" baseline="0" dirty="0" smtClean="0"/>
              <a:t> in this category, but 2 of them actually mentioned their data usage in their EULAs.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E798D-4D8D-41D8-ADFA-99320F13F65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723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Author’s claim: Their</a:t>
            </a:r>
            <a:r>
              <a:rPr lang="en-US" baseline="0" dirty="0" smtClean="0"/>
              <a:t> claim is probably legitimate. They made the case that (1) most applications are primarily in a “wait” state and (2) heavyweight operations such as screen updates are not monitored by </a:t>
            </a:r>
            <a:r>
              <a:rPr lang="en-US" baseline="0" dirty="0" err="1" smtClean="0"/>
              <a:t>TaintDroid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E798D-4D8D-41D8-ADFA-99320F13F65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2906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TaintDroid</a:t>
            </a:r>
            <a:r>
              <a:rPr lang="en-US" baseline="0" dirty="0" smtClean="0"/>
              <a:t> can: Detecting this requires static code analysis, which is not necessarily an option for closed-source Play Store applications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E798D-4D8D-41D8-ADFA-99320F13F65E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251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case</a:t>
            </a:r>
            <a:r>
              <a:rPr lang="en-US" baseline="0" dirty="0" smtClean="0"/>
              <a:t> you get bored with my presentation, knowing when it will end will probably make you less anxious.</a:t>
            </a:r>
          </a:p>
          <a:p>
            <a:endParaRPr lang="en-US" baseline="0" dirty="0"/>
          </a:p>
          <a:p>
            <a:r>
              <a:rPr lang="en-US" baseline="0" dirty="0" smtClean="0"/>
              <a:t>Unless otherwise indicated somehow, much of this presentation will be told from the viewpoints of </a:t>
            </a:r>
            <a:r>
              <a:rPr lang="en-US" baseline="0" dirty="0" err="1" smtClean="0"/>
              <a:t>Enck</a:t>
            </a:r>
            <a:r>
              <a:rPr lang="en-US" baseline="0" dirty="0" smtClean="0"/>
              <a:t> et al. The implementation of the software described in the paper is very complex, and as such, I will only be giving a high-level description of what was done.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E798D-4D8D-41D8-ADFA-99320F13F65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57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E798D-4D8D-41D8-ADFA-99320F13F65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1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Almost</a:t>
            </a:r>
            <a:r>
              <a:rPr lang="en-US" baseline="0" dirty="0" smtClean="0"/>
              <a:t> ubiquitously store: I’m sure you’re all aware, but cellular phones tend to contain data such as contacts, account information, and lascivious images.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Large array: GPS, accelerometers, cameras, microphones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Monetization: Security is, intrinsically, a secondary concern in most situations, and mobile application distribution is certainly such a situation. The foremost goal of the App Store or the Play Store is to sell applications, and placing more cumbersome security requirements on their distribution is obviously at odds with this.</a:t>
            </a:r>
          </a:p>
          <a:p>
            <a:endParaRPr lang="en-US" dirty="0" smtClean="0"/>
          </a:p>
          <a:p>
            <a:r>
              <a:rPr lang="en-US" dirty="0" smtClean="0"/>
              <a:t>Incidents</a:t>
            </a:r>
            <a:r>
              <a:rPr lang="en-US" baseline="0" dirty="0" smtClean="0"/>
              <a:t> </a:t>
            </a:r>
            <a:r>
              <a:rPr lang="en-US" baseline="0" dirty="0" smtClean="0"/>
              <a:t>of problems exacerbated by smartphones: </a:t>
            </a:r>
            <a:r>
              <a:rPr lang="en-US" dirty="0" smtClean="0"/>
              <a:t>[35, 12] &amp;</a:t>
            </a:r>
            <a:r>
              <a:rPr lang="en-US" baseline="0" dirty="0" smtClean="0"/>
              <a:t> [19]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E798D-4D8D-41D8-ADFA-99320F13F65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7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Idea: Since the phrase goes, “Money talks” and not “security talks,” obviously a smart</a:t>
            </a:r>
            <a:r>
              <a:rPr lang="en-US" baseline="0" dirty="0" smtClean="0"/>
              <a:t> solution is to have some workaround method of determining whether user privacy is being respected or not.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E798D-4D8D-41D8-ADFA-99320F13F65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324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could have been included in the section about </a:t>
            </a:r>
            <a:r>
              <a:rPr lang="en-US" baseline="0" dirty="0" err="1" smtClean="0"/>
              <a:t>TaintDroid’s</a:t>
            </a:r>
            <a:r>
              <a:rPr lang="en-US" baseline="0" dirty="0" smtClean="0"/>
              <a:t> design. I am going to explain taint analysis in general with an example so that the basis upon which </a:t>
            </a:r>
            <a:r>
              <a:rPr lang="en-US" baseline="0" dirty="0" err="1" smtClean="0"/>
              <a:t>TaintDroid</a:t>
            </a:r>
            <a:r>
              <a:rPr lang="en-US" baseline="0" dirty="0" smtClean="0"/>
              <a:t> operates, and why it lends itself as a good tool for privacy analysis, can be understood.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E798D-4D8D-41D8-ADFA-99320F13F65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87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this case, the taint analysis would show that an attack</a:t>
            </a:r>
            <a:r>
              <a:rPr lang="en-US" baseline="0" dirty="0" smtClean="0"/>
              <a:t> is possible</a:t>
            </a:r>
            <a:r>
              <a:rPr lang="en-US" baseline="0" dirty="0" smtClean="0"/>
              <a:t>. Notice, however, that we don’t know exactly how variable L is tainted by variable I as we do in a fully symbolic execution—we only know that the two variables are related. However, computing a fully symbolic execution is often intractable, thus giving dynamic taint analysis some merits as a higher-performance technique (in terms of computational efficiency).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E798D-4D8D-41D8-ADFA-99320F13F65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7554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E798D-4D8D-41D8-ADFA-99320F13F65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1636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this case, the taint analysis</a:t>
            </a:r>
            <a:r>
              <a:rPr lang="en-US" baseline="0" dirty="0" smtClean="0"/>
              <a:t> would show that an attack is not possible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E798D-4D8D-41D8-ADFA-99320F13F65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1375BD78-DDB9-461B-B882-847230BB1165}" type="datetime1">
              <a:rPr lang="en-US" smtClean="0"/>
              <a:t>4/15/2013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smtClean="0"/>
              <a:t>Introduction | TaintDroid | Experiment | Concluding Remarks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2220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/>
          <a:lstStyle/>
          <a:p>
            <a:fld id="{36430245-2F09-440E-8D55-492C96979700}" type="datetime1">
              <a:rPr lang="en-US" smtClean="0"/>
              <a:t>4/15/2013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| TaintDroid | Experiment | Concluding Remarks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315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/>
          <a:lstStyle/>
          <a:p>
            <a:fld id="{2E8ED99C-B2D5-43F9-9437-8B02BC89112D}" type="datetime1">
              <a:rPr lang="en-US" smtClean="0"/>
              <a:t>4/15/2013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| TaintDroid | Experiment | Concluding Remarks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429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/>
          <a:lstStyle/>
          <a:p>
            <a:fld id="{3E95FDE1-DF09-4006-A283-6B0F774B3F92}" type="datetime1">
              <a:rPr lang="en-US" smtClean="0"/>
              <a:t>4/15/2013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| TaintDroid | Experiment | Concluding Remarks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470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/>
          <a:lstStyle/>
          <a:p>
            <a:fld id="{36C51885-599D-4938-B660-62F4F7D45BD9}" type="datetime1">
              <a:rPr lang="en-US" smtClean="0"/>
              <a:t>4/15/2013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| TaintDroid | Experiment | Concluding Remarks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15113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/>
          <a:lstStyle/>
          <a:p>
            <a:fld id="{1C5D0E57-3F7A-4932-840E-A226C0EA675E}" type="datetime1">
              <a:rPr lang="en-US" smtClean="0"/>
              <a:t>4/15/2013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| TaintDroid | Experiment | Concluding Remarks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65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/>
          <a:lstStyle/>
          <a:p>
            <a:fld id="{A4EB9D75-99F8-409C-B2F8-5D69CF0759AD}" type="datetime1">
              <a:rPr lang="en-US" smtClean="0"/>
              <a:t>4/15/2013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| TaintDroid | Experiment | Concluding Remarks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342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/>
          <a:lstStyle/>
          <a:p>
            <a:fld id="{AB8F4F1C-13F5-48BE-BD42-D084F6893D0E}" type="datetime1">
              <a:rPr lang="en-US" smtClean="0"/>
              <a:t>4/15/2013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| TaintDroid | Experiment | Concluding Remarks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17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/>
          <a:lstStyle/>
          <a:p>
            <a:fld id="{B00C382F-85E5-4EFB-BE86-D8D57AF71930}" type="datetime1">
              <a:rPr lang="en-US" smtClean="0"/>
              <a:t>4/15/2013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| TaintDroid | Experiment | Concluding Remarks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088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/>
          <a:lstStyle/>
          <a:p>
            <a:fld id="{5A3C7024-3704-4B57-A3FC-F4001CE8C669}" type="datetime1">
              <a:rPr lang="en-US" smtClean="0"/>
              <a:t>4/15/2013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| TaintDroid | Experiment | Concluding Remarks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481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/>
          <a:lstStyle/>
          <a:p>
            <a:fld id="{A9B76DD8-D4AD-48E8-9865-9A250F3D4E82}" type="datetime1">
              <a:rPr lang="en-US" smtClean="0"/>
              <a:t>4/15/2013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| TaintDroid | Experiment | Concluding Remarks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467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5956935" y="3055858"/>
            <a:ext cx="565404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 smtClean="0"/>
              <a:t>Introduction | </a:t>
            </a:r>
            <a:r>
              <a:rPr lang="en-US" dirty="0" err="1" smtClean="0"/>
              <a:t>TaintDroid</a:t>
            </a:r>
            <a:r>
              <a:rPr lang="en-US" dirty="0" smtClean="0"/>
              <a:t> | Experiment | Concluding Remarks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918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ppanalysis.org/tdroid10.pdf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ppanalysis.org/tdroid10.pdf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ppanalysis.org/tdroid10.pdf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ppanalysis.org/tdroid10.pdf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FCVMvvXHqxU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comments" Target="../comments/commen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users.ece.cmu.edu/~dbrumley/courses/18487-f10/files/taint-analysis-overview.pdf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A Presentation Of</a:t>
            </a:r>
            <a:br>
              <a:rPr lang="en-US" sz="4000" dirty="0"/>
            </a:br>
            <a:r>
              <a:rPr lang="en-US" sz="4000" dirty="0" err="1"/>
              <a:t>TaintDroid</a:t>
            </a:r>
            <a:r>
              <a:rPr lang="en-US" sz="4000" dirty="0"/>
              <a:t> &amp; Related Topics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>
              <a:spcBef>
                <a:spcPts val="900"/>
              </a:spcBef>
            </a:pPr>
            <a:r>
              <a:rPr lang="en-US" dirty="0"/>
              <a:t>Based on the OSDI’10 paper </a:t>
            </a:r>
            <a:r>
              <a:rPr lang="en-US" dirty="0" smtClean="0"/>
              <a:t>“</a:t>
            </a:r>
            <a:r>
              <a:rPr lang="en-US" dirty="0" err="1" smtClean="0"/>
              <a:t>TaintDroid</a:t>
            </a:r>
            <a:r>
              <a:rPr lang="en-US" dirty="0"/>
              <a:t>: An Information-Flow Tracking System for Realtime </a:t>
            </a:r>
            <a:r>
              <a:rPr lang="en-US" dirty="0" smtClean="0"/>
              <a:t>Privacy Monitoring on Smartphones”</a:t>
            </a:r>
          </a:p>
          <a:p>
            <a:pPr>
              <a:spcBef>
                <a:spcPts val="900"/>
              </a:spcBef>
              <a:spcAft>
                <a:spcPts val="0"/>
              </a:spcAft>
            </a:pPr>
            <a:r>
              <a:rPr lang="en-US" dirty="0" smtClean="0"/>
              <a:t>Presented by Toby Tobkin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for CAP6135 Spring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| TaintDroid | Experiment | Concluding Remarks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73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Taint Analysis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 = get_input();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two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(i%2 == 0){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 = i+two;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 = j;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 </a:t>
            </a:r>
            <a:r>
              <a:rPr lang="en-US" sz="2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k = two*two;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 = 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jmp l;</a:t>
            </a:r>
            <a:endParaRPr lang="en-US" sz="2600" dirty="0" smtClean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55575657"/>
              </p:ext>
            </p:extLst>
          </p:nvPr>
        </p:nvGraphicFramePr>
        <p:xfrm>
          <a:off x="4594225" y="1828800"/>
          <a:ext cx="336073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1047"/>
                <a:gridCol w="713232"/>
                <a:gridCol w="163645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Value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Taint Status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/>
              <a:t>Introduction</a:t>
            </a:r>
            <a:r>
              <a:rPr lang="en-US" dirty="0" smtClean="0"/>
              <a:t> | </a:t>
            </a:r>
            <a:r>
              <a:rPr lang="en-US" dirty="0" err="1" smtClean="0"/>
              <a:t>TaintDroid</a:t>
            </a:r>
            <a:r>
              <a:rPr lang="en-US" dirty="0" smtClean="0"/>
              <a:t> | Experiment | Concluding Remarks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74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Taint Analysis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 = get_input();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two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(i%2 == 0){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 = i+two;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 = j;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 </a:t>
            </a:r>
            <a:r>
              <a:rPr lang="en-US" sz="2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k = two*two;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 = 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jmp l;</a:t>
            </a:r>
            <a:endParaRPr lang="en-US" sz="2600" dirty="0" smtClean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3586934"/>
              </p:ext>
            </p:extLst>
          </p:nvPr>
        </p:nvGraphicFramePr>
        <p:xfrm>
          <a:off x="4594225" y="1828800"/>
          <a:ext cx="336073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1047"/>
                <a:gridCol w="713232"/>
                <a:gridCol w="163645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Value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Taint Status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/>
              <a:t>Introduction</a:t>
            </a:r>
            <a:r>
              <a:rPr lang="en-US" dirty="0" smtClean="0"/>
              <a:t> | </a:t>
            </a:r>
            <a:r>
              <a:rPr lang="en-US" dirty="0" err="1" smtClean="0"/>
              <a:t>TaintDroid</a:t>
            </a:r>
            <a:r>
              <a:rPr lang="en-US" dirty="0" smtClean="0"/>
              <a:t> | Experiment | Concluding Remarks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3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Taint Analysis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 = get_input();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two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(i%2 == 0){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 = i+two;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 = j;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 </a:t>
            </a:r>
            <a:r>
              <a:rPr lang="en-US" sz="2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k = two*two;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 = 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jmp l;</a:t>
            </a:r>
            <a:endParaRPr lang="en-US" sz="2600" dirty="0" smtClean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0068687"/>
              </p:ext>
            </p:extLst>
          </p:nvPr>
        </p:nvGraphicFramePr>
        <p:xfrm>
          <a:off x="4594225" y="1828800"/>
          <a:ext cx="336073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1047"/>
                <a:gridCol w="713232"/>
                <a:gridCol w="163645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Value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Taint Status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/>
              <a:t>Introduction</a:t>
            </a:r>
            <a:r>
              <a:rPr lang="en-US" dirty="0" smtClean="0"/>
              <a:t> | </a:t>
            </a:r>
            <a:r>
              <a:rPr lang="en-US" dirty="0" err="1" smtClean="0"/>
              <a:t>TaintDroid</a:t>
            </a:r>
            <a:r>
              <a:rPr lang="en-US" dirty="0" smtClean="0"/>
              <a:t> | Experiment | Concluding Remarks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58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Taint Analysis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 = get_input();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two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(i%2 == 0){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 = i+two;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 = j;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 </a:t>
            </a:r>
            <a:r>
              <a:rPr lang="en-US" sz="2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k = two*two;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 = 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jmp l;</a:t>
            </a:r>
            <a:endParaRPr lang="en-US" sz="2600" dirty="0" smtClean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73949929"/>
              </p:ext>
            </p:extLst>
          </p:nvPr>
        </p:nvGraphicFramePr>
        <p:xfrm>
          <a:off x="4594225" y="1828800"/>
          <a:ext cx="336073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1047"/>
                <a:gridCol w="713232"/>
                <a:gridCol w="163645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Value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Taint Status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/>
              <a:t>Introduction</a:t>
            </a:r>
            <a:r>
              <a:rPr lang="en-US" dirty="0" smtClean="0"/>
              <a:t> | </a:t>
            </a:r>
            <a:r>
              <a:rPr lang="en-US" dirty="0" err="1" smtClean="0"/>
              <a:t>TaintDroid</a:t>
            </a:r>
            <a:r>
              <a:rPr lang="en-US" dirty="0" smtClean="0"/>
              <a:t> | Experiment | Concluding Remarks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44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Dynamic Taint Analysis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 = get_input();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two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(i%2 == 0){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 = i+two;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 = j;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 </a:t>
            </a:r>
            <a:r>
              <a:rPr lang="en-US" sz="2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k = two*two;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 = 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jmp l;</a:t>
            </a:r>
            <a:endParaRPr lang="en-US" sz="2600" dirty="0" smtClean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32109465"/>
              </p:ext>
            </p:extLst>
          </p:nvPr>
        </p:nvGraphicFramePr>
        <p:xfrm>
          <a:off x="4594225" y="1828800"/>
          <a:ext cx="336073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1047"/>
                <a:gridCol w="713232"/>
                <a:gridCol w="163645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Value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Taint Status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/>
              <a:t>Introduction</a:t>
            </a:r>
            <a:r>
              <a:rPr lang="en-US" dirty="0" smtClean="0"/>
              <a:t> | </a:t>
            </a:r>
            <a:r>
              <a:rPr lang="en-US" dirty="0" err="1" smtClean="0"/>
              <a:t>TaintDroid</a:t>
            </a:r>
            <a:r>
              <a:rPr lang="en-US" dirty="0" smtClean="0"/>
              <a:t> | Experiment | Concluding Remarks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6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Dynamic Taint Analysis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 = get_input();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two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(i%2 == 0){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 = i+two;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 = j;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 </a:t>
            </a:r>
            <a:r>
              <a:rPr lang="en-US" sz="2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k = two*two;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 = 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jmp l;</a:t>
            </a:r>
            <a:endParaRPr lang="en-US" sz="2600" dirty="0" smtClean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26832203"/>
              </p:ext>
            </p:extLst>
          </p:nvPr>
        </p:nvGraphicFramePr>
        <p:xfrm>
          <a:off x="4594225" y="1828800"/>
          <a:ext cx="336073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1047"/>
                <a:gridCol w="713232"/>
                <a:gridCol w="163645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Value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Taint Status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/>
              <a:t>Introduction</a:t>
            </a:r>
            <a:r>
              <a:rPr lang="en-US" dirty="0" smtClean="0"/>
              <a:t> | </a:t>
            </a:r>
            <a:r>
              <a:rPr lang="en-US" dirty="0" err="1" smtClean="0"/>
              <a:t>TaintDroid</a:t>
            </a:r>
            <a:r>
              <a:rPr lang="en-US" dirty="0" smtClean="0"/>
              <a:t> | Experiment | Concluding Remarks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89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Dynamic Taint Analysis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 = get_input();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two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(i%2 == 0){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 = i+two;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 = j;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 </a:t>
            </a:r>
            <a:r>
              <a:rPr lang="en-US" sz="2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k = two*two;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 = 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jmp l;</a:t>
            </a:r>
            <a:endParaRPr lang="en-US" sz="2600" dirty="0" smtClean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37958817"/>
              </p:ext>
            </p:extLst>
          </p:nvPr>
        </p:nvGraphicFramePr>
        <p:xfrm>
          <a:off x="4594225" y="1828800"/>
          <a:ext cx="336073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1047"/>
                <a:gridCol w="713232"/>
                <a:gridCol w="163645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Value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Taint Status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/>
              <a:t>Introduction</a:t>
            </a:r>
            <a:r>
              <a:rPr lang="en-US" dirty="0" smtClean="0"/>
              <a:t> | </a:t>
            </a:r>
            <a:r>
              <a:rPr lang="en-US" dirty="0" err="1" smtClean="0"/>
              <a:t>TaintDroid</a:t>
            </a:r>
            <a:r>
              <a:rPr lang="en-US" dirty="0" smtClean="0"/>
              <a:t> | Experiment | Concluding Remarks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57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Dynamic Taint Analysis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 = get_input();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two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(i%2 == 0){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 = i+two;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 = j;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 </a:t>
            </a:r>
            <a:r>
              <a:rPr lang="en-US" sz="2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k = two*two;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 = 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jmp l;</a:t>
            </a:r>
            <a:endParaRPr lang="en-US" sz="2600" dirty="0" smtClean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13297138"/>
              </p:ext>
            </p:extLst>
          </p:nvPr>
        </p:nvGraphicFramePr>
        <p:xfrm>
          <a:off x="4594225" y="1828800"/>
          <a:ext cx="336073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1047"/>
                <a:gridCol w="713232"/>
                <a:gridCol w="163645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Value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Taint Status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/>
              <a:t>Introduction</a:t>
            </a:r>
            <a:r>
              <a:rPr lang="en-US" dirty="0" smtClean="0"/>
              <a:t> | </a:t>
            </a:r>
            <a:r>
              <a:rPr lang="en-US" dirty="0" err="1" smtClean="0"/>
              <a:t>TaintDroid</a:t>
            </a:r>
            <a:r>
              <a:rPr lang="en-US" dirty="0" smtClean="0"/>
              <a:t> | Experiment | Concluding Remarks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35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Dynamic Taint Analysis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 = get_input();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two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(i%2 == 0){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 = i+two;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 = j;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 </a:t>
            </a:r>
            <a:r>
              <a:rPr lang="en-US" sz="2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k = two*two;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 = 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jmp l;</a:t>
            </a:r>
            <a:endParaRPr lang="en-US" sz="2600" dirty="0" smtClean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34184119"/>
              </p:ext>
            </p:extLst>
          </p:nvPr>
        </p:nvGraphicFramePr>
        <p:xfrm>
          <a:off x="4594225" y="1828800"/>
          <a:ext cx="336073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1047"/>
                <a:gridCol w="713232"/>
                <a:gridCol w="163645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Value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Taint Status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/>
              <a:t>Introduction</a:t>
            </a:r>
            <a:r>
              <a:rPr lang="en-US" dirty="0" smtClean="0"/>
              <a:t> | </a:t>
            </a:r>
            <a:r>
              <a:rPr lang="en-US" dirty="0" err="1" smtClean="0"/>
              <a:t>TaintDroid</a:t>
            </a:r>
            <a:r>
              <a:rPr lang="en-US" dirty="0" smtClean="0"/>
              <a:t> | Experiment | Concluding Remarks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32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TaintDroid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TaintDroid</a:t>
            </a:r>
            <a:r>
              <a:rPr lang="en-US" dirty="0" smtClean="0"/>
              <a:t> Architecture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| </a:t>
            </a:r>
            <a:r>
              <a:rPr lang="en-US" b="1" i="1" dirty="0" err="1"/>
              <a:t>TaintDroid</a:t>
            </a:r>
            <a:r>
              <a:rPr lang="en-US" dirty="0" smtClean="0"/>
              <a:t> | Experiment | Concluding Remarks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11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TaintDroid</a:t>
            </a:r>
            <a:r>
              <a:rPr lang="en-US" dirty="0"/>
              <a:t>: An Information-Flow Tracking System for Realtime Privacy Monitoring on </a:t>
            </a:r>
            <a:r>
              <a:rPr lang="en-US" dirty="0" smtClean="0"/>
              <a:t>Smartphones</a:t>
            </a:r>
          </a:p>
          <a:p>
            <a:pPr marL="0" indent="0">
              <a:buNone/>
            </a:pPr>
            <a:r>
              <a:rPr lang="en-US" dirty="0"/>
              <a:t>9th USENIX Symposium on Operating Systems Design and </a:t>
            </a:r>
            <a:r>
              <a:rPr lang="en-US" dirty="0" smtClean="0"/>
              <a:t>Implementation</a:t>
            </a:r>
          </a:p>
          <a:p>
            <a:pPr marL="0" indent="0">
              <a:buNone/>
            </a:pPr>
            <a:r>
              <a:rPr lang="en-US" dirty="0" smtClean="0"/>
              <a:t>Authors:</a:t>
            </a:r>
          </a:p>
          <a:p>
            <a:pPr marL="205730" lvl="1" indent="0">
              <a:buNone/>
            </a:pPr>
            <a:r>
              <a:rPr lang="en-US" dirty="0" smtClean="0"/>
              <a:t>William </a:t>
            </a:r>
            <a:r>
              <a:rPr lang="en-US" dirty="0" err="1" smtClean="0"/>
              <a:t>Enck</a:t>
            </a:r>
            <a:r>
              <a:rPr lang="en-US" dirty="0" smtClean="0"/>
              <a:t>		The </a:t>
            </a:r>
            <a:r>
              <a:rPr lang="en-US" dirty="0"/>
              <a:t>Pennsylvania State </a:t>
            </a:r>
            <a:r>
              <a:rPr lang="en-US" dirty="0" smtClean="0"/>
              <a:t>University</a:t>
            </a:r>
          </a:p>
          <a:p>
            <a:pPr marL="205730" lvl="1" indent="0">
              <a:buNone/>
            </a:pPr>
            <a:r>
              <a:rPr lang="en-US" dirty="0" smtClean="0"/>
              <a:t>Peter Gilbert		Duke University</a:t>
            </a:r>
          </a:p>
          <a:p>
            <a:pPr marL="205730" lvl="1" indent="0">
              <a:buNone/>
            </a:pPr>
            <a:r>
              <a:rPr lang="en-US" dirty="0" err="1" smtClean="0"/>
              <a:t>Byung-Gon</a:t>
            </a:r>
            <a:r>
              <a:rPr lang="en-US" dirty="0" smtClean="0"/>
              <a:t> Chun	Intel Labs</a:t>
            </a:r>
          </a:p>
          <a:p>
            <a:pPr marL="205730" lvl="1" indent="0">
              <a:buNone/>
            </a:pPr>
            <a:r>
              <a:rPr lang="en-US" dirty="0" smtClean="0"/>
              <a:t>Landon P. Cox		Duke University</a:t>
            </a:r>
          </a:p>
          <a:p>
            <a:pPr marL="205730" lvl="1" indent="0">
              <a:buNone/>
            </a:pPr>
            <a:r>
              <a:rPr lang="en-US" dirty="0" err="1" smtClean="0"/>
              <a:t>Jaeyeon</a:t>
            </a:r>
            <a:r>
              <a:rPr lang="en-US" dirty="0" smtClean="0"/>
              <a:t> Jung		Intel Labs</a:t>
            </a:r>
          </a:p>
          <a:p>
            <a:pPr marL="205730" lvl="1" indent="0">
              <a:buNone/>
            </a:pPr>
            <a:r>
              <a:rPr lang="en-US" dirty="0" smtClean="0"/>
              <a:t>Patrick McDaniel	The </a:t>
            </a:r>
            <a:r>
              <a:rPr lang="en-US" dirty="0"/>
              <a:t>Pennsylvania State </a:t>
            </a:r>
            <a:r>
              <a:rPr lang="en-US" dirty="0" smtClean="0"/>
              <a:t>University</a:t>
            </a:r>
          </a:p>
          <a:p>
            <a:pPr marL="205730" lvl="1" indent="0">
              <a:buNone/>
            </a:pPr>
            <a:r>
              <a:rPr lang="en-US" dirty="0" err="1" smtClean="0"/>
              <a:t>Anmol</a:t>
            </a:r>
            <a:r>
              <a:rPr lang="en-US" dirty="0" smtClean="0"/>
              <a:t> N. </a:t>
            </a:r>
            <a:r>
              <a:rPr lang="en-US" dirty="0" err="1" smtClean="0"/>
              <a:t>Sheth</a:t>
            </a:r>
            <a:r>
              <a:rPr lang="en-US" dirty="0" smtClean="0"/>
              <a:t>		Intel Labs 	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| TaintDroid | Experiment | Concluding Remarks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20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TaintDroid</a:t>
            </a:r>
            <a:r>
              <a:rPr lang="en-US" dirty="0" smtClean="0"/>
              <a:t> Architecture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150" y="2531086"/>
            <a:ext cx="6446838" cy="2946766"/>
          </a:xfrm>
        </p:spPr>
      </p:pic>
      <p:sp>
        <p:nvSpPr>
          <p:cNvPr id="12" name="TextBox 11"/>
          <p:cNvSpPr txBox="1"/>
          <p:nvPr/>
        </p:nvSpPr>
        <p:spPr>
          <a:xfrm>
            <a:off x="1878997" y="5293186"/>
            <a:ext cx="4581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Source: </a:t>
            </a:r>
            <a:r>
              <a:rPr lang="en-US" dirty="0" err="1" smtClean="0">
                <a:hlinkClick r:id="rId4"/>
              </a:rPr>
              <a:t>TaintDroid</a:t>
            </a:r>
            <a:r>
              <a:rPr lang="en-US" dirty="0" smtClean="0">
                <a:hlinkClick r:id="rId4"/>
              </a:rPr>
              <a:t> Paper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| </a:t>
            </a:r>
            <a:r>
              <a:rPr lang="en-US" b="1" i="1" dirty="0" err="1"/>
              <a:t>TaintDroid</a:t>
            </a:r>
            <a:r>
              <a:rPr lang="en-US" dirty="0" smtClean="0"/>
              <a:t> | Experiment | Concluding Remarks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21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TaintDroid</a:t>
            </a:r>
            <a:r>
              <a:rPr lang="en-US" dirty="0" smtClean="0"/>
              <a:t> Architecture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150" y="2531086"/>
            <a:ext cx="6446838" cy="2946766"/>
          </a:xfrm>
        </p:spPr>
      </p:pic>
      <p:sp>
        <p:nvSpPr>
          <p:cNvPr id="9" name="Freeform 8"/>
          <p:cNvSpPr/>
          <p:nvPr/>
        </p:nvSpPr>
        <p:spPr>
          <a:xfrm>
            <a:off x="2704475" y="2862072"/>
            <a:ext cx="1529197" cy="996696"/>
          </a:xfrm>
          <a:custGeom>
            <a:avLst/>
            <a:gdLst>
              <a:gd name="connsiteX0" fmla="*/ 130165 w 1318885"/>
              <a:gd name="connsiteY0" fmla="*/ 758952 h 758952"/>
              <a:gd name="connsiteX1" fmla="*/ 84445 w 1318885"/>
              <a:gd name="connsiteY1" fmla="*/ 731520 h 758952"/>
              <a:gd name="connsiteX2" fmla="*/ 29581 w 1318885"/>
              <a:gd name="connsiteY2" fmla="*/ 685800 h 758952"/>
              <a:gd name="connsiteX3" fmla="*/ 11293 w 1318885"/>
              <a:gd name="connsiteY3" fmla="*/ 649224 h 758952"/>
              <a:gd name="connsiteX4" fmla="*/ 20437 w 1318885"/>
              <a:gd name="connsiteY4" fmla="*/ 393192 h 758952"/>
              <a:gd name="connsiteX5" fmla="*/ 47869 w 1318885"/>
              <a:gd name="connsiteY5" fmla="*/ 347472 h 758952"/>
              <a:gd name="connsiteX6" fmla="*/ 66157 w 1318885"/>
              <a:gd name="connsiteY6" fmla="*/ 301752 h 758952"/>
              <a:gd name="connsiteX7" fmla="*/ 139309 w 1318885"/>
              <a:gd name="connsiteY7" fmla="*/ 219456 h 758952"/>
              <a:gd name="connsiteX8" fmla="*/ 185029 w 1318885"/>
              <a:gd name="connsiteY8" fmla="*/ 192024 h 758952"/>
              <a:gd name="connsiteX9" fmla="*/ 221605 w 1318885"/>
              <a:gd name="connsiteY9" fmla="*/ 164592 h 758952"/>
              <a:gd name="connsiteX10" fmla="*/ 377053 w 1318885"/>
              <a:gd name="connsiteY10" fmla="*/ 118872 h 758952"/>
              <a:gd name="connsiteX11" fmla="*/ 477637 w 1318885"/>
              <a:gd name="connsiteY11" fmla="*/ 82296 h 758952"/>
              <a:gd name="connsiteX12" fmla="*/ 806821 w 1318885"/>
              <a:gd name="connsiteY12" fmla="*/ 18288 h 758952"/>
              <a:gd name="connsiteX13" fmla="*/ 907405 w 1318885"/>
              <a:gd name="connsiteY13" fmla="*/ 0 h 758952"/>
              <a:gd name="connsiteX14" fmla="*/ 1145149 w 1318885"/>
              <a:gd name="connsiteY14" fmla="*/ 18288 h 758952"/>
              <a:gd name="connsiteX15" fmla="*/ 1218301 w 1318885"/>
              <a:gd name="connsiteY15" fmla="*/ 64008 h 758952"/>
              <a:gd name="connsiteX16" fmla="*/ 1254877 w 1318885"/>
              <a:gd name="connsiteY16" fmla="*/ 73152 h 758952"/>
              <a:gd name="connsiteX17" fmla="*/ 1318885 w 1318885"/>
              <a:gd name="connsiteY17" fmla="*/ 128016 h 758952"/>
              <a:gd name="connsiteX18" fmla="*/ 1264021 w 1318885"/>
              <a:gd name="connsiteY18" fmla="*/ 347472 h 758952"/>
              <a:gd name="connsiteX19" fmla="*/ 1218301 w 1318885"/>
              <a:gd name="connsiteY19" fmla="*/ 411480 h 758952"/>
              <a:gd name="connsiteX20" fmla="*/ 1190869 w 1318885"/>
              <a:gd name="connsiteY20" fmla="*/ 457200 h 758952"/>
              <a:gd name="connsiteX21" fmla="*/ 1099429 w 1318885"/>
              <a:gd name="connsiteY21" fmla="*/ 521208 h 758952"/>
              <a:gd name="connsiteX22" fmla="*/ 1044565 w 1318885"/>
              <a:gd name="connsiteY22" fmla="*/ 539496 h 758952"/>
              <a:gd name="connsiteX23" fmla="*/ 998845 w 1318885"/>
              <a:gd name="connsiteY23" fmla="*/ 557784 h 758952"/>
              <a:gd name="connsiteX24" fmla="*/ 843397 w 1318885"/>
              <a:gd name="connsiteY24" fmla="*/ 585216 h 758952"/>
              <a:gd name="connsiteX25" fmla="*/ 477637 w 1318885"/>
              <a:gd name="connsiteY25" fmla="*/ 603504 h 758952"/>
              <a:gd name="connsiteX26" fmla="*/ 285613 w 1318885"/>
              <a:gd name="connsiteY26" fmla="*/ 612648 h 758952"/>
              <a:gd name="connsiteX27" fmla="*/ 57013 w 1318885"/>
              <a:gd name="connsiteY27" fmla="*/ 630936 h 758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318885" h="758952">
                <a:moveTo>
                  <a:pt x="130165" y="758952"/>
                </a:moveTo>
                <a:cubicBezTo>
                  <a:pt x="114925" y="749808"/>
                  <a:pt x="99516" y="740940"/>
                  <a:pt x="84445" y="731520"/>
                </a:cubicBezTo>
                <a:cubicBezTo>
                  <a:pt x="63747" y="718584"/>
                  <a:pt x="44199" y="706265"/>
                  <a:pt x="29581" y="685800"/>
                </a:cubicBezTo>
                <a:cubicBezTo>
                  <a:pt x="21658" y="674708"/>
                  <a:pt x="17389" y="661416"/>
                  <a:pt x="11293" y="649224"/>
                </a:cubicBezTo>
                <a:cubicBezTo>
                  <a:pt x="-2251" y="540870"/>
                  <a:pt x="-8270" y="536729"/>
                  <a:pt x="20437" y="393192"/>
                </a:cubicBezTo>
                <a:cubicBezTo>
                  <a:pt x="23923" y="375764"/>
                  <a:pt x="39921" y="363368"/>
                  <a:pt x="47869" y="347472"/>
                </a:cubicBezTo>
                <a:cubicBezTo>
                  <a:pt x="55210" y="332791"/>
                  <a:pt x="57712" y="315827"/>
                  <a:pt x="66157" y="301752"/>
                </a:cubicBezTo>
                <a:cubicBezTo>
                  <a:pt x="77055" y="283589"/>
                  <a:pt x="121134" y="233592"/>
                  <a:pt x="139309" y="219456"/>
                </a:cubicBezTo>
                <a:cubicBezTo>
                  <a:pt x="153338" y="208545"/>
                  <a:pt x="170241" y="201883"/>
                  <a:pt x="185029" y="192024"/>
                </a:cubicBezTo>
                <a:cubicBezTo>
                  <a:pt x="197709" y="183570"/>
                  <a:pt x="207363" y="170017"/>
                  <a:pt x="221605" y="164592"/>
                </a:cubicBezTo>
                <a:cubicBezTo>
                  <a:pt x="272077" y="145364"/>
                  <a:pt x="326294" y="137330"/>
                  <a:pt x="377053" y="118872"/>
                </a:cubicBezTo>
                <a:cubicBezTo>
                  <a:pt x="410581" y="106680"/>
                  <a:pt x="443507" y="92683"/>
                  <a:pt x="477637" y="82296"/>
                </a:cubicBezTo>
                <a:cubicBezTo>
                  <a:pt x="589703" y="48189"/>
                  <a:pt x="687100" y="38812"/>
                  <a:pt x="806821" y="18288"/>
                </a:cubicBezTo>
                <a:cubicBezTo>
                  <a:pt x="840409" y="12530"/>
                  <a:pt x="907405" y="0"/>
                  <a:pt x="907405" y="0"/>
                </a:cubicBezTo>
                <a:cubicBezTo>
                  <a:pt x="986653" y="6096"/>
                  <a:pt x="1066681" y="5632"/>
                  <a:pt x="1145149" y="18288"/>
                </a:cubicBezTo>
                <a:cubicBezTo>
                  <a:pt x="1170604" y="22394"/>
                  <a:pt x="1194439" y="53781"/>
                  <a:pt x="1218301" y="64008"/>
                </a:cubicBezTo>
                <a:cubicBezTo>
                  <a:pt x="1229852" y="68958"/>
                  <a:pt x="1242685" y="70104"/>
                  <a:pt x="1254877" y="73152"/>
                </a:cubicBezTo>
                <a:cubicBezTo>
                  <a:pt x="1256769" y="74571"/>
                  <a:pt x="1318885" y="118464"/>
                  <a:pt x="1318885" y="128016"/>
                </a:cubicBezTo>
                <a:cubicBezTo>
                  <a:pt x="1318885" y="209379"/>
                  <a:pt x="1305007" y="280869"/>
                  <a:pt x="1264021" y="347472"/>
                </a:cubicBezTo>
                <a:cubicBezTo>
                  <a:pt x="1250279" y="369802"/>
                  <a:pt x="1232845" y="389664"/>
                  <a:pt x="1218301" y="411480"/>
                </a:cubicBezTo>
                <a:cubicBezTo>
                  <a:pt x="1208442" y="426268"/>
                  <a:pt x="1202677" y="443916"/>
                  <a:pt x="1190869" y="457200"/>
                </a:cubicBezTo>
                <a:cubicBezTo>
                  <a:pt x="1175040" y="475008"/>
                  <a:pt x="1122026" y="510936"/>
                  <a:pt x="1099429" y="521208"/>
                </a:cubicBezTo>
                <a:cubicBezTo>
                  <a:pt x="1081880" y="529185"/>
                  <a:pt x="1062682" y="532908"/>
                  <a:pt x="1044565" y="539496"/>
                </a:cubicBezTo>
                <a:cubicBezTo>
                  <a:pt x="1029139" y="545105"/>
                  <a:pt x="1014627" y="553275"/>
                  <a:pt x="998845" y="557784"/>
                </a:cubicBezTo>
                <a:cubicBezTo>
                  <a:pt x="937767" y="575235"/>
                  <a:pt x="904901" y="577980"/>
                  <a:pt x="843397" y="585216"/>
                </a:cubicBezTo>
                <a:cubicBezTo>
                  <a:pt x="674576" y="605077"/>
                  <a:pt x="763226" y="592520"/>
                  <a:pt x="477637" y="603504"/>
                </a:cubicBezTo>
                <a:lnTo>
                  <a:pt x="285613" y="612648"/>
                </a:lnTo>
                <a:cubicBezTo>
                  <a:pt x="81452" y="632092"/>
                  <a:pt x="157887" y="630936"/>
                  <a:pt x="57013" y="630936"/>
                </a:cubicBezTo>
              </a:path>
            </a:pathLst>
          </a:custGeom>
          <a:ln w="2540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ine Callout 1 (No Border) 9"/>
          <p:cNvSpPr/>
          <p:nvPr/>
        </p:nvSpPr>
        <p:spPr>
          <a:xfrm>
            <a:off x="5335524" y="1466552"/>
            <a:ext cx="2880360" cy="1289304"/>
          </a:xfrm>
          <a:prstGeom prst="callout1">
            <a:avLst>
              <a:gd name="adj1" fmla="val 56339"/>
              <a:gd name="adj2" fmla="val 22779"/>
              <a:gd name="adj3" fmla="val 112500"/>
              <a:gd name="adj4" fmla="val -38333"/>
            </a:avLst>
          </a:prstGeom>
          <a:ln w="25400">
            <a:solidFill>
              <a:srgbClr val="0070C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Binder IPC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78997" y="5293186"/>
            <a:ext cx="4581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Source: </a:t>
            </a:r>
            <a:r>
              <a:rPr lang="en-US" dirty="0" err="1" smtClean="0">
                <a:hlinkClick r:id="rId4"/>
              </a:rPr>
              <a:t>TaintDroid</a:t>
            </a:r>
            <a:r>
              <a:rPr lang="en-US" dirty="0" smtClean="0">
                <a:hlinkClick r:id="rId4"/>
              </a:rPr>
              <a:t> Paper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| </a:t>
            </a:r>
            <a:r>
              <a:rPr lang="en-US" b="1" i="1" dirty="0" err="1"/>
              <a:t>TaintDroid</a:t>
            </a:r>
            <a:r>
              <a:rPr lang="en-US" dirty="0" smtClean="0"/>
              <a:t> | Experiment | Concluding Remarks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72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TaintDroid</a:t>
            </a:r>
            <a:r>
              <a:rPr lang="en-US" dirty="0" smtClean="0"/>
              <a:t> Architecture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150" y="2531086"/>
            <a:ext cx="6446838" cy="2946766"/>
          </a:xfrm>
        </p:spPr>
      </p:pic>
      <p:sp>
        <p:nvSpPr>
          <p:cNvPr id="9" name="Freeform 8"/>
          <p:cNvSpPr/>
          <p:nvPr/>
        </p:nvSpPr>
        <p:spPr>
          <a:xfrm>
            <a:off x="5863791" y="3358300"/>
            <a:ext cx="1529197" cy="996696"/>
          </a:xfrm>
          <a:custGeom>
            <a:avLst/>
            <a:gdLst>
              <a:gd name="connsiteX0" fmla="*/ 130165 w 1318885"/>
              <a:gd name="connsiteY0" fmla="*/ 758952 h 758952"/>
              <a:gd name="connsiteX1" fmla="*/ 84445 w 1318885"/>
              <a:gd name="connsiteY1" fmla="*/ 731520 h 758952"/>
              <a:gd name="connsiteX2" fmla="*/ 29581 w 1318885"/>
              <a:gd name="connsiteY2" fmla="*/ 685800 h 758952"/>
              <a:gd name="connsiteX3" fmla="*/ 11293 w 1318885"/>
              <a:gd name="connsiteY3" fmla="*/ 649224 h 758952"/>
              <a:gd name="connsiteX4" fmla="*/ 20437 w 1318885"/>
              <a:gd name="connsiteY4" fmla="*/ 393192 h 758952"/>
              <a:gd name="connsiteX5" fmla="*/ 47869 w 1318885"/>
              <a:gd name="connsiteY5" fmla="*/ 347472 h 758952"/>
              <a:gd name="connsiteX6" fmla="*/ 66157 w 1318885"/>
              <a:gd name="connsiteY6" fmla="*/ 301752 h 758952"/>
              <a:gd name="connsiteX7" fmla="*/ 139309 w 1318885"/>
              <a:gd name="connsiteY7" fmla="*/ 219456 h 758952"/>
              <a:gd name="connsiteX8" fmla="*/ 185029 w 1318885"/>
              <a:gd name="connsiteY8" fmla="*/ 192024 h 758952"/>
              <a:gd name="connsiteX9" fmla="*/ 221605 w 1318885"/>
              <a:gd name="connsiteY9" fmla="*/ 164592 h 758952"/>
              <a:gd name="connsiteX10" fmla="*/ 377053 w 1318885"/>
              <a:gd name="connsiteY10" fmla="*/ 118872 h 758952"/>
              <a:gd name="connsiteX11" fmla="*/ 477637 w 1318885"/>
              <a:gd name="connsiteY11" fmla="*/ 82296 h 758952"/>
              <a:gd name="connsiteX12" fmla="*/ 806821 w 1318885"/>
              <a:gd name="connsiteY12" fmla="*/ 18288 h 758952"/>
              <a:gd name="connsiteX13" fmla="*/ 907405 w 1318885"/>
              <a:gd name="connsiteY13" fmla="*/ 0 h 758952"/>
              <a:gd name="connsiteX14" fmla="*/ 1145149 w 1318885"/>
              <a:gd name="connsiteY14" fmla="*/ 18288 h 758952"/>
              <a:gd name="connsiteX15" fmla="*/ 1218301 w 1318885"/>
              <a:gd name="connsiteY15" fmla="*/ 64008 h 758952"/>
              <a:gd name="connsiteX16" fmla="*/ 1254877 w 1318885"/>
              <a:gd name="connsiteY16" fmla="*/ 73152 h 758952"/>
              <a:gd name="connsiteX17" fmla="*/ 1318885 w 1318885"/>
              <a:gd name="connsiteY17" fmla="*/ 128016 h 758952"/>
              <a:gd name="connsiteX18" fmla="*/ 1264021 w 1318885"/>
              <a:gd name="connsiteY18" fmla="*/ 347472 h 758952"/>
              <a:gd name="connsiteX19" fmla="*/ 1218301 w 1318885"/>
              <a:gd name="connsiteY19" fmla="*/ 411480 h 758952"/>
              <a:gd name="connsiteX20" fmla="*/ 1190869 w 1318885"/>
              <a:gd name="connsiteY20" fmla="*/ 457200 h 758952"/>
              <a:gd name="connsiteX21" fmla="*/ 1099429 w 1318885"/>
              <a:gd name="connsiteY21" fmla="*/ 521208 h 758952"/>
              <a:gd name="connsiteX22" fmla="*/ 1044565 w 1318885"/>
              <a:gd name="connsiteY22" fmla="*/ 539496 h 758952"/>
              <a:gd name="connsiteX23" fmla="*/ 998845 w 1318885"/>
              <a:gd name="connsiteY23" fmla="*/ 557784 h 758952"/>
              <a:gd name="connsiteX24" fmla="*/ 843397 w 1318885"/>
              <a:gd name="connsiteY24" fmla="*/ 585216 h 758952"/>
              <a:gd name="connsiteX25" fmla="*/ 477637 w 1318885"/>
              <a:gd name="connsiteY25" fmla="*/ 603504 h 758952"/>
              <a:gd name="connsiteX26" fmla="*/ 285613 w 1318885"/>
              <a:gd name="connsiteY26" fmla="*/ 612648 h 758952"/>
              <a:gd name="connsiteX27" fmla="*/ 57013 w 1318885"/>
              <a:gd name="connsiteY27" fmla="*/ 630936 h 758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318885" h="758952">
                <a:moveTo>
                  <a:pt x="130165" y="758952"/>
                </a:moveTo>
                <a:cubicBezTo>
                  <a:pt x="114925" y="749808"/>
                  <a:pt x="99516" y="740940"/>
                  <a:pt x="84445" y="731520"/>
                </a:cubicBezTo>
                <a:cubicBezTo>
                  <a:pt x="63747" y="718584"/>
                  <a:pt x="44199" y="706265"/>
                  <a:pt x="29581" y="685800"/>
                </a:cubicBezTo>
                <a:cubicBezTo>
                  <a:pt x="21658" y="674708"/>
                  <a:pt x="17389" y="661416"/>
                  <a:pt x="11293" y="649224"/>
                </a:cubicBezTo>
                <a:cubicBezTo>
                  <a:pt x="-2251" y="540870"/>
                  <a:pt x="-8270" y="536729"/>
                  <a:pt x="20437" y="393192"/>
                </a:cubicBezTo>
                <a:cubicBezTo>
                  <a:pt x="23923" y="375764"/>
                  <a:pt x="39921" y="363368"/>
                  <a:pt x="47869" y="347472"/>
                </a:cubicBezTo>
                <a:cubicBezTo>
                  <a:pt x="55210" y="332791"/>
                  <a:pt x="57712" y="315827"/>
                  <a:pt x="66157" y="301752"/>
                </a:cubicBezTo>
                <a:cubicBezTo>
                  <a:pt x="77055" y="283589"/>
                  <a:pt x="121134" y="233592"/>
                  <a:pt x="139309" y="219456"/>
                </a:cubicBezTo>
                <a:cubicBezTo>
                  <a:pt x="153338" y="208545"/>
                  <a:pt x="170241" y="201883"/>
                  <a:pt x="185029" y="192024"/>
                </a:cubicBezTo>
                <a:cubicBezTo>
                  <a:pt x="197709" y="183570"/>
                  <a:pt x="207363" y="170017"/>
                  <a:pt x="221605" y="164592"/>
                </a:cubicBezTo>
                <a:cubicBezTo>
                  <a:pt x="272077" y="145364"/>
                  <a:pt x="326294" y="137330"/>
                  <a:pt x="377053" y="118872"/>
                </a:cubicBezTo>
                <a:cubicBezTo>
                  <a:pt x="410581" y="106680"/>
                  <a:pt x="443507" y="92683"/>
                  <a:pt x="477637" y="82296"/>
                </a:cubicBezTo>
                <a:cubicBezTo>
                  <a:pt x="589703" y="48189"/>
                  <a:pt x="687100" y="38812"/>
                  <a:pt x="806821" y="18288"/>
                </a:cubicBezTo>
                <a:cubicBezTo>
                  <a:pt x="840409" y="12530"/>
                  <a:pt x="907405" y="0"/>
                  <a:pt x="907405" y="0"/>
                </a:cubicBezTo>
                <a:cubicBezTo>
                  <a:pt x="986653" y="6096"/>
                  <a:pt x="1066681" y="5632"/>
                  <a:pt x="1145149" y="18288"/>
                </a:cubicBezTo>
                <a:cubicBezTo>
                  <a:pt x="1170604" y="22394"/>
                  <a:pt x="1194439" y="53781"/>
                  <a:pt x="1218301" y="64008"/>
                </a:cubicBezTo>
                <a:cubicBezTo>
                  <a:pt x="1229852" y="68958"/>
                  <a:pt x="1242685" y="70104"/>
                  <a:pt x="1254877" y="73152"/>
                </a:cubicBezTo>
                <a:cubicBezTo>
                  <a:pt x="1256769" y="74571"/>
                  <a:pt x="1318885" y="118464"/>
                  <a:pt x="1318885" y="128016"/>
                </a:cubicBezTo>
                <a:cubicBezTo>
                  <a:pt x="1318885" y="209379"/>
                  <a:pt x="1305007" y="280869"/>
                  <a:pt x="1264021" y="347472"/>
                </a:cubicBezTo>
                <a:cubicBezTo>
                  <a:pt x="1250279" y="369802"/>
                  <a:pt x="1232845" y="389664"/>
                  <a:pt x="1218301" y="411480"/>
                </a:cubicBezTo>
                <a:cubicBezTo>
                  <a:pt x="1208442" y="426268"/>
                  <a:pt x="1202677" y="443916"/>
                  <a:pt x="1190869" y="457200"/>
                </a:cubicBezTo>
                <a:cubicBezTo>
                  <a:pt x="1175040" y="475008"/>
                  <a:pt x="1122026" y="510936"/>
                  <a:pt x="1099429" y="521208"/>
                </a:cubicBezTo>
                <a:cubicBezTo>
                  <a:pt x="1081880" y="529185"/>
                  <a:pt x="1062682" y="532908"/>
                  <a:pt x="1044565" y="539496"/>
                </a:cubicBezTo>
                <a:cubicBezTo>
                  <a:pt x="1029139" y="545105"/>
                  <a:pt x="1014627" y="553275"/>
                  <a:pt x="998845" y="557784"/>
                </a:cubicBezTo>
                <a:cubicBezTo>
                  <a:pt x="937767" y="575235"/>
                  <a:pt x="904901" y="577980"/>
                  <a:pt x="843397" y="585216"/>
                </a:cubicBezTo>
                <a:cubicBezTo>
                  <a:pt x="674576" y="605077"/>
                  <a:pt x="763226" y="592520"/>
                  <a:pt x="477637" y="603504"/>
                </a:cubicBezTo>
                <a:lnTo>
                  <a:pt x="285613" y="612648"/>
                </a:lnTo>
                <a:cubicBezTo>
                  <a:pt x="81452" y="632092"/>
                  <a:pt x="157887" y="630936"/>
                  <a:pt x="57013" y="630936"/>
                </a:cubicBezTo>
              </a:path>
            </a:pathLst>
          </a:custGeom>
          <a:ln w="2540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ine Callout 1 (No Border) 9"/>
          <p:cNvSpPr/>
          <p:nvPr/>
        </p:nvSpPr>
        <p:spPr>
          <a:xfrm>
            <a:off x="3241548" y="1470064"/>
            <a:ext cx="2880360" cy="1289304"/>
          </a:xfrm>
          <a:prstGeom prst="callout1">
            <a:avLst>
              <a:gd name="adj1" fmla="val 68396"/>
              <a:gd name="adj2" fmla="val 71668"/>
              <a:gd name="adj3" fmla="val 147961"/>
              <a:gd name="adj4" fmla="val 105476"/>
            </a:avLst>
          </a:prstGeom>
          <a:ln w="25400">
            <a:solidFill>
              <a:srgbClr val="0070C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Dalvik</a:t>
            </a:r>
            <a:r>
              <a:rPr lang="en-US" dirty="0" smtClean="0">
                <a:solidFill>
                  <a:schemeClr val="tx1"/>
                </a:solidFill>
              </a:rPr>
              <a:t> VM Interpreter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78997" y="5293186"/>
            <a:ext cx="4581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Source: </a:t>
            </a:r>
            <a:r>
              <a:rPr lang="en-US" dirty="0" err="1" smtClean="0">
                <a:hlinkClick r:id="rId4"/>
              </a:rPr>
              <a:t>TaintDroid</a:t>
            </a:r>
            <a:r>
              <a:rPr lang="en-US" dirty="0" smtClean="0">
                <a:hlinkClick r:id="rId4"/>
              </a:rPr>
              <a:t> Paper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| </a:t>
            </a:r>
            <a:r>
              <a:rPr lang="en-US" b="1" i="1" dirty="0" err="1"/>
              <a:t>TaintDroid</a:t>
            </a:r>
            <a:r>
              <a:rPr lang="en-US" dirty="0" smtClean="0"/>
              <a:t> | Experiment | Concluding Remarks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52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TaintDroid</a:t>
            </a:r>
            <a:r>
              <a:rPr lang="en-US" dirty="0" smtClean="0"/>
              <a:t> Architecture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150" y="2531086"/>
            <a:ext cx="6446838" cy="2946766"/>
          </a:xfrm>
        </p:spPr>
      </p:pic>
      <p:sp>
        <p:nvSpPr>
          <p:cNvPr id="9" name="Freeform 8"/>
          <p:cNvSpPr/>
          <p:nvPr/>
        </p:nvSpPr>
        <p:spPr>
          <a:xfrm>
            <a:off x="5982663" y="3863672"/>
            <a:ext cx="1529197" cy="996696"/>
          </a:xfrm>
          <a:custGeom>
            <a:avLst/>
            <a:gdLst>
              <a:gd name="connsiteX0" fmla="*/ 130165 w 1318885"/>
              <a:gd name="connsiteY0" fmla="*/ 758952 h 758952"/>
              <a:gd name="connsiteX1" fmla="*/ 84445 w 1318885"/>
              <a:gd name="connsiteY1" fmla="*/ 731520 h 758952"/>
              <a:gd name="connsiteX2" fmla="*/ 29581 w 1318885"/>
              <a:gd name="connsiteY2" fmla="*/ 685800 h 758952"/>
              <a:gd name="connsiteX3" fmla="*/ 11293 w 1318885"/>
              <a:gd name="connsiteY3" fmla="*/ 649224 h 758952"/>
              <a:gd name="connsiteX4" fmla="*/ 20437 w 1318885"/>
              <a:gd name="connsiteY4" fmla="*/ 393192 h 758952"/>
              <a:gd name="connsiteX5" fmla="*/ 47869 w 1318885"/>
              <a:gd name="connsiteY5" fmla="*/ 347472 h 758952"/>
              <a:gd name="connsiteX6" fmla="*/ 66157 w 1318885"/>
              <a:gd name="connsiteY6" fmla="*/ 301752 h 758952"/>
              <a:gd name="connsiteX7" fmla="*/ 139309 w 1318885"/>
              <a:gd name="connsiteY7" fmla="*/ 219456 h 758952"/>
              <a:gd name="connsiteX8" fmla="*/ 185029 w 1318885"/>
              <a:gd name="connsiteY8" fmla="*/ 192024 h 758952"/>
              <a:gd name="connsiteX9" fmla="*/ 221605 w 1318885"/>
              <a:gd name="connsiteY9" fmla="*/ 164592 h 758952"/>
              <a:gd name="connsiteX10" fmla="*/ 377053 w 1318885"/>
              <a:gd name="connsiteY10" fmla="*/ 118872 h 758952"/>
              <a:gd name="connsiteX11" fmla="*/ 477637 w 1318885"/>
              <a:gd name="connsiteY11" fmla="*/ 82296 h 758952"/>
              <a:gd name="connsiteX12" fmla="*/ 806821 w 1318885"/>
              <a:gd name="connsiteY12" fmla="*/ 18288 h 758952"/>
              <a:gd name="connsiteX13" fmla="*/ 907405 w 1318885"/>
              <a:gd name="connsiteY13" fmla="*/ 0 h 758952"/>
              <a:gd name="connsiteX14" fmla="*/ 1145149 w 1318885"/>
              <a:gd name="connsiteY14" fmla="*/ 18288 h 758952"/>
              <a:gd name="connsiteX15" fmla="*/ 1218301 w 1318885"/>
              <a:gd name="connsiteY15" fmla="*/ 64008 h 758952"/>
              <a:gd name="connsiteX16" fmla="*/ 1254877 w 1318885"/>
              <a:gd name="connsiteY16" fmla="*/ 73152 h 758952"/>
              <a:gd name="connsiteX17" fmla="*/ 1318885 w 1318885"/>
              <a:gd name="connsiteY17" fmla="*/ 128016 h 758952"/>
              <a:gd name="connsiteX18" fmla="*/ 1264021 w 1318885"/>
              <a:gd name="connsiteY18" fmla="*/ 347472 h 758952"/>
              <a:gd name="connsiteX19" fmla="*/ 1218301 w 1318885"/>
              <a:gd name="connsiteY19" fmla="*/ 411480 h 758952"/>
              <a:gd name="connsiteX20" fmla="*/ 1190869 w 1318885"/>
              <a:gd name="connsiteY20" fmla="*/ 457200 h 758952"/>
              <a:gd name="connsiteX21" fmla="*/ 1099429 w 1318885"/>
              <a:gd name="connsiteY21" fmla="*/ 521208 h 758952"/>
              <a:gd name="connsiteX22" fmla="*/ 1044565 w 1318885"/>
              <a:gd name="connsiteY22" fmla="*/ 539496 h 758952"/>
              <a:gd name="connsiteX23" fmla="*/ 998845 w 1318885"/>
              <a:gd name="connsiteY23" fmla="*/ 557784 h 758952"/>
              <a:gd name="connsiteX24" fmla="*/ 843397 w 1318885"/>
              <a:gd name="connsiteY24" fmla="*/ 585216 h 758952"/>
              <a:gd name="connsiteX25" fmla="*/ 477637 w 1318885"/>
              <a:gd name="connsiteY25" fmla="*/ 603504 h 758952"/>
              <a:gd name="connsiteX26" fmla="*/ 285613 w 1318885"/>
              <a:gd name="connsiteY26" fmla="*/ 612648 h 758952"/>
              <a:gd name="connsiteX27" fmla="*/ 57013 w 1318885"/>
              <a:gd name="connsiteY27" fmla="*/ 630936 h 758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318885" h="758952">
                <a:moveTo>
                  <a:pt x="130165" y="758952"/>
                </a:moveTo>
                <a:cubicBezTo>
                  <a:pt x="114925" y="749808"/>
                  <a:pt x="99516" y="740940"/>
                  <a:pt x="84445" y="731520"/>
                </a:cubicBezTo>
                <a:cubicBezTo>
                  <a:pt x="63747" y="718584"/>
                  <a:pt x="44199" y="706265"/>
                  <a:pt x="29581" y="685800"/>
                </a:cubicBezTo>
                <a:cubicBezTo>
                  <a:pt x="21658" y="674708"/>
                  <a:pt x="17389" y="661416"/>
                  <a:pt x="11293" y="649224"/>
                </a:cubicBezTo>
                <a:cubicBezTo>
                  <a:pt x="-2251" y="540870"/>
                  <a:pt x="-8270" y="536729"/>
                  <a:pt x="20437" y="393192"/>
                </a:cubicBezTo>
                <a:cubicBezTo>
                  <a:pt x="23923" y="375764"/>
                  <a:pt x="39921" y="363368"/>
                  <a:pt x="47869" y="347472"/>
                </a:cubicBezTo>
                <a:cubicBezTo>
                  <a:pt x="55210" y="332791"/>
                  <a:pt x="57712" y="315827"/>
                  <a:pt x="66157" y="301752"/>
                </a:cubicBezTo>
                <a:cubicBezTo>
                  <a:pt x="77055" y="283589"/>
                  <a:pt x="121134" y="233592"/>
                  <a:pt x="139309" y="219456"/>
                </a:cubicBezTo>
                <a:cubicBezTo>
                  <a:pt x="153338" y="208545"/>
                  <a:pt x="170241" y="201883"/>
                  <a:pt x="185029" y="192024"/>
                </a:cubicBezTo>
                <a:cubicBezTo>
                  <a:pt x="197709" y="183570"/>
                  <a:pt x="207363" y="170017"/>
                  <a:pt x="221605" y="164592"/>
                </a:cubicBezTo>
                <a:cubicBezTo>
                  <a:pt x="272077" y="145364"/>
                  <a:pt x="326294" y="137330"/>
                  <a:pt x="377053" y="118872"/>
                </a:cubicBezTo>
                <a:cubicBezTo>
                  <a:pt x="410581" y="106680"/>
                  <a:pt x="443507" y="92683"/>
                  <a:pt x="477637" y="82296"/>
                </a:cubicBezTo>
                <a:cubicBezTo>
                  <a:pt x="589703" y="48189"/>
                  <a:pt x="687100" y="38812"/>
                  <a:pt x="806821" y="18288"/>
                </a:cubicBezTo>
                <a:cubicBezTo>
                  <a:pt x="840409" y="12530"/>
                  <a:pt x="907405" y="0"/>
                  <a:pt x="907405" y="0"/>
                </a:cubicBezTo>
                <a:cubicBezTo>
                  <a:pt x="986653" y="6096"/>
                  <a:pt x="1066681" y="5632"/>
                  <a:pt x="1145149" y="18288"/>
                </a:cubicBezTo>
                <a:cubicBezTo>
                  <a:pt x="1170604" y="22394"/>
                  <a:pt x="1194439" y="53781"/>
                  <a:pt x="1218301" y="64008"/>
                </a:cubicBezTo>
                <a:cubicBezTo>
                  <a:pt x="1229852" y="68958"/>
                  <a:pt x="1242685" y="70104"/>
                  <a:pt x="1254877" y="73152"/>
                </a:cubicBezTo>
                <a:cubicBezTo>
                  <a:pt x="1256769" y="74571"/>
                  <a:pt x="1318885" y="118464"/>
                  <a:pt x="1318885" y="128016"/>
                </a:cubicBezTo>
                <a:cubicBezTo>
                  <a:pt x="1318885" y="209379"/>
                  <a:pt x="1305007" y="280869"/>
                  <a:pt x="1264021" y="347472"/>
                </a:cubicBezTo>
                <a:cubicBezTo>
                  <a:pt x="1250279" y="369802"/>
                  <a:pt x="1232845" y="389664"/>
                  <a:pt x="1218301" y="411480"/>
                </a:cubicBezTo>
                <a:cubicBezTo>
                  <a:pt x="1208442" y="426268"/>
                  <a:pt x="1202677" y="443916"/>
                  <a:pt x="1190869" y="457200"/>
                </a:cubicBezTo>
                <a:cubicBezTo>
                  <a:pt x="1175040" y="475008"/>
                  <a:pt x="1122026" y="510936"/>
                  <a:pt x="1099429" y="521208"/>
                </a:cubicBezTo>
                <a:cubicBezTo>
                  <a:pt x="1081880" y="529185"/>
                  <a:pt x="1062682" y="532908"/>
                  <a:pt x="1044565" y="539496"/>
                </a:cubicBezTo>
                <a:cubicBezTo>
                  <a:pt x="1029139" y="545105"/>
                  <a:pt x="1014627" y="553275"/>
                  <a:pt x="998845" y="557784"/>
                </a:cubicBezTo>
                <a:cubicBezTo>
                  <a:pt x="937767" y="575235"/>
                  <a:pt x="904901" y="577980"/>
                  <a:pt x="843397" y="585216"/>
                </a:cubicBezTo>
                <a:cubicBezTo>
                  <a:pt x="674576" y="605077"/>
                  <a:pt x="763226" y="592520"/>
                  <a:pt x="477637" y="603504"/>
                </a:cubicBezTo>
                <a:lnTo>
                  <a:pt x="285613" y="612648"/>
                </a:lnTo>
                <a:cubicBezTo>
                  <a:pt x="81452" y="632092"/>
                  <a:pt x="157887" y="630936"/>
                  <a:pt x="57013" y="630936"/>
                </a:cubicBezTo>
              </a:path>
            </a:pathLst>
          </a:custGeom>
          <a:ln w="2540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ine Callout 1 (No Border) 9"/>
          <p:cNvSpPr/>
          <p:nvPr/>
        </p:nvSpPr>
        <p:spPr>
          <a:xfrm>
            <a:off x="4055364" y="1579792"/>
            <a:ext cx="2880360" cy="1289304"/>
          </a:xfrm>
          <a:prstGeom prst="callout1">
            <a:avLst>
              <a:gd name="adj1" fmla="val 68396"/>
              <a:gd name="adj2" fmla="val 71668"/>
              <a:gd name="adj3" fmla="val 174202"/>
              <a:gd name="adj4" fmla="val 85159"/>
            </a:avLst>
          </a:prstGeom>
          <a:ln w="25400">
            <a:solidFill>
              <a:srgbClr val="0070C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Android Middleware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78997" y="5293186"/>
            <a:ext cx="4581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Source: </a:t>
            </a:r>
            <a:r>
              <a:rPr lang="en-US" dirty="0" err="1" smtClean="0">
                <a:hlinkClick r:id="rId4"/>
              </a:rPr>
              <a:t>TaintDroid</a:t>
            </a:r>
            <a:r>
              <a:rPr lang="en-US" dirty="0" smtClean="0">
                <a:hlinkClick r:id="rId4"/>
              </a:rPr>
              <a:t> Paper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| </a:t>
            </a:r>
            <a:r>
              <a:rPr lang="en-US" b="1" i="1" dirty="0" err="1"/>
              <a:t>TaintDroid</a:t>
            </a:r>
            <a:r>
              <a:rPr lang="en-US" dirty="0" smtClean="0"/>
              <a:t> | Experiment | Concluding Remarks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80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Experimental Setup, Experimental Results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| </a:t>
            </a:r>
            <a:r>
              <a:rPr lang="en-US" dirty="0" err="1" smtClean="0"/>
              <a:t>TaintDroid</a:t>
            </a:r>
            <a:r>
              <a:rPr lang="en-US" dirty="0" smtClean="0"/>
              <a:t> | </a:t>
            </a:r>
            <a:r>
              <a:rPr lang="en-US" b="1" i="1" dirty="0"/>
              <a:t>Experiment</a:t>
            </a:r>
            <a:r>
              <a:rPr lang="en-US" dirty="0" smtClean="0"/>
              <a:t> | Concluding Remarks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6054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 set of popular Android applications: 1100 applications</a:t>
            </a:r>
          </a:p>
          <a:p>
            <a:r>
              <a:rPr lang="en-US" dirty="0" smtClean="0"/>
              <a:t>358 of 1100 required Internet permissions plus one or more of the following data access permissions:</a:t>
            </a:r>
          </a:p>
          <a:p>
            <a:pPr lvl="1"/>
            <a:r>
              <a:rPr lang="en-US" dirty="0" smtClean="0"/>
              <a:t>location</a:t>
            </a:r>
          </a:p>
          <a:p>
            <a:pPr lvl="1"/>
            <a:r>
              <a:rPr lang="en-US" dirty="0" smtClean="0"/>
              <a:t>camera</a:t>
            </a:r>
          </a:p>
          <a:p>
            <a:pPr lvl="1"/>
            <a:r>
              <a:rPr lang="en-US" dirty="0" smtClean="0"/>
              <a:t>camera</a:t>
            </a:r>
          </a:p>
          <a:p>
            <a:r>
              <a:rPr lang="en-US" dirty="0" smtClean="0"/>
              <a:t>Of these 358, 30 applications randomly selected for examination</a:t>
            </a:r>
          </a:p>
          <a:p>
            <a:pPr lvl="1"/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| </a:t>
            </a:r>
            <a:r>
              <a:rPr lang="en-US" dirty="0" err="1" smtClean="0"/>
              <a:t>TaintDroid</a:t>
            </a:r>
            <a:r>
              <a:rPr lang="en-US" dirty="0" smtClean="0"/>
              <a:t> | </a:t>
            </a:r>
            <a:r>
              <a:rPr lang="en-US" b="1" i="1" dirty="0"/>
              <a:t>Experiment</a:t>
            </a:r>
            <a:r>
              <a:rPr lang="en-US" dirty="0" smtClean="0"/>
              <a:t> | Concluding Remarks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7925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application manually exercised and monitored using </a:t>
            </a:r>
            <a:r>
              <a:rPr lang="en-US" dirty="0" err="1" smtClean="0"/>
              <a:t>TaintDroid</a:t>
            </a:r>
            <a:endParaRPr lang="en-US" dirty="0" smtClean="0"/>
          </a:p>
          <a:p>
            <a:r>
              <a:rPr lang="en-US" dirty="0" smtClean="0"/>
              <a:t>Results verified by comparing </a:t>
            </a:r>
            <a:r>
              <a:rPr lang="en-US" dirty="0" err="1" smtClean="0"/>
              <a:t>TaintDroid</a:t>
            </a:r>
            <a:r>
              <a:rPr lang="en-US" dirty="0" smtClean="0"/>
              <a:t> logs to network packet capture</a:t>
            </a:r>
          </a:p>
          <a:p>
            <a:r>
              <a:rPr lang="en-US" dirty="0" smtClean="0"/>
              <a:t>Also noted whether applications asked user consent for information used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| </a:t>
            </a:r>
            <a:r>
              <a:rPr lang="en-US" dirty="0" err="1" smtClean="0"/>
              <a:t>TaintDroid</a:t>
            </a:r>
            <a:r>
              <a:rPr lang="en-US" dirty="0" smtClean="0"/>
              <a:t> | </a:t>
            </a:r>
            <a:r>
              <a:rPr lang="en-US" b="1" i="1" dirty="0"/>
              <a:t>Experiment</a:t>
            </a:r>
            <a:r>
              <a:rPr lang="en-US" dirty="0" smtClean="0"/>
              <a:t> | Concluding Remarks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2551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2508587"/>
              </p:ext>
            </p:extLst>
          </p:nvPr>
        </p:nvGraphicFramePr>
        <p:xfrm>
          <a:off x="946150" y="1828800"/>
          <a:ext cx="6446838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498"/>
                <a:gridCol w="44943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Observed Behavior (#</a:t>
                      </a:r>
                      <a:r>
                        <a:rPr lang="en-US" baseline="0" dirty="0" smtClean="0"/>
                        <a:t> of apps)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Details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 Information to Content</a:t>
                      </a:r>
                      <a:r>
                        <a:rPr lang="en-US" sz="1600" baseline="0" dirty="0" smtClean="0"/>
                        <a:t> Servers (2)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 apps sent out the phone number IMSI, and ICC-ID along with geo-coordinates to the app’s content server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Device ID to Content Servers</a:t>
                      </a:r>
                      <a:r>
                        <a:rPr lang="en-US" sz="1600" baseline="0" dirty="0" smtClean="0"/>
                        <a:t> (7)*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 social, 1 shopping, 1 reference and 3 other apps transmitted the IMEI number to the app’s content server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Location</a:t>
                      </a:r>
                      <a:r>
                        <a:rPr lang="en-US" sz="1600" baseline="0" dirty="0" smtClean="0"/>
                        <a:t> to Advertisement Servers (15)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 apps sent geo-coordinates to ad.qwapi.com, 5 apps to admob.com,</a:t>
                      </a:r>
                    </a:p>
                    <a:p>
                      <a:r>
                        <a:rPr lang="en-US" sz="1600" dirty="0" smtClean="0"/>
                        <a:t>2 apps to ads.mobclix.com (1 sent location both to admob.com and</a:t>
                      </a:r>
                    </a:p>
                    <a:p>
                      <a:r>
                        <a:rPr lang="en-US" sz="1600" dirty="0" smtClean="0"/>
                        <a:t>ads.mobclix.com) and 4 apps sent </a:t>
                      </a:r>
                      <a:r>
                        <a:rPr lang="en-US" sz="1600" dirty="0" err="1" smtClean="0"/>
                        <a:t>locationy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to data.ﬂurry.com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| </a:t>
            </a:r>
            <a:r>
              <a:rPr lang="en-US" dirty="0" err="1" smtClean="0"/>
              <a:t>TaintDroid</a:t>
            </a:r>
            <a:r>
              <a:rPr lang="en-US" dirty="0" smtClean="0"/>
              <a:t> | </a:t>
            </a:r>
            <a:r>
              <a:rPr lang="en-US" b="1" i="1" dirty="0"/>
              <a:t>Experiment</a:t>
            </a:r>
            <a:r>
              <a:rPr lang="en-US" dirty="0" smtClean="0"/>
              <a:t> | Concluding Remarks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6592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TaintDroid</a:t>
            </a:r>
            <a:r>
              <a:rPr lang="en-US" dirty="0" smtClean="0"/>
              <a:t> produced no false positives on the application set tested</a:t>
            </a:r>
          </a:p>
          <a:p>
            <a:r>
              <a:rPr lang="en-US" dirty="0" smtClean="0"/>
              <a:t>1/2 of applications shared location data with advertising servers</a:t>
            </a:r>
          </a:p>
          <a:p>
            <a:r>
              <a:rPr lang="en-US" dirty="0" smtClean="0"/>
              <a:t>~1/3 expose device ID</a:t>
            </a:r>
          </a:p>
          <a:p>
            <a:r>
              <a:rPr lang="en-US" dirty="0" smtClean="0"/>
              <a:t>Authors claim no perceived latency in using interactive applications</a:t>
            </a:r>
          </a:p>
          <a:p>
            <a:r>
              <a:rPr lang="en-US" dirty="0" err="1" smtClean="0"/>
              <a:t>TaintDroid</a:t>
            </a:r>
            <a:r>
              <a:rPr lang="en-US" dirty="0" smtClean="0"/>
              <a:t> shown to be qualitatively useful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| </a:t>
            </a:r>
            <a:r>
              <a:rPr lang="en-US" dirty="0" err="1" smtClean="0"/>
              <a:t>TaintDroid</a:t>
            </a:r>
            <a:r>
              <a:rPr lang="en-US" dirty="0" smtClean="0"/>
              <a:t> | </a:t>
            </a:r>
            <a:r>
              <a:rPr lang="en-US" b="1" i="1" dirty="0"/>
              <a:t>Experiment</a:t>
            </a:r>
            <a:r>
              <a:rPr lang="en-US" dirty="0" smtClean="0"/>
              <a:t> | Concluding Remarks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80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Concluding Remarks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| </a:t>
            </a:r>
            <a:r>
              <a:rPr lang="en-US" dirty="0" err="1" smtClean="0"/>
              <a:t>TaintDroid</a:t>
            </a:r>
            <a:r>
              <a:rPr lang="en-US" dirty="0" smtClean="0"/>
              <a:t> | Experiment | </a:t>
            </a:r>
            <a:r>
              <a:rPr lang="en-US" b="1" i="1" dirty="0"/>
              <a:t>Concluding Remarks</a:t>
            </a:r>
            <a:endParaRPr lang="en-US" b="1" i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416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			15 slides</a:t>
            </a:r>
          </a:p>
          <a:p>
            <a:r>
              <a:rPr lang="en-US" dirty="0" err="1" smtClean="0"/>
              <a:t>TaintDroid</a:t>
            </a:r>
            <a:r>
              <a:rPr lang="en-US" dirty="0"/>
              <a:t>	</a:t>
            </a:r>
            <a:r>
              <a:rPr lang="en-US" dirty="0" smtClean="0"/>
              <a:t>		5 slides</a:t>
            </a:r>
          </a:p>
          <a:p>
            <a:r>
              <a:rPr lang="en-US" dirty="0" smtClean="0"/>
              <a:t>Experiment			5 slides</a:t>
            </a:r>
          </a:p>
          <a:p>
            <a:r>
              <a:rPr lang="en-US" dirty="0" smtClean="0"/>
              <a:t>Concluding Remarks		4 slides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| </a:t>
            </a:r>
            <a:r>
              <a:rPr lang="en-US" dirty="0" err="1" smtClean="0"/>
              <a:t>TaintDroid</a:t>
            </a:r>
            <a:r>
              <a:rPr lang="en-US" dirty="0" smtClean="0"/>
              <a:t> | Experiment | Concluding Remarks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4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TaintDroid</a:t>
            </a:r>
            <a:r>
              <a:rPr lang="en-US" dirty="0" smtClean="0"/>
              <a:t> produced useful results for every application tested</a:t>
            </a:r>
          </a:p>
          <a:p>
            <a:r>
              <a:rPr lang="en-US" dirty="0" smtClean="0"/>
              <a:t>A useful privacy analysis tool was implemented</a:t>
            </a:r>
          </a:p>
          <a:p>
            <a:pPr lvl="1"/>
            <a:r>
              <a:rPr lang="en-US" dirty="0" smtClean="0"/>
              <a:t>produced no false positives in experiments completed</a:t>
            </a:r>
          </a:p>
          <a:p>
            <a:pPr lvl="1"/>
            <a:r>
              <a:rPr lang="en-US" dirty="0" smtClean="0"/>
              <a:t>high performance in design</a:t>
            </a:r>
          </a:p>
          <a:p>
            <a:pPr lvl="1"/>
            <a:r>
              <a:rPr lang="en-US" dirty="0" smtClean="0"/>
              <a:t>also, released to public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| </a:t>
            </a:r>
            <a:r>
              <a:rPr lang="en-US" dirty="0" err="1" smtClean="0"/>
              <a:t>TaintDroid</a:t>
            </a:r>
            <a:r>
              <a:rPr lang="en-US" dirty="0" smtClean="0"/>
              <a:t> | Experiment | </a:t>
            </a:r>
            <a:r>
              <a:rPr lang="en-US" b="1" i="1" dirty="0"/>
              <a:t>Concluding Remarks</a:t>
            </a:r>
            <a:endParaRPr lang="en-US" b="1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7873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Mentioned by </a:t>
            </a:r>
            <a:r>
              <a:rPr lang="en-US" dirty="0" err="1" smtClean="0"/>
              <a:t>Enck</a:t>
            </a:r>
            <a:r>
              <a:rPr lang="en-US" dirty="0" smtClean="0"/>
              <a:t> et al.:</a:t>
            </a:r>
          </a:p>
          <a:p>
            <a:pPr lvl="1"/>
            <a:r>
              <a:rPr lang="en-US" dirty="0" err="1" smtClean="0"/>
              <a:t>TaintDroid</a:t>
            </a:r>
            <a:r>
              <a:rPr lang="en-US" dirty="0" smtClean="0"/>
              <a:t> can be circumvented by implicit information flow</a:t>
            </a:r>
          </a:p>
          <a:p>
            <a:pPr lvl="1"/>
            <a:r>
              <a:rPr lang="en-US" dirty="0" err="1" smtClean="0"/>
              <a:t>TaintDroid</a:t>
            </a:r>
            <a:r>
              <a:rPr lang="en-US" dirty="0" smtClean="0"/>
              <a:t> cannot tell if tainted information re-enters the phone after leaving</a:t>
            </a:r>
          </a:p>
          <a:p>
            <a:r>
              <a:rPr lang="en-US" dirty="0" smtClean="0"/>
              <a:t>Interactive application latency was reported anecdotally, but could have been measured more formally</a:t>
            </a:r>
          </a:p>
          <a:p>
            <a:pPr lvl="1"/>
            <a:r>
              <a:rPr lang="en-US" dirty="0" smtClean="0"/>
              <a:t>perhaps like this: “</a:t>
            </a:r>
            <a:r>
              <a:rPr lang="en-US" dirty="0" smtClean="0">
                <a:hlinkClick r:id="rId3"/>
              </a:rPr>
              <a:t>Project Butter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| </a:t>
            </a:r>
            <a:r>
              <a:rPr lang="en-US" dirty="0" err="1" smtClean="0"/>
              <a:t>TaintDroid</a:t>
            </a:r>
            <a:r>
              <a:rPr lang="en-US" dirty="0" smtClean="0"/>
              <a:t> | Experiment | </a:t>
            </a:r>
            <a:r>
              <a:rPr lang="en-US" b="1" i="1" dirty="0"/>
              <a:t>Concluding Remarks</a:t>
            </a:r>
            <a:endParaRPr lang="en-US" b="1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12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Mentioned on last slide: certain performance metrics could have been reported more formally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| </a:t>
            </a:r>
            <a:r>
              <a:rPr lang="en-US" dirty="0" err="1" smtClean="0"/>
              <a:t>TaintDroid</a:t>
            </a:r>
            <a:r>
              <a:rPr lang="en-US" dirty="0" smtClean="0"/>
              <a:t> | Experiment | </a:t>
            </a:r>
            <a:r>
              <a:rPr lang="en-US" b="1" i="1" dirty="0"/>
              <a:t>Concluding Remarks</a:t>
            </a:r>
            <a:endParaRPr lang="en-US" b="1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10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Motivation, Taint Analysis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 smtClean="0"/>
              <a:t>Introduction</a:t>
            </a:r>
            <a:r>
              <a:rPr lang="en-US" dirty="0" smtClean="0"/>
              <a:t> | </a:t>
            </a:r>
            <a:r>
              <a:rPr lang="en-US" dirty="0" err="1" smtClean="0"/>
              <a:t>TaintDroid</a:t>
            </a:r>
            <a:r>
              <a:rPr lang="en-US" dirty="0" smtClean="0"/>
              <a:t> | Experiment | Concluding Remarks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13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Historical problem with computer software: privacy violations</a:t>
            </a:r>
          </a:p>
          <a:p>
            <a:pPr lvl="1"/>
            <a:r>
              <a:rPr lang="en-US" dirty="0" smtClean="0"/>
              <a:t>Unwitting users</a:t>
            </a:r>
          </a:p>
          <a:p>
            <a:r>
              <a:rPr lang="en-US" dirty="0" smtClean="0"/>
              <a:t>Problem exacerbated by smartphones</a:t>
            </a:r>
          </a:p>
          <a:p>
            <a:pPr lvl="1"/>
            <a:r>
              <a:rPr lang="en-US" dirty="0" smtClean="0"/>
              <a:t>Almost ubiquitously store private information</a:t>
            </a:r>
          </a:p>
          <a:p>
            <a:pPr lvl="1"/>
            <a:r>
              <a:rPr lang="en-US" dirty="0" smtClean="0"/>
              <a:t>Large array of sensors</a:t>
            </a:r>
          </a:p>
          <a:p>
            <a:pPr lvl="1"/>
            <a:r>
              <a:rPr lang="en-US" dirty="0" smtClean="0"/>
              <a:t>Monetization pressures to detriment of user privacy</a:t>
            </a:r>
          </a:p>
          <a:p>
            <a:pPr lvl="1"/>
            <a:r>
              <a:rPr lang="en-US" dirty="0" smtClean="0"/>
              <a:t>Cited by paper: [12, 19, 35]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780" y="1828800"/>
            <a:ext cx="2447627" cy="43513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4503583" y="6317616"/>
            <a:ext cx="35420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Android’s coarse-grained privacy control</a:t>
            </a:r>
            <a:endParaRPr lang="en-US" sz="1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/>
              <a:t>Introduction</a:t>
            </a:r>
            <a:r>
              <a:rPr lang="en-US" dirty="0" smtClean="0"/>
              <a:t> | </a:t>
            </a:r>
            <a:r>
              <a:rPr lang="en-US" dirty="0" err="1" smtClean="0"/>
              <a:t>TaintDroid</a:t>
            </a:r>
            <a:r>
              <a:rPr lang="en-US" dirty="0" smtClean="0"/>
              <a:t> | Experiment | Concluding Remarks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0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Current privacy control methods arguably inadequate</a:t>
            </a:r>
          </a:p>
          <a:p>
            <a:r>
              <a:rPr lang="en-US" dirty="0" smtClean="0"/>
              <a:t>Idea:</a:t>
            </a:r>
          </a:p>
          <a:p>
            <a:pPr lvl="1"/>
            <a:r>
              <a:rPr lang="en-US" dirty="0" smtClean="0"/>
              <a:t>Can’t change the current system without repercussions</a:t>
            </a:r>
          </a:p>
          <a:p>
            <a:pPr lvl="1"/>
            <a:r>
              <a:rPr lang="en-US" dirty="0" smtClean="0"/>
              <a:t>Instead, create a method to audit untrusted applications</a:t>
            </a:r>
          </a:p>
          <a:p>
            <a:r>
              <a:rPr lang="en-US" dirty="0" smtClean="0"/>
              <a:t>Execution:</a:t>
            </a:r>
          </a:p>
          <a:p>
            <a:pPr lvl="1"/>
            <a:r>
              <a:rPr lang="en-US" dirty="0" smtClean="0"/>
              <a:t>Must be able to detect potential misuses of private information, and</a:t>
            </a:r>
          </a:p>
          <a:p>
            <a:pPr lvl="1"/>
            <a:r>
              <a:rPr lang="en-US" dirty="0" smtClean="0"/>
              <a:t>be fast enough to be usable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780" y="1828800"/>
            <a:ext cx="2447627" cy="43513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4503583" y="6317616"/>
            <a:ext cx="35420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Android’s coarse-grained privacy control</a:t>
            </a:r>
            <a:endParaRPr lang="en-US" sz="1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/>
              <a:t>Introduction</a:t>
            </a:r>
            <a:r>
              <a:rPr lang="en-US" dirty="0" smtClean="0"/>
              <a:t> | </a:t>
            </a:r>
            <a:r>
              <a:rPr lang="en-US" dirty="0" err="1" smtClean="0"/>
              <a:t>TaintDroid</a:t>
            </a:r>
            <a:r>
              <a:rPr lang="en-US" dirty="0" smtClean="0"/>
              <a:t> | Experiment | Concluding Remarks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20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Taint Analysis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mechanism by which </a:t>
            </a:r>
            <a:r>
              <a:rPr lang="en-US" dirty="0" err="1" smtClean="0"/>
              <a:t>TaintDroid</a:t>
            </a:r>
            <a:r>
              <a:rPr lang="en-US" dirty="0" smtClean="0"/>
              <a:t> operates</a:t>
            </a:r>
          </a:p>
          <a:p>
            <a:r>
              <a:rPr lang="en-US" dirty="0" smtClean="0"/>
              <a:t>Basic idea: keep track of what some input does</a:t>
            </a:r>
          </a:p>
          <a:p>
            <a:r>
              <a:rPr lang="en-US" dirty="0" smtClean="0"/>
              <a:t>Considered a type of data flow analysis</a:t>
            </a:r>
          </a:p>
          <a:p>
            <a:r>
              <a:rPr lang="en-US" dirty="0" smtClean="0"/>
              <a:t>Done on concrete executions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/>
              <a:t>Introduction</a:t>
            </a:r>
            <a:r>
              <a:rPr lang="en-US" dirty="0" smtClean="0"/>
              <a:t> | </a:t>
            </a:r>
            <a:r>
              <a:rPr lang="en-US" dirty="0" err="1" smtClean="0"/>
              <a:t>TaintDroid</a:t>
            </a:r>
            <a:r>
              <a:rPr lang="en-US" dirty="0" smtClean="0"/>
              <a:t> | Experiment | Concluding Remarks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40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Taint Analysis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 = get_input();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two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(i%2 == 0){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 = i+two;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 = j;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 </a:t>
            </a:r>
            <a:r>
              <a:rPr lang="en-US" sz="2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k = two*two;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 = 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jmp l;</a:t>
            </a:r>
            <a:endParaRPr lang="en-US" sz="26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sourced from CMU ECE</a:t>
            </a:r>
          </a:p>
          <a:p>
            <a:pPr lvl="1"/>
            <a:r>
              <a:rPr lang="en-US" dirty="0" smtClean="0">
                <a:hlinkClick r:id="rId2"/>
              </a:rPr>
              <a:t>Source</a:t>
            </a:r>
            <a:endParaRPr lang="en-US" dirty="0" smtClean="0"/>
          </a:p>
          <a:p>
            <a:r>
              <a:rPr lang="en-US" dirty="0" smtClean="0"/>
              <a:t>Will show the basic approach of dynamic taint analysis</a:t>
            </a:r>
          </a:p>
          <a:p>
            <a:r>
              <a:rPr lang="en-US" dirty="0" smtClean="0"/>
              <a:t>Two concrete executions will be presented</a:t>
            </a:r>
          </a:p>
          <a:p>
            <a:r>
              <a:rPr lang="en-US" dirty="0" smtClean="0"/>
              <a:t>Goal: evaluate whether control can be hijacked by </a:t>
            </a:r>
            <a:r>
              <a:rPr lang="en-US" dirty="0"/>
              <a:t>[</a:t>
            </a:r>
            <a:r>
              <a:rPr lang="en-US" dirty="0" smtClean="0"/>
              <a:t>malicious] user input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/>
              <a:t>Introduction</a:t>
            </a:r>
            <a:r>
              <a:rPr lang="en-US" dirty="0" smtClean="0"/>
              <a:t> | </a:t>
            </a:r>
            <a:r>
              <a:rPr lang="en-US" dirty="0" err="1" smtClean="0"/>
              <a:t>TaintDroid</a:t>
            </a:r>
            <a:r>
              <a:rPr lang="en-US" dirty="0" smtClean="0"/>
              <a:t> | Experiment | Concluding Remarks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88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Dynamic Taint Analysis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 = get_input();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two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(i%2 == 0){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 = i+two;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 = j;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 </a:t>
            </a:r>
            <a:r>
              <a:rPr lang="en-US" sz="2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k = two*two;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 = 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jmp l;</a:t>
            </a:r>
            <a:endParaRPr lang="en-US" sz="2600" dirty="0" smtClean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78578691"/>
              </p:ext>
            </p:extLst>
          </p:nvPr>
        </p:nvGraphicFramePr>
        <p:xfrm>
          <a:off x="4594225" y="1828800"/>
          <a:ext cx="336073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1047"/>
                <a:gridCol w="713232"/>
                <a:gridCol w="163645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Value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Taint Status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1" dirty="0"/>
              <a:t>Introduction</a:t>
            </a:r>
            <a:r>
              <a:rPr lang="en-US" dirty="0" smtClean="0"/>
              <a:t> | </a:t>
            </a:r>
            <a:r>
              <a:rPr lang="en-US" dirty="0" err="1" smtClean="0"/>
              <a:t>TaintDroid</a:t>
            </a:r>
            <a:r>
              <a:rPr lang="en-US" dirty="0" smtClean="0"/>
              <a:t> | Experiment | Concluding Remarks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81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TC103457515[[fn=View]]</Template>
  <TotalTime>2645</TotalTime>
  <Words>1983</Words>
  <Application>Microsoft Office PowerPoint</Application>
  <PresentationFormat>On-screen Show (4:3)</PresentationFormat>
  <Paragraphs>424</Paragraphs>
  <Slides>32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Century Schoolbook</vt:lpstr>
      <vt:lpstr>Consolas</vt:lpstr>
      <vt:lpstr>Wingdings 2</vt:lpstr>
      <vt:lpstr>View</vt:lpstr>
      <vt:lpstr>A Presentation Of TaintDroid &amp; Related Topics</vt:lpstr>
      <vt:lpstr>Paper Information</vt:lpstr>
      <vt:lpstr>Presentation Overview</vt:lpstr>
      <vt:lpstr>Introduction</vt:lpstr>
      <vt:lpstr>Motivation</vt:lpstr>
      <vt:lpstr>Motivation</vt:lpstr>
      <vt:lpstr>Dynamic Taint Analysis</vt:lpstr>
      <vt:lpstr>Dynamic Taint Analysis</vt:lpstr>
      <vt:lpstr> Dynamic Taint Analysis</vt:lpstr>
      <vt:lpstr>Dynamic Taint Analysis</vt:lpstr>
      <vt:lpstr>Dynamic Taint Analysis</vt:lpstr>
      <vt:lpstr>Dynamic Taint Analysis</vt:lpstr>
      <vt:lpstr>Dynamic Taint Analysis</vt:lpstr>
      <vt:lpstr> Dynamic Taint Analysis</vt:lpstr>
      <vt:lpstr> Dynamic Taint Analysis</vt:lpstr>
      <vt:lpstr> Dynamic Taint Analysis</vt:lpstr>
      <vt:lpstr> Dynamic Taint Analysis</vt:lpstr>
      <vt:lpstr> Dynamic Taint Analysis</vt:lpstr>
      <vt:lpstr>TaintDroid</vt:lpstr>
      <vt:lpstr>TaintDroid Architecture</vt:lpstr>
      <vt:lpstr>TaintDroid Architecture</vt:lpstr>
      <vt:lpstr>TaintDroid Architecture</vt:lpstr>
      <vt:lpstr>TaintDroid Architecture</vt:lpstr>
      <vt:lpstr>Experiment</vt:lpstr>
      <vt:lpstr>Experimental Setup</vt:lpstr>
      <vt:lpstr>Experimental Setup</vt:lpstr>
      <vt:lpstr>Experimental Results</vt:lpstr>
      <vt:lpstr>Experimental Results</vt:lpstr>
      <vt:lpstr>Concluding Remarks</vt:lpstr>
      <vt:lpstr>Contributions</vt:lpstr>
      <vt:lpstr>Weaknesses</vt:lpstr>
      <vt:lpstr>Improvements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Presentation Of TaintDroid &amp; Related Topics</dc:title>
  <dc:creator>Toby Tobkin</dc:creator>
  <cp:lastModifiedBy>Toby Tobkin</cp:lastModifiedBy>
  <cp:revision>37</cp:revision>
  <dcterms:created xsi:type="dcterms:W3CDTF">2013-04-13T15:28:27Z</dcterms:created>
  <dcterms:modified xsi:type="dcterms:W3CDTF">2013-04-15T12:26:45Z</dcterms:modified>
</cp:coreProperties>
</file>