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0" r:id="rId3"/>
    <p:sldId id="257" r:id="rId4"/>
    <p:sldId id="258" r:id="rId5"/>
    <p:sldId id="261" r:id="rId6"/>
    <p:sldId id="260" r:id="rId7"/>
    <p:sldId id="259" r:id="rId8"/>
    <p:sldId id="262" r:id="rId9"/>
    <p:sldId id="266" r:id="rId10"/>
    <p:sldId id="263" r:id="rId11"/>
    <p:sldId id="264" r:id="rId12"/>
    <p:sldId id="268" r:id="rId13"/>
    <p:sldId id="271" r:id="rId14"/>
    <p:sldId id="267" r:id="rId15"/>
    <p:sldId id="269" r:id="rId16"/>
    <p:sldId id="273" r:id="rId17"/>
    <p:sldId id="274" r:id="rId18"/>
    <p:sldId id="272" r:id="rId19"/>
    <p:sldId id="275" r:id="rId20"/>
    <p:sldId id="276" r:id="rId21"/>
    <p:sldId id="282" r:id="rId22"/>
    <p:sldId id="283" r:id="rId23"/>
    <p:sldId id="279" r:id="rId24"/>
    <p:sldId id="280" r:id="rId25"/>
    <p:sldId id="278" r:id="rId26"/>
    <p:sldId id="284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BA57EB0-219A-4556-83B4-990C7A88DCB2}">
          <p14:sldIdLst>
            <p14:sldId id="256"/>
            <p14:sldId id="270"/>
            <p14:sldId id="257"/>
            <p14:sldId id="258"/>
            <p14:sldId id="261"/>
            <p14:sldId id="260"/>
            <p14:sldId id="259"/>
            <p14:sldId id="262"/>
            <p14:sldId id="266"/>
            <p14:sldId id="263"/>
            <p14:sldId id="264"/>
            <p14:sldId id="268"/>
            <p14:sldId id="271"/>
            <p14:sldId id="267"/>
            <p14:sldId id="269"/>
            <p14:sldId id="273"/>
            <p14:sldId id="274"/>
            <p14:sldId id="272"/>
            <p14:sldId id="275"/>
            <p14:sldId id="276"/>
            <p14:sldId id="282"/>
            <p14:sldId id="283"/>
            <p14:sldId id="279"/>
            <p14:sldId id="280"/>
            <p14:sldId id="278"/>
            <p14:sldId id="284"/>
            <p14:sldId id="28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1" autoAdjust="0"/>
    <p:restoredTop sz="94660"/>
  </p:normalViewPr>
  <p:slideViewPr>
    <p:cSldViewPr>
      <p:cViewPr varScale="1">
        <p:scale>
          <a:sx n="75" d="100"/>
          <a:sy n="75" d="100"/>
        </p:scale>
        <p:origin x="-99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ECFC3D-06B4-407F-B2A5-59429AF4C640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804EA5-EA57-405F-B427-1208D0CAF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ECFC3D-06B4-407F-B2A5-59429AF4C640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804EA5-EA57-405F-B427-1208D0CAF7C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FECFC3D-06B4-407F-B2A5-59429AF4C640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804EA5-EA57-405F-B427-1208D0CAF7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28600"/>
            <a:ext cx="8991600" cy="3733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Social Networking with </a:t>
            </a:r>
            <a:r>
              <a:rPr lang="en-US" sz="4400" dirty="0" err="1" smtClean="0">
                <a:solidFill>
                  <a:schemeClr val="accent1"/>
                </a:solidFill>
              </a:rPr>
              <a:t>Frientegrity</a:t>
            </a:r>
            <a:r>
              <a:rPr lang="en-US" sz="4400" dirty="0" smtClean="0"/>
              <a:t>: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3200" dirty="0" smtClean="0"/>
              <a:t>Privacy and Integrity with an Untrusted Provider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-Ariel J. Feldman, Aaron </a:t>
            </a:r>
            <a:r>
              <a:rPr lang="en-US" sz="2400" dirty="0" err="1" smtClean="0"/>
              <a:t>Blankstein</a:t>
            </a:r>
            <a:r>
              <a:rPr lang="en-US" sz="2400" dirty="0" smtClean="0"/>
              <a:t>, Michael J. Freedman and      Edward W. </a:t>
            </a:r>
            <a:r>
              <a:rPr lang="en-US" sz="2400" dirty="0" err="1" smtClean="0"/>
              <a:t>Felten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Princeton University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8006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Presented by:</a:t>
            </a:r>
          </a:p>
          <a:p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Sanketh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Beerabbi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University of Central Florida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41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Encryption:</a:t>
            </a:r>
          </a:p>
          <a:p>
            <a:r>
              <a:rPr lang="en-US" sz="2400" dirty="0" smtClean="0"/>
              <a:t>Data integrity still not ensured on remote servers.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Decentralization: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Solutions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51437" y="3429000"/>
            <a:ext cx="3891716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200" dirty="0" smtClean="0">
                <a:solidFill>
                  <a:schemeClr val="accent1"/>
                </a:solidFill>
                <a:latin typeface="+mj-lt"/>
                <a:cs typeface="Helvetica"/>
              </a:rPr>
              <a:t>Store data </a:t>
            </a:r>
            <a:r>
              <a:rPr lang="en-US" sz="3200" noProof="0" dirty="0" smtClean="0">
                <a:solidFill>
                  <a:schemeClr val="accent1"/>
                </a:solidFill>
                <a:latin typeface="+mj-lt"/>
                <a:cs typeface="Helvetica"/>
              </a:rPr>
              <a:t>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Helvetica"/>
              </a:rPr>
              <a:t>ocally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cs typeface="Helvetic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2910" y="4114800"/>
            <a:ext cx="49915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Helvetica"/>
                <a:cs typeface="Helvetica"/>
              </a:rPr>
              <a:t>(sacrifice availability,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Helvetica"/>
                <a:cs typeface="Helvetica"/>
              </a:rPr>
              <a:t>reliability &amp; convenience)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371600" y="5013980"/>
            <a:ext cx="6435388" cy="523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noProof="0" dirty="0" smtClean="0">
                <a:solidFill>
                  <a:schemeClr val="accent1"/>
                </a:solidFill>
                <a:latin typeface="+mj-lt"/>
                <a:cs typeface="Helvetica"/>
              </a:rPr>
              <a:t>Store data with 3</a:t>
            </a:r>
            <a:r>
              <a:rPr lang="en-US" sz="2800" baseline="30000" noProof="0" dirty="0" smtClean="0">
                <a:solidFill>
                  <a:schemeClr val="accent1"/>
                </a:solidFill>
                <a:latin typeface="+mj-lt"/>
                <a:cs typeface="Helvetica"/>
              </a:rPr>
              <a:t>rd</a:t>
            </a:r>
            <a:r>
              <a:rPr lang="en-US" sz="2800" noProof="0" dirty="0" smtClean="0">
                <a:solidFill>
                  <a:schemeClr val="accent1"/>
                </a:solidFill>
                <a:latin typeface="+mj-lt"/>
                <a:cs typeface="Helvetica"/>
              </a:rPr>
              <a:t> party providers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cs typeface="Helvetic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57400" y="5638800"/>
            <a:ext cx="49915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Helvetica"/>
                <a:cs typeface="Helvetica"/>
              </a:rPr>
              <a:t>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Helvetica"/>
                <a:cs typeface="Helvetica"/>
              </a:rPr>
              <a:t>may not be trust worthy too)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6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rovider’s servers only see encrypted data and clients collaborate to detect equivocation.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Access control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Cryptographic Keys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Frientegrity</a:t>
            </a:r>
            <a:r>
              <a:rPr lang="en-US" dirty="0" smtClean="0"/>
              <a:t> Concept</a:t>
            </a:r>
            <a:endParaRPr lang="en-US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739473"/>
            <a:ext cx="3657600" cy="2746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00" y="5608637"/>
            <a:ext cx="5157787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511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side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35488" y="1827213"/>
            <a:ext cx="4608512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6700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1524000"/>
            <a:ext cx="58674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200" dirty="0" smtClean="0">
                <a:cs typeface="Helvetica"/>
              </a:rPr>
              <a:t>Clients </a:t>
            </a:r>
            <a:r>
              <a:rPr lang="en-US" sz="3200" dirty="0" smtClean="0">
                <a:cs typeface="Helvetica"/>
              </a:rPr>
              <a:t>collaborate to verify </a:t>
            </a:r>
          </a:p>
          <a:p>
            <a:pPr lvl="0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200" dirty="0" smtClean="0">
                <a:cs typeface="Helvetica"/>
              </a:rPr>
              <a:t>that provider:</a:t>
            </a:r>
          </a:p>
          <a:p>
            <a:pPr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Enforces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access control on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writes</a:t>
            </a:r>
            <a:endParaRPr lang="en-US" sz="2400" dirty="0">
              <a:cs typeface="Helvetica"/>
            </a:endParaRPr>
          </a:p>
          <a:p>
            <a:pPr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Doesn’t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 corrupt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individual updates</a:t>
            </a:r>
          </a:p>
          <a:p>
            <a:pPr marL="342900" lvl="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Doesn’t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Helvetica"/>
                <a:cs typeface="Helvetica"/>
              </a:rPr>
              <a:t> equivocate.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96292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Broadly applicable – support popular features.</a:t>
            </a:r>
          </a:p>
          <a:p>
            <a:endParaRPr lang="en-US" dirty="0"/>
          </a:p>
          <a:p>
            <a:r>
              <a:rPr lang="en-US" dirty="0" smtClean="0"/>
              <a:t>Data integrity – use cryptography</a:t>
            </a:r>
          </a:p>
          <a:p>
            <a:endParaRPr lang="en-US" dirty="0"/>
          </a:p>
          <a:p>
            <a:r>
              <a:rPr lang="en-US" dirty="0" smtClean="0"/>
              <a:t>Security - Detect malicious actions</a:t>
            </a:r>
          </a:p>
          <a:p>
            <a:endParaRPr lang="en-US" dirty="0"/>
          </a:p>
          <a:p>
            <a:r>
              <a:rPr lang="en-US" dirty="0" smtClean="0"/>
              <a:t>Eﬃcient – Scalable enough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Frientegrity</a:t>
            </a:r>
            <a:r>
              <a:rPr lang="en-US" dirty="0" smtClean="0"/>
              <a:t>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47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clients see strongly consistent updates to common data (likes wall posts or tweets)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Implemented using network file systems, key value stores and group collaboration systems.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Works when number of users are small and all updates occur in a linear manner.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Fork Consistency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09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most recent updates are verified. Previous history of operations ignored</a:t>
            </a:r>
          </a:p>
          <a:p>
            <a:endParaRPr lang="en-US" dirty="0"/>
          </a:p>
          <a:p>
            <a:r>
              <a:rPr lang="en-US" dirty="0" smtClean="0"/>
              <a:t>Single message exchanged instead of two, ensuring crashed client doesn’t stall system.</a:t>
            </a:r>
          </a:p>
          <a:p>
            <a:endParaRPr lang="en-US" dirty="0"/>
          </a:p>
          <a:p>
            <a:r>
              <a:rPr lang="en-US" dirty="0" smtClean="0"/>
              <a:t>Objects(user content) are shared across many servers and indexed using directory service or hashing.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Scalability (Fork* consistency)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prevent equivocation, </a:t>
            </a:r>
            <a:r>
              <a:rPr lang="en-US" dirty="0" err="1" smtClean="0"/>
              <a:t>Frientegrity</a:t>
            </a:r>
            <a:r>
              <a:rPr lang="en-US" dirty="0"/>
              <a:t> </a:t>
            </a:r>
            <a:r>
              <a:rPr lang="en-US" dirty="0" smtClean="0"/>
              <a:t>clients digitally sign messages with users’ private keys.</a:t>
            </a:r>
          </a:p>
          <a:p>
            <a:endParaRPr lang="en-US" dirty="0"/>
          </a:p>
          <a:p>
            <a:r>
              <a:rPr lang="en-US" dirty="0" smtClean="0"/>
              <a:t>To prevent provider from equivocating previous objects, clients share individual views of histories.</a:t>
            </a:r>
          </a:p>
          <a:p>
            <a:endParaRPr lang="en-US" dirty="0"/>
          </a:p>
          <a:p>
            <a:r>
              <a:rPr lang="en-US" dirty="0"/>
              <a:t>F</a:t>
            </a:r>
            <a:r>
              <a:rPr lang="en-US" dirty="0" smtClean="0"/>
              <a:t>or eﬃciency, </a:t>
            </a:r>
            <a:r>
              <a:rPr lang="en-US" dirty="0" err="1" smtClean="0"/>
              <a:t>Frientegrity</a:t>
            </a:r>
            <a:r>
              <a:rPr lang="en-US" dirty="0"/>
              <a:t> </a:t>
            </a:r>
            <a:r>
              <a:rPr lang="en-US" dirty="0" smtClean="0"/>
              <a:t>only enforces fork* consistency on a per-object basis.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Equivocation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14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User’s proﬁle is comprised of multiple objects such as photos and comments.</a:t>
            </a:r>
          </a:p>
          <a:p>
            <a:endParaRPr lang="en-US" dirty="0"/>
          </a:p>
          <a:p>
            <a:r>
              <a:rPr lang="en-US" dirty="0" err="1" smtClean="0"/>
              <a:t>Frientegrity</a:t>
            </a:r>
            <a:r>
              <a:rPr lang="en-US" dirty="0" smtClean="0"/>
              <a:t> uses ACL </a:t>
            </a:r>
            <a:r>
              <a:rPr lang="en-US" dirty="0"/>
              <a:t>t</a:t>
            </a:r>
            <a:r>
              <a:rPr lang="en-US" dirty="0" smtClean="0"/>
              <a:t>o allow only certain friends to access objects.</a:t>
            </a:r>
          </a:p>
          <a:p>
            <a:endParaRPr lang="en-US" dirty="0"/>
          </a:p>
          <a:p>
            <a:r>
              <a:rPr lang="en-US" dirty="0" smtClean="0"/>
              <a:t>ACLs store users’ pseudonyms and every operation is labeled with the pseudonym of its creator.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Lists(ACL)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78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Overview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295653" y="1349890"/>
            <a:ext cx="3442196" cy="2037767"/>
            <a:chOff x="649152" y="1501233"/>
            <a:chExt cx="2218026" cy="1495514"/>
          </a:xfrm>
        </p:grpSpPr>
        <p:sp>
          <p:nvSpPr>
            <p:cNvPr id="5" name="Rectangle 4"/>
            <p:cNvSpPr/>
            <p:nvPr/>
          </p:nvSpPr>
          <p:spPr>
            <a:xfrm>
              <a:off x="649153" y="1501233"/>
              <a:ext cx="2218025" cy="1495514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49152" y="1501234"/>
              <a:ext cx="1084384" cy="2870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Server 1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088090" y="1336886"/>
            <a:ext cx="2174744" cy="2636394"/>
            <a:chOff x="649152" y="1501233"/>
            <a:chExt cx="2218026" cy="1495514"/>
          </a:xfrm>
        </p:grpSpPr>
        <p:sp>
          <p:nvSpPr>
            <p:cNvPr id="8" name="Rectangle 7"/>
            <p:cNvSpPr/>
            <p:nvPr/>
          </p:nvSpPr>
          <p:spPr>
            <a:xfrm>
              <a:off x="649153" y="1501233"/>
              <a:ext cx="2218025" cy="1495514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9152" y="1501234"/>
              <a:ext cx="1084384" cy="209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Server 2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207037" y="2620022"/>
            <a:ext cx="1856882" cy="1096009"/>
            <a:chOff x="-87952" y="3566705"/>
            <a:chExt cx="1856882" cy="1096009"/>
          </a:xfrm>
        </p:grpSpPr>
        <p:grpSp>
          <p:nvGrpSpPr>
            <p:cNvPr id="11" name="Group 10"/>
            <p:cNvGrpSpPr/>
            <p:nvPr/>
          </p:nvGrpSpPr>
          <p:grpSpPr>
            <a:xfrm>
              <a:off x="33998" y="4069801"/>
              <a:ext cx="800082" cy="228661"/>
              <a:chOff x="457201" y="4021974"/>
              <a:chExt cx="1348992" cy="385538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457201" y="4021974"/>
                <a:ext cx="1241099" cy="341383"/>
                <a:chOff x="457201" y="4021974"/>
                <a:chExt cx="1241099" cy="341383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457201" y="4021974"/>
                  <a:ext cx="1241099" cy="341383"/>
                </a:xfrm>
                <a:prstGeom prst="rect">
                  <a:avLst/>
                </a:prstGeom>
                <a:solidFill>
                  <a:srgbClr val="FFFF9E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504841" y="4083832"/>
                  <a:ext cx="215786" cy="21578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722604" y="4083832"/>
                  <a:ext cx="215786" cy="21578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940367" y="4083832"/>
                  <a:ext cx="215786" cy="21578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1158835" y="4083832"/>
                  <a:ext cx="215786" cy="215787"/>
                </a:xfrm>
                <a:prstGeom prst="rect">
                  <a:avLst/>
                </a:prstGeom>
                <a:solidFill>
                  <a:srgbClr val="C4BD97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1374621" y="4083832"/>
                  <a:ext cx="215786" cy="215787"/>
                </a:xfrm>
                <a:prstGeom prst="rect">
                  <a:avLst/>
                </a:prstGeom>
                <a:solidFill>
                  <a:srgbClr val="C4BD97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34" name="Picture 33" descr="Lock-256x256.png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90407" y="4191726"/>
                <a:ext cx="215786" cy="215786"/>
              </a:xfrm>
              <a:prstGeom prst="rect">
                <a:avLst/>
              </a:prstGeom>
            </p:spPr>
          </p:pic>
        </p:grpSp>
        <p:sp>
          <p:nvSpPr>
            <p:cNvPr id="12" name="Rectangle 11"/>
            <p:cNvSpPr/>
            <p:nvPr/>
          </p:nvSpPr>
          <p:spPr>
            <a:xfrm>
              <a:off x="945579" y="4106233"/>
              <a:ext cx="563533" cy="1660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>
                <a:solidFill>
                  <a:schemeClr val="tx1"/>
                </a:solidFill>
                <a:latin typeface="Helvetica"/>
                <a:cs typeface="Helvetica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69399" y="3899753"/>
              <a:ext cx="1838328" cy="762961"/>
            </a:xfrm>
            <a:prstGeom prst="rect">
              <a:avLst/>
            </a:prstGeom>
            <a:noFill/>
            <a:ln w="63500">
              <a:solidFill>
                <a:srgbClr val="E46C0A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E46C0A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-87952" y="3566705"/>
              <a:ext cx="18568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E46C0A"/>
                  </a:solidFill>
                  <a:latin typeface="Helvetica"/>
                  <a:cs typeface="Helvetica"/>
                </a:rPr>
                <a:t>Bob’s profile</a:t>
              </a:r>
              <a:endParaRPr lang="en-US" sz="1600" dirty="0">
                <a:solidFill>
                  <a:srgbClr val="E46C0A"/>
                </a:solidFill>
                <a:latin typeface="Helvetica"/>
                <a:cs typeface="Helvetica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33998" y="4322880"/>
              <a:ext cx="800082" cy="228661"/>
              <a:chOff x="457201" y="4021974"/>
              <a:chExt cx="1348992" cy="385538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457201" y="4021974"/>
                <a:ext cx="1241099" cy="341383"/>
                <a:chOff x="457201" y="4021974"/>
                <a:chExt cx="1241099" cy="341383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457201" y="4021974"/>
                  <a:ext cx="1241099" cy="341383"/>
                </a:xfrm>
                <a:prstGeom prst="rect">
                  <a:avLst/>
                </a:prstGeom>
                <a:solidFill>
                  <a:srgbClr val="FFFF9E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504841" y="4083832"/>
                  <a:ext cx="215786" cy="21578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722604" y="4083832"/>
                  <a:ext cx="215786" cy="21578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940367" y="4083832"/>
                  <a:ext cx="215786" cy="21578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1158835" y="4083832"/>
                  <a:ext cx="215786" cy="215787"/>
                </a:xfrm>
                <a:prstGeom prst="rect">
                  <a:avLst/>
                </a:prstGeom>
                <a:solidFill>
                  <a:srgbClr val="C4BD97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1374621" y="4083832"/>
                  <a:ext cx="215786" cy="215787"/>
                </a:xfrm>
                <a:prstGeom prst="rect">
                  <a:avLst/>
                </a:prstGeom>
                <a:solidFill>
                  <a:srgbClr val="C4BD97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26" name="Picture 25" descr="Lock-256x256.png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90407" y="4191726"/>
                <a:ext cx="215786" cy="215786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884004" y="4322880"/>
              <a:ext cx="800082" cy="228661"/>
              <a:chOff x="457201" y="4021974"/>
              <a:chExt cx="1348992" cy="38553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457201" y="4021974"/>
                <a:ext cx="1241099" cy="341383"/>
                <a:chOff x="457201" y="4021974"/>
                <a:chExt cx="1241099" cy="341383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457201" y="4021974"/>
                  <a:ext cx="1241099" cy="341383"/>
                </a:xfrm>
                <a:prstGeom prst="rect">
                  <a:avLst/>
                </a:prstGeom>
                <a:solidFill>
                  <a:srgbClr val="FFFF9E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504841" y="4083832"/>
                  <a:ext cx="215786" cy="21578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722604" y="4083832"/>
                  <a:ext cx="215786" cy="21578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940367" y="4083832"/>
                  <a:ext cx="215786" cy="21578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1158835" y="4083832"/>
                  <a:ext cx="215786" cy="215787"/>
                </a:xfrm>
                <a:prstGeom prst="rect">
                  <a:avLst/>
                </a:prstGeom>
                <a:solidFill>
                  <a:srgbClr val="C4BD97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1374621" y="4083832"/>
                  <a:ext cx="215786" cy="215787"/>
                </a:xfrm>
                <a:prstGeom prst="rect">
                  <a:avLst/>
                </a:prstGeom>
                <a:solidFill>
                  <a:srgbClr val="C4BD97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18" name="Picture 17" descr="Lock-256x256.png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90407" y="4191726"/>
                <a:ext cx="215786" cy="215786"/>
              </a:xfrm>
              <a:prstGeom prst="rect">
                <a:avLst/>
              </a:prstGeom>
            </p:spPr>
          </p:pic>
        </p:grpSp>
      </p:grpSp>
      <p:grpSp>
        <p:nvGrpSpPr>
          <p:cNvPr id="41" name="Group 40"/>
          <p:cNvGrpSpPr/>
          <p:nvPr/>
        </p:nvGrpSpPr>
        <p:grpSpPr>
          <a:xfrm>
            <a:off x="7343179" y="1335927"/>
            <a:ext cx="1465034" cy="776197"/>
            <a:chOff x="7658465" y="1129894"/>
            <a:chExt cx="1465034" cy="776197"/>
          </a:xfrm>
        </p:grpSpPr>
        <p:sp>
          <p:nvSpPr>
            <p:cNvPr id="42" name="Rectangle 41"/>
            <p:cNvSpPr/>
            <p:nvPr/>
          </p:nvSpPr>
          <p:spPr>
            <a:xfrm>
              <a:off x="7973752" y="1129894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14494" y="1282294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58466" y="1434694"/>
              <a:ext cx="1149747" cy="471397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658465" y="1434694"/>
              <a:ext cx="11497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Server n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cxnSp>
        <p:nvCxnSpPr>
          <p:cNvPr id="46" name="Straight Connector 45"/>
          <p:cNvCxnSpPr>
            <a:stCxn id="48" idx="0"/>
          </p:cNvCxnSpPr>
          <p:nvPr/>
        </p:nvCxnSpPr>
        <p:spPr>
          <a:xfrm flipV="1">
            <a:off x="1567721" y="3387657"/>
            <a:ext cx="27367" cy="1943523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lg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457201" y="5288643"/>
            <a:ext cx="2221040" cy="953951"/>
            <a:chOff x="6571622" y="5074052"/>
            <a:chExt cx="1647966" cy="493398"/>
          </a:xfrm>
        </p:grpSpPr>
        <p:sp>
          <p:nvSpPr>
            <p:cNvPr id="48" name="Rectangle 47"/>
            <p:cNvSpPr/>
            <p:nvPr/>
          </p:nvSpPr>
          <p:spPr>
            <a:xfrm>
              <a:off x="6571622" y="5096053"/>
              <a:ext cx="1647966" cy="471397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571622" y="5074052"/>
              <a:ext cx="969534" cy="191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Helvetica"/>
                  <a:cs typeface="Helvetica"/>
                </a:rPr>
                <a:t>Bob</a:t>
              </a:r>
              <a:endParaRPr lang="en-US" dirty="0">
                <a:latin typeface="Helvetica"/>
                <a:cs typeface="Helvetica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304463" y="4117194"/>
            <a:ext cx="126325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Read Alice’s wall</a:t>
            </a:r>
            <a:endParaRPr lang="en-US" sz="1600" dirty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  <p:cxnSp>
        <p:nvCxnSpPr>
          <p:cNvPr id="51" name="Elbow Connector 50"/>
          <p:cNvCxnSpPr>
            <a:stCxn id="73" idx="3"/>
          </p:cNvCxnSpPr>
          <p:nvPr/>
        </p:nvCxnSpPr>
        <p:spPr>
          <a:xfrm flipH="1">
            <a:off x="2315225" y="2304623"/>
            <a:ext cx="1891568" cy="3637868"/>
          </a:xfrm>
          <a:prstGeom prst="bentConnector4">
            <a:avLst>
              <a:gd name="adj1" fmla="val -12085"/>
              <a:gd name="adj2" fmla="val 100476"/>
            </a:avLst>
          </a:prstGeom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1301696" y="5494246"/>
            <a:ext cx="1013529" cy="62338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Helvetica"/>
                <a:cs typeface="Helvetica"/>
              </a:rPr>
              <a:t>Verify &amp; decrypt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1450094" y="1468770"/>
            <a:ext cx="5638250" cy="1777243"/>
            <a:chOff x="1450094" y="1405270"/>
            <a:chExt cx="5638250" cy="1777243"/>
          </a:xfrm>
        </p:grpSpPr>
        <p:grpSp>
          <p:nvGrpSpPr>
            <p:cNvPr id="54" name="Group 53"/>
            <p:cNvGrpSpPr/>
            <p:nvPr/>
          </p:nvGrpSpPr>
          <p:grpSpPr>
            <a:xfrm>
              <a:off x="1458561" y="1405270"/>
              <a:ext cx="2999461" cy="1651798"/>
              <a:chOff x="1367851" y="1260134"/>
              <a:chExt cx="2999461" cy="1651798"/>
            </a:xfrm>
          </p:grpSpPr>
          <p:grpSp>
            <p:nvGrpSpPr>
              <p:cNvPr id="71" name="Group 70"/>
              <p:cNvGrpSpPr/>
              <p:nvPr/>
            </p:nvGrpSpPr>
            <p:grpSpPr>
              <a:xfrm>
                <a:off x="2964552" y="2277420"/>
                <a:ext cx="1348992" cy="634512"/>
                <a:chOff x="457201" y="3773000"/>
                <a:chExt cx="1348992" cy="634512"/>
              </a:xfrm>
            </p:grpSpPr>
            <p:sp>
              <p:nvSpPr>
                <p:cNvPr id="94" name="TextBox 93"/>
                <p:cNvSpPr txBox="1"/>
                <p:nvPr/>
              </p:nvSpPr>
              <p:spPr>
                <a:xfrm>
                  <a:off x="457202" y="3773000"/>
                  <a:ext cx="1241098" cy="230832"/>
                </a:xfrm>
                <a:prstGeom prst="rect">
                  <a:avLst/>
                </a:prstGeom>
                <a:noFill/>
                <a:effectLst/>
              </p:spPr>
              <p:txBody>
                <a:bodyPr wrap="square" bIns="0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latin typeface="Helvetica"/>
                      <a:cs typeface="Helvetica"/>
                    </a:rPr>
                    <a:t>Alice’s wall</a:t>
                  </a:r>
                </a:p>
              </p:txBody>
            </p:sp>
            <p:grpSp>
              <p:nvGrpSpPr>
                <p:cNvPr id="95" name="Group 94"/>
                <p:cNvGrpSpPr/>
                <p:nvPr/>
              </p:nvGrpSpPr>
              <p:grpSpPr>
                <a:xfrm>
                  <a:off x="457201" y="4021974"/>
                  <a:ext cx="1241099" cy="341383"/>
                  <a:chOff x="457201" y="4021974"/>
                  <a:chExt cx="1241099" cy="341383"/>
                </a:xfrm>
              </p:grpSpPr>
              <p:sp>
                <p:nvSpPr>
                  <p:cNvPr id="97" name="Rectangle 96"/>
                  <p:cNvSpPr/>
                  <p:nvPr/>
                </p:nvSpPr>
                <p:spPr>
                  <a:xfrm>
                    <a:off x="457201" y="4021974"/>
                    <a:ext cx="1241099" cy="341383"/>
                  </a:xfrm>
                  <a:prstGeom prst="rect">
                    <a:avLst/>
                  </a:prstGeom>
                  <a:solidFill>
                    <a:srgbClr val="FFFF9E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8" name="Rectangle 97"/>
                  <p:cNvSpPr/>
                  <p:nvPr/>
                </p:nvSpPr>
                <p:spPr>
                  <a:xfrm>
                    <a:off x="504841" y="4083832"/>
                    <a:ext cx="215786" cy="215787"/>
                  </a:xfrm>
                  <a:prstGeom prst="rect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9" name="Rectangle 98"/>
                  <p:cNvSpPr/>
                  <p:nvPr/>
                </p:nvSpPr>
                <p:spPr>
                  <a:xfrm>
                    <a:off x="722604" y="4083832"/>
                    <a:ext cx="215786" cy="215787"/>
                  </a:xfrm>
                  <a:prstGeom prst="rect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0" name="Rectangle 99"/>
                  <p:cNvSpPr/>
                  <p:nvPr/>
                </p:nvSpPr>
                <p:spPr>
                  <a:xfrm>
                    <a:off x="940367" y="4083832"/>
                    <a:ext cx="215786" cy="215787"/>
                  </a:xfrm>
                  <a:prstGeom prst="rect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1" name="Rectangle 100"/>
                  <p:cNvSpPr/>
                  <p:nvPr/>
                </p:nvSpPr>
                <p:spPr>
                  <a:xfrm>
                    <a:off x="1158835" y="4083832"/>
                    <a:ext cx="215786" cy="215787"/>
                  </a:xfrm>
                  <a:prstGeom prst="rect">
                    <a:avLst/>
                  </a:prstGeom>
                  <a:solidFill>
                    <a:srgbClr val="C4BD97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02" name="Rectangle 101"/>
                  <p:cNvSpPr/>
                  <p:nvPr/>
                </p:nvSpPr>
                <p:spPr>
                  <a:xfrm>
                    <a:off x="1374621" y="4083832"/>
                    <a:ext cx="215786" cy="215787"/>
                  </a:xfrm>
                  <a:prstGeom prst="rect">
                    <a:avLst/>
                  </a:prstGeom>
                  <a:solidFill>
                    <a:srgbClr val="C4BD97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bg1"/>
                      </a:solidFill>
                    </a:endParaRPr>
                  </a:p>
                </p:txBody>
              </p:sp>
            </p:grpSp>
            <p:pic>
              <p:nvPicPr>
                <p:cNvPr id="96" name="Picture 95" descr="Lock-256x256.pn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90407" y="4191726"/>
                  <a:ext cx="215786" cy="215786"/>
                </a:xfrm>
                <a:prstGeom prst="rect">
                  <a:avLst/>
                </a:prstGeom>
              </p:spPr>
            </p:pic>
          </p:grpSp>
          <p:grpSp>
            <p:nvGrpSpPr>
              <p:cNvPr id="72" name="Group 71"/>
              <p:cNvGrpSpPr/>
              <p:nvPr/>
            </p:nvGrpSpPr>
            <p:grpSpPr>
              <a:xfrm>
                <a:off x="1367851" y="1670121"/>
                <a:ext cx="1630641" cy="634512"/>
                <a:chOff x="280017" y="3773000"/>
                <a:chExt cx="1630641" cy="634512"/>
              </a:xfrm>
            </p:grpSpPr>
            <p:sp>
              <p:nvSpPr>
                <p:cNvPr id="85" name="TextBox 84"/>
                <p:cNvSpPr txBox="1"/>
                <p:nvPr/>
              </p:nvSpPr>
              <p:spPr>
                <a:xfrm>
                  <a:off x="280017" y="3773000"/>
                  <a:ext cx="1630641" cy="230832"/>
                </a:xfrm>
                <a:prstGeom prst="rect">
                  <a:avLst/>
                </a:prstGeom>
                <a:noFill/>
                <a:effectLst/>
              </p:spPr>
              <p:txBody>
                <a:bodyPr wrap="square" bIns="0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latin typeface="Helvetica"/>
                      <a:cs typeface="Helvetica"/>
                    </a:rPr>
                    <a:t>Alice’s photo album</a:t>
                  </a:r>
                </a:p>
              </p:txBody>
            </p:sp>
            <p:grpSp>
              <p:nvGrpSpPr>
                <p:cNvPr id="86" name="Group 85"/>
                <p:cNvGrpSpPr/>
                <p:nvPr/>
              </p:nvGrpSpPr>
              <p:grpSpPr>
                <a:xfrm>
                  <a:off x="457201" y="4021974"/>
                  <a:ext cx="1241099" cy="341383"/>
                  <a:chOff x="457201" y="4021974"/>
                  <a:chExt cx="1241099" cy="341383"/>
                </a:xfrm>
              </p:grpSpPr>
              <p:sp>
                <p:nvSpPr>
                  <p:cNvPr id="88" name="Rectangle 87"/>
                  <p:cNvSpPr/>
                  <p:nvPr/>
                </p:nvSpPr>
                <p:spPr>
                  <a:xfrm>
                    <a:off x="457201" y="4021974"/>
                    <a:ext cx="1241099" cy="341383"/>
                  </a:xfrm>
                  <a:prstGeom prst="rect">
                    <a:avLst/>
                  </a:prstGeom>
                  <a:solidFill>
                    <a:srgbClr val="FFFF9E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9" name="Rectangle 88"/>
                  <p:cNvSpPr/>
                  <p:nvPr/>
                </p:nvSpPr>
                <p:spPr>
                  <a:xfrm>
                    <a:off x="504841" y="4083832"/>
                    <a:ext cx="215786" cy="215787"/>
                  </a:xfrm>
                  <a:prstGeom prst="rect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0" name="Rectangle 89"/>
                  <p:cNvSpPr/>
                  <p:nvPr/>
                </p:nvSpPr>
                <p:spPr>
                  <a:xfrm>
                    <a:off x="722604" y="4083832"/>
                    <a:ext cx="215786" cy="215787"/>
                  </a:xfrm>
                  <a:prstGeom prst="rect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1" name="Rectangle 90"/>
                  <p:cNvSpPr/>
                  <p:nvPr/>
                </p:nvSpPr>
                <p:spPr>
                  <a:xfrm>
                    <a:off x="940367" y="4083832"/>
                    <a:ext cx="215786" cy="215787"/>
                  </a:xfrm>
                  <a:prstGeom prst="rect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2" name="Rectangle 91"/>
                  <p:cNvSpPr/>
                  <p:nvPr/>
                </p:nvSpPr>
                <p:spPr>
                  <a:xfrm>
                    <a:off x="1158835" y="4083832"/>
                    <a:ext cx="215786" cy="215787"/>
                  </a:xfrm>
                  <a:prstGeom prst="rect">
                    <a:avLst/>
                  </a:prstGeom>
                  <a:solidFill>
                    <a:srgbClr val="C4BD97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3" name="Rectangle 92"/>
                  <p:cNvSpPr/>
                  <p:nvPr/>
                </p:nvSpPr>
                <p:spPr>
                  <a:xfrm>
                    <a:off x="1374621" y="4083832"/>
                    <a:ext cx="215786" cy="215787"/>
                  </a:xfrm>
                  <a:prstGeom prst="rect">
                    <a:avLst/>
                  </a:prstGeom>
                  <a:solidFill>
                    <a:srgbClr val="C4BD97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bg1"/>
                      </a:solidFill>
                    </a:endParaRPr>
                  </a:p>
                </p:txBody>
              </p:sp>
            </p:grpSp>
            <p:pic>
              <p:nvPicPr>
                <p:cNvPr id="87" name="Picture 86" descr="Lock-256x256.pn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90407" y="4191726"/>
                  <a:ext cx="215786" cy="215786"/>
                </a:xfrm>
                <a:prstGeom prst="rect">
                  <a:avLst/>
                </a:prstGeom>
              </p:spPr>
            </p:pic>
          </p:grpSp>
          <p:sp>
            <p:nvSpPr>
              <p:cNvPr id="73" name="Rectangle 72"/>
              <p:cNvSpPr/>
              <p:nvPr/>
            </p:nvSpPr>
            <p:spPr>
              <a:xfrm>
                <a:off x="3100083" y="1946308"/>
                <a:ext cx="1016000" cy="29935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  <a:latin typeface="Helvetica"/>
                    <a:cs typeface="Helvetica"/>
                  </a:rPr>
                  <a:t>Alice’s ACL</a:t>
                </a:r>
                <a:endParaRPr lang="en-US" sz="1200" dirty="0">
                  <a:solidFill>
                    <a:schemeClr val="tx1"/>
                  </a:solidFill>
                  <a:latin typeface="Helvetica"/>
                  <a:cs typeface="Helvetica"/>
                </a:endParaRPr>
              </a:p>
            </p:txBody>
          </p:sp>
          <p:grpSp>
            <p:nvGrpSpPr>
              <p:cNvPr id="74" name="Group 73"/>
              <p:cNvGrpSpPr/>
              <p:nvPr/>
            </p:nvGrpSpPr>
            <p:grpSpPr>
              <a:xfrm>
                <a:off x="1477011" y="2277420"/>
                <a:ext cx="1419429" cy="634512"/>
                <a:chOff x="386764" y="3773000"/>
                <a:chExt cx="1419429" cy="634512"/>
              </a:xfrm>
            </p:grpSpPr>
            <p:sp>
              <p:nvSpPr>
                <p:cNvPr id="76" name="TextBox 75"/>
                <p:cNvSpPr txBox="1"/>
                <p:nvPr/>
              </p:nvSpPr>
              <p:spPr>
                <a:xfrm>
                  <a:off x="386764" y="3773000"/>
                  <a:ext cx="1419429" cy="230832"/>
                </a:xfrm>
                <a:prstGeom prst="rect">
                  <a:avLst/>
                </a:prstGeom>
                <a:noFill/>
                <a:effectLst/>
              </p:spPr>
              <p:txBody>
                <a:bodyPr wrap="square" bIns="0" rtlCol="0">
                  <a:spAutoFit/>
                </a:bodyPr>
                <a:lstStyle/>
                <a:p>
                  <a:pPr algn="ctr"/>
                  <a:r>
                    <a:rPr lang="en-US" sz="1200" dirty="0" smtClean="0">
                      <a:latin typeface="Helvetica"/>
                      <a:cs typeface="Helvetica"/>
                    </a:rPr>
                    <a:t>Comment thread</a:t>
                  </a:r>
                </a:p>
              </p:txBody>
            </p:sp>
            <p:grpSp>
              <p:nvGrpSpPr>
                <p:cNvPr id="77" name="Group 76"/>
                <p:cNvGrpSpPr/>
                <p:nvPr/>
              </p:nvGrpSpPr>
              <p:grpSpPr>
                <a:xfrm>
                  <a:off x="457201" y="4021974"/>
                  <a:ext cx="1241099" cy="341383"/>
                  <a:chOff x="457201" y="4021974"/>
                  <a:chExt cx="1241099" cy="341383"/>
                </a:xfrm>
              </p:grpSpPr>
              <p:sp>
                <p:nvSpPr>
                  <p:cNvPr id="79" name="Rectangle 78"/>
                  <p:cNvSpPr/>
                  <p:nvPr/>
                </p:nvSpPr>
                <p:spPr>
                  <a:xfrm>
                    <a:off x="457201" y="4021974"/>
                    <a:ext cx="1241099" cy="341383"/>
                  </a:xfrm>
                  <a:prstGeom prst="rect">
                    <a:avLst/>
                  </a:prstGeom>
                  <a:solidFill>
                    <a:srgbClr val="FFFF9E"/>
                  </a:solidFill>
                  <a:ln>
                    <a:solidFill>
                      <a:schemeClr val="tx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0" name="Rectangle 79"/>
                  <p:cNvSpPr/>
                  <p:nvPr/>
                </p:nvSpPr>
                <p:spPr>
                  <a:xfrm>
                    <a:off x="504841" y="4083832"/>
                    <a:ext cx="215786" cy="215787"/>
                  </a:xfrm>
                  <a:prstGeom prst="rect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1" name="Rectangle 80"/>
                  <p:cNvSpPr/>
                  <p:nvPr/>
                </p:nvSpPr>
                <p:spPr>
                  <a:xfrm>
                    <a:off x="722604" y="4083832"/>
                    <a:ext cx="215786" cy="215787"/>
                  </a:xfrm>
                  <a:prstGeom prst="rect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2" name="Rectangle 81"/>
                  <p:cNvSpPr/>
                  <p:nvPr/>
                </p:nvSpPr>
                <p:spPr>
                  <a:xfrm>
                    <a:off x="940367" y="4083832"/>
                    <a:ext cx="215786" cy="215787"/>
                  </a:xfrm>
                  <a:prstGeom prst="rect">
                    <a:avLst/>
                  </a:prstGeom>
                  <a:solidFill>
                    <a:schemeClr val="bg2">
                      <a:lumMod val="7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3" name="Rectangle 82"/>
                  <p:cNvSpPr/>
                  <p:nvPr/>
                </p:nvSpPr>
                <p:spPr>
                  <a:xfrm>
                    <a:off x="1158835" y="4083832"/>
                    <a:ext cx="215786" cy="215787"/>
                  </a:xfrm>
                  <a:prstGeom prst="rect">
                    <a:avLst/>
                  </a:prstGeom>
                  <a:solidFill>
                    <a:srgbClr val="C4BD97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4" name="Rectangle 83"/>
                  <p:cNvSpPr/>
                  <p:nvPr/>
                </p:nvSpPr>
                <p:spPr>
                  <a:xfrm>
                    <a:off x="1374621" y="4083832"/>
                    <a:ext cx="215786" cy="215787"/>
                  </a:xfrm>
                  <a:prstGeom prst="rect">
                    <a:avLst/>
                  </a:prstGeom>
                  <a:solidFill>
                    <a:srgbClr val="C4BD97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 smtClean="0">
                      <a:solidFill>
                        <a:schemeClr val="bg1"/>
                      </a:solidFill>
                    </a:endParaRPr>
                  </a:p>
                </p:txBody>
              </p:sp>
            </p:grpSp>
            <p:pic>
              <p:nvPicPr>
                <p:cNvPr id="78" name="Picture 77" descr="Lock-256x256.png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90407" y="4191726"/>
                  <a:ext cx="215786" cy="215786"/>
                </a:xfrm>
                <a:prstGeom prst="rect">
                  <a:avLst/>
                </a:prstGeom>
              </p:spPr>
            </p:pic>
          </p:grpSp>
          <p:sp>
            <p:nvSpPr>
              <p:cNvPr id="75" name="TextBox 74"/>
              <p:cNvSpPr txBox="1"/>
              <p:nvPr/>
            </p:nvSpPr>
            <p:spPr>
              <a:xfrm>
                <a:off x="2977188" y="1260134"/>
                <a:ext cx="139012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rgbClr val="E46C0A"/>
                    </a:solidFill>
                    <a:latin typeface="Helvetica"/>
                    <a:cs typeface="Helvetica"/>
                  </a:rPr>
                  <a:t>Alice’s profile</a:t>
                </a:r>
                <a:endParaRPr lang="en-US" sz="1600" dirty="0">
                  <a:solidFill>
                    <a:srgbClr val="E46C0A"/>
                  </a:solidFill>
                  <a:latin typeface="Helvetica"/>
                  <a:cs typeface="Helvetica"/>
                </a:endParaRP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5492714" y="1989329"/>
              <a:ext cx="1348992" cy="385538"/>
              <a:chOff x="457201" y="4021974"/>
              <a:chExt cx="1348992" cy="385538"/>
            </a:xfrm>
          </p:grpSpPr>
          <p:grpSp>
            <p:nvGrpSpPr>
              <p:cNvPr id="63" name="Group 62"/>
              <p:cNvGrpSpPr/>
              <p:nvPr/>
            </p:nvGrpSpPr>
            <p:grpSpPr>
              <a:xfrm>
                <a:off x="457201" y="4021974"/>
                <a:ext cx="1241099" cy="341383"/>
                <a:chOff x="457201" y="4021974"/>
                <a:chExt cx="1241099" cy="341383"/>
              </a:xfrm>
            </p:grpSpPr>
            <p:sp>
              <p:nvSpPr>
                <p:cNvPr id="65" name="Rectangle 64"/>
                <p:cNvSpPr/>
                <p:nvPr/>
              </p:nvSpPr>
              <p:spPr>
                <a:xfrm>
                  <a:off x="457201" y="4021974"/>
                  <a:ext cx="1241099" cy="341383"/>
                </a:xfrm>
                <a:prstGeom prst="rect">
                  <a:avLst/>
                </a:prstGeom>
                <a:solidFill>
                  <a:srgbClr val="FFFF9E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504841" y="4083832"/>
                  <a:ext cx="215786" cy="21578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722604" y="4083832"/>
                  <a:ext cx="215786" cy="21578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940367" y="4083832"/>
                  <a:ext cx="215786" cy="215787"/>
                </a:xfrm>
                <a:prstGeom prst="rect">
                  <a:avLst/>
                </a:prstGeom>
                <a:solidFill>
                  <a:schemeClr val="bg2">
                    <a:lumMod val="7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1158835" y="4083832"/>
                  <a:ext cx="215786" cy="215787"/>
                </a:xfrm>
                <a:prstGeom prst="rect">
                  <a:avLst/>
                </a:prstGeom>
                <a:solidFill>
                  <a:srgbClr val="C4BD97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1374621" y="4083832"/>
                  <a:ext cx="215786" cy="215787"/>
                </a:xfrm>
                <a:prstGeom prst="rect">
                  <a:avLst/>
                </a:prstGeom>
                <a:solidFill>
                  <a:srgbClr val="C4BD97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 smtClean="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64" name="Picture 63" descr="Lock-256x256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90407" y="4191726"/>
                <a:ext cx="215786" cy="215786"/>
              </a:xfrm>
              <a:prstGeom prst="rect">
                <a:avLst/>
              </a:prstGeom>
            </p:spPr>
          </p:pic>
        </p:grpSp>
        <p:grpSp>
          <p:nvGrpSpPr>
            <p:cNvPr id="56" name="Group 55"/>
            <p:cNvGrpSpPr/>
            <p:nvPr/>
          </p:nvGrpSpPr>
          <p:grpSpPr>
            <a:xfrm>
              <a:off x="1450094" y="1774292"/>
              <a:ext cx="5638250" cy="1408221"/>
              <a:chOff x="1450094" y="1774292"/>
              <a:chExt cx="5638250" cy="1408221"/>
            </a:xfrm>
          </p:grpSpPr>
          <p:cxnSp>
            <p:nvCxnSpPr>
              <p:cNvPr id="57" name="Straight Connector 56"/>
              <p:cNvCxnSpPr/>
              <p:nvPr/>
            </p:nvCxnSpPr>
            <p:spPr>
              <a:xfrm>
                <a:off x="1481500" y="1774292"/>
                <a:ext cx="0" cy="1408221"/>
              </a:xfrm>
              <a:prstGeom prst="line">
                <a:avLst/>
              </a:prstGeom>
              <a:ln w="635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lg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1481500" y="1803293"/>
                <a:ext cx="5590986" cy="11964"/>
              </a:xfrm>
              <a:prstGeom prst="line">
                <a:avLst/>
              </a:prstGeom>
              <a:ln w="635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lg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7063918" y="1784532"/>
                <a:ext cx="8568" cy="713232"/>
              </a:xfrm>
              <a:prstGeom prst="line">
                <a:avLst/>
              </a:prstGeom>
              <a:ln w="635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lg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4615098" y="2465055"/>
                <a:ext cx="2473246" cy="0"/>
              </a:xfrm>
              <a:prstGeom prst="line">
                <a:avLst/>
              </a:prstGeom>
              <a:ln w="635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lg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4615098" y="2436211"/>
                <a:ext cx="0" cy="746302"/>
              </a:xfrm>
              <a:prstGeom prst="line">
                <a:avLst/>
              </a:prstGeom>
              <a:ln w="635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lg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450094" y="3170294"/>
                <a:ext cx="3182112" cy="12219"/>
              </a:xfrm>
              <a:prstGeom prst="line">
                <a:avLst/>
              </a:prstGeom>
              <a:ln w="63500" cap="flat" cmpd="sng" algn="ctr">
                <a:solidFill>
                  <a:schemeClr val="accent6">
                    <a:lumMod val="75000"/>
                  </a:schemeClr>
                </a:solidFill>
                <a:prstDash val="solid"/>
                <a:round/>
                <a:headEnd type="none" w="lg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3" name="Rounded Rectangular Callout 102"/>
          <p:cNvSpPr/>
          <p:nvPr/>
        </p:nvSpPr>
        <p:spPr>
          <a:xfrm>
            <a:off x="7631633" y="2596455"/>
            <a:ext cx="1326312" cy="604705"/>
          </a:xfrm>
          <a:prstGeom prst="wedgeRoundRectCallout">
            <a:avLst>
              <a:gd name="adj1" fmla="val -68126"/>
              <a:gd name="adj2" fmla="val 1291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Optionally entangled</a:t>
            </a:r>
            <a:endParaRPr lang="en-US" sz="1600" dirty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  <p:cxnSp>
        <p:nvCxnSpPr>
          <p:cNvPr id="104" name="Elbow Connector 103"/>
          <p:cNvCxnSpPr>
            <a:stCxn id="65" idx="3"/>
            <a:endCxn id="24" idx="3"/>
          </p:cNvCxnSpPr>
          <p:nvPr/>
        </p:nvCxnSpPr>
        <p:spPr>
          <a:xfrm>
            <a:off x="6733813" y="2223521"/>
            <a:ext cx="117280" cy="1253355"/>
          </a:xfrm>
          <a:prstGeom prst="bentConnector3">
            <a:avLst>
              <a:gd name="adj1" fmla="val 574361"/>
            </a:avLst>
          </a:prstGeom>
          <a:ln w="38100" cap="flat" cmpd="sng" algn="ctr">
            <a:solidFill>
              <a:schemeClr val="bg2">
                <a:lumMod val="25000"/>
              </a:schemeClr>
            </a:solidFill>
            <a:prstDash val="solid"/>
            <a:round/>
            <a:headEnd type="none" w="lg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ounded Rectangular Callout 104"/>
          <p:cNvSpPr/>
          <p:nvPr/>
        </p:nvSpPr>
        <p:spPr>
          <a:xfrm>
            <a:off x="103853" y="1724025"/>
            <a:ext cx="1463868" cy="604705"/>
          </a:xfrm>
          <a:prstGeom prst="wedgeRoundRectCallout">
            <a:avLst>
              <a:gd name="adj1" fmla="val 62671"/>
              <a:gd name="adj2" fmla="val 37752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Checked for equivocation</a:t>
            </a:r>
            <a:endParaRPr lang="en-US" sz="1600" dirty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  <p:cxnSp>
        <p:nvCxnSpPr>
          <p:cNvPr id="106" name="Elbow Connector 105"/>
          <p:cNvCxnSpPr>
            <a:stCxn id="102" idx="2"/>
          </p:cNvCxnSpPr>
          <p:nvPr/>
        </p:nvCxnSpPr>
        <p:spPr>
          <a:xfrm rot="5400000">
            <a:off x="1849060" y="3478840"/>
            <a:ext cx="2697681" cy="1765350"/>
          </a:xfrm>
          <a:prstGeom prst="bentConnector3">
            <a:avLst>
              <a:gd name="adj1" fmla="val 99098"/>
            </a:avLst>
          </a:prstGeom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Rounded Rectangular Callout 106"/>
          <p:cNvSpPr/>
          <p:nvPr/>
        </p:nvSpPr>
        <p:spPr>
          <a:xfrm>
            <a:off x="4943598" y="5283009"/>
            <a:ext cx="2933071" cy="786762"/>
          </a:xfrm>
          <a:prstGeom prst="wedgeRoundRectCallout">
            <a:avLst>
              <a:gd name="adj1" fmla="val -66811"/>
              <a:gd name="adj2" fmla="val -1759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 startAt="3"/>
            </a:pP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Proof of ACL enforcement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Decryption keys</a:t>
            </a:r>
            <a:endParaRPr lang="en-US" sz="1600" dirty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08" name="Rounded Rectangular Callout 107"/>
          <p:cNvSpPr/>
          <p:nvPr/>
        </p:nvSpPr>
        <p:spPr>
          <a:xfrm>
            <a:off x="4580917" y="4272347"/>
            <a:ext cx="2873452" cy="786762"/>
          </a:xfrm>
          <a:prstGeom prst="wedgeRoundRectCallout">
            <a:avLst>
              <a:gd name="adj1" fmla="val -66811"/>
              <a:gd name="adj2" fmla="val -1759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Latest updates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  <a:latin typeface="Helvetica"/>
                <a:cs typeface="Helvetica"/>
              </a:rPr>
              <a:t>Proof of no equivocation</a:t>
            </a:r>
            <a:endParaRPr lang="en-US" sz="1600" dirty="0">
              <a:solidFill>
                <a:schemeClr val="bg2">
                  <a:lumMod val="2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3468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Simulate basic Facebook features</a:t>
            </a:r>
          </a:p>
          <a:p>
            <a:endParaRPr lang="en-US" dirty="0" smtClean="0"/>
          </a:p>
          <a:p>
            <a:r>
              <a:rPr lang="en-US" dirty="0" smtClean="0"/>
              <a:t>Server having set of user proﬁles and clients that access them. Implemented using Java.</a:t>
            </a:r>
          </a:p>
          <a:p>
            <a:endParaRPr lang="en-US" dirty="0"/>
          </a:p>
          <a:p>
            <a:r>
              <a:rPr lang="en-US" dirty="0" smtClean="0"/>
              <a:t>Each profile has user objects, ACL and history.</a:t>
            </a:r>
          </a:p>
          <a:p>
            <a:endParaRPr lang="en-US" dirty="0"/>
          </a:p>
          <a:p>
            <a:r>
              <a:rPr lang="en-US" dirty="0" smtClean="0"/>
              <a:t>Uses 2048-bit RSA signatures.</a:t>
            </a:r>
          </a:p>
          <a:p>
            <a:endParaRPr lang="en-US" dirty="0"/>
          </a:p>
          <a:p>
            <a:r>
              <a:rPr lang="en-US" dirty="0" smtClean="0"/>
              <a:t>Reduced cryptographic use for higher throughput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51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Problem</a:t>
            </a:r>
          </a:p>
          <a:p>
            <a:r>
              <a:rPr lang="en-US" dirty="0" smtClean="0"/>
              <a:t>Prior Solutions</a:t>
            </a:r>
          </a:p>
          <a:p>
            <a:r>
              <a:rPr lang="en-US" dirty="0" smtClean="0"/>
              <a:t>Concept</a:t>
            </a:r>
          </a:p>
          <a:p>
            <a:r>
              <a:rPr lang="en-US" dirty="0" smtClean="0"/>
              <a:t>Overview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Analysis</a:t>
            </a:r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58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066800"/>
            <a:ext cx="4425345" cy="2743314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38705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Object read &amp; write latency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81214" y="1855657"/>
            <a:ext cx="2460171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>
              <a:buFont typeface="Arial" pitchFamily="34" charset="0"/>
              <a:buNone/>
            </a:pPr>
            <a:r>
              <a:rPr lang="en-US" dirty="0" err="1" smtClean="0"/>
              <a:t>Frientegrity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7672" y="4419600"/>
            <a:ext cx="2729944" cy="107721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algn="ctr"/>
            <a:r>
              <a:rPr lang="en-US" sz="3200" dirty="0" smtClean="0"/>
              <a:t>Hash Chain</a:t>
            </a:r>
          </a:p>
          <a:p>
            <a:pPr algn="ctr"/>
            <a:r>
              <a:rPr lang="en-US" sz="3200" dirty="0" smtClean="0"/>
              <a:t>Method</a:t>
            </a:r>
            <a:endParaRPr lang="en-US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196966" y="33741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728" y="3776927"/>
            <a:ext cx="4498779" cy="277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85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177" y="1592847"/>
            <a:ext cx="7153023" cy="4426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ACL change latency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53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performance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52600"/>
            <a:ext cx="6577012" cy="437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189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Frientegrity</a:t>
            </a:r>
            <a:r>
              <a:rPr lang="en-US" dirty="0" smtClean="0"/>
              <a:t> is a practical solution which is quite reliable, efficient and scalable.</a:t>
            </a:r>
            <a:br>
              <a:rPr lang="en-US" dirty="0" smtClean="0"/>
            </a:b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addition to adequately protecting user privacy and data integrity, also tackles equivocation which many solutions do not.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Provides some form of decentralization while still allowing convenience and redundancy.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Encryption and message exchange may lead to large overhead and greater system requirements.</a:t>
            </a:r>
          </a:p>
          <a:p>
            <a:endParaRPr lang="en-US" dirty="0" smtClean="0"/>
          </a:p>
          <a:p>
            <a:r>
              <a:rPr lang="en-US" dirty="0" smtClean="0"/>
              <a:t>For scalability, since only most recent updates are scrutinized, equivocation may still be possible.</a:t>
            </a:r>
          </a:p>
          <a:p>
            <a:endParaRPr lang="en-US" dirty="0" smtClean="0"/>
          </a:p>
          <a:p>
            <a:r>
              <a:rPr lang="en-US" dirty="0" smtClean="0"/>
              <a:t>Malicious providers can still know users social relationships based upon public key hashes.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58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Does not provide complete decentralization as envisaged while other solutions offer it.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Still uses untrusted third party infrastructure.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Implementation tones down some of the cryptographic measures.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53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Frientegrity</a:t>
            </a:r>
            <a:r>
              <a:rPr lang="en-US" dirty="0" smtClean="0"/>
              <a:t> provides the </a:t>
            </a:r>
            <a:r>
              <a:rPr lang="en-US" dirty="0"/>
              <a:t>much needed framework for privacy and integrity in social networking applications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Achieves main goal of detecting provider equivocation.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Can be further improved upon to achieve complete decentralization of user data.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20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Questions?</a:t>
            </a:r>
            <a:endParaRPr lang="en-US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0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Online social networks enable people to remain connected and share information.</a:t>
            </a:r>
          </a:p>
          <a:p>
            <a:endParaRPr lang="en-US" dirty="0" smtClean="0"/>
          </a:p>
          <a:p>
            <a:r>
              <a:rPr lang="en-US" dirty="0" smtClean="0"/>
              <a:t>Types: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Personal networks  - Facebook, Google+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Status update </a:t>
            </a:r>
            <a:r>
              <a:rPr lang="en-US" sz="2800" dirty="0" smtClean="0"/>
              <a:t>networks - Twitter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Location </a:t>
            </a:r>
            <a:r>
              <a:rPr lang="en-US" sz="2800" dirty="0" smtClean="0"/>
              <a:t>networks - </a:t>
            </a:r>
            <a:r>
              <a:rPr lang="en-US" sz="2800" dirty="0"/>
              <a:t>Foursquare</a:t>
            </a: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Content-sharing </a:t>
            </a:r>
            <a:r>
              <a:rPr lang="en-US" sz="2800" dirty="0" smtClean="0"/>
              <a:t>networks - </a:t>
            </a:r>
            <a:r>
              <a:rPr lang="en-US" sz="2800" dirty="0" err="1" smtClean="0"/>
              <a:t>Youtube</a:t>
            </a:r>
            <a:r>
              <a:rPr lang="en-US" sz="2800" dirty="0" smtClean="0"/>
              <a:t>, Flickr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Shared-interest networks - LinkedIn</a:t>
            </a:r>
            <a:endParaRPr lang="en-US" sz="28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38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Social networks store information remotely, rather than on a user’s personal computer. 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Millions of users are compelled to trust service providers with their personal data. </a:t>
            </a:r>
          </a:p>
          <a:p>
            <a:endParaRPr lang="en-US" sz="2800" dirty="0" smtClean="0"/>
          </a:p>
          <a:p>
            <a:r>
              <a:rPr lang="en-US" sz="2800" dirty="0" smtClean="0"/>
              <a:t>Centralized nature of these services leads to a greater number of privacy issues.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71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906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Increasing incidences of data leaks and identity thefts by malicious attackers.</a:t>
            </a:r>
          </a:p>
          <a:p>
            <a:endParaRPr lang="en-US" sz="2800" dirty="0" smtClean="0"/>
          </a:p>
          <a:p>
            <a:r>
              <a:rPr lang="en-US" sz="2800" dirty="0"/>
              <a:t>Complex and non uniform privacy controls.</a:t>
            </a:r>
          </a:p>
          <a:p>
            <a:pPr marL="109728" indent="0">
              <a:buNone/>
            </a:pPr>
            <a:endParaRPr lang="en-US" sz="2800" dirty="0"/>
          </a:p>
          <a:p>
            <a:r>
              <a:rPr lang="en-US" sz="2800" dirty="0" smtClean="0"/>
              <a:t>Providers introduce new features and repeatedly change default privacy settings.</a:t>
            </a:r>
          </a:p>
          <a:p>
            <a:pPr marL="109728" indent="0">
              <a:buNone/>
            </a:pPr>
            <a:endParaRPr lang="en-US" sz="2800" dirty="0" smtClean="0"/>
          </a:p>
          <a:p>
            <a:r>
              <a:rPr lang="en-US" sz="2800" dirty="0" smtClean="0"/>
              <a:t>Providers release information to governments without proper warrants.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8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3200400" cy="1752600"/>
          </a:xfrm>
        </p:spPr>
        <p:txBody>
          <a:bodyPr/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>SSO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1" y="45403"/>
            <a:ext cx="6095998" cy="6812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065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"/>
            <a:ext cx="8077200" cy="952500"/>
          </a:xfrm>
        </p:spPr>
        <p:txBody>
          <a:bodyPr/>
          <a:lstStyle/>
          <a:p>
            <a:r>
              <a:rPr lang="en-US" dirty="0" smtClean="0"/>
              <a:t>Actual Facebook graph search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914400"/>
            <a:ext cx="8648700" cy="8229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297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Data Corruption:</a:t>
            </a:r>
          </a:p>
          <a:p>
            <a:r>
              <a:rPr lang="en-US" sz="2800" dirty="0" smtClean="0"/>
              <a:t>Tampering with users data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Equivocation: </a:t>
            </a:r>
          </a:p>
          <a:p>
            <a:r>
              <a:rPr lang="en-US" dirty="0" smtClean="0"/>
              <a:t>Malicious service presents diﬀerent clients with divergent views of the system.</a:t>
            </a:r>
          </a:p>
          <a:p>
            <a:r>
              <a:rPr lang="en-US" dirty="0" smtClean="0"/>
              <a:t>Used to disguise censorship by allowing user to see content but hiding from followers.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Integrity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395414"/>
            <a:ext cx="3057525" cy="2355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670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Client vulnerable to:</a:t>
            </a:r>
            <a:endParaRPr lang="en-US" dirty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/>
              <a:t>A</a:t>
            </a:r>
            <a:r>
              <a:rPr lang="en-US" sz="2800" dirty="0" smtClean="0"/>
              <a:t>ttacks on servers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Privacy policies</a:t>
            </a:r>
            <a:endParaRPr lang="en-US" sz="28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Data corruption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Censorship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1476375"/>
            <a:ext cx="5114925" cy="502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9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1973</TotalTime>
  <Words>700</Words>
  <Application>Microsoft Office PowerPoint</Application>
  <PresentationFormat>On-screen Show (4:3)</PresentationFormat>
  <Paragraphs>167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Social Networking with Frientegrity: Privacy and Integrity with an Untrusted Provider  -Ariel J. Feldman, Aaron Blankstein, Michael J. Freedman and      Edward W. Felten Princeton University</vt:lpstr>
      <vt:lpstr>Outline</vt:lpstr>
      <vt:lpstr>Introduction</vt:lpstr>
      <vt:lpstr>Privacy</vt:lpstr>
      <vt:lpstr>Problems</vt:lpstr>
      <vt:lpstr>Example: SSO</vt:lpstr>
      <vt:lpstr>Actual Facebook graph search</vt:lpstr>
      <vt:lpstr>Integrity</vt:lpstr>
      <vt:lpstr>Vulnerability</vt:lpstr>
      <vt:lpstr>Prior Solutions</vt:lpstr>
      <vt:lpstr>Frientegrity Concept</vt:lpstr>
      <vt:lpstr>Client side</vt:lpstr>
      <vt:lpstr>Frientegrity Goals</vt:lpstr>
      <vt:lpstr>Fork Consistency</vt:lpstr>
      <vt:lpstr>Scalability (Fork* consistency)</vt:lpstr>
      <vt:lpstr>Detecting Equivocation</vt:lpstr>
      <vt:lpstr>Access Control Lists(ACL)</vt:lpstr>
      <vt:lpstr>System Overview</vt:lpstr>
      <vt:lpstr>Implementation</vt:lpstr>
      <vt:lpstr>PowerPoint Presentation</vt:lpstr>
      <vt:lpstr>ACL change latency</vt:lpstr>
      <vt:lpstr>Server performance</vt:lpstr>
      <vt:lpstr>Strengths</vt:lpstr>
      <vt:lpstr>Weakness</vt:lpstr>
      <vt:lpstr>Weakness</vt:lpstr>
      <vt:lpstr>Conclusion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Sanketh</dc:creator>
  <cp:lastModifiedBy>Sanketh</cp:lastModifiedBy>
  <cp:revision>57</cp:revision>
  <dcterms:created xsi:type="dcterms:W3CDTF">2013-04-16T05:05:28Z</dcterms:created>
  <dcterms:modified xsi:type="dcterms:W3CDTF">2013-04-17T13:59:24Z</dcterms:modified>
</cp:coreProperties>
</file>