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2" r:id="rId4"/>
    <p:sldId id="259" r:id="rId5"/>
    <p:sldId id="268" r:id="rId6"/>
    <p:sldId id="269" r:id="rId7"/>
    <p:sldId id="265" r:id="rId8"/>
    <p:sldId id="270" r:id="rId9"/>
    <p:sldId id="271" r:id="rId10"/>
    <p:sldId id="272" r:id="rId11"/>
    <p:sldId id="273" r:id="rId12"/>
    <p:sldId id="274" r:id="rId13"/>
    <p:sldId id="266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7" r:id="rId25"/>
    <p:sldId id="285" r:id="rId26"/>
    <p:sldId id="260" r:id="rId27"/>
    <p:sldId id="263" r:id="rId28"/>
    <p:sldId id="264" r:id="rId29"/>
    <p:sldId id="261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8" autoAdjust="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7025-B828-4738-8141-6A0DC1E1B5FA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63949-0320-4002-AFE7-D401C3E3C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8F0D-BBD7-4648-84B8-4F33A5EAEF2B}" type="datetime1">
              <a:rPr lang="fr-FR" smtClean="0"/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75D1-113D-4D8B-9943-8B9444B7D3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42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0229-9995-4FAB-8E82-599299B9EC68}" type="datetime1">
              <a:rPr lang="fr-FR" smtClean="0"/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A743-4D78-4C19-8199-75CA980095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82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F8F5-F26D-4C2F-96A8-67418CF14338}" type="datetime1">
              <a:rPr lang="fr-FR" smtClean="0"/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A710-F43C-4B86-81CB-3B34FF36C5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51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03EC1-AD9A-4642-AF90-719BFD43E2B8}" type="datetime1">
              <a:rPr lang="fr-FR" smtClean="0"/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0BA5-7DD1-42AC-8898-E35C8BD21F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BC-3670-4EA0-B22F-23C2D79CB566}" type="datetime1">
              <a:rPr lang="fr-FR" smtClean="0"/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EE45-8CF0-44A7-87EF-1EC6B87D34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0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193D-A4DD-4E99-A84B-F4F8C4DD74F4}" type="datetime1">
              <a:rPr lang="fr-FR" smtClean="0"/>
              <a:t>15/04/2013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F9BE-9E62-44CC-9A43-AD7B748F6A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32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B7C64-E907-4F7E-B21A-872A8A14A517}" type="datetime1">
              <a:rPr lang="fr-FR" smtClean="0"/>
              <a:t>15/04/2013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A3AB-02C0-4C44-90AC-0B9B6B9D08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52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2F7D-A06A-4012-886D-CC02FA66CDAE}" type="datetime1">
              <a:rPr lang="fr-FR" smtClean="0"/>
              <a:t>15/04/2013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2F88-555B-49A8-A9E4-B52BA53641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88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6569-7DA9-4747-8A74-CB11F0C3EA40}" type="datetime1">
              <a:rPr lang="fr-FR" smtClean="0"/>
              <a:t>15/04/2013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525E-214E-4C91-A064-F0FB22B230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2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24B0-22D9-4F7E-A682-C8BF94BC846C}" type="datetime1">
              <a:rPr lang="fr-FR" smtClean="0"/>
              <a:t>15/04/2013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B899-EE3F-4EA5-82B1-53905769F3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98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1160E-09E5-4D71-BBEA-715213C35B77}" type="datetime1">
              <a:rPr lang="fr-FR" smtClean="0"/>
              <a:t>15/04/2013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4429-F2A7-4D62-A148-DC7898D2AE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7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7E623-D20D-49E2-97E2-62A81FC5895E}" type="datetime1">
              <a:rPr lang="fr-FR" smtClean="0"/>
              <a:t>15/04/2013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CFEE3C-B458-4C7F-BB84-E59E5195AE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772400" cy="1905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9900">
                      <a:alpha val="98824"/>
                    </a:srgbClr>
                  </a:outerShdw>
                </a:effectLst>
              </a:rPr>
              <a:t>On Limitations of Designing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9900">
                      <a:alpha val="98824"/>
                    </a:srgbClr>
                  </a:outerShdw>
                </a:effectLst>
              </a:rPr>
              <a:t>Leakage Resilient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9900">
                      <a:alpha val="98824"/>
                    </a:srgbClr>
                  </a:outerShdw>
                </a:effectLst>
              </a:rPr>
              <a:t>Password Systems:</a:t>
            </a:r>
            <a:b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9900">
                      <a:alpha val="98824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9900">
                      <a:alpha val="98824"/>
                    </a:srgbClr>
                  </a:outerShdw>
                </a:effectLst>
              </a:rPr>
              <a:t>Attacks, Principles and Usability</a:t>
            </a:r>
            <a:endParaRPr lang="fr-FR" sz="3200" dirty="0" smtClean="0">
              <a:solidFill>
                <a:schemeClr val="bg1"/>
              </a:solidFill>
              <a:effectLst>
                <a:outerShdw blurRad="50800" dist="50800" dir="5400000" algn="ctr" rotWithShape="0">
                  <a:srgbClr val="FF9900">
                    <a:alpha val="98824"/>
                  </a:srgbClr>
                </a:outerShd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600200" y="5105400"/>
            <a:ext cx="6400800" cy="11430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Presented</a:t>
            </a:r>
            <a:r>
              <a:rPr lang="fr-CA" dirty="0" smtClean="0">
                <a:solidFill>
                  <a:schemeClr val="bg1"/>
                </a:solidFill>
              </a:rPr>
              <a:t> by</a:t>
            </a:r>
          </a:p>
          <a:p>
            <a:r>
              <a:rPr lang="fr-CA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Siddarth</a:t>
            </a:r>
            <a:r>
              <a:rPr lang="fr-CA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</a:t>
            </a:r>
            <a:r>
              <a:rPr lang="fr-CA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Asokan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275D1-113D-4D8B-9943-8B9444B7D31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P1: Large Root Secret Space Principle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	The </a:t>
            </a:r>
            <a:r>
              <a:rPr lang="en-US" sz="2400" b="1" dirty="0"/>
              <a:t>average number of valid </a:t>
            </a:r>
            <a:r>
              <a:rPr lang="en-US" sz="2400" b="1" dirty="0" smtClean="0"/>
              <a:t>candidates shrinks 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	for Undercover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1026" name="Picture 2" descr="C:\Users\Sidhu\Dropbox\Studies\Malware &amp; Software Security\Paper Presentation\Under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97531"/>
            <a:ext cx="4953000" cy="34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P2: Large Round Secret Space Principle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2612"/>
                <a:ext cx="8229600" cy="4852988"/>
              </a:xfrm>
            </p:spPr>
            <p:txBody>
              <a:bodyPr/>
              <a:lstStyle/>
              <a:p>
                <a:r>
                  <a:rPr lang="en-US" i="1" spc="-150" dirty="0" smtClean="0"/>
                  <a:t>An LRPS system with secret leakage should have </a:t>
                </a:r>
                <a:r>
                  <a:rPr lang="en-US" i="1" spc="-150" dirty="0"/>
                  <a:t>a large candidate set for the </a:t>
                </a:r>
                <a:r>
                  <a:rPr lang="en-US" spc="-150" dirty="0" smtClean="0"/>
                  <a:t>round secret</a:t>
                </a:r>
                <a:r>
                  <a:rPr lang="en-US" i="1" spc="-150" dirty="0" smtClean="0"/>
                  <a:t>.</a:t>
                </a:r>
              </a:p>
              <a:p>
                <a:r>
                  <a:rPr lang="en-US" sz="2400" dirty="0" smtClean="0"/>
                  <a:t>This principle </a:t>
                </a:r>
                <a:r>
                  <a:rPr lang="en-US" sz="2400" dirty="0"/>
                  <a:t>emphasizes that a large candidate set </a:t>
                </a:r>
                <a:r>
                  <a:rPr lang="en-US" sz="2400" dirty="0" smtClean="0"/>
                  <a:t>for the </a:t>
                </a:r>
                <a:r>
                  <a:rPr lang="en-US" sz="2400" i="1" dirty="0"/>
                  <a:t>root secret </a:t>
                </a:r>
                <a:r>
                  <a:rPr lang="en-US" sz="2400" dirty="0"/>
                  <a:t>is necessary but not sufficient to </a:t>
                </a:r>
                <a:r>
                  <a:rPr lang="en-US" sz="2400" dirty="0" smtClean="0"/>
                  <a:t>defend against </a:t>
                </a:r>
                <a:r>
                  <a:rPr lang="en-US" sz="2400" dirty="0"/>
                  <a:t>brute force attack. </a:t>
                </a:r>
                <a:r>
                  <a:rPr lang="en-US" sz="2400" dirty="0" smtClean="0"/>
                  <a:t>It can </a:t>
                </a:r>
                <a:r>
                  <a:rPr lang="en-US" sz="2400" dirty="0"/>
                  <a:t>be </a:t>
                </a:r>
                <a:r>
                  <a:rPr lang="en-US" sz="2400" i="1" dirty="0"/>
                  <a:t>broken down </a:t>
                </a:r>
                <a:r>
                  <a:rPr lang="en-US" sz="2400" dirty="0"/>
                  <a:t>based on the attack to </a:t>
                </a:r>
                <a:r>
                  <a:rPr lang="en-US" sz="2400" dirty="0" smtClean="0"/>
                  <a:t>the round </a:t>
                </a:r>
                <a:r>
                  <a:rPr lang="en-US" sz="2400" dirty="0"/>
                  <a:t>secrets.</a:t>
                </a:r>
                <a:endParaRPr lang="en-US" sz="2400" i="1" dirty="0" smtClean="0"/>
              </a:p>
              <a:p>
                <a:r>
                  <a:rPr lang="en-US" sz="2400" dirty="0" smtClean="0"/>
                  <a:t>In </a:t>
                </a:r>
                <a:r>
                  <a:rPr lang="en-US" sz="2400" dirty="0"/>
                  <a:t>PAS, the </a:t>
                </a:r>
                <a:r>
                  <a:rPr lang="en-US" sz="2400" dirty="0" smtClean="0"/>
                  <a:t>size of </a:t>
                </a:r>
                <a:r>
                  <a:rPr lang="en-US" sz="2400" dirty="0"/>
                  <a:t>the candidate set for the round secret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422500=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(25∗26)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for the default parameters, where </a:t>
                </a:r>
                <a:r>
                  <a:rPr lang="en-US" sz="2400" i="1" dirty="0"/>
                  <a:t>p </a:t>
                </a:r>
                <a:r>
                  <a:rPr lang="en-US" sz="2400" dirty="0" smtClean="0"/>
                  <a:t>=2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and there </a:t>
                </a:r>
                <a:r>
                  <a:rPr lang="en-US" sz="2400" dirty="0"/>
                  <a:t>are 25 cells in each challenge table and 26 </a:t>
                </a:r>
                <a:r>
                  <a:rPr lang="en-US" sz="2400" dirty="0" smtClean="0"/>
                  <a:t>possible letters </a:t>
                </a:r>
                <a:r>
                  <a:rPr lang="en-US" sz="2400" dirty="0"/>
                  <a:t>for the secret character. It is not difficult to use </a:t>
                </a:r>
                <a:r>
                  <a:rPr lang="en-US" sz="2400" dirty="0" smtClean="0"/>
                  <a:t>brute force </a:t>
                </a:r>
                <a:r>
                  <a:rPr lang="en-US" sz="2400" dirty="0"/>
                  <a:t>to recover the round secret of </a:t>
                </a:r>
                <a:r>
                  <a:rPr lang="en-US" sz="2400" dirty="0" smtClean="0"/>
                  <a:t>PAS. </a:t>
                </a:r>
                <a:endParaRPr lang="en-US" sz="2400" dirty="0"/>
              </a:p>
            </p:txBody>
          </p:sp>
        </mc:Choice>
        <mc:Fallback xmlns="">
          <p:sp>
            <p:nvSpPr>
              <p:cNvPr id="4099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2612"/>
                <a:ext cx="8229600" cy="4852988"/>
              </a:xfrm>
              <a:blipFill rotWithShape="1">
                <a:blip r:embed="rId3"/>
                <a:stretch>
                  <a:fillRect l="-1630" t="-1633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7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P2: Large Round Secret Space Principle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i="1" dirty="0" smtClean="0"/>
          </a:p>
          <a:p>
            <a:endParaRPr lang="en-US" sz="2400" i="1" dirty="0"/>
          </a:p>
          <a:p>
            <a:pPr marL="0" indent="0">
              <a:buNone/>
            </a:pPr>
            <a:r>
              <a:rPr lang="en-US" sz="2400" b="1" dirty="0" smtClean="0"/>
              <a:t>	The </a:t>
            </a:r>
            <a:r>
              <a:rPr lang="en-US" sz="2400" b="1" dirty="0"/>
              <a:t>average number of valid candidates</a:t>
            </a:r>
          </a:p>
          <a:p>
            <a:pPr marL="0" indent="0">
              <a:buNone/>
            </a:pPr>
            <a:r>
              <a:rPr lang="en-US" sz="2400" b="1" dirty="0" smtClean="0"/>
              <a:t>		        shrinks </a:t>
            </a:r>
            <a:r>
              <a:rPr lang="en-US" sz="2400" b="1" dirty="0"/>
              <a:t>for PAS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2050" name="Picture 2" descr="C:\Users\Sidhu\Dropbox\Studies\Malware &amp; Software Security\Paper Presentation\Valid candidate shrin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5359493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Statistical</a:t>
            </a:r>
            <a:r>
              <a:rPr lang="fr-CA" dirty="0" smtClean="0">
                <a:solidFill>
                  <a:schemeClr val="bg1"/>
                </a:solidFill>
                <a:cs typeface="Adobe Hebrew" pitchFamily="18" charset="-79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Attack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 smtClean="0"/>
              <a:t>It is </a:t>
            </a:r>
            <a:r>
              <a:rPr lang="en-US" sz="2800" dirty="0"/>
              <a:t>an accumulation-based learning </a:t>
            </a:r>
            <a:r>
              <a:rPr lang="en-US" sz="2800" dirty="0" smtClean="0"/>
              <a:t>process, where </a:t>
            </a:r>
            <a:r>
              <a:rPr lang="en-US" sz="2800" dirty="0"/>
              <a:t>an adversary gradually increases its </a:t>
            </a:r>
            <a:r>
              <a:rPr lang="en-US" sz="2800" dirty="0" smtClean="0"/>
              <a:t>confidence on </a:t>
            </a:r>
            <a:r>
              <a:rPr lang="en-US" sz="2800" dirty="0"/>
              <a:t>relevant targets when more and more cues are </a:t>
            </a:r>
            <a:r>
              <a:rPr lang="en-US" sz="2800" dirty="0" smtClean="0"/>
              <a:t>available</a:t>
            </a:r>
            <a:endParaRPr lang="en-US" sz="2800" dirty="0"/>
          </a:p>
          <a:p>
            <a:r>
              <a:rPr lang="en-US" sz="2800" dirty="0"/>
              <a:t>Compared to brute force attack, statistical attack </a:t>
            </a:r>
            <a:r>
              <a:rPr lang="en-US" sz="2800" dirty="0" smtClean="0"/>
              <a:t>has fewer </a:t>
            </a:r>
            <a:r>
              <a:rPr lang="en-US" sz="2800" dirty="0"/>
              <a:t>limitations as it can be applied to schemes with </a:t>
            </a:r>
            <a:r>
              <a:rPr lang="en-US" sz="2800" dirty="0" smtClean="0"/>
              <a:t>a large </a:t>
            </a:r>
            <a:r>
              <a:rPr lang="en-US" sz="2800" dirty="0"/>
              <a:t>password </a:t>
            </a:r>
            <a:r>
              <a:rPr lang="en-US" sz="2800" dirty="0" smtClean="0"/>
              <a:t>space</a:t>
            </a:r>
          </a:p>
          <a:p>
            <a:r>
              <a:rPr lang="en-US" sz="2800" dirty="0"/>
              <a:t>The efficiency of statistical attack is </a:t>
            </a:r>
            <a:r>
              <a:rPr lang="en-US" sz="2800" i="1" dirty="0" smtClean="0"/>
              <a:t>design dependent </a:t>
            </a:r>
            <a:r>
              <a:rPr lang="en-US" sz="2800" dirty="0" smtClean="0"/>
              <a:t>and </a:t>
            </a:r>
            <a:r>
              <a:rPr lang="en-US" sz="2800" dirty="0"/>
              <a:t>varies with different schemes and </a:t>
            </a:r>
            <a:r>
              <a:rPr lang="en-US" sz="2800" dirty="0" smtClean="0"/>
              <a:t>different analysis </a:t>
            </a:r>
            <a:r>
              <a:rPr lang="en-US" sz="2800" dirty="0"/>
              <a:t>techniques</a:t>
            </a:r>
            <a:endParaRPr lang="fr-FR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8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Statistical</a:t>
            </a:r>
            <a:r>
              <a:rPr lang="fr-CA" dirty="0" smtClean="0">
                <a:solidFill>
                  <a:schemeClr val="bg1"/>
                </a:solidFill>
                <a:cs typeface="Adobe Hebrew" pitchFamily="18" charset="-79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Attack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 smtClean="0"/>
              <a:t>Two general statistical analysis </a:t>
            </a:r>
            <a:r>
              <a:rPr lang="en-US" sz="2800" dirty="0"/>
              <a:t>techniques that are able to efficiently </a:t>
            </a:r>
            <a:r>
              <a:rPr lang="en-US" sz="2800" dirty="0" smtClean="0"/>
              <a:t>extract the </a:t>
            </a:r>
            <a:r>
              <a:rPr lang="en-US" sz="2800" dirty="0"/>
              <a:t>root secret of most existing </a:t>
            </a:r>
            <a:r>
              <a:rPr lang="en-US" sz="2800" dirty="0" smtClean="0"/>
              <a:t>schemes are: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i="1" dirty="0" smtClean="0"/>
              <a:t>Probabilistic </a:t>
            </a:r>
            <a:r>
              <a:rPr lang="en-US" sz="2800" b="1" i="1" dirty="0"/>
              <a:t>decision </a:t>
            </a:r>
            <a:r>
              <a:rPr lang="en-US" sz="2800" b="1" i="1" dirty="0" smtClean="0"/>
              <a:t>tree</a:t>
            </a:r>
          </a:p>
          <a:p>
            <a:pPr marL="0" indent="0">
              <a:buNone/>
            </a:pPr>
            <a:r>
              <a:rPr lang="en-US" sz="2800" dirty="0" smtClean="0"/>
              <a:t>The process is as follows:</a:t>
            </a:r>
          </a:p>
          <a:p>
            <a:r>
              <a:rPr lang="en-US" sz="2800" dirty="0" smtClean="0"/>
              <a:t>Creation of score table for each individual element</a:t>
            </a:r>
          </a:p>
          <a:p>
            <a:r>
              <a:rPr lang="en-US" sz="2800" dirty="0"/>
              <a:t>For each independent observation of a </a:t>
            </a:r>
            <a:r>
              <a:rPr lang="en-US" sz="2800" dirty="0" smtClean="0"/>
              <a:t>challenge response pair</a:t>
            </a:r>
            <a:r>
              <a:rPr lang="en-US" sz="2800" dirty="0"/>
              <a:t>, the adversary enumerates every </a:t>
            </a:r>
            <a:r>
              <a:rPr lang="en-US" sz="2800" i="1" dirty="0" smtClean="0"/>
              <a:t>consistent </a:t>
            </a:r>
            <a:r>
              <a:rPr lang="en-US" sz="2800" dirty="0" smtClean="0"/>
              <a:t>decision </a:t>
            </a:r>
            <a:r>
              <a:rPr lang="en-US" sz="2800" dirty="0"/>
              <a:t>path that leads to the current response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Statistical</a:t>
            </a:r>
            <a:r>
              <a:rPr lang="fr-CA" dirty="0" smtClean="0">
                <a:solidFill>
                  <a:schemeClr val="bg1"/>
                </a:solidFill>
                <a:cs typeface="Adobe Hebrew" pitchFamily="18" charset="-79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Attack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algn="just"/>
            <a:r>
              <a:rPr lang="en-US" sz="2800" dirty="0"/>
              <a:t>A </a:t>
            </a:r>
            <a:r>
              <a:rPr lang="en-US" sz="2800" i="1" dirty="0"/>
              <a:t>decision path </a:t>
            </a:r>
            <a:r>
              <a:rPr lang="en-US" sz="2800" dirty="0"/>
              <a:t>is an emulation of the user’s </a:t>
            </a:r>
            <a:r>
              <a:rPr lang="en-US" sz="2800" dirty="0" smtClean="0"/>
              <a:t>decision process </a:t>
            </a:r>
            <a:r>
              <a:rPr lang="en-US" sz="2800" dirty="0"/>
              <a:t>that consists of multiple decision nodes. </a:t>
            </a:r>
            <a:r>
              <a:rPr lang="en-US" sz="2800" dirty="0" smtClean="0"/>
              <a:t>Each </a:t>
            </a:r>
            <a:r>
              <a:rPr lang="en-US" sz="2800" i="1" dirty="0" smtClean="0"/>
              <a:t>decision </a:t>
            </a:r>
            <a:r>
              <a:rPr lang="en-US" sz="2800" i="1" dirty="0"/>
              <a:t>node </a:t>
            </a:r>
            <a:r>
              <a:rPr lang="en-US" sz="2800" dirty="0"/>
              <a:t>represents a decision event decided </a:t>
            </a:r>
            <a:r>
              <a:rPr lang="en-US" sz="2800" dirty="0" smtClean="0"/>
              <a:t>by the </a:t>
            </a:r>
            <a:r>
              <a:rPr lang="en-US" sz="2800" dirty="0"/>
              <a:t>membership relation of a corresponding entry in </a:t>
            </a:r>
            <a:r>
              <a:rPr lang="en-US" sz="2800" dirty="0" smtClean="0"/>
              <a:t>the score </a:t>
            </a:r>
            <a:r>
              <a:rPr lang="en-US" sz="2800" dirty="0"/>
              <a:t>table, whether or not it belongs to the secret set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Consider a scheme which </a:t>
            </a:r>
            <a:r>
              <a:rPr lang="en-US" sz="2800" dirty="0" smtClean="0"/>
              <a:t>has a four element window </a:t>
            </a:r>
            <a:r>
              <a:rPr lang="en-US" sz="2800" i="1" dirty="0" smtClean="0"/>
              <a:t>&lt;S</a:t>
            </a:r>
            <a:r>
              <a:rPr lang="en-US" sz="2800" dirty="0" smtClean="0"/>
              <a:t>₁:1</a:t>
            </a:r>
            <a:r>
              <a:rPr lang="en-US" sz="2800" dirty="0"/>
              <a:t>, </a:t>
            </a:r>
            <a:r>
              <a:rPr lang="en-US" sz="2800" i="1" dirty="0" smtClean="0"/>
              <a:t>S₂</a:t>
            </a:r>
            <a:r>
              <a:rPr lang="en-US" sz="2800" dirty="0" smtClean="0"/>
              <a:t>:2</a:t>
            </a:r>
            <a:r>
              <a:rPr lang="en-US" sz="2800" dirty="0"/>
              <a:t>, </a:t>
            </a:r>
            <a:r>
              <a:rPr lang="en-US" sz="2800" i="1" dirty="0" smtClean="0"/>
              <a:t>S</a:t>
            </a:r>
            <a:r>
              <a:rPr lang="en-US" sz="2800" dirty="0"/>
              <a:t>₃</a:t>
            </a:r>
            <a:r>
              <a:rPr lang="en-US" sz="2800" dirty="0" smtClean="0"/>
              <a:t>:1</a:t>
            </a:r>
            <a:r>
              <a:rPr lang="en-US" sz="2800" dirty="0"/>
              <a:t>, </a:t>
            </a:r>
            <a:r>
              <a:rPr lang="en-US" sz="2800" i="1" dirty="0" smtClean="0"/>
              <a:t>D</a:t>
            </a:r>
            <a:r>
              <a:rPr lang="en-US" sz="2800" dirty="0"/>
              <a:t>₁</a:t>
            </a:r>
            <a:r>
              <a:rPr lang="en-US" sz="2800" dirty="0" smtClean="0"/>
              <a:t>:1</a:t>
            </a:r>
            <a:r>
              <a:rPr lang="en-US" sz="2800" i="1" dirty="0" smtClean="0"/>
              <a:t>&gt;, </a:t>
            </a:r>
            <a:r>
              <a:rPr lang="en-US" sz="2800" dirty="0" smtClean="0"/>
              <a:t>where </a:t>
            </a:r>
            <a:r>
              <a:rPr lang="en-US" sz="2800" i="1" dirty="0" smtClean="0"/>
              <a:t>Sᵢ</a:t>
            </a:r>
            <a:r>
              <a:rPr lang="en-US" sz="2800" dirty="0" smtClean="0"/>
              <a:t>:</a:t>
            </a:r>
            <a:r>
              <a:rPr lang="en-US" sz="2800" i="1" dirty="0" smtClean="0"/>
              <a:t>x </a:t>
            </a:r>
            <a:r>
              <a:rPr lang="en-US" sz="2800" dirty="0" smtClean="0"/>
              <a:t>represents a </a:t>
            </a:r>
            <a:r>
              <a:rPr lang="en-US" sz="2800" dirty="0"/>
              <a:t>secret element associated with </a:t>
            </a:r>
            <a:r>
              <a:rPr lang="en-US" sz="2800" dirty="0" smtClean="0"/>
              <a:t>no. </a:t>
            </a:r>
            <a:r>
              <a:rPr lang="en-US" sz="2800" i="1" dirty="0" smtClean="0"/>
              <a:t>x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i="1" dirty="0" smtClean="0"/>
              <a:t>Dᵢ</a:t>
            </a:r>
            <a:r>
              <a:rPr lang="en-US" sz="2800" dirty="0" smtClean="0"/>
              <a:t>:</a:t>
            </a:r>
            <a:r>
              <a:rPr lang="en-US" sz="2800" i="1" dirty="0" smtClean="0"/>
              <a:t>y </a:t>
            </a:r>
            <a:r>
              <a:rPr lang="en-US" sz="2800" dirty="0"/>
              <a:t>represents a decoy element associated with </a:t>
            </a:r>
            <a:r>
              <a:rPr lang="en-US" sz="2800" dirty="0" smtClean="0"/>
              <a:t>no. </a:t>
            </a:r>
            <a:r>
              <a:rPr lang="en-US" sz="2800" i="1" dirty="0" smtClean="0"/>
              <a:t>y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3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Statistical</a:t>
            </a:r>
            <a:r>
              <a:rPr lang="fr-CA" dirty="0" smtClean="0">
                <a:solidFill>
                  <a:schemeClr val="bg1"/>
                </a:solidFill>
                <a:cs typeface="Adobe Hebrew" pitchFamily="18" charset="-79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Attack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algn="just"/>
            <a:r>
              <a:rPr lang="en-US" sz="2800" dirty="0"/>
              <a:t>A </a:t>
            </a:r>
            <a:r>
              <a:rPr lang="en-US" sz="2800" i="1" dirty="0"/>
              <a:t>decision path </a:t>
            </a:r>
            <a:r>
              <a:rPr lang="en-US" sz="2800" dirty="0"/>
              <a:t>is an emulation of the user’s </a:t>
            </a:r>
            <a:r>
              <a:rPr lang="en-US" sz="2800" dirty="0" smtClean="0"/>
              <a:t>decision process </a:t>
            </a:r>
            <a:r>
              <a:rPr lang="en-US" sz="2800" dirty="0"/>
              <a:t>that consists of multiple decision nodes. </a:t>
            </a:r>
            <a:r>
              <a:rPr lang="en-US" sz="2800" dirty="0" smtClean="0"/>
              <a:t>Each </a:t>
            </a:r>
            <a:r>
              <a:rPr lang="en-US" sz="2800" i="1" dirty="0" smtClean="0"/>
              <a:t>decision </a:t>
            </a:r>
            <a:r>
              <a:rPr lang="en-US" sz="2800" i="1" dirty="0"/>
              <a:t>node </a:t>
            </a:r>
            <a:r>
              <a:rPr lang="en-US" sz="2800" dirty="0"/>
              <a:t>represents a decision event decided </a:t>
            </a:r>
            <a:r>
              <a:rPr lang="en-US" sz="2800" dirty="0" smtClean="0"/>
              <a:t>by the </a:t>
            </a:r>
            <a:r>
              <a:rPr lang="en-US" sz="2800" dirty="0"/>
              <a:t>membership relation of a corresponding entry in </a:t>
            </a:r>
            <a:r>
              <a:rPr lang="en-US" sz="2800" dirty="0" smtClean="0"/>
              <a:t>the score </a:t>
            </a:r>
            <a:r>
              <a:rPr lang="en-US" sz="2800" dirty="0"/>
              <a:t>table, whether or not it belongs to the secret set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Consider a scheme which </a:t>
            </a:r>
            <a:r>
              <a:rPr lang="en-US" sz="2800" dirty="0" smtClean="0"/>
              <a:t>has a four element window </a:t>
            </a:r>
            <a:r>
              <a:rPr lang="en-US" sz="2800" i="1" dirty="0" smtClean="0"/>
              <a:t>&lt;S</a:t>
            </a:r>
            <a:r>
              <a:rPr lang="en-US" sz="2800" dirty="0" smtClean="0"/>
              <a:t>₁:1</a:t>
            </a:r>
            <a:r>
              <a:rPr lang="en-US" sz="2800" dirty="0"/>
              <a:t>, </a:t>
            </a:r>
            <a:r>
              <a:rPr lang="en-US" sz="2800" i="1" dirty="0" smtClean="0"/>
              <a:t>S₂</a:t>
            </a:r>
            <a:r>
              <a:rPr lang="en-US" sz="2800" dirty="0" smtClean="0"/>
              <a:t>:2</a:t>
            </a:r>
            <a:r>
              <a:rPr lang="en-US" sz="2800" dirty="0"/>
              <a:t>, </a:t>
            </a:r>
            <a:r>
              <a:rPr lang="en-US" sz="2800" i="1" dirty="0" smtClean="0"/>
              <a:t>S</a:t>
            </a:r>
            <a:r>
              <a:rPr lang="en-US" sz="2800" dirty="0"/>
              <a:t>₃</a:t>
            </a:r>
            <a:r>
              <a:rPr lang="en-US" sz="2800" dirty="0" smtClean="0"/>
              <a:t>:1</a:t>
            </a:r>
            <a:r>
              <a:rPr lang="en-US" sz="2800" dirty="0"/>
              <a:t>, </a:t>
            </a:r>
            <a:r>
              <a:rPr lang="en-US" sz="2800" i="1" dirty="0" smtClean="0"/>
              <a:t>D</a:t>
            </a:r>
            <a:r>
              <a:rPr lang="en-US" sz="2800" dirty="0"/>
              <a:t>₁</a:t>
            </a:r>
            <a:r>
              <a:rPr lang="en-US" sz="2800" dirty="0" smtClean="0"/>
              <a:t>:1</a:t>
            </a:r>
            <a:r>
              <a:rPr lang="en-US" sz="2800" i="1" dirty="0" smtClean="0"/>
              <a:t>&gt;, </a:t>
            </a:r>
            <a:r>
              <a:rPr lang="en-US" sz="2800" dirty="0" smtClean="0"/>
              <a:t>where </a:t>
            </a:r>
            <a:r>
              <a:rPr lang="en-US" sz="2800" i="1" dirty="0" smtClean="0"/>
              <a:t>Sᵢ</a:t>
            </a:r>
            <a:r>
              <a:rPr lang="en-US" sz="2800" dirty="0" smtClean="0"/>
              <a:t>:</a:t>
            </a:r>
            <a:r>
              <a:rPr lang="en-US" sz="2800" i="1" dirty="0" smtClean="0"/>
              <a:t>x </a:t>
            </a:r>
            <a:r>
              <a:rPr lang="en-US" sz="2800" dirty="0" smtClean="0"/>
              <a:t>represents a </a:t>
            </a:r>
            <a:r>
              <a:rPr lang="en-US" sz="2800" dirty="0"/>
              <a:t>secret element associated with </a:t>
            </a:r>
            <a:r>
              <a:rPr lang="en-US" sz="2800" dirty="0" smtClean="0"/>
              <a:t>no. </a:t>
            </a:r>
            <a:r>
              <a:rPr lang="en-US" sz="2800" i="1" dirty="0" smtClean="0"/>
              <a:t>x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i="1" dirty="0" smtClean="0"/>
              <a:t>Dᵢ</a:t>
            </a:r>
            <a:r>
              <a:rPr lang="en-US" sz="2800" dirty="0" smtClean="0"/>
              <a:t>:</a:t>
            </a:r>
            <a:r>
              <a:rPr lang="en-US" sz="2800" i="1" dirty="0" smtClean="0"/>
              <a:t>y </a:t>
            </a:r>
            <a:r>
              <a:rPr lang="en-US" sz="2800" dirty="0"/>
              <a:t>represents a decoy element associated with </a:t>
            </a:r>
            <a:r>
              <a:rPr lang="en-US" sz="2800" dirty="0" smtClean="0"/>
              <a:t>no. </a:t>
            </a:r>
            <a:r>
              <a:rPr lang="en-US" sz="2800" i="1" dirty="0" smtClean="0"/>
              <a:t>y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5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Statistical</a:t>
            </a:r>
            <a:r>
              <a:rPr lang="fr-CA" dirty="0" smtClean="0">
                <a:solidFill>
                  <a:schemeClr val="bg1"/>
                </a:solidFill>
                <a:cs typeface="Adobe Hebrew" pitchFamily="18" charset="-79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Attack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/>
              <a:t>II.  </a:t>
            </a:r>
            <a:r>
              <a:rPr lang="en-US" sz="2800" b="1" i="1" dirty="0" smtClean="0"/>
              <a:t>Counting-based </a:t>
            </a:r>
            <a:r>
              <a:rPr lang="en-US" sz="2800" b="1" i="1" dirty="0"/>
              <a:t>statistical analysis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The procedure is as follows:</a:t>
            </a:r>
          </a:p>
          <a:p>
            <a:r>
              <a:rPr lang="en-US" sz="2600" dirty="0" smtClean="0"/>
              <a:t>Create </a:t>
            </a:r>
            <a:r>
              <a:rPr lang="en-US" sz="2600" i="1" dirty="0" smtClean="0"/>
              <a:t>l </a:t>
            </a:r>
            <a:r>
              <a:rPr lang="en-US" sz="2600" dirty="0"/>
              <a:t>counting tables for </a:t>
            </a:r>
            <a:r>
              <a:rPr lang="en-US" sz="2600" i="1" dirty="0"/>
              <a:t>l </a:t>
            </a:r>
            <a:r>
              <a:rPr lang="en-US" sz="2600" dirty="0"/>
              <a:t>response groups. The </a:t>
            </a:r>
            <a:r>
              <a:rPr lang="en-US" sz="2600" dirty="0" smtClean="0"/>
              <a:t>adversary creates </a:t>
            </a:r>
            <a:r>
              <a:rPr lang="en-US" sz="2600" dirty="0"/>
              <a:t>a counting table for each possible response if </a:t>
            </a:r>
            <a:r>
              <a:rPr lang="en-US" sz="2600" dirty="0" smtClean="0"/>
              <a:t>affordable</a:t>
            </a:r>
          </a:p>
          <a:p>
            <a:r>
              <a:rPr lang="en-US" sz="2600" dirty="0"/>
              <a:t>For each independent </a:t>
            </a:r>
            <a:r>
              <a:rPr lang="en-US" sz="2600" dirty="0" smtClean="0"/>
              <a:t>observation of </a:t>
            </a:r>
            <a:r>
              <a:rPr lang="en-US" sz="2600" dirty="0"/>
              <a:t>a challenge-response pair, the adversary </a:t>
            </a:r>
            <a:r>
              <a:rPr lang="en-US" sz="2600" dirty="0" smtClean="0"/>
              <a:t>first decides </a:t>
            </a:r>
            <a:r>
              <a:rPr lang="en-US" sz="2600" dirty="0"/>
              <a:t>which counting table is updated according to </a:t>
            </a:r>
            <a:r>
              <a:rPr lang="en-US" sz="2600" dirty="0" smtClean="0"/>
              <a:t>the observed response</a:t>
            </a:r>
          </a:p>
          <a:p>
            <a:r>
              <a:rPr lang="en-US" sz="2600" dirty="0"/>
              <a:t>Repeat the above step </a:t>
            </a:r>
            <a:r>
              <a:rPr lang="en-US" sz="2600" dirty="0" smtClean="0"/>
              <a:t>until the </a:t>
            </a:r>
            <a:r>
              <a:rPr lang="en-US" sz="2600" dirty="0"/>
              <a:t>number of entries with different score levels reaches </a:t>
            </a:r>
            <a:r>
              <a:rPr lang="en-US" sz="2600" dirty="0" smtClean="0"/>
              <a:t>a threshold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4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P3: Uniform Distributed Challenge Principle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2612"/>
            <a:ext cx="8229600" cy="4852988"/>
          </a:xfrm>
        </p:spPr>
        <p:txBody>
          <a:bodyPr/>
          <a:lstStyle/>
          <a:p>
            <a:r>
              <a:rPr lang="en-US" i="1" dirty="0"/>
              <a:t>An LRPS system with secret leakage </a:t>
            </a:r>
            <a:r>
              <a:rPr lang="en-US" i="1" dirty="0" smtClean="0"/>
              <a:t>should make </a:t>
            </a:r>
            <a:r>
              <a:rPr lang="en-US" i="1" dirty="0"/>
              <a:t>the distribution of the elements in each </a:t>
            </a:r>
            <a:r>
              <a:rPr lang="en-US" dirty="0"/>
              <a:t>challenge </a:t>
            </a:r>
            <a:r>
              <a:rPr lang="en-US" i="1" dirty="0" smtClean="0"/>
              <a:t>as uniformly </a:t>
            </a:r>
            <a:r>
              <a:rPr lang="en-US" i="1" dirty="0"/>
              <a:t>distributed as </a:t>
            </a:r>
            <a:r>
              <a:rPr lang="en-US" i="1" dirty="0" smtClean="0"/>
              <a:t>possible</a:t>
            </a:r>
          </a:p>
          <a:p>
            <a:r>
              <a:rPr lang="en-US" sz="2400" dirty="0" smtClean="0"/>
              <a:t>This principle requires </a:t>
            </a:r>
            <a:r>
              <a:rPr lang="en-US" sz="2400" dirty="0"/>
              <a:t>that an LRPS system should </a:t>
            </a:r>
            <a:r>
              <a:rPr lang="en-US" sz="2400" dirty="0" smtClean="0"/>
              <a:t>be able </a:t>
            </a:r>
            <a:r>
              <a:rPr lang="en-US" sz="2400" dirty="0"/>
              <a:t>to generate the challenges without knowing the </a:t>
            </a:r>
            <a:r>
              <a:rPr lang="en-US" sz="2400" dirty="0" smtClean="0"/>
              <a:t>secret</a:t>
            </a:r>
          </a:p>
          <a:p>
            <a:r>
              <a:rPr lang="en-US" sz="2400" dirty="0" smtClean="0"/>
              <a:t>Undercover </a:t>
            </a:r>
            <a:r>
              <a:rPr lang="en-US" sz="2400" dirty="0"/>
              <a:t>is a typical </a:t>
            </a:r>
            <a:r>
              <a:rPr lang="en-US" sz="2400" dirty="0" smtClean="0"/>
              <a:t>counterexample to </a:t>
            </a:r>
            <a:r>
              <a:rPr lang="en-US" sz="2400" dirty="0"/>
              <a:t>show secret leakage from biased </a:t>
            </a:r>
            <a:r>
              <a:rPr lang="en-US" sz="2400" dirty="0" smtClean="0"/>
              <a:t>challenges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consequence of </a:t>
            </a:r>
            <a:r>
              <a:rPr lang="en-US" sz="2400" dirty="0" smtClean="0"/>
              <a:t>the distribution </a:t>
            </a:r>
            <a:r>
              <a:rPr lang="en-US" sz="2400" dirty="0"/>
              <a:t>bias caused by structural requirements in </a:t>
            </a:r>
            <a:r>
              <a:rPr lang="en-US" sz="2400" dirty="0" smtClean="0"/>
              <a:t>the challenge </a:t>
            </a:r>
            <a:r>
              <a:rPr lang="en-US" sz="2400" dirty="0"/>
              <a:t>is subtle to identify and has not been well </a:t>
            </a:r>
            <a:r>
              <a:rPr lang="en-US" sz="2400" dirty="0" smtClean="0"/>
              <a:t>recognized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P4: </a:t>
            </a:r>
            <a:r>
              <a:rPr lang="en-US" sz="3200" dirty="0">
                <a:solidFill>
                  <a:schemeClr val="bg1"/>
                </a:solidFill>
              </a:rPr>
              <a:t>Large Decision Space or Indistinguishable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Individual Principle</a:t>
            </a:r>
            <a:endParaRPr lang="fr-FR" sz="3200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2612"/>
            <a:ext cx="8229600" cy="4852988"/>
          </a:xfrm>
        </p:spPr>
        <p:txBody>
          <a:bodyPr/>
          <a:lstStyle/>
          <a:p>
            <a:r>
              <a:rPr lang="en-US" i="1" spc="-150" dirty="0"/>
              <a:t>An LRPS system with secret leakage </a:t>
            </a:r>
            <a:r>
              <a:rPr lang="en-US" i="1" spc="-150" dirty="0" smtClean="0"/>
              <a:t>should make </a:t>
            </a:r>
            <a:r>
              <a:rPr lang="en-US" i="1" spc="-150" dirty="0"/>
              <a:t>each individual </a:t>
            </a:r>
            <a:r>
              <a:rPr lang="en-US" i="1" spc="-150" dirty="0" smtClean="0"/>
              <a:t>element </a:t>
            </a:r>
            <a:r>
              <a:rPr lang="en-US" spc="-150" dirty="0" smtClean="0"/>
              <a:t>indistinguishable </a:t>
            </a:r>
            <a:r>
              <a:rPr lang="en-US" i="1" spc="-150" dirty="0"/>
              <a:t>in </a:t>
            </a:r>
            <a:r>
              <a:rPr lang="en-US" i="1" spc="-150" dirty="0" smtClean="0"/>
              <a:t>the probabilistic </a:t>
            </a:r>
            <a:r>
              <a:rPr lang="en-US" i="1" spc="-150" dirty="0"/>
              <a:t>decision tree if the candidate set for </a:t>
            </a:r>
            <a:r>
              <a:rPr lang="en-US" i="1" spc="-150" dirty="0" smtClean="0"/>
              <a:t>decision paths </a:t>
            </a:r>
            <a:r>
              <a:rPr lang="en-US" i="1" spc="-150" dirty="0"/>
              <a:t>is </a:t>
            </a:r>
            <a:r>
              <a:rPr lang="en-US" spc="-150" dirty="0"/>
              <a:t>enumerable</a:t>
            </a:r>
            <a:r>
              <a:rPr lang="en-US" i="1" spc="-150" dirty="0" smtClean="0"/>
              <a:t>.</a:t>
            </a:r>
          </a:p>
          <a:p>
            <a:r>
              <a:rPr lang="en-US" sz="2400" dirty="0"/>
              <a:t>This principle is critical to limit the feasibility of </a:t>
            </a:r>
            <a:r>
              <a:rPr lang="en-US" sz="2400" dirty="0" smtClean="0"/>
              <a:t>probabilistic decision </a:t>
            </a:r>
            <a:r>
              <a:rPr lang="en-US" sz="2400" dirty="0"/>
              <a:t>tree attack. The power of probabilistic </a:t>
            </a:r>
            <a:r>
              <a:rPr lang="en-US" sz="2400" dirty="0" smtClean="0"/>
              <a:t>decision tree </a:t>
            </a:r>
            <a:r>
              <a:rPr lang="en-US" sz="2400" dirty="0"/>
              <a:t>stems from its emulation of all possible </a:t>
            </a:r>
            <a:r>
              <a:rPr lang="en-US" sz="2400" dirty="0" smtClean="0"/>
              <a:t>decision processes </a:t>
            </a:r>
            <a:r>
              <a:rPr lang="en-US" sz="2400" dirty="0"/>
              <a:t>leading to the observed </a:t>
            </a:r>
            <a:r>
              <a:rPr lang="en-US" sz="2400" dirty="0" smtClean="0"/>
              <a:t>response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emulation creates </a:t>
            </a:r>
            <a:r>
              <a:rPr lang="en-US" sz="2400" dirty="0"/>
              <a:t>a tight binding between each challenge and its </a:t>
            </a:r>
            <a:r>
              <a:rPr lang="en-US" sz="2400" dirty="0" smtClean="0"/>
              <a:t>response, from </a:t>
            </a:r>
            <a:r>
              <a:rPr lang="en-US" sz="2400" dirty="0"/>
              <a:t>which the adversary is able to extract the </a:t>
            </a:r>
            <a:r>
              <a:rPr lang="en-US" sz="2400" dirty="0" smtClean="0"/>
              <a:t>subtle statistical </a:t>
            </a:r>
            <a:r>
              <a:rPr lang="en-US" sz="2400" dirty="0"/>
              <a:t>difference during the user’s decision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01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Citation and acknowledgement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algn="just"/>
            <a:r>
              <a:rPr lang="en-US" sz="2800" dirty="0" err="1">
                <a:cs typeface="JasmineUPC" pitchFamily="18" charset="-34"/>
              </a:rPr>
              <a:t>Qiang</a:t>
            </a:r>
            <a:r>
              <a:rPr lang="en-US" sz="2800" dirty="0">
                <a:cs typeface="JasmineUPC" pitchFamily="18" charset="-34"/>
              </a:rPr>
              <a:t> Yan, Jin Han, </a:t>
            </a:r>
            <a:r>
              <a:rPr lang="en-US" sz="2800" dirty="0" err="1">
                <a:cs typeface="JasmineUPC" pitchFamily="18" charset="-34"/>
              </a:rPr>
              <a:t>Yingjiu</a:t>
            </a:r>
            <a:r>
              <a:rPr lang="en-US" sz="2800" dirty="0">
                <a:cs typeface="JasmineUPC" pitchFamily="18" charset="-34"/>
              </a:rPr>
              <a:t> Li and Robert H. </a:t>
            </a:r>
            <a:r>
              <a:rPr lang="en-US" sz="2800" dirty="0" smtClean="0">
                <a:cs typeface="JasmineUPC" pitchFamily="18" charset="-34"/>
              </a:rPr>
              <a:t>Deng “</a:t>
            </a:r>
            <a:r>
              <a:rPr lang="en-US" sz="2800" b="1" dirty="0" smtClean="0">
                <a:cs typeface="JasmineUPC" pitchFamily="18" charset="-34"/>
              </a:rPr>
              <a:t>On </a:t>
            </a:r>
            <a:r>
              <a:rPr lang="en-US" sz="2800" b="1" dirty="0">
                <a:cs typeface="JasmineUPC" pitchFamily="18" charset="-34"/>
              </a:rPr>
              <a:t>Limitations of Designing Leakage-Resilient Password Systems: Attacks, Principles and </a:t>
            </a:r>
            <a:r>
              <a:rPr lang="en-US" sz="2800" b="1" dirty="0" smtClean="0">
                <a:cs typeface="JasmineUPC" pitchFamily="18" charset="-34"/>
              </a:rPr>
              <a:t>Usability”</a:t>
            </a:r>
            <a:r>
              <a:rPr lang="en-US" sz="2800" dirty="0" smtClean="0">
                <a:cs typeface="JasmineUPC" pitchFamily="18" charset="-34"/>
              </a:rPr>
              <a:t>, NDSS </a:t>
            </a:r>
            <a:r>
              <a:rPr lang="en-US" sz="2800" dirty="0">
                <a:cs typeface="JasmineUPC" pitchFamily="18" charset="-34"/>
              </a:rPr>
              <a:t>2012</a:t>
            </a:r>
            <a:r>
              <a:rPr lang="fr-FR" sz="2800" dirty="0" smtClean="0">
                <a:cs typeface="JasmineUPC" pitchFamily="18" charset="-34"/>
              </a:rPr>
              <a:t>. </a:t>
            </a:r>
          </a:p>
          <a:p>
            <a:pPr algn="just"/>
            <a:r>
              <a:rPr lang="en-US" sz="2800" dirty="0" err="1">
                <a:cs typeface="JasmineUPC" pitchFamily="18" charset="-34"/>
              </a:rPr>
              <a:t>SeongHan</a:t>
            </a:r>
            <a:r>
              <a:rPr lang="en-US" sz="2800" dirty="0">
                <a:cs typeface="JasmineUPC" pitchFamily="18" charset="-34"/>
              </a:rPr>
              <a:t> </a:t>
            </a:r>
            <a:r>
              <a:rPr lang="en-US" sz="2800" dirty="0" smtClean="0">
                <a:cs typeface="JasmineUPC" pitchFamily="18" charset="-34"/>
              </a:rPr>
              <a:t>Shin, </a:t>
            </a:r>
            <a:r>
              <a:rPr lang="en-US" sz="2800" dirty="0" err="1">
                <a:cs typeface="JasmineUPC" pitchFamily="18" charset="-34"/>
              </a:rPr>
              <a:t>Kazukuni</a:t>
            </a:r>
            <a:r>
              <a:rPr lang="en-US" sz="2800" dirty="0">
                <a:cs typeface="JasmineUPC" pitchFamily="18" charset="-34"/>
              </a:rPr>
              <a:t> </a:t>
            </a:r>
            <a:r>
              <a:rPr lang="en-US" sz="2800" dirty="0" err="1" smtClean="0">
                <a:cs typeface="JasmineUPC" pitchFamily="18" charset="-34"/>
              </a:rPr>
              <a:t>Kobara</a:t>
            </a:r>
            <a:r>
              <a:rPr lang="en-US" sz="2800" dirty="0" smtClean="0">
                <a:cs typeface="JasmineUPC" pitchFamily="18" charset="-34"/>
              </a:rPr>
              <a:t>, Hideki Imai</a:t>
            </a:r>
            <a:r>
              <a:rPr lang="en-US" sz="2800" dirty="0">
                <a:cs typeface="JasmineUPC" pitchFamily="18" charset="-34"/>
              </a:rPr>
              <a:t> </a:t>
            </a:r>
            <a:r>
              <a:rPr lang="en-US" sz="2800" dirty="0" smtClean="0">
                <a:cs typeface="JasmineUPC" pitchFamily="18" charset="-34"/>
              </a:rPr>
              <a:t>“</a:t>
            </a:r>
            <a:r>
              <a:rPr lang="en-US" sz="2800" b="1" dirty="0" smtClean="0">
                <a:cs typeface="JasmineUPC" pitchFamily="18" charset="-34"/>
              </a:rPr>
              <a:t>A </a:t>
            </a:r>
            <a:r>
              <a:rPr lang="en-US" sz="2800" b="1" dirty="0">
                <a:cs typeface="JasmineUPC" pitchFamily="18" charset="-34"/>
              </a:rPr>
              <a:t>Simple Leakage-Resilient Authenticated Key </a:t>
            </a:r>
            <a:r>
              <a:rPr lang="en-US" sz="2800" b="1" dirty="0" smtClean="0">
                <a:cs typeface="JasmineUPC" pitchFamily="18" charset="-34"/>
              </a:rPr>
              <a:t>Establishment Protocol</a:t>
            </a:r>
            <a:r>
              <a:rPr lang="en-US" sz="2800" b="1" dirty="0">
                <a:cs typeface="JasmineUPC" pitchFamily="18" charset="-34"/>
              </a:rPr>
              <a:t>, Its Extensions, and </a:t>
            </a:r>
            <a:r>
              <a:rPr lang="en-US" sz="2800" b="1" dirty="0" smtClean="0">
                <a:cs typeface="JasmineUPC" pitchFamily="18" charset="-34"/>
              </a:rPr>
              <a:t>Applications</a:t>
            </a:r>
            <a:r>
              <a:rPr lang="en-US" sz="2800" dirty="0" smtClean="0">
                <a:cs typeface="JasmineUPC" pitchFamily="18" charset="-34"/>
              </a:rPr>
              <a:t>”</a:t>
            </a:r>
            <a:r>
              <a:rPr lang="fr-FR" sz="2800" dirty="0">
                <a:cs typeface="JasmineUPC" pitchFamily="18" charset="-34"/>
              </a:rPr>
              <a:t>,</a:t>
            </a:r>
            <a:r>
              <a:rPr lang="fr-FR" sz="2800" dirty="0" smtClean="0">
                <a:cs typeface="JasmineUPC" pitchFamily="18" charset="-34"/>
              </a:rPr>
              <a:t> </a:t>
            </a:r>
            <a:r>
              <a:rPr lang="en-US" sz="2800" dirty="0" smtClean="0">
                <a:cs typeface="JasmineUPC" pitchFamily="18" charset="-34"/>
              </a:rPr>
              <a:t>736 IEICE Trans. Fundamentals, </a:t>
            </a:r>
            <a:r>
              <a:rPr lang="en-US" sz="2800" dirty="0">
                <a:cs typeface="JasmineUPC" pitchFamily="18" charset="-34"/>
              </a:rPr>
              <a:t>VOL.E88–A, NO.3 MARCH </a:t>
            </a:r>
            <a:r>
              <a:rPr lang="en-US" sz="2800" dirty="0" smtClean="0">
                <a:cs typeface="JasmineUPC" pitchFamily="18" charset="-34"/>
              </a:rPr>
              <a:t>2005.</a:t>
            </a:r>
            <a:r>
              <a:rPr lang="fr-FR" sz="2800" dirty="0" smtClean="0">
                <a:cs typeface="JasmineUPC" pitchFamily="18" charset="-34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P4: </a:t>
            </a:r>
            <a:r>
              <a:rPr lang="en-US" sz="3200" dirty="0">
                <a:solidFill>
                  <a:schemeClr val="bg1"/>
                </a:solidFill>
              </a:rPr>
              <a:t>Large Decision Space or Indistinguishable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Individual Principle</a:t>
            </a:r>
            <a:endParaRPr lang="fr-FR" sz="3200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2612"/>
            <a:ext cx="8229600" cy="4852988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The </a:t>
            </a:r>
            <a:r>
              <a:rPr lang="en-US" sz="2400" b="1" dirty="0"/>
              <a:t>average false positive rate </a:t>
            </a:r>
            <a:r>
              <a:rPr lang="en-US" sz="2400" b="1" dirty="0" smtClean="0"/>
              <a:t>decreases for </a:t>
            </a:r>
            <a:r>
              <a:rPr lang="en-US" sz="2400" b="1" dirty="0"/>
              <a:t>the </a:t>
            </a:r>
            <a:r>
              <a:rPr lang="en-US" sz="2400" b="1" dirty="0" smtClean="0"/>
              <a:t>high 			complexity CAS scheme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3074" name="Picture 2" descr="C:\Users\Sidhu\Dropbox\Studies\Malware &amp; Software Security\Paper Presentation\Average false positive r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4899025" cy="36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P5: </a:t>
            </a:r>
            <a:r>
              <a:rPr lang="en-US" sz="3600" dirty="0">
                <a:solidFill>
                  <a:schemeClr val="bg1"/>
                </a:solidFill>
              </a:rPr>
              <a:t>Indistinguishable Correlation Principle</a:t>
            </a:r>
            <a:endParaRPr lang="fr-FR" sz="3600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2612"/>
            <a:ext cx="8229600" cy="4852988"/>
          </a:xfrm>
        </p:spPr>
        <p:txBody>
          <a:bodyPr/>
          <a:lstStyle/>
          <a:p>
            <a:r>
              <a:rPr lang="en-US" i="1" dirty="0"/>
              <a:t>An LRPS system with secret leakage </a:t>
            </a:r>
            <a:r>
              <a:rPr lang="en-US" i="1" dirty="0" smtClean="0"/>
              <a:t>should minimize </a:t>
            </a:r>
            <a:r>
              <a:rPr lang="en-US" i="1" dirty="0"/>
              <a:t>the statistical difference in low-dimensional </a:t>
            </a:r>
            <a:r>
              <a:rPr lang="en-US" i="1" dirty="0" smtClean="0"/>
              <a:t>correlations among </a:t>
            </a:r>
            <a:r>
              <a:rPr lang="en-US" i="1" dirty="0"/>
              <a:t>each possible </a:t>
            </a:r>
            <a:r>
              <a:rPr lang="en-US" dirty="0" smtClean="0"/>
              <a:t>response</a:t>
            </a:r>
          </a:p>
          <a:p>
            <a:r>
              <a:rPr lang="en-US" sz="2400" dirty="0"/>
              <a:t>This principle is complementary to </a:t>
            </a:r>
            <a:r>
              <a:rPr lang="en-US" sz="2400" i="1" dirty="0"/>
              <a:t>Principle 4 </a:t>
            </a:r>
            <a:r>
              <a:rPr lang="en-US" sz="2400" dirty="0"/>
              <a:t>to </a:t>
            </a:r>
            <a:r>
              <a:rPr lang="en-US" sz="2400" dirty="0" smtClean="0"/>
              <a:t>limit the </a:t>
            </a:r>
            <a:r>
              <a:rPr lang="en-US" sz="2400" dirty="0"/>
              <a:t>efficiency of counting-based statistical analysis. </a:t>
            </a:r>
          </a:p>
          <a:p>
            <a:r>
              <a:rPr lang="en-US" sz="2400" dirty="0" smtClean="0"/>
              <a:t>Though counting-based </a:t>
            </a:r>
            <a:r>
              <a:rPr lang="en-US" sz="2400" dirty="0"/>
              <a:t>statistical analysis is </a:t>
            </a:r>
            <a:r>
              <a:rPr lang="en-US" sz="2400" dirty="0" smtClean="0"/>
              <a:t>straightforward, it </a:t>
            </a:r>
            <a:r>
              <a:rPr lang="en-US" sz="2400" dirty="0"/>
              <a:t>cannot be completely prevented without a </a:t>
            </a:r>
            <a:r>
              <a:rPr lang="en-US" sz="2400" dirty="0" smtClean="0"/>
              <a:t>secure channel</a:t>
            </a:r>
            <a:r>
              <a:rPr lang="en-US" sz="2400" dirty="0"/>
              <a:t>, as the user’s response is always statistically </a:t>
            </a:r>
            <a:r>
              <a:rPr lang="en-US" sz="2400" dirty="0" smtClean="0"/>
              <a:t>biased towards </a:t>
            </a:r>
            <a:r>
              <a:rPr lang="en-US" sz="2400" dirty="0"/>
              <a:t>his knowledge of the </a:t>
            </a:r>
            <a:r>
              <a:rPr lang="en-US" sz="2400" dirty="0" smtClean="0"/>
              <a:t>secret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3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P5: </a:t>
            </a:r>
            <a:r>
              <a:rPr lang="en-US" sz="3600" dirty="0">
                <a:solidFill>
                  <a:schemeClr val="bg1"/>
                </a:solidFill>
              </a:rPr>
              <a:t>Indistinguishable Correlation Principle</a:t>
            </a:r>
            <a:endParaRPr lang="fr-FR" sz="3600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2612"/>
            <a:ext cx="8229600" cy="4852988"/>
          </a:xfrm>
        </p:spPr>
        <p:txBody>
          <a:bodyPr/>
          <a:lstStyle/>
          <a:p>
            <a:r>
              <a:rPr lang="en-US" sz="2400" dirty="0"/>
              <a:t>In the extreme </a:t>
            </a:r>
            <a:r>
              <a:rPr lang="en-US" sz="2400" dirty="0" smtClean="0"/>
              <a:t>case, the </a:t>
            </a:r>
            <a:r>
              <a:rPr lang="en-US" sz="2400" dirty="0"/>
              <a:t>adversary is able to maintain a counting table to </a:t>
            </a:r>
            <a:r>
              <a:rPr lang="en-US" sz="2400" dirty="0" smtClean="0"/>
              <a:t>hold every </a:t>
            </a:r>
            <a:r>
              <a:rPr lang="en-US" sz="2400" dirty="0"/>
              <a:t>candidate for the root secret, and update the table </a:t>
            </a:r>
            <a:r>
              <a:rPr lang="en-US" sz="2400" dirty="0" smtClean="0"/>
              <a:t>according to </a:t>
            </a:r>
            <a:r>
              <a:rPr lang="en-US" sz="2400" dirty="0"/>
              <a:t>every available observation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statistical difference caused by the </a:t>
            </a:r>
            <a:r>
              <a:rPr lang="en-US" sz="2400" dirty="0" smtClean="0"/>
              <a:t>knowledge of </a:t>
            </a:r>
            <a:r>
              <a:rPr lang="en-US" sz="2400" dirty="0"/>
              <a:t>the secret is always identifiable even when the </a:t>
            </a:r>
            <a:r>
              <a:rPr lang="en-US" sz="2400" dirty="0" smtClean="0"/>
              <a:t>user is </a:t>
            </a:r>
            <a:r>
              <a:rPr lang="en-US" sz="2400" dirty="0"/>
              <a:t>asked to make intentional mistakes at a predefined </a:t>
            </a:r>
            <a:r>
              <a:rPr lang="en-US" sz="2400" dirty="0" smtClean="0"/>
              <a:t>probability only </a:t>
            </a:r>
            <a:r>
              <a:rPr lang="en-US" sz="2400" dirty="0"/>
              <a:t>known by the server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User </a:t>
            </a:r>
            <a:r>
              <a:rPr lang="en-US" sz="2400" dirty="0"/>
              <a:t>has to produce </a:t>
            </a:r>
            <a:r>
              <a:rPr lang="en-US" sz="2400" dirty="0" smtClean="0"/>
              <a:t>incorrect answers </a:t>
            </a:r>
            <a:r>
              <a:rPr lang="en-US" sz="2400" dirty="0"/>
              <a:t>with a fixed error probability to create </a:t>
            </a:r>
            <a:r>
              <a:rPr lang="en-US" sz="2400" dirty="0" smtClean="0"/>
              <a:t>noises. </a:t>
            </a:r>
            <a:r>
              <a:rPr lang="en-US" sz="2400" dirty="0"/>
              <a:t>This </a:t>
            </a:r>
            <a:r>
              <a:rPr lang="en-US" sz="2400" dirty="0" smtClean="0"/>
              <a:t>further </a:t>
            </a:r>
            <a:r>
              <a:rPr lang="en-US" sz="2400" dirty="0"/>
              <a:t>decreases </a:t>
            </a:r>
            <a:r>
              <a:rPr lang="en-US" sz="2400" dirty="0" smtClean="0"/>
              <a:t>the </a:t>
            </a:r>
            <a:r>
              <a:rPr lang="en-US" sz="2400" dirty="0" err="1" smtClean="0"/>
              <a:t>SecHCI</a:t>
            </a:r>
            <a:r>
              <a:rPr lang="en-US" sz="2400" dirty="0" smtClean="0"/>
              <a:t> scheme’s </a:t>
            </a:r>
            <a:r>
              <a:rPr lang="en-US" sz="2400" dirty="0"/>
              <a:t>usability. Another design limitation on </a:t>
            </a:r>
            <a:r>
              <a:rPr lang="en-US" sz="2400" dirty="0" smtClean="0"/>
              <a:t>counting based</a:t>
            </a:r>
            <a:r>
              <a:rPr lang="en-US" sz="2400" dirty="0"/>
              <a:t> </a:t>
            </a:r>
            <a:r>
              <a:rPr lang="en-US" sz="2400" dirty="0" smtClean="0"/>
              <a:t>scheme </a:t>
            </a:r>
            <a:r>
              <a:rPr lang="en-US" sz="2400" dirty="0"/>
              <a:t>is that the response function cannot be in </a:t>
            </a:r>
            <a:r>
              <a:rPr lang="en-US" sz="2400" dirty="0" smtClean="0"/>
              <a:t>the form </a:t>
            </a:r>
            <a:r>
              <a:rPr lang="en-US" sz="2400" dirty="0"/>
              <a:t>of </a:t>
            </a:r>
            <a:r>
              <a:rPr lang="en-US" sz="2400" i="1" dirty="0"/>
              <a:t>r </a:t>
            </a:r>
            <a:r>
              <a:rPr lang="en-US" sz="2400" dirty="0"/>
              <a:t>= </a:t>
            </a:r>
            <a:r>
              <a:rPr lang="en-US" sz="2400" i="1" dirty="0"/>
              <a:t>x </a:t>
            </a:r>
            <a:r>
              <a:rPr lang="en-US" sz="2400" dirty="0"/>
              <a:t>mod </a:t>
            </a:r>
            <a:r>
              <a:rPr lang="en-US" sz="2400" i="1" dirty="0"/>
              <a:t>q</a:t>
            </a:r>
            <a:r>
              <a:rPr lang="en-US" sz="2400" dirty="0"/>
              <a:t>, where </a:t>
            </a:r>
            <a:r>
              <a:rPr lang="en-US" sz="2400" i="1" dirty="0"/>
              <a:t>q </a:t>
            </a:r>
            <a:r>
              <a:rPr lang="en-US" sz="2400" dirty="0"/>
              <a:t>is an integer larger </a:t>
            </a:r>
            <a:r>
              <a:rPr lang="en-US" sz="2400" dirty="0" smtClean="0"/>
              <a:t>than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6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P5: </a:t>
            </a:r>
            <a:r>
              <a:rPr lang="en-US" sz="3600" dirty="0">
                <a:solidFill>
                  <a:schemeClr val="bg1"/>
                </a:solidFill>
              </a:rPr>
              <a:t>Indistinguishable Correlation Principle</a:t>
            </a:r>
            <a:endParaRPr lang="fr-FR" sz="3600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3" name="Picture 2" descr="C:\Users\Sidhu\Dropbox\Studies\Malware &amp; Software Security\Paper Presentation\Pair ba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4832"/>
            <a:ext cx="5105400" cy="32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3340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The </a:t>
            </a:r>
            <a:r>
              <a:rPr lang="en-US" b="1" dirty="0" err="1" smtClean="0"/>
              <a:t>pairbased</a:t>
            </a:r>
            <a:r>
              <a:rPr lang="en-US" b="1" dirty="0"/>
              <a:t> </a:t>
            </a:r>
            <a:r>
              <a:rPr lang="en-US" b="1" dirty="0" smtClean="0"/>
              <a:t>score </a:t>
            </a:r>
            <a:r>
              <a:rPr lang="en-US" b="1" dirty="0"/>
              <a:t>distribution </a:t>
            </a:r>
            <a:r>
              <a:rPr lang="en-US" b="1" dirty="0" smtClean="0"/>
              <a:t>is distorted </a:t>
            </a:r>
            <a:r>
              <a:rPr lang="en-US" b="1" dirty="0"/>
              <a:t>for </a:t>
            </a:r>
            <a:r>
              <a:rPr lang="en-US" b="1" dirty="0" err="1"/>
              <a:t>SecHCI</a:t>
            </a:r>
            <a:r>
              <a:rPr lang="en-US" b="1" dirty="0"/>
              <a:t>. The first 14 elements</a:t>
            </a:r>
          </a:p>
          <a:p>
            <a:pPr algn="just"/>
            <a:r>
              <a:rPr lang="en-US" b="1" dirty="0"/>
              <a:t>are the secret icons, whose </a:t>
            </a:r>
            <a:r>
              <a:rPr lang="en-US" b="1" dirty="0" err="1" smtClean="0"/>
              <a:t>pairbased</a:t>
            </a:r>
            <a:r>
              <a:rPr lang="en-US" b="1" dirty="0" smtClean="0"/>
              <a:t> scores are </a:t>
            </a:r>
            <a:r>
              <a:rPr lang="en-US" b="1" dirty="0"/>
              <a:t>distinguishable from the scores of </a:t>
            </a:r>
            <a:r>
              <a:rPr lang="en-US" b="1" dirty="0" smtClean="0"/>
              <a:t>other icons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cs typeface="Adobe Hebrew" pitchFamily="18" charset="-79"/>
              </a:rPr>
              <a:t>Quantitative </a:t>
            </a:r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Analysis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2"/>
            <a:ext cx="8229600" cy="4776787"/>
          </a:xfrm>
        </p:spPr>
        <p:txBody>
          <a:bodyPr/>
          <a:lstStyle/>
          <a:p>
            <a:r>
              <a:rPr lang="en-US" dirty="0"/>
              <a:t>This framework decomposes the </a:t>
            </a:r>
            <a:r>
              <a:rPr lang="en-US" dirty="0" smtClean="0"/>
              <a:t>process of </a:t>
            </a:r>
            <a:r>
              <a:rPr lang="en-US" dirty="0"/>
              <a:t>human-computer authentication into atomic </a:t>
            </a:r>
            <a:r>
              <a:rPr lang="en-US" dirty="0" smtClean="0"/>
              <a:t>cognitive operations </a:t>
            </a:r>
            <a:r>
              <a:rPr lang="en-US" dirty="0"/>
              <a:t>in psychology.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four types </a:t>
            </a:r>
            <a:r>
              <a:rPr lang="en-US" dirty="0" smtClean="0"/>
              <a:t>of atomic </a:t>
            </a:r>
            <a:r>
              <a:rPr lang="en-US" dirty="0"/>
              <a:t>cognitive operations commonly used</a:t>
            </a:r>
            <a:r>
              <a:rPr lang="en-US" dirty="0" smtClean="0"/>
              <a:t>:</a:t>
            </a:r>
          </a:p>
          <a:p>
            <a:r>
              <a:rPr lang="en-US" sz="2800" dirty="0" smtClean="0"/>
              <a:t>Single/parallel</a:t>
            </a:r>
            <a:r>
              <a:rPr lang="en-US" sz="2800" dirty="0"/>
              <a:t> </a:t>
            </a:r>
            <a:r>
              <a:rPr lang="en-US" sz="2800" dirty="0" smtClean="0"/>
              <a:t>recognition </a:t>
            </a:r>
          </a:p>
          <a:p>
            <a:r>
              <a:rPr lang="en-US" sz="2800" dirty="0" smtClean="0"/>
              <a:t>Free/cued recall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ingle-target/multi-target visual search </a:t>
            </a:r>
          </a:p>
          <a:p>
            <a:r>
              <a:rPr lang="en-US" sz="2800" dirty="0" smtClean="0"/>
              <a:t>Simple </a:t>
            </a:r>
            <a:r>
              <a:rPr lang="en-US" sz="2800" dirty="0"/>
              <a:t>cognitive </a:t>
            </a:r>
            <a:r>
              <a:rPr lang="en-US" sz="2800" dirty="0" smtClean="0"/>
              <a:t>arithmetic</a:t>
            </a:r>
            <a:endParaRPr lang="fr-FR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1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cs typeface="Adobe Hebrew" pitchFamily="18" charset="-79"/>
              </a:rPr>
              <a:t>Quantitative </a:t>
            </a:r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Analysis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2"/>
            <a:ext cx="8229600" cy="4776787"/>
          </a:xfrm>
        </p:spPr>
        <p:txBody>
          <a:bodyPr/>
          <a:lstStyle/>
          <a:p>
            <a:r>
              <a:rPr lang="en-US" dirty="0"/>
              <a:t>There are two components in our quantitative </a:t>
            </a:r>
            <a:r>
              <a:rPr lang="en-US" dirty="0" smtClean="0"/>
              <a:t>analysis framework: </a:t>
            </a:r>
          </a:p>
          <a:p>
            <a:r>
              <a:rPr lang="en-US" sz="2800" i="1" dirty="0"/>
              <a:t>Cognitive Workload </a:t>
            </a:r>
            <a:r>
              <a:rPr lang="en-US" sz="2800" dirty="0"/>
              <a:t>(C) </a:t>
            </a:r>
          </a:p>
          <a:p>
            <a:r>
              <a:rPr lang="en-US" sz="2800" i="1" dirty="0" smtClean="0"/>
              <a:t>Memory Demand </a:t>
            </a:r>
            <a:r>
              <a:rPr lang="en-US" sz="2800" dirty="0" smtClean="0"/>
              <a:t>(M)</a:t>
            </a:r>
          </a:p>
          <a:p>
            <a:r>
              <a:rPr lang="en-US" sz="2800" dirty="0"/>
              <a:t>Cognitive workload is measured by the total </a:t>
            </a:r>
            <a:r>
              <a:rPr lang="en-US" sz="2800" dirty="0" smtClean="0"/>
              <a:t>reaction time </a:t>
            </a:r>
            <a:r>
              <a:rPr lang="en-US" sz="2800" dirty="0"/>
              <a:t>required by the involved cognitive </a:t>
            </a:r>
            <a:r>
              <a:rPr lang="en-US" sz="2800" dirty="0" smtClean="0"/>
              <a:t>operations</a:t>
            </a:r>
          </a:p>
          <a:p>
            <a:r>
              <a:rPr lang="en-US" sz="2800" dirty="0"/>
              <a:t>Memory demand is measured by </a:t>
            </a:r>
            <a:r>
              <a:rPr lang="en-US" sz="2800" dirty="0" smtClean="0"/>
              <a:t>the number </a:t>
            </a:r>
            <a:r>
              <a:rPr lang="en-US" sz="2800" dirty="0"/>
              <a:t>of elements that must be memorized by the </a:t>
            </a:r>
            <a:r>
              <a:rPr lang="en-US" sz="2800" dirty="0" smtClean="0"/>
              <a:t>subject, which </a:t>
            </a:r>
            <a:r>
              <a:rPr lang="en-US" sz="2800" dirty="0"/>
              <a:t>is the prerequisite of any password system</a:t>
            </a:r>
            <a:endParaRPr lang="fr-FR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4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err="1" smtClean="0">
                <a:cs typeface="Adobe Hebrew" pitchFamily="18" charset="-79"/>
              </a:rPr>
              <a:t>Paper</a:t>
            </a:r>
            <a:r>
              <a:rPr lang="fr-CA" dirty="0" smtClean="0">
                <a:cs typeface="Adobe Hebrew" pitchFamily="18" charset="-79"/>
              </a:rPr>
              <a:t> Contribution</a:t>
            </a:r>
            <a:endParaRPr lang="fr-FR" dirty="0" smtClean="0">
              <a:cs typeface="Adobe Hebrew" pitchFamily="18" charset="-79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en-US" sz="2500" smtClean="0"/>
              <a:t>Analyzed </a:t>
            </a:r>
            <a:r>
              <a:rPr lang="en-US" sz="2500"/>
              <a:t>and </a:t>
            </a:r>
            <a:r>
              <a:rPr lang="en-US" sz="2500" smtClean="0"/>
              <a:t>demonstrated </a:t>
            </a:r>
            <a:r>
              <a:rPr lang="en-US" sz="2500" dirty="0"/>
              <a:t>the effectiveness of </a:t>
            </a:r>
            <a:r>
              <a:rPr lang="en-US" sz="2500" dirty="0" smtClean="0"/>
              <a:t>two types </a:t>
            </a:r>
            <a:r>
              <a:rPr lang="en-US" sz="2500" dirty="0"/>
              <a:t>of generic attacks, brute force and </a:t>
            </a:r>
            <a:r>
              <a:rPr lang="en-US" sz="2500"/>
              <a:t>statistical </a:t>
            </a:r>
            <a:r>
              <a:rPr lang="en-US" sz="2500" smtClean="0"/>
              <a:t>attacks </a:t>
            </a:r>
            <a:r>
              <a:rPr lang="en-US" sz="2500" dirty="0" smtClean="0"/>
              <a:t>against </a:t>
            </a:r>
            <a:r>
              <a:rPr lang="en-US" sz="2500"/>
              <a:t>LRPS </a:t>
            </a:r>
            <a:r>
              <a:rPr lang="en-US" sz="2500" smtClean="0"/>
              <a:t>systems</a:t>
            </a:r>
            <a:endParaRPr lang="en-US" sz="2500" dirty="0" smtClean="0"/>
          </a:p>
          <a:p>
            <a:r>
              <a:rPr lang="en-US" sz="2500" dirty="0" smtClean="0"/>
              <a:t>Introduced </a:t>
            </a:r>
            <a:r>
              <a:rPr lang="en-US" sz="2500" dirty="0"/>
              <a:t>five principles that are necessary to </a:t>
            </a:r>
            <a:r>
              <a:rPr lang="en-US" sz="2500" dirty="0" smtClean="0"/>
              <a:t>mitigate brute </a:t>
            </a:r>
            <a:r>
              <a:rPr lang="en-US" sz="2500" dirty="0"/>
              <a:t>force and statistical </a:t>
            </a:r>
            <a:r>
              <a:rPr lang="en-US" sz="2500" dirty="0" smtClean="0"/>
              <a:t>attacks </a:t>
            </a:r>
            <a:endParaRPr lang="en-US" sz="2500" dirty="0" smtClean="0"/>
          </a:p>
          <a:p>
            <a:r>
              <a:rPr lang="en-US" sz="2500" dirty="0" smtClean="0"/>
              <a:t>Established </a:t>
            </a:r>
            <a:r>
              <a:rPr lang="en-US" sz="2500" dirty="0"/>
              <a:t>the first quantitative analysis </a:t>
            </a:r>
            <a:r>
              <a:rPr lang="en-US" sz="2500" dirty="0" smtClean="0"/>
              <a:t>framework on </a:t>
            </a:r>
            <a:r>
              <a:rPr lang="en-US" sz="2500" dirty="0"/>
              <a:t>usability costs of the existing LRPS systems. </a:t>
            </a:r>
            <a:r>
              <a:rPr lang="en-US" sz="2500" dirty="0" smtClean="0"/>
              <a:t>This framework </a:t>
            </a:r>
            <a:r>
              <a:rPr lang="en-US" sz="2500" dirty="0"/>
              <a:t>utilizes the performance models of </a:t>
            </a:r>
            <a:r>
              <a:rPr lang="en-US" sz="2500" dirty="0" smtClean="0"/>
              <a:t>atomic cognitive </a:t>
            </a:r>
            <a:r>
              <a:rPr lang="en-US" sz="2500" dirty="0"/>
              <a:t>operations in authentication to estimate </a:t>
            </a:r>
            <a:r>
              <a:rPr lang="en-US" sz="2500" dirty="0" smtClean="0"/>
              <a:t>usability </a:t>
            </a:r>
            <a:r>
              <a:rPr lang="en-US" sz="2500" dirty="0" smtClean="0"/>
              <a:t>costs </a:t>
            </a:r>
            <a:endParaRPr lang="fr-FR" sz="25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err="1" smtClean="0">
                <a:cs typeface="Adobe Hebrew" pitchFamily="18" charset="-79"/>
              </a:rPr>
              <a:t>Paper</a:t>
            </a:r>
            <a:r>
              <a:rPr lang="fr-CA" dirty="0" smtClean="0">
                <a:cs typeface="Adobe Hebrew" pitchFamily="18" charset="-79"/>
              </a:rPr>
              <a:t> </a:t>
            </a:r>
            <a:r>
              <a:rPr lang="fr-CA" dirty="0" err="1" smtClean="0">
                <a:cs typeface="Adobe Hebrew" pitchFamily="18" charset="-79"/>
              </a:rPr>
              <a:t>Weakness</a:t>
            </a:r>
            <a:endParaRPr lang="fr-FR" dirty="0" smtClean="0">
              <a:cs typeface="Adobe Hebrew" pitchFamily="18" charset="-79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286000" y="1524000"/>
            <a:ext cx="6400800" cy="5029200"/>
          </a:xfrm>
        </p:spPr>
        <p:txBody>
          <a:bodyPr/>
          <a:lstStyle/>
          <a:p>
            <a:r>
              <a:rPr lang="en-US" sz="2500" spc="-150" dirty="0"/>
              <a:t>Based </a:t>
            </a:r>
            <a:r>
              <a:rPr lang="en-US" sz="2500" spc="-150" dirty="0" smtClean="0"/>
              <a:t>on the </a:t>
            </a:r>
            <a:r>
              <a:rPr lang="en-US" sz="2500" spc="-150" dirty="0"/>
              <a:t>framework </a:t>
            </a:r>
            <a:r>
              <a:rPr lang="en-US" sz="2500" spc="-150" dirty="0" smtClean="0"/>
              <a:t>and security analysis, the </a:t>
            </a:r>
            <a:r>
              <a:rPr lang="en-US" sz="2500" spc="-150" dirty="0"/>
              <a:t>tradeoff between security and usability is strong, </a:t>
            </a:r>
            <a:r>
              <a:rPr lang="en-US" sz="2500" spc="-150" dirty="0" smtClean="0"/>
              <a:t>which indicates </a:t>
            </a:r>
            <a:r>
              <a:rPr lang="en-US" sz="2500" spc="-150" dirty="0"/>
              <a:t>the inherent limitation in the design of LRPS systems </a:t>
            </a:r>
            <a:endParaRPr lang="en-US" sz="2500" spc="-150" dirty="0" smtClean="0"/>
          </a:p>
          <a:p>
            <a:r>
              <a:rPr lang="en-US" sz="2500" spc="-150" dirty="0"/>
              <a:t>Since the cognitive </a:t>
            </a:r>
            <a:r>
              <a:rPr lang="en-US" sz="2500" spc="-150" dirty="0" smtClean="0"/>
              <a:t>workload is </a:t>
            </a:r>
            <a:r>
              <a:rPr lang="en-US" sz="2500" spc="-150" dirty="0"/>
              <a:t>not totally independent with the memory demand, </a:t>
            </a:r>
            <a:r>
              <a:rPr lang="en-US" sz="2500" spc="-150" dirty="0" smtClean="0"/>
              <a:t>it is </a:t>
            </a:r>
            <a:r>
              <a:rPr lang="en-US" sz="2500" spc="-150" dirty="0"/>
              <a:t>possible to improve the overall score calculation </a:t>
            </a:r>
            <a:r>
              <a:rPr lang="en-US" sz="2500" spc="-150" dirty="0" smtClean="0"/>
              <a:t>instead of </a:t>
            </a:r>
            <a:r>
              <a:rPr lang="en-US" sz="2500" spc="-150" dirty="0"/>
              <a:t>using the product operation (i.e. HP= M</a:t>
            </a:r>
            <a:r>
              <a:rPr lang="en-US" sz="2500" i="1" spc="-150" dirty="0"/>
              <a:t>×</a:t>
            </a:r>
            <a:r>
              <a:rPr lang="en-US" sz="2500" spc="-150" dirty="0"/>
              <a:t>C); </a:t>
            </a:r>
            <a:r>
              <a:rPr lang="en-US" sz="2500" spc="-150" dirty="0" smtClean="0"/>
              <a:t> </a:t>
            </a:r>
          </a:p>
          <a:p>
            <a:r>
              <a:rPr lang="en-US" sz="2500" spc="-150" dirty="0" smtClean="0"/>
              <a:t>Error</a:t>
            </a:r>
            <a:r>
              <a:rPr lang="en-US" sz="2500" spc="-150" dirty="0"/>
              <a:t> </a:t>
            </a:r>
            <a:r>
              <a:rPr lang="en-US" sz="2500" spc="-150" dirty="0" smtClean="0"/>
              <a:t>rate </a:t>
            </a:r>
            <a:r>
              <a:rPr lang="en-US" sz="2500" spc="-150" dirty="0"/>
              <a:t>is currently not included in </a:t>
            </a:r>
            <a:r>
              <a:rPr lang="en-US" sz="2500" spc="-150" dirty="0" smtClean="0"/>
              <a:t>the</a:t>
            </a:r>
            <a:r>
              <a:rPr lang="en-US" sz="2500" spc="-150" dirty="0" smtClean="0"/>
              <a:t> </a:t>
            </a:r>
            <a:r>
              <a:rPr lang="en-US" sz="2500" spc="-150" dirty="0"/>
              <a:t>analysis framework as </a:t>
            </a:r>
            <a:r>
              <a:rPr lang="en-US" sz="2500" spc="-150" dirty="0" smtClean="0"/>
              <a:t>it is </a:t>
            </a:r>
            <a:r>
              <a:rPr lang="en-US" sz="2500" spc="-150" dirty="0"/>
              <a:t>difficult for experimental psychology to provide the </a:t>
            </a:r>
            <a:r>
              <a:rPr lang="en-US" sz="2500" spc="-150" dirty="0" smtClean="0"/>
              <a:t>general relation </a:t>
            </a:r>
            <a:r>
              <a:rPr lang="en-US" sz="2500" spc="-150" dirty="0"/>
              <a:t>between thinking time and error rate</a:t>
            </a:r>
            <a:endParaRPr lang="fr-FR" sz="2500" spc="-15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fr-CA" dirty="0" err="1" smtClean="0">
                <a:cs typeface="Adobe Hebrew" pitchFamily="18" charset="-79"/>
              </a:rPr>
              <a:t>Paper</a:t>
            </a:r>
            <a:r>
              <a:rPr lang="fr-CA" dirty="0" smtClean="0">
                <a:cs typeface="Adobe Hebrew" pitchFamily="18" charset="-79"/>
              </a:rPr>
              <a:t> </a:t>
            </a:r>
            <a:r>
              <a:rPr lang="fr-CA" dirty="0" err="1" smtClean="0">
                <a:cs typeface="Adobe Hebrew" pitchFamily="18" charset="-79"/>
              </a:rPr>
              <a:t>Improvement</a:t>
            </a:r>
            <a:r>
              <a:rPr lang="fr-CA" dirty="0" smtClean="0">
                <a:cs typeface="Adobe Hebrew" pitchFamily="18" charset="-79"/>
              </a:rPr>
              <a:t> </a:t>
            </a:r>
            <a:endParaRPr lang="fr-FR" dirty="0" smtClean="0">
              <a:cs typeface="Adobe Hebrew" pitchFamily="18" charset="-79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en-US" dirty="0" smtClean="0"/>
              <a:t>Certain approximation </a:t>
            </a:r>
            <a:r>
              <a:rPr lang="en-US" dirty="0"/>
              <a:t>can be added to improve the precision of </a:t>
            </a:r>
            <a:r>
              <a:rPr lang="en-US" dirty="0" smtClean="0"/>
              <a:t>the framework </a:t>
            </a:r>
            <a:r>
              <a:rPr lang="en-US" dirty="0"/>
              <a:t>in the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The </a:t>
            </a:r>
            <a:r>
              <a:rPr lang="en-US" dirty="0"/>
              <a:t>quantitative analysis framework </a:t>
            </a:r>
            <a:r>
              <a:rPr lang="en-US" dirty="0" smtClean="0"/>
              <a:t>could have been more analyzed since it was still </a:t>
            </a:r>
            <a:r>
              <a:rPr lang="en-US" dirty="0"/>
              <a:t>in its preliminary </a:t>
            </a:r>
            <a:r>
              <a:rPr lang="en-US" dirty="0" smtClean="0"/>
              <a:t>stage</a:t>
            </a:r>
            <a:r>
              <a:rPr lang="fr-FR" dirty="0" smtClean="0"/>
              <a:t> </a:t>
            </a:r>
            <a:endParaRPr lang="fr-F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6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052504"/>
            <a:ext cx="1771650" cy="300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377952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38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QUESTIONS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38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Agenda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2"/>
            <a:ext cx="8229600" cy="4624387"/>
          </a:xfrm>
        </p:spPr>
        <p:txBody>
          <a:bodyPr/>
          <a:lstStyle/>
          <a:p>
            <a:r>
              <a:rPr lang="en-US" dirty="0" smtClean="0"/>
              <a:t>What is Leakage </a:t>
            </a:r>
            <a:r>
              <a:rPr lang="en-US" dirty="0"/>
              <a:t>Resilient Password </a:t>
            </a:r>
            <a:r>
              <a:rPr lang="en-US" dirty="0" smtClean="0"/>
              <a:t>Systems?</a:t>
            </a:r>
          </a:p>
          <a:p>
            <a:r>
              <a:rPr lang="en-US" dirty="0"/>
              <a:t>Brute Force </a:t>
            </a:r>
            <a:r>
              <a:rPr lang="en-US" dirty="0" smtClean="0"/>
              <a:t>Attack</a:t>
            </a:r>
          </a:p>
          <a:p>
            <a:r>
              <a:rPr lang="en-US" altLang="zh-CN" dirty="0" smtClean="0"/>
              <a:t>Statistical Attack</a:t>
            </a:r>
          </a:p>
          <a:p>
            <a:r>
              <a:rPr lang="en-US" altLang="zh-CN" dirty="0" smtClean="0"/>
              <a:t>Quantitative Analysis</a:t>
            </a:r>
          </a:p>
          <a:p>
            <a:r>
              <a:rPr lang="en-US" altLang="zh-CN" dirty="0" smtClean="0"/>
              <a:t>Paper contribution</a:t>
            </a:r>
            <a:endParaRPr lang="en-US" altLang="zh-CN" dirty="0"/>
          </a:p>
          <a:p>
            <a:r>
              <a:rPr lang="en-US" altLang="zh-CN" dirty="0"/>
              <a:t>Paper </a:t>
            </a:r>
            <a:r>
              <a:rPr lang="en-US" altLang="zh-CN" dirty="0" smtClean="0"/>
              <a:t>weakness</a:t>
            </a:r>
            <a:endParaRPr lang="en-US" altLang="zh-CN" dirty="0"/>
          </a:p>
          <a:p>
            <a:r>
              <a:rPr lang="en-US" altLang="zh-CN" dirty="0"/>
              <a:t>Paper </a:t>
            </a:r>
            <a:r>
              <a:rPr lang="en-US" altLang="zh-CN" dirty="0" smtClean="0"/>
              <a:t>improvement</a:t>
            </a:r>
          </a:p>
          <a:p>
            <a:r>
              <a:rPr lang="en-US" altLang="zh-CN" dirty="0" smtClean="0"/>
              <a:t>Questions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3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Leakage</a:t>
            </a:r>
            <a:r>
              <a:rPr lang="fr-CA" dirty="0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Resilient</a:t>
            </a:r>
            <a:r>
              <a:rPr lang="fr-CA" dirty="0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Password</a:t>
            </a:r>
            <a:r>
              <a:rPr lang="fr-CA" dirty="0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 system</a:t>
            </a:r>
            <a:endParaRPr lang="fr-FR" dirty="0" smtClean="0">
              <a:solidFill>
                <a:schemeClr val="bg1"/>
              </a:solidFill>
              <a:ea typeface="Adobe Fan Heiti Std B" pitchFamily="34" charset="-128"/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fr-FR" sz="2800" dirty="0" err="1" smtClean="0"/>
              <a:t>Conventional</a:t>
            </a:r>
            <a:r>
              <a:rPr lang="fr-FR" sz="2800" dirty="0" smtClean="0"/>
              <a:t> </a:t>
            </a:r>
            <a:r>
              <a:rPr lang="fr-FR" sz="2800" dirty="0" err="1" smtClean="0"/>
              <a:t>Password</a:t>
            </a:r>
            <a:r>
              <a:rPr lang="fr-FR" sz="2800" dirty="0" smtClean="0"/>
              <a:t> </a:t>
            </a:r>
            <a:r>
              <a:rPr lang="fr-FR" sz="2800" dirty="0" err="1" smtClean="0"/>
              <a:t>systems</a:t>
            </a:r>
            <a:r>
              <a:rPr lang="fr-FR" sz="2800" dirty="0" smtClean="0"/>
              <a:t> and </a:t>
            </a:r>
            <a:r>
              <a:rPr lang="fr-FR" sz="2800" dirty="0" err="1" smtClean="0"/>
              <a:t>security</a:t>
            </a:r>
            <a:r>
              <a:rPr lang="fr-FR" sz="2800" dirty="0" smtClean="0"/>
              <a:t> </a:t>
            </a:r>
            <a:r>
              <a:rPr lang="fr-FR" sz="2800" dirty="0" err="1" smtClean="0"/>
              <a:t>threats</a:t>
            </a:r>
            <a:endParaRPr lang="fr-FR" sz="2800" dirty="0"/>
          </a:p>
          <a:p>
            <a:r>
              <a:rPr lang="fr-FR" sz="2800" dirty="0" err="1" smtClean="0"/>
              <a:t>Ideal</a:t>
            </a:r>
            <a:r>
              <a:rPr lang="fr-FR" sz="2800" dirty="0" smtClean="0"/>
              <a:t> LRPS</a:t>
            </a:r>
          </a:p>
          <a:p>
            <a:r>
              <a:rPr lang="fr-FR" sz="2800" dirty="0" err="1" smtClean="0"/>
              <a:t>Two</a:t>
            </a:r>
            <a:r>
              <a:rPr lang="fr-FR" sz="2800" dirty="0" smtClean="0"/>
              <a:t> types of </a:t>
            </a:r>
            <a:r>
              <a:rPr lang="fr-FR" sz="2800" dirty="0" err="1" smtClean="0"/>
              <a:t>generic</a:t>
            </a:r>
            <a:r>
              <a:rPr lang="fr-FR" sz="2800" dirty="0" smtClean="0"/>
              <a:t> </a:t>
            </a:r>
            <a:r>
              <a:rPr lang="fr-FR" sz="2800" dirty="0" err="1" smtClean="0"/>
              <a:t>attacks</a:t>
            </a:r>
            <a:r>
              <a:rPr lang="fr-FR" sz="2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Brute force </a:t>
            </a:r>
            <a:r>
              <a:rPr lang="fr-FR" sz="2800" dirty="0" err="1" smtClean="0"/>
              <a:t>attack</a:t>
            </a: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err="1" smtClean="0"/>
              <a:t>Statistical</a:t>
            </a:r>
            <a:r>
              <a:rPr lang="fr-FR" sz="2800" dirty="0" smtClean="0"/>
              <a:t> </a:t>
            </a:r>
            <a:r>
              <a:rPr lang="fr-FR" sz="2800" dirty="0" err="1" smtClean="0"/>
              <a:t>Attack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-</a:t>
            </a:r>
            <a:r>
              <a:rPr lang="fr-FR" sz="2800" dirty="0" err="1" smtClean="0"/>
              <a:t>Probabilistic</a:t>
            </a:r>
            <a:r>
              <a:rPr lang="fr-FR" sz="2800" dirty="0" smtClean="0"/>
              <a:t> </a:t>
            </a:r>
            <a:r>
              <a:rPr lang="fr-FR" sz="2800" dirty="0" err="1" smtClean="0"/>
              <a:t>decision</a:t>
            </a:r>
            <a:r>
              <a:rPr lang="fr-FR" sz="2800" dirty="0" smtClean="0"/>
              <a:t> </a:t>
            </a:r>
            <a:r>
              <a:rPr lang="fr-FR" sz="2800" dirty="0" err="1" smtClean="0"/>
              <a:t>tree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-Multi </a:t>
            </a:r>
            <a:r>
              <a:rPr lang="fr-FR" sz="2800" dirty="0" err="1" smtClean="0"/>
              <a:t>dimensional</a:t>
            </a:r>
            <a:r>
              <a:rPr lang="fr-FR" sz="2800" dirty="0" smtClean="0"/>
              <a:t> </a:t>
            </a:r>
            <a:r>
              <a:rPr lang="fr-FR" sz="2800" dirty="0" err="1" smtClean="0"/>
              <a:t>counting</a:t>
            </a:r>
            <a:endParaRPr lang="fr-FR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Leakage</a:t>
            </a:r>
            <a:r>
              <a:rPr lang="fr-CA" dirty="0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Resilient</a:t>
            </a:r>
            <a:r>
              <a:rPr lang="fr-CA" dirty="0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Password</a:t>
            </a:r>
            <a:r>
              <a:rPr lang="fr-CA" dirty="0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 system</a:t>
            </a:r>
            <a:endParaRPr lang="fr-FR" dirty="0" smtClean="0">
              <a:solidFill>
                <a:schemeClr val="bg1"/>
              </a:solidFill>
              <a:ea typeface="Adobe Fan Heiti Std B" pitchFamily="34" charset="-128"/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algn="just"/>
            <a:r>
              <a:rPr lang="fr-FR" sz="2800" dirty="0" smtClean="0"/>
              <a:t>It </a:t>
            </a:r>
            <a:r>
              <a:rPr lang="fr-FR" sz="2800" dirty="0" err="1" smtClean="0"/>
              <a:t>is</a:t>
            </a:r>
            <a:r>
              <a:rPr lang="fr-FR" sz="2800" dirty="0" smtClean="0"/>
              <a:t> a challenge </a:t>
            </a:r>
            <a:r>
              <a:rPr lang="fr-FR" sz="2800" dirty="0" err="1" smtClean="0"/>
              <a:t>response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user and server</a:t>
            </a:r>
          </a:p>
          <a:p>
            <a:pPr algn="just"/>
            <a:r>
              <a:rPr lang="fr-FR" sz="2800" dirty="0" smtClean="0"/>
              <a:t>User and server </a:t>
            </a:r>
            <a:r>
              <a:rPr lang="fr-FR" sz="2800" dirty="0" err="1" smtClean="0"/>
              <a:t>agree</a:t>
            </a:r>
            <a:r>
              <a:rPr lang="fr-FR" sz="2800" dirty="0" smtClean="0"/>
              <a:t> on a </a:t>
            </a:r>
            <a:r>
              <a:rPr lang="fr-FR" sz="2800" dirty="0" err="1" smtClean="0"/>
              <a:t>common</a:t>
            </a:r>
            <a:r>
              <a:rPr lang="fr-FR" sz="2800" dirty="0" smtClean="0"/>
              <a:t> </a:t>
            </a:r>
            <a:r>
              <a:rPr lang="fr-FR" sz="2800" dirty="0" err="1" smtClean="0"/>
              <a:t>root</a:t>
            </a:r>
            <a:r>
              <a:rPr lang="fr-FR" sz="2800" dirty="0" smtClean="0"/>
              <a:t> secret (</a:t>
            </a:r>
            <a:r>
              <a:rPr lang="fr-FR" sz="2800" dirty="0" err="1" smtClean="0"/>
              <a:t>password</a:t>
            </a:r>
            <a:r>
              <a:rPr lang="fr-FR" sz="2800" dirty="0" smtClean="0"/>
              <a:t>)</a:t>
            </a:r>
          </a:p>
          <a:p>
            <a:pPr algn="just"/>
            <a:r>
              <a:rPr lang="en-US" sz="2800" dirty="0" smtClean="0"/>
              <a:t>User uses </a:t>
            </a:r>
            <a:r>
              <a:rPr lang="en-US" sz="2800" dirty="0"/>
              <a:t>the root secret to </a:t>
            </a:r>
            <a:r>
              <a:rPr lang="en-US" sz="2800" dirty="0" smtClean="0"/>
              <a:t>generate </a:t>
            </a:r>
            <a:r>
              <a:rPr lang="en-US" sz="2800" i="1" dirty="0" smtClean="0"/>
              <a:t>responses </a:t>
            </a:r>
            <a:r>
              <a:rPr lang="en-US" sz="2800" dirty="0"/>
              <a:t>to </a:t>
            </a:r>
            <a:r>
              <a:rPr lang="en-US" sz="2800" i="1" dirty="0"/>
              <a:t>challenges </a:t>
            </a:r>
            <a:r>
              <a:rPr lang="en-US" sz="2800" dirty="0"/>
              <a:t>issued by the server to </a:t>
            </a:r>
            <a:r>
              <a:rPr lang="en-US" sz="2800" dirty="0" smtClean="0"/>
              <a:t>prove his identity</a:t>
            </a:r>
          </a:p>
          <a:p>
            <a:pPr algn="just"/>
            <a:r>
              <a:rPr lang="en-US" sz="2800" dirty="0" smtClean="0"/>
              <a:t>A response in LRPS </a:t>
            </a:r>
            <a:r>
              <a:rPr lang="en-US" sz="2800" dirty="0"/>
              <a:t>is an obfuscated message derived from the root </a:t>
            </a:r>
            <a:r>
              <a:rPr lang="en-US" sz="2800" dirty="0" smtClean="0"/>
              <a:t>secret, rather </a:t>
            </a:r>
            <a:r>
              <a:rPr lang="en-US" sz="2800" dirty="0"/>
              <a:t>than the plaintext of the root secret </a:t>
            </a:r>
            <a:r>
              <a:rPr lang="en-US" sz="2800" dirty="0" smtClean="0"/>
              <a:t>itself</a:t>
            </a:r>
          </a:p>
          <a:p>
            <a:pPr algn="just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common system </a:t>
            </a:r>
            <a:r>
              <a:rPr lang="en-US" sz="2800" dirty="0" smtClean="0"/>
              <a:t>parameters of </a:t>
            </a:r>
            <a:r>
              <a:rPr lang="en-US" sz="2800" dirty="0"/>
              <a:t>the most existing LRPS systems </a:t>
            </a:r>
            <a:r>
              <a:rPr lang="en-US" sz="2800" dirty="0" smtClean="0"/>
              <a:t>can </a:t>
            </a:r>
            <a:r>
              <a:rPr lang="en-US" sz="2800" dirty="0"/>
              <a:t>be described by a tuple </a:t>
            </a:r>
            <a:r>
              <a:rPr lang="en-US" sz="2000" dirty="0"/>
              <a:t>(</a:t>
            </a:r>
            <a:r>
              <a:rPr lang="en-US" sz="2000" i="1" dirty="0"/>
              <a:t>D, k, n, </a:t>
            </a:r>
            <a:r>
              <a:rPr lang="en-US" sz="2000" i="1" dirty="0" err="1"/>
              <a:t>d,w</a:t>
            </a:r>
            <a:r>
              <a:rPr lang="en-US" sz="2000" i="1" dirty="0"/>
              <a:t>, s</a:t>
            </a:r>
            <a:r>
              <a:rPr lang="en-US" sz="2000" dirty="0"/>
              <a:t>)</a:t>
            </a:r>
            <a:endParaRPr lang="fr-FR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3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Threat</a:t>
            </a:r>
            <a:r>
              <a:rPr lang="fr-CA" dirty="0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 Model &amp; </a:t>
            </a:r>
            <a:br>
              <a:rPr lang="fr-CA" dirty="0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</a:br>
            <a:r>
              <a:rPr lang="fr-CA" dirty="0" err="1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Experimental</a:t>
            </a:r>
            <a:r>
              <a:rPr lang="fr-CA" dirty="0" smtClean="0">
                <a:solidFill>
                  <a:schemeClr val="bg1"/>
                </a:solidFill>
                <a:ea typeface="Adobe Fan Heiti Std B" pitchFamily="34" charset="-128"/>
                <a:cs typeface="Adobe Hebrew" pitchFamily="18" charset="-79"/>
              </a:rPr>
              <a:t> Setting</a:t>
            </a:r>
            <a:endParaRPr lang="fr-FR" dirty="0" smtClean="0">
              <a:solidFill>
                <a:schemeClr val="bg1"/>
              </a:solidFill>
              <a:ea typeface="Adobe Fan Heiti Std B" pitchFamily="34" charset="-128"/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2"/>
            <a:ext cx="8229600" cy="4700587"/>
          </a:xfrm>
        </p:spPr>
        <p:txBody>
          <a:bodyPr/>
          <a:lstStyle/>
          <a:p>
            <a:r>
              <a:rPr lang="en-US" sz="2800" dirty="0"/>
              <a:t>The security strength of an LRPS </a:t>
            </a:r>
            <a:endParaRPr lang="en-US" sz="2800" dirty="0" smtClean="0"/>
          </a:p>
          <a:p>
            <a:r>
              <a:rPr lang="en-US" sz="2800" dirty="0" smtClean="0"/>
              <a:t>The process </a:t>
            </a:r>
            <a:r>
              <a:rPr lang="en-US" sz="2800" dirty="0"/>
              <a:t>is summarized as follow: </a:t>
            </a: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Generate </a:t>
            </a:r>
            <a:r>
              <a:rPr lang="en-US" sz="2400" dirty="0"/>
              <a:t>a random password as the root </a:t>
            </a:r>
            <a:r>
              <a:rPr lang="en-US" sz="2400" dirty="0" smtClean="0"/>
              <a:t>secret 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Generate a </a:t>
            </a:r>
            <a:r>
              <a:rPr lang="en-US" sz="2400" dirty="0"/>
              <a:t>challenge for an authentication </a:t>
            </a:r>
            <a:r>
              <a:rPr lang="en-US" sz="2400" dirty="0" smtClean="0"/>
              <a:t>round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Generate a response </a:t>
            </a:r>
            <a:r>
              <a:rPr lang="en-US" sz="2400" dirty="0"/>
              <a:t>based on the password and the underlying </a:t>
            </a:r>
            <a:r>
              <a:rPr lang="en-US" sz="2400" dirty="0" smtClean="0"/>
              <a:t>system design</a:t>
            </a:r>
            <a:endParaRPr lang="en-US" sz="2400" dirty="0"/>
          </a:p>
          <a:p>
            <a:pPr marL="514350" indent="-514350">
              <a:buAutoNum type="arabicParenR"/>
            </a:pPr>
            <a:r>
              <a:rPr lang="en-US" sz="2400" dirty="0" smtClean="0"/>
              <a:t>Analyze </a:t>
            </a:r>
            <a:r>
              <a:rPr lang="en-US" sz="2400" dirty="0"/>
              <a:t>the collected challenge-response </a:t>
            </a:r>
            <a:r>
              <a:rPr lang="en-US" sz="2400" dirty="0" smtClean="0"/>
              <a:t>pairs after </a:t>
            </a:r>
            <a:r>
              <a:rPr lang="en-US" sz="2400" dirty="0"/>
              <a:t>each authentication round assuming that the </a:t>
            </a:r>
            <a:r>
              <a:rPr lang="en-US" sz="2400" dirty="0" smtClean="0"/>
              <a:t>adversary has </a:t>
            </a:r>
            <a:r>
              <a:rPr lang="en-US" sz="2400" dirty="0"/>
              <a:t>full knowledge of the system design except the </a:t>
            </a:r>
            <a:r>
              <a:rPr lang="en-US" sz="2400" dirty="0" smtClean="0"/>
              <a:t>password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Repeat </a:t>
            </a:r>
            <a:r>
              <a:rPr lang="en-US" sz="2400" dirty="0"/>
              <a:t>steps 2, 3, and 4 until the exact </a:t>
            </a:r>
            <a:r>
              <a:rPr lang="en-US" sz="2400" dirty="0" smtClean="0"/>
              <a:t>password is recovered</a:t>
            </a:r>
            <a:endParaRPr lang="fr-FR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7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cs typeface="Adobe Hebrew" pitchFamily="18" charset="-79"/>
              </a:rPr>
              <a:t>Brute Force </a:t>
            </a:r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Attack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dirty="0" smtClean="0"/>
              <a:t>It is a pruning-based learning process</a:t>
            </a:r>
            <a:r>
              <a:rPr lang="fr-FR" dirty="0" smtClean="0"/>
              <a:t> </a:t>
            </a:r>
          </a:p>
          <a:p>
            <a:r>
              <a:rPr lang="en-US" dirty="0" smtClean="0"/>
              <a:t>Its procedure </a:t>
            </a:r>
            <a:r>
              <a:rPr lang="en-US" dirty="0"/>
              <a:t>can be described as follows: </a:t>
            </a:r>
            <a:endParaRPr lang="en-US" dirty="0" smtClean="0"/>
          </a:p>
          <a:p>
            <a:pPr marL="514350" indent="-514350" algn="just">
              <a:buAutoNum type="arabicParenR"/>
            </a:pPr>
            <a:r>
              <a:rPr lang="en-US" sz="2400" dirty="0" smtClean="0"/>
              <a:t>List </a:t>
            </a:r>
            <a:r>
              <a:rPr lang="en-US" sz="2400" dirty="0"/>
              <a:t>all </a:t>
            </a:r>
            <a:r>
              <a:rPr lang="en-US" sz="2400" dirty="0" smtClean="0"/>
              <a:t>possible candidates </a:t>
            </a:r>
            <a:r>
              <a:rPr lang="en-US" sz="2400" dirty="0"/>
              <a:t>for the password in the target </a:t>
            </a:r>
            <a:r>
              <a:rPr lang="en-US" sz="2400" dirty="0" smtClean="0"/>
              <a:t>system</a:t>
            </a:r>
          </a:p>
          <a:p>
            <a:pPr marL="514350" indent="-514350" algn="just">
              <a:buAutoNum type="arabicParenR"/>
            </a:pPr>
            <a:r>
              <a:rPr lang="en-US" sz="2400" dirty="0" smtClean="0"/>
              <a:t>For </a:t>
            </a:r>
            <a:r>
              <a:rPr lang="en-US" sz="2400" dirty="0"/>
              <a:t>each independent observation of a </a:t>
            </a:r>
            <a:r>
              <a:rPr lang="en-US" sz="2400" dirty="0" smtClean="0"/>
              <a:t>challenge-response round</a:t>
            </a:r>
            <a:r>
              <a:rPr lang="en-US" sz="2400" dirty="0"/>
              <a:t>, check the validity of each candidate in the </a:t>
            </a:r>
            <a:r>
              <a:rPr lang="en-US" sz="2400" dirty="0" smtClean="0"/>
              <a:t>current candidate </a:t>
            </a:r>
            <a:r>
              <a:rPr lang="en-US" sz="2400" dirty="0"/>
              <a:t>set by running the verification algorithm used </a:t>
            </a:r>
            <a:r>
              <a:rPr lang="en-US" sz="2400" dirty="0" smtClean="0"/>
              <a:t>by the </a:t>
            </a:r>
            <a:r>
              <a:rPr lang="en-US" sz="2400" dirty="0"/>
              <a:t>server, and remove invalid candidates from the </a:t>
            </a:r>
            <a:r>
              <a:rPr lang="en-US" sz="2400" dirty="0" smtClean="0"/>
              <a:t>candidate set</a:t>
            </a:r>
          </a:p>
          <a:p>
            <a:pPr marL="514350" indent="-514350" algn="just">
              <a:buAutoNum type="arabicParenR"/>
            </a:pPr>
            <a:r>
              <a:rPr lang="en-US" sz="2400" dirty="0" smtClean="0"/>
              <a:t>Repeat </a:t>
            </a:r>
            <a:r>
              <a:rPr lang="en-US" sz="2400" dirty="0"/>
              <a:t>the above step until the size of </a:t>
            </a:r>
            <a:r>
              <a:rPr lang="en-US" sz="2400" dirty="0" smtClean="0"/>
              <a:t>candidate set </a:t>
            </a:r>
            <a:r>
              <a:rPr lang="en-US" sz="2400" dirty="0"/>
              <a:t>reaches a small </a:t>
            </a:r>
            <a:r>
              <a:rPr lang="en-US" sz="2400" dirty="0" smtClean="0"/>
              <a:t>threshold</a:t>
            </a:r>
            <a:endParaRPr lang="fr-FR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cs typeface="Adobe Hebrew" pitchFamily="18" charset="-79"/>
              </a:rPr>
              <a:t>Power of Brute Force </a:t>
            </a:r>
            <a:r>
              <a:rPr lang="fr-CA" dirty="0" err="1" smtClean="0">
                <a:solidFill>
                  <a:schemeClr val="bg1"/>
                </a:solidFill>
                <a:cs typeface="Adobe Hebrew" pitchFamily="18" charset="-79"/>
              </a:rPr>
              <a:t>Attack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This can be explained by two statements:</a:t>
            </a:r>
          </a:p>
          <a:p>
            <a:r>
              <a:rPr lang="en-US" sz="2400" i="1" dirty="0" smtClean="0"/>
              <a:t>Statement 1:</a:t>
            </a:r>
          </a:p>
          <a:p>
            <a:pPr marL="0" indent="0" algn="just">
              <a:buNone/>
            </a:pPr>
            <a:r>
              <a:rPr lang="en-US" sz="2400" i="1" dirty="0" smtClean="0"/>
              <a:t>The </a:t>
            </a:r>
            <a:r>
              <a:rPr lang="en-US" sz="2400" i="1" dirty="0"/>
              <a:t>verification algorithm used in brute </a:t>
            </a:r>
            <a:r>
              <a:rPr lang="en-US" sz="2400" i="1" dirty="0" smtClean="0"/>
              <a:t>force attack </a:t>
            </a:r>
            <a:r>
              <a:rPr lang="en-US" sz="2400" i="1" dirty="0"/>
              <a:t>for candidate verification is at least as efficient as </a:t>
            </a:r>
            <a:r>
              <a:rPr lang="en-US" sz="2400" i="1" dirty="0" smtClean="0"/>
              <a:t>the verification </a:t>
            </a:r>
            <a:r>
              <a:rPr lang="en-US" sz="2400" i="1" dirty="0"/>
              <a:t>algorithm used by server for response verification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2400" i="1" dirty="0" smtClean="0"/>
              <a:t>Statement 2:</a:t>
            </a:r>
          </a:p>
          <a:p>
            <a:pPr marL="0" indent="0" algn="just">
              <a:buNone/>
            </a:pPr>
            <a:r>
              <a:rPr lang="en-US" sz="2400" i="1" dirty="0" smtClean="0"/>
              <a:t>The </a:t>
            </a:r>
            <a:r>
              <a:rPr lang="en-US" sz="2400" i="1" dirty="0"/>
              <a:t>average shrinking rate for the size </a:t>
            </a:r>
            <a:r>
              <a:rPr lang="en-US" sz="2400" i="1" dirty="0" smtClean="0"/>
              <a:t>of valid </a:t>
            </a:r>
            <a:r>
              <a:rPr lang="en-US" sz="2400" i="1" dirty="0"/>
              <a:t>candidate set is the same as one minus the </a:t>
            </a:r>
            <a:r>
              <a:rPr lang="en-US" sz="2400" i="1" dirty="0" smtClean="0"/>
              <a:t>average success </a:t>
            </a:r>
            <a:r>
              <a:rPr lang="en-US" sz="2400" i="1" dirty="0"/>
              <a:t>rate of guessing attack.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20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P1: Large Root Secret Space Principle</a:t>
            </a:r>
            <a:endParaRPr lang="fr-FR" dirty="0" smtClean="0">
              <a:solidFill>
                <a:schemeClr val="bg1"/>
              </a:solidFill>
              <a:cs typeface="Adobe Hebrew" pitchFamily="18" charset="-79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i="1" dirty="0" smtClean="0"/>
              <a:t>An </a:t>
            </a:r>
            <a:r>
              <a:rPr lang="en-US" i="1" dirty="0"/>
              <a:t>LRPS system with secret leakage </a:t>
            </a:r>
            <a:r>
              <a:rPr lang="en-US" i="1" dirty="0" smtClean="0"/>
              <a:t>should have </a:t>
            </a:r>
            <a:r>
              <a:rPr lang="en-US" i="1" dirty="0"/>
              <a:t>a large candidate set for the root secret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There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three possible leakage sources in an LRPS system: </a:t>
            </a:r>
            <a:endParaRPr lang="en-US" dirty="0" smtClean="0"/>
          </a:p>
          <a:p>
            <a:r>
              <a:rPr lang="en-US" sz="2400" i="1" dirty="0"/>
              <a:t>The response alone</a:t>
            </a:r>
            <a:r>
              <a:rPr lang="en-US" sz="2400" dirty="0"/>
              <a:t> </a:t>
            </a:r>
          </a:p>
          <a:p>
            <a:r>
              <a:rPr lang="en-US" sz="2400" i="1" dirty="0"/>
              <a:t>The challenge-response pair</a:t>
            </a:r>
            <a:r>
              <a:rPr lang="en-US" sz="2400" dirty="0"/>
              <a:t> </a:t>
            </a:r>
          </a:p>
          <a:p>
            <a:r>
              <a:rPr lang="en-US" sz="2400" i="1" dirty="0"/>
              <a:t>The challenge </a:t>
            </a:r>
            <a:r>
              <a:rPr lang="en-US" sz="2400" i="1" dirty="0" smtClean="0"/>
              <a:t>alone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E0BA5-7DD1-42AC-8898-E35C8BD21F42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68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ware Pape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Malware Paper presentation</Template>
  <TotalTime>1049</TotalTime>
  <Words>1793</Words>
  <Application>Microsoft Office PowerPoint</Application>
  <PresentationFormat>On-screen Show (4:3)</PresentationFormat>
  <Paragraphs>187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Malware Paper presentation</vt:lpstr>
      <vt:lpstr>On Limitations of Designing Leakage Resilient Password Systems: Attacks, Principles and Usability</vt:lpstr>
      <vt:lpstr>Citation and acknowledgement</vt:lpstr>
      <vt:lpstr>Presentation Agenda</vt:lpstr>
      <vt:lpstr>Leakage Resilient Password system</vt:lpstr>
      <vt:lpstr>Leakage Resilient Password system</vt:lpstr>
      <vt:lpstr>Threat Model &amp;  Experimental Setting</vt:lpstr>
      <vt:lpstr>Brute Force Attack</vt:lpstr>
      <vt:lpstr>Power of Brute Force Attack</vt:lpstr>
      <vt:lpstr>P1: Large Root Secret Space Principle</vt:lpstr>
      <vt:lpstr>P1: Large Root Secret Space Principle</vt:lpstr>
      <vt:lpstr>P2: Large Round Secret Space Principle</vt:lpstr>
      <vt:lpstr>P2: Large Round Secret Space Principle</vt:lpstr>
      <vt:lpstr>Statistical Attack</vt:lpstr>
      <vt:lpstr>Statistical Attack</vt:lpstr>
      <vt:lpstr>Statistical Attack</vt:lpstr>
      <vt:lpstr>Statistical Attack</vt:lpstr>
      <vt:lpstr>Statistical Attack</vt:lpstr>
      <vt:lpstr>P3: Uniform Distributed Challenge Principle</vt:lpstr>
      <vt:lpstr>P4: Large Decision Space or Indistinguishable Individual Principle</vt:lpstr>
      <vt:lpstr>P4: Large Decision Space or Indistinguishable Individual Principle</vt:lpstr>
      <vt:lpstr>P5: Indistinguishable Correlation Principle</vt:lpstr>
      <vt:lpstr>P5: Indistinguishable Correlation Principle</vt:lpstr>
      <vt:lpstr>P5: Indistinguishable Correlation Principle</vt:lpstr>
      <vt:lpstr>Quantitative Analysis</vt:lpstr>
      <vt:lpstr>Quantitative Analysis</vt:lpstr>
      <vt:lpstr>Paper Contribution</vt:lpstr>
      <vt:lpstr>Paper Weakness</vt:lpstr>
      <vt:lpstr>Paper Improvement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Limitations of Designing Leakage-Resilient Password Systems: Attacks, Principles and Usability</dc:title>
  <dc:creator>Sidhu</dc:creator>
  <cp:lastModifiedBy>Sidhu</cp:lastModifiedBy>
  <cp:revision>48</cp:revision>
  <dcterms:created xsi:type="dcterms:W3CDTF">2013-04-14T00:22:44Z</dcterms:created>
  <dcterms:modified xsi:type="dcterms:W3CDTF">2013-04-15T11:46:27Z</dcterms:modified>
</cp:coreProperties>
</file>