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83" r:id="rId3"/>
    <p:sldId id="257" r:id="rId4"/>
    <p:sldId id="25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81" r:id="rId13"/>
    <p:sldId id="293" r:id="rId14"/>
    <p:sldId id="292" r:id="rId15"/>
    <p:sldId id="294" r:id="rId16"/>
    <p:sldId id="291" r:id="rId17"/>
    <p:sldId id="259" r:id="rId18"/>
    <p:sldId id="295" r:id="rId19"/>
    <p:sldId id="296" r:id="rId20"/>
    <p:sldId id="298" r:id="rId21"/>
    <p:sldId id="302" r:id="rId22"/>
    <p:sldId id="299" r:id="rId23"/>
    <p:sldId id="301" r:id="rId24"/>
    <p:sldId id="305" r:id="rId25"/>
    <p:sldId id="306" r:id="rId26"/>
    <p:sldId id="279" r:id="rId27"/>
    <p:sldId id="303" r:id="rId28"/>
    <p:sldId id="297" r:id="rId29"/>
    <p:sldId id="304" r:id="rId30"/>
    <p:sldId id="275" r:id="rId31"/>
    <p:sldId id="30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8000"/>
    <a:srgbClr val="00CC66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06047-530A-4CEC-9D00-5F83C04B795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A0D18-7A49-4A98-A637-037029B1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10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A0D18-7A49-4A98-A637-037029B1A4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1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A0D18-7A49-4A98-A637-037029B1A49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1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8013E0-E697-4365-B5C8-BCD3B0A37A20}" type="datetime1">
              <a:rPr lang="en-US" smtClean="0"/>
              <a:t>3/26/2013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CC4DFF-5FA1-4A2C-A5E2-6970B3441C12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6BE4D-36AB-4ED8-ADC4-96F626AE1241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43E6D5-0629-4725-9C55-4A3EFE9341C4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D5BD2D-AAA6-48B8-9D74-2239BE96AB7E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DBBD4-0A7D-481F-B848-5C612082EB9B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157D2-F014-46D7-B945-E855FD2BD358}" type="datetime1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9EA79C-9B57-44B9-89A3-44B4A35EA4EB}" type="datetime1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04DE3-9BB8-432B-B2CE-E7B09C540B5A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0A5C5E-AAA4-47AD-BFF7-E26BD8CB55E6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ACB98C-4CF1-4E03-850E-83BBEE1F30AB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4CAC5A-0398-472A-9C56-ECDA5BB46F45}" type="datetime1">
              <a:rPr lang="en-US" smtClean="0"/>
              <a:t>3/26/2013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6DF3FF-9F5A-4B42-8A2C-EAEA42FD2A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nac.de/" TargetMode="External"/><Relationship Id="rId2" Type="http://schemas.openxmlformats.org/officeDocument/2006/relationships/hyperlink" Target="https://www.hex-rays.com/products/ida/index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stpfastprover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067800" cy="16002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0" dirty="0" err="1"/>
              <a:t>IntScope</a:t>
            </a:r>
            <a:r>
              <a:rPr lang="en-US" sz="3600" b="0" dirty="0"/>
              <a:t>-Automatically Detecting Integer Overflow Vulnerability in X86 Binary</a:t>
            </a:r>
            <a:br>
              <a:rPr lang="en-US" sz="3600" b="0" dirty="0"/>
            </a:br>
            <a:r>
              <a:rPr lang="en-US" sz="1800" b="0" dirty="0" smtClean="0"/>
              <a:t>(http</a:t>
            </a:r>
            <a:r>
              <a:rPr lang="en-US" sz="1800" b="0" dirty="0"/>
              <a:t>://www.utdallas.edu/~</a:t>
            </a:r>
            <a:r>
              <a:rPr lang="en-US" sz="1800" b="0" dirty="0" smtClean="0"/>
              <a:t>zxl111930/file/IntScope_NDSS09.pdf)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772400" cy="762000"/>
          </a:xfrm>
        </p:spPr>
        <p:txBody>
          <a:bodyPr/>
          <a:lstStyle/>
          <a:p>
            <a:r>
              <a:rPr lang="en-US" dirty="0" smtClean="0"/>
              <a:t>Jose Sanchez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2667000"/>
            <a:ext cx="8534400" cy="14478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85750" indent="-285750" algn="just">
              <a:buFont typeface="Courier New" pitchFamily="49" charset="0"/>
              <a:buChar char="o"/>
            </a:pPr>
            <a:r>
              <a:rPr lang="de-DE" sz="1800" dirty="0"/>
              <a:t>Tielei Wang†, TaoWei</a:t>
            </a:r>
            <a:r>
              <a:rPr lang="de-DE" sz="1800" dirty="0" smtClean="0"/>
              <a:t>†, </a:t>
            </a:r>
            <a:r>
              <a:rPr lang="de-DE" sz="1800" dirty="0"/>
              <a:t>Zhiqiang Lin‡, Wei Zou†</a:t>
            </a:r>
            <a:r>
              <a:rPr lang="en-US" sz="1800" dirty="0"/>
              <a:t>. </a:t>
            </a:r>
            <a:endParaRPr lang="en-US" sz="1800" dirty="0" smtClean="0"/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800" dirty="0" smtClean="0"/>
              <a:t>Purdue </a:t>
            </a:r>
            <a:r>
              <a:rPr lang="en-US" sz="1800" dirty="0"/>
              <a:t>University &amp; Peking University</a:t>
            </a:r>
            <a:endParaRPr lang="en-US" sz="1800" dirty="0" smtClean="0"/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800" dirty="0" smtClean="0"/>
              <a:t>Proceedings </a:t>
            </a:r>
            <a:r>
              <a:rPr lang="en-US" sz="1800" dirty="0"/>
              <a:t>of NDSS'09: Network and Distributed System Security </a:t>
            </a:r>
            <a:r>
              <a:rPr lang="en-US" sz="1800" dirty="0" smtClean="0"/>
              <a:t>Symposium</a:t>
            </a:r>
          </a:p>
        </p:txBody>
      </p:sp>
    </p:spTree>
    <p:extLst>
      <p:ext uri="{BB962C8B-B14F-4D97-AF65-F5344CB8AC3E}">
        <p14:creationId xmlns:p14="http://schemas.microsoft.com/office/powerpoint/2010/main" val="339234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47928"/>
            <a:ext cx="6172200" cy="4919472"/>
          </a:xfrm>
        </p:spPr>
        <p:txBody>
          <a:bodyPr/>
          <a:lstStyle/>
          <a:p>
            <a:r>
              <a:rPr lang="en-US" dirty="0"/>
              <a:t>Untrusted </a:t>
            </a:r>
            <a:r>
              <a:rPr lang="en-US" dirty="0">
                <a:solidFill>
                  <a:srgbClr val="008000"/>
                </a:solidFill>
              </a:rPr>
              <a:t>Source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Input source </a:t>
            </a:r>
            <a:r>
              <a:rPr lang="en-US" dirty="0"/>
              <a:t>like network messages, input files, or command line options.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Tainted</a:t>
            </a:r>
            <a:r>
              <a:rPr lang="en-US" dirty="0" smtClean="0"/>
              <a:t> data:</a:t>
            </a:r>
          </a:p>
          <a:p>
            <a:pPr lvl="1"/>
            <a:r>
              <a:rPr lang="en-US" dirty="0" smtClean="0"/>
              <a:t>Data that is derived </a:t>
            </a:r>
            <a:r>
              <a:rPr lang="en-US" dirty="0"/>
              <a:t>from untrusted input </a:t>
            </a:r>
            <a:r>
              <a:rPr lang="en-US" dirty="0" smtClean="0"/>
              <a:t>sources.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Sink</a:t>
            </a:r>
            <a:r>
              <a:rPr lang="en-US" dirty="0" smtClean="0"/>
              <a:t> Sensitive operations or points in the program that uses tainted data. For example:</a:t>
            </a:r>
          </a:p>
          <a:p>
            <a:pPr lvl="1"/>
            <a:r>
              <a:rPr lang="en-US" dirty="0"/>
              <a:t>Memory </a:t>
            </a:r>
            <a:r>
              <a:rPr lang="en-US" dirty="0" smtClean="0"/>
              <a:t>allocation</a:t>
            </a:r>
          </a:p>
          <a:p>
            <a:pPr lvl="1"/>
            <a:r>
              <a:rPr lang="en-US" dirty="0" smtClean="0"/>
              <a:t>Memory access</a:t>
            </a:r>
          </a:p>
          <a:p>
            <a:pPr lvl="1"/>
            <a:r>
              <a:rPr lang="en-US" dirty="0" smtClean="0"/>
              <a:t>Branch statement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Some Concepts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0412" y="1447800"/>
            <a:ext cx="1906388" cy="34163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parajita" pitchFamily="34" charset="0"/>
                <a:cs typeface="Aparajita" pitchFamily="34" charset="0"/>
              </a:rPr>
              <a:t>m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ain(…){</a:t>
            </a:r>
          </a:p>
          <a:p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  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int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i,j,x,y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;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Aparajita" pitchFamily="34" charset="0"/>
                <a:cs typeface="Aparajita" pitchFamily="34" charset="0"/>
              </a:rPr>
              <a:t>   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i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=0;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  j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=</a:t>
            </a:r>
            <a:r>
              <a:rPr lang="en-US" sz="2400" b="1" dirty="0" err="1" smtClean="0">
                <a:solidFill>
                  <a:srgbClr val="008000"/>
                </a:solidFill>
                <a:latin typeface="Aparajita" pitchFamily="34" charset="0"/>
                <a:cs typeface="Aparajita" pitchFamily="34" charset="0"/>
              </a:rPr>
              <a:t>read_int</a:t>
            </a:r>
            <a:r>
              <a:rPr lang="en-US" sz="2400" b="1" dirty="0" smtClean="0">
                <a:solidFill>
                  <a:srgbClr val="008000"/>
                </a:solidFill>
                <a:latin typeface="Aparajita" pitchFamily="34" charset="0"/>
                <a:cs typeface="Aparajita" pitchFamily="34" charset="0"/>
              </a:rPr>
              <a:t>()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;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Aparajita" pitchFamily="34" charset="0"/>
                <a:cs typeface="Aparajita" pitchFamily="34" charset="0"/>
              </a:rPr>
              <a:t>   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x=i+1;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  y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=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x+</a:t>
            </a:r>
            <a:r>
              <a:rPr lang="en-US" sz="24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j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;</a:t>
            </a:r>
          </a:p>
          <a:p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 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printf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j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);</a:t>
            </a:r>
          </a:p>
          <a:p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 </a:t>
            </a:r>
            <a:r>
              <a:rPr lang="en-US" sz="2400" b="1" dirty="0" err="1" smtClean="0">
                <a:solidFill>
                  <a:schemeClr val="accent3"/>
                </a:solidFill>
                <a:latin typeface="Aparajita" pitchFamily="34" charset="0"/>
                <a:cs typeface="Aparajita" pitchFamily="34" charset="0"/>
              </a:rPr>
              <a:t>malloc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y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);</a:t>
            </a:r>
          </a:p>
          <a:p>
            <a:r>
              <a:rPr lang="en-US" sz="2400" dirty="0">
                <a:latin typeface="Aparajita" pitchFamily="34" charset="0"/>
                <a:cs typeface="Aparajita" pitchFamily="34" charset="0"/>
              </a:rPr>
              <a:t>}</a:t>
            </a:r>
            <a:endParaRPr lang="en-US" sz="2400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6072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/>
              <a:t>instance of taint-based problem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Problem Model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733550"/>
            <a:ext cx="789622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34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Approach-Phase1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2816" y="1242218"/>
            <a:ext cx="7910584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/>
            </a:lvl1pPr>
            <a:lvl2pPr marL="621792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/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  <a:extLst/>
          </a:lstStyle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766763"/>
            <a:ext cx="73533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038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Decompiler</a:t>
            </a:r>
            <a:endParaRPr lang="en-US" dirty="0" smtClean="0"/>
          </a:p>
          <a:p>
            <a:pPr lvl="1"/>
            <a:r>
              <a:rPr lang="en-US" dirty="0" smtClean="0"/>
              <a:t>Disassemble </a:t>
            </a:r>
            <a:r>
              <a:rPr lang="en-US" dirty="0"/>
              <a:t>the </a:t>
            </a:r>
            <a:r>
              <a:rPr lang="en-US" dirty="0" smtClean="0"/>
              <a:t>binary</a:t>
            </a:r>
          </a:p>
          <a:p>
            <a:pPr lvl="1"/>
            <a:r>
              <a:rPr lang="en-US" dirty="0" smtClean="0"/>
              <a:t>Translate it into Intermediate Representation (PANDA)</a:t>
            </a:r>
          </a:p>
          <a:p>
            <a:pPr lvl="1"/>
            <a:r>
              <a:rPr lang="en-US" dirty="0" smtClean="0"/>
              <a:t>Construct the control </a:t>
            </a:r>
            <a:r>
              <a:rPr lang="en-US" dirty="0"/>
              <a:t>flow </a:t>
            </a:r>
            <a:r>
              <a:rPr lang="en-US" dirty="0" smtClean="0"/>
              <a:t>graph (</a:t>
            </a:r>
            <a:r>
              <a:rPr lang="en-US" i="1" dirty="0" smtClean="0"/>
              <a:t>G</a:t>
            </a:r>
            <a:r>
              <a:rPr lang="en-US" dirty="0" smtClean="0"/>
              <a:t>) </a:t>
            </a:r>
            <a:r>
              <a:rPr lang="en-US" dirty="0"/>
              <a:t>and call </a:t>
            </a:r>
            <a:r>
              <a:rPr lang="en-US" dirty="0" smtClean="0"/>
              <a:t>graph 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Component Extractor</a:t>
            </a:r>
            <a:endParaRPr lang="en-US" dirty="0"/>
          </a:p>
          <a:p>
            <a:pPr lvl="1"/>
            <a:r>
              <a:rPr lang="en-US" dirty="0" smtClean="0"/>
              <a:t>Extract from </a:t>
            </a:r>
            <a:r>
              <a:rPr lang="en-US" i="1" dirty="0" smtClean="0"/>
              <a:t>C</a:t>
            </a:r>
            <a:r>
              <a:rPr lang="en-US" dirty="0" smtClean="0"/>
              <a:t> the </a:t>
            </a:r>
            <a:r>
              <a:rPr lang="en-US" b="1" i="1" dirty="0" smtClean="0"/>
              <a:t>candidate</a:t>
            </a:r>
            <a:r>
              <a:rPr lang="en-US" dirty="0" smtClean="0"/>
              <a:t>  functions that are common ancestors connecting </a:t>
            </a:r>
            <a:r>
              <a:rPr lang="en-US" b="1" dirty="0" smtClean="0">
                <a:solidFill>
                  <a:srgbClr val="008000"/>
                </a:solidFill>
              </a:rPr>
              <a:t>source</a:t>
            </a:r>
            <a:r>
              <a:rPr lang="en-US" dirty="0" smtClean="0"/>
              <a:t> </a:t>
            </a:r>
            <a:r>
              <a:rPr lang="en-US" dirty="0"/>
              <a:t>to a </a:t>
            </a:r>
            <a:r>
              <a:rPr lang="en-US" b="1" dirty="0">
                <a:solidFill>
                  <a:schemeClr val="accent3"/>
                </a:solidFill>
              </a:rPr>
              <a:t>sink</a:t>
            </a:r>
          </a:p>
          <a:p>
            <a:r>
              <a:rPr lang="en-US" dirty="0" smtClean="0"/>
              <a:t>Profile Constructor</a:t>
            </a:r>
          </a:p>
          <a:p>
            <a:pPr lvl="1"/>
            <a:r>
              <a:rPr lang="en-US" dirty="0" smtClean="0"/>
              <a:t>Computes a </a:t>
            </a:r>
            <a:r>
              <a:rPr lang="en-US" i="1" dirty="0"/>
              <a:t>c</a:t>
            </a:r>
            <a:r>
              <a:rPr lang="en-US" i="1" dirty="0" smtClean="0"/>
              <a:t>hop</a:t>
            </a:r>
            <a:r>
              <a:rPr lang="en-US" dirty="0" smtClean="0"/>
              <a:t> flow graph </a:t>
            </a:r>
            <a:r>
              <a:rPr lang="en-US" i="1" dirty="0" smtClean="0"/>
              <a:t>G’</a:t>
            </a:r>
            <a:r>
              <a:rPr lang="en-US" dirty="0" smtClean="0"/>
              <a:t> based on </a:t>
            </a:r>
            <a:r>
              <a:rPr lang="en-US" i="1" dirty="0" smtClean="0"/>
              <a:t>G, </a:t>
            </a:r>
            <a:r>
              <a:rPr lang="en-US" dirty="0" smtClean="0"/>
              <a:t>that includes only source-sink paths in </a:t>
            </a:r>
            <a:r>
              <a:rPr lang="en-US" b="1" i="1" dirty="0" smtClean="0"/>
              <a:t>candidate</a:t>
            </a:r>
            <a:r>
              <a:rPr lang="en-US" dirty="0" smtClean="0"/>
              <a:t> sub-graphs.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43200" y="762000"/>
            <a:ext cx="2438400" cy="1824038"/>
          </a:xfrm>
          <a:prstGeom prst="rect">
            <a:avLst/>
          </a:prstGeom>
          <a:solidFill>
            <a:schemeClr val="accent1">
              <a:alpha val="27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3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905000"/>
          </a:xfrm>
        </p:spPr>
        <p:txBody>
          <a:bodyPr/>
          <a:lstStyle/>
          <a:p>
            <a:r>
              <a:rPr lang="en-US" dirty="0" smtClean="0"/>
              <a:t>Decompile and create graphs</a:t>
            </a:r>
          </a:p>
          <a:p>
            <a:r>
              <a:rPr lang="en-US" dirty="0" smtClean="0"/>
              <a:t>Tag </a:t>
            </a:r>
            <a:r>
              <a:rPr lang="en-US" b="1" dirty="0" smtClean="0">
                <a:solidFill>
                  <a:srgbClr val="009900"/>
                </a:solidFill>
              </a:rPr>
              <a:t>sources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sinks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Prune irrelevant paths (</a:t>
            </a:r>
            <a:r>
              <a:rPr lang="en-US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Only keep source-to-sink paths (   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/>
              <a:t>Approach-Phase1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9400"/>
            <a:ext cx="78581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514600"/>
            <a:ext cx="50482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11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Approach-2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2816" y="1242218"/>
            <a:ext cx="7910584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/>
            </a:lvl1pPr>
            <a:lvl2pPr marL="621792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/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  <a:extLst/>
          </a:lstStyle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" y="2895600"/>
            <a:ext cx="90678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Symbolically </a:t>
            </a:r>
            <a:r>
              <a:rPr lang="en-US" dirty="0"/>
              <a:t>execute each path in </a:t>
            </a:r>
            <a:r>
              <a:rPr lang="en-US" dirty="0" smtClean="0"/>
              <a:t>the components</a:t>
            </a:r>
            <a:endParaRPr lang="en-US" dirty="0"/>
          </a:p>
          <a:p>
            <a:pPr lvl="1"/>
            <a:r>
              <a:rPr lang="en-US" dirty="0" smtClean="0"/>
              <a:t>Collect </a:t>
            </a:r>
            <a:r>
              <a:rPr lang="en-US" dirty="0"/>
              <a:t>path constraints, and check the feasibility of </a:t>
            </a:r>
            <a:r>
              <a:rPr lang="en-US" dirty="0" smtClean="0"/>
              <a:t>the path (constraint solver)</a:t>
            </a:r>
            <a:endParaRPr lang="en-US" dirty="0"/>
          </a:p>
          <a:p>
            <a:pPr lvl="1"/>
            <a:r>
              <a:rPr lang="en-US" dirty="0" smtClean="0"/>
              <a:t>Track </a:t>
            </a:r>
            <a:r>
              <a:rPr lang="en-US" dirty="0"/>
              <a:t>the propagation of untrusted </a:t>
            </a:r>
            <a:r>
              <a:rPr lang="en-US" dirty="0" smtClean="0"/>
              <a:t>(tainted) data</a:t>
            </a:r>
            <a:endParaRPr lang="en-US" dirty="0"/>
          </a:p>
          <a:p>
            <a:pPr lvl="1"/>
            <a:r>
              <a:rPr lang="en-US" dirty="0" smtClean="0"/>
              <a:t>Only </a:t>
            </a:r>
            <a:r>
              <a:rPr lang="en-US" dirty="0"/>
              <a:t>check whether untrusted data causes </a:t>
            </a:r>
            <a:r>
              <a:rPr lang="en-US" dirty="0" smtClean="0"/>
              <a:t>integer overflows </a:t>
            </a:r>
            <a:r>
              <a:rPr lang="en-US" dirty="0"/>
              <a:t>at sink points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721697"/>
            <a:ext cx="73533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5486400" y="716934"/>
            <a:ext cx="2438400" cy="1824038"/>
          </a:xfrm>
          <a:prstGeom prst="rect">
            <a:avLst/>
          </a:prstGeom>
          <a:solidFill>
            <a:schemeClr val="accent1">
              <a:alpha val="27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1905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Symbolic execution</a:t>
            </a:r>
            <a:endParaRPr lang="en-US" dirty="0"/>
          </a:p>
          <a:p>
            <a:r>
              <a:rPr lang="en-US" dirty="0"/>
              <a:t>Collect path </a:t>
            </a:r>
            <a:r>
              <a:rPr lang="en-US" dirty="0" smtClean="0"/>
              <a:t>constraints and </a:t>
            </a:r>
            <a:r>
              <a:rPr lang="en-US" dirty="0"/>
              <a:t>check the </a:t>
            </a:r>
            <a:r>
              <a:rPr lang="en-US" dirty="0" smtClean="0"/>
              <a:t>feasibility </a:t>
            </a:r>
            <a:r>
              <a:rPr lang="en-US" dirty="0"/>
              <a:t>(</a:t>
            </a:r>
            <a:r>
              <a:rPr lang="en-US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en-US" dirty="0"/>
              <a:t>)</a:t>
            </a:r>
          </a:p>
          <a:p>
            <a:r>
              <a:rPr lang="en-US" dirty="0"/>
              <a:t>Track </a:t>
            </a:r>
            <a:r>
              <a:rPr lang="en-US" dirty="0" smtClean="0"/>
              <a:t>tainted </a:t>
            </a:r>
            <a:r>
              <a:rPr lang="en-US" dirty="0"/>
              <a:t>data </a:t>
            </a:r>
            <a:r>
              <a:rPr lang="en-US" dirty="0" smtClean="0"/>
              <a:t>propagation</a:t>
            </a:r>
            <a:endParaRPr lang="en-US" dirty="0"/>
          </a:p>
          <a:p>
            <a:r>
              <a:rPr lang="en-US" dirty="0"/>
              <a:t>Only check </a:t>
            </a:r>
            <a:r>
              <a:rPr lang="en-US" dirty="0" smtClean="0"/>
              <a:t>integer </a:t>
            </a:r>
            <a:r>
              <a:rPr lang="en-US" dirty="0"/>
              <a:t>overflows at sink points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Approach-Phase2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2895600"/>
            <a:ext cx="78200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9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Implementation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14450"/>
            <a:ext cx="398907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2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62000"/>
            <a:ext cx="4446270" cy="569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The Control Flow Graph </a:t>
            </a:r>
            <a:r>
              <a:rPr lang="en-US" i="1" dirty="0" smtClean="0"/>
              <a:t>CFG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8253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Components in the Call Graph </a:t>
            </a:r>
            <a:endParaRPr lang="en-US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33562"/>
            <a:ext cx="40481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814" y="1819275"/>
            <a:ext cx="4105275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" y="990600"/>
            <a:ext cx="9057564" cy="45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Tag sources (</a:t>
            </a:r>
            <a:r>
              <a:rPr lang="en-US" i="1" dirty="0" err="1" smtClean="0">
                <a:solidFill>
                  <a:srgbClr val="FF0000"/>
                </a:solidFill>
              </a:rPr>
              <a:t>fread</a:t>
            </a:r>
            <a:r>
              <a:rPr lang="en-US" dirty="0" smtClean="0"/>
              <a:t>) and sinks (</a:t>
            </a:r>
            <a:r>
              <a:rPr lang="en-US" i="1" dirty="0" err="1" smtClean="0">
                <a:solidFill>
                  <a:srgbClr val="FF0000"/>
                </a:solidFill>
              </a:rPr>
              <a:t>malloc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76200" y="1447800"/>
            <a:ext cx="9057564" cy="4572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Common ancestor (</a:t>
            </a:r>
            <a:r>
              <a:rPr lang="en-US" i="1" dirty="0" smtClean="0"/>
              <a:t>f()</a:t>
            </a:r>
            <a:r>
              <a:rPr lang="en-US" dirty="0" smtClean="0"/>
              <a:t> ) determines the </a:t>
            </a:r>
            <a:r>
              <a:rPr lang="en-US" dirty="0" smtClean="0">
                <a:solidFill>
                  <a:srgbClr val="FF0000"/>
                </a:solidFill>
              </a:rPr>
              <a:t>component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58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Chopping the CFG </a:t>
            </a:r>
            <a:r>
              <a:rPr lang="en-US" i="1" dirty="0" smtClean="0"/>
              <a:t>G</a:t>
            </a:r>
            <a:r>
              <a:rPr lang="en-US" dirty="0" smtClean="0"/>
              <a:t> into </a:t>
            </a:r>
            <a:r>
              <a:rPr lang="en-US" i="1" dirty="0" smtClean="0"/>
              <a:t>G'</a:t>
            </a:r>
            <a:endParaRPr lang="en-US" i="1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" y="990600"/>
            <a:ext cx="9057564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</a:t>
            </a:r>
            <a:r>
              <a:rPr lang="en-US" baseline="-25000" dirty="0" err="1" smtClean="0"/>
              <a:t>r</a:t>
            </a:r>
            <a:r>
              <a:rPr lang="en-US" dirty="0" smtClean="0"/>
              <a:t>=source,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k</a:t>
            </a:r>
            <a:r>
              <a:rPr lang="en-US" dirty="0" smtClean="0"/>
              <a:t>=sink,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sr</a:t>
            </a:r>
            <a:r>
              <a:rPr lang="en-US" dirty="0" smtClean="0"/>
              <a:t>=</a:t>
            </a:r>
            <a:r>
              <a:rPr lang="en-US" dirty="0" err="1" smtClean="0"/>
              <a:t>C</a:t>
            </a:r>
            <a:r>
              <a:rPr lang="en-US" i="1" baseline="-25000" dirty="0" err="1" smtClean="0"/>
              <a:t>entry</a:t>
            </a:r>
            <a:r>
              <a:rPr lang="en-US" dirty="0" err="1" smtClean="0"/>
              <a:t>⇝S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sk</a:t>
            </a:r>
            <a:r>
              <a:rPr lang="en-US" dirty="0" smtClean="0"/>
              <a:t>=</a:t>
            </a:r>
            <a:r>
              <a:rPr lang="en-US" dirty="0" err="1" smtClean="0"/>
              <a:t>C</a:t>
            </a:r>
            <a:r>
              <a:rPr lang="en-US" i="1" baseline="-25000" dirty="0" err="1" smtClean="0"/>
              <a:t>entry</a:t>
            </a:r>
            <a:r>
              <a:rPr lang="en-US" dirty="0" err="1"/>
              <a:t>⇝</a:t>
            </a:r>
            <a:r>
              <a:rPr lang="en-US" dirty="0" err="1" smtClean="0"/>
              <a:t>S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e</a:t>
            </a:r>
            <a:r>
              <a:rPr lang="en-US" dirty="0" smtClean="0"/>
              <a:t>=</a:t>
            </a:r>
            <a:r>
              <a:rPr lang="en-US" dirty="0" err="1" smtClean="0"/>
              <a:t>S</a:t>
            </a:r>
            <a:r>
              <a:rPr lang="en-US" baseline="-25000" dirty="0" err="1" smtClean="0"/>
              <a:t>r</a:t>
            </a:r>
            <a:r>
              <a:rPr lang="en-US" dirty="0" err="1" smtClean="0"/>
              <a:t>⇝C</a:t>
            </a:r>
            <a:r>
              <a:rPr lang="en-US" i="1" baseline="-25000" dirty="0" err="1" smtClean="0"/>
              <a:t>exit</a:t>
            </a:r>
            <a:r>
              <a:rPr lang="en-US" baseline="-25000" dirty="0" smtClean="0"/>
              <a:t>, </a:t>
            </a:r>
            <a:r>
              <a:rPr lang="en-US" dirty="0" smtClean="0"/>
              <a:t>G'=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sr</a:t>
            </a:r>
            <a:r>
              <a:rPr lang="en-US" dirty="0" smtClean="0"/>
              <a:t>∪ (</a:t>
            </a:r>
            <a:r>
              <a:rPr lang="en-US" dirty="0" err="1"/>
              <a:t>S</a:t>
            </a:r>
            <a:r>
              <a:rPr lang="en-US" baseline="-25000" dirty="0" err="1"/>
              <a:t>e</a:t>
            </a:r>
            <a:r>
              <a:rPr lang="en-US" dirty="0" err="1" smtClean="0"/>
              <a:t>∩</a:t>
            </a:r>
            <a:r>
              <a:rPr lang="en-US" dirty="0" err="1"/>
              <a:t>E</a:t>
            </a:r>
            <a:r>
              <a:rPr lang="en-US" baseline="-25000" dirty="0" err="1"/>
              <a:t>sk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505075"/>
            <a:ext cx="29146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70710"/>
            <a:ext cx="3549015" cy="4834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90800" y="1431308"/>
            <a:ext cx="2667000" cy="397491"/>
          </a:xfrm>
          <a:prstGeom prst="rect">
            <a:avLst/>
          </a:prstGeom>
          <a:solidFill>
            <a:schemeClr val="accent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/>
          <a:lstStyle/>
          <a:p>
            <a:r>
              <a:rPr lang="en-US" dirty="0" smtClean="0"/>
              <a:t>Some materials are taken from:</a:t>
            </a:r>
          </a:p>
          <a:p>
            <a:r>
              <a:rPr lang="en-US" dirty="0" smtClean="0"/>
              <a:t>Authors presentation at </a:t>
            </a:r>
            <a:r>
              <a:rPr lang="en-US" sz="2800" dirty="0" smtClean="0"/>
              <a:t>NDSS'09</a:t>
            </a:r>
          </a:p>
          <a:p>
            <a:pPr lvl="1"/>
            <a:r>
              <a:rPr lang="en-US" i="1" dirty="0"/>
              <a:t>www.isoc.org/isoc/conferences/ndss/09/pdf/17.pdf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Acknowledgement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2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914400"/>
          </a:xfrm>
        </p:spPr>
        <p:txBody>
          <a:bodyPr/>
          <a:lstStyle/>
          <a:p>
            <a:r>
              <a:rPr lang="en-US" dirty="0"/>
              <a:t>Statically “run” the program with symbolic </a:t>
            </a:r>
            <a:r>
              <a:rPr lang="en-US" dirty="0" smtClean="0"/>
              <a:t>values instead of concrete ones.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828800" y="1994083"/>
            <a:ext cx="3581400" cy="4025717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f(){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</a:t>
            </a:r>
            <a:r>
              <a:rPr lang="en-US" sz="1200" b="1" dirty="0" err="1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x, y;</a:t>
            </a:r>
          </a:p>
          <a:p>
            <a:pPr eaLnBrk="1" hangingPunct="1"/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x=rand()%5+1;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y=</a:t>
            </a:r>
            <a:r>
              <a:rPr lang="en-US" sz="1200" b="1" dirty="0" err="1">
                <a:solidFill>
                  <a:schemeClr val="tx1"/>
                </a:solidFill>
                <a:latin typeface="Comic Sans MS" pitchFamily="64" charset="0"/>
              </a:rPr>
              <a:t>read_int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();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if(0&lt;y &amp;&amp; y&lt;100){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return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else if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(x&gt;y){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x = x + y;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y = x - y;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x = x - y;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if (x-y &gt; 0){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    return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else 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  return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(x*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return NULL;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2423160" y="3685723"/>
            <a:ext cx="838200" cy="548640"/>
          </a:xfrm>
          <a:prstGeom prst="rect">
            <a:avLst/>
          </a:prstGeom>
          <a:solidFill>
            <a:schemeClr val="accent1">
              <a:alpha val="27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791200" y="3441883"/>
            <a:ext cx="29718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rnd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             // x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, y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x + y; 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// x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+ 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x - y;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// y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+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)-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=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x - y;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// x=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+ 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)-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            // x ⇄ y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276600" y="3763719"/>
            <a:ext cx="2438400" cy="36630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21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05645" y="2514600"/>
            <a:ext cx="1524000" cy="646331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x=rand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()%5+1;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y=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read_int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();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if(0&lt;y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&amp;&amp; y&lt;100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0" y="914400"/>
            <a:ext cx="6477000" cy="14478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Keeps track of symbolic values of variables and Path Constraint (PC)</a:t>
            </a:r>
          </a:p>
          <a:p>
            <a:r>
              <a:rPr lang="en-US" dirty="0" smtClean="0"/>
              <a:t>Verify PC and discard unfeasible paths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070266" y="4632132"/>
            <a:ext cx="1143990" cy="830997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x + y;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x - y;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 x - y;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if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(x-y &gt; 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cxnSp>
        <p:nvCxnSpPr>
          <p:cNvPr id="4" name="Straight Arrow Connector 3"/>
          <p:cNvCxnSpPr>
            <a:stCxn id="5" idx="2"/>
            <a:endCxn id="30" idx="0"/>
          </p:cNvCxnSpPr>
          <p:nvPr/>
        </p:nvCxnSpPr>
        <p:spPr>
          <a:xfrm>
            <a:off x="4367645" y="3160931"/>
            <a:ext cx="1152401" cy="498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0856" y="3126291"/>
            <a:ext cx="532410" cy="276999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true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cxnSp>
        <p:nvCxnSpPr>
          <p:cNvPr id="10" name="Straight Arrow Connector 9"/>
          <p:cNvCxnSpPr>
            <a:stCxn id="5" idx="2"/>
            <a:endCxn id="36" idx="0"/>
          </p:cNvCxnSpPr>
          <p:nvPr/>
        </p:nvCxnSpPr>
        <p:spPr>
          <a:xfrm flipH="1">
            <a:off x="3364922" y="3160931"/>
            <a:ext cx="1002723" cy="5027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485901" y="3202491"/>
            <a:ext cx="661555" cy="276999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false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909456" y="5955333"/>
            <a:ext cx="2743200" cy="276999"/>
          </a:xfrm>
          <a:prstGeom prst="rect">
            <a:avLst/>
          </a:prstGeom>
          <a:solidFill>
            <a:srgbClr val="00CC00">
              <a:alpha val="27000"/>
            </a:srgbClr>
          </a:solidFill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latin typeface="Comic Sans MS" pitchFamily="64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r>
              <a:rPr lang="en-US" dirty="0"/>
              <a:t>return (</a:t>
            </a:r>
            <a:r>
              <a:rPr lang="en-US" dirty="0" err="1"/>
              <a:t>int</a:t>
            </a:r>
            <a:r>
              <a:rPr lang="en-US" dirty="0"/>
              <a:t>*) </a:t>
            </a:r>
            <a:r>
              <a:rPr lang="en-US" dirty="0" err="1"/>
              <a:t>malloc</a:t>
            </a:r>
            <a:r>
              <a:rPr lang="en-US" dirty="0"/>
              <a:t>(y*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));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060367" y="5955333"/>
            <a:ext cx="274320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return 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(x*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cxnSp>
        <p:nvCxnSpPr>
          <p:cNvPr id="17" name="Straight Arrow Connector 16"/>
          <p:cNvCxnSpPr>
            <a:stCxn id="6" idx="2"/>
            <a:endCxn id="14" idx="0"/>
          </p:cNvCxnSpPr>
          <p:nvPr/>
        </p:nvCxnSpPr>
        <p:spPr>
          <a:xfrm>
            <a:off x="4642261" y="5463129"/>
            <a:ext cx="1638795" cy="4922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289466" y="5421933"/>
            <a:ext cx="535380" cy="276999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true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cxnSp>
        <p:nvCxnSpPr>
          <p:cNvPr id="19" name="Straight Arrow Connector 18"/>
          <p:cNvCxnSpPr>
            <a:stCxn id="6" idx="2"/>
            <a:endCxn id="16" idx="0"/>
          </p:cNvCxnSpPr>
          <p:nvPr/>
        </p:nvCxnSpPr>
        <p:spPr>
          <a:xfrm flipH="1">
            <a:off x="3431967" y="5463129"/>
            <a:ext cx="1210294" cy="4922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614056" y="5498133"/>
            <a:ext cx="591043" cy="276999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false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105400" y="2438400"/>
            <a:ext cx="1731818" cy="646331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:[1,5], </a:t>
            </a:r>
          </a:p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y=y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:[-limit, +limit],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PC: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true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4648200" y="4233672"/>
            <a:ext cx="2515590" cy="369332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:[1,5], y=y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:[-limit, 5[,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PC: (y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≤0 || 100≤y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&amp;&amp; (x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&gt;y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 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148446" y="3659691"/>
            <a:ext cx="2743200" cy="276999"/>
          </a:xfrm>
          <a:prstGeom prst="rect">
            <a:avLst/>
          </a:prstGeom>
          <a:solidFill>
            <a:srgbClr val="00CC00">
              <a:alpha val="27000"/>
            </a:srgbClr>
          </a:solidFill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return 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595256" y="3244837"/>
            <a:ext cx="2133600" cy="369332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:[1,5],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y=y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:]0,100[,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PC: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0&lt;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&amp;&amp; 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&lt;100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2963387" y="3663649"/>
            <a:ext cx="803069" cy="276999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if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x&gt;y)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824346" y="3442759"/>
            <a:ext cx="2561110" cy="369332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:[1,5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],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=y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:[-limit,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+limit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],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PC: 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≤0 || 100≤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cxnSp>
        <p:nvCxnSpPr>
          <p:cNvPr id="38" name="Straight Arrow Connector 37"/>
          <p:cNvCxnSpPr>
            <a:stCxn id="36" idx="2"/>
            <a:endCxn id="6" idx="0"/>
          </p:cNvCxnSpPr>
          <p:nvPr/>
        </p:nvCxnSpPr>
        <p:spPr>
          <a:xfrm>
            <a:off x="3364922" y="3940648"/>
            <a:ext cx="1277339" cy="6914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581400" y="3902050"/>
            <a:ext cx="571501" cy="276999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true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cxnSp>
        <p:nvCxnSpPr>
          <p:cNvPr id="40" name="Straight Arrow Connector 39"/>
          <p:cNvCxnSpPr>
            <a:stCxn id="36" idx="2"/>
            <a:endCxn id="44" idx="0"/>
          </p:cNvCxnSpPr>
          <p:nvPr/>
        </p:nvCxnSpPr>
        <p:spPr>
          <a:xfrm flipH="1">
            <a:off x="2427017" y="3940648"/>
            <a:ext cx="937905" cy="6914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2638301" y="3978250"/>
            <a:ext cx="562099" cy="276999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false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6357256" y="5363234"/>
            <a:ext cx="2405744" cy="184666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[-limit,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5[, y=x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:[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1,5],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6357256" y="5558200"/>
            <a:ext cx="21336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rnd">
            <a:noFill/>
            <a:prstDash val="solid"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PC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: (y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≤0 || 100≤y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&amp;&amp; 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   (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&gt;y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&amp;&amp; (y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-x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&gt;0)</a:t>
            </a:r>
          </a:p>
        </p:txBody>
      </p:sp>
      <p:sp>
        <p:nvSpPr>
          <p:cNvPr id="42" name="Rounded Rectangular Callout 41"/>
          <p:cNvSpPr/>
          <p:nvPr/>
        </p:nvSpPr>
        <p:spPr>
          <a:xfrm>
            <a:off x="7728856" y="6228374"/>
            <a:ext cx="1034144" cy="248626"/>
          </a:xfrm>
          <a:prstGeom prst="wedgeRoundRectCallout">
            <a:avLst>
              <a:gd name="adj1" fmla="val -51568"/>
              <a:gd name="adj2" fmla="val -19253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not feasible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1372712" y="5355317"/>
            <a:ext cx="2241344" cy="553998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x=y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:[-limit, 5[, y=x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:[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1,5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],</a:t>
            </a:r>
            <a:endParaRPr lang="en-US" sz="1200" b="1" dirty="0" smtClean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PC: (y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≤0 || 100≤y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&amp;&amp; </a:t>
            </a:r>
            <a:endParaRPr lang="en-US" sz="1200" b="1" dirty="0" smtClean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    (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&gt;y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&amp;&amp;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(y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-x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≤0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</a:t>
            </a:r>
            <a:endParaRPr lang="en-US" sz="1200" b="1" dirty="0" smtClean="0">
              <a:solidFill>
                <a:schemeClr val="tx1"/>
              </a:solidFill>
              <a:latin typeface="Comic Sans MS" pitchFamily="64" charset="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1821745" y="4632131"/>
            <a:ext cx="1210544" cy="276999"/>
          </a:xfrm>
          <a:prstGeom prst="rect">
            <a:avLst/>
          </a:prstGeom>
          <a:solidFill>
            <a:srgbClr val="00CC00">
              <a:alpha val="27000"/>
            </a:srgbClr>
          </a:solidFill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latin typeface="Comic Sans MS" pitchFamily="64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r>
              <a:rPr lang="en-US" dirty="0"/>
              <a:t>return NULL;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76200" y="4191000"/>
            <a:ext cx="2515590" cy="369332"/>
          </a:xfrm>
          <a:prstGeom prst="rect">
            <a:avLst/>
          </a:prstGeom>
          <a:noFill/>
          <a:ln w="12700" cap="rnd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x=x</a:t>
            </a:r>
            <a:r>
              <a:rPr lang="en-US" sz="1200" b="1" baseline="-25000" dirty="0" smtClean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:[1,5],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y=y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:[1, +limit[,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PC: (y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≤0 || 100≤y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 &amp;&amp; (x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≤y</a:t>
            </a:r>
            <a:r>
              <a:rPr lang="en-US" sz="1200" b="1" baseline="-25000" dirty="0">
                <a:solidFill>
                  <a:schemeClr val="tx1"/>
                </a:solidFill>
                <a:latin typeface="Comic Sans MS" pitchFamily="64" charset="0"/>
              </a:rPr>
              <a:t>0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)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6720840" y="171033"/>
            <a:ext cx="2362200" cy="2862322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5720" tIns="45720" rIns="45720" bIns="45720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*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f(){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x, y;</a:t>
            </a:r>
          </a:p>
          <a:p>
            <a:pPr eaLnBrk="1" hangingPunct="1"/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x=rand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()%5+1;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y=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read_int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();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if(0&lt;y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&amp;&amp; y&lt;100){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return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9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}</a:t>
            </a:r>
            <a:endParaRPr lang="en-US" sz="9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else if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(x&gt;y){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x = x + y;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y = x - y;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x = x - y;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if (x-y &gt; 0){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 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return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9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}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else {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return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(x*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9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9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}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}</a:t>
            </a:r>
            <a:endParaRPr lang="en-US" sz="9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900" b="1" dirty="0" smtClean="0">
                <a:solidFill>
                  <a:schemeClr val="tx1"/>
                </a:solidFill>
                <a:latin typeface="Comic Sans MS" pitchFamily="6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return NULL;</a:t>
            </a:r>
          </a:p>
          <a:p>
            <a:pPr eaLnBrk="1" hangingPunct="1"/>
            <a:r>
              <a:rPr lang="en-US" sz="900" b="1" dirty="0">
                <a:solidFill>
                  <a:schemeClr val="tx1"/>
                </a:solidFill>
                <a:latin typeface="Comic Sans MS" pitchFamily="64" charset="0"/>
              </a:rPr>
              <a:t>}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797040" y="457200"/>
            <a:ext cx="1051560" cy="457200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49440" y="914399"/>
            <a:ext cx="1965960" cy="166577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101840" y="1139454"/>
            <a:ext cx="458288" cy="166577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74249" y="1316661"/>
            <a:ext cx="678407" cy="512139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066398" y="1832343"/>
            <a:ext cx="1965960" cy="166577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053993" y="2271823"/>
            <a:ext cx="1965960" cy="166577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837254" y="2678276"/>
            <a:ext cx="815402" cy="159489"/>
          </a:xfrm>
          <a:prstGeom prst="rect">
            <a:avLst/>
          </a:prstGeom>
          <a:solidFill>
            <a:srgbClr val="FF0000">
              <a:alpha val="5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1" grpId="0"/>
      <p:bldP spid="14" grpId="0" animBg="1"/>
      <p:bldP spid="16" grpId="0" animBg="1"/>
      <p:bldP spid="18" grpId="0"/>
      <p:bldP spid="20" grpId="0"/>
      <p:bldP spid="26" grpId="0"/>
      <p:bldP spid="27" grpId="0"/>
      <p:bldP spid="30" grpId="0" animBg="1"/>
      <p:bldP spid="34" grpId="0"/>
      <p:bldP spid="36" grpId="0" animBg="1"/>
      <p:bldP spid="37" grpId="0"/>
      <p:bldP spid="39" grpId="0"/>
      <p:bldP spid="41" grpId="0"/>
      <p:bldP spid="28" grpId="0"/>
      <p:bldP spid="35" grpId="0" animBg="1"/>
      <p:bldP spid="42" grpId="0" animBg="1"/>
      <p:bldP spid="43" grpId="0"/>
      <p:bldP spid="44" grpId="0" animBg="1"/>
      <p:bldP spid="45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9570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Taint</a:t>
            </a:r>
            <a:r>
              <a:rPr lang="en-US" dirty="0"/>
              <a:t> the untrusted data, and infer </a:t>
            </a:r>
            <a:r>
              <a:rPr lang="en-US" dirty="0" smtClean="0"/>
              <a:t>the possible propagation </a:t>
            </a:r>
            <a:r>
              <a:rPr lang="en-US" dirty="0"/>
              <a:t>of such untrusted </a:t>
            </a:r>
            <a:r>
              <a:rPr lang="en-US" dirty="0" smtClean="0"/>
              <a:t>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Static Taint Analysis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0" y="1848683"/>
            <a:ext cx="3810000" cy="4247317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/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f(){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</a:t>
            </a:r>
            <a:r>
              <a:rPr lang="en-US" sz="1200" b="1" dirty="0" err="1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x, y;</a:t>
            </a:r>
          </a:p>
          <a:p>
            <a:pPr eaLnBrk="1" hangingPunct="1"/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x=rand()%5+1;</a:t>
            </a:r>
          </a:p>
          <a:p>
            <a:pPr eaLnBrk="1" hangingPunct="1">
              <a:lnSpc>
                <a:spcPct val="150000"/>
              </a:lnSpc>
            </a:pP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y=</a:t>
            </a:r>
            <a:r>
              <a:rPr lang="en-US" sz="1200" b="1" dirty="0" err="1">
                <a:solidFill>
                  <a:schemeClr val="tx1"/>
                </a:solidFill>
                <a:latin typeface="Comic Sans MS" pitchFamily="64" charset="0"/>
              </a:rPr>
              <a:t>read_int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();</a:t>
            </a:r>
          </a:p>
          <a:p>
            <a:pPr eaLnBrk="1" hangingPunct="1">
              <a:lnSpc>
                <a:spcPct val="150000"/>
              </a:lnSpc>
            </a:pP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if(0&lt;y &amp;&amp; y&lt;100){</a:t>
            </a:r>
          </a:p>
          <a:p>
            <a:pPr eaLnBrk="1" hangingPunct="1">
              <a:lnSpc>
                <a:spcPct val="150000"/>
              </a:lnSpc>
            </a:pP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return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else if </a:t>
            </a:r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(x&gt;y){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x = x + y;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y = x - y;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x = x - y;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if (x-y &gt; 0){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    return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(y*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else {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  return 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*) 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malloc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(x*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sizeof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  <a:latin typeface="Comic Sans MS" pitchFamily="64" charset="0"/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  <a:latin typeface="Comic Sans MS" pitchFamily="64" charset="0"/>
              </a:rPr>
              <a:t>));</a:t>
            </a:r>
            <a:endParaRPr lang="en-US" sz="1200" b="1" dirty="0">
              <a:solidFill>
                <a:schemeClr val="tx1"/>
              </a:solidFill>
              <a:latin typeface="Comic Sans MS" pitchFamily="64" charset="0"/>
            </a:endParaRP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}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    return NULL;</a:t>
            </a:r>
          </a:p>
          <a:p>
            <a:pPr eaLnBrk="1" hangingPunct="1"/>
            <a:r>
              <a:rPr lang="en-US" sz="1200" b="1" dirty="0">
                <a:solidFill>
                  <a:schemeClr val="tx1"/>
                </a:solidFill>
                <a:latin typeface="Comic Sans MS" pitchFamily="64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2606040" y="2686883"/>
            <a:ext cx="1051560" cy="182880"/>
          </a:xfrm>
          <a:prstGeom prst="rect">
            <a:avLst/>
          </a:prstGeom>
          <a:solidFill>
            <a:srgbClr val="FF00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19400" y="2961203"/>
            <a:ext cx="1051560" cy="182880"/>
          </a:xfrm>
          <a:prstGeom prst="rect">
            <a:avLst/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4191000" y="1924883"/>
            <a:ext cx="716280" cy="246888"/>
          </a:xfrm>
          <a:prstGeom prst="wedgeRoundRectCallout">
            <a:avLst>
              <a:gd name="adj1" fmla="val -120071"/>
              <a:gd name="adj2" fmla="val 27191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tainted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495800" y="2305883"/>
            <a:ext cx="822960" cy="246888"/>
          </a:xfrm>
          <a:prstGeom prst="wedgeRoundRectCallout">
            <a:avLst>
              <a:gd name="adj1" fmla="val -122475"/>
              <a:gd name="adj2" fmla="val 233435"/>
              <a:gd name="adj3" fmla="val 16667"/>
            </a:avLst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8000"/>
                </a:solidFill>
              </a:rPr>
              <a:t>sanitized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33800" y="3238571"/>
            <a:ext cx="1584960" cy="193167"/>
          </a:xfrm>
          <a:prstGeom prst="rect">
            <a:avLst/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4617720" y="2744794"/>
            <a:ext cx="1173480" cy="261175"/>
          </a:xfrm>
          <a:prstGeom prst="wedgeRoundRectCallout">
            <a:avLst>
              <a:gd name="adj1" fmla="val -63940"/>
              <a:gd name="adj2" fmla="val 143886"/>
              <a:gd name="adj3" fmla="val 16667"/>
            </a:avLst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no problem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4137956" y="3560431"/>
            <a:ext cx="1653244" cy="437092"/>
          </a:xfrm>
          <a:prstGeom prst="wedgeRoundRectCallout">
            <a:avLst>
              <a:gd name="adj1" fmla="val -79339"/>
              <a:gd name="adj2" fmla="val 3154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taint propaga</a:t>
            </a:r>
            <a:r>
              <a:rPr lang="en-US" sz="1400" dirty="0">
                <a:solidFill>
                  <a:srgbClr val="FF0000"/>
                </a:solidFill>
              </a:rPr>
              <a:t>t</a:t>
            </a:r>
            <a:r>
              <a:rPr lang="en-US" sz="1400" dirty="0" smtClean="0">
                <a:solidFill>
                  <a:srgbClr val="FF0000"/>
                </a:solidFill>
              </a:rPr>
              <a:t>ion from y to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23360" y="5103947"/>
            <a:ext cx="1618488" cy="201168"/>
          </a:xfrm>
          <a:prstGeom prst="rect">
            <a:avLst/>
          </a:prstGeom>
          <a:solidFill>
            <a:srgbClr val="FF00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ular Callout 21"/>
          <p:cNvSpPr/>
          <p:nvPr/>
        </p:nvSpPr>
        <p:spPr>
          <a:xfrm>
            <a:off x="4899660" y="4238315"/>
            <a:ext cx="891540" cy="210312"/>
          </a:xfrm>
          <a:prstGeom prst="wedgeRoundRectCallout">
            <a:avLst>
              <a:gd name="adj1" fmla="val -61902"/>
              <a:gd name="adj2" fmla="val 10360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problem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33088" y="4546163"/>
            <a:ext cx="1600200" cy="201168"/>
          </a:xfrm>
          <a:prstGeom prst="rect">
            <a:avLst/>
          </a:prstGeom>
          <a:solidFill>
            <a:srgbClr val="FF00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05496" y="3814643"/>
            <a:ext cx="752104" cy="182880"/>
          </a:xfrm>
          <a:prstGeom prst="rect">
            <a:avLst/>
          </a:prstGeom>
          <a:solidFill>
            <a:srgbClr val="FF00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4800600" y="4820483"/>
            <a:ext cx="891540" cy="201168"/>
          </a:xfrm>
          <a:prstGeom prst="wedgeRoundRectCallout">
            <a:avLst>
              <a:gd name="adj1" fmla="val -69894"/>
              <a:gd name="adj2" fmla="val 12054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problem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4953000" y="4235267"/>
            <a:ext cx="1143000" cy="210312"/>
          </a:xfrm>
          <a:prstGeom prst="wedgeRoundRectCallout">
            <a:avLst>
              <a:gd name="adj1" fmla="val -69174"/>
              <a:gd name="adj2" fmla="val 109247"/>
              <a:gd name="adj3" fmla="val 16667"/>
            </a:avLst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8000"/>
                </a:solidFill>
              </a:rPr>
              <a:t>no problem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33088" y="4546163"/>
            <a:ext cx="1600200" cy="201168"/>
          </a:xfrm>
          <a:prstGeom prst="rect">
            <a:avLst/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45536" y="4363283"/>
            <a:ext cx="640080" cy="182880"/>
          </a:xfrm>
          <a:prstGeom prst="rect">
            <a:avLst/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ular Callout 29"/>
          <p:cNvSpPr/>
          <p:nvPr/>
        </p:nvSpPr>
        <p:spPr>
          <a:xfrm>
            <a:off x="3758184" y="4123204"/>
            <a:ext cx="1143000" cy="210312"/>
          </a:xfrm>
          <a:prstGeom prst="wedgeRoundRectCallout">
            <a:avLst>
              <a:gd name="adj1" fmla="val -61902"/>
              <a:gd name="adj2" fmla="val 103601"/>
              <a:gd name="adj3" fmla="val 16667"/>
            </a:avLst>
          </a:prstGeom>
          <a:solidFill>
            <a:srgbClr val="009900">
              <a:alpha val="27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8000"/>
                </a:solidFill>
              </a:rPr>
              <a:t>n</a:t>
            </a:r>
            <a:r>
              <a:rPr lang="en-US" sz="1400" dirty="0" smtClean="0">
                <a:solidFill>
                  <a:srgbClr val="008000"/>
                </a:solidFill>
              </a:rPr>
              <a:t>ot feasible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9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8" grpId="0" animBg="1"/>
      <p:bldP spid="21" grpId="0" animBg="1"/>
      <p:bldP spid="22" grpId="0" animBg="1"/>
      <p:bldP spid="19" grpId="0" animBg="1"/>
      <p:bldP spid="17" grpId="0" animBg="1"/>
      <p:bldP spid="24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5257800"/>
            <a:ext cx="69627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029200"/>
          </a:xfrm>
        </p:spPr>
        <p:txBody>
          <a:bodyPr/>
          <a:lstStyle/>
          <a:p>
            <a:r>
              <a:rPr lang="en-US" dirty="0" smtClean="0"/>
              <a:t>Assign taint types (           ) to </a:t>
            </a:r>
            <a:r>
              <a:rPr lang="en-US" dirty="0"/>
              <a:t>program </a:t>
            </a:r>
            <a:r>
              <a:rPr lang="en-US" dirty="0" smtClean="0"/>
              <a:t>elements</a:t>
            </a:r>
          </a:p>
          <a:p>
            <a:r>
              <a:rPr lang="en-US" dirty="0" smtClean="0"/>
              <a:t>Taint binary operator: </a:t>
            </a:r>
          </a:p>
          <a:p>
            <a:r>
              <a:rPr lang="en-US" dirty="0" smtClean="0"/>
              <a:t>Environment              , maps variables taint types</a:t>
            </a:r>
          </a:p>
          <a:p>
            <a:r>
              <a:rPr lang="en-US" b="1" dirty="0" smtClean="0"/>
              <a:t>Literals</a:t>
            </a:r>
            <a:r>
              <a:rPr lang="en-US" dirty="0" smtClean="0"/>
              <a:t> are Untainted: </a:t>
            </a:r>
          </a:p>
          <a:p>
            <a:r>
              <a:rPr lang="en-US" b="1" dirty="0" smtClean="0"/>
              <a:t>Variable Access</a:t>
            </a:r>
            <a:r>
              <a:rPr lang="en-US" dirty="0" smtClean="0"/>
              <a:t>: determined by environ: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Expressions</a:t>
            </a:r>
            <a:r>
              <a:rPr lang="en-US" dirty="0" smtClean="0"/>
              <a:t> uses binary operator: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Command sequence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Assignment</a:t>
            </a:r>
            <a:r>
              <a:rPr lang="en-US" dirty="0"/>
              <a:t> </a:t>
            </a:r>
            <a:r>
              <a:rPr lang="en-US" dirty="0" smtClean="0"/>
              <a:t>(      ): 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Conditional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Taint Type System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371600"/>
            <a:ext cx="281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04900"/>
            <a:ext cx="11620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2057400"/>
            <a:ext cx="14287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30" y="2533650"/>
            <a:ext cx="8572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104" y="2819400"/>
            <a:ext cx="10572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029" y="3448050"/>
            <a:ext cx="19621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12668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724400"/>
            <a:ext cx="1647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4953000"/>
            <a:ext cx="590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5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Detected integer </a:t>
            </a:r>
            <a:r>
              <a:rPr lang="en-US" dirty="0"/>
              <a:t>overflow bugs in Windows DLLs </a:t>
            </a:r>
          </a:p>
          <a:p>
            <a:r>
              <a:rPr lang="en-US" sz="2800" dirty="0" smtClean="0"/>
              <a:t>Detected bugs in several </a:t>
            </a:r>
            <a:r>
              <a:rPr lang="en-US" sz="2800" dirty="0"/>
              <a:t>widely used </a:t>
            </a:r>
            <a:r>
              <a:rPr lang="en-US" sz="2800" dirty="0" smtClean="0"/>
              <a:t>applications</a:t>
            </a:r>
          </a:p>
          <a:p>
            <a:pPr lvl="1"/>
            <a:r>
              <a:rPr lang="en-US" sz="2000" dirty="0" smtClean="0"/>
              <a:t>QEMU</a:t>
            </a:r>
            <a:r>
              <a:rPr lang="en-US" sz="2000" dirty="0"/>
              <a:t>, </a:t>
            </a:r>
            <a:r>
              <a:rPr lang="en-US" sz="2000" dirty="0" err="1"/>
              <a:t>Xen</a:t>
            </a:r>
            <a:endParaRPr lang="en-US" sz="2000" dirty="0"/>
          </a:p>
          <a:p>
            <a:pPr lvl="1"/>
            <a:r>
              <a:rPr lang="en-US" sz="2400" dirty="0"/>
              <a:t>Media </a:t>
            </a:r>
            <a:r>
              <a:rPr lang="en-US" sz="2400" dirty="0" err="1"/>
              <a:t>playersMplayer</a:t>
            </a:r>
            <a:endParaRPr lang="en-US" sz="2400" dirty="0"/>
          </a:p>
          <a:p>
            <a:pPr lvl="2"/>
            <a:r>
              <a:rPr lang="en-US" sz="2200" dirty="0" err="1"/>
              <a:t>Xine</a:t>
            </a:r>
            <a:endParaRPr lang="en-US" sz="2200" dirty="0"/>
          </a:p>
          <a:p>
            <a:pPr lvl="2"/>
            <a:r>
              <a:rPr lang="en-US" sz="2200" dirty="0"/>
              <a:t>VLC</a:t>
            </a:r>
          </a:p>
          <a:p>
            <a:pPr lvl="2"/>
            <a:r>
              <a:rPr lang="en-US" sz="2200" dirty="0"/>
              <a:t>FAAD2</a:t>
            </a:r>
          </a:p>
          <a:p>
            <a:pPr lvl="2"/>
            <a:r>
              <a:rPr lang="en-US" sz="2200" dirty="0"/>
              <a:t>MPD</a:t>
            </a:r>
          </a:p>
          <a:p>
            <a:pPr lvl="1"/>
            <a:r>
              <a:rPr lang="en-US" sz="2800" dirty="0" smtClean="0"/>
              <a:t>Others</a:t>
            </a:r>
          </a:p>
          <a:p>
            <a:pPr lvl="2"/>
            <a:r>
              <a:rPr lang="en-US" sz="2200" dirty="0" err="1" smtClean="0"/>
              <a:t>Cximage</a:t>
            </a:r>
            <a:r>
              <a:rPr lang="en-US" sz="2200" dirty="0"/>
              <a:t>, </a:t>
            </a:r>
            <a:r>
              <a:rPr lang="en-US" sz="2200" dirty="0" err="1"/>
              <a:t>Hamsterdb</a:t>
            </a:r>
            <a:r>
              <a:rPr lang="en-US" sz="2200" dirty="0"/>
              <a:t>, </a:t>
            </a:r>
            <a:r>
              <a:rPr lang="en-US" sz="2200" dirty="0" err="1"/>
              <a:t>Goom</a:t>
            </a:r>
            <a:endParaRPr lang="en-US" sz="22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and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/>
              <a:t>Results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00125"/>
            <a:ext cx="777240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94360" y="1030605"/>
            <a:ext cx="7662672" cy="182880"/>
          </a:xfrm>
          <a:prstGeom prst="rect">
            <a:avLst/>
          </a:prstGeom>
          <a:solidFill>
            <a:srgbClr val="FF0000">
              <a:alpha val="5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20+ confirmed vulnerabilities</a:t>
            </a:r>
          </a:p>
          <a:p>
            <a:r>
              <a:rPr lang="en-US" dirty="0" smtClean="0"/>
              <a:t>Some suspicious (not confirmed) 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67072"/>
          </a:xfrm>
        </p:spPr>
        <p:txBody>
          <a:bodyPr>
            <a:normAutofit/>
          </a:bodyPr>
          <a:lstStyle/>
          <a:p>
            <a:r>
              <a:rPr lang="en-US" dirty="0" smtClean="0"/>
              <a:t>IDA Pro: A </a:t>
            </a:r>
            <a:r>
              <a:rPr lang="en-US" dirty="0"/>
              <a:t>Windows, Linux or Mac OS X hosted multi-processor </a:t>
            </a:r>
            <a:r>
              <a:rPr lang="en-US" b="1" dirty="0"/>
              <a:t>disassembler</a:t>
            </a:r>
            <a:r>
              <a:rPr lang="en-US" dirty="0"/>
              <a:t> and debugger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www.hex-rays.com/products/ida/index.shtml</a:t>
            </a:r>
            <a:endParaRPr lang="en-US" dirty="0" smtClean="0"/>
          </a:p>
          <a:p>
            <a:r>
              <a:rPr lang="en-US" dirty="0" err="1" smtClean="0"/>
              <a:t>GiNaC</a:t>
            </a:r>
            <a:r>
              <a:rPr lang="en-US" dirty="0" smtClean="0"/>
              <a:t>: Symbolic Execution Framework (C++)</a:t>
            </a:r>
          </a:p>
          <a:p>
            <a:pPr lvl="1"/>
            <a:r>
              <a:rPr lang="en-US" dirty="0">
                <a:hlinkClick r:id="rId3"/>
              </a:rPr>
              <a:t>http://www.ginac.de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STP: Constraint Solver (automated </a:t>
            </a:r>
            <a:r>
              <a:rPr lang="en-US" dirty="0" err="1" smtClean="0"/>
              <a:t>prover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4"/>
              </a:rPr>
              <a:t>https://sites.google.com/site/stpfastprover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525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125000"/>
              <a:buFont typeface="Wingdings" pitchFamily="2" charset="2"/>
              <a:buChar char="ü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systematic method of combining </a:t>
            </a:r>
            <a:r>
              <a:rPr lang="en-US" dirty="0" smtClean="0"/>
              <a:t>taint analysis </a:t>
            </a:r>
            <a:r>
              <a:rPr lang="en-US" dirty="0"/>
              <a:t>and path-sensitive symbolic execution </a:t>
            </a:r>
            <a:r>
              <a:rPr lang="en-US" dirty="0" smtClean="0"/>
              <a:t>to detect </a:t>
            </a:r>
            <a:r>
              <a:rPr lang="en-US" dirty="0"/>
              <a:t>integer overflow vulnerabilities in </a:t>
            </a:r>
            <a:r>
              <a:rPr lang="en-US" dirty="0" err="1" smtClean="0"/>
              <a:t>executables</a:t>
            </a:r>
            <a:r>
              <a:rPr lang="en-US" dirty="0" smtClean="0"/>
              <a:t>.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ü"/>
            </a:pPr>
            <a:r>
              <a:rPr lang="en-US" dirty="0"/>
              <a:t>An intermediate instruction representation, based on IDA Pro’s disassembled code, and a symbolic execution engine</a:t>
            </a:r>
            <a:r>
              <a:rPr lang="en-US" dirty="0" smtClean="0"/>
              <a:t>.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ü"/>
            </a:pPr>
            <a:r>
              <a:rPr lang="en-US" dirty="0"/>
              <a:t>A prototype called </a:t>
            </a:r>
            <a:r>
              <a:rPr lang="en-US" b="1" dirty="0" err="1"/>
              <a:t>IntScope</a:t>
            </a:r>
            <a:r>
              <a:rPr lang="en-US" dirty="0"/>
              <a:t> to analyze real-world binaries, which shows </a:t>
            </a:r>
            <a:r>
              <a:rPr lang="en-US" dirty="0" smtClean="0"/>
              <a:t>the </a:t>
            </a:r>
            <a:r>
              <a:rPr lang="en-US" dirty="0"/>
              <a:t>approach </a:t>
            </a:r>
            <a:r>
              <a:rPr lang="en-US" dirty="0" smtClean="0"/>
              <a:t>is highly effective.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148072"/>
          </a:xfrm>
        </p:spPr>
        <p:txBody>
          <a:bodyPr>
            <a:normAutofit/>
          </a:bodyPr>
          <a:lstStyle/>
          <a:p>
            <a:r>
              <a:rPr lang="en-US" dirty="0" smtClean="0"/>
              <a:t>Incomplete test </a:t>
            </a:r>
            <a:r>
              <a:rPr lang="en-US" dirty="0"/>
              <a:t>case </a:t>
            </a:r>
            <a:r>
              <a:rPr lang="en-US" dirty="0" smtClean="0"/>
              <a:t>generation.</a:t>
            </a:r>
          </a:p>
          <a:p>
            <a:pPr lvl="1"/>
            <a:r>
              <a:rPr lang="en-US" dirty="0" smtClean="0"/>
              <a:t>Partial path analysis </a:t>
            </a:r>
            <a:r>
              <a:rPr lang="en-US" i="1" dirty="0" err="1" smtClean="0"/>
              <a:t>source⇝sink</a:t>
            </a:r>
            <a:r>
              <a:rPr lang="en-US" dirty="0" smtClean="0"/>
              <a:t> instead of </a:t>
            </a:r>
            <a:r>
              <a:rPr lang="en-US" i="1" dirty="0" err="1" smtClean="0"/>
              <a:t>main⇝sink</a:t>
            </a:r>
            <a:endParaRPr lang="en-US" i="1" dirty="0" smtClean="0"/>
          </a:p>
          <a:p>
            <a:r>
              <a:rPr lang="en-US" dirty="0"/>
              <a:t>Missing of the constraints between </a:t>
            </a:r>
            <a:r>
              <a:rPr lang="en-US" dirty="0" smtClean="0"/>
              <a:t>inputs.</a:t>
            </a:r>
          </a:p>
          <a:p>
            <a:pPr lvl="1"/>
            <a:r>
              <a:rPr lang="en-US" dirty="0" smtClean="0"/>
              <a:t>Lack of information on intrinsic constraints between inputs leads to false positives.</a:t>
            </a:r>
          </a:p>
          <a:p>
            <a:r>
              <a:rPr lang="en-US" dirty="0"/>
              <a:t>Lack of global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/>
              <a:t>Lack of information </a:t>
            </a:r>
            <a:r>
              <a:rPr lang="en-US" dirty="0" smtClean="0"/>
              <a:t>on global variables may lead to </a:t>
            </a:r>
            <a:r>
              <a:rPr lang="en-US" dirty="0"/>
              <a:t>false </a:t>
            </a:r>
            <a:r>
              <a:rPr lang="en-US" dirty="0" smtClean="0"/>
              <a:t>positives.</a:t>
            </a:r>
            <a:endParaRPr lang="en-US" dirty="0"/>
          </a:p>
          <a:p>
            <a:r>
              <a:rPr lang="en-US" dirty="0" smtClean="0"/>
              <a:t>Imprecise </a:t>
            </a:r>
            <a:r>
              <a:rPr lang="en-US" dirty="0"/>
              <a:t>symbolic </a:t>
            </a:r>
            <a:r>
              <a:rPr lang="en-US" dirty="0" smtClean="0"/>
              <a:t>execution.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accurately </a:t>
            </a:r>
            <a:r>
              <a:rPr lang="en-US" dirty="0" smtClean="0"/>
              <a:t>simulation of block </a:t>
            </a:r>
            <a:r>
              <a:rPr lang="en-US" dirty="0"/>
              <a:t>memory functions (</a:t>
            </a:r>
            <a:r>
              <a:rPr lang="en-US" dirty="0" err="1"/>
              <a:t>memmove</a:t>
            </a:r>
            <a:r>
              <a:rPr lang="en-US" dirty="0" smtClean="0"/>
              <a:t>, etc</a:t>
            </a:r>
            <a:r>
              <a:rPr lang="en-US" dirty="0"/>
              <a:t>.) </a:t>
            </a:r>
            <a:r>
              <a:rPr lang="en-US" dirty="0" smtClean="0"/>
              <a:t>and string </a:t>
            </a:r>
            <a:r>
              <a:rPr lang="en-US" dirty="0"/>
              <a:t>functions (</a:t>
            </a:r>
            <a:r>
              <a:rPr lang="en-US" dirty="0" err="1" smtClean="0"/>
              <a:t>strncmp,etc</a:t>
            </a:r>
            <a:r>
              <a:rPr lang="en-US" dirty="0" smtClean="0"/>
              <a:t>.) may lead to false negatives.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Weaknesses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2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 Path Constraints for suspicious cases.</a:t>
            </a:r>
          </a:p>
          <a:p>
            <a:pPr lvl="1"/>
            <a:r>
              <a:rPr lang="en-US" dirty="0" smtClean="0"/>
              <a:t> They could be used in a fuzzing tools.</a:t>
            </a:r>
          </a:p>
          <a:p>
            <a:pPr lvl="1"/>
            <a:endParaRPr lang="en-US" dirty="0" smtClean="0"/>
          </a:p>
          <a:p>
            <a:r>
              <a:rPr lang="en-US" smtClean="0"/>
              <a:t>Improve </a:t>
            </a:r>
            <a:r>
              <a:rPr lang="en-US" dirty="0" smtClean="0"/>
              <a:t>the precision of the symbolic execution of </a:t>
            </a:r>
            <a:r>
              <a:rPr lang="en-US" dirty="0"/>
              <a:t>block memory </a:t>
            </a:r>
            <a:r>
              <a:rPr lang="en-US" dirty="0" smtClean="0"/>
              <a:t>operations.</a:t>
            </a:r>
          </a:p>
          <a:p>
            <a:pPr lvl="1"/>
            <a:r>
              <a:rPr lang="en-US" dirty="0" smtClean="0"/>
              <a:t>Open problem</a:t>
            </a:r>
          </a:p>
          <a:p>
            <a:pPr lvl="1"/>
            <a:r>
              <a:rPr lang="en-US" dirty="0" smtClean="0"/>
              <a:t>More precise taint propagation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Problem Description</a:t>
            </a:r>
          </a:p>
          <a:p>
            <a:pPr lvl="1"/>
            <a:r>
              <a:rPr lang="en-US" dirty="0" smtClean="0"/>
              <a:t>Integer overflow detection in binary code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Taint </a:t>
            </a:r>
            <a:r>
              <a:rPr lang="en-US" dirty="0"/>
              <a:t>analysis and symbolic execution over an </a:t>
            </a:r>
            <a:r>
              <a:rPr lang="en-US" dirty="0" smtClean="0"/>
              <a:t>intermediate </a:t>
            </a:r>
            <a:r>
              <a:rPr lang="en-US" dirty="0"/>
              <a:t>representation on disassembled code</a:t>
            </a:r>
            <a:endParaRPr lang="en-US" dirty="0" smtClean="0"/>
          </a:p>
          <a:p>
            <a:r>
              <a:rPr lang="en-US" dirty="0" smtClean="0"/>
              <a:t>Contributions</a:t>
            </a:r>
          </a:p>
          <a:p>
            <a:r>
              <a:rPr lang="en-US" altLang="zh-CN" dirty="0" smtClean="0">
                <a:ea typeface="宋体" pitchFamily="2" charset="-122"/>
              </a:rPr>
              <a:t>Weaknesses </a:t>
            </a:r>
            <a:endParaRPr lang="en-US" dirty="0"/>
          </a:p>
          <a:p>
            <a:r>
              <a:rPr lang="en-US" altLang="zh-CN" dirty="0" smtClean="0">
                <a:ea typeface="宋体" pitchFamily="2" charset="-122"/>
              </a:rPr>
              <a:t>Improvement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45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[1] </a:t>
            </a:r>
            <a:r>
              <a:rPr lang="en-US" sz="1800" dirty="0"/>
              <a:t>WANG, T., WEI, T., LIN, Z., AND ZOU, W. </a:t>
            </a:r>
            <a:r>
              <a:rPr lang="en-US" sz="1800" b="1" dirty="0" err="1"/>
              <a:t>Intscope</a:t>
            </a:r>
            <a:r>
              <a:rPr lang="en-US" sz="1800" b="1" dirty="0"/>
              <a:t>: Automatically detecting integer overflow vulnerability in x86 binary using symbolic execution</a:t>
            </a:r>
            <a:r>
              <a:rPr lang="en-US" sz="1800" dirty="0"/>
              <a:t>. In </a:t>
            </a:r>
            <a:r>
              <a:rPr lang="en-US" sz="1800" i="1" dirty="0"/>
              <a:t>Network Distributed Security Symposium (NDSS)</a:t>
            </a:r>
            <a:r>
              <a:rPr lang="en-US" sz="1800" dirty="0"/>
              <a:t> (2009). </a:t>
            </a:r>
            <a:endParaRPr lang="en-US" sz="1800" dirty="0" smtClean="0"/>
          </a:p>
          <a:p>
            <a:r>
              <a:rPr lang="nl-NL" sz="1800" dirty="0" smtClean="0"/>
              <a:t>[2] </a:t>
            </a:r>
            <a:r>
              <a:rPr lang="en-US" sz="1800" dirty="0"/>
              <a:t>D. </a:t>
            </a:r>
            <a:r>
              <a:rPr lang="en-US" sz="1800" dirty="0" err="1"/>
              <a:t>Ceara</a:t>
            </a:r>
            <a:r>
              <a:rPr lang="en-US" sz="1800" dirty="0"/>
              <a:t>, L. </a:t>
            </a:r>
            <a:r>
              <a:rPr lang="en-US" sz="1800" dirty="0" err="1"/>
              <a:t>Mounier</a:t>
            </a:r>
            <a:r>
              <a:rPr lang="en-US" sz="1800" dirty="0"/>
              <a:t>, and M.-L. </a:t>
            </a:r>
            <a:r>
              <a:rPr lang="en-US" sz="1800" dirty="0" err="1"/>
              <a:t>Potet</a:t>
            </a:r>
            <a:r>
              <a:rPr lang="en-US" sz="1800" dirty="0"/>
              <a:t>, </a:t>
            </a:r>
            <a:r>
              <a:rPr lang="en-US" sz="1800" b="1" dirty="0" smtClean="0"/>
              <a:t>Taint </a:t>
            </a:r>
            <a:r>
              <a:rPr lang="en-US" sz="1800" b="1" dirty="0"/>
              <a:t>dependency sequences: A characterization of insecure execution paths based on input-sensitive cause sequences</a:t>
            </a:r>
            <a:r>
              <a:rPr lang="en-US" sz="1800" dirty="0" smtClean="0"/>
              <a:t>, </a:t>
            </a:r>
            <a:r>
              <a:rPr lang="en-US" sz="1800" dirty="0"/>
              <a:t>in proceedings of the IEEE Int. workshop </a:t>
            </a:r>
            <a:r>
              <a:rPr lang="en-US" sz="1800" dirty="0" smtClean="0"/>
              <a:t>MDV'10</a:t>
            </a:r>
            <a:r>
              <a:rPr lang="en-US" sz="1800" dirty="0"/>
              <a:t>. IEEE Computer Society, pages 371-380, </a:t>
            </a:r>
            <a:r>
              <a:rPr lang="en-US" sz="1800" dirty="0" smtClean="0"/>
              <a:t>2010</a:t>
            </a:r>
          </a:p>
          <a:p>
            <a:r>
              <a:rPr lang="en-US" sz="1800" dirty="0"/>
              <a:t>[3] D. </a:t>
            </a:r>
            <a:r>
              <a:rPr lang="en-US" sz="1800" dirty="0" err="1"/>
              <a:t>Ceara</a:t>
            </a:r>
            <a:r>
              <a:rPr lang="en-US" sz="1800" dirty="0"/>
              <a:t>. </a:t>
            </a:r>
            <a:r>
              <a:rPr lang="en-US" sz="1800" b="1" dirty="0"/>
              <a:t>Detecting Software Vulnerabilities Static Taint Analysis</a:t>
            </a:r>
            <a:r>
              <a:rPr lang="en-US" sz="1800" dirty="0"/>
              <a:t>. </a:t>
            </a:r>
            <a:r>
              <a:rPr lang="en-US" sz="1800" dirty="0" smtClean="0"/>
              <a:t>www.tanalysis.googlecode.com/files/DumitruCeara_BSc.pdf.</a:t>
            </a:r>
          </a:p>
          <a:p>
            <a:r>
              <a:rPr lang="nl-NL" sz="1800" dirty="0" smtClean="0"/>
              <a:t>[4] </a:t>
            </a:r>
            <a:r>
              <a:rPr lang="en-US" sz="1800" dirty="0"/>
              <a:t>J. C. King. </a:t>
            </a:r>
            <a:r>
              <a:rPr lang="en-US" sz="1800" b="1" dirty="0"/>
              <a:t>Symbolic Execution and Program Testing</a:t>
            </a:r>
            <a:r>
              <a:rPr lang="en-US" sz="1800" dirty="0"/>
              <a:t>. </a:t>
            </a:r>
            <a:r>
              <a:rPr lang="en-US" sz="1800" dirty="0" smtClean="0"/>
              <a:t>Communications of </a:t>
            </a:r>
            <a:r>
              <a:rPr lang="en-US" sz="1800" dirty="0"/>
              <a:t>the ACM, 19(7):385–394, 1976.</a:t>
            </a:r>
            <a:endParaRPr lang="nl-NL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30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199"/>
            <a:ext cx="9067800" cy="22098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0" dirty="0" smtClean="0"/>
              <a:t>Thanks!</a:t>
            </a:r>
            <a:br>
              <a:rPr lang="en-US" sz="3600" b="0" dirty="0" smtClean="0"/>
            </a:br>
            <a:r>
              <a:rPr lang="en-US" sz="3600" b="0" dirty="0"/>
              <a:t/>
            </a:r>
            <a:br>
              <a:rPr lang="en-US" sz="3600" b="0" dirty="0"/>
            </a:br>
            <a:r>
              <a:rPr lang="en-US" sz="3100" b="0" dirty="0" err="1" smtClean="0"/>
              <a:t>IntScope</a:t>
            </a:r>
            <a:r>
              <a:rPr lang="en-US" sz="3100" b="0" dirty="0" smtClean="0"/>
              <a:t>-Automatically </a:t>
            </a:r>
            <a:r>
              <a:rPr lang="en-US" sz="3100" b="0" dirty="0"/>
              <a:t>Detecting Integer Overflow Vulnerability in X86 Binary</a:t>
            </a:r>
            <a:r>
              <a:rPr lang="en-US" sz="3600" b="0" dirty="0"/>
              <a:t/>
            </a:r>
            <a:br>
              <a:rPr lang="en-US" sz="3600" b="0" dirty="0"/>
            </a:br>
            <a:r>
              <a:rPr lang="en-US" sz="1800" b="0" dirty="0" smtClean="0"/>
              <a:t>(http</a:t>
            </a:r>
            <a:r>
              <a:rPr lang="en-US" sz="1800" b="0" dirty="0"/>
              <a:t>://www.utdallas.edu/~</a:t>
            </a:r>
            <a:r>
              <a:rPr lang="en-US" sz="1800" b="0" dirty="0" smtClean="0"/>
              <a:t>zxl111930/file/IntScope_NDSS09.pdf)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772400" cy="762000"/>
          </a:xfrm>
        </p:spPr>
        <p:txBody>
          <a:bodyPr/>
          <a:lstStyle/>
          <a:p>
            <a:r>
              <a:rPr lang="en-US" dirty="0" smtClean="0"/>
              <a:t>Jose Sanchez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029200"/>
          </a:xfrm>
        </p:spPr>
        <p:txBody>
          <a:bodyPr>
            <a:normAutofit/>
          </a:bodyPr>
          <a:lstStyle/>
          <a:p>
            <a:r>
              <a:rPr lang="en-US" dirty="0"/>
              <a:t>An integer </a:t>
            </a:r>
            <a:r>
              <a:rPr lang="en-US" dirty="0" smtClean="0"/>
              <a:t>overflow occurs </a:t>
            </a:r>
            <a:r>
              <a:rPr lang="en-US" dirty="0"/>
              <a:t>when an operation results in a value greater than the maximum one of the integral data type.</a:t>
            </a:r>
            <a:endParaRPr lang="en-US" dirty="0" smtClean="0">
              <a:sym typeface="Wingdings 3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What is Integer Overflow?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7165715" cy="1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63" y="2705286"/>
            <a:ext cx="3185715" cy="14857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21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3352800" cy="1044168"/>
          </a:xfrm>
        </p:spPr>
        <p:txBody>
          <a:bodyPr>
            <a:normAutofit/>
          </a:bodyPr>
          <a:lstStyle/>
          <a:p>
            <a:r>
              <a:rPr lang="en-US" dirty="0" smtClean="0"/>
              <a:t>Expected result?</a:t>
            </a:r>
          </a:p>
          <a:p>
            <a:r>
              <a:rPr lang="en-US" dirty="0" smtClean="0"/>
              <a:t>Actual result?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3257144" cy="18285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657600"/>
            <a:ext cx="7897144" cy="171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46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2202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>Integer </a:t>
            </a:r>
            <a:r>
              <a:rPr lang="en-US" b="0" dirty="0"/>
              <a:t>O</a:t>
            </a:r>
            <a:r>
              <a:rPr lang="en-US" b="0" dirty="0" smtClean="0"/>
              <a:t>verflow </a:t>
            </a:r>
            <a:r>
              <a:rPr lang="en-US" b="0" dirty="0"/>
              <a:t>V</a:t>
            </a:r>
            <a:r>
              <a:rPr lang="en-US" b="0" dirty="0" smtClean="0"/>
              <a:t>ulnerabilities </a:t>
            </a:r>
            <a:r>
              <a:rPr lang="en-US" b="0" dirty="0"/>
              <a:t>G</a:t>
            </a:r>
            <a:r>
              <a:rPr lang="en-US" b="0" dirty="0" smtClean="0"/>
              <a:t>rowth 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04837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257800"/>
            <a:ext cx="3733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1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7190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According to Common Vulnerability Scoring System(CVSS), more than 60% of Integer Overflow vulnerabilities have the highest severity score.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Vulnerabilities </a:t>
            </a:r>
            <a:r>
              <a:rPr lang="en-US" dirty="0"/>
              <a:t>are Dangerous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0"/>
            <a:ext cx="33909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562600"/>
            <a:ext cx="3286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3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 Known Example:</a:t>
            </a:r>
            <a:br>
              <a:rPr lang="en-US" dirty="0" smtClean="0"/>
            </a:br>
            <a:r>
              <a:rPr lang="en-US" dirty="0" smtClean="0"/>
              <a:t>Integer Overflow </a:t>
            </a:r>
            <a:r>
              <a:rPr lang="en-US" dirty="0" smtClean="0">
                <a:sym typeface="Wingdings" pitchFamily="2" charset="2"/>
              </a:rPr>
              <a:t> Stack Overflow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91171"/>
            <a:ext cx="5071430" cy="36714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2057400" y="1885075"/>
            <a:ext cx="1280160" cy="320040"/>
          </a:xfrm>
          <a:prstGeom prst="ellipse">
            <a:avLst/>
          </a:prstGeom>
          <a:solidFill>
            <a:schemeClr val="accent1">
              <a:alpha val="12000"/>
            </a:schemeClr>
          </a:solidFill>
          <a:ln w="3175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50784" y="1968895"/>
            <a:ext cx="3007216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haroni" pitchFamily="2" charset="-79"/>
                <a:cs typeface="Aharoni" pitchFamily="2" charset="-79"/>
              </a:rPr>
              <a:t>Untrusted (tainted) source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337560" y="2045095"/>
            <a:ext cx="513224" cy="0"/>
          </a:xfrm>
          <a:prstGeom prst="straightConnector1">
            <a:avLst/>
          </a:prstGeom>
          <a:ln w="254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600200" y="2235595"/>
            <a:ext cx="1280160" cy="320040"/>
          </a:xfrm>
          <a:prstGeom prst="ellipse">
            <a:avLst/>
          </a:prstGeom>
          <a:solidFill>
            <a:schemeClr val="accent1">
              <a:alpha val="12000"/>
            </a:schemeClr>
          </a:solidFill>
          <a:ln w="3175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57400" y="2801112"/>
            <a:ext cx="1280160" cy="320040"/>
          </a:xfrm>
          <a:prstGeom prst="ellipse">
            <a:avLst/>
          </a:prstGeom>
          <a:solidFill>
            <a:schemeClr val="accent1">
              <a:alpha val="12000"/>
            </a:schemeClr>
          </a:solidFill>
          <a:ln w="3175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438400" y="2555635"/>
            <a:ext cx="441960" cy="259080"/>
          </a:xfrm>
          <a:prstGeom prst="straightConnector1">
            <a:avLst/>
          </a:prstGeom>
          <a:ln w="254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2" idx="1"/>
          </p:cNvCxnSpPr>
          <p:nvPr/>
        </p:nvCxnSpPr>
        <p:spPr>
          <a:xfrm flipH="1">
            <a:off x="2659380" y="2654695"/>
            <a:ext cx="534196" cy="0"/>
          </a:xfrm>
          <a:prstGeom prst="straightConnector1">
            <a:avLst/>
          </a:prstGeom>
          <a:ln w="254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93576" y="2540395"/>
            <a:ext cx="206422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haroni" pitchFamily="2" charset="-79"/>
                <a:cs typeface="Aharoni" pitchFamily="2" charset="-79"/>
              </a:rPr>
              <a:t>Integer Overflow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899160" y="3733800"/>
            <a:ext cx="1399032" cy="274320"/>
          </a:xfrm>
          <a:prstGeom prst="ellipse">
            <a:avLst/>
          </a:prstGeom>
          <a:solidFill>
            <a:schemeClr val="accent1">
              <a:alpha val="12000"/>
            </a:schemeClr>
          </a:solidFill>
          <a:ln w="3175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298192" y="3530995"/>
            <a:ext cx="389923" cy="286398"/>
          </a:xfrm>
          <a:prstGeom prst="straightConnector1">
            <a:avLst/>
          </a:prstGeom>
          <a:ln w="254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90800" y="3454795"/>
            <a:ext cx="2673824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haroni" pitchFamily="2" charset="-79"/>
                <a:cs typeface="Aharoni" pitchFamily="2" charset="-79"/>
              </a:rPr>
              <a:t>Incomplete validations (sanitization)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88848" y="4292995"/>
            <a:ext cx="2221992" cy="292608"/>
          </a:xfrm>
          <a:prstGeom prst="ellipse">
            <a:avLst/>
          </a:prstGeom>
          <a:solidFill>
            <a:schemeClr val="accent1">
              <a:alpha val="12000"/>
            </a:schemeClr>
          </a:solidFill>
          <a:ln w="3175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2910840" y="4445395"/>
            <a:ext cx="426720" cy="59436"/>
          </a:xfrm>
          <a:prstGeom prst="straightConnector1">
            <a:avLst/>
          </a:prstGeom>
          <a:ln w="254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276600" y="4387483"/>
            <a:ext cx="1835624" cy="234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haroni" pitchFamily="2" charset="-79"/>
                <a:cs typeface="Aharoni" pitchFamily="2" charset="-79"/>
              </a:rPr>
              <a:t>Stack Overflow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1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57056"/>
            <a:ext cx="3711893" cy="224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5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524000"/>
            <a:ext cx="798195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3FF-9F5A-4B42-8A2C-EAEA42FD2AA0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>Common </a:t>
            </a:r>
            <a:r>
              <a:rPr lang="en-US" b="0" dirty="0"/>
              <a:t>F</a:t>
            </a:r>
            <a:r>
              <a:rPr lang="en-US" b="0" dirty="0" smtClean="0"/>
              <a:t>eatures </a:t>
            </a:r>
            <a:r>
              <a:rPr lang="en-US" b="0" dirty="0"/>
              <a:t>of </a:t>
            </a:r>
            <a:r>
              <a:rPr lang="en-US" b="0" dirty="0" smtClean="0"/>
              <a:t>Integer </a:t>
            </a:r>
            <a:r>
              <a:rPr lang="en-US" b="0" dirty="0"/>
              <a:t>O</a:t>
            </a:r>
            <a:r>
              <a:rPr lang="en-US" b="0" dirty="0" smtClean="0"/>
              <a:t>verflow </a:t>
            </a:r>
            <a:r>
              <a:rPr lang="en-US" b="0" dirty="0"/>
              <a:t>V</a:t>
            </a:r>
            <a:r>
              <a:rPr lang="en-US" b="0" dirty="0" smtClean="0"/>
              <a:t>ulnerabilities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1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3794</TotalTime>
  <Words>1588</Words>
  <Application>Microsoft Office PowerPoint</Application>
  <PresentationFormat>On-screen Show (4:3)</PresentationFormat>
  <Paragraphs>292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IntScope-Automatically Detecting Integer Overflow Vulnerability in X86 Binary (http://www.utdallas.edu/~zxl111930/file/IntScope_NDSS09.pdf)</vt:lpstr>
      <vt:lpstr>Acknowledgement</vt:lpstr>
      <vt:lpstr>Agenda</vt:lpstr>
      <vt:lpstr>What is Integer Overflow?</vt:lpstr>
      <vt:lpstr>Overflow Example</vt:lpstr>
      <vt:lpstr>Integer Overflow Vulnerabilities Growth  </vt:lpstr>
      <vt:lpstr>Vulnerabilities are Dangerous</vt:lpstr>
      <vt:lpstr>A Known Example: Integer Overflow  Stack Overflow</vt:lpstr>
      <vt:lpstr>Common Features of Integer Overflow Vulnerabilities</vt:lpstr>
      <vt:lpstr>Some Concepts</vt:lpstr>
      <vt:lpstr>Problem Model</vt:lpstr>
      <vt:lpstr>Approach-Phase1</vt:lpstr>
      <vt:lpstr>Approach-Phase1</vt:lpstr>
      <vt:lpstr>Approach-2</vt:lpstr>
      <vt:lpstr>Approach-Phase2</vt:lpstr>
      <vt:lpstr>Approach Implementation</vt:lpstr>
      <vt:lpstr>The Control Flow Graph CFG</vt:lpstr>
      <vt:lpstr>Components in the Call Graph </vt:lpstr>
      <vt:lpstr>Chopping the CFG G into G'</vt:lpstr>
      <vt:lpstr>Symbolic Execution</vt:lpstr>
      <vt:lpstr>Symbolic Execution</vt:lpstr>
      <vt:lpstr>Static Taint Analysis</vt:lpstr>
      <vt:lpstr>Taint Type System</vt:lpstr>
      <vt:lpstr>Evaluation and Results</vt:lpstr>
      <vt:lpstr>Results</vt:lpstr>
      <vt:lpstr>Tools Used</vt:lpstr>
      <vt:lpstr>Contributions</vt:lpstr>
      <vt:lpstr>Weaknesses</vt:lpstr>
      <vt:lpstr>Improvements</vt:lpstr>
      <vt:lpstr>References</vt:lpstr>
      <vt:lpstr>Thanks!  IntScope-Automatically Detecting Integer Overflow Vulnerability in X86 Binary (http://www.utdallas.edu/~zxl111930/file/IntScope_NDSS09.pdf)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Enhaced Parallel BZIP2 Compression with Lock-free Queue</dc:title>
  <dc:creator>jsanchez</dc:creator>
  <cp:lastModifiedBy>jsanchez</cp:lastModifiedBy>
  <cp:revision>209</cp:revision>
  <dcterms:created xsi:type="dcterms:W3CDTF">2012-11-03T17:25:18Z</dcterms:created>
  <dcterms:modified xsi:type="dcterms:W3CDTF">2013-03-26T18:46:29Z</dcterms:modified>
</cp:coreProperties>
</file>