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8"/>
  </p:notesMasterIdLst>
  <p:sldIdLst>
    <p:sldId id="256" r:id="rId2"/>
    <p:sldId id="273" r:id="rId3"/>
    <p:sldId id="257" r:id="rId4"/>
    <p:sldId id="258" r:id="rId5"/>
    <p:sldId id="263" r:id="rId6"/>
    <p:sldId id="262" r:id="rId7"/>
    <p:sldId id="266" r:id="rId8"/>
    <p:sldId id="267" r:id="rId9"/>
    <p:sldId id="265" r:id="rId10"/>
    <p:sldId id="268" r:id="rId11"/>
    <p:sldId id="278" r:id="rId12"/>
    <p:sldId id="269" r:id="rId13"/>
    <p:sldId id="285" r:id="rId14"/>
    <p:sldId id="286" r:id="rId15"/>
    <p:sldId id="270" r:id="rId16"/>
    <p:sldId id="283" r:id="rId17"/>
    <p:sldId id="284" r:id="rId18"/>
    <p:sldId id="272" r:id="rId19"/>
    <p:sldId id="271" r:id="rId20"/>
    <p:sldId id="274" r:id="rId21"/>
    <p:sldId id="287" r:id="rId22"/>
    <p:sldId id="259" r:id="rId23"/>
    <p:sldId id="280" r:id="rId24"/>
    <p:sldId id="281" r:id="rId25"/>
    <p:sldId id="275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C6EE"/>
    <a:srgbClr val="0C2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416" autoAdjust="0"/>
  </p:normalViewPr>
  <p:slideViewPr>
    <p:cSldViewPr>
      <p:cViewPr>
        <p:scale>
          <a:sx n="116" d="100"/>
          <a:sy n="116" d="100"/>
        </p:scale>
        <p:origin x="-14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Spam</a:t>
            </a:r>
            <a:r>
              <a:rPr lang="en-US" baseline="0" dirty="0" smtClean="0"/>
              <a:t> Activities </a:t>
            </a:r>
            <a:endParaRPr lang="en-US" dirty="0"/>
          </a:p>
        </c:rich>
      </c:tx>
      <c:layout>
        <c:manualLayout>
          <c:xMode val="edge"/>
          <c:yMode val="edge"/>
          <c:x val="0.30466036174825972"/>
          <c:y val="0.7547169811320755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347155469202713"/>
          <c:y val="0.32235013123359579"/>
          <c:w val="0.63089646561170143"/>
          <c:h val="0.411638845144356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Apr-09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3">
                  <c:v> 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33.4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Dec-09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3">
                  <c:v>  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Dec-10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3">
                  <c:v>  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67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900224"/>
        <c:axId val="105194624"/>
      </c:barChart>
      <c:catAx>
        <c:axId val="100900224"/>
        <c:scaling>
          <c:orientation val="minMax"/>
        </c:scaling>
        <c:delete val="0"/>
        <c:axPos val="b"/>
        <c:majorTickMark val="none"/>
        <c:minorTickMark val="none"/>
        <c:tickLblPos val="nextTo"/>
        <c:crossAx val="105194624"/>
        <c:crosses val="autoZero"/>
        <c:auto val="1"/>
        <c:lblAlgn val="ctr"/>
        <c:lblOffset val="100"/>
        <c:noMultiLvlLbl val="0"/>
      </c:catAx>
      <c:valAx>
        <c:axId val="105194624"/>
        <c:scaling>
          <c:orientation val="minMax"/>
        </c:scaling>
        <c:delete val="0"/>
        <c:axPos val="l"/>
        <c:majorGridlines>
          <c:spPr>
            <a:effectLst>
              <a:softEdge rad="863600"/>
            </a:effectLst>
          </c:spPr>
        </c:majorGridlines>
        <c:numFmt formatCode="General" sourceLinked="1"/>
        <c:majorTickMark val="none"/>
        <c:minorTickMark val="none"/>
        <c:tickLblPos val="nextTo"/>
        <c:crossAx val="1009002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4496804747232686"/>
          <c:y val="0.3775147328282078"/>
          <c:w val="0.13981456122332533"/>
          <c:h val="0.2618414797206952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EB3703-9981-4109-82EB-8D92EDF66ABF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ECBFE-12AD-4831-90DE-9194675D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226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ECBFE-12AD-4831-90DE-9194675DE9E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634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ECBFE-12AD-4831-90DE-9194675DE9E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5123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ECBFE-12AD-4831-90DE-9194675DE9E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657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ECBFE-12AD-4831-90DE-9194675DE9E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1214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ECBFE-12AD-4831-90DE-9194675DE9E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23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ECBFE-12AD-4831-90DE-9194675DE9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685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ECBFE-12AD-4831-90DE-9194675DE9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091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ECBFE-12AD-4831-90DE-9194675DE9E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91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ECBFE-12AD-4831-90DE-9194675DE9E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804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ECBFE-12AD-4831-90DE-9194675DE9E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535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ECBFE-12AD-4831-90DE-9194675DE9E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83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ECBFE-12AD-4831-90DE-9194675DE9E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5492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ECBFE-12AD-4831-90DE-9194675DE9E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512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sidefacebook.com/2010/09/03/prevent-friend-request/" TargetMode="External"/><Relationship Id="rId2" Type="http://schemas.openxmlformats.org/officeDocument/2006/relationships/hyperlink" Target="http://www.sophos.com/en-us/press-office/press-releases/2011/01/threat-report-2011.a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se.ohio-state.edu/hpcs/WWW/HTML/publications/papers/TR-12-2.pdf" TargetMode="External"/><Relationship Id="rId4" Type="http://schemas.openxmlformats.org/officeDocument/2006/relationships/hyperlink" Target="http://cs.ucsb.edu/~RAVENBEN/publications/pdf/fbspam-imc10.pdf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0189" y="94966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Detecting Spammers on Social Networks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2819400"/>
            <a:ext cx="4322618" cy="1981200"/>
          </a:xfrm>
        </p:spPr>
        <p:txBody>
          <a:bodyPr>
            <a:normAutofit/>
          </a:bodyPr>
          <a:lstStyle/>
          <a:p>
            <a:pPr algn="l"/>
            <a:r>
              <a:rPr lang="en-US" sz="1600" b="1" dirty="0" smtClean="0"/>
              <a:t>Published By: </a:t>
            </a:r>
          </a:p>
          <a:p>
            <a:pPr algn="l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Gianluca Stringhini</a:t>
            </a:r>
          </a:p>
          <a:p>
            <a:pPr algn="l"/>
            <a:r>
              <a:rPr lang="en-US" sz="1600" b="1" dirty="0">
                <a:solidFill>
                  <a:schemeClr val="accent2">
                    <a:lumMod val="50000"/>
                  </a:schemeClr>
                </a:solidFill>
              </a:rPr>
              <a:t>Christopher </a:t>
            </a: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Kruegel</a:t>
            </a:r>
          </a:p>
          <a:p>
            <a:pPr algn="l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Giovanni Vigna</a:t>
            </a:r>
          </a:p>
          <a:p>
            <a:endParaRPr lang="en-US" sz="1600" b="1" dirty="0" smtClean="0">
              <a:solidFill>
                <a:schemeClr val="tx2"/>
              </a:solidFill>
            </a:endParaRPr>
          </a:p>
          <a:p>
            <a:r>
              <a:rPr lang="en-US" sz="1600" b="1" dirty="0" smtClean="0">
                <a:solidFill>
                  <a:schemeClr val="tx2"/>
                </a:solidFill>
              </a:rPr>
              <a:t>University </a:t>
            </a:r>
            <a:r>
              <a:rPr lang="en-US" sz="1600" b="1" dirty="0">
                <a:solidFill>
                  <a:schemeClr val="tx2"/>
                </a:solidFill>
              </a:rPr>
              <a:t>of California, </a:t>
            </a:r>
            <a:r>
              <a:rPr lang="en-US" sz="1600" b="1" dirty="0" smtClean="0">
                <a:solidFill>
                  <a:schemeClr val="tx2"/>
                </a:solidFill>
              </a:rPr>
              <a:t>Santa Barbara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895600" y="5410200"/>
            <a:ext cx="3810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Presenter Name: Ahmed Alyammahi </a:t>
            </a:r>
          </a:p>
        </p:txBody>
      </p:sp>
    </p:spTree>
    <p:extLst>
      <p:ext uri="{BB962C8B-B14F-4D97-AF65-F5344CB8AC3E}">
        <p14:creationId xmlns:p14="http://schemas.microsoft.com/office/powerpoint/2010/main" val="3711914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ANALYSIS </a:t>
            </a:r>
            <a:r>
              <a:rPr lang="en-US" dirty="0"/>
              <a:t>OF COLLECTED </a:t>
            </a:r>
            <a:r>
              <a:rPr lang="en-US" dirty="0" smtClean="0"/>
              <a:t>DATA: </a:t>
            </a:r>
            <a:r>
              <a:rPr lang="en-US" b="1" dirty="0" smtClean="0"/>
              <a:t>Facebook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65" y="1600200"/>
            <a:ext cx="7620000" cy="4800600"/>
          </a:xfrm>
        </p:spPr>
        <p:txBody>
          <a:bodyPr/>
          <a:lstStyle/>
          <a:p>
            <a:pPr marL="114300" indent="0">
              <a:buNone/>
            </a:pPr>
            <a:endParaRPr lang="en-US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217856"/>
            <a:ext cx="4514850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1119" y="2208024"/>
            <a:ext cx="4581525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54341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ANALYSIS </a:t>
            </a:r>
            <a:r>
              <a:rPr lang="en-US" dirty="0"/>
              <a:t>OF COLLECTED </a:t>
            </a:r>
            <a:r>
              <a:rPr lang="en-US" dirty="0" smtClean="0"/>
              <a:t>DATA: </a:t>
            </a:r>
            <a:r>
              <a:rPr lang="en-US" b="1" dirty="0" smtClean="0"/>
              <a:t>Twitter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65" y="1600200"/>
            <a:ext cx="7620000" cy="4800600"/>
          </a:xfrm>
        </p:spPr>
        <p:txBody>
          <a:bodyPr/>
          <a:lstStyle/>
          <a:p>
            <a:pPr marL="114300" indent="0">
              <a:buNone/>
            </a:pP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6425" y="2287689"/>
            <a:ext cx="4619625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241755"/>
            <a:ext cx="4514850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13619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Spam Pot Analysis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Level of activities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114300" indent="0"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457200">
              <a:buAutoNum type="arabicPeriod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Displayer</a:t>
            </a:r>
          </a:p>
          <a:p>
            <a:pPr marL="571500" indent="-457200">
              <a:buAutoNum type="arabicPeriod"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457200">
              <a:buAutoNum type="arabicPeriod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Bragger</a:t>
            </a:r>
          </a:p>
          <a:p>
            <a:pPr marL="571500" indent="-457200">
              <a:buAutoNum type="arabicPeriod"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457200">
              <a:buAutoNum type="arabicPeriod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Poster</a:t>
            </a:r>
          </a:p>
          <a:p>
            <a:pPr marL="571500" indent="-45720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71500" indent="-457200">
              <a:buAutoNum type="arabicPeriod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Whisperer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45720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773642"/>
              </p:ext>
            </p:extLst>
          </p:nvPr>
        </p:nvGraphicFramePr>
        <p:xfrm>
          <a:off x="3200400" y="2590800"/>
          <a:ext cx="4267199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412"/>
                <a:gridCol w="1118645"/>
                <a:gridCol w="1110343"/>
                <a:gridCol w="1066799"/>
              </a:tblGrid>
              <a:tr h="411480">
                <a:tc>
                  <a:txBody>
                    <a:bodyPr/>
                    <a:lstStyle/>
                    <a:p>
                      <a:endParaRPr lang="en-US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pattFill prst="pct8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Facebook</a:t>
                      </a:r>
                      <a:endParaRPr lang="en-US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MySpace</a:t>
                      </a:r>
                      <a:endParaRPr lang="en-US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Twitter</a:t>
                      </a:r>
                      <a:endParaRPr lang="en-US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114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Displayer</a:t>
                      </a:r>
                      <a:endParaRPr lang="en-US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114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Bragger</a:t>
                      </a:r>
                      <a:endParaRPr lang="en-US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163</a:t>
                      </a:r>
                      <a:endParaRPr lang="en-US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341</a:t>
                      </a:r>
                      <a:endParaRPr lang="en-US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114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Poster</a:t>
                      </a:r>
                      <a:endParaRPr lang="en-US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114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Whisperer</a:t>
                      </a:r>
                      <a:endParaRPr lang="en-US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917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Spam Pot Analysis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average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lifetime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Facebook spam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account was four days, while on Twitter, it was 31 days.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During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observation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was noticeable that some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bots showed a higher activity around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midnight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kinds of bot behavior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were identified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Greedy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:416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Stealthy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98 </a:t>
            </a:r>
          </a:p>
          <a:p>
            <a:pPr>
              <a:buFont typeface="Wingdings" pitchFamily="2" charset="2"/>
              <a:buChar char="q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254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Spam Pot Analysis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620000" cy="4876800"/>
          </a:xfrm>
        </p:spPr>
        <p:txBody>
          <a:bodyPr/>
          <a:lstStyle/>
          <a:p>
            <a:pPr marL="11430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Most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observed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spam profiles sent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less than 20 messages during their life span.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(Facebook &amp; Twitter )</a:t>
            </a:r>
          </a:p>
          <a:p>
            <a:pPr>
              <a:buFont typeface="Wingdings" pitchFamily="2" charset="2"/>
              <a:buChar char="q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Facebook spammers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not seem to pick victims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randomly, but instead they seem to follow certain criteria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80% of bots we detected on Facebook used the mobile interface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send their spam messages. </a:t>
            </a:r>
          </a:p>
          <a:p>
            <a:pPr>
              <a:buFont typeface="Wingdings" pitchFamily="2" charset="2"/>
              <a:buChar char="q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94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</p:spPr>
        <p:txBody>
          <a:bodyPr/>
          <a:lstStyle/>
          <a:p>
            <a:r>
              <a:rPr lang="en-US" dirty="0" smtClean="0"/>
              <a:t>3. SPAM </a:t>
            </a:r>
            <a:r>
              <a:rPr lang="en-US" dirty="0"/>
              <a:t>PROFILE DETECTION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620000" cy="5334000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Detection features </a:t>
            </a:r>
          </a:p>
          <a:p>
            <a:pPr marL="11430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FF ratio (R)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feature compares the number of friend requests that a user sent to the number of friends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have.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Unfortunately, the number of friend requests sent is not public on Facebook and on MySpace.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following / followers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(Twitter)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URL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ratio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 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feature to detect a bot is the presence of URLs in the logged messages. </a:t>
            </a:r>
          </a:p>
          <a:p>
            <a:pPr>
              <a:buFont typeface="Wingdings" pitchFamily="2" charset="2"/>
              <a:buChar char="q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 messages containing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URLs/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total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messages</a:t>
            </a:r>
          </a:p>
        </p:txBody>
      </p:sp>
    </p:spTree>
    <p:extLst>
      <p:ext uri="{BB962C8B-B14F-4D97-AF65-F5344CB8AC3E}">
        <p14:creationId xmlns:p14="http://schemas.microsoft.com/office/powerpoint/2010/main" val="290898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</p:spPr>
        <p:txBody>
          <a:bodyPr/>
          <a:lstStyle/>
          <a:p>
            <a:r>
              <a:rPr lang="en-US" dirty="0" smtClean="0"/>
              <a:t>3. SPAM </a:t>
            </a:r>
            <a:r>
              <a:rPr lang="en-US" dirty="0"/>
              <a:t>PROFILE DETECTION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Message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Similarity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  </a:t>
            </a:r>
          </a:p>
          <a:p>
            <a:pPr marL="571500" indent="-457200"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457200"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Friend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Choice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71500" indent="-457200"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45720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71500" indent="-457200"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22913" y="2461269"/>
            <a:ext cx="2295525" cy="752985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676400" y="4610100"/>
            <a:ext cx="16764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164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</p:spPr>
        <p:txBody>
          <a:bodyPr/>
          <a:lstStyle/>
          <a:p>
            <a:r>
              <a:rPr lang="en-US" dirty="0" smtClean="0"/>
              <a:t>3. SPAM </a:t>
            </a:r>
            <a:r>
              <a:rPr lang="en-US" dirty="0"/>
              <a:t>PROFILE DETECTION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Messages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M)</a:t>
            </a:r>
          </a:p>
          <a:p>
            <a:pPr marL="114300" indent="0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rofiles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that send out hundreds of messages are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less likely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be spammers,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Friend Number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(FN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1430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rofiles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thousands of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friends are less likely to be spammers</a:t>
            </a:r>
          </a:p>
        </p:txBody>
      </p:sp>
    </p:spTree>
    <p:extLst>
      <p:ext uri="{BB962C8B-B14F-4D97-AF65-F5344CB8AC3E}">
        <p14:creationId xmlns:p14="http://schemas.microsoft.com/office/powerpoint/2010/main" val="653164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</p:spPr>
        <p:txBody>
          <a:bodyPr/>
          <a:lstStyle/>
          <a:p>
            <a:r>
              <a:rPr lang="en-US" dirty="0" smtClean="0"/>
              <a:t>3. SPAM </a:t>
            </a:r>
            <a:r>
              <a:rPr lang="en-US" dirty="0"/>
              <a:t>PROFILE DETECTION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Facebook</a:t>
            </a:r>
          </a:p>
          <a:p>
            <a:pPr>
              <a:buFont typeface="Wingdings" pitchFamily="2" charset="2"/>
              <a:buChar char="q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1,000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profiles </a:t>
            </a:r>
          </a:p>
          <a:p>
            <a:pPr lvl="1">
              <a:buFont typeface="Wingdings" pitchFamily="2" charset="2"/>
              <a:buChar char="q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173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spam bots that contacted our honey-profiles </a:t>
            </a:r>
          </a:p>
          <a:p>
            <a:pPr lvl="1">
              <a:buFont typeface="Wingdings" pitchFamily="2" charset="2"/>
              <a:buChar char="q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827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manually checked profiles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11480" lvl="1" indent="0">
              <a:buNone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790,951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profiles </a:t>
            </a:r>
          </a:p>
          <a:p>
            <a:pPr lvl="1">
              <a:buFont typeface="Wingdings" pitchFamily="2" charset="2"/>
              <a:buChar char="q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Detected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 130 </a:t>
            </a:r>
          </a:p>
          <a:p>
            <a:pPr lvl="1">
              <a:buFont typeface="Wingdings" pitchFamily="2" charset="2"/>
              <a:buChar char="q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False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positive: 7 </a:t>
            </a:r>
          </a:p>
          <a:p>
            <a:pPr lvl="1">
              <a:buFont typeface="Wingdings" pitchFamily="2" charset="2"/>
              <a:buChar char="q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profiles </a:t>
            </a:r>
          </a:p>
          <a:p>
            <a:pPr lvl="1">
              <a:buFont typeface="Wingdings" pitchFamily="2" charset="2"/>
              <a:buChar char="q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False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negative: 0 </a:t>
            </a:r>
          </a:p>
          <a:p>
            <a:pPr>
              <a:buFont typeface="Wingdings" pitchFamily="2" charset="2"/>
              <a:buChar char="q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42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SPAM </a:t>
            </a:r>
            <a:r>
              <a:rPr lang="en-US" dirty="0"/>
              <a:t>PROFILE DETECTION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4300" indent="0"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Twitter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500 spam profiles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500 legitimate profiles were picked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Twitter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limited our machine to execute only 20,000 API calls per hour.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executed Google searches for the most common words in tweets sent by the already detected spammers </a:t>
            </a:r>
          </a:p>
          <a:p>
            <a:pPr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From March 06, 2010 to June 06, 2010, we crawled 135,834 profiles, detecting 15,932 of those as spammers.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False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positive: 75 </a:t>
            </a:r>
          </a:p>
          <a:p>
            <a:pPr>
              <a:buFont typeface="Wingdings" pitchFamily="2" charset="2"/>
              <a:buChar char="q"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5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purpose of the paper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Related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work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Social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networking</a:t>
            </a:r>
          </a:p>
          <a:p>
            <a:pPr marL="11430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 DATA COLLECTION</a:t>
            </a:r>
          </a:p>
          <a:p>
            <a:pPr marL="11430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2. ANALYSIS OF COLLECTED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DATA</a:t>
            </a:r>
          </a:p>
          <a:p>
            <a:pPr marL="11430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SPAM PROFILE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DETECTION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Contribution, Weakness, and improvement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Conclusion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References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85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SPAM </a:t>
            </a:r>
            <a:r>
              <a:rPr lang="en-US" dirty="0"/>
              <a:t>PROFILE DETECTION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dentification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of Spam Campaigns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93" y="2079462"/>
            <a:ext cx="4576708" cy="401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8352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SPAM </a:t>
            </a:r>
            <a:r>
              <a:rPr lang="en-US" dirty="0"/>
              <a:t>PROFILE DETECTION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dentification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of Spam Campaigns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239482"/>
              </p:ext>
            </p:extLst>
          </p:nvPr>
        </p:nvGraphicFramePr>
        <p:xfrm>
          <a:off x="762001" y="2438396"/>
          <a:ext cx="6934198" cy="2819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3388"/>
                <a:gridCol w="557211"/>
                <a:gridCol w="762000"/>
                <a:gridCol w="838200"/>
                <a:gridCol w="988142"/>
                <a:gridCol w="612058"/>
                <a:gridCol w="785966"/>
                <a:gridCol w="509434"/>
                <a:gridCol w="1447799"/>
              </a:tblGrid>
              <a:tr h="577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#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SN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Bots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# Mes.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Mes./day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Avg. vic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Avg. lif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Gc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Slite adv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801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T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485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1,020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0.79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52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25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0.28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Adult Dating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801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T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282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9,343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0.08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94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135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0.60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Ad Network 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801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3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T, F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2,430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28, 607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0.32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36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52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0.42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Adult Dating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801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4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T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137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3, 213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0.15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87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120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0.56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Making Money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801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5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T, F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5,530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83, 550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1.88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18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8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0.16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Adult Site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801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6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T, F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687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7, 298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1.67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23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10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0.18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Adult Dating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801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7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T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860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4, 929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0.05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112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198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0.88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Making Money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801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8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T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103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5, 448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0.4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43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33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0.37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Ad Network 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596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3255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Contribution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Detection of 15,857 spam profiles on twitter </a:t>
            </a:r>
          </a:p>
          <a:p>
            <a:pPr>
              <a:buFont typeface="Wingdings" pitchFamily="2" charset="2"/>
              <a:buChar char="q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Provided decent spam campaign activities study </a:t>
            </a:r>
          </a:p>
          <a:p>
            <a:pPr>
              <a:buFont typeface="Wingdings" pitchFamily="2" charset="2"/>
              <a:buChar char="q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Alert social networking sites for potential spammers </a:t>
            </a:r>
          </a:p>
          <a:p>
            <a:pPr>
              <a:buFont typeface="Wingdings" pitchFamily="2" charset="2"/>
              <a:buChar char="q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00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Weakness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validation methodology was provided </a:t>
            </a:r>
          </a:p>
          <a:p>
            <a:pPr>
              <a:buFont typeface="Wingdings" pitchFamily="2" charset="2"/>
              <a:buChar char="q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Doesn’t record  any script related to the study</a:t>
            </a:r>
          </a:p>
          <a:p>
            <a:pPr>
              <a:buFont typeface="Wingdings" pitchFamily="2" charset="2"/>
              <a:buChar char="q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Not very accurate results were provided </a:t>
            </a:r>
          </a:p>
          <a:p>
            <a:pPr>
              <a:buFont typeface="Wingdings" pitchFamily="2" charset="2"/>
              <a:buChar char="q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290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Find a way to join legitimate users in the process of identifying spammers. </a:t>
            </a:r>
          </a:p>
          <a:p>
            <a:pPr>
              <a:buFont typeface="Wingdings" pitchFamily="2" charset="2"/>
              <a:buChar char="q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Add validation methodology in which they provide more accurate results </a:t>
            </a:r>
          </a:p>
          <a:p>
            <a:pPr>
              <a:buFont typeface="Wingdings" pitchFamily="2" charset="2"/>
              <a:buChar char="q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Provide a script descripting their process of identifying spammers activities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81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/>
              </a:rPr>
              <a:t>www.sophos.com/en-us/press-office/press-releases/2011/01/threat-report-2011.aspx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3"/>
              </a:rPr>
              <a:t>http</a:t>
            </a:r>
            <a:r>
              <a:rPr lang="en-US" dirty="0">
                <a:latin typeface="Times New Roman" pitchFamily="18" charset="0"/>
                <a:cs typeface="Times New Roman" pitchFamily="18" charset="0"/>
                <a:hlinkClick r:id="rId3"/>
              </a:rPr>
              <a:t>://www.insidefacebook.com/2010/09/03/prevent-friend-request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3"/>
              </a:rPr>
              <a:t>/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Facebook Prevents Users From Sending Suspicious Friend Requests To Strangers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  <a:hlinkClick r:id="rId4"/>
              </a:rPr>
              <a:t>http://cs.ucsb.edu/~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4"/>
              </a:rPr>
              <a:t>RAVENBEN/publications/pdf/fbspam-imc10.pdf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(Detecting and Characterizing Social Spam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Campaigns)</a:t>
            </a:r>
          </a:p>
          <a:p>
            <a:pPr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5"/>
              </a:rPr>
              <a:t>www.cse.ohio-state.edu/hpcs/WWW/HTML/publications/papers/TR-12-2.pdf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(Spam Behavior Analysis and Detection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User Generated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Content on Social Networks)</a:t>
            </a:r>
          </a:p>
        </p:txBody>
      </p:sp>
    </p:spTree>
    <p:extLst>
      <p:ext uri="{BB962C8B-B14F-4D97-AF65-F5344CB8AC3E}">
        <p14:creationId xmlns:p14="http://schemas.microsoft.com/office/powerpoint/2010/main" val="47326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7620000" cy="2362200"/>
          </a:xfrm>
        </p:spPr>
        <p:txBody>
          <a:bodyPr>
            <a:noAutofit/>
          </a:bodyPr>
          <a:lstStyle/>
          <a:p>
            <a:pPr marL="114300" indent="0" algn="ctr">
              <a:buNone/>
            </a:pPr>
            <a:r>
              <a:rPr lang="en-US" sz="20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?</a:t>
            </a:r>
            <a:endParaRPr lang="en-US" sz="20000" dirty="0"/>
          </a:p>
        </p:txBody>
      </p:sp>
    </p:spTree>
    <p:extLst>
      <p:ext uri="{BB962C8B-B14F-4D97-AF65-F5344CB8AC3E}">
        <p14:creationId xmlns:p14="http://schemas.microsoft.com/office/powerpoint/2010/main" val="153730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Wingdings" pitchFamily="2" charset="2"/>
              <a:buChar char="q"/>
            </a:pPr>
            <a:r>
              <a:rPr lang="en-US" sz="2000" b="0" dirty="0" smtClean="0">
                <a:latin typeface="TGEQA" pitchFamily="2" charset="2"/>
              </a:rPr>
              <a:t>   Social networking sites have been targeted by millions of users around the globe</a:t>
            </a:r>
          </a:p>
          <a:p>
            <a:pPr marL="0" lvl="1" indent="0">
              <a:buNone/>
            </a:pPr>
            <a:endParaRPr lang="en-US" sz="2000" dirty="0" smtClean="0">
              <a:latin typeface="TGEQA" pitchFamily="2" charset="2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000" b="0" dirty="0" smtClean="0">
                <a:latin typeface="TGEQA" pitchFamily="2" charset="2"/>
              </a:rPr>
              <a:t>  Such sites store and share huge amount of personal data </a:t>
            </a:r>
            <a:endParaRPr lang="en-US" dirty="0">
              <a:latin typeface="TGEQA" pitchFamily="2" charset="2"/>
            </a:endParaRPr>
          </a:p>
          <a:p>
            <a:pPr marL="411480" lvl="1" indent="0">
              <a:buNone/>
            </a:pPr>
            <a:r>
              <a:rPr lang="en-US" sz="2000" b="0" dirty="0" smtClean="0">
                <a:latin typeface="TGEQA" pitchFamily="2" charset="2"/>
              </a:rPr>
              <a:t>	</a:t>
            </a:r>
            <a:endParaRPr lang="en-US" sz="2000" dirty="0">
              <a:latin typeface="TGEQA" pitchFamily="2" charset="2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000" b="0" dirty="0" smtClean="0">
                <a:latin typeface="TGEQA" pitchFamily="2" charset="2"/>
              </a:rPr>
              <a:t>  No strong authentication mechanism to protect users</a:t>
            </a:r>
          </a:p>
          <a:p>
            <a:pPr lvl="1">
              <a:buFont typeface="Wingdings" pitchFamily="2" charset="2"/>
              <a:buChar char="q"/>
            </a:pPr>
            <a:endParaRPr lang="en-US" sz="2000" b="0" dirty="0" smtClean="0">
              <a:latin typeface="TGEQA" pitchFamily="2" charset="2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000" b="0" dirty="0" smtClean="0">
                <a:latin typeface="TGEQA" pitchFamily="2" charset="2"/>
              </a:rPr>
              <a:t>  Cybercriminals have interest  on social networking sites for</a:t>
            </a:r>
          </a:p>
          <a:p>
            <a:pPr lvl="3">
              <a:buFont typeface="Wingdings" pitchFamily="2" charset="2"/>
              <a:buChar char="q"/>
            </a:pPr>
            <a:r>
              <a:rPr lang="en-US" sz="2000" b="0" dirty="0" smtClean="0">
                <a:latin typeface="TGEQA" pitchFamily="2" charset="2"/>
              </a:rPr>
              <a:t>  Exploit the implicit trust relationship between  users</a:t>
            </a:r>
          </a:p>
          <a:p>
            <a:pPr lvl="3">
              <a:buFont typeface="Wingdings" pitchFamily="2" charset="2"/>
              <a:buChar char="q"/>
            </a:pPr>
            <a:r>
              <a:rPr lang="en-US" sz="2000" b="0" dirty="0" smtClean="0">
                <a:latin typeface="TGEQA" pitchFamily="2" charset="2"/>
              </a:rPr>
              <a:t>  Collect personal </a:t>
            </a:r>
            <a:r>
              <a:rPr lang="en-US" sz="2000" b="0" dirty="0">
                <a:latin typeface="TGEQA" pitchFamily="2" charset="2"/>
              </a:rPr>
              <a:t>information </a:t>
            </a:r>
            <a:r>
              <a:rPr lang="en-US" sz="2000" b="0" dirty="0" smtClean="0">
                <a:latin typeface="TGEQA" pitchFamily="2" charset="2"/>
              </a:rPr>
              <a:t>for identity theft</a:t>
            </a:r>
            <a:endParaRPr lang="en-US" sz="2000" dirty="0">
              <a:latin typeface="TGEQA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9497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purpose of the paper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/>
            <a:endParaRPr lang="en-US" sz="2000" b="0" dirty="0">
              <a:latin typeface="TGEQA" pitchFamily="2" charset="2"/>
            </a:endParaRPr>
          </a:p>
          <a:p>
            <a:pPr>
              <a:buFont typeface="Wingdings" pitchFamily="2" charset="2"/>
              <a:buChar char="q"/>
            </a:pPr>
            <a:r>
              <a:rPr lang="en-US" sz="2000" b="0" dirty="0" smtClean="0">
                <a:latin typeface="TGEQA" pitchFamily="2" charset="2"/>
              </a:rPr>
              <a:t>To address the impact of spammers on social networking </a:t>
            </a:r>
          </a:p>
          <a:p>
            <a:pPr marL="114300" indent="0">
              <a:buNone/>
            </a:pPr>
            <a:endParaRPr lang="en-US" sz="2000" b="0" dirty="0" smtClean="0">
              <a:latin typeface="TGEQA" pitchFamily="2" charset="2"/>
            </a:endParaRPr>
          </a:p>
          <a:p>
            <a:pPr>
              <a:buFont typeface="Wingdings" pitchFamily="2" charset="2"/>
              <a:buChar char="q"/>
            </a:pPr>
            <a:r>
              <a:rPr lang="en-US" sz="2000" b="0" dirty="0" smtClean="0">
                <a:latin typeface="TGEQA" pitchFamily="2" charset="2"/>
              </a:rPr>
              <a:t>This can be done by </a:t>
            </a:r>
          </a:p>
          <a:p>
            <a:pPr marL="0" indent="0"/>
            <a:endParaRPr lang="en-US" sz="2000" b="0" dirty="0" smtClean="0">
              <a:latin typeface="TGEQA" pitchFamily="2" charset="2"/>
            </a:endParaRPr>
          </a:p>
          <a:p>
            <a:pPr lvl="3">
              <a:buFont typeface="Wingdings" pitchFamily="2" charset="2"/>
              <a:buChar char="q"/>
            </a:pPr>
            <a:r>
              <a:rPr lang="en-US" sz="2000" dirty="0" smtClean="0">
                <a:latin typeface="TGEQA" pitchFamily="2" charset="2"/>
              </a:rPr>
              <a:t> C</a:t>
            </a:r>
            <a:r>
              <a:rPr lang="en-US" sz="2000" b="0" dirty="0" smtClean="0">
                <a:latin typeface="TGEQA" pitchFamily="2" charset="2"/>
              </a:rPr>
              <a:t>reating honey-profiles on three different social networking sites. </a:t>
            </a:r>
          </a:p>
          <a:p>
            <a:pPr lvl="3">
              <a:buFont typeface="Wingdings" pitchFamily="2" charset="2"/>
              <a:buChar char="q"/>
            </a:pPr>
            <a:r>
              <a:rPr lang="en-US" sz="2000" b="0" dirty="0" smtClean="0">
                <a:latin typeface="TGEQA" pitchFamily="2" charset="2"/>
              </a:rPr>
              <a:t> Record the received contacts and messages </a:t>
            </a:r>
          </a:p>
          <a:p>
            <a:pPr lvl="3">
              <a:buFont typeface="Wingdings" pitchFamily="2" charset="2"/>
              <a:buChar char="q"/>
            </a:pPr>
            <a:r>
              <a:rPr lang="en-US" sz="2000" dirty="0" smtClean="0">
                <a:latin typeface="TGEQA" pitchFamily="2" charset="2"/>
              </a:rPr>
              <a:t> Analyze the recorded data  &amp; identify unusual activates by users</a:t>
            </a:r>
          </a:p>
          <a:p>
            <a:pPr lvl="3">
              <a:buFont typeface="Wingdings" pitchFamily="2" charset="2"/>
              <a:buChar char="q"/>
            </a:pPr>
            <a:r>
              <a:rPr lang="en-US" sz="2000" b="0" dirty="0" smtClean="0">
                <a:latin typeface="TGEQA" pitchFamily="2" charset="2"/>
              </a:rPr>
              <a:t> Develop a tool to detect spammers </a:t>
            </a:r>
          </a:p>
          <a:p>
            <a:pPr marL="0" indent="0"/>
            <a:r>
              <a:rPr lang="en-US" sz="2000" b="0" dirty="0" smtClean="0">
                <a:latin typeface="TGEQA" pitchFamily="2" charset="2"/>
              </a:rPr>
              <a:t> </a:t>
            </a:r>
            <a:endParaRPr lang="en-US" sz="2000" b="0" dirty="0">
              <a:latin typeface="TGEQA" pitchFamily="2" charset="2"/>
            </a:endParaRPr>
          </a:p>
          <a:p>
            <a:endParaRPr lang="en-US" sz="2000" b="0" dirty="0" smtClean="0">
              <a:latin typeface="TGEQA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1815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previous study showed that 45% of users on a social networking site readily click on links posted by their “friend” accounts, even if they do not know that person in real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life. 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Another study conducted by </a:t>
            </a:r>
            <a:r>
              <a:rPr lang="en-US" dirty="0" smtClean="0"/>
              <a:t>Sophos shows noticeable increase of Spam activities on Social Networking 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214688985"/>
              </p:ext>
            </p:extLst>
          </p:nvPr>
        </p:nvGraphicFramePr>
        <p:xfrm>
          <a:off x="762000" y="3124200"/>
          <a:ext cx="70104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942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ocial networking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51515"/>
            <a:ext cx="3444240" cy="2252172"/>
          </a:xfrm>
        </p:spPr>
        <p:txBody>
          <a:bodyPr/>
          <a:lstStyle/>
          <a:p>
            <a:pPr marL="0" indent="0"/>
            <a:r>
              <a:rPr lang="en-US" dirty="0" smtClean="0">
                <a:solidFill>
                  <a:srgbClr val="0C20B4"/>
                </a:solidFill>
                <a:latin typeface="Broadway" pitchFamily="82" charset="0"/>
                <a:cs typeface="Aharoni" pitchFamily="2" charset="-79"/>
              </a:rPr>
              <a:t>	</a:t>
            </a:r>
            <a:r>
              <a:rPr lang="en-US" sz="2500" dirty="0" smtClean="0">
                <a:solidFill>
                  <a:srgbClr val="0C20B4"/>
                </a:solidFill>
                <a:latin typeface="Broadway" pitchFamily="82" charset="0"/>
                <a:cs typeface="Aharoni" pitchFamily="2" charset="-79"/>
              </a:rPr>
              <a:t>Facebook 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AutoNum type="arabicPeriod"/>
            </a:pPr>
            <a:r>
              <a:rPr lang="en-US" sz="2000" dirty="0" smtClean="0">
                <a:latin typeface="TGEQA" pitchFamily="2" charset="2"/>
              </a:rPr>
              <a:t>The largest</a:t>
            </a:r>
          </a:p>
          <a:p>
            <a:pPr>
              <a:buAutoNum type="arabicPeriod"/>
            </a:pPr>
            <a:r>
              <a:rPr lang="en-US" sz="2000" dirty="0" smtClean="0">
                <a:latin typeface="TGEQA" pitchFamily="2" charset="2"/>
              </a:rPr>
              <a:t>No public profiles </a:t>
            </a:r>
            <a:endParaRPr lang="en-US" sz="2000" dirty="0">
              <a:latin typeface="TGEQA" pitchFamily="2" charset="2"/>
            </a:endParaRPr>
          </a:p>
          <a:p>
            <a:pPr>
              <a:buAutoNum type="arabicPeriod"/>
            </a:pPr>
            <a:endParaRPr lang="en-US" dirty="0" smtClean="0"/>
          </a:p>
          <a:p>
            <a:pPr marL="0" indent="0"/>
            <a:endParaRPr lang="en-US" dirty="0"/>
          </a:p>
        </p:txBody>
      </p:sp>
      <p:pic>
        <p:nvPicPr>
          <p:cNvPr id="1026" name="Picture 2" descr="http://netdna.copyblogger.com/images/f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51515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prconversations.com/wp-content/uploads/2011/08/twitter_icon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668" y="1666017"/>
            <a:ext cx="928687" cy="894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malice-in-wonderland.com/site/wp-content/uploads/2012/03/myspac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8069" y="3793605"/>
            <a:ext cx="788531" cy="788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2566208" y="4232015"/>
            <a:ext cx="482727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en-US" sz="2000" b="0" dirty="0" smtClean="0">
                <a:solidFill>
                  <a:srgbClr val="0070C0"/>
                </a:solidFill>
                <a:latin typeface="Broadway" pitchFamily="82" charset="0"/>
              </a:rPr>
              <a:t>	</a:t>
            </a:r>
            <a:r>
              <a:rPr lang="en-US" sz="2000" dirty="0" smtClean="0">
                <a:solidFill>
                  <a:srgbClr val="0070C0"/>
                </a:solidFill>
                <a:latin typeface="Broadway" pitchFamily="82" charset="0"/>
              </a:rPr>
              <a:t>MySpace</a:t>
            </a:r>
          </a:p>
          <a:p>
            <a:pPr marL="0" indent="0"/>
            <a:endParaRPr lang="en-US" sz="2000" b="0" dirty="0">
              <a:latin typeface="TGEQA" pitchFamily="2" charset="2"/>
            </a:endParaRPr>
          </a:p>
          <a:p>
            <a:pPr>
              <a:buAutoNum type="arabicPeriod"/>
            </a:pPr>
            <a:r>
              <a:rPr lang="en-US" sz="2000" b="0" dirty="0" smtClean="0">
                <a:latin typeface="TGEQA" pitchFamily="2" charset="2"/>
              </a:rPr>
              <a:t>The First </a:t>
            </a:r>
          </a:p>
          <a:p>
            <a:pPr>
              <a:buAutoNum type="arabicPeriod"/>
            </a:pPr>
            <a:r>
              <a:rPr lang="en-US" sz="2000" b="0" dirty="0" smtClean="0">
                <a:latin typeface="TGEQA" pitchFamily="2" charset="2"/>
              </a:rPr>
              <a:t>Public  by default  </a:t>
            </a:r>
            <a:endParaRPr lang="en-US" sz="2000" b="0" dirty="0">
              <a:latin typeface="TGEQA" pitchFamily="2" charset="2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562600" y="1958371"/>
            <a:ext cx="3733800" cy="1917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en-US" sz="2500" dirty="0"/>
              <a:t>	</a:t>
            </a:r>
            <a:r>
              <a:rPr lang="en-US" sz="25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Broadway" pitchFamily="82" charset="0"/>
              </a:rPr>
              <a:t>Twitter </a:t>
            </a:r>
          </a:p>
          <a:p>
            <a:pPr>
              <a:buFont typeface="Arial" pitchFamily="34" charset="0"/>
              <a:buAutoNum type="arabicPeriod"/>
            </a:pPr>
            <a:endParaRPr lang="en-US" dirty="0" smtClean="0"/>
          </a:p>
          <a:p>
            <a:pPr>
              <a:buFont typeface="Arial" pitchFamily="34" charset="0"/>
              <a:buAutoNum type="arabicPeriod"/>
            </a:pPr>
            <a:r>
              <a:rPr lang="en-US" sz="2000" b="0" dirty="0" smtClean="0">
                <a:latin typeface="TGEQA" pitchFamily="2" charset="2"/>
              </a:rPr>
              <a:t>Much simpler </a:t>
            </a:r>
          </a:p>
          <a:p>
            <a:pPr>
              <a:buFont typeface="Arial" pitchFamily="34" charset="0"/>
              <a:buAutoNum type="arabicPeriod"/>
            </a:pPr>
            <a:r>
              <a:rPr lang="en-US" sz="2000" b="0" dirty="0" smtClean="0">
                <a:latin typeface="TGEQA" pitchFamily="2" charset="2"/>
              </a:rPr>
              <a:t>No personal info </a:t>
            </a:r>
          </a:p>
        </p:txBody>
      </p:sp>
      <p:sp>
        <p:nvSpPr>
          <p:cNvPr id="4" name="AutoShape 2" descr="data:image/jpeg;base64,/9j/4AAQSkZJRgABAQAAAQABAAD/2wCEAAkGBxQPDxUSEhEWFRIQEhUSEhUVFBITFRYUFRUXFhQXFRYbHiggGBolGxYUITIiJSksLi4uFx8zOjYuNygtLisBCgoKDg0OGBAQGysmHCUuNCwsLCwtNCwsLCwsKywsLCwsLCwuLywsLCwsLCw3LCwsLSwsLCwsLCwsLCwsLCwsLP/AABEIAJ4BQAMBIgACEQEDEQH/xAAbAAEBAAMBAQEAAAAAAAAAAAAABAIDBQEGB//EAEIQAAIBAgQACQcKBQQDAAAAAAABAgMRBBIhMQUTQVFSYXGBkRQiMpKhsdEGFSMzQlNicpPSgoOissFjwuHiQ9Pw/8QAFwEBAQEBAAAAAAAAAAAAAAAAAAECA//EACURAQEAAgEDBQACAwAAAAAAAAABERICUWGRAxMhMUFS8CKBof/aAAwDAQACEQMRAD8A/cQCOvgnKbkqkkna61tpbbXR6e1gWA59Lg+cb/TSalBxs09G0opxd9Gsq77vlMJcGTu35RLV3tZ5b2ttmvbqvyAdMHPpcHyXpVpS82UeVPVJXvfRq3tMVwZLlryelnurtp676au9gOkDmy4Mk7/Tz1TS300avvvs+bTbm9q8HTlJvj5LbRX5O8Dog0YSi4Rs5OWu7vzJcr6n4m8AAAAAAAAAAAAAAAAAAAAAAAAAAAAAAAAACPhejKpQnCDalKNk07PrSfI2rq/Jckw+Fmo1OKXEqVJRpReXzJpSu2ldcq5zPLliydVkzmuuDjTwWIb0q5Y50357k+L828L5d7qbzb627NUOD8SsrdVOSSUm5bqyc1G0Vlk5ZvO5E9tFbSO8Di1sFiX6NVR1e8m7q8cq9HRpKSvre92nsdHg+E400qjvJXu0276ge46tKELwjmldebrrrrqtu16HP+cq2V/QPNdWVpK61v2fZ32zfhZ2ABBgMVUmpZ6eW1rbq+j117n1XtumXRd0uwS2fYeU9l2IDIAAAAAAAAAAAAAAAAAAAAAAAAAAAAAAAAAAAAABHVx6zZacXUmtGo2tH803ouzfqMcteW7p01+FSqvxeVLwZrW/rO0/FxNXx1Om7SqRUuSN1mfZHdmv5uUvrJzqdUpOMfVjZPvRRQw0KatCEYrmilH3D/E/yT/OKfo06sv5coLxnlQ4+tLaio/nqJeyKl7y0DM6GL1RwhWbWadNK+qjCTfZmcv8FgBLcrJhNj60oRThHNJyStZtWe7dtlbl1IFwhXy/UXldWVmk1Z5teTXLv0vws7AIqDA4ipNS4ynlta26vo9de59V7chbT2XYj2ez7DynsuxAZAAAAAAAAAAAAAAAAAAAAAAAAAAAAGABHPhOmnZSzyWjVNOo125U7d555XUl6NCXbOUIL2OT9hrWs7RaCLJXlvKnD8sZTfi2l7B83uXp1qsupSVNf0JP2jE6mb0ZV8dGMskU51OhCza/M9ortZr8lnV+tlaP3dNtL+Oe8u7KupldChGnHLCKjFciSSNgzj6MZ+2FKkoJRikktkkkl3GYBloAAAAAAABLwhVnCCdOGaWZK3Jblu+Tt1IfLcRlf0F5XVlqk1re+un2OzM98rOwAIMDXqzUuMp5bWy8l9Hru+p9V7chbT2XYj2ez7DynsuxAZAAAAAAAAAAAAAAAAAAADTiMTCmrznGK/E0veaPnDN9XTnPry5I+tO1+65ZxtS8pFoIctee7hTXUnUl4uyXgx82p/WTqVPzTcV3xhli+9FxP2pm/kbq+Op09JTinzXV+5bs1eXuX1dGpLraVOP9bT8EyihhoU1aEIx/KkvcbRmGKhyV57yhTXNFOpL1pWS9VnvzZB/WZqj/ANSTkvU9H2FoG1/DWfrGEFFWSSS2SVkZAGWgAAAAAAAAAAAAAAAGjFzmo3gk5Zo6PotpSfcrvuOcsZicv1KzXVuRNWebW+muXxfMdgAQYGtVkpcbBRtbLyX0d+V9T6r25C2nsuxCWz7CF8L0IpJ1oXtsnd+CA6AOcuGqT9Fyl2U5+9o9+dL7Upvvox987lwmXQBzZY+pyU6a/PXUf7YyMXjJv/y4eH8Uqn+Yk+J92eV+b9S+HUByePb3xkP4IQX90pHlqb9KvVn2SkvZTSG3D+UXXn/GurOairtpLnbsSy4Vo8lRSfNC9R+EbsmhSw6d1RbfO6VST8ZIqWKS2p1O6DXvsTf0+uf7/s09Tp/f+MfnG/o0qsv5bh/flHlVV7Ydr886a/tcjPyv/TqeqviPLF0Kn6ch7nA9vmwvXfJSj/FOf+Ijiaz3rRX5aXxkzPy6PRn+nU+A8uh+P9Or+0e7x7HtculYeRze+IqdypR/2D5ti96lV/zakfZFoz8vhzv1KnwHzhT6fimv8D3p1h7N6Vlh8FTpu8YRUnvK3nPtluygl8vp9JvsjN+5Dy6PNN/y6nwJfU437qz0+U/FQJfLFyQqP+CS948s/wBOp6g34rpy6KgTeWLoVPUY8sXQqfpyG/HqacuikEvlnNTqP+G3vaHlUvuZ+NJf7hvDSqgTcfU5KL75wXuuecbV+6X6n/Ubzv4ppe3mKgS8ZV+6h+q/2DjK33cP1Zf+sm87+KaXt5ioEvGVfuod1V/sHHVPuvCa+A3nfxTS9vMVAl8on9zLulT+J7x8/uZd8ofEu87+KaXt5ikE3HVPuvGa+B5xtX7qPfUf7BvO/iml7eYqBLxtX7qPdU/6nvH1PuvCcRvO/iml7eYpBNHETvrRkuvNTf8AuKSy5Zsw0Y2U1C9NJyvHR8quk+XmOf5Vicr+hjmurcitre/nafY8Zb2OuCogwNWtJS42Cja2W2l9HflfV4ta2uVQpRsvNWy5EbJ7PsPKey7EMGWDw8OhH1UePCU/u4+rH4G4E1nRdr1ao4aC2hH1UZqmuZeCMgMQzXlj0AqAAAAAAAAAAAAAAAAAAAAAAAAAAAAAAAAAAAAAAAAMal7O29nbtOSsRisv1Uc11ba1rPNfztNcvZeW9tewAIMDUrNS42CW2W2l9He+r6u9ta2uW09l2IS2fYKey7EBkAAAAAAAAAAAAAAAAAAAAAAAAAAAAAAAAAAAAAAAADVPEQjvOK7ZJGPlceRt/ljKXuRdam06t4NHHt7U5PttH3u/sF6j5Irtbl7NBqm0bwaFTly1O5RSXtuzeKsoACKlpyqZpqSSjdKm77q2v+PaZLjEreZp1y+BNwxRc1FKMnZuScZRTjJbN335fHwy4LhKN04TWzvOUZXe1lbZaLxBW/6X8H9R59L+D+opBcphNarz0/CQtV56fhL4lIGTVM+N56fhL4j6Xnp+Evie4vCqpa8pLK7rLZa8j25BhMKqSaUpO7v5zuxk1eWq89Pwl8R9L+D+opAyaprVeeHhL4nmWr0oerL4lQGU1iW1XpQ9V/EZKvTj4DGYFVXFuUk4Xy5Wl6Vk3tvbTvYwWE4rN58pZrWzatWXPyv/AIG1NYcXU6a8F8BxdTp+79pUBmmsS8XU6fu/aOLqdNeC+BUBmmsSuNRfbjr1DJV6UfA9xeDjVtdtWvs7btPu1itVqZYTDKkmk27u7va97Jci6htTWMOLq9NeH/A4up014L4FQG1NYl4up014L4DJV6a8CoDNNYlaqbZ437Bkq9OPgY43g+NZ3cpKyt5rSfja5vw1Di1ZNvVvznd69Y2prGvi6nT937TziqnT/t/aVAZNYl4mfTfjH9g4iXSl67XuiVAbU1iR0NbNu/Nxsz1YVdCL7ZOXvQxOBjUbbck2oxvGTWkZZjZhMOqUFBNtLa7uxteprOhCFtoRXY7f4M7y5l6z+BmCNMLy5l6z+AvLmXi/gZgDBSd9l4v4GZFjuDlVkpZpRkkkmreje8lty6eqimhSUI5U27X1bu9XfVgbAAAAAAAAAAANdetGnFynJRit23ZLtZsIeG8G6+HnSi0pTSSbvbSSetuwvGS2SpytkuGyhwjSqKThVhJQV5ZZJ2Wurtts/AzweLhWhng7xezs1fS91darVanA4A+TtTDRrRnOD46CgsuZ2dpb3S6RhiPkzUfFRhWyqjTjFTvKVWMlGUZuMpXbTTVlmSWV6O+mvUnGcscbmM+neV455TFfUSlZXey1ZhQrRqQjOLvGcVKL54yV0/A+afyam6lOXmQUIRjkpyyxjKEpN1Y3p3bneKlG60gk2yfC/JOpCnCP0LUKUKUqdpqlOUKTpvESVrqpqnbXRWzX85YbfWYnERpRzTlljmjG755yUIrvlJLvNp8jiPknUmsvHJO6brq/Hz+kpTSle6WVU3l31y6KzzfScGYd0qMKcst4RUW4ppO2l7PVX33e+73AqJq2PpU3lnUhF72ckmUnzvDXAE8RWc4zik4pWd76I4+vy58eOeEzXb0OHp8uWPUuI7dXFwjKEZTipVm1TTes2oubUefzU32I8oY2nOm6kakXTjmTmmsqyNxnd7aOLT7DmcN8DTxHFuFRQnQjJ05OLlapem4ytdXVoSi1fVTZz6PybdOpCnBLiIqrKpF/V1Fxkp4anLl81zm3pb3HZxfTYbERqRzRbae11KPsaWhtPjavycrSqZXlyOlONOTnOo8LmlSy8VOSzTnFxnJNpWzJXstaaPycqxqOcnSqKVRTlSkstObtVTm0o2jLz4NJqXoatu0kH1IOLwBwPLDSqOUsznbzsy860pyzSjkVpeda95X6rJHaA11K0Y+lJRvtdpe81YnH06VN1ZzSprVy1cUlu21stHqaOFMC62WzSy33vy2+BhiODXPB1MPmSlUpVKalrZOakk7d5uzjrLn5c5y5b2Y+Oq+hWU4qUdntdNex6mMMTCVrSWtrar7Xo6ddmcLE/J2c6/GKvaDnBuFn6DUePhv9t06bvyedzktH5JZcjapTlFYVuTjaTlh4yhJ3s+SV0+dW6zDo+tB8xwP8mHRnSlUkp8U23d5s88kYqrlyxUZtq7vme2rsfTgAAAAAAAAAAAAAA0VMZCLtKaW61dttXa+5vMXTT5F4IDVHGQabU01He2ttbahYuLV7/ZzbPbTq6zaqa5l4I84qPRXggMKOKjN2i7ta7NdRuMYwS2SXcZAAAAAAAAAAAAAAAAAAAAAAAAAAAAAAAAAAAAAAAwq1FGLk9krmYAl8vhprurrS+/YPnCHO7c9v/uYpsLF+GflN5fDnbtbkfLe3uN9Kqpq6d0ZWPbC4WZ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xQPDxUSEhEWFRIQEhUSEhUVFBITFRYUFRUXFhQXFRYbHiggGBolGxYUITIiJSksLi4uFx8zOjYuNygtLisBCgoKDg0OGBAQGysmHCUuNCwsLCwtNCwsLCwsKywsLCwsLCwuLywsLCwsLCw3LCwsLSwsLCwsLCwsLCwsLCwsLP/AABEIAJ4BQAMBIgACEQEDEQH/xAAbAAEBAAMBAQEAAAAAAAAAAAAABAIDBQEGB//EAEIQAAIBAgQACQcKBQQDAAAAAAABAgMRBBIhMQUTQVFSYXGBkRQiMpKhsdEGFSMzQlNicpPSgoOissFjwuHiQ9Pw/8QAFwEBAQEBAAAAAAAAAAAAAAAAAAECA//EACURAQEAAgEDBQACAwAAAAAAAAABERICUWGRAxMhMUFS8CKBof/aAAwDAQACEQMRAD8A/cQCOvgnKbkqkkna61tpbbXR6e1gWA59Lg+cb/TSalBxs09G0opxd9Gsq77vlMJcGTu35RLV3tZ5b2ttmvbqvyAdMHPpcHyXpVpS82UeVPVJXvfRq3tMVwZLlryelnurtp676au9gOkDmy4Mk7/Tz1TS300avvvs+bTbm9q8HTlJvj5LbRX5O8Dog0YSi4Rs5OWu7vzJcr6n4m8AAAAAAAAAAAAAAAAAAAAAAAAAAAAAAAAACPhejKpQnCDalKNk07PrSfI2rq/Jckw+Fmo1OKXEqVJRpReXzJpSu2ldcq5zPLliydVkzmuuDjTwWIb0q5Y50357k+L828L5d7qbzb627NUOD8SsrdVOSSUm5bqyc1G0Vlk5ZvO5E9tFbSO8Di1sFiX6NVR1e8m7q8cq9HRpKSvre92nsdHg+E400qjvJXu0276ge46tKELwjmldebrrrrqtu16HP+cq2V/QPNdWVpK61v2fZ32zfhZ2ABBgMVUmpZ6eW1rbq+j117n1XtumXRd0uwS2fYeU9l2IDIAAAAAAAAAAAAAAAAAAAAAAAAAAAAAAAAAAAAABHVx6zZacXUmtGo2tH803ouzfqMcteW7p01+FSqvxeVLwZrW/rO0/FxNXx1Om7SqRUuSN1mfZHdmv5uUvrJzqdUpOMfVjZPvRRQw0KatCEYrmilH3D/E/yT/OKfo06sv5coLxnlQ4+tLaio/nqJeyKl7y0DM6GL1RwhWbWadNK+qjCTfZmcv8FgBLcrJhNj60oRThHNJyStZtWe7dtlbl1IFwhXy/UXldWVmk1Z5teTXLv0vws7AIqDA4ipNS4ynlta26vo9de59V7chbT2XYj2ez7DynsuxAZAAAAAAAAAAAAAAAAAAAAAAAAAAAAGABHPhOmnZSzyWjVNOo125U7d555XUl6NCXbOUIL2OT9hrWs7RaCLJXlvKnD8sZTfi2l7B83uXp1qsupSVNf0JP2jE6mb0ZV8dGMskU51OhCza/M9ortZr8lnV+tlaP3dNtL+Oe8u7KupldChGnHLCKjFciSSNgzj6MZ+2FKkoJRikktkkkl3GYBloAAAAAAABLwhVnCCdOGaWZK3Jblu+Tt1IfLcRlf0F5XVlqk1re+un2OzM98rOwAIMDXqzUuMp5bWy8l9Hru+p9V7chbT2XYj2ez7DynsuxAZAAAAAAAAAAAAAAAAAAADTiMTCmrznGK/E0veaPnDN9XTnPry5I+tO1+65ZxtS8pFoIctee7hTXUnUl4uyXgx82p/WTqVPzTcV3xhli+9FxP2pm/kbq+Op09JTinzXV+5bs1eXuX1dGpLraVOP9bT8EyihhoU1aEIx/KkvcbRmGKhyV57yhTXNFOpL1pWS9VnvzZB/WZqj/ANSTkvU9H2FoG1/DWfrGEFFWSSS2SVkZAGWgAAAAAAAAAAAAAAAGjFzmo3gk5Zo6PotpSfcrvuOcsZicv1KzXVuRNWebW+muXxfMdgAQYGtVkpcbBRtbLyX0d+V9T6r25C2nsuxCWz7CF8L0IpJ1oXtsnd+CA6AOcuGqT9Fyl2U5+9o9+dL7Upvvox987lwmXQBzZY+pyU6a/PXUf7YyMXjJv/y4eH8Uqn+Yk+J92eV+b9S+HUByePb3xkP4IQX90pHlqb9KvVn2SkvZTSG3D+UXXn/GurOairtpLnbsSy4Vo8lRSfNC9R+EbsmhSw6d1RbfO6VST8ZIqWKS2p1O6DXvsTf0+uf7/s09Tp/f+MfnG/o0qsv5bh/flHlVV7Ydr886a/tcjPyv/TqeqviPLF0Kn6ch7nA9vmwvXfJSj/FOf+Ijiaz3rRX5aXxkzPy6PRn+nU+A8uh+P9Or+0e7x7HtculYeRze+IqdypR/2D5ti96lV/zakfZFoz8vhzv1KnwHzhT6fimv8D3p1h7N6Vlh8FTpu8YRUnvK3nPtluygl8vp9JvsjN+5Dy6PNN/y6nwJfU437qz0+U/FQJfLFyQqP+CS948s/wBOp6g34rpy6KgTeWLoVPUY8sXQqfpyG/HqacuikEvlnNTqP+G3vaHlUvuZ+NJf7hvDSqgTcfU5KL75wXuuecbV+6X6n/Ubzv4ppe3mKgS8ZV+6h+q/2DjK33cP1Zf+sm87+KaXt5ioEvGVfuod1V/sHHVPuvCa+A3nfxTS9vMVAl8on9zLulT+J7x8/uZd8ofEu87+KaXt5ikE3HVPuvGa+B5xtX7qPfUf7BvO/iml7eYqBLxtX7qPdU/6nvH1PuvCcRvO/iml7eYpBNHETvrRkuvNTf8AuKSy5Zsw0Y2U1C9NJyvHR8quk+XmOf5Vicr+hjmurcitre/nafY8Zb2OuCogwNWtJS42Cja2W2l9HflfV4ta2uVQpRsvNWy5EbJ7PsPKey7EMGWDw8OhH1UePCU/u4+rH4G4E1nRdr1ao4aC2hH1UZqmuZeCMgMQzXlj0AqAAAAAAAAAAAAAAAAAAAAAAAAAAAAAAAAAAAAAAAAMal7O29nbtOSsRisv1Uc11ba1rPNfztNcvZeW9tewAIMDUrNS42CW2W2l9He+r6u9ta2uW09l2IS2fYKey7EBkAAAAAAAAAAAAAAAAAAAAAAAAAAAAAAAAAAAAAAAADVPEQjvOK7ZJGPlceRt/ljKXuRdam06t4NHHt7U5PttH3u/sF6j5Irtbl7NBqm0bwaFTly1O5RSXtuzeKsoACKlpyqZpqSSjdKm77q2v+PaZLjEreZp1y+BNwxRc1FKMnZuScZRTjJbN335fHwy4LhKN04TWzvOUZXe1lbZaLxBW/6X8H9R59L+D+opBcphNarz0/CQtV56fhL4lIGTVM+N56fhL4j6Xnp+Evie4vCqpa8pLK7rLZa8j25BhMKqSaUpO7v5zuxk1eWq89Pwl8R9L+D+opAyaprVeeHhL4nmWr0oerL4lQGU1iW1XpQ9V/EZKvTj4DGYFVXFuUk4Xy5Wl6Vk3tvbTvYwWE4rN58pZrWzatWXPyv/AIG1NYcXU6a8F8BxdTp+79pUBmmsS8XU6fu/aOLqdNeC+BUBmmsSuNRfbjr1DJV6UfA9xeDjVtdtWvs7btPu1itVqZYTDKkmk27u7va97Jci6htTWMOLq9NeH/A4up014L4FQG1NYl4up014L4DJV6a8CoDNNYlaqbZ437Bkq9OPgY43g+NZ3cpKyt5rSfja5vw1Di1ZNvVvznd69Y2prGvi6nT937TziqnT/t/aVAZNYl4mfTfjH9g4iXSl67XuiVAbU1iR0NbNu/Nxsz1YVdCL7ZOXvQxOBjUbbck2oxvGTWkZZjZhMOqUFBNtLa7uxteprOhCFtoRXY7f4M7y5l6z+BmCNMLy5l6z+AvLmXi/gZgDBSd9l4v4GZFjuDlVkpZpRkkkmreje8lty6eqimhSUI5U27X1bu9XfVgbAAAAAAAAAAANdetGnFynJRit23ZLtZsIeG8G6+HnSi0pTSSbvbSSetuwvGS2SpytkuGyhwjSqKThVhJQV5ZZJ2Wurtts/AzweLhWhng7xezs1fS91darVanA4A+TtTDRrRnOD46CgsuZ2dpb3S6RhiPkzUfFRhWyqjTjFTvKVWMlGUZuMpXbTTVlmSWV6O+mvUnGcscbmM+neV455TFfUSlZXey1ZhQrRqQjOLvGcVKL54yV0/A+afyam6lOXmQUIRjkpyyxjKEpN1Y3p3bneKlG60gk2yfC/JOpCnCP0LUKUKUqdpqlOUKTpvESVrqpqnbXRWzX85YbfWYnERpRzTlljmjG755yUIrvlJLvNp8jiPknUmsvHJO6brq/Hz+kpTSle6WVU3l31y6KzzfScGYd0qMKcst4RUW4ppO2l7PVX33e+73AqJq2PpU3lnUhF72ckmUnzvDXAE8RWc4zik4pWd76I4+vy58eOeEzXb0OHp8uWPUuI7dXFwjKEZTipVm1TTes2oubUefzU32I8oY2nOm6kakXTjmTmmsqyNxnd7aOLT7DmcN8DTxHFuFRQnQjJ05OLlapem4ytdXVoSi1fVTZz6PybdOpCnBLiIqrKpF/V1Fxkp4anLl81zm3pb3HZxfTYbERqRzRbae11KPsaWhtPjavycrSqZXlyOlONOTnOo8LmlSy8VOSzTnFxnJNpWzJXstaaPycqxqOcnSqKVRTlSkstObtVTm0o2jLz4NJqXoatu0kH1IOLwBwPLDSqOUsznbzsy860pyzSjkVpeda95X6rJHaA11K0Y+lJRvtdpe81YnH06VN1ZzSprVy1cUlu21stHqaOFMC62WzSy33vy2+BhiODXPB1MPmSlUpVKalrZOakk7d5uzjrLn5c5y5b2Y+Oq+hWU4qUdntdNex6mMMTCVrSWtrar7Xo6ddmcLE/J2c6/GKvaDnBuFn6DUePhv9t06bvyedzktH5JZcjapTlFYVuTjaTlh4yhJ3s+SV0+dW6zDo+tB8xwP8mHRnSlUkp8U23d5s88kYqrlyxUZtq7vme2rsfTgAAAAAAAAAAAAAA0VMZCLtKaW61dttXa+5vMXTT5F4IDVHGQabU01He2ttbahYuLV7/ZzbPbTq6zaqa5l4I84qPRXggMKOKjN2i7ta7NdRuMYwS2SXcZAAAAAAAAAAAAAAAAAAAAAAAAAAAAAAAAAAAAAAAwq1FGLk9krmYAl8vhprurrS+/YPnCHO7c9v/uYpsLF+GflN5fDnbtbkfLe3uN9Kqpq6d0ZWPbC4WZf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data:image/jpeg;base64,/9j/4AAQSkZJRgABAQAAAQABAAD/2wCEAAkGBxQPDxUSEhEWFRIQEhUSEhUVFBITFRYUFRUXFhQXFRYbHiggGBolGxYUITIiJSksLi4uFx8zOjYuNygtLisBCgoKDg0OGBAQGysmHCUuNCwsLCwtNCwsLCwsKywsLCwsLCwuLywsLCwsLCw3LCwsLSwsLCwsLCwsLCwsLCwsLP/AABEIAJ4BQAMBIgACEQEDEQH/xAAbAAEBAAMBAQEAAAAAAAAAAAAABAIDBQEGB//EAEIQAAIBAgQACQcKBQQDAAAAAAABAgMRBBIhMQUTQVFSYXGBkRQiMpKhsdEGFSMzQlNicpPSgoOissFjwuHiQ9Pw/8QAFwEBAQEBAAAAAAAAAAAAAAAAAAECA//EACURAQEAAgEDBQACAwAAAAAAAAABERICUWGRAxMhMUFS8CKBof/aAAwDAQACEQMRAD8A/cQCOvgnKbkqkkna61tpbbXR6e1gWA59Lg+cb/TSalBxs09G0opxd9Gsq77vlMJcGTu35RLV3tZ5b2ttmvbqvyAdMHPpcHyXpVpS82UeVPVJXvfRq3tMVwZLlryelnurtp676au9gOkDmy4Mk7/Tz1TS300avvvs+bTbm9q8HTlJvj5LbRX5O8Dog0YSi4Rs5OWu7vzJcr6n4m8AAAAAAAAAAAAAAAAAAAAAAAAAAAAAAAAACPhejKpQnCDalKNk07PrSfI2rq/Jckw+Fmo1OKXEqVJRpReXzJpSu2ldcq5zPLliydVkzmuuDjTwWIb0q5Y50357k+L828L5d7qbzb627NUOD8SsrdVOSSUm5bqyc1G0Vlk5ZvO5E9tFbSO8Di1sFiX6NVR1e8m7q8cq9HRpKSvre92nsdHg+E400qjvJXu0276ge46tKELwjmldebrrrrqtu16HP+cq2V/QPNdWVpK61v2fZ32zfhZ2ABBgMVUmpZ6eW1rbq+j117n1XtumXRd0uwS2fYeU9l2IDIAAAAAAAAAAAAAAAAAAAAAAAAAAAAAAAAAAAAABHVx6zZacXUmtGo2tH803ouzfqMcteW7p01+FSqvxeVLwZrW/rO0/FxNXx1Om7SqRUuSN1mfZHdmv5uUvrJzqdUpOMfVjZPvRRQw0KatCEYrmilH3D/E/yT/OKfo06sv5coLxnlQ4+tLaio/nqJeyKl7y0DM6GL1RwhWbWadNK+qjCTfZmcv8FgBLcrJhNj60oRThHNJyStZtWe7dtlbl1IFwhXy/UXldWVmk1Z5teTXLv0vws7AIqDA4ipNS4ynlta26vo9de59V7chbT2XYj2ez7DynsuxAZAAAAAAAAAAAAAAAAAAAAAAAAAAAAGABHPhOmnZSzyWjVNOo125U7d555XUl6NCXbOUIL2OT9hrWs7RaCLJXlvKnD8sZTfi2l7B83uXp1qsupSVNf0JP2jE6mb0ZV8dGMskU51OhCza/M9ortZr8lnV+tlaP3dNtL+Oe8u7KupldChGnHLCKjFciSSNgzj6MZ+2FKkoJRikktkkkl3GYBloAAAAAAABLwhVnCCdOGaWZK3Jblu+Tt1IfLcRlf0F5XVlqk1re+un2OzM98rOwAIMDXqzUuMp5bWy8l9Hru+p9V7chbT2XYj2ez7DynsuxAZAAAAAAAAAAAAAAAAAAADTiMTCmrznGK/E0veaPnDN9XTnPry5I+tO1+65ZxtS8pFoIctee7hTXUnUl4uyXgx82p/WTqVPzTcV3xhli+9FxP2pm/kbq+Op09JTinzXV+5bs1eXuX1dGpLraVOP9bT8EyihhoU1aEIx/KkvcbRmGKhyV57yhTXNFOpL1pWS9VnvzZB/WZqj/ANSTkvU9H2FoG1/DWfrGEFFWSSS2SVkZAGWgAAAAAAAAAAAAAAAGjFzmo3gk5Zo6PotpSfcrvuOcsZicv1KzXVuRNWebW+muXxfMdgAQYGtVkpcbBRtbLyX0d+V9T6r25C2nsuxCWz7CF8L0IpJ1oXtsnd+CA6AOcuGqT9Fyl2U5+9o9+dL7Upvvox987lwmXQBzZY+pyU6a/PXUf7YyMXjJv/y4eH8Uqn+Yk+J92eV+b9S+HUByePb3xkP4IQX90pHlqb9KvVn2SkvZTSG3D+UXXn/GurOairtpLnbsSy4Vo8lRSfNC9R+EbsmhSw6d1RbfO6VST8ZIqWKS2p1O6DXvsTf0+uf7/s09Tp/f+MfnG/o0qsv5bh/flHlVV7Ydr886a/tcjPyv/TqeqviPLF0Kn6ch7nA9vmwvXfJSj/FOf+Ijiaz3rRX5aXxkzPy6PRn+nU+A8uh+P9Or+0e7x7HtculYeRze+IqdypR/2D5ti96lV/zakfZFoz8vhzv1KnwHzhT6fimv8D3p1h7N6Vlh8FTpu8YRUnvK3nPtluygl8vp9JvsjN+5Dy6PNN/y6nwJfU437qz0+U/FQJfLFyQqP+CS948s/wBOp6g34rpy6KgTeWLoVPUY8sXQqfpyG/HqacuikEvlnNTqP+G3vaHlUvuZ+NJf7hvDSqgTcfU5KL75wXuuecbV+6X6n/Ubzv4ppe3mKgS8ZV+6h+q/2DjK33cP1Zf+sm87+KaXt5ioEvGVfuod1V/sHHVPuvCa+A3nfxTS9vMVAl8on9zLulT+J7x8/uZd8ofEu87+KaXt5ikE3HVPuvGa+B5xtX7qPfUf7BvO/iml7eYqBLxtX7qPdU/6nvH1PuvCcRvO/iml7eYpBNHETvrRkuvNTf8AuKSy5Zsw0Y2U1C9NJyvHR8quk+XmOf5Vicr+hjmurcitre/nafY8Zb2OuCogwNWtJS42Cja2W2l9HflfV4ta2uVQpRsvNWy5EbJ7PsPKey7EMGWDw8OhH1UePCU/u4+rH4G4E1nRdr1ao4aC2hH1UZqmuZeCMgMQzXlj0AqAAAAAAAAAAAAAAAAAAAAAAAAAAAAAAAAAAAAAAAAMal7O29nbtOSsRisv1Uc11ba1rPNfztNcvZeW9tewAIMDUrNS42CW2W2l9He+r6u9ta2uW09l2IS2fYKey7EBkAAAAAAAAAAAAAAAAAAAAAAAAAAAAAAAAAAAAAAAADVPEQjvOK7ZJGPlceRt/ljKXuRdam06t4NHHt7U5PttH3u/sF6j5Irtbl7NBqm0bwaFTly1O5RSXtuzeKsoACKlpyqZpqSSjdKm77q2v+PaZLjEreZp1y+BNwxRc1FKMnZuScZRTjJbN335fHwy4LhKN04TWzvOUZXe1lbZaLxBW/6X8H9R59L+D+opBcphNarz0/CQtV56fhL4lIGTVM+N56fhL4j6Xnp+Evie4vCqpa8pLK7rLZa8j25BhMKqSaUpO7v5zuxk1eWq89Pwl8R9L+D+opAyaprVeeHhL4nmWr0oerL4lQGU1iW1XpQ9V/EZKvTj4DGYFVXFuUk4Xy5Wl6Vk3tvbTvYwWE4rN58pZrWzatWXPyv/AIG1NYcXU6a8F8BxdTp+79pUBmmsS8XU6fu/aOLqdNeC+BUBmmsSuNRfbjr1DJV6UfA9xeDjVtdtWvs7btPu1itVqZYTDKkmk27u7va97Jci6htTWMOLq9NeH/A4up014L4FQG1NYl4up014L4DJV6a8CoDNNYlaqbZ437Bkq9OPgY43g+NZ3cpKyt5rSfja5vw1Di1ZNvVvznd69Y2prGvi6nT937TziqnT/t/aVAZNYl4mfTfjH9g4iXSl67XuiVAbU1iR0NbNu/Nxsz1YVdCL7ZOXvQxOBjUbbck2oxvGTWkZZjZhMOqUFBNtLa7uxteprOhCFtoRXY7f4M7y5l6z+BmCNMLy5l6z+AvLmXi/gZgDBSd9l4v4GZFjuDlVkpZpRkkkmreje8lty6eqimhSUI5U27X1bu9XfVgbAAAAAAAAAAANdetGnFynJRit23ZLtZsIeG8G6+HnSi0pTSSbvbSSetuwvGS2SpytkuGyhwjSqKThVhJQV5ZZJ2Wurtts/AzweLhWhng7xezs1fS91darVanA4A+TtTDRrRnOD46CgsuZ2dpb3S6RhiPkzUfFRhWyqjTjFTvKVWMlGUZuMpXbTTVlmSWV6O+mvUnGcscbmM+neV455TFfUSlZXey1ZhQrRqQjOLvGcVKL54yV0/A+afyam6lOXmQUIRjkpyyxjKEpN1Y3p3bneKlG60gk2yfC/JOpCnCP0LUKUKUqdpqlOUKTpvESVrqpqnbXRWzX85YbfWYnERpRzTlljmjG755yUIrvlJLvNp8jiPknUmsvHJO6brq/Hz+kpTSle6WVU3l31y6KzzfScGYd0qMKcst4RUW4ppO2l7PVX33e+73AqJq2PpU3lnUhF72ckmUnzvDXAE8RWc4zik4pWd76I4+vy58eOeEzXb0OHp8uWPUuI7dXFwjKEZTipVm1TTes2oubUefzU32I8oY2nOm6kakXTjmTmmsqyNxnd7aOLT7DmcN8DTxHFuFRQnQjJ05OLlapem4ytdXVoSi1fVTZz6PybdOpCnBLiIqrKpF/V1Fxkp4anLl81zm3pb3HZxfTYbERqRzRbae11KPsaWhtPjavycrSqZXlyOlONOTnOo8LmlSy8VOSzTnFxnJNpWzJXstaaPycqxqOcnSqKVRTlSkstObtVTm0o2jLz4NJqXoatu0kH1IOLwBwPLDSqOUsznbzsy860pyzSjkVpeda95X6rJHaA11K0Y+lJRvtdpe81YnH06VN1ZzSprVy1cUlu21stHqaOFMC62WzSy33vy2+BhiODXPB1MPmSlUpVKalrZOakk7d5uzjrLn5c5y5b2Y+Oq+hWU4qUdntdNex6mMMTCVrSWtrar7Xo6ddmcLE/J2c6/GKvaDnBuFn6DUePhv9t06bvyedzktH5JZcjapTlFYVuTjaTlh4yhJ3s+SV0+dW6zDo+tB8xwP8mHRnSlUkp8U23d5s88kYqrlyxUZtq7vme2rsfTgAAAAAAAAAAAAAA0VMZCLtKaW61dttXa+5vMXTT5F4IDVHGQabU01He2ttbahYuLV7/ZzbPbTq6zaqa5l4I84qPRXggMKOKjN2i7ta7NdRuMYwS2SXcZAAAAAAAAAAAAAAAAAAAAAAAAAAAAAAAAAAAAAAAwq1FGLk9krmYAl8vhprurrS+/YPnCHO7c9v/uYpsLF+GflN5fDnbtbkfLe3uN9Kqpq6d0ZWPbC4WZf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694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DATA </a:t>
            </a:r>
            <a:r>
              <a:rPr lang="en-US" dirty="0"/>
              <a:t>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530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000" b="1" dirty="0" smtClean="0">
                <a:latin typeface="TGEQA" pitchFamily="2" charset="2"/>
              </a:rPr>
              <a:t> Honey-Profiles</a:t>
            </a:r>
          </a:p>
          <a:p>
            <a:pPr marL="114300" indent="0">
              <a:buNone/>
            </a:pPr>
            <a:endParaRPr lang="en-US" sz="2000" dirty="0" smtClean="0">
              <a:latin typeface="TGEQA" pitchFamily="2" charset="2"/>
            </a:endParaRPr>
          </a:p>
          <a:p>
            <a:pPr>
              <a:buFont typeface="Wingdings" pitchFamily="2" charset="2"/>
              <a:buChar char="q"/>
            </a:pPr>
            <a:r>
              <a:rPr lang="en-US" sz="2000" dirty="0" smtClean="0">
                <a:latin typeface="TGEQA" pitchFamily="2" charset="2"/>
              </a:rPr>
              <a:t> 900  Honey profiles </a:t>
            </a:r>
            <a:r>
              <a:rPr lang="en-US" sz="2000" dirty="0">
                <a:latin typeface="TGEQA" pitchFamily="2" charset="2"/>
              </a:rPr>
              <a:t> </a:t>
            </a:r>
            <a:r>
              <a:rPr lang="en-US" sz="2000" dirty="0" smtClean="0">
                <a:latin typeface="TGEQA" pitchFamily="2" charset="2"/>
              </a:rPr>
              <a:t>have been created in three social networking sites (Facebook, Twitter and MySpace ).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>
                <a:latin typeface="TGEQA" pitchFamily="2" charset="2"/>
              </a:rPr>
              <a:t> 300 of those are allocated to each social networking site.</a:t>
            </a:r>
          </a:p>
          <a:p>
            <a:pPr marL="114300" indent="0">
              <a:buNone/>
            </a:pPr>
            <a:r>
              <a:rPr lang="en-US" sz="2000" dirty="0" smtClean="0">
                <a:latin typeface="TGEQA" pitchFamily="2" charset="2"/>
              </a:rPr>
              <a:t> 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>
                <a:latin typeface="TGEQA" pitchFamily="2" charset="2"/>
              </a:rPr>
              <a:t> joined </a:t>
            </a:r>
            <a:r>
              <a:rPr lang="en-US" sz="2000" dirty="0">
                <a:latin typeface="TGEQA" pitchFamily="2" charset="2"/>
              </a:rPr>
              <a:t>16 geographic </a:t>
            </a:r>
            <a:r>
              <a:rPr lang="en-US" sz="2000" dirty="0" smtClean="0">
                <a:latin typeface="TGEQA" pitchFamily="2" charset="2"/>
              </a:rPr>
              <a:t>networks (Facebook)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330845"/>
              </p:ext>
            </p:extLst>
          </p:nvPr>
        </p:nvGraphicFramePr>
        <p:xfrm>
          <a:off x="533399" y="4343400"/>
          <a:ext cx="7162800" cy="202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1"/>
                <a:gridCol w="914400"/>
                <a:gridCol w="1066800"/>
                <a:gridCol w="1219200"/>
                <a:gridCol w="990600"/>
                <a:gridCol w="1219199"/>
              </a:tblGrid>
              <a:tr h="553506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N. America</a:t>
                      </a:r>
                      <a:endParaRPr lang="en-US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Europe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Asia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Africa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S. America</a:t>
                      </a:r>
                      <a:endParaRPr lang="en-US" dirty="0"/>
                    </a:p>
                  </a:txBody>
                  <a:tcPr/>
                </a:tc>
              </a:tr>
              <a:tr h="553506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Los Angeles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London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Germany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Nigeria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Brazil</a:t>
                      </a:r>
                      <a:endParaRPr lang="en-US" dirty="0"/>
                    </a:p>
                  </a:txBody>
                  <a:tcPr/>
                </a:tc>
              </a:tr>
              <a:tr h="553506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York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Russia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Japan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Algeria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Argentina</a:t>
                      </a:r>
                      <a:endParaRPr lang="en-US" dirty="0"/>
                    </a:p>
                  </a:txBody>
                  <a:tcPr/>
                </a:tc>
              </a:tr>
              <a:tr h="3206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tint val="4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Italy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Spain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India/ KSA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tint val="4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tint val="40000"/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63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DATA </a:t>
            </a:r>
            <a:r>
              <a:rPr lang="en-US" dirty="0"/>
              <a:t>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 Facebook, a total of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2,000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were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crawled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from each network accounts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at random, logging names, ages, and gender.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4,000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accounts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were crawled in Twitter. </a:t>
            </a:r>
          </a:p>
          <a:p>
            <a:pPr marL="114300" indent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 requests were send, only receive </a:t>
            </a:r>
          </a:p>
          <a:p>
            <a:pPr marL="114300" indent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scripts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ran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a total of 12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months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 Facebook starting from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June 6, 2009 to June 6,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2010).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 Twitter and MySpace, the scripts ran from June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24, 2009 to June 6,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2010.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69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ANALYSIS </a:t>
            </a:r>
            <a:r>
              <a:rPr lang="en-US" dirty="0"/>
              <a:t>OF COLLECTED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084267"/>
              </p:ext>
            </p:extLst>
          </p:nvPr>
        </p:nvGraphicFramePr>
        <p:xfrm>
          <a:off x="1550271" y="2133600"/>
          <a:ext cx="4774329" cy="157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3929"/>
                <a:gridCol w="14478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Network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Overall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Spammers </a:t>
                      </a:r>
                      <a:endParaRPr lang="en-US" dirty="0"/>
                    </a:p>
                  </a:txBody>
                  <a:tcPr/>
                </a:tc>
              </a:tr>
              <a:tr h="467360">
                <a:tc>
                  <a:txBody>
                    <a:bodyPr/>
                    <a:lstStyle/>
                    <a:p>
                      <a:r>
                        <a:rPr lang="en-US" dirty="0" smtClean="0"/>
                        <a:t>Facebook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3, 831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MySpace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Twitter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481822"/>
              </p:ext>
            </p:extLst>
          </p:nvPr>
        </p:nvGraphicFramePr>
        <p:xfrm>
          <a:off x="1600200" y="4267200"/>
          <a:ext cx="4724400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2334"/>
                <a:gridCol w="1377950"/>
                <a:gridCol w="2034116"/>
              </a:tblGrid>
              <a:tr h="213360">
                <a:tc>
                  <a:txBody>
                    <a:bodyPr/>
                    <a:lstStyle/>
                    <a:p>
                      <a:r>
                        <a:rPr lang="en-US" dirty="0" smtClean="0"/>
                        <a:t>Network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Overall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Spammers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Facebook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72, 431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3, 882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MySpace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Twitter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13, 113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11, 338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057400" y="3733800"/>
            <a:ext cx="3048000" cy="381000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solidFill>
              <a:schemeClr val="accent6">
                <a:alpha val="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Friend Requests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84400" y="5791200"/>
            <a:ext cx="3048000" cy="381000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solidFill>
              <a:schemeClr val="accent6">
                <a:alpha val="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Messages received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501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1267</TotalTime>
  <Words>1083</Words>
  <Application>Microsoft Office PowerPoint</Application>
  <PresentationFormat>On-screen Show (4:3)</PresentationFormat>
  <Paragraphs>351</Paragraphs>
  <Slides>26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Adjacency</vt:lpstr>
      <vt:lpstr>Detecting Spammers on Social Networks</vt:lpstr>
      <vt:lpstr>Outline </vt:lpstr>
      <vt:lpstr>Introduction </vt:lpstr>
      <vt:lpstr>The purpose of the paper </vt:lpstr>
      <vt:lpstr>Related work  </vt:lpstr>
      <vt:lpstr>Social networking</vt:lpstr>
      <vt:lpstr>1. DATA COLLECTION</vt:lpstr>
      <vt:lpstr>1. DATA COLLECTION</vt:lpstr>
      <vt:lpstr>2. ANALYSIS OF COLLECTED DATA</vt:lpstr>
      <vt:lpstr>2. ANALYSIS OF COLLECTED DATA: Facebook</vt:lpstr>
      <vt:lpstr>2. ANALYSIS OF COLLECTED DATA: Twitter </vt:lpstr>
      <vt:lpstr>Spam Pot Analysis </vt:lpstr>
      <vt:lpstr>Spam Pot Analysis </vt:lpstr>
      <vt:lpstr>Spam Pot Analysis </vt:lpstr>
      <vt:lpstr>3. SPAM PROFILE DETECTION</vt:lpstr>
      <vt:lpstr>3. SPAM PROFILE DETECTION</vt:lpstr>
      <vt:lpstr>3. SPAM PROFILE DETECTION</vt:lpstr>
      <vt:lpstr>3. SPAM PROFILE DETECTION</vt:lpstr>
      <vt:lpstr>3. SPAM PROFILE DETECTION</vt:lpstr>
      <vt:lpstr>3. SPAM PROFILE DETECTION</vt:lpstr>
      <vt:lpstr>3. SPAM PROFILE DETECTION</vt:lpstr>
      <vt:lpstr>Contribution</vt:lpstr>
      <vt:lpstr>Weakness</vt:lpstr>
      <vt:lpstr>improvement</vt:lpstr>
      <vt:lpstr>References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Detecting Spammers on Social Networks</dc:title>
  <dc:creator>Ahmed</dc:creator>
  <cp:lastModifiedBy>Cliff Zou</cp:lastModifiedBy>
  <cp:revision>69</cp:revision>
  <dcterms:created xsi:type="dcterms:W3CDTF">2006-08-16T00:00:00Z</dcterms:created>
  <dcterms:modified xsi:type="dcterms:W3CDTF">2013-04-03T13:34:19Z</dcterms:modified>
</cp:coreProperties>
</file>