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7" r:id="rId9"/>
    <p:sldId id="273" r:id="rId10"/>
    <p:sldId id="286" r:id="rId11"/>
    <p:sldId id="268" r:id="rId12"/>
    <p:sldId id="269" r:id="rId13"/>
    <p:sldId id="270" r:id="rId14"/>
    <p:sldId id="281" r:id="rId15"/>
    <p:sldId id="282" r:id="rId16"/>
    <p:sldId id="283" r:id="rId17"/>
    <p:sldId id="266" r:id="rId18"/>
    <p:sldId id="284" r:id="rId19"/>
    <p:sldId id="285" r:id="rId20"/>
    <p:sldId id="271" r:id="rId21"/>
    <p:sldId id="272" r:id="rId22"/>
    <p:sldId id="275" r:id="rId23"/>
    <p:sldId id="276" r:id="rId24"/>
    <p:sldId id="277" r:id="rId25"/>
    <p:sldId id="278" r:id="rId26"/>
    <p:sldId id="280" r:id="rId27"/>
    <p:sldId id="274" r:id="rId28"/>
    <p:sldId id="279" r:id="rId29"/>
    <p:sldId id="28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95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DBD61DD-7F92-4D89-B585-B49833475A37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F13E313-589B-4938-A89F-CEBDAA3578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D61DD-7F92-4D89-B585-B49833475A37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3E313-589B-4938-A89F-CEBDAA3578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D61DD-7F92-4D89-B585-B49833475A37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3E313-589B-4938-A89F-CEBDAA3578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D61DD-7F92-4D89-B585-B49833475A37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3E313-589B-4938-A89F-CEBDAA3578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D61DD-7F92-4D89-B585-B49833475A37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3E313-589B-4938-A89F-CEBDAA3578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D61DD-7F92-4D89-B585-B49833475A37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3E313-589B-4938-A89F-CEBDAA3578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D61DD-7F92-4D89-B585-B49833475A37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3E313-589B-4938-A89F-CEBDAA3578F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D61DD-7F92-4D89-B585-B49833475A37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3E313-589B-4938-A89F-CEBDAA3578F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D61DD-7F92-4D89-B585-B49833475A37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3E313-589B-4938-A89F-CEBDAA3578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DBD61DD-7F92-4D89-B585-B49833475A37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13E313-589B-4938-A89F-CEBDAA3578F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DBD61DD-7F92-4D89-B585-B49833475A37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13E313-589B-4938-A89F-CEBDAA3578F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DBD61DD-7F92-4D89-B585-B49833475A37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F13E313-589B-4938-A89F-CEBDAA3578F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CryptDB</a:t>
            </a:r>
            <a:r>
              <a:rPr lang="en-US" dirty="0" smtClean="0"/>
              <a:t>: Protecting Confidentiality with Encrypted Query Processing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Presented by Chris Zorn</a:t>
            </a:r>
          </a:p>
          <a:p>
            <a:endParaRPr lang="en-US" dirty="0" smtClean="0"/>
          </a:p>
          <a:p>
            <a:r>
              <a:rPr lang="en-US" dirty="0" smtClean="0"/>
              <a:t>Paper by </a:t>
            </a:r>
            <a:r>
              <a:rPr lang="en-US" dirty="0" err="1" smtClean="0"/>
              <a:t>Popa</a:t>
            </a:r>
            <a:r>
              <a:rPr lang="en-US" dirty="0" smtClean="0"/>
              <a:t> et al. - MIT CSAIL</a:t>
            </a:r>
          </a:p>
          <a:p>
            <a:r>
              <a:rPr lang="en-US" dirty="0"/>
              <a:t>23rd ACM Symposium on Operating </a:t>
            </a:r>
            <a:r>
              <a:rPr lang="en-US" dirty="0" smtClean="0"/>
              <a:t>Systems </a:t>
            </a:r>
            <a:r>
              <a:rPr lang="en-US" dirty="0"/>
              <a:t>Principles (SOSP), 2011</a:t>
            </a:r>
          </a:p>
        </p:txBody>
      </p:sp>
    </p:spTree>
    <p:extLst>
      <p:ext uri="{BB962C8B-B14F-4D97-AF65-F5344CB8AC3E}">
        <p14:creationId xmlns:p14="http://schemas.microsoft.com/office/powerpoint/2010/main" val="350463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Different Layers of encryption depending on query type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Queries over Encrypted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05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</a:t>
            </a:r>
          </a:p>
          <a:p>
            <a:pPr lvl="1"/>
            <a:r>
              <a:rPr lang="en-US" dirty="0" smtClean="0"/>
              <a:t>Maximum security (AES or Blowfish)</a:t>
            </a:r>
          </a:p>
          <a:p>
            <a:pPr lvl="1"/>
            <a:r>
              <a:rPr lang="en-US" dirty="0" smtClean="0"/>
              <a:t>Indistinguishable under an adaptive chosen-plaintext attack</a:t>
            </a:r>
          </a:p>
          <a:p>
            <a:r>
              <a:rPr lang="en-US" dirty="0" smtClean="0"/>
              <a:t>Deterministic</a:t>
            </a:r>
          </a:p>
          <a:p>
            <a:pPr lvl="1"/>
            <a:r>
              <a:rPr lang="en-US" dirty="0" smtClean="0"/>
              <a:t>Generates same </a:t>
            </a:r>
            <a:r>
              <a:rPr lang="en-US" dirty="0" err="1" smtClean="0"/>
              <a:t>ciphertext</a:t>
            </a:r>
            <a:r>
              <a:rPr lang="en-US" dirty="0" smtClean="0"/>
              <a:t> for the same plaintext</a:t>
            </a:r>
          </a:p>
          <a:p>
            <a:pPr lvl="1"/>
            <a:r>
              <a:rPr lang="en-US" dirty="0" smtClean="0"/>
              <a:t>Allows server to perform equality checks (equality JOINs, GROUP BY, COUNT, DISTINCT)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SQL-aware Encryption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19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Order-preserving encryption</a:t>
            </a:r>
          </a:p>
          <a:p>
            <a:pPr lvl="1"/>
            <a:r>
              <a:rPr lang="en-US" dirty="0" smtClean="0"/>
              <a:t>If x &lt; y, then OPE(x) &lt; OPE(y)</a:t>
            </a:r>
          </a:p>
          <a:p>
            <a:pPr lvl="1"/>
            <a:r>
              <a:rPr lang="en-US" dirty="0" smtClean="0"/>
              <a:t>Allows for ORDER BY, MIN, MAX, SORT</a:t>
            </a:r>
          </a:p>
          <a:p>
            <a:r>
              <a:rPr lang="en-US" dirty="0" smtClean="0"/>
              <a:t>Join</a:t>
            </a:r>
          </a:p>
          <a:p>
            <a:pPr lvl="1"/>
            <a:r>
              <a:rPr lang="en-US" dirty="0" smtClean="0"/>
              <a:t>Prevents cross-column correlations exposed by Deterministic encryption</a:t>
            </a:r>
          </a:p>
          <a:p>
            <a:r>
              <a:rPr lang="en-US" dirty="0" smtClean="0"/>
              <a:t>Word Search</a:t>
            </a:r>
          </a:p>
          <a:p>
            <a:pPr lvl="1"/>
            <a:r>
              <a:rPr lang="en-US" dirty="0" smtClean="0"/>
              <a:t>Allows for searching over encrypted text (LIKE)</a:t>
            </a:r>
          </a:p>
          <a:p>
            <a:pPr lvl="1"/>
            <a:r>
              <a:rPr lang="en-US" dirty="0" smtClean="0"/>
              <a:t>Only full-word, can’t support regex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SQL-aware Encryption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61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Adjust layer of encryption based on query needs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Adjustable Query-based Encryption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819400"/>
            <a:ext cx="6978292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634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INSERT INTO `users`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VALUES(…, ‘Alice’,…)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530927"/>
            <a:ext cx="2619375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191000"/>
            <a:ext cx="113347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044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11111E-6 L -0.36146 -1.11111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7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`name` = ‘Alice’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838200"/>
            <a:ext cx="2009775" cy="1724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743200"/>
            <a:ext cx="801052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962400"/>
            <a:ext cx="68484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21887" y="4953000"/>
            <a:ext cx="523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* FROM `Table1` WHERE `C2-EQ` = ‘a67b65e5`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27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967038"/>
            <a:ext cx="70580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986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Attacker compromises application server, </a:t>
            </a:r>
            <a:r>
              <a:rPr lang="en-US" dirty="0" err="1" smtClean="0"/>
              <a:t>CryptDB</a:t>
            </a:r>
            <a:r>
              <a:rPr lang="en-US" dirty="0" smtClean="0"/>
              <a:t> proxy, or DBMS</a:t>
            </a:r>
          </a:p>
          <a:p>
            <a:r>
              <a:rPr lang="en-US" dirty="0" smtClean="0"/>
              <a:t>Solution: Encrypt different data with different keys – e.g. data belonging to different users</a:t>
            </a:r>
          </a:p>
          <a:p>
            <a:r>
              <a:rPr lang="en-US" dirty="0" smtClean="0"/>
              <a:t>Developers annotate DB schema to indicate how each data item should be decrypted</a:t>
            </a:r>
          </a:p>
          <a:p>
            <a:r>
              <a:rPr lang="en-US" dirty="0" smtClean="0"/>
              <a:t>Maintains security from threat 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 2: Arbitrary Threats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36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04522"/>
            <a:ext cx="7620000" cy="2300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415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chaining &amp; public key encryption allow different groups or users access to the same information</a:t>
            </a:r>
          </a:p>
          <a:p>
            <a:pPr lvl="1"/>
            <a:r>
              <a:rPr lang="en-US" dirty="0" smtClean="0"/>
              <a:t>Sub-forum that is hidden to non-group members</a:t>
            </a:r>
          </a:p>
          <a:p>
            <a:pPr lvl="1"/>
            <a:r>
              <a:rPr lang="en-US" dirty="0" smtClean="0"/>
              <a:t>Private messages between two users</a:t>
            </a:r>
          </a:p>
          <a:p>
            <a:r>
              <a:rPr lang="en-US" dirty="0" smtClean="0"/>
              <a:t>Only access data for logged in users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Threat 2: Arbitrary Threats</a:t>
            </a:r>
          </a:p>
        </p:txBody>
      </p:sp>
    </p:spTree>
    <p:extLst>
      <p:ext uri="{BB962C8B-B14F-4D97-AF65-F5344CB8AC3E}">
        <p14:creationId xmlns:p14="http://schemas.microsoft.com/office/powerpoint/2010/main" val="11111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Unencrypted databases can be very unsecure</a:t>
            </a:r>
          </a:p>
          <a:p>
            <a:pPr lvl="1"/>
            <a:r>
              <a:rPr lang="en-US" dirty="0" smtClean="0"/>
              <a:t>Attackers, malicious admins, hosting providers</a:t>
            </a:r>
          </a:p>
          <a:p>
            <a:pPr lvl="1"/>
            <a:r>
              <a:rPr lang="en-US" dirty="0" smtClean="0"/>
              <a:t>Snoop on private data: Health records, Financial Statements</a:t>
            </a:r>
          </a:p>
          <a:p>
            <a:r>
              <a:rPr lang="en-US" dirty="0" smtClean="0"/>
              <a:t>Current encrypted systems are either client-side or computationally expensive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48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phpBB</a:t>
            </a:r>
            <a:endParaRPr lang="en-US" dirty="0" smtClean="0"/>
          </a:p>
          <a:p>
            <a:pPr lvl="1"/>
            <a:r>
              <a:rPr lang="en-US" dirty="0" err="1" smtClean="0"/>
              <a:t>Opensource</a:t>
            </a:r>
            <a:r>
              <a:rPr lang="en-US" dirty="0" smtClean="0"/>
              <a:t> forum</a:t>
            </a:r>
          </a:p>
          <a:p>
            <a:pPr lvl="1"/>
            <a:r>
              <a:rPr lang="en-US" dirty="0" smtClean="0"/>
              <a:t>Users &amp; groups with varied access permissions to messages, forums, posts</a:t>
            </a:r>
          </a:p>
          <a:p>
            <a:r>
              <a:rPr lang="en-US" dirty="0" err="1" smtClean="0"/>
              <a:t>HotCRP</a:t>
            </a:r>
            <a:endParaRPr lang="en-US" dirty="0" smtClean="0"/>
          </a:p>
          <a:p>
            <a:pPr lvl="1"/>
            <a:r>
              <a:rPr lang="en-US" dirty="0" smtClean="0"/>
              <a:t>Conference review application</a:t>
            </a:r>
          </a:p>
          <a:p>
            <a:pPr lvl="1"/>
            <a:r>
              <a:rPr lang="en-US" dirty="0" smtClean="0"/>
              <a:t>Users restricted from viewing who reviewed papers</a:t>
            </a:r>
          </a:p>
          <a:p>
            <a:pPr lvl="1"/>
            <a:r>
              <a:rPr lang="en-US" dirty="0" smtClean="0"/>
              <a:t>Currently, vanilla </a:t>
            </a:r>
            <a:r>
              <a:rPr lang="en-US" dirty="0" err="1" smtClean="0"/>
              <a:t>HotCRP</a:t>
            </a:r>
            <a:r>
              <a:rPr lang="en-US" dirty="0" smtClean="0"/>
              <a:t> cannot prevent a conference chair from viewing confidential information, so many conferences setup second server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26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Grad-apply</a:t>
            </a:r>
          </a:p>
          <a:p>
            <a:pPr lvl="1"/>
            <a:r>
              <a:rPr lang="en-US" dirty="0" smtClean="0"/>
              <a:t>Graduate admissions system used by MIT EECS</a:t>
            </a:r>
          </a:p>
          <a:p>
            <a:pPr lvl="1"/>
            <a:r>
              <a:rPr lang="en-US" dirty="0" smtClean="0"/>
              <a:t>An applicant’s data can only be viewed by applicant and reviewing faculty</a:t>
            </a:r>
          </a:p>
          <a:p>
            <a:pPr lvl="1"/>
            <a:r>
              <a:rPr lang="en-US" dirty="0" smtClean="0"/>
              <a:t>Applicant can’t view letters of recommendation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73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Changes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2938463"/>
            <a:ext cx="890587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636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Evaluation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181225"/>
            <a:ext cx="8991600" cy="2426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138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Performance Evaluation (TPC-C)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29" y="2276475"/>
            <a:ext cx="43815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095500"/>
            <a:ext cx="4257675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520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 parallel clients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Evaluation (</a:t>
            </a:r>
            <a:r>
              <a:rPr lang="en-US" dirty="0" err="1" smtClean="0"/>
              <a:t>phpBB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76600"/>
            <a:ext cx="4295775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057" y="4252912"/>
            <a:ext cx="439102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487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Layer of security for typical databases that guarantees a certain level of confidentiality for different threats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67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Cannot support both computation and comparison on the same column</a:t>
            </a:r>
          </a:p>
          <a:p>
            <a:pPr lvl="1"/>
            <a:r>
              <a:rPr lang="en-US" dirty="0" smtClean="0"/>
              <a:t>E.g. WHERE salary &gt; </a:t>
            </a:r>
            <a:r>
              <a:rPr lang="en-US" dirty="0" err="1" smtClean="0"/>
              <a:t>employment_length</a:t>
            </a:r>
            <a:r>
              <a:rPr lang="en-US" dirty="0" smtClean="0"/>
              <a:t>*1200</a:t>
            </a:r>
          </a:p>
          <a:p>
            <a:r>
              <a:rPr lang="en-US" dirty="0" smtClean="0"/>
              <a:t>In multi-key mode, cannot support server-side computations on encrypted data affecting multiple entities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07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features to secure Integrity of data in addition to Confidentiality</a:t>
            </a:r>
          </a:p>
          <a:p>
            <a:pPr lvl="1"/>
            <a:r>
              <a:rPr lang="en-US" dirty="0" smtClean="0"/>
              <a:t>Perhaps impractical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74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15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Intermediate point between DBMS and application server</a:t>
            </a:r>
          </a:p>
          <a:p>
            <a:r>
              <a:rPr lang="en-US" dirty="0" smtClean="0"/>
              <a:t>Executes queries </a:t>
            </a:r>
            <a:r>
              <a:rPr lang="en-US" dirty="0"/>
              <a:t>o</a:t>
            </a:r>
            <a:r>
              <a:rPr lang="en-US" dirty="0" smtClean="0"/>
              <a:t>ver encrypted data</a:t>
            </a:r>
          </a:p>
          <a:p>
            <a:r>
              <a:rPr lang="en-US" dirty="0" smtClean="0"/>
              <a:t>Efficiently supports SQL queries</a:t>
            </a:r>
          </a:p>
          <a:p>
            <a:pPr lvl="1"/>
            <a:r>
              <a:rPr lang="en-US" dirty="0" smtClean="0"/>
              <a:t>Equality checks, sums, joins,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Supports most relational queries</a:t>
            </a:r>
          </a:p>
          <a:p>
            <a:r>
              <a:rPr lang="en-US" dirty="0" smtClean="0"/>
              <a:t>Symmetric &amp; public key encryption</a:t>
            </a:r>
          </a:p>
          <a:p>
            <a:r>
              <a:rPr lang="en-US" dirty="0" smtClean="0"/>
              <a:t>MySQL 5.1 &amp; </a:t>
            </a:r>
            <a:r>
              <a:rPr lang="en-US" dirty="0" err="1" smtClean="0"/>
              <a:t>Postgres</a:t>
            </a:r>
            <a:r>
              <a:rPr lang="en-US" dirty="0" smtClean="0"/>
              <a:t> 9.0</a:t>
            </a:r>
          </a:p>
          <a:p>
            <a:r>
              <a:rPr lang="en-US" dirty="0" smtClean="0"/>
              <a:t>C++ &amp; </a:t>
            </a:r>
            <a:r>
              <a:rPr lang="en-US" dirty="0" err="1" smtClean="0"/>
              <a:t>Lua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CryptDB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34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Works for 99.5% of columns used by MIT applications</a:t>
            </a:r>
          </a:p>
          <a:p>
            <a:r>
              <a:rPr lang="en-US" dirty="0" smtClean="0"/>
              <a:t>Low overhead</a:t>
            </a:r>
          </a:p>
          <a:p>
            <a:pPr lvl="1"/>
            <a:r>
              <a:rPr lang="en-US" dirty="0" smtClean="0"/>
              <a:t>Reduced throughput by only 14.5% for </a:t>
            </a:r>
            <a:r>
              <a:rPr lang="en-US" dirty="0" err="1" smtClean="0"/>
              <a:t>phpBB</a:t>
            </a:r>
            <a:r>
              <a:rPr lang="en-US" dirty="0"/>
              <a:t> </a:t>
            </a:r>
            <a:r>
              <a:rPr lang="en-US" dirty="0" smtClean="0"/>
              <a:t>forum </a:t>
            </a:r>
            <a:r>
              <a:rPr lang="en-US" dirty="0" err="1" smtClean="0"/>
              <a:t>andby</a:t>
            </a:r>
            <a:r>
              <a:rPr lang="en-US" dirty="0" smtClean="0"/>
              <a:t> 26% for TPC-C</a:t>
            </a:r>
          </a:p>
          <a:p>
            <a:r>
              <a:rPr lang="en-US" dirty="0" smtClean="0"/>
              <a:t>6 applications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Evalution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38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Intercepts all queries</a:t>
            </a:r>
          </a:p>
          <a:p>
            <a:r>
              <a:rPr lang="en-US" dirty="0" smtClean="0"/>
              <a:t>Encrypts &amp; decrypts data</a:t>
            </a:r>
          </a:p>
          <a:p>
            <a:r>
              <a:rPr lang="en-US" dirty="0" smtClean="0"/>
              <a:t>Hides decryption keys from DBMS</a:t>
            </a:r>
          </a:p>
          <a:p>
            <a:r>
              <a:rPr lang="en-US" dirty="0" smtClean="0"/>
              <a:t>Prevents access to logged out users’ data</a:t>
            </a:r>
          </a:p>
          <a:p>
            <a:r>
              <a:rPr lang="en-US" dirty="0" smtClean="0"/>
              <a:t>Can’t prevent deletion of data or maintain integrity of application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Database Management System Proxy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105400"/>
            <a:ext cx="732472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114800" y="5105400"/>
            <a:ext cx="3048000" cy="8477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-Right Arrow 6"/>
          <p:cNvSpPr/>
          <p:nvPr/>
        </p:nvSpPr>
        <p:spPr>
          <a:xfrm>
            <a:off x="4298576" y="5355431"/>
            <a:ext cx="2514600" cy="3476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9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Attacker: (Passive) Malicious admin or attacker with access to DBMS</a:t>
            </a:r>
          </a:p>
          <a:p>
            <a:pPr lvl="1"/>
            <a:r>
              <a:rPr lang="en-US" dirty="0" smtClean="0"/>
              <a:t>More likely to read or leak data than to alter or delete</a:t>
            </a:r>
          </a:p>
          <a:p>
            <a:r>
              <a:rPr lang="en-US" dirty="0" smtClean="0"/>
              <a:t>Goal: Confidentiality</a:t>
            </a:r>
          </a:p>
          <a:p>
            <a:r>
              <a:rPr lang="en-US" dirty="0" smtClean="0"/>
              <a:t>Approach</a:t>
            </a:r>
          </a:p>
          <a:p>
            <a:pPr lvl="1"/>
            <a:r>
              <a:rPr lang="en-US" dirty="0" err="1" smtClean="0"/>
              <a:t>CryptDB</a:t>
            </a:r>
            <a:r>
              <a:rPr lang="en-US" dirty="0" smtClean="0"/>
              <a:t> encrypts queries and inserted data</a:t>
            </a:r>
          </a:p>
          <a:p>
            <a:pPr lvl="1"/>
            <a:r>
              <a:rPr lang="en-US" dirty="0" smtClean="0"/>
              <a:t>Hides column information from DBMS</a:t>
            </a:r>
          </a:p>
          <a:p>
            <a:pPr lvl="1"/>
            <a:r>
              <a:rPr lang="en-US" dirty="0" smtClean="0"/>
              <a:t>Only exposes necessary columns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 1: DBMS Compromise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82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Guarantees</a:t>
            </a:r>
            <a:endParaRPr lang="en-US" dirty="0"/>
          </a:p>
          <a:p>
            <a:pPr lvl="1"/>
            <a:r>
              <a:rPr lang="en-US" dirty="0" smtClean="0"/>
              <a:t>Sensitive data is not plaintext readable by DBMS</a:t>
            </a:r>
          </a:p>
          <a:p>
            <a:pPr lvl="1"/>
            <a:r>
              <a:rPr lang="en-US" dirty="0" smtClean="0"/>
              <a:t>DBMS can’t read results of queries not requested by </a:t>
            </a:r>
            <a:r>
              <a:rPr lang="en-US" dirty="0" err="1" smtClean="0"/>
              <a:t>CryptDB</a:t>
            </a:r>
            <a:endParaRPr lang="en-US" dirty="0" smtClean="0"/>
          </a:p>
          <a:p>
            <a:r>
              <a:rPr lang="en-US" dirty="0" smtClean="0"/>
              <a:t>Can’t Hide</a:t>
            </a:r>
          </a:p>
          <a:p>
            <a:pPr lvl="1"/>
            <a:r>
              <a:rPr lang="en-US" dirty="0" smtClean="0"/>
              <a:t>Table structure, number of rows, column types, column relationships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Threat 1: DBMS Compromise</a:t>
            </a:r>
          </a:p>
        </p:txBody>
      </p:sp>
    </p:spTree>
    <p:extLst>
      <p:ext uri="{BB962C8B-B14F-4D97-AF65-F5344CB8AC3E}">
        <p14:creationId xmlns:p14="http://schemas.microsoft.com/office/powerpoint/2010/main" val="183875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Proxy intercepts and rewrites query</a:t>
            </a:r>
          </a:p>
          <a:p>
            <a:pPr lvl="1"/>
            <a:r>
              <a:rPr lang="en-US" dirty="0" err="1" smtClean="0"/>
              <a:t>anonymizes</a:t>
            </a:r>
            <a:r>
              <a:rPr lang="en-US" dirty="0" smtClean="0"/>
              <a:t> table and </a:t>
            </a:r>
            <a:r>
              <a:rPr lang="en-US" dirty="0" err="1" smtClean="0"/>
              <a:t>cloumn</a:t>
            </a:r>
            <a:r>
              <a:rPr lang="en-US" dirty="0" smtClean="0"/>
              <a:t> names</a:t>
            </a:r>
          </a:p>
          <a:p>
            <a:pPr lvl="1"/>
            <a:r>
              <a:rPr lang="en-US" dirty="0" smtClean="0"/>
              <a:t>Encrypts using a master Secret Key</a:t>
            </a:r>
          </a:p>
          <a:p>
            <a:r>
              <a:rPr lang="en-US" dirty="0" smtClean="0"/>
              <a:t>Passes new query to DBMS</a:t>
            </a:r>
          </a:p>
          <a:p>
            <a:r>
              <a:rPr lang="en-US" dirty="0" smtClean="0"/>
              <a:t>Decrypts query results and returns it to the application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Queries over Encrypted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35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99" y="1905000"/>
            <a:ext cx="741045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77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246</TotalTime>
  <Words>690</Words>
  <Application>Microsoft Office PowerPoint</Application>
  <PresentationFormat>On-screen Show (4:3)</PresentationFormat>
  <Paragraphs>118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Concourse</vt:lpstr>
      <vt:lpstr>CryptDB: Protecting Confidentiality with Encrypted Query Processing</vt:lpstr>
      <vt:lpstr>Motivation</vt:lpstr>
      <vt:lpstr>CryptDB</vt:lpstr>
      <vt:lpstr>Evalution</vt:lpstr>
      <vt:lpstr>Database Management System Proxy</vt:lpstr>
      <vt:lpstr>Threat 1: DBMS Compromise</vt:lpstr>
      <vt:lpstr>Threat 1: DBMS Compromise</vt:lpstr>
      <vt:lpstr>Queries over Encrypted Data</vt:lpstr>
      <vt:lpstr>Example</vt:lpstr>
      <vt:lpstr>Queries over Encrypted Data</vt:lpstr>
      <vt:lpstr>SQL-aware Encryption</vt:lpstr>
      <vt:lpstr>SQL-aware Encryption</vt:lpstr>
      <vt:lpstr>Adjustable Query-based Encryption</vt:lpstr>
      <vt:lpstr>Example</vt:lpstr>
      <vt:lpstr>Example</vt:lpstr>
      <vt:lpstr>Example</vt:lpstr>
      <vt:lpstr>Threat 2: Arbitrary Threats</vt:lpstr>
      <vt:lpstr>Example</vt:lpstr>
      <vt:lpstr>Threat 2: Arbitrary Threats</vt:lpstr>
      <vt:lpstr>Case Studies</vt:lpstr>
      <vt:lpstr>Case Studies</vt:lpstr>
      <vt:lpstr>Application Changes</vt:lpstr>
      <vt:lpstr>Functional Evaluation</vt:lpstr>
      <vt:lpstr>Performance Evaluation (TPC-C)</vt:lpstr>
      <vt:lpstr>Performance Evaluation (phpBB)</vt:lpstr>
      <vt:lpstr>Contribution</vt:lpstr>
      <vt:lpstr>Weaknesses</vt:lpstr>
      <vt:lpstr>Improvement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CryptDB: Protecting Confidentiality with Encrypted Query Processing</dc:title>
  <dc:creator>Chris Zorn</dc:creator>
  <cp:lastModifiedBy>Cliff Zou</cp:lastModifiedBy>
  <cp:revision>76</cp:revision>
  <dcterms:created xsi:type="dcterms:W3CDTF">2013-04-08T01:24:52Z</dcterms:created>
  <dcterms:modified xsi:type="dcterms:W3CDTF">2013-04-08T13:55:19Z</dcterms:modified>
</cp:coreProperties>
</file>