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1" r:id="rId6"/>
    <p:sldId id="262" r:id="rId7"/>
    <p:sldId id="291" r:id="rId8"/>
    <p:sldId id="292" r:id="rId9"/>
    <p:sldId id="293" r:id="rId10"/>
    <p:sldId id="294" r:id="rId11"/>
    <p:sldId id="296" r:id="rId12"/>
    <p:sldId id="295" r:id="rId13"/>
    <p:sldId id="297" r:id="rId14"/>
    <p:sldId id="263" r:id="rId15"/>
    <p:sldId id="264" r:id="rId16"/>
    <p:sldId id="269" r:id="rId17"/>
    <p:sldId id="298" r:id="rId18"/>
    <p:sldId id="265" r:id="rId19"/>
    <p:sldId id="268" r:id="rId20"/>
    <p:sldId id="270" r:id="rId21"/>
    <p:sldId id="302" r:id="rId22"/>
    <p:sldId id="271" r:id="rId23"/>
    <p:sldId id="272" r:id="rId24"/>
    <p:sldId id="273" r:id="rId25"/>
    <p:sldId id="299" r:id="rId26"/>
    <p:sldId id="303" r:id="rId27"/>
    <p:sldId id="290" r:id="rId28"/>
    <p:sldId id="300" r:id="rId29"/>
    <p:sldId id="304" r:id="rId30"/>
    <p:sldId id="301" r:id="rId31"/>
    <p:sldId id="266" r:id="rId32"/>
    <p:sldId id="306" r:id="rId33"/>
    <p:sldId id="285" r:id="rId34"/>
    <p:sldId id="284" r:id="rId35"/>
    <p:sldId id="286" r:id="rId36"/>
    <p:sldId id="287" r:id="rId37"/>
    <p:sldId id="305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E1"/>
    <a:srgbClr val="FFDC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DA34-E4F6-4658-81A0-41F55899A36D}" type="datetimeFigureOut">
              <a:rPr lang="en-US" smtClean="0"/>
              <a:pPr/>
              <a:t>4/7/2013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A2674-D92E-4415-8768-C4288F3F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A2674-D92E-4415-8768-C4288F3F2C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A2674-D92E-4415-8768-C4288F3F2CE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0270C7-326C-45F2-A25C-F3ECA5A03175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4E81-5512-494A-A81D-157236408F0F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81B7-2EF0-470F-9398-D9845E1FFC8A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9513A7-726A-4CC0-8EFB-51CBA038ABE7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1CA018-DEFB-41FC-81CB-B7ECC8A4A74F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F7C-31AB-4A6C-BB24-21756BD19EA1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85DF-7145-4A31-8771-ED6BF961BA78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B4FF24-FE66-4F36-B4AF-FAC55EB4AEEC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7270-0F2B-46A4-ABF0-7A48EC4C8E2C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8F48E7-A326-49E6-8575-50D75DA8A9B8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12AAD2-30EF-45D2-99FA-E056FECADFD8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4AD80D-1DDC-4116-8B50-DD117ABEAA08}" type="datetime1">
              <a:rPr lang="en-US" smtClean="0"/>
              <a:pPr/>
              <a:t>4/7/2013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C78368-54AF-4A4B-97DA-75337A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295400"/>
            <a:ext cx="6477000" cy="1894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  <a:t>Countering Kernel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</a:rPr>
              <a:t>Rootkits</a:t>
            </a: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  <a:t> with Lightweight Hook Protection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495800"/>
            <a:ext cx="6172200" cy="187912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Presented by: </a:t>
            </a:r>
          </a:p>
          <a:p>
            <a:pPr algn="ctr">
              <a:lnSpc>
                <a:spcPct val="8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Ruaa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Abdulrahman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CAP 6135 .. Malware and Software Vulnerability Analysis </a:t>
            </a:r>
          </a:p>
          <a:p>
            <a:pPr algn="ctr">
              <a:lnSpc>
                <a:spcPct val="80000"/>
              </a:lnSpc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April 08, 2013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7467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Protection </a:t>
            </a:r>
            <a:r>
              <a:rPr lang="en-US" sz="2800" dirty="0" smtClean="0"/>
              <a:t>granularity </a:t>
            </a:r>
            <a:r>
              <a:rPr lang="en-US" sz="2800" dirty="0" smtClean="0"/>
              <a:t>gap </a:t>
            </a:r>
            <a:r>
              <a:rPr lang="en-US" sz="2800" b="1" dirty="0" smtClean="0"/>
              <a:t>Challenge</a:t>
            </a:r>
          </a:p>
          <a:p>
            <a:pPr>
              <a:lnSpc>
                <a:spcPct val="90000"/>
              </a:lnSpc>
              <a:buNone/>
            </a:pPr>
            <a:endParaRPr lang="en-US" sz="2800" b="1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Efficient Hook </a:t>
            </a:r>
            <a:r>
              <a:rPr lang="en-US" sz="2400" dirty="0" smtClean="0"/>
              <a:t>protection requires </a:t>
            </a:r>
            <a:r>
              <a:rPr lang="en-US" sz="2400" b="1" dirty="0" smtClean="0"/>
              <a:t>byte - level granularity.</a:t>
            </a:r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.. Hardware </a:t>
            </a:r>
            <a:r>
              <a:rPr lang="en-US" sz="2400" dirty="0" smtClean="0"/>
              <a:t>only provides </a:t>
            </a:r>
            <a:r>
              <a:rPr lang="en-US" sz="2400" b="1" dirty="0" smtClean="0"/>
              <a:t>page level </a:t>
            </a:r>
            <a:r>
              <a:rPr lang="en-US" sz="2400" b="1" dirty="0" smtClean="0"/>
              <a:t>protection</a:t>
            </a:r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AND .. Since  </a:t>
            </a:r>
            <a:r>
              <a:rPr lang="en-US" sz="2400" dirty="0" err="1" smtClean="0"/>
              <a:t>kernal</a:t>
            </a:r>
            <a:r>
              <a:rPr lang="en-US" sz="2400" dirty="0" smtClean="0"/>
              <a:t>  hooks are scattered across the </a:t>
            </a:r>
            <a:r>
              <a:rPr lang="en-US" sz="2400" dirty="0" err="1" smtClean="0"/>
              <a:t>kernal</a:t>
            </a:r>
            <a:r>
              <a:rPr lang="en-US" sz="2400" dirty="0" smtClean="0"/>
              <a:t> space and often co-located with other dynamic </a:t>
            </a:r>
            <a:r>
              <a:rPr lang="en-US" sz="2400" dirty="0" err="1" smtClean="0"/>
              <a:t>kernal</a:t>
            </a:r>
            <a:r>
              <a:rPr lang="en-US" sz="2400" dirty="0" smtClean="0"/>
              <a:t> data, 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SO .. we can not simply use hardware-based  page level protection.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Experiment ..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- They analyzed a typical </a:t>
            </a:r>
            <a:r>
              <a:rPr lang="en-US" dirty="0" err="1" smtClean="0"/>
              <a:t>Ubuntu</a:t>
            </a:r>
            <a:r>
              <a:rPr lang="en-US" dirty="0" smtClean="0"/>
              <a:t> 8.04 server using a whole emulator called QEMU. </a:t>
            </a:r>
          </a:p>
          <a:p>
            <a:pPr>
              <a:buNone/>
            </a:pPr>
            <a:r>
              <a:rPr lang="en-US" dirty="0" smtClean="0"/>
              <a:t>    - They used 5881 Linux </a:t>
            </a:r>
            <a:r>
              <a:rPr lang="en-US" dirty="0" err="1" smtClean="0"/>
              <a:t>Kernal</a:t>
            </a:r>
            <a:r>
              <a:rPr lang="en-US" dirty="0" smtClean="0"/>
              <a:t> Hooks.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- They found that these </a:t>
            </a:r>
            <a:r>
              <a:rPr lang="en-US" dirty="0" err="1" smtClean="0"/>
              <a:t>Kernal</a:t>
            </a:r>
            <a:r>
              <a:rPr lang="en-US" dirty="0" smtClean="0"/>
              <a:t> hooks are scattered across 41 Pages and some of them located in dynamic </a:t>
            </a:r>
            <a:r>
              <a:rPr lang="en-US" dirty="0" err="1" smtClean="0"/>
              <a:t>kernal</a:t>
            </a:r>
            <a:r>
              <a:rPr lang="en-US" dirty="0" smtClean="0"/>
              <a:t> heap.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55638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24000"/>
            <a:ext cx="7543800" cy="447356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Pages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Non-continuous </a:t>
            </a:r>
            <a:r>
              <a:rPr lang="en-US" dirty="0" smtClean="0"/>
              <a:t>memory </a:t>
            </a:r>
            <a:r>
              <a:rPr lang="en-US" dirty="0" smtClean="0"/>
              <a:t>blocks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Creates </a:t>
            </a:r>
            <a:r>
              <a:rPr lang="en-US" dirty="0" smtClean="0"/>
              <a:t>a mapping between a physical address and a virtual </a:t>
            </a:r>
            <a:r>
              <a:rPr lang="en-US" dirty="0" smtClean="0"/>
              <a:t>ones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Provides virtual RAM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err="1" smtClean="0"/>
              <a:t>Hooksafe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153400" cy="4873752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3200" dirty="0" err="1" smtClean="0"/>
              <a:t>Hooksafe</a:t>
            </a:r>
            <a:r>
              <a:rPr lang="en-US" sz="3200" dirty="0" smtClean="0"/>
              <a:t> is a </a:t>
            </a:r>
            <a:r>
              <a:rPr lang="en-US" sz="3200" dirty="0" smtClean="0"/>
              <a:t>hypervisor-based lightweight  system that </a:t>
            </a:r>
            <a:r>
              <a:rPr lang="en-US" sz="3200" dirty="0" smtClean="0"/>
              <a:t>able to efficiently protect thousands of kernel hooks in a guest OS from </a:t>
            </a:r>
            <a:r>
              <a:rPr lang="en-US" sz="3200" dirty="0" smtClean="0"/>
              <a:t>being hijacked </a:t>
            </a:r>
          </a:p>
          <a:p>
            <a:pPr>
              <a:buFont typeface="Courier New" pitchFamily="49" charset="0"/>
              <a:buChar char="o"/>
            </a:pPr>
            <a:endParaRPr lang="en-US" sz="3200" dirty="0" smtClean="0"/>
          </a:p>
          <a:p>
            <a:pPr marL="274320" lvl="1">
              <a:spcBef>
                <a:spcPts val="600"/>
              </a:spcBef>
              <a:buSzPct val="70000"/>
              <a:buFont typeface="Courier New" pitchFamily="49" charset="0"/>
              <a:buChar char="o"/>
            </a:pPr>
            <a:r>
              <a:rPr lang="en-US" sz="2400" dirty="0" smtClean="0"/>
              <a:t> </a:t>
            </a:r>
            <a:r>
              <a:rPr lang="en-US" sz="2800" dirty="0" smtClean="0"/>
              <a:t>“In computing, a </a:t>
            </a:r>
            <a:r>
              <a:rPr lang="en-US" sz="2800" b="1" dirty="0" smtClean="0"/>
              <a:t>hypervisor</a:t>
            </a:r>
            <a:r>
              <a:rPr lang="en-US" sz="2800" dirty="0" smtClean="0"/>
              <a:t>, also called </a:t>
            </a:r>
            <a:r>
              <a:rPr lang="en-US" sz="2800" b="1" dirty="0" smtClean="0"/>
              <a:t>virtual machine monitor</a:t>
            </a:r>
            <a:r>
              <a:rPr lang="en-US" sz="2800" dirty="0" smtClean="0"/>
              <a:t> (</a:t>
            </a:r>
            <a:r>
              <a:rPr lang="en-US" sz="2800" b="1" dirty="0" smtClean="0"/>
              <a:t>VMM</a:t>
            </a:r>
            <a:r>
              <a:rPr lang="en-US" sz="2800" dirty="0" smtClean="0"/>
              <a:t>), is one of many virtualization techniques which allow multiple operating systems, termed </a:t>
            </a:r>
            <a:r>
              <a:rPr lang="en-US" sz="2800" b="1" i="1" dirty="0" smtClean="0"/>
              <a:t>guests</a:t>
            </a:r>
            <a:r>
              <a:rPr lang="en-US" sz="2800" dirty="0" smtClean="0"/>
              <a:t>, to run concurrently on a host computer, a feature called hardware virtualization</a:t>
            </a:r>
            <a:r>
              <a:rPr lang="en-US" sz="2800" dirty="0" smtClean="0"/>
              <a:t>.”</a:t>
            </a:r>
            <a:r>
              <a:rPr lang="en-US" sz="2800" dirty="0" smtClean="0"/>
              <a:t>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Wikipedia</a:t>
            </a:r>
            <a:endParaRPr lang="en-US" sz="2400" b="1" i="1" u="sng" dirty="0" smtClean="0">
              <a:solidFill>
                <a:srgbClr val="FF0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3200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err="1" smtClean="0"/>
              <a:t>Hooksafe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Assumptions:</a:t>
            </a:r>
          </a:p>
          <a:p>
            <a:pPr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fr-FR" sz="2800" dirty="0" smtClean="0"/>
              <a:t>A </a:t>
            </a:r>
            <a:r>
              <a:rPr lang="en-US" sz="2800" dirty="0" smtClean="0"/>
              <a:t>hypervisor will be used to monitor virtual </a:t>
            </a:r>
            <a:r>
              <a:rPr lang="en-US" sz="2800" dirty="0" smtClean="0"/>
              <a:t>machines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n-US" sz="28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-  A </a:t>
            </a:r>
            <a:r>
              <a:rPr lang="en-US" sz="2800" dirty="0" smtClean="0"/>
              <a:t>bootstrap like </a:t>
            </a:r>
            <a:r>
              <a:rPr lang="en-US" sz="2800" dirty="0" err="1" smtClean="0"/>
              <a:t>tboot</a:t>
            </a:r>
            <a:r>
              <a:rPr lang="en-US" sz="2800" dirty="0" smtClean="0"/>
              <a:t> exists to establish a static root of trust of the system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 hypervisor can be securely loaded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Protect the kernel at boot time </a:t>
            </a:r>
            <a:endParaRPr lang="en-US" sz="2400" dirty="0" smtClean="0"/>
          </a:p>
          <a:p>
            <a:pPr lvl="1"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- Runtime </a:t>
            </a:r>
            <a:r>
              <a:rPr lang="en-US" sz="2800" dirty="0" smtClean="0"/>
              <a:t>integrity of hypervisor is maintained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>
            <a:normAutofit/>
          </a:bodyPr>
          <a:lstStyle/>
          <a:p>
            <a:r>
              <a:rPr lang="en-US" dirty="0" err="1" smtClean="0"/>
              <a:t>Hooksafe</a:t>
            </a:r>
            <a:r>
              <a:rPr lang="en-US" dirty="0" smtClean="0"/>
              <a:t>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smtClean="0"/>
              <a:t>order to resolve the </a:t>
            </a:r>
            <a:r>
              <a:rPr lang="en-US" b="1" dirty="0" smtClean="0"/>
              <a:t>protection granularity </a:t>
            </a:r>
            <a:r>
              <a:rPr lang="en-US" b="1" dirty="0" smtClean="0"/>
              <a:t>gap problem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They Relocate </a:t>
            </a:r>
            <a:r>
              <a:rPr lang="en-US" dirty="0" smtClean="0"/>
              <a:t>kernel hooks to a dedicate page- aligned memory space.</a:t>
            </a:r>
          </a:p>
          <a:p>
            <a:pPr lvl="0"/>
            <a:r>
              <a:rPr lang="en-US" dirty="0" smtClean="0"/>
              <a:t>Introduce thin hook indirection layer to regulate accesses to them with </a:t>
            </a:r>
            <a:r>
              <a:rPr lang="en-US" dirty="0" smtClean="0"/>
              <a:t>hardware </a:t>
            </a:r>
            <a:r>
              <a:rPr lang="en-US" dirty="0" smtClean="0"/>
              <a:t>based page level protection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created </a:t>
            </a:r>
            <a:r>
              <a:rPr lang="en-US" dirty="0" smtClean="0"/>
              <a:t>a shadow copy of the kernel hooks in a centralized location. Any attempt to modify the shadow copy will be trapped and verified by the underlying hypervisor 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/>
          <a:lstStyle/>
          <a:p>
            <a:r>
              <a:rPr lang="en-US" dirty="0" err="1" smtClean="0"/>
              <a:t>Hooksafe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All read and Write accesses to protected </a:t>
            </a:r>
            <a:r>
              <a:rPr lang="en-US" dirty="0" err="1" smtClean="0"/>
              <a:t>Kernal</a:t>
            </a:r>
            <a:r>
              <a:rPr lang="en-US" dirty="0" smtClean="0"/>
              <a:t> hooks are routed through the hook indirection layer.</a:t>
            </a:r>
          </a:p>
          <a:p>
            <a:endParaRPr lang="en-US" dirty="0" smtClean="0"/>
          </a:p>
          <a:p>
            <a:r>
              <a:rPr lang="en-US" dirty="0" smtClean="0"/>
              <a:t>Only hypervisor can write to the memory pages of protected kernel,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read access they </a:t>
            </a:r>
            <a:r>
              <a:rPr lang="en-US" dirty="0" smtClean="0"/>
              <a:t>use </a:t>
            </a:r>
            <a:r>
              <a:rPr lang="en-US" dirty="0" smtClean="0"/>
              <a:t>piece of indirection code residing in the guest OS kernel memory to read corresponding shadow </a:t>
            </a:r>
            <a:r>
              <a:rPr lang="en-US" dirty="0" smtClean="0"/>
              <a:t>hook.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err="1" smtClean="0"/>
              <a:t>Hooksafe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err="1" smtClean="0"/>
              <a:t>Hooksafe</a:t>
            </a:r>
            <a:r>
              <a:rPr lang="en-US" dirty="0" smtClean="0"/>
              <a:t> achieves its functionality in two steps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1- Offline </a:t>
            </a:r>
            <a:r>
              <a:rPr lang="en-US" dirty="0" smtClean="0"/>
              <a:t>hook </a:t>
            </a:r>
            <a:r>
              <a:rPr lang="en-US" dirty="0" smtClean="0"/>
              <a:t>profiles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2- On </a:t>
            </a:r>
            <a:r>
              <a:rPr lang="en-US" dirty="0" smtClean="0"/>
              <a:t>line hook protector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3657600"/>
            <a:ext cx="6629400" cy="22098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Offline hook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it is  a component </a:t>
            </a:r>
            <a:r>
              <a:rPr lang="en-US" dirty="0" smtClean="0"/>
              <a:t>that profiles </a:t>
            </a:r>
            <a:r>
              <a:rPr lang="en-US" dirty="0" smtClean="0"/>
              <a:t>the guest kernel execution and outputs a </a:t>
            </a:r>
            <a:r>
              <a:rPr lang="en-US" b="1" dirty="0" smtClean="0"/>
              <a:t>hook access profile </a:t>
            </a:r>
            <a:r>
              <a:rPr lang="en-US" dirty="0" smtClean="0"/>
              <a:t>for each protected </a:t>
            </a:r>
            <a:r>
              <a:rPr lang="en-US" dirty="0" smtClean="0"/>
              <a:t>hook.</a:t>
            </a:r>
          </a:p>
          <a:p>
            <a:endParaRPr lang="en-US" dirty="0" smtClean="0"/>
          </a:p>
          <a:p>
            <a:r>
              <a:rPr lang="en-US" dirty="0" smtClean="0"/>
              <a:t>Hook access profile </a:t>
            </a:r>
            <a:r>
              <a:rPr lang="en-US" dirty="0" smtClean="0"/>
              <a:t>will be used to enable transparent hook indirection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Kernal</a:t>
            </a:r>
            <a:r>
              <a:rPr lang="en-US" dirty="0" smtClean="0"/>
              <a:t> </a:t>
            </a:r>
            <a:r>
              <a:rPr lang="en-US" dirty="0" smtClean="0"/>
              <a:t>instructions </a:t>
            </a:r>
            <a:r>
              <a:rPr lang="en-US" dirty="0" smtClean="0"/>
              <a:t>that read or write to a hook called </a:t>
            </a:r>
            <a:r>
              <a:rPr lang="en-US" b="1" dirty="0" smtClean="0"/>
              <a:t>Hook Access Points </a:t>
            </a:r>
            <a:r>
              <a:rPr lang="en-US" dirty="0" smtClean="0"/>
              <a:t>(HAPs). 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>
            <a:noAutofit/>
          </a:bodyPr>
          <a:lstStyle/>
          <a:p>
            <a:r>
              <a:rPr lang="en-US" sz="4000" dirty="0" smtClean="0"/>
              <a:t>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/>
              <a:t>Authors: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North Carolina State University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Zhi</a:t>
            </a:r>
            <a:r>
              <a:rPr lang="en-US" dirty="0" smtClean="0"/>
              <a:t> Wang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Xuxian</a:t>
            </a:r>
            <a:r>
              <a:rPr lang="en-US" dirty="0" smtClean="0"/>
              <a:t> Jiang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Peng</a:t>
            </a:r>
            <a:r>
              <a:rPr lang="en-US" dirty="0" smtClean="0"/>
              <a:t> </a:t>
            </a:r>
            <a:r>
              <a:rPr lang="en-US" dirty="0" err="1" smtClean="0"/>
              <a:t>Ning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Microsoft Research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Weidong</a:t>
            </a:r>
            <a:r>
              <a:rPr lang="en-US" dirty="0" smtClean="0"/>
              <a:t> Cui</a:t>
            </a:r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Published at</a:t>
            </a:r>
            <a:r>
              <a:rPr lang="en-US" dirty="0" smtClean="0"/>
              <a:t>: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CCS '09 Proceedings of the 16th ACM conference  on Computer and communications security, Chicago, Illinois, USA, 2009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Sponsored by: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dirty="0" smtClean="0"/>
              <a:t>NSF 0852131, 0855297, 0855036, and 0910767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Offline hook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3810000" cy="3505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1- </a:t>
            </a:r>
            <a:r>
              <a:rPr lang="en-US" b="1" dirty="0" smtClean="0"/>
              <a:t>Static </a:t>
            </a:r>
            <a:r>
              <a:rPr lang="en-US" b="1" dirty="0" smtClean="0"/>
              <a:t>analysis</a:t>
            </a:r>
          </a:p>
          <a:p>
            <a:r>
              <a:rPr lang="en-US" dirty="0" smtClean="0"/>
              <a:t>performed on </a:t>
            </a:r>
            <a:r>
              <a:rPr lang="en-US" dirty="0" smtClean="0"/>
              <a:t>OS kernel source code, </a:t>
            </a:r>
            <a:endParaRPr lang="en-US" dirty="0" smtClean="0"/>
          </a:p>
          <a:p>
            <a:r>
              <a:rPr lang="en-US" dirty="0" smtClean="0"/>
              <a:t>Utilize </a:t>
            </a:r>
            <a:r>
              <a:rPr lang="en-US" dirty="0" smtClean="0"/>
              <a:t>known program analysis technique to automatically collect hook access profile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More complete, but less </a:t>
            </a:r>
            <a:r>
              <a:rPr lang="en-US" dirty="0" smtClean="0"/>
              <a:t>precise.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143000"/>
            <a:ext cx="78486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the Design .. There are two approaches: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19600" y="1828800"/>
            <a:ext cx="4038600" cy="38862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lvl="0"/>
            <a:r>
              <a:rPr lang="en-US" sz="2400" dirty="0" smtClean="0"/>
              <a:t>2- </a:t>
            </a:r>
            <a:r>
              <a:rPr lang="en-US" sz="2400" b="1" dirty="0" smtClean="0"/>
              <a:t>Dynamic analysis</a:t>
            </a:r>
            <a:endParaRPr lang="en-US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/>
              <a:t>Doesn’t need OS kernel source code,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run the target system on the top of an emulator and monitor every memory access to derive the hook access instruction</a:t>
            </a:r>
            <a:r>
              <a:rPr lang="en-US" sz="2400" dirty="0" smtClean="0"/>
              <a:t>.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Allow for </a:t>
            </a:r>
            <a:r>
              <a:rPr lang="en-US" sz="2400" dirty="0" smtClean="0"/>
              <a:t>recording precise runtime </a:t>
            </a:r>
            <a:r>
              <a:rPr lang="en-US" sz="2400" dirty="0" smtClean="0"/>
              <a:t>information, but less </a:t>
            </a:r>
            <a:r>
              <a:rPr lang="en-US" sz="2400" dirty="0" smtClean="0"/>
              <a:t>coverage</a:t>
            </a:r>
            <a:endParaRPr lang="en-US" sz="2400" dirty="0" smtClean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n-US" sz="2400" dirty="0" smtClean="0"/>
          </a:p>
          <a:p>
            <a:endParaRPr lang="en-US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5715000"/>
            <a:ext cx="7848600" cy="4572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lang="en-US" sz="2000" b="1" dirty="0" err="1" smtClean="0"/>
              <a:t>ookSafe</a:t>
            </a:r>
            <a:r>
              <a:rPr lang="en-US" sz="2000" dirty="0" smtClean="0"/>
              <a:t> chooses Precision (</a:t>
            </a:r>
            <a:r>
              <a:rPr lang="en-US" sz="2000" b="1" dirty="0" smtClean="0"/>
              <a:t>Dynamic</a:t>
            </a:r>
            <a:r>
              <a:rPr lang="en-US" sz="2000" dirty="0" smtClean="0"/>
              <a:t>) over Coverage (</a:t>
            </a:r>
            <a:r>
              <a:rPr lang="en-US" sz="2000" b="1" dirty="0" smtClean="0"/>
              <a:t>Static</a:t>
            </a:r>
            <a:r>
              <a:rPr lang="en-US" sz="2000" dirty="0" smtClean="0"/>
              <a:t>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Offline hook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 Implementation </a:t>
            </a:r>
          </a:p>
          <a:p>
            <a:pPr lvl="0"/>
            <a:r>
              <a:rPr lang="en-US" dirty="0" smtClean="0"/>
              <a:t>It is based on an open source whole system emulator( QEMU).</a:t>
            </a:r>
          </a:p>
          <a:p>
            <a:pPr lvl="0"/>
            <a:r>
              <a:rPr lang="en-US" dirty="0" smtClean="0"/>
              <a:t> QEMU uses </a:t>
            </a:r>
            <a:r>
              <a:rPr lang="en-US" dirty="0" smtClean="0"/>
              <a:t>binary translation </a:t>
            </a:r>
            <a:r>
              <a:rPr lang="en-US" dirty="0" smtClean="0"/>
              <a:t>technique which </a:t>
            </a:r>
            <a:r>
              <a:rPr lang="en-US" dirty="0" smtClean="0"/>
              <a:t>rewrites guest’s binary instruction</a:t>
            </a:r>
            <a:r>
              <a:rPr lang="en-US" dirty="0" smtClean="0"/>
              <a:t>.</a:t>
            </a:r>
            <a:endParaRPr lang="en-US" dirty="0" smtClean="0"/>
          </a:p>
          <a:p>
            <a:pPr lvl="0"/>
            <a:r>
              <a:rPr lang="en-US" dirty="0" smtClean="0"/>
              <a:t>Then records executions </a:t>
            </a:r>
            <a:r>
              <a:rPr lang="en-US" dirty="0" smtClean="0"/>
              <a:t>of instructions that read or write memories.</a:t>
            </a:r>
          </a:p>
          <a:p>
            <a:pPr lvl="0"/>
            <a:r>
              <a:rPr lang="en-US" dirty="0" smtClean="0"/>
              <a:t>If instruction accesses any kernel hook it is recorded as HAP </a:t>
            </a:r>
            <a:r>
              <a:rPr lang="en-US" dirty="0" smtClean="0"/>
              <a:t>and the value.</a:t>
            </a:r>
            <a:endParaRPr lang="en-US" dirty="0" smtClean="0"/>
          </a:p>
          <a:p>
            <a:pPr lvl="0"/>
            <a:r>
              <a:rPr lang="en-US" dirty="0" smtClean="0"/>
              <a:t>At the end, collected HAP instructions and values will be compiled as corresponding hook access profile.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Online </a:t>
            </a:r>
            <a:r>
              <a:rPr lang="en-US" dirty="0" smtClean="0"/>
              <a:t>hook </a:t>
            </a:r>
            <a:r>
              <a:rPr lang="en-US" dirty="0" smtClean="0"/>
              <a:t>protector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Its input is the Hook Access Profile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Creates a shadow copy of all protected </a:t>
            </a:r>
            <a:r>
              <a:rPr lang="en-US" dirty="0" smtClean="0"/>
              <a:t>hooks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Instruments HAP instructions such that their accesses will be transparently redirected to the shadow copy.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Shadow copies are moved into a centralized location to be protected from unauthorized modifications and kernel </a:t>
            </a:r>
            <a:r>
              <a:rPr lang="en-US" dirty="0" err="1" smtClean="0"/>
              <a:t>rootkits</a:t>
            </a:r>
            <a:r>
              <a:rPr lang="en-US" dirty="0" smtClean="0"/>
              <a:t>. (i.e. page level protection).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Online hook protector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For the Design .. There are Three Processes :</a:t>
            </a:r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  </a:t>
            </a:r>
            <a:r>
              <a:rPr lang="en-US" b="1" dirty="0" smtClean="0"/>
              <a:t>Initialization: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1</a:t>
            </a:r>
            <a:r>
              <a:rPr lang="en-US" dirty="0" smtClean="0"/>
              <a:t>. Uses </a:t>
            </a:r>
            <a:r>
              <a:rPr lang="en-US" dirty="0" smtClean="0"/>
              <a:t>a short-lived </a:t>
            </a:r>
            <a:r>
              <a:rPr lang="en-US" dirty="0" smtClean="0"/>
              <a:t>kernel </a:t>
            </a:r>
            <a:r>
              <a:rPr lang="en-US" dirty="0" smtClean="0"/>
              <a:t>module (temporary) </a:t>
            </a:r>
            <a:r>
              <a:rPr lang="en-US" dirty="0" smtClean="0"/>
              <a:t>to create shadow copy of kernel hooks and load the code for indirection layer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2</a:t>
            </a:r>
            <a:r>
              <a:rPr lang="en-US" dirty="0" smtClean="0"/>
              <a:t>. </a:t>
            </a:r>
            <a:r>
              <a:rPr lang="en-US" dirty="0" smtClean="0"/>
              <a:t>Use the </a:t>
            </a:r>
            <a:r>
              <a:rPr lang="en-US" dirty="0" smtClean="0"/>
              <a:t>online patching </a:t>
            </a:r>
            <a:r>
              <a:rPr lang="en-US" dirty="0" smtClean="0"/>
              <a:t>that provided </a:t>
            </a:r>
            <a:r>
              <a:rPr lang="en-US" dirty="0" smtClean="0"/>
              <a:t>by the hypervisor i</a:t>
            </a:r>
            <a:r>
              <a:rPr lang="en-US" dirty="0" smtClean="0"/>
              <a:t>n order to </a:t>
            </a:r>
            <a:r>
              <a:rPr lang="en-US" dirty="0" smtClean="0"/>
              <a:t>instrument HAPs in guest kernel</a:t>
            </a:r>
            <a:r>
              <a:rPr lang="en-US" dirty="0" smtClean="0"/>
              <a:t>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Online hook protector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7467600" cy="4721352"/>
          </a:xfrm>
        </p:spPr>
        <p:txBody>
          <a:bodyPr>
            <a:normAutofit/>
          </a:bodyPr>
          <a:lstStyle/>
          <a:p>
            <a:r>
              <a:rPr lang="en-US" b="1" dirty="0" smtClean="0"/>
              <a:t> Run-Time Read/Write </a:t>
            </a:r>
            <a:r>
              <a:rPr lang="en-US" b="1" dirty="0" smtClean="0"/>
              <a:t>Indirection</a:t>
            </a:r>
          </a:p>
          <a:p>
            <a:pPr>
              <a:buNone/>
            </a:pPr>
            <a:endParaRPr lang="en-US" sz="1800" b="1" dirty="0" smtClean="0"/>
          </a:p>
          <a:p>
            <a:r>
              <a:rPr lang="en-US" dirty="0" smtClean="0"/>
              <a:t>Read Access: reads from the shadow </a:t>
            </a:r>
            <a:r>
              <a:rPr lang="en-US" dirty="0" smtClean="0"/>
              <a:t>hook copy </a:t>
            </a:r>
            <a:r>
              <a:rPr lang="en-US" dirty="0" smtClean="0"/>
              <a:t>and returns to HAP site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Write Access: indirection layer issues </a:t>
            </a:r>
            <a:r>
              <a:rPr lang="en-US" dirty="0" smtClean="0"/>
              <a:t>hyper call </a:t>
            </a:r>
            <a:r>
              <a:rPr lang="en-US" dirty="0" smtClean="0"/>
              <a:t>and </a:t>
            </a:r>
            <a:r>
              <a:rPr lang="en-US" dirty="0" smtClean="0"/>
              <a:t>transfers </a:t>
            </a:r>
            <a:r>
              <a:rPr lang="en-US" dirty="0" smtClean="0"/>
              <a:t>control to </a:t>
            </a:r>
            <a:r>
              <a:rPr lang="en-US" dirty="0" smtClean="0"/>
              <a:t>hypervisor for validation check. </a:t>
            </a:r>
            <a:r>
              <a:rPr lang="en-US" dirty="0" smtClean="0"/>
              <a:t>Memory protection component validates write request and update shadow hook.</a:t>
            </a:r>
            <a:endParaRPr lang="en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579438"/>
          </a:xfrm>
        </p:spPr>
        <p:txBody>
          <a:bodyPr/>
          <a:lstStyle/>
          <a:p>
            <a:r>
              <a:rPr lang="en-US" dirty="0" smtClean="0"/>
              <a:t>Online hook protector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696200" cy="5181600"/>
          </a:xfrm>
        </p:spPr>
        <p:txBody>
          <a:bodyPr/>
          <a:lstStyle/>
          <a:p>
            <a:r>
              <a:rPr lang="en-US" b="1" dirty="0" smtClean="0"/>
              <a:t>Run-Time Tracking of Dynamically Allocated Hooks</a:t>
            </a:r>
            <a:endParaRPr lang="en-US" sz="1800" b="1" dirty="0" smtClean="0"/>
          </a:p>
          <a:p>
            <a:pPr lvl="1">
              <a:buNone/>
            </a:pPr>
            <a:endParaRPr lang="en-US" sz="18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400" dirty="0" smtClean="0"/>
              <a:t>Dynamically Allocated Hooks is embedded in Dynamic Kernel Object (i.e. heap).</a:t>
            </a:r>
            <a:endParaRPr lang="en-US" sz="24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sz="2400" dirty="0" smtClean="0"/>
          </a:p>
          <a:p>
            <a:r>
              <a:rPr lang="en-US" dirty="0" smtClean="0"/>
              <a:t>If one such kernel object is being allocated, a </a:t>
            </a:r>
            <a:r>
              <a:rPr lang="en-US" dirty="0" err="1" smtClean="0"/>
              <a:t>hypercall</a:t>
            </a:r>
            <a:r>
              <a:rPr lang="en-US" dirty="0" smtClean="0"/>
              <a:t> will  be issued to </a:t>
            </a:r>
            <a:r>
              <a:rPr lang="en-US" dirty="0" err="1" smtClean="0"/>
              <a:t>HookSafe</a:t>
            </a:r>
            <a:r>
              <a:rPr lang="en-US" dirty="0" smtClean="0"/>
              <a:t> to create a shadow copy of the </a:t>
            </a:r>
            <a:r>
              <a:rPr lang="en-US" dirty="0" smtClean="0"/>
              <a:t>hook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 err="1" smtClean="0"/>
              <a:t>hypercall</a:t>
            </a:r>
            <a:r>
              <a:rPr lang="en-US" dirty="0" smtClean="0"/>
              <a:t> is triggered to remove the shadow copy when kernel object is released.</a:t>
            </a:r>
            <a:endParaRPr lang="en-IN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79438"/>
          </a:xfrm>
        </p:spPr>
        <p:txBody>
          <a:bodyPr/>
          <a:lstStyle/>
          <a:p>
            <a:r>
              <a:rPr lang="en-US" dirty="0" smtClean="0"/>
              <a:t>Online hook protector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330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 Implementation</a:t>
            </a:r>
          </a:p>
          <a:p>
            <a:r>
              <a:rPr lang="en-US" dirty="0" smtClean="0"/>
              <a:t>It is developed based on </a:t>
            </a:r>
            <a:r>
              <a:rPr lang="en-US" dirty="0" err="1" smtClean="0"/>
              <a:t>Xen</a:t>
            </a:r>
            <a:r>
              <a:rPr lang="en-US" dirty="0" smtClean="0"/>
              <a:t> Hypervisor.</a:t>
            </a:r>
          </a:p>
          <a:p>
            <a:pPr lvl="0"/>
            <a:r>
              <a:rPr lang="en-US" dirty="0" smtClean="0"/>
              <a:t>Hypervisor replaces the HAP instruction at runtime with </a:t>
            </a:r>
            <a:r>
              <a:rPr lang="en-US" dirty="0" err="1" smtClean="0"/>
              <a:t>jmp</a:t>
            </a:r>
            <a:r>
              <a:rPr lang="en-US" dirty="0" smtClean="0"/>
              <a:t> instruction to </a:t>
            </a:r>
            <a:r>
              <a:rPr lang="en-US" dirty="0" smtClean="0"/>
              <a:t>allow </a:t>
            </a:r>
            <a:r>
              <a:rPr lang="en-US" dirty="0" smtClean="0"/>
              <a:t>execution flow to trampoline </a:t>
            </a:r>
            <a:r>
              <a:rPr lang="en-US" dirty="0" smtClean="0"/>
              <a:t>code in Hook indirection layer.</a:t>
            </a:r>
            <a:endParaRPr lang="en-US" dirty="0" smtClean="0"/>
          </a:p>
          <a:p>
            <a:pPr lvl="0"/>
            <a:r>
              <a:rPr lang="en-US" dirty="0" smtClean="0"/>
              <a:t>Trampoline code collects runtime info which is used by hook redirector to determine exact kernel hook being accessed.</a:t>
            </a:r>
          </a:p>
          <a:p>
            <a:pPr lvl="0"/>
            <a:r>
              <a:rPr lang="en-US" dirty="0" smtClean="0"/>
              <a:t>After hook redirector processes the actual read or write on shadow hook, trampoline executes HAP specific overwritten instruction, if any, before returning to original program.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55638"/>
          </a:xfrm>
        </p:spPr>
        <p:txBody>
          <a:bodyPr/>
          <a:lstStyle/>
          <a:p>
            <a:r>
              <a:rPr lang="en-US" dirty="0" smtClean="0"/>
              <a:t>Online hook protector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579438"/>
          </a:xfrm>
        </p:spPr>
        <p:txBody>
          <a:bodyPr/>
          <a:lstStyle/>
          <a:p>
            <a:r>
              <a:rPr lang="en-US" dirty="0" smtClean="0"/>
              <a:t>Online hook protector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6364" r="10683"/>
          <a:stretch>
            <a:fillRect/>
          </a:stretch>
        </p:blipFill>
        <p:spPr bwMode="auto">
          <a:xfrm>
            <a:off x="685800" y="1147988"/>
            <a:ext cx="7619999" cy="487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655638"/>
          </a:xfrm>
        </p:spPr>
        <p:txBody>
          <a:bodyPr/>
          <a:lstStyle/>
          <a:p>
            <a:pPr lvl="0"/>
            <a:r>
              <a:rPr lang="en-US" dirty="0" smtClean="0"/>
              <a:t>memory protection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order to protect the guest kernel code and the in-guest memory used by </a:t>
            </a:r>
            <a:r>
              <a:rPr lang="en-US" dirty="0" err="1" smtClean="0"/>
              <a:t>hooksafe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</a:t>
            </a:r>
            <a:r>
              <a:rPr lang="en-US" dirty="0" smtClean="0"/>
              <a:t>hypervisor maintains an SPT for each guest, which regulate the translation directly from a guest virtual address to the host physical address.</a:t>
            </a:r>
          </a:p>
          <a:p>
            <a:pPr lvl="0"/>
            <a:r>
              <a:rPr lang="en-US" dirty="0" smtClean="0"/>
              <a:t>Any update in the guest page table GPT in the guest kernel is trapped and propagated to the SPT shadow page table by the hypervisor.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Kernel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rootkits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848600" cy="5410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it’s one of the most stealthy computer malware and poses significant security threats.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900" dirty="0" smtClean="0">
                <a:latin typeface="Arial" pitchFamily="34" charset="0"/>
                <a:cs typeface="Arial" pitchFamily="34" charset="0"/>
              </a:rPr>
              <a:t>Why ?</a:t>
            </a:r>
          </a:p>
          <a:p>
            <a:pPr algn="ctr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its directly subverting OS kernel, not just hide their response, but also tamper with OS functionalities to launch various attack like: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- opining system backdoors.</a:t>
            </a:r>
          </a:p>
          <a:p>
            <a:pPr lvl="0"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-  Stealing privet information.</a:t>
            </a:r>
          </a:p>
          <a:p>
            <a:pPr lvl="0"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-  Escalating privileges of malicious processes.</a:t>
            </a:r>
          </a:p>
          <a:p>
            <a:pPr lvl="0"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-  Disabling defense mechanisms.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In order to </a:t>
            </a:r>
            <a:r>
              <a:rPr lang="en-US" dirty="0" smtClean="0"/>
              <a:t>evaluate </a:t>
            </a:r>
            <a:r>
              <a:rPr lang="en-US" dirty="0" err="1" smtClean="0"/>
              <a:t>HookSafe’s</a:t>
            </a:r>
            <a:r>
              <a:rPr lang="en-US" dirty="0" smtClean="0"/>
              <a:t> effectiveness in preventing real-world </a:t>
            </a:r>
            <a:r>
              <a:rPr lang="en-US" dirty="0" err="1" smtClean="0"/>
              <a:t>rootkits</a:t>
            </a:r>
            <a:r>
              <a:rPr lang="en-US" dirty="0" smtClean="0"/>
              <a:t>, They used   the </a:t>
            </a:r>
            <a:r>
              <a:rPr lang="en-US" dirty="0" err="1" smtClean="0"/>
              <a:t>Xen</a:t>
            </a:r>
            <a:r>
              <a:rPr lang="en-US" dirty="0" smtClean="0"/>
              <a:t> Hypervisor (version 3.3.o) to protect more than 5900 </a:t>
            </a:r>
            <a:r>
              <a:rPr lang="en-US" dirty="0" smtClean="0"/>
              <a:t>kernel </a:t>
            </a:r>
            <a:r>
              <a:rPr lang="en-US" dirty="0" smtClean="0"/>
              <a:t>hooks in </a:t>
            </a:r>
            <a:r>
              <a:rPr lang="en-US" dirty="0" err="1" smtClean="0"/>
              <a:t>Ubuntu</a:t>
            </a:r>
            <a:r>
              <a:rPr lang="en-US" dirty="0" smtClean="0"/>
              <a:t> </a:t>
            </a:r>
            <a:r>
              <a:rPr lang="en-US" dirty="0" smtClean="0"/>
              <a:t>8.04 Linux system.</a:t>
            </a:r>
          </a:p>
          <a:p>
            <a:r>
              <a:rPr lang="en-US" dirty="0" smtClean="0"/>
              <a:t>There experiments with nine real-world </a:t>
            </a:r>
            <a:r>
              <a:rPr lang="en-US" dirty="0" err="1" smtClean="0"/>
              <a:t>rootkits</a:t>
            </a:r>
            <a:r>
              <a:rPr lang="en-US" dirty="0" smtClean="0"/>
              <a:t> show that </a:t>
            </a:r>
            <a:r>
              <a:rPr lang="en-US" dirty="0" err="1" smtClean="0"/>
              <a:t>Hooksafe</a:t>
            </a:r>
            <a:r>
              <a:rPr lang="en-US" dirty="0" smtClean="0"/>
              <a:t> </a:t>
            </a:r>
            <a:r>
              <a:rPr lang="en-US" dirty="0" smtClean="0"/>
              <a:t>can </a:t>
            </a:r>
            <a:r>
              <a:rPr lang="en-US" dirty="0" smtClean="0"/>
              <a:t> effectively defeat  these nine </a:t>
            </a:r>
            <a:r>
              <a:rPr lang="en-US" dirty="0" err="1" smtClean="0"/>
              <a:t>rootkits</a:t>
            </a:r>
            <a:r>
              <a:rPr lang="en-US" dirty="0" smtClean="0"/>
              <a:t> attempt to hijack </a:t>
            </a:r>
            <a:r>
              <a:rPr lang="en-US" dirty="0" err="1" smtClean="0"/>
              <a:t>kernal</a:t>
            </a:r>
            <a:r>
              <a:rPr lang="en-US" dirty="0" smtClean="0"/>
              <a:t> hooks that are being protected.</a:t>
            </a:r>
            <a:endParaRPr lang="en-US" dirty="0" smtClean="0"/>
          </a:p>
          <a:p>
            <a:pPr lvl="0"/>
            <a:r>
              <a:rPr lang="en-US" dirty="0" smtClean="0"/>
              <a:t> </a:t>
            </a:r>
            <a:r>
              <a:rPr lang="en-US" dirty="0" smtClean="0"/>
              <a:t>It prevented all of </a:t>
            </a:r>
            <a:r>
              <a:rPr lang="en-US" dirty="0" smtClean="0"/>
              <a:t>nine </a:t>
            </a:r>
            <a:r>
              <a:rPr lang="en-US" dirty="0" err="1" smtClean="0"/>
              <a:t>rootkits</a:t>
            </a:r>
            <a:r>
              <a:rPr lang="en-US" dirty="0" smtClean="0"/>
              <a:t> </a:t>
            </a:r>
            <a:r>
              <a:rPr lang="en-US" dirty="0" smtClean="0"/>
              <a:t>from modifying protected hooks and hiding themselves.</a:t>
            </a:r>
          </a:p>
          <a:p>
            <a:pPr lvl="0"/>
            <a:r>
              <a:rPr lang="en-US" dirty="0" smtClean="0"/>
              <a:t>This large scale protection is achieved with only 6% slow down  in system performance.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Evaluation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066800"/>
            <a:ext cx="7467600" cy="5105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57943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4873752"/>
          </a:xfrm>
        </p:spPr>
        <p:txBody>
          <a:bodyPr/>
          <a:lstStyle/>
          <a:p>
            <a:r>
              <a:rPr lang="en-US" dirty="0" err="1" smtClean="0"/>
              <a:t>HookSafe</a:t>
            </a:r>
            <a:r>
              <a:rPr lang="en-US" dirty="0" smtClean="0"/>
              <a:t> </a:t>
            </a:r>
            <a:r>
              <a:rPr lang="en-US" dirty="0" smtClean="0"/>
              <a:t>is a hypervisor-based lightweight system that can protect thousands of kernel hooks from being hijacked by Kernel </a:t>
            </a:r>
            <a:r>
              <a:rPr lang="en-US" dirty="0" err="1" smtClean="0"/>
              <a:t>rootkits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HookSafe</a:t>
            </a:r>
            <a:r>
              <a:rPr lang="en-US" dirty="0" smtClean="0"/>
              <a:t> overcomes a critical challenge of Protection Granularity Gap by introducing a thin hook indirection layer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Experimental result with nine real-world </a:t>
            </a:r>
            <a:r>
              <a:rPr lang="en-US" dirty="0" err="1" smtClean="0"/>
              <a:t>rootkits</a:t>
            </a:r>
            <a:r>
              <a:rPr lang="en-US" dirty="0" smtClean="0"/>
              <a:t> show </a:t>
            </a:r>
            <a:r>
              <a:rPr lang="en-US" dirty="0" err="1" smtClean="0"/>
              <a:t>HookSafe</a:t>
            </a:r>
            <a:r>
              <a:rPr lang="en-US" dirty="0" smtClean="0"/>
              <a:t> is effective in defeating their hijacking </a:t>
            </a:r>
            <a:r>
              <a:rPr lang="en-US" dirty="0" smtClean="0"/>
              <a:t>attempts with only 6% </a:t>
            </a:r>
            <a:r>
              <a:rPr lang="en-US" dirty="0" smtClean="0"/>
              <a:t>performance </a:t>
            </a:r>
            <a:r>
              <a:rPr lang="en-US" dirty="0" smtClean="0"/>
              <a:t>overhead.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err="1" smtClean="0"/>
              <a:t>Rootkit</a:t>
            </a:r>
            <a:r>
              <a:rPr lang="en-US" dirty="0" smtClean="0"/>
              <a:t> protection </a:t>
            </a:r>
            <a:r>
              <a:rPr lang="en-US" dirty="0" smtClean="0"/>
              <a:t>is performed without </a:t>
            </a:r>
            <a:r>
              <a:rPr lang="en-US" dirty="0" smtClean="0"/>
              <a:t>the need of going to the source </a:t>
            </a:r>
            <a:r>
              <a:rPr lang="en-US" dirty="0" smtClean="0"/>
              <a:t>code (Dynamic Analysis)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Low overhead of 6% of </a:t>
            </a:r>
            <a:r>
              <a:rPr lang="en-US" dirty="0" smtClean="0"/>
              <a:t>runtime</a:t>
            </a:r>
          </a:p>
          <a:p>
            <a:endParaRPr lang="en-US" dirty="0" smtClean="0"/>
          </a:p>
          <a:p>
            <a:r>
              <a:rPr lang="en-US" dirty="0" smtClean="0"/>
              <a:t>Works with variable instruction length architecture (e.g. x86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Perform byte </a:t>
            </a:r>
            <a:r>
              <a:rPr lang="en-US" dirty="0" smtClean="0"/>
              <a:t>equivalent protection </a:t>
            </a:r>
            <a:r>
              <a:rPr lang="en-US" dirty="0" smtClean="0"/>
              <a:t>by using </a:t>
            </a:r>
            <a:r>
              <a:rPr lang="en-US" dirty="0" smtClean="0"/>
              <a:t>page protection of the </a:t>
            </a:r>
            <a:r>
              <a:rPr lang="en-US" dirty="0" smtClean="0"/>
              <a:t>hypervisor.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Doesn’t record what caused the </a:t>
            </a:r>
            <a:r>
              <a:rPr lang="en-US" dirty="0" err="1" smtClean="0"/>
              <a:t>rootkit</a:t>
            </a:r>
            <a:r>
              <a:rPr lang="en-US" dirty="0" smtClean="0"/>
              <a:t> infection. It can detect, but not defend against future </a:t>
            </a:r>
            <a:r>
              <a:rPr lang="en-US" dirty="0" smtClean="0"/>
              <a:t>attempts.</a:t>
            </a:r>
          </a:p>
          <a:p>
            <a:endParaRPr lang="en-US" dirty="0" smtClean="0"/>
          </a:p>
          <a:p>
            <a:r>
              <a:rPr lang="en-US" dirty="0" smtClean="0"/>
              <a:t>When discrepancy is found it automatically assumes the original hook was compromised.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Memory usage for creating shadow copies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Test </a:t>
            </a:r>
            <a:r>
              <a:rPr lang="en-US" dirty="0" err="1" smtClean="0"/>
              <a:t>HookSafe</a:t>
            </a:r>
            <a:r>
              <a:rPr lang="en-US" dirty="0" smtClean="0"/>
              <a:t> on </a:t>
            </a:r>
            <a:r>
              <a:rPr lang="en-US" dirty="0" smtClean="0"/>
              <a:t>Windows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Instead of checking discrepancy between hooks and their copy, check against a hash value to find out which is </a:t>
            </a:r>
            <a:r>
              <a:rPr lang="en-US" dirty="0" smtClean="0"/>
              <a:t>compromised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Incorporate static analysis or broader dynamic analysis (e.g. adaptive analysis)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Z. Wang, X. Jiang, W. Cui, and P. </a:t>
            </a:r>
            <a:r>
              <a:rPr lang="en-US" dirty="0" err="1" smtClean="0"/>
              <a:t>Ning</a:t>
            </a:r>
            <a:r>
              <a:rPr lang="en-US" dirty="0" smtClean="0"/>
              <a:t>, “Countering kernel </a:t>
            </a:r>
            <a:r>
              <a:rPr lang="en-US" dirty="0" err="1" smtClean="0"/>
              <a:t>rootkits</a:t>
            </a:r>
            <a:r>
              <a:rPr lang="en-US" dirty="0" smtClean="0"/>
              <a:t> with lightweight hook protection”, Proceedings of the 16th ACM conference on Computer and communications security, Chicago, Illinois, USA, 2009, pp. 545 – </a:t>
            </a:r>
            <a:r>
              <a:rPr lang="en-US" dirty="0" smtClean="0"/>
              <a:t>554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hlinkClick r:id="rId2"/>
              </a:rPr>
              <a:t>http://www.wikipedia.org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6322" name="Picture 2" descr="https://encrypted-tbn0.gstatic.com/images?q=tbn:ANd9GcRwF8GWzcpIhJ9EfcCdgtzeXgXStQP3A3GevKgpsemYxgrkTa0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1447800"/>
            <a:ext cx="5029200" cy="3754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3074" name="Picture 2" descr="https://encrypted-tbn3.gstatic.com/images?q=tbn:ANd9GcQTVo8ux37GrQsf1Lynjw-nMw8MbeLXKHdEqItIevR2qGMImn5p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1600200"/>
            <a:ext cx="3200400" cy="3896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Kernel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rootkits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467600" cy="2590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200" dirty="0" smtClean="0"/>
              <a:t>Because all of that threats : </a:t>
            </a:r>
          </a:p>
          <a:p>
            <a:pPr algn="ctr">
              <a:buNone/>
            </a:pPr>
            <a:r>
              <a:rPr lang="en-US" sz="5800" dirty="0" smtClean="0"/>
              <a:t>we need ?</a:t>
            </a:r>
            <a:endParaRPr lang="en-US" sz="4200" dirty="0" smtClean="0"/>
          </a:p>
          <a:p>
            <a:pPr lvl="0"/>
            <a:r>
              <a:rPr lang="en-US" sz="4200" dirty="0" smtClean="0"/>
              <a:t>Preservation of kernel code integrity.</a:t>
            </a:r>
          </a:p>
          <a:p>
            <a:pPr lvl="0"/>
            <a:r>
              <a:rPr lang="en-US" sz="4200" dirty="0" smtClean="0"/>
              <a:t>Safeguard relevant kernel control data which are the return addresses and function pointers.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886200"/>
            <a:ext cx="77724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this paper they </a:t>
            </a:r>
            <a:r>
              <a:rPr lang="en-US" sz="3000" dirty="0" smtClean="0"/>
              <a:t>focused on </a:t>
            </a:r>
            <a:r>
              <a:rPr lang="en-US" sz="3200" dirty="0" smtClean="0"/>
              <a:t>function pointers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called it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“kernel hook”.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7391400" y="16764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7239000" y="20574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36678" y="1295400"/>
            <a:ext cx="166423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dirty="0" smtClean="0"/>
              <a:t>Equally important</a:t>
            </a:r>
            <a:endParaRPr lang="en-US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Kernel Hook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kernel hook == Function Pointer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b="1" dirty="0" smtClean="0"/>
              <a:t>Intuitively</a:t>
            </a:r>
            <a:r>
              <a:rPr lang="en-US" dirty="0" smtClean="0"/>
              <a:t>, to safeguard kernel hooks , we need to monitor and verify any write access to the memory page with kernel hook 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approach has two conditions to work well:</a:t>
            </a:r>
          </a:p>
          <a:p>
            <a:pPr lvl="0">
              <a:buNone/>
            </a:pPr>
            <a:r>
              <a:rPr lang="en-US" dirty="0" smtClean="0"/>
              <a:t>1- There existing a very limited number of kernel hooks for protection.</a:t>
            </a:r>
          </a:p>
          <a:p>
            <a:pPr lvl="0">
              <a:buNone/>
            </a:pPr>
            <a:r>
              <a:rPr lang="en-US" dirty="0" smtClean="0"/>
              <a:t>2-These hooks are not co- located together with frequently modified memory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579438"/>
          </a:xfrm>
        </p:spPr>
        <p:txBody>
          <a:bodyPr/>
          <a:lstStyle/>
          <a:p>
            <a:r>
              <a:rPr lang="en-US" dirty="0" smtClean="0"/>
              <a:t>Kernel Hook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848600" cy="5105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Unfortunately</a:t>
            </a:r>
            <a:r>
              <a:rPr lang="en-US" dirty="0" smtClean="0"/>
              <a:t> ,these two conditions do not work with OS like Linux and windows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800" b="1" dirty="0" smtClean="0"/>
              <a:t>because:</a:t>
            </a:r>
          </a:p>
          <a:p>
            <a:pPr>
              <a:buFontTx/>
              <a:buChar char="-"/>
            </a:pPr>
            <a:r>
              <a:rPr lang="en-US" dirty="0" smtClean="0"/>
              <a:t>These OS may have thousands of kernel hook “</a:t>
            </a:r>
            <a:r>
              <a:rPr lang="en-US" b="1" dirty="0" smtClean="0"/>
              <a:t>not limited number</a:t>
            </a:r>
            <a:r>
              <a:rPr lang="en-US" dirty="0" smtClean="0"/>
              <a:t>” </a:t>
            </a:r>
          </a:p>
          <a:p>
            <a:pPr>
              <a:buFontTx/>
              <a:buChar char="-"/>
            </a:pPr>
            <a:r>
              <a:rPr lang="en-US" dirty="0" smtClean="0"/>
              <a:t> and it can be widely scattered across the kernel space .</a:t>
            </a:r>
          </a:p>
          <a:p>
            <a:pPr>
              <a:buFontTx/>
              <a:buChar char="-"/>
            </a:pPr>
            <a:endParaRPr lang="en-US" dirty="0" smtClean="0"/>
          </a:p>
          <a:p>
            <a:pPr algn="ctr"/>
            <a:r>
              <a:rPr lang="en-US" dirty="0" smtClean="0"/>
              <a:t>The solution for the above challenges::</a:t>
            </a:r>
          </a:p>
          <a:p>
            <a:pPr algn="ctr">
              <a:buNone/>
            </a:pP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”</a:t>
            </a:r>
            <a:r>
              <a:rPr lang="en-US" sz="6000" b="1" dirty="0" err="1" smtClean="0">
                <a:solidFill>
                  <a:srgbClr val="FF0000"/>
                </a:solidFill>
              </a:rPr>
              <a:t>Hooksafe</a:t>
            </a:r>
            <a:r>
              <a:rPr lang="en-US" sz="6000" dirty="0" smtClean="0">
                <a:solidFill>
                  <a:srgbClr val="FF0000"/>
                </a:solidFill>
              </a:rPr>
              <a:t>”.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Kernel </a:t>
            </a:r>
            <a:r>
              <a:rPr lang="en-US" dirty="0" err="1" smtClean="0"/>
              <a:t>rootkit</a:t>
            </a:r>
            <a:r>
              <a:rPr lang="en-US" dirty="0" smtClean="0"/>
              <a:t> : two types: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Kernel Object Hooking (KOH).</a:t>
            </a:r>
          </a:p>
          <a:p>
            <a:pPr>
              <a:buNone/>
            </a:pPr>
            <a:r>
              <a:rPr lang="en-US" dirty="0" smtClean="0"/>
              <a:t>- Dynamic Kernel Object Manipulation (DKOM)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They focused (KOH) because it is more common attack.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KOH can hijack </a:t>
            </a:r>
            <a:r>
              <a:rPr lang="en-US" b="1" dirty="0" smtClean="0"/>
              <a:t>code hook  </a:t>
            </a:r>
            <a:r>
              <a:rPr lang="en-US" dirty="0" smtClean="0"/>
              <a:t>or  </a:t>
            </a:r>
            <a:r>
              <a:rPr lang="en-US" b="1" dirty="0" smtClean="0"/>
              <a:t>data hook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Left Arrow 6"/>
          <p:cNvSpPr/>
          <p:nvPr/>
        </p:nvSpPr>
        <p:spPr>
          <a:xfrm rot="19468231">
            <a:off x="4806012" y="1089516"/>
            <a:ext cx="2690205" cy="609600"/>
          </a:xfrm>
          <a:prstGeom prst="lef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hijack control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9477286">
            <a:off x="6546009" y="1414538"/>
            <a:ext cx="2760103" cy="583520"/>
          </a:xfrm>
          <a:prstGeom prst="lef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subvert control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34000" y="4495800"/>
            <a:ext cx="16764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24200" y="4495800"/>
            <a:ext cx="16764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5105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Hijacking a kernel code hook:</a:t>
            </a:r>
          </a:p>
          <a:p>
            <a:pPr>
              <a:buNone/>
            </a:pPr>
            <a:r>
              <a:rPr lang="en-US" dirty="0" smtClean="0"/>
              <a:t>    is easier to protect because its require modifying the </a:t>
            </a:r>
            <a:r>
              <a:rPr lang="en-US" b="1" dirty="0" smtClean="0"/>
              <a:t>kernel text section</a:t>
            </a:r>
          </a:p>
          <a:p>
            <a:pPr>
              <a:buNone/>
            </a:pPr>
            <a:r>
              <a:rPr lang="en-US" dirty="0" smtClean="0"/>
              <a:t>   which is - usually static        </a:t>
            </a:r>
          </a:p>
          <a:p>
            <a:pPr>
              <a:buNone/>
            </a:pPr>
            <a:r>
              <a:rPr lang="en-US" dirty="0" smtClean="0"/>
              <a:t>          and  - can be marked as read-only.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Kernel data hooks </a:t>
            </a:r>
            <a:r>
              <a:rPr lang="en-US" dirty="0" smtClean="0"/>
              <a:t>are function pointers and usually reside in two main kernel memory regions:</a:t>
            </a:r>
          </a:p>
          <a:p>
            <a:pPr lvl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Preallocated</a:t>
            </a:r>
            <a:r>
              <a:rPr lang="en-US" dirty="0" smtClean="0"/>
              <a:t> memory areas including the data sections.</a:t>
            </a:r>
          </a:p>
          <a:p>
            <a:pPr lvl="0">
              <a:buNone/>
            </a:pPr>
            <a:r>
              <a:rPr lang="en-US" dirty="0" smtClean="0"/>
              <a:t>- The dynamically allocated areas such as Kernel heap.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US" dirty="0" smtClean="0"/>
              <a:t>Problem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4873752"/>
          </a:xfrm>
        </p:spPr>
        <p:txBody>
          <a:bodyPr/>
          <a:lstStyle/>
          <a:p>
            <a:r>
              <a:rPr lang="en-US" b="1" dirty="0" smtClean="0"/>
              <a:t>Kernel data hooks </a:t>
            </a:r>
            <a:r>
              <a:rPr lang="en-US" dirty="0" smtClean="0"/>
              <a:t>are function pointers and usually reside in two main kernel memory regions:</a:t>
            </a:r>
          </a:p>
          <a:p>
            <a:pPr lvl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Preallocated</a:t>
            </a:r>
            <a:r>
              <a:rPr lang="en-US" dirty="0" smtClean="0"/>
              <a:t> memory areas including the data sections.</a:t>
            </a:r>
          </a:p>
          <a:p>
            <a:pPr lvl="0">
              <a:buNone/>
            </a:pPr>
            <a:r>
              <a:rPr lang="en-US" dirty="0" smtClean="0"/>
              <a:t>- The dynamically allocated areas such as Kernel heap.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C78368-54AF-4A4B-97DA-75337A2F91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9525000" y="2286000"/>
            <a:ext cx="4572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" name="Circular Arrow 5"/>
          <p:cNvSpPr/>
          <p:nvPr/>
        </p:nvSpPr>
        <p:spPr>
          <a:xfrm rot="5400000">
            <a:off x="6743700" y="2705100"/>
            <a:ext cx="2133600" cy="2209800"/>
          </a:xfrm>
          <a:prstGeom prst="circularArrow">
            <a:avLst>
              <a:gd name="adj1" fmla="val 12500"/>
              <a:gd name="adj2" fmla="val 1358097"/>
              <a:gd name="adj3" fmla="val 20457681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4038600"/>
            <a:ext cx="59436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aim is to protect the </a:t>
            </a:r>
            <a:r>
              <a:rPr lang="en-US" sz="2400" dirty="0" err="1" smtClean="0">
                <a:solidFill>
                  <a:schemeClr val="tx1"/>
                </a:solidFill>
              </a:rPr>
              <a:t>kernal</a:t>
            </a:r>
            <a:r>
              <a:rPr lang="en-US" sz="2400" dirty="0" smtClean="0">
                <a:solidFill>
                  <a:schemeClr val="tx1"/>
                </a:solidFill>
              </a:rPr>
              <a:t> hooks in both </a:t>
            </a:r>
            <a:r>
              <a:rPr lang="en-US" sz="2400" dirty="0" err="1" smtClean="0">
                <a:solidFill>
                  <a:schemeClr val="tx1"/>
                </a:solidFill>
              </a:rPr>
              <a:t>memorie</a:t>
            </a:r>
            <a:r>
              <a:rPr lang="en-US" sz="2400" dirty="0" smtClean="0">
                <a:solidFill>
                  <a:schemeClr val="tx1"/>
                </a:solidFill>
              </a:rPr>
              <a:t> regions to be tampered by a </a:t>
            </a:r>
            <a:r>
              <a:rPr lang="en-US" sz="2400" dirty="0" err="1" smtClean="0">
                <a:solidFill>
                  <a:schemeClr val="tx1"/>
                </a:solidFill>
              </a:rPr>
              <a:t>Kernal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rootKits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3737E-6 L -0.24167 -1.63737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716</TotalTime>
  <Words>1872</Words>
  <Application>Microsoft Office PowerPoint</Application>
  <PresentationFormat>On-screen Show (4:3)</PresentationFormat>
  <Paragraphs>292</Paragraphs>
  <Slides>38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Oriel</vt:lpstr>
      <vt:lpstr>Countering Kernel Rootkits  with Lightweight Hook Protection</vt:lpstr>
      <vt:lpstr>Information</vt:lpstr>
      <vt:lpstr>Kernel rootkits</vt:lpstr>
      <vt:lpstr>Kernel rootkits</vt:lpstr>
      <vt:lpstr>Kernel Hook</vt:lpstr>
      <vt:lpstr>Kernel Hook</vt:lpstr>
      <vt:lpstr>Problem overview</vt:lpstr>
      <vt:lpstr>Problem overview</vt:lpstr>
      <vt:lpstr>Problem overview</vt:lpstr>
      <vt:lpstr>Problem overview</vt:lpstr>
      <vt:lpstr>Problem overview</vt:lpstr>
      <vt:lpstr>Problem overview</vt:lpstr>
      <vt:lpstr>Problem overview</vt:lpstr>
      <vt:lpstr>Hooksafe</vt:lpstr>
      <vt:lpstr>Hooksafe Design</vt:lpstr>
      <vt:lpstr>Hooksafe design</vt:lpstr>
      <vt:lpstr>Hooksafe design</vt:lpstr>
      <vt:lpstr>Hooksafe design</vt:lpstr>
      <vt:lpstr>Offline hook profiles</vt:lpstr>
      <vt:lpstr>Offline hook profiles</vt:lpstr>
      <vt:lpstr>Offline hook profiles</vt:lpstr>
      <vt:lpstr>Online hook protector</vt:lpstr>
      <vt:lpstr>Online hook protector</vt:lpstr>
      <vt:lpstr>Online hook protector</vt:lpstr>
      <vt:lpstr>Online hook protector</vt:lpstr>
      <vt:lpstr>Online hook protector</vt:lpstr>
      <vt:lpstr>Online hook protector</vt:lpstr>
      <vt:lpstr>Online hook protector</vt:lpstr>
      <vt:lpstr>memory protection </vt:lpstr>
      <vt:lpstr>Evaluation </vt:lpstr>
      <vt:lpstr>Evaluation </vt:lpstr>
      <vt:lpstr>Conclusion</vt:lpstr>
      <vt:lpstr>Strengths</vt:lpstr>
      <vt:lpstr>Weakness</vt:lpstr>
      <vt:lpstr>Suggestions</vt:lpstr>
      <vt:lpstr>References</vt:lpstr>
      <vt:lpstr>Slide 37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Ruaa</dc:creator>
  <cp:lastModifiedBy>Ruaa</cp:lastModifiedBy>
  <cp:revision>70</cp:revision>
  <dcterms:created xsi:type="dcterms:W3CDTF">2013-04-07T17:02:11Z</dcterms:created>
  <dcterms:modified xsi:type="dcterms:W3CDTF">2013-04-08T05:07:38Z</dcterms:modified>
</cp:coreProperties>
</file>