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8" r:id="rId6"/>
    <p:sldId id="261" r:id="rId7"/>
    <p:sldId id="262" r:id="rId8"/>
    <p:sldId id="267" r:id="rId9"/>
    <p:sldId id="269" r:id="rId10"/>
    <p:sldId id="270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58D0"/>
    <a:srgbClr val="5F5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457200"/>
            <a:ext cx="6781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Topic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1905000"/>
            <a:ext cx="6324600" cy="3810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3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AFB497-0134-4817-BFC6-EBE9FBBAD7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35FA38-8E70-4046-B808-D3D2E3745310}" type="datetimeFigureOut">
              <a:rPr lang="en-US" smtClean="0"/>
              <a:t>4/10/2013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paper by Thomas </a:t>
            </a:r>
            <a:r>
              <a:rPr lang="en-US" dirty="0" smtClean="0"/>
              <a:t>Ristenpart</a:t>
            </a:r>
            <a:r>
              <a:rPr lang="en-US" dirty="0" smtClean="0"/>
              <a:t>, </a:t>
            </a:r>
            <a:r>
              <a:rPr lang="en-US" dirty="0" smtClean="0"/>
              <a:t>Eran</a:t>
            </a:r>
            <a:r>
              <a:rPr lang="en-US" dirty="0" smtClean="0"/>
              <a:t> </a:t>
            </a:r>
            <a:r>
              <a:rPr lang="en-US" dirty="0" smtClean="0"/>
              <a:t>Tromer</a:t>
            </a:r>
            <a:r>
              <a:rPr lang="en-US" dirty="0" smtClean="0"/>
              <a:t>, </a:t>
            </a:r>
            <a:r>
              <a:rPr lang="en-US" dirty="0" smtClean="0"/>
              <a:t>Hovav</a:t>
            </a:r>
            <a:r>
              <a:rPr lang="en-US" dirty="0" smtClean="0"/>
              <a:t> </a:t>
            </a:r>
            <a:r>
              <a:rPr lang="en-US" dirty="0" smtClean="0"/>
              <a:t>Shacham</a:t>
            </a:r>
            <a:r>
              <a:rPr lang="en-US" dirty="0" smtClean="0"/>
              <a:t>, and Stefan Savage, </a:t>
            </a:r>
          </a:p>
          <a:p>
            <a:endParaRPr lang="en-US" dirty="0"/>
          </a:p>
          <a:p>
            <a:r>
              <a:rPr lang="en-US" dirty="0" smtClean="0"/>
              <a:t>Proceedings of the ACM Conference on Computer and Communications Security, Chicago, IL, November 2009.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6096000" cy="154622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Hey, You, get Off of My Cloud: </a:t>
            </a:r>
            <a:br>
              <a:rPr lang="en-US" dirty="0" smtClean="0"/>
            </a:br>
            <a:r>
              <a:rPr lang="en-US" dirty="0" smtClean="0"/>
              <a:t>Exploring Information Leakage in Third-Party Compute Clouds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2971800"/>
            <a:ext cx="312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 John Cain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96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Channel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Cross VM leakage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Stealing crypto keys through cache-based side channels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Denial of service by attacker instance physical resource usage</a:t>
            </a:r>
          </a:p>
          <a:p>
            <a:pPr lvl="1"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Cache-based covert channel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Sender idles to transmit “0” and accesses memory to transmit “1”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Receiver accesses memory block and observes the latencies perceived to be flushing of the cache</a:t>
            </a:r>
          </a:p>
          <a:p>
            <a:pPr lvl="1"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Estimating Traffic Rates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Keystroke Timing Attack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Similar to cache-based load measurements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Hope to catch password input via shell and detect the time in between keys to gather length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129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19200" y="1905000"/>
            <a:ext cx="6324600" cy="4495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This paper contributes greatly to the understanding of mapping of the EC2 cloud both in practical application and in cloud security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The authors include commentary in each section expressing the validity of each attack attempt and the ease to correct it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Shows the robust nature of the EC2 cloud – 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Easiest option for commercial ventures is to pick a M1.xlarge or CL1.xlarge as they fill the entire physical platform and deny co-residence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Xen’s</a:t>
            </a:r>
            <a:r>
              <a:rPr lang="en-US" sz="2000" dirty="0" smtClean="0"/>
              <a:t> resource exclusion is not perfect but nearly impossible to exploit – improved with software randomization tweaks to cache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127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Mapping was mostly at random, co-residence was extremely low even with techniques applied</a:t>
            </a:r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Instance placement was time sensitive which is constantly updating and changing </a:t>
            </a:r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With the exception of one m1.large instance, only m1.smalls are able to co-reside and not really applicable to commercial applications</a:t>
            </a:r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The side channel analysis was weak and speculative; they didn’t seem to run any hard penetration testing utilities but focused on very low level cpu-cache analysis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65925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This idea could be improved with more financial resources to run hundreds of accounts with the maximum 20 instances all at the same time</a:t>
            </a:r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Taking further the idea of side-channel attacks to combine traditional attacks with having co-located instances. This could make the extremely small bandwidth side channels they were able to exploit more practicable. With resource starvation traditional attacks might be more effective</a:t>
            </a:r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Poisoning dom0 resource mapping to gain further access</a:t>
            </a:r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4767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My thoughts – 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project was mostly unsuccessful in demonstrating anything actionable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The EC2 cloud is potentially dangerous for how accessible it makes gaining access to vast computational and bandwidth resources for launching attacks on other networks</a:t>
            </a:r>
          </a:p>
          <a:p>
            <a:pPr lvl="1">
              <a:buFont typeface="Wingdings" pitchFamily="2" charset="2"/>
              <a:buChar char="q"/>
            </a:pPr>
            <a:endParaRPr lang="en-US" sz="1800" dirty="0"/>
          </a:p>
          <a:p>
            <a:pPr lvl="1">
              <a:buFont typeface="Wingdings" pitchFamily="2" charset="2"/>
              <a:buChar char="q"/>
            </a:pPr>
            <a:endParaRPr lang="en-US" sz="1800" dirty="0" smtClean="0"/>
          </a:p>
          <a:p>
            <a:pPr lvl="1">
              <a:buFont typeface="Wingdings" pitchFamily="2" charset="2"/>
              <a:buChar char="q"/>
            </a:pPr>
            <a:endParaRPr lang="en-US" sz="1800" dirty="0"/>
          </a:p>
          <a:p>
            <a:pPr marL="228600" lvl="1" indent="0">
              <a:buNone/>
            </a:pPr>
            <a:r>
              <a:rPr lang="en-US" sz="3600" dirty="0" smtClean="0"/>
              <a:t>Thanks</a:t>
            </a:r>
            <a:endParaRPr lang="en-US" sz="36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1683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184" y="2890834"/>
            <a:ext cx="6381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De-centralize software and data to scale to hardware availability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3089163"/>
            <a:ext cx="1257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428" y="3734926"/>
            <a:ext cx="13049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128" y="3734926"/>
            <a:ext cx="13049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028" y="2842880"/>
            <a:ext cx="6381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994" y="2842880"/>
            <a:ext cx="6381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715" y="2866481"/>
            <a:ext cx="6381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12706" y="3144708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OS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One Server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608774" y="2661905"/>
            <a:ext cx="3573054" cy="2520821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61950" y="2634701"/>
            <a:ext cx="1905000" cy="2807798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57628" y="2774897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Operating Systems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6 servers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2743200" y="3698763"/>
            <a:ext cx="1295400" cy="9144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295400" y="1295400"/>
            <a:ext cx="6477000" cy="51816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 – Co-locating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05200" y="20574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21394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XEN Hypervisor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065702" y="2971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00893" y="31300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Dom 0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590800" y="4724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852813" y="4724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237375" y="4724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490906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VM1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76773" y="4896612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VM2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7375" y="487247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VM3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124200" y="3733800"/>
            <a:ext cx="752573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95873" y="3886200"/>
            <a:ext cx="1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788397"/>
            <a:ext cx="533400" cy="783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90800" y="14478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CLOUD SERVER ##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24600" y="2139434"/>
            <a:ext cx="10668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324600" y="3596268"/>
            <a:ext cx="10668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00" y="23241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800" y="3829958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RAM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3276600" y="3829958"/>
            <a:ext cx="789102" cy="8944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714973" y="3781879"/>
            <a:ext cx="581321" cy="8049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295874" y="3886200"/>
            <a:ext cx="8602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005633" y="2743200"/>
            <a:ext cx="1069943" cy="3868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5005633" y="3499366"/>
            <a:ext cx="1069943" cy="5922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524000" y="2013466"/>
            <a:ext cx="10668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524000" y="3362578"/>
            <a:ext cx="10668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485900" y="2308711"/>
            <a:ext cx="1638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Network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47800" y="3568348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 HDD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2782871" y="2847320"/>
            <a:ext cx="1069942" cy="353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894029" y="3499366"/>
            <a:ext cx="958784" cy="2961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 EC2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828800"/>
            <a:ext cx="7086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Amazon </a:t>
            </a:r>
            <a:r>
              <a:rPr lang="en-US" dirty="0" smtClean="0"/>
              <a:t>EC2 cloud to find a target </a:t>
            </a:r>
            <a:r>
              <a:rPr lang="en-US" dirty="0" smtClean="0"/>
              <a:t>server 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Amazon’s </a:t>
            </a:r>
            <a:r>
              <a:rPr lang="en-US" dirty="0" smtClean="0"/>
              <a:t>EC2 operates with 2 physical regions (US and </a:t>
            </a:r>
            <a:r>
              <a:rPr lang="en-US" dirty="0" smtClean="0"/>
              <a:t>Europe)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3 </a:t>
            </a:r>
            <a:r>
              <a:rPr lang="en-US" dirty="0" smtClean="0"/>
              <a:t>availability zones for each </a:t>
            </a:r>
            <a:r>
              <a:rPr lang="en-US" dirty="0" smtClean="0"/>
              <a:t>region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Before </a:t>
            </a:r>
            <a:r>
              <a:rPr lang="en-US" dirty="0" smtClean="0"/>
              <a:t>beginning a VM instance you are asked to choose: the region, the availability zone and the instance-type related to hardware requirements</a:t>
            </a:r>
            <a:r>
              <a:rPr lang="en-US" dirty="0" smtClean="0"/>
              <a:t>.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Hardware choices amount to 5 types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32bit</a:t>
            </a:r>
          </a:p>
          <a:p>
            <a:pPr marL="1657350" lvl="3" indent="-285750">
              <a:buFont typeface="Wingdings" pitchFamily="2" charset="2"/>
              <a:buChar char="q"/>
            </a:pPr>
            <a:r>
              <a:rPr lang="en-US" dirty="0" smtClean="0"/>
              <a:t>M1.small (1 ECU 1.0-1.2GHz 2007 Opteron – 1.7GB memory and 160GB storage) $.10/hr</a:t>
            </a:r>
          </a:p>
          <a:p>
            <a:pPr marL="1657350" lvl="3" indent="-285750">
              <a:buFont typeface="Wingdings" pitchFamily="2" charset="2"/>
              <a:buChar char="q"/>
            </a:pPr>
            <a:r>
              <a:rPr lang="en-US" dirty="0" smtClean="0"/>
              <a:t>C1.medium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64bit</a:t>
            </a:r>
          </a:p>
          <a:p>
            <a:pPr marL="1657350" lvl="3" indent="-285750">
              <a:buFont typeface="Wingdings" pitchFamily="2" charset="2"/>
              <a:buChar char="q"/>
            </a:pPr>
            <a:r>
              <a:rPr lang="en-US" dirty="0" smtClean="0"/>
              <a:t>M1.large (2 virtual cores each with 2 ECU– 7.5GB </a:t>
            </a:r>
            <a:r>
              <a:rPr lang="en-US" dirty="0"/>
              <a:t>memory and </a:t>
            </a:r>
            <a:r>
              <a:rPr lang="en-US" dirty="0" smtClean="0"/>
              <a:t>850GB </a:t>
            </a:r>
            <a:r>
              <a:rPr lang="en-US" dirty="0"/>
              <a:t>storage</a:t>
            </a:r>
            <a:r>
              <a:rPr lang="en-US" dirty="0" smtClean="0"/>
              <a:t>) $.40/hr</a:t>
            </a:r>
          </a:p>
          <a:p>
            <a:pPr marL="1657350" lvl="3" indent="-285750">
              <a:buFont typeface="Wingdings" pitchFamily="2" charset="2"/>
              <a:buChar char="q"/>
            </a:pPr>
            <a:r>
              <a:rPr lang="en-US" dirty="0" smtClean="0"/>
              <a:t>M1.xlarge</a:t>
            </a:r>
          </a:p>
          <a:p>
            <a:pPr marL="1657350" lvl="3" indent="-285750">
              <a:buFont typeface="Wingdings" pitchFamily="2" charset="2"/>
              <a:buChar char="q"/>
            </a:pPr>
            <a:r>
              <a:rPr lang="en-US" dirty="0" smtClean="0"/>
              <a:t>C1.xlarge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1800" dirty="0"/>
              <a:t>NMAP to perform TCP Connect probes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800" dirty="0"/>
              <a:t>TCP SYN traceroutes – sends TCP SYN packets with increasing TTL until no ACK is received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800" dirty="0"/>
              <a:t>Map the EC2 cloud via DNS entries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1800" dirty="0"/>
              <a:t>One set - External public IP DNS vs internal queries 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1800" dirty="0"/>
              <a:t>Second set – varied EC2 instances and checking </a:t>
            </a:r>
            <a:r>
              <a:rPr lang="en-US" sz="1800" dirty="0" smtClean="0"/>
              <a:t>IP</a:t>
            </a:r>
            <a:endParaRPr lang="en-US" sz="1800" dirty="0"/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1800" dirty="0"/>
              <a:t>4 distinct </a:t>
            </a:r>
            <a:r>
              <a:rPr lang="en-US" sz="1800" dirty="0" smtClean="0"/>
              <a:t>IP </a:t>
            </a:r>
            <a:r>
              <a:rPr lang="en-US" sz="1800" dirty="0"/>
              <a:t>prefixes {/16, /17, /18,/19}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sz="1800" dirty="0"/>
              <a:t>14054 unique internal </a:t>
            </a:r>
            <a:r>
              <a:rPr lang="en-US" sz="1800" dirty="0" smtClean="0"/>
              <a:t>IPs</a:t>
            </a:r>
            <a:endParaRPr lang="en-US" sz="1800" dirty="0"/>
          </a:p>
          <a:p>
            <a:pPr>
              <a:buFont typeface="Wingdings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5110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the Cloud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78" y="1752600"/>
            <a:ext cx="6615112" cy="359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5105400"/>
            <a:ext cx="716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Account A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20 instances for each availability/instance type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92 had unique /24 prefixes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Account B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100 instances (20 per type) in Zone 3 (39 hours after A)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88 unique /24 prefixes</a:t>
            </a:r>
          </a:p>
          <a:p>
            <a:pPr marL="742950" lvl="1" indent="-285750">
              <a:buFont typeface="Wingdings" pitchFamily="2" charset="2"/>
              <a:buChar char="q"/>
            </a:pPr>
            <a:endParaRPr lang="en-US" dirty="0" smtClean="0"/>
          </a:p>
          <a:p>
            <a:pPr marL="742950" lvl="1" indent="-285750"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Co-Residency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752600"/>
            <a:ext cx="64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Processing the data – the defining heuristic</a:t>
            </a:r>
            <a:endParaRPr lang="en-US" dirty="0" smtClean="0"/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All </a:t>
            </a:r>
            <a:r>
              <a:rPr lang="en-US" dirty="0" smtClean="0"/>
              <a:t>IPs </a:t>
            </a:r>
            <a:r>
              <a:rPr lang="en-US" dirty="0" smtClean="0"/>
              <a:t>from /16 are from the same availability zone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 /24 inherits any included </a:t>
            </a:r>
            <a:r>
              <a:rPr lang="en-US" dirty="0" smtClean="0"/>
              <a:t>sampled instance type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 /24 containing a Dom0 IP address only contains Dom0 IP Addresses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All /24s between two consecutive Dom0 inherit the former’s instance typ</a:t>
            </a:r>
            <a:r>
              <a:rPr lang="en-US" dirty="0" smtClean="0"/>
              <a:t>e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Dom0 IPs are consistently assigned a prefix that immediately precedes the instance IPs they are associated with –</a:t>
            </a:r>
          </a:p>
          <a:p>
            <a:pPr marL="742950" lvl="1" indent="-285750">
              <a:buFont typeface="Wingdings" pitchFamily="2" charset="2"/>
              <a:buChar char="q"/>
            </a:pPr>
            <a:r>
              <a:rPr lang="en-US" dirty="0" smtClean="0"/>
              <a:t>869 /24s in data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Unique zone and type to 723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23 unique zone with 2 types</a:t>
            </a:r>
          </a:p>
          <a:p>
            <a:pPr marL="1200150" lvl="2" indent="-285750">
              <a:buFont typeface="Wingdings" pitchFamily="2" charset="2"/>
              <a:buChar char="q"/>
            </a:pPr>
            <a:r>
              <a:rPr lang="en-US" dirty="0" smtClean="0"/>
              <a:t>123 unlabeled</a:t>
            </a: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Co-Residency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5800" y="1828800"/>
            <a:ext cx="6324600" cy="3810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Network based co-residence checks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Exploiting hard disk based covert channel between </a:t>
            </a:r>
          </a:p>
          <a:p>
            <a:pPr marL="228600" lvl="1" indent="0">
              <a:buNone/>
            </a:pPr>
            <a:r>
              <a:rPr lang="en-US" sz="1800" dirty="0" smtClean="0"/>
              <a:t>    EC2 instances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Co-resident if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Matching Dom0 IP address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Small packet round-trip times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Numerically close internal IP addresses (within 7)</a:t>
            </a:r>
          </a:p>
          <a:p>
            <a:pPr lvl="2"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Exploiting placement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A single account was never seen to have two instances running on a physical machine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No more than (8) m1.small instances were running on a machine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97388"/>
              </p:ext>
            </p:extLst>
          </p:nvPr>
        </p:nvGraphicFramePr>
        <p:xfrm>
          <a:off x="6019800" y="1219202"/>
          <a:ext cx="2743200" cy="2727958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30479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Count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Median RTT (ms)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</a:tr>
              <a:tr h="4876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Co-resident Instance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3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3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0.242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38000"/>
                      </a:schemeClr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Zone1 Crl</a:t>
                      </a:r>
                      <a:r>
                        <a:rPr lang="en-US" sz="1200" baseline="0" dirty="0" smtClean="0"/>
                        <a:t> 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Zone1 Crl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</a:t>
                      </a:r>
                    </a:p>
                    <a:p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1.164</a:t>
                      </a:r>
                    </a:p>
                    <a:p>
                      <a:r>
                        <a:rPr lang="en-US" sz="1200" dirty="0" smtClean="0"/>
                        <a:t>1.027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Zone2 Crl</a:t>
                      </a:r>
                      <a:r>
                        <a:rPr lang="en-US" sz="1200" baseline="0" dirty="0" smtClean="0"/>
                        <a:t> 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Zone2 Crl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61</a:t>
                      </a:r>
                    </a:p>
                    <a:p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1.113</a:t>
                      </a:r>
                    </a:p>
                    <a:p>
                      <a:r>
                        <a:rPr lang="en-US" sz="1200" dirty="0" smtClean="0"/>
                        <a:t>1.187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</a:tr>
              <a:tr h="63885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Zone3 Crl</a:t>
                      </a:r>
                      <a:r>
                        <a:rPr lang="en-US" sz="1200" baseline="0" dirty="0" smtClean="0"/>
                        <a:t> 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Zone3 Crl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62</a:t>
                      </a:r>
                    </a:p>
                    <a:p>
                      <a:r>
                        <a:rPr lang="en-US" sz="1200" dirty="0" smtClean="0"/>
                        <a:t>62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.550</a:t>
                      </a:r>
                    </a:p>
                    <a:p>
                      <a:r>
                        <a:rPr lang="en-US" sz="1200" dirty="0" smtClean="0"/>
                        <a:t>.436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  <a:alpha val="1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88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Placement -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19200" y="1905000"/>
            <a:ext cx="6324600" cy="4343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 smtClean="0"/>
              <a:t>Brute Force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Run numerous instances over a long period of time - determine amount of instances that were able to form co-residence with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Using the ‘cloud map’ Zone 3 / m1.small (1686 servers)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78 unique Dom0 IPs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1785 instance probes </a:t>
            </a:r>
          </a:p>
          <a:p>
            <a:pPr lvl="2">
              <a:buFont typeface="Wingdings" pitchFamily="2" charset="2"/>
              <a:buChar char="q"/>
            </a:pPr>
            <a:r>
              <a:rPr lang="en-US" sz="1800" dirty="0" smtClean="0"/>
              <a:t>141 victim servers were hit (8.4% coverage)</a:t>
            </a:r>
          </a:p>
          <a:p>
            <a:pPr lvl="2">
              <a:buFont typeface="Wingdings" pitchFamily="2" charset="2"/>
              <a:buChar char="q"/>
            </a:pPr>
            <a:endParaRPr lang="en-US" sz="1800" dirty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Instance Flooding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Abuse scalable infrastructures – when service scales to meet demand determine server and try to join it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Instances tend to restart on the same physical server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New instances started after an instance starts will tend to be placed nearby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dirty="0" smtClean="0"/>
              <a:t>A single account will not have more than 1 instance started on a single platform</a:t>
            </a:r>
          </a:p>
          <a:p>
            <a:pPr lvl="2">
              <a:buFont typeface="Wingdings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8407056"/>
      </p:ext>
    </p:extLst>
  </p:cSld>
  <p:clrMapOvr>
    <a:masterClrMapping/>
  </p:clrMapOvr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170</TotalTime>
  <Words>970</Words>
  <Application>Microsoft Office PowerPoint</Application>
  <PresentationFormat>On-screen Show (4:3)</PresentationFormat>
  <Paragraphs>162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Composite</vt:lpstr>
      <vt:lpstr>Hey, You, get Off of My Cloud:  Exploring Information Leakage in Third-Party Compute Clouds</vt:lpstr>
      <vt:lpstr>Cloud Computing </vt:lpstr>
      <vt:lpstr>Threat Model – Co-locating</vt:lpstr>
      <vt:lpstr>Amazon EC2</vt:lpstr>
      <vt:lpstr>Mapping the Cloud</vt:lpstr>
      <vt:lpstr>Mapping the Cloud</vt:lpstr>
      <vt:lpstr>Achieving Co-Residency</vt:lpstr>
      <vt:lpstr>Assessing Co-Residency</vt:lpstr>
      <vt:lpstr>Instance Placement - Abuse</vt:lpstr>
      <vt:lpstr>Side Channel Abuse</vt:lpstr>
      <vt:lpstr>Contribution</vt:lpstr>
      <vt:lpstr>Weakness</vt:lpstr>
      <vt:lpstr>Improvement</vt:lpstr>
      <vt:lpstr>Conclusion</vt:lpstr>
    </vt:vector>
  </TitlesOfParts>
  <Company>UCF College of Business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Hey, You, get Off of My Cloud:  Exploring Information Leakage in Third-Party Compute Clouds</dc:title>
  <dc:creator>UCF</dc:creator>
  <cp:lastModifiedBy>UCF</cp:lastModifiedBy>
  <cp:revision>20</cp:revision>
  <dcterms:created xsi:type="dcterms:W3CDTF">2013-04-10T02:16:19Z</dcterms:created>
  <dcterms:modified xsi:type="dcterms:W3CDTF">2013-04-10T11:46:57Z</dcterms:modified>
</cp:coreProperties>
</file>