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8" r:id="rId6"/>
    <p:sldId id="261" r:id="rId7"/>
    <p:sldId id="262" r:id="rId8"/>
    <p:sldId id="267" r:id="rId9"/>
    <p:sldId id="269" r:id="rId10"/>
    <p:sldId id="270" r:id="rId11"/>
    <p:sldId id="263" r:id="rId12"/>
    <p:sldId id="264" r:id="rId13"/>
    <p:sldId id="265" r:id="rId14"/>
    <p:sldId id="266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658D0"/>
    <a:srgbClr val="5F5F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125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sphere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0374" y="0"/>
            <a:ext cx="2293626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38400" y="3581400"/>
            <a:ext cx="3962400" cy="2133600"/>
          </a:xfrm>
        </p:spPr>
        <p:txBody>
          <a:bodyPr anchor="t">
            <a:normAutofit/>
          </a:bodyPr>
          <a:lstStyle>
            <a:lvl1pPr marL="0" indent="0" algn="r">
              <a:buNone/>
              <a:defRPr sz="14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>
          <a:xfrm>
            <a:off x="2438400" y="1447800"/>
            <a:ext cx="3962400" cy="2133600"/>
          </a:xfrm>
        </p:spPr>
        <p:txBody>
          <a:bodyPr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>
          <a:xfrm>
            <a:off x="3582988" y="6426201"/>
            <a:ext cx="2819399" cy="126999"/>
          </a:xfrm>
        </p:spPr>
        <p:txBody>
          <a:bodyPr/>
          <a:lstStyle/>
          <a:p>
            <a:fld id="{D035FA38-8E70-4046-B808-D3D2E3745310}" type="datetimeFigureOut">
              <a:rPr lang="en-US" smtClean="0"/>
              <a:t>4/10/2013</a:t>
            </a:fld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>
          <a:xfrm>
            <a:off x="6414976" y="6400800"/>
            <a:ext cx="457200" cy="152400"/>
          </a:xfrm>
        </p:spPr>
        <p:txBody>
          <a:bodyPr/>
          <a:lstStyle>
            <a:lvl1pPr algn="r">
              <a:defRPr/>
            </a:lvl1pPr>
          </a:lstStyle>
          <a:p>
            <a:fld id="{2CAFB497-0134-4817-BFC6-EBE9FBBAD75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>
          <a:xfrm>
            <a:off x="3581400" y="6296248"/>
            <a:ext cx="2820987" cy="15240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4800" y="1676400"/>
            <a:ext cx="4696967" cy="35052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5181600" y="1676400"/>
            <a:ext cx="2514600" cy="1875972"/>
          </a:xfrm>
        </p:spPr>
        <p:txBody>
          <a:bodyPr anchor="b">
            <a:normAutofit/>
          </a:bodyPr>
          <a:lstStyle>
            <a:lvl1pPr algn="r">
              <a:defRPr sz="2000" b="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2"/>
          </p:nvPr>
        </p:nvSpPr>
        <p:spPr>
          <a:xfrm>
            <a:off x="5486400" y="3552372"/>
            <a:ext cx="2209800" cy="1629228"/>
          </a:xfrm>
        </p:spPr>
        <p:txBody>
          <a:bodyPr anchor="t">
            <a:normAutofit/>
          </a:bodyPr>
          <a:lstStyle>
            <a:lvl1pPr marL="0" indent="0" algn="r">
              <a:buNone/>
              <a:defRPr sz="12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5FA38-8E70-4046-B808-D3D2E3745310}" type="datetimeFigureOut">
              <a:rPr lang="en-US" smtClean="0"/>
              <a:t>4/10/2013</a:t>
            </a:fld>
            <a:endParaRPr lang="en-US" dirty="0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AFB497-0134-4817-BFC6-EBE9FBBAD75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5FA38-8E70-4046-B808-D3D2E3745310}" type="datetimeFigureOut">
              <a:rPr lang="en-US" smtClean="0"/>
              <a:t>4/10/2013</a:t>
            </a:fld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AFB497-0134-4817-BFC6-EBE9FBBAD75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5FA38-8E70-4046-B808-D3D2E3745310}" type="datetimeFigureOut">
              <a:rPr lang="en-US" smtClean="0"/>
              <a:t>4/10/2013</a:t>
            </a:fld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AFB497-0134-4817-BFC6-EBE9FBBAD75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14400" y="457200"/>
            <a:ext cx="6781800" cy="762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Slide Topic 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AFB497-0134-4817-BFC6-EBE9FBBAD75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Content Placeholder 3"/>
          <p:cNvSpPr>
            <a:spLocks noGrp="1"/>
          </p:cNvSpPr>
          <p:nvPr>
            <p:ph sz="half" idx="2"/>
          </p:nvPr>
        </p:nvSpPr>
        <p:spPr>
          <a:xfrm>
            <a:off x="1219200" y="1905000"/>
            <a:ext cx="6324600" cy="3810000"/>
          </a:xfrm>
        </p:spPr>
        <p:txBody>
          <a:bodyPr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72341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3657600" cy="5714999"/>
          </a:xfrm>
        </p:spPr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5FA38-8E70-4046-B808-D3D2E3745310}" type="datetimeFigureOut">
              <a:rPr lang="en-US" smtClean="0"/>
              <a:t>4/10/2013</a:t>
            </a:fld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AFB497-0134-4817-BFC6-EBE9FBBAD75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phere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8000" y="0"/>
            <a:ext cx="2293626" cy="6858000"/>
          </a:xfrm>
          <a:prstGeom prst="rect">
            <a:avLst/>
          </a:prstGeom>
        </p:spPr>
      </p:pic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839788" y="6426201"/>
            <a:ext cx="2819399" cy="126999"/>
          </a:xfrm>
        </p:spPr>
        <p:txBody>
          <a:bodyPr/>
          <a:lstStyle/>
          <a:p>
            <a:fld id="{D035FA38-8E70-4046-B808-D3D2E3745310}" type="datetimeFigureOut">
              <a:rPr lang="en-US" smtClean="0"/>
              <a:t>4/10/2013</a:t>
            </a:fld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4116388" y="6400800"/>
            <a:ext cx="533400" cy="152400"/>
          </a:xfrm>
        </p:spPr>
        <p:txBody>
          <a:bodyPr/>
          <a:lstStyle/>
          <a:p>
            <a:fld id="{2CAFB497-0134-4817-BFC6-EBE9FBBAD75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838200" y="6296248"/>
            <a:ext cx="2820987" cy="1524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>
          <a:xfrm>
            <a:off x="457200" y="1828800"/>
            <a:ext cx="3200400" cy="1752600"/>
          </a:xfrm>
        </p:spPr>
        <p:txBody>
          <a:bodyPr anchor="b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457200" y="3578224"/>
            <a:ext cx="3200645" cy="1459767"/>
          </a:xfrm>
        </p:spPr>
        <p:txBody>
          <a:bodyPr anchor="t">
            <a:norm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None/>
              <a:defRPr lang="en-US" sz="14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3429000"/>
            <a:ext cx="3124200" cy="2667000"/>
          </a:xfrm>
        </p:spPr>
        <p:txBody>
          <a:bodyPr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457200"/>
            <a:ext cx="3124200" cy="2667000"/>
          </a:xfrm>
        </p:spPr>
        <p:txBody>
          <a:bodyPr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876800" y="457200"/>
            <a:ext cx="2819400" cy="57149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5FA38-8E70-4046-B808-D3D2E3745310}" type="datetimeFigureOut">
              <a:rPr lang="en-US" smtClean="0"/>
              <a:t>4/10/2013</a:t>
            </a:fld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AFB497-0134-4817-BFC6-EBE9FBBAD75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75238"/>
            <a:ext cx="3581400" cy="411162"/>
          </a:xfrm>
        </p:spPr>
        <p:txBody>
          <a:bodyPr anchor="b">
            <a:noAutofit/>
          </a:bodyPr>
          <a:lstStyle>
            <a:lvl1pPr marL="0" indent="0" algn="ctr">
              <a:buNone/>
              <a:defRPr sz="1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675288"/>
            <a:ext cx="3581400" cy="2525112"/>
          </a:xfrm>
        </p:spPr>
        <p:txBody>
          <a:bodyPr anchor="t"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 baseline="0"/>
            </a:lvl4pPr>
            <a:lvl5pPr>
              <a:buFont typeface="Wingdings" pitchFamily="2" charset="2"/>
              <a:buChar char="§"/>
              <a:defRPr sz="1400"/>
            </a:lvl5pPr>
            <a:lvl6pPr>
              <a:buFont typeface="Wingdings" pitchFamily="2" charset="2"/>
              <a:buChar char="§"/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199" y="3429000"/>
            <a:ext cx="3581400" cy="411162"/>
          </a:xfrm>
        </p:spPr>
        <p:txBody>
          <a:bodyPr anchor="b">
            <a:noAutofit/>
          </a:bodyPr>
          <a:lstStyle>
            <a:lvl1pPr marL="0" indent="0" algn="ctr">
              <a:buNone/>
              <a:defRPr sz="1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199" y="3840162"/>
            <a:ext cx="3581400" cy="2515198"/>
          </a:xfrm>
        </p:spPr>
        <p:txBody>
          <a:bodyPr anchor="t"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876800" y="457200"/>
            <a:ext cx="2819400" cy="57149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5FA38-8E70-4046-B808-D3D2E3745310}" type="datetimeFigureOut">
              <a:rPr lang="en-US" smtClean="0"/>
              <a:t>4/10/2013</a:t>
            </a:fld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AFB497-0134-4817-BFC6-EBE9FBBAD75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33800" y="457200"/>
            <a:ext cx="3962400" cy="571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5FA38-8E70-4046-B808-D3D2E3745310}" type="datetimeFigureOut">
              <a:rPr lang="en-US" smtClean="0"/>
              <a:t>4/10/2013</a:t>
            </a:fld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AFB497-0134-4817-BFC6-EBE9FBBAD75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5FA38-8E70-4046-B808-D3D2E3745310}" type="datetimeFigureOut">
              <a:rPr lang="en-US" smtClean="0"/>
              <a:t>4/10/2013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AFB497-0134-4817-BFC6-EBE9FBBAD75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81600" y="1676400"/>
            <a:ext cx="2514600" cy="1874837"/>
          </a:xfrm>
        </p:spPr>
        <p:txBody>
          <a:bodyPr anchor="b">
            <a:normAutofit/>
          </a:bodyPr>
          <a:lstStyle>
            <a:lvl1pPr algn="r">
              <a:defRPr sz="2000" b="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76400"/>
            <a:ext cx="4700016" cy="3505200"/>
          </a:xfrm>
        </p:spPr>
        <p:txBody>
          <a:bodyPr>
            <a:normAutofit/>
          </a:bodyPr>
          <a:lstStyle>
            <a:lvl1pPr marL="228600" indent="-182880"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86400" y="3552372"/>
            <a:ext cx="2209800" cy="1629228"/>
          </a:xfrm>
        </p:spPr>
        <p:txBody>
          <a:bodyPr anchor="t">
            <a:normAutofit/>
          </a:bodyPr>
          <a:lstStyle>
            <a:lvl1pPr marL="0" indent="0" algn="r">
              <a:buNone/>
              <a:defRPr sz="12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5FA38-8E70-4046-B808-D3D2E3745310}" type="datetimeFigureOut">
              <a:rPr lang="en-US" smtClean="0"/>
              <a:t>4/10/2013</a:t>
            </a:fld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AFB497-0134-4817-BFC6-EBE9FBBAD75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sphere2.png"/>
          <p:cNvPicPr>
            <a:picLocks noChangeAspect="1"/>
          </p:cNvPicPr>
          <p:nvPr/>
        </p:nvPicPr>
        <p:blipFill>
          <a:blip r:embed="rId14" cstate="print"/>
          <a:stretch>
            <a:fillRect/>
          </a:stretch>
        </p:blipFill>
        <p:spPr>
          <a:xfrm>
            <a:off x="8823693" y="0"/>
            <a:ext cx="320307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76800" y="457200"/>
            <a:ext cx="2819400" cy="5715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457200"/>
            <a:ext cx="3657600" cy="57149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7772400" y="6400800"/>
            <a:ext cx="533400" cy="152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2CAFB497-0134-4817-BFC6-EBE9FBBAD75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2"/>
          </p:nvPr>
        </p:nvSpPr>
        <p:spPr>
          <a:xfrm>
            <a:off x="4876801" y="6426201"/>
            <a:ext cx="2819399" cy="1269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D035FA38-8E70-4046-B808-D3D2E3745310}" type="datetimeFigureOut">
              <a:rPr lang="en-US" smtClean="0"/>
              <a:t>4/10/2013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4875213" y="6296248"/>
            <a:ext cx="2820987" cy="1524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2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</p:sldLayoutIdLst>
  <p:timing>
    <p:tnLst>
      <p:par>
        <p:cTn id="1" dur="indefinite" restart="never" nodeType="tmRoot"/>
      </p:par>
    </p:tnLst>
  </p:timing>
  <p:txStyles>
    <p:titleStyle>
      <a:lvl1pPr algn="r" defTabSz="914400" rtl="0" eaLnBrk="1" latinLnBrk="0" hangingPunct="1">
        <a:spcBef>
          <a:spcPct val="0"/>
        </a:spcBef>
        <a:buNone/>
        <a:defRPr sz="2800" kern="1200">
          <a:gradFill>
            <a:gsLst>
              <a:gs pos="0">
                <a:schemeClr val="tx1">
                  <a:lumMod val="50000"/>
                </a:schemeClr>
              </a:gs>
              <a:gs pos="61000">
                <a:schemeClr val="tx1"/>
              </a:gs>
            </a:gsLst>
            <a:lin ang="5400000" scaled="0"/>
          </a:gradFill>
          <a:effectLst/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8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2pPr>
      <a:lvl3pPr marL="59436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3pPr>
      <a:lvl4pPr marL="77724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4pPr>
      <a:lvl5pPr marL="96012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5pPr>
      <a:lvl6pPr marL="114300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32588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50876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69164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paper by Thomas </a:t>
            </a:r>
            <a:r>
              <a:rPr lang="en-US" dirty="0" smtClean="0"/>
              <a:t>Ristenpart</a:t>
            </a:r>
            <a:r>
              <a:rPr lang="en-US" dirty="0" smtClean="0"/>
              <a:t>, </a:t>
            </a:r>
            <a:r>
              <a:rPr lang="en-US" dirty="0" smtClean="0"/>
              <a:t>Eran</a:t>
            </a:r>
            <a:r>
              <a:rPr lang="en-US" dirty="0" smtClean="0"/>
              <a:t> </a:t>
            </a:r>
            <a:r>
              <a:rPr lang="en-US" dirty="0" smtClean="0"/>
              <a:t>Tromer</a:t>
            </a:r>
            <a:r>
              <a:rPr lang="en-US" dirty="0" smtClean="0"/>
              <a:t>, </a:t>
            </a:r>
            <a:r>
              <a:rPr lang="en-US" dirty="0" smtClean="0"/>
              <a:t>Hovav</a:t>
            </a:r>
            <a:r>
              <a:rPr lang="en-US" dirty="0" smtClean="0"/>
              <a:t> </a:t>
            </a:r>
            <a:r>
              <a:rPr lang="en-US" dirty="0" smtClean="0"/>
              <a:t>Shacham</a:t>
            </a:r>
            <a:r>
              <a:rPr lang="en-US" dirty="0" smtClean="0"/>
              <a:t>, and Stefan Savage, </a:t>
            </a:r>
          </a:p>
          <a:p>
            <a:endParaRPr lang="en-US" dirty="0"/>
          </a:p>
          <a:p>
            <a:r>
              <a:rPr lang="en-US" dirty="0" smtClean="0"/>
              <a:t>Proceedings of the ACM Conference on Computer and Communications Security, Chicago, IL, November 2009.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838200"/>
            <a:ext cx="6096000" cy="1546225"/>
          </a:xfrm>
        </p:spPr>
        <p:txBody>
          <a:bodyPr>
            <a:normAutofit/>
          </a:bodyPr>
          <a:lstStyle/>
          <a:p>
            <a:pPr algn="l"/>
            <a:r>
              <a:rPr lang="en-US" dirty="0" smtClean="0"/>
              <a:t>Hey, You, get Off of My Cloud: </a:t>
            </a:r>
            <a:br>
              <a:rPr lang="en-US" dirty="0" smtClean="0"/>
            </a:br>
            <a:r>
              <a:rPr lang="en-US" dirty="0" smtClean="0"/>
              <a:t>Exploring Information Leakage in Third-Party Compute Clouds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038600" y="2971800"/>
            <a:ext cx="3124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Presented by John Cain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30965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Side Channel Abuse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pPr>
              <a:buFont typeface="Wingdings" pitchFamily="2" charset="2"/>
              <a:buChar char="q"/>
            </a:pPr>
            <a:r>
              <a:rPr lang="en-US" sz="1800" dirty="0" smtClean="0"/>
              <a:t>Cross VM leakage</a:t>
            </a:r>
          </a:p>
          <a:p>
            <a:pPr lvl="1">
              <a:buFont typeface="Wingdings" pitchFamily="2" charset="2"/>
              <a:buChar char="q"/>
            </a:pPr>
            <a:r>
              <a:rPr lang="en-US" sz="1800" dirty="0" smtClean="0"/>
              <a:t>Stealing crypto keys through cache-based side channels</a:t>
            </a:r>
          </a:p>
          <a:p>
            <a:pPr lvl="1">
              <a:buFont typeface="Wingdings" pitchFamily="2" charset="2"/>
              <a:buChar char="q"/>
            </a:pPr>
            <a:r>
              <a:rPr lang="en-US" sz="1800" dirty="0" smtClean="0"/>
              <a:t>Denial of service by attacker instance physical resource usage</a:t>
            </a:r>
          </a:p>
          <a:p>
            <a:pPr lvl="1">
              <a:buFont typeface="Wingdings" pitchFamily="2" charset="2"/>
              <a:buChar char="q"/>
            </a:pPr>
            <a:endParaRPr lang="en-US" sz="1800" dirty="0"/>
          </a:p>
          <a:p>
            <a:pPr>
              <a:buFont typeface="Wingdings" pitchFamily="2" charset="2"/>
              <a:buChar char="q"/>
            </a:pPr>
            <a:r>
              <a:rPr lang="en-US" sz="1800" dirty="0" smtClean="0"/>
              <a:t>Cache-based covert channel</a:t>
            </a:r>
          </a:p>
          <a:p>
            <a:pPr lvl="1">
              <a:buFont typeface="Wingdings" pitchFamily="2" charset="2"/>
              <a:buChar char="q"/>
            </a:pPr>
            <a:r>
              <a:rPr lang="en-US" sz="1800" dirty="0" smtClean="0"/>
              <a:t>Sender idles to transmit “0” and accesses memory to transmit “1”</a:t>
            </a:r>
          </a:p>
          <a:p>
            <a:pPr lvl="1">
              <a:buFont typeface="Wingdings" pitchFamily="2" charset="2"/>
              <a:buChar char="q"/>
            </a:pPr>
            <a:r>
              <a:rPr lang="en-US" sz="1800" dirty="0" smtClean="0"/>
              <a:t>Receiver accesses memory block and observes the latencies perceived to be flushing of the cache</a:t>
            </a:r>
          </a:p>
          <a:p>
            <a:pPr lvl="1">
              <a:buFont typeface="Wingdings" pitchFamily="2" charset="2"/>
              <a:buChar char="q"/>
            </a:pPr>
            <a:endParaRPr lang="en-US" sz="1800" dirty="0"/>
          </a:p>
          <a:p>
            <a:pPr>
              <a:buFont typeface="Wingdings" pitchFamily="2" charset="2"/>
              <a:buChar char="q"/>
            </a:pPr>
            <a:r>
              <a:rPr lang="en-US" sz="1800" dirty="0" smtClean="0"/>
              <a:t>Estimating Traffic Rates</a:t>
            </a:r>
          </a:p>
          <a:p>
            <a:pPr>
              <a:buFont typeface="Wingdings" pitchFamily="2" charset="2"/>
              <a:buChar char="q"/>
            </a:pPr>
            <a:r>
              <a:rPr lang="en-US" sz="1800" dirty="0" smtClean="0"/>
              <a:t>Keystroke Timing Attack</a:t>
            </a:r>
          </a:p>
          <a:p>
            <a:pPr lvl="1">
              <a:buFont typeface="Wingdings" pitchFamily="2" charset="2"/>
              <a:buChar char="q"/>
            </a:pPr>
            <a:r>
              <a:rPr lang="en-US" sz="1800" dirty="0" smtClean="0"/>
              <a:t>Similar to cache-based load measurements</a:t>
            </a:r>
          </a:p>
          <a:p>
            <a:pPr lvl="1">
              <a:buFont typeface="Wingdings" pitchFamily="2" charset="2"/>
              <a:buChar char="q"/>
            </a:pPr>
            <a:r>
              <a:rPr lang="en-US" sz="1800" dirty="0" smtClean="0"/>
              <a:t>Hope to catch password input via shell and detect the time in between keys to gather length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4812950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Contribution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1219200" y="1905000"/>
            <a:ext cx="6324600" cy="4495800"/>
          </a:xfrm>
        </p:spPr>
        <p:txBody>
          <a:bodyPr>
            <a:normAutofit fontScale="92500"/>
          </a:bodyPr>
          <a:lstStyle/>
          <a:p>
            <a:pPr>
              <a:buFont typeface="Wingdings" pitchFamily="2" charset="2"/>
              <a:buChar char="q"/>
            </a:pPr>
            <a:r>
              <a:rPr lang="en-US" sz="2000" dirty="0" smtClean="0"/>
              <a:t>This paper contributes greatly to the understanding of mapping of the EC2 cloud both in practical application and in cloud security</a:t>
            </a:r>
          </a:p>
          <a:p>
            <a:pPr>
              <a:buFont typeface="Wingdings" pitchFamily="2" charset="2"/>
              <a:buChar char="q"/>
            </a:pPr>
            <a:endParaRPr lang="en-US" sz="2000" dirty="0" smtClean="0"/>
          </a:p>
          <a:p>
            <a:pPr>
              <a:buFont typeface="Wingdings" pitchFamily="2" charset="2"/>
              <a:buChar char="q"/>
            </a:pPr>
            <a:r>
              <a:rPr lang="en-US" sz="2000" dirty="0" smtClean="0"/>
              <a:t>The authors include commentary in each section expressing the validity of each attack attempt and the ease to correct it</a:t>
            </a:r>
          </a:p>
          <a:p>
            <a:pPr>
              <a:buFont typeface="Wingdings" pitchFamily="2" charset="2"/>
              <a:buChar char="q"/>
            </a:pPr>
            <a:endParaRPr lang="en-US" sz="2000" dirty="0" smtClean="0"/>
          </a:p>
          <a:p>
            <a:pPr>
              <a:buFont typeface="Wingdings" pitchFamily="2" charset="2"/>
              <a:buChar char="q"/>
            </a:pPr>
            <a:r>
              <a:rPr lang="en-US" sz="2000" dirty="0" smtClean="0"/>
              <a:t>Shows the robust nature of the EC2 cloud – </a:t>
            </a:r>
          </a:p>
          <a:p>
            <a:pPr lvl="1">
              <a:buFont typeface="Wingdings" pitchFamily="2" charset="2"/>
              <a:buChar char="q"/>
            </a:pPr>
            <a:r>
              <a:rPr lang="en-US" sz="2000" dirty="0" smtClean="0"/>
              <a:t>Easiest option for commercial ventures is to pick a M1.xlarge or CL1.xlarge as they fill the entire physical platform and deny co-residence</a:t>
            </a:r>
          </a:p>
          <a:p>
            <a:pPr lvl="1">
              <a:buFont typeface="Wingdings" pitchFamily="2" charset="2"/>
              <a:buChar char="q"/>
            </a:pPr>
            <a:r>
              <a:rPr lang="en-US" sz="2000" dirty="0" smtClean="0"/>
              <a:t>Xen’s</a:t>
            </a:r>
            <a:r>
              <a:rPr lang="en-US" sz="2000" dirty="0" smtClean="0"/>
              <a:t> resource exclusion is not perfect but nearly impossible to exploit – improved with software randomization tweaks to cache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6112751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Weakness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pPr>
              <a:buFont typeface="Wingdings" pitchFamily="2" charset="2"/>
              <a:buChar char="q"/>
            </a:pPr>
            <a:r>
              <a:rPr lang="en-US" sz="1800" dirty="0" smtClean="0"/>
              <a:t>Mapping was mostly at random, co-residence was extremely low even with techniques applied</a:t>
            </a:r>
          </a:p>
          <a:p>
            <a:pPr>
              <a:buFont typeface="Wingdings" pitchFamily="2" charset="2"/>
              <a:buChar char="q"/>
            </a:pPr>
            <a:endParaRPr lang="en-US" sz="1800" dirty="0" smtClean="0"/>
          </a:p>
          <a:p>
            <a:pPr>
              <a:buFont typeface="Wingdings" pitchFamily="2" charset="2"/>
              <a:buChar char="q"/>
            </a:pPr>
            <a:r>
              <a:rPr lang="en-US" sz="1800" dirty="0" smtClean="0"/>
              <a:t>Instance placement was time sensitive which is constantly updating and changing </a:t>
            </a:r>
          </a:p>
          <a:p>
            <a:pPr>
              <a:buFont typeface="Wingdings" pitchFamily="2" charset="2"/>
              <a:buChar char="q"/>
            </a:pPr>
            <a:endParaRPr lang="en-US" sz="1800" dirty="0" smtClean="0"/>
          </a:p>
          <a:p>
            <a:pPr>
              <a:buFont typeface="Wingdings" pitchFamily="2" charset="2"/>
              <a:buChar char="q"/>
            </a:pPr>
            <a:r>
              <a:rPr lang="en-US" sz="1800" dirty="0" smtClean="0"/>
              <a:t>With the exception of one m1.large instance, only m1.smalls are able to co-reside and not really applicable to commercial applications</a:t>
            </a:r>
          </a:p>
          <a:p>
            <a:pPr>
              <a:buFont typeface="Wingdings" pitchFamily="2" charset="2"/>
              <a:buChar char="q"/>
            </a:pPr>
            <a:endParaRPr lang="en-US" sz="1800" dirty="0" smtClean="0"/>
          </a:p>
          <a:p>
            <a:pPr>
              <a:buFont typeface="Wingdings" pitchFamily="2" charset="2"/>
              <a:buChar char="q"/>
            </a:pPr>
            <a:r>
              <a:rPr lang="en-US" sz="1800" dirty="0" smtClean="0"/>
              <a:t>The side channel analysis was weak and speculative; they didn’t seem to run any hard penetration testing utilities but focused on very low level cpu-cache analysis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7659257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Improvement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en-US" sz="1800" dirty="0" smtClean="0"/>
              <a:t>This idea could be improved with more financial resources to run hundreds of accounts with the maximum 20 instances all at the same time</a:t>
            </a:r>
          </a:p>
          <a:p>
            <a:pPr>
              <a:buFont typeface="Wingdings" pitchFamily="2" charset="2"/>
              <a:buChar char="q"/>
            </a:pPr>
            <a:endParaRPr lang="en-US" sz="1800" dirty="0" smtClean="0"/>
          </a:p>
          <a:p>
            <a:pPr>
              <a:buFont typeface="Wingdings" pitchFamily="2" charset="2"/>
              <a:buChar char="q"/>
            </a:pPr>
            <a:r>
              <a:rPr lang="en-US" sz="1800" dirty="0" smtClean="0"/>
              <a:t>Taking further the idea of side-channel attacks to combine traditional attacks with having co-located instances. This could make the extremely small bandwidth side channels they were able to exploit more practicable. With resource starvation traditional attacks might be more effective</a:t>
            </a:r>
          </a:p>
          <a:p>
            <a:pPr>
              <a:buFont typeface="Wingdings" pitchFamily="2" charset="2"/>
              <a:buChar char="q"/>
            </a:pPr>
            <a:endParaRPr lang="en-US" sz="1800" dirty="0"/>
          </a:p>
          <a:p>
            <a:pPr>
              <a:buFont typeface="Wingdings" pitchFamily="2" charset="2"/>
              <a:buChar char="q"/>
            </a:pPr>
            <a:r>
              <a:rPr lang="en-US" sz="1800" dirty="0" smtClean="0"/>
              <a:t>Poisoning dom0 resource mapping to gain further access</a:t>
            </a:r>
          </a:p>
          <a:p>
            <a:pPr>
              <a:buFont typeface="Wingdings" pitchFamily="2" charset="2"/>
              <a:buChar char="q"/>
            </a:pPr>
            <a:endParaRPr lang="en-US" sz="1800" dirty="0"/>
          </a:p>
          <a:p>
            <a:pPr>
              <a:buFont typeface="Wingdings" pitchFamily="2" charset="2"/>
              <a:buChar char="q"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3547674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en-US" sz="1800" dirty="0" smtClean="0"/>
              <a:t>My thoughts – </a:t>
            </a:r>
          </a:p>
          <a:p>
            <a:pPr lvl="1">
              <a:buFont typeface="Wingdings" pitchFamily="2" charset="2"/>
              <a:buChar char="q"/>
            </a:pPr>
            <a:r>
              <a:rPr lang="en-US" sz="1800" dirty="0" smtClean="0"/>
              <a:t>project was mostly unsuccessful in demonstrating anything actionable</a:t>
            </a:r>
          </a:p>
          <a:p>
            <a:pPr lvl="1">
              <a:buFont typeface="Wingdings" pitchFamily="2" charset="2"/>
              <a:buChar char="q"/>
            </a:pPr>
            <a:r>
              <a:rPr lang="en-US" sz="1800" dirty="0" smtClean="0"/>
              <a:t>The EC2 cloud is potentially dangerous for how accessible it makes gaining access to vast computational and bandwidth resources for launching attacks on other networks</a:t>
            </a:r>
          </a:p>
          <a:p>
            <a:pPr lvl="1">
              <a:buFont typeface="Wingdings" pitchFamily="2" charset="2"/>
              <a:buChar char="q"/>
            </a:pPr>
            <a:endParaRPr lang="en-US" sz="1800" dirty="0"/>
          </a:p>
          <a:p>
            <a:pPr lvl="1">
              <a:buFont typeface="Wingdings" pitchFamily="2" charset="2"/>
              <a:buChar char="q"/>
            </a:pPr>
            <a:endParaRPr lang="en-US" sz="1800" dirty="0" smtClean="0"/>
          </a:p>
          <a:p>
            <a:pPr lvl="1">
              <a:buFont typeface="Wingdings" pitchFamily="2" charset="2"/>
              <a:buChar char="q"/>
            </a:pPr>
            <a:endParaRPr lang="en-US" sz="1800" dirty="0"/>
          </a:p>
          <a:p>
            <a:pPr marL="228600" lvl="1" indent="0">
              <a:buNone/>
            </a:pPr>
            <a:r>
              <a:rPr lang="en-US" sz="3600" dirty="0" smtClean="0"/>
              <a:t>Thanks</a:t>
            </a:r>
            <a:endParaRPr lang="en-US" sz="3600" dirty="0"/>
          </a:p>
          <a:p>
            <a:pPr>
              <a:buFont typeface="Wingdings" pitchFamily="2" charset="2"/>
              <a:buChar char="q"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5168318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73184" y="2890834"/>
            <a:ext cx="638175" cy="103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Cloud Computing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14400" y="1676400"/>
            <a:ext cx="662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De-centralize software and data to scale to hardware availability</a:t>
            </a: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950" y="3089163"/>
            <a:ext cx="12573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2428" y="3734926"/>
            <a:ext cx="1304925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1128" y="3734926"/>
            <a:ext cx="1304925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0028" y="2842880"/>
            <a:ext cx="638175" cy="103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5994" y="2842880"/>
            <a:ext cx="638175" cy="103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1715" y="2866481"/>
            <a:ext cx="638175" cy="103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712706" y="3144708"/>
            <a:ext cx="12954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One OS</a:t>
            </a:r>
          </a:p>
          <a:p>
            <a:r>
              <a:rPr lang="en-US" dirty="0" smtClean="0"/>
              <a:t> 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One Server</a:t>
            </a:r>
            <a:endParaRPr lang="en-US" dirty="0"/>
          </a:p>
        </p:txBody>
      </p:sp>
      <p:sp>
        <p:nvSpPr>
          <p:cNvPr id="34" name="Rectangle 33"/>
          <p:cNvSpPr/>
          <p:nvPr/>
        </p:nvSpPr>
        <p:spPr>
          <a:xfrm>
            <a:off x="4608774" y="2661905"/>
            <a:ext cx="3573054" cy="2520821"/>
          </a:xfrm>
          <a:prstGeom prst="rect">
            <a:avLst/>
          </a:prstGeom>
          <a:solidFill>
            <a:schemeClr val="tx1">
              <a:lumMod val="65000"/>
              <a:lumOff val="35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361950" y="2634701"/>
            <a:ext cx="1905000" cy="2807798"/>
          </a:xfrm>
          <a:prstGeom prst="rect">
            <a:avLst/>
          </a:prstGeom>
          <a:solidFill>
            <a:schemeClr val="tx1">
              <a:lumMod val="65000"/>
              <a:lumOff val="35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5057628" y="2774897"/>
            <a:ext cx="27432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12 Operating Systems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6 servers</a:t>
            </a:r>
            <a:endParaRPr lang="en-US" dirty="0"/>
          </a:p>
        </p:txBody>
      </p:sp>
      <p:sp>
        <p:nvSpPr>
          <p:cNvPr id="20" name="Right Arrow 19"/>
          <p:cNvSpPr/>
          <p:nvPr/>
        </p:nvSpPr>
        <p:spPr>
          <a:xfrm>
            <a:off x="2743200" y="3698763"/>
            <a:ext cx="1295400" cy="914400"/>
          </a:xfrm>
          <a:prstGeom prst="right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4290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ounded Rectangle 19"/>
          <p:cNvSpPr/>
          <p:nvPr/>
        </p:nvSpPr>
        <p:spPr>
          <a:xfrm>
            <a:off x="1295400" y="1295400"/>
            <a:ext cx="6477000" cy="5181600"/>
          </a:xfrm>
          <a:prstGeom prst="round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Threat Model – Co-locating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3505200" y="2057400"/>
            <a:ext cx="18288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581400" y="2139434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XEN Hypervisor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4065702" y="2971800"/>
            <a:ext cx="685800" cy="685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000893" y="3130034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Dom 0</a:t>
            </a:r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2590800" y="4724400"/>
            <a:ext cx="685800" cy="685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3852813" y="4724400"/>
            <a:ext cx="685800" cy="685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Oval 11"/>
          <p:cNvSpPr/>
          <p:nvPr/>
        </p:nvSpPr>
        <p:spPr>
          <a:xfrm>
            <a:off x="5237375" y="4724400"/>
            <a:ext cx="685800" cy="685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590800" y="4909066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VM1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3876773" y="4896612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VM2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5237375" y="4872479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VM3</a:t>
            </a:r>
            <a:endParaRPr lang="en-US" dirty="0"/>
          </a:p>
        </p:txBody>
      </p:sp>
      <p:cxnSp>
        <p:nvCxnSpPr>
          <p:cNvPr id="13" name="Straight Connector 12"/>
          <p:cNvCxnSpPr/>
          <p:nvPr/>
        </p:nvCxnSpPr>
        <p:spPr>
          <a:xfrm flipH="1">
            <a:off x="3124200" y="3733800"/>
            <a:ext cx="752573" cy="838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4295873" y="3886200"/>
            <a:ext cx="1" cy="685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4876800" y="3788397"/>
            <a:ext cx="533400" cy="78360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2590800" y="1447800"/>
            <a:ext cx="403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CLOUD SERVER ##</a:t>
            </a:r>
          </a:p>
        </p:txBody>
      </p:sp>
      <p:sp>
        <p:nvSpPr>
          <p:cNvPr id="23" name="Rectangle 22"/>
          <p:cNvSpPr/>
          <p:nvPr/>
        </p:nvSpPr>
        <p:spPr>
          <a:xfrm>
            <a:off x="6324600" y="2139434"/>
            <a:ext cx="1066800" cy="990600"/>
          </a:xfrm>
          <a:prstGeom prst="rect">
            <a:avLst/>
          </a:prstGeom>
          <a:solidFill>
            <a:schemeClr val="bg2">
              <a:lumMod val="2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Rectangle 25"/>
          <p:cNvSpPr/>
          <p:nvPr/>
        </p:nvSpPr>
        <p:spPr>
          <a:xfrm>
            <a:off x="6324600" y="3596268"/>
            <a:ext cx="1066800" cy="990600"/>
          </a:xfrm>
          <a:prstGeom prst="rect">
            <a:avLst/>
          </a:prstGeom>
          <a:solidFill>
            <a:schemeClr val="bg2">
              <a:lumMod val="2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6400800" y="2324100"/>
            <a:ext cx="1219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CPU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400800" y="3829958"/>
            <a:ext cx="1219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RAM</a:t>
            </a:r>
            <a:endParaRPr lang="en-US" sz="2800" dirty="0">
              <a:solidFill>
                <a:schemeClr val="bg1"/>
              </a:solidFill>
            </a:endParaRPr>
          </a:p>
        </p:txBody>
      </p:sp>
      <p:cxnSp>
        <p:nvCxnSpPr>
          <p:cNvPr id="27" name="Straight Connector 26"/>
          <p:cNvCxnSpPr/>
          <p:nvPr/>
        </p:nvCxnSpPr>
        <p:spPr>
          <a:xfrm flipV="1">
            <a:off x="3276600" y="3829958"/>
            <a:ext cx="789102" cy="89444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H="1" flipV="1">
            <a:off x="4714973" y="3781879"/>
            <a:ext cx="581321" cy="80499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V="1">
            <a:off x="4295874" y="3886200"/>
            <a:ext cx="86020" cy="6858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flipH="1">
            <a:off x="5005633" y="2743200"/>
            <a:ext cx="1069943" cy="38683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flipH="1" flipV="1">
            <a:off x="5005633" y="3499366"/>
            <a:ext cx="1069943" cy="59220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Rectangle 40"/>
          <p:cNvSpPr/>
          <p:nvPr/>
        </p:nvSpPr>
        <p:spPr>
          <a:xfrm>
            <a:off x="1524000" y="2013466"/>
            <a:ext cx="1066800" cy="990600"/>
          </a:xfrm>
          <a:prstGeom prst="rect">
            <a:avLst/>
          </a:prstGeom>
          <a:solidFill>
            <a:schemeClr val="bg2">
              <a:lumMod val="2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2" name="Rectangle 41"/>
          <p:cNvSpPr/>
          <p:nvPr/>
        </p:nvSpPr>
        <p:spPr>
          <a:xfrm>
            <a:off x="1524000" y="3362578"/>
            <a:ext cx="1066800" cy="990600"/>
          </a:xfrm>
          <a:prstGeom prst="rect">
            <a:avLst/>
          </a:prstGeom>
          <a:solidFill>
            <a:schemeClr val="bg2">
              <a:lumMod val="2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1485900" y="2308711"/>
            <a:ext cx="16383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Network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1447800" y="3568348"/>
            <a:ext cx="1219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 HDD</a:t>
            </a:r>
            <a:endParaRPr lang="en-US" sz="2800" dirty="0">
              <a:solidFill>
                <a:schemeClr val="bg1"/>
              </a:solidFill>
            </a:endParaRPr>
          </a:p>
        </p:txBody>
      </p:sp>
      <p:cxnSp>
        <p:nvCxnSpPr>
          <p:cNvPr id="45" name="Straight Connector 44"/>
          <p:cNvCxnSpPr/>
          <p:nvPr/>
        </p:nvCxnSpPr>
        <p:spPr>
          <a:xfrm flipH="1" flipV="1">
            <a:off x="2782871" y="2847320"/>
            <a:ext cx="1069942" cy="35308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 flipH="1">
            <a:off x="2894029" y="3499366"/>
            <a:ext cx="958784" cy="29610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63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Amazon EC2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066800" y="1828800"/>
            <a:ext cx="70866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q"/>
            </a:pPr>
            <a:r>
              <a:rPr lang="en-US" dirty="0" smtClean="0"/>
              <a:t>Amazon </a:t>
            </a:r>
            <a:r>
              <a:rPr lang="en-US" dirty="0" smtClean="0"/>
              <a:t>EC2 cloud to find a target </a:t>
            </a:r>
            <a:r>
              <a:rPr lang="en-US" dirty="0" smtClean="0"/>
              <a:t>server </a:t>
            </a:r>
          </a:p>
          <a:p>
            <a:pPr marL="742950" lvl="1" indent="-285750">
              <a:buFont typeface="Wingdings" pitchFamily="2" charset="2"/>
              <a:buChar char="q"/>
            </a:pPr>
            <a:r>
              <a:rPr lang="en-US" dirty="0" smtClean="0"/>
              <a:t>Amazon’s </a:t>
            </a:r>
            <a:r>
              <a:rPr lang="en-US" dirty="0" smtClean="0"/>
              <a:t>EC2 operates with 2 physical regions (US and </a:t>
            </a:r>
            <a:r>
              <a:rPr lang="en-US" dirty="0" smtClean="0"/>
              <a:t>Europe)</a:t>
            </a:r>
          </a:p>
          <a:p>
            <a:pPr marL="742950" lvl="1" indent="-285750">
              <a:buFont typeface="Wingdings" pitchFamily="2" charset="2"/>
              <a:buChar char="q"/>
            </a:pPr>
            <a:r>
              <a:rPr lang="en-US" dirty="0" smtClean="0"/>
              <a:t>3 </a:t>
            </a:r>
            <a:r>
              <a:rPr lang="en-US" dirty="0" smtClean="0"/>
              <a:t>availability zones for each </a:t>
            </a:r>
            <a:r>
              <a:rPr lang="en-US" dirty="0" smtClean="0"/>
              <a:t>region</a:t>
            </a:r>
          </a:p>
          <a:p>
            <a:pPr marL="742950" lvl="1" indent="-285750">
              <a:buFont typeface="Wingdings" pitchFamily="2" charset="2"/>
              <a:buChar char="q"/>
            </a:pPr>
            <a:r>
              <a:rPr lang="en-US" dirty="0" smtClean="0"/>
              <a:t>Before </a:t>
            </a:r>
            <a:r>
              <a:rPr lang="en-US" dirty="0" smtClean="0"/>
              <a:t>beginning a VM instance you are asked to choose: the region, the availability zone and the instance-type related to hardware requirements</a:t>
            </a:r>
            <a:r>
              <a:rPr lang="en-US" dirty="0" smtClean="0"/>
              <a:t>.</a:t>
            </a:r>
          </a:p>
          <a:p>
            <a:pPr marL="742950" lvl="1" indent="-285750">
              <a:buFont typeface="Wingdings" pitchFamily="2" charset="2"/>
              <a:buChar char="q"/>
            </a:pPr>
            <a:r>
              <a:rPr lang="en-US" dirty="0" smtClean="0"/>
              <a:t>Hardware choices amount to 5 types</a:t>
            </a:r>
          </a:p>
          <a:p>
            <a:pPr marL="1200150" lvl="2" indent="-285750">
              <a:buFont typeface="Wingdings" pitchFamily="2" charset="2"/>
              <a:buChar char="q"/>
            </a:pPr>
            <a:r>
              <a:rPr lang="en-US" dirty="0" smtClean="0"/>
              <a:t>32bit</a:t>
            </a:r>
          </a:p>
          <a:p>
            <a:pPr marL="1657350" lvl="3" indent="-285750">
              <a:buFont typeface="Wingdings" pitchFamily="2" charset="2"/>
              <a:buChar char="q"/>
            </a:pPr>
            <a:r>
              <a:rPr lang="en-US" dirty="0" smtClean="0"/>
              <a:t>M1.small (1 ECU 1.0-1.2GHz 2007 Opteron – 1.7GB memory and 160GB storage) $.10/hr</a:t>
            </a:r>
          </a:p>
          <a:p>
            <a:pPr marL="1657350" lvl="3" indent="-285750">
              <a:buFont typeface="Wingdings" pitchFamily="2" charset="2"/>
              <a:buChar char="q"/>
            </a:pPr>
            <a:r>
              <a:rPr lang="en-US" dirty="0" smtClean="0"/>
              <a:t>C1.medium</a:t>
            </a:r>
          </a:p>
          <a:p>
            <a:pPr marL="1200150" lvl="2" indent="-285750">
              <a:buFont typeface="Wingdings" pitchFamily="2" charset="2"/>
              <a:buChar char="q"/>
            </a:pPr>
            <a:r>
              <a:rPr lang="en-US" dirty="0" smtClean="0"/>
              <a:t>64bit</a:t>
            </a:r>
          </a:p>
          <a:p>
            <a:pPr marL="1657350" lvl="3" indent="-285750">
              <a:buFont typeface="Wingdings" pitchFamily="2" charset="2"/>
              <a:buChar char="q"/>
            </a:pPr>
            <a:r>
              <a:rPr lang="en-US" dirty="0" smtClean="0"/>
              <a:t>M1.large (2 virtual cores each with 2 ECU– 7.5GB </a:t>
            </a:r>
            <a:r>
              <a:rPr lang="en-US" dirty="0"/>
              <a:t>memory and </a:t>
            </a:r>
            <a:r>
              <a:rPr lang="en-US" dirty="0" smtClean="0"/>
              <a:t>850GB </a:t>
            </a:r>
            <a:r>
              <a:rPr lang="en-US" dirty="0"/>
              <a:t>storage</a:t>
            </a:r>
            <a:r>
              <a:rPr lang="en-US" dirty="0" smtClean="0"/>
              <a:t>) $.40/hr</a:t>
            </a:r>
          </a:p>
          <a:p>
            <a:pPr marL="1657350" lvl="3" indent="-285750">
              <a:buFont typeface="Wingdings" pitchFamily="2" charset="2"/>
              <a:buChar char="q"/>
            </a:pPr>
            <a:r>
              <a:rPr lang="en-US" dirty="0" smtClean="0"/>
              <a:t>M1.xlarge</a:t>
            </a:r>
          </a:p>
          <a:p>
            <a:pPr marL="1657350" lvl="3" indent="-285750">
              <a:buFont typeface="Wingdings" pitchFamily="2" charset="2"/>
              <a:buChar char="q"/>
            </a:pPr>
            <a:r>
              <a:rPr lang="en-US" dirty="0" smtClean="0"/>
              <a:t>C1.xlarge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6437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Mapping the Cloud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285750" indent="-285750">
              <a:buFont typeface="Wingdings" pitchFamily="2" charset="2"/>
              <a:buChar char="q"/>
            </a:pPr>
            <a:r>
              <a:rPr lang="en-US" sz="1800" dirty="0"/>
              <a:t>NMAP to perform TCP Connect probes</a:t>
            </a:r>
          </a:p>
          <a:p>
            <a:pPr marL="285750" indent="-285750">
              <a:buFont typeface="Wingdings" pitchFamily="2" charset="2"/>
              <a:buChar char="q"/>
            </a:pPr>
            <a:r>
              <a:rPr lang="en-US" sz="1800" dirty="0"/>
              <a:t>TCP SYN traceroutes – sends TCP SYN packets with increasing TTL until no ACK is received</a:t>
            </a:r>
          </a:p>
          <a:p>
            <a:pPr marL="285750" indent="-285750">
              <a:buFont typeface="Wingdings" pitchFamily="2" charset="2"/>
              <a:buChar char="q"/>
            </a:pPr>
            <a:r>
              <a:rPr lang="en-US" sz="1800" dirty="0"/>
              <a:t>Map the EC2 cloud via DNS entries</a:t>
            </a:r>
          </a:p>
          <a:p>
            <a:pPr marL="742950" lvl="1" indent="-285750">
              <a:buFont typeface="Wingdings" pitchFamily="2" charset="2"/>
              <a:buChar char="q"/>
            </a:pPr>
            <a:r>
              <a:rPr lang="en-US" sz="1800" dirty="0"/>
              <a:t>One set - External public IP DNS vs internal queries </a:t>
            </a:r>
          </a:p>
          <a:p>
            <a:pPr marL="742950" lvl="1" indent="-285750">
              <a:buFont typeface="Wingdings" pitchFamily="2" charset="2"/>
              <a:buChar char="q"/>
            </a:pPr>
            <a:r>
              <a:rPr lang="en-US" sz="1800" dirty="0"/>
              <a:t>Second set – varied EC2 instances and checking </a:t>
            </a:r>
            <a:r>
              <a:rPr lang="en-US" sz="1800" dirty="0" smtClean="0"/>
              <a:t>IP</a:t>
            </a:r>
            <a:endParaRPr lang="en-US" sz="1800" dirty="0"/>
          </a:p>
          <a:p>
            <a:pPr marL="742950" lvl="1" indent="-285750">
              <a:buFont typeface="Wingdings" pitchFamily="2" charset="2"/>
              <a:buChar char="q"/>
            </a:pPr>
            <a:r>
              <a:rPr lang="en-US" sz="1800" dirty="0"/>
              <a:t>4 distinct </a:t>
            </a:r>
            <a:r>
              <a:rPr lang="en-US" sz="1800" dirty="0" smtClean="0"/>
              <a:t>IP </a:t>
            </a:r>
            <a:r>
              <a:rPr lang="en-US" sz="1800" dirty="0"/>
              <a:t>prefixes {/16, /17, /18,/19}</a:t>
            </a:r>
          </a:p>
          <a:p>
            <a:pPr marL="742950" lvl="1" indent="-285750">
              <a:buFont typeface="Wingdings" pitchFamily="2" charset="2"/>
              <a:buChar char="q"/>
            </a:pPr>
            <a:r>
              <a:rPr lang="en-US" sz="1800" dirty="0"/>
              <a:t>14054 unique internal </a:t>
            </a:r>
            <a:r>
              <a:rPr lang="en-US" sz="1800" dirty="0" smtClean="0"/>
              <a:t>IPs</a:t>
            </a:r>
            <a:endParaRPr lang="en-US" sz="1800" dirty="0"/>
          </a:p>
          <a:p>
            <a:pPr>
              <a:buFont typeface="Wingdings" pitchFamily="2" charset="2"/>
              <a:buChar char="q"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9511046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Mapping the Cloud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2278" y="1752600"/>
            <a:ext cx="6615112" cy="3595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676400" y="5105400"/>
            <a:ext cx="71628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lvl="1" indent="-285750">
              <a:buFont typeface="Wingdings" pitchFamily="2" charset="2"/>
              <a:buChar char="q"/>
            </a:pPr>
            <a:r>
              <a:rPr lang="en-US" dirty="0" smtClean="0"/>
              <a:t>Account A</a:t>
            </a:r>
          </a:p>
          <a:p>
            <a:pPr marL="1200150" lvl="2" indent="-285750">
              <a:buFont typeface="Wingdings" pitchFamily="2" charset="2"/>
              <a:buChar char="q"/>
            </a:pPr>
            <a:r>
              <a:rPr lang="en-US" dirty="0" smtClean="0"/>
              <a:t>20 instances for each availability/instance type</a:t>
            </a:r>
          </a:p>
          <a:p>
            <a:pPr marL="1200150" lvl="2" indent="-285750">
              <a:buFont typeface="Wingdings" pitchFamily="2" charset="2"/>
              <a:buChar char="q"/>
            </a:pPr>
            <a:r>
              <a:rPr lang="en-US" dirty="0" smtClean="0"/>
              <a:t>92 had unique /24 prefixes</a:t>
            </a:r>
          </a:p>
          <a:p>
            <a:pPr marL="742950" lvl="1" indent="-285750">
              <a:buFont typeface="Wingdings" pitchFamily="2" charset="2"/>
              <a:buChar char="q"/>
            </a:pPr>
            <a:r>
              <a:rPr lang="en-US" dirty="0" smtClean="0"/>
              <a:t>Account B</a:t>
            </a:r>
          </a:p>
          <a:p>
            <a:pPr marL="1200150" lvl="2" indent="-285750">
              <a:buFont typeface="Wingdings" pitchFamily="2" charset="2"/>
              <a:buChar char="q"/>
            </a:pPr>
            <a:r>
              <a:rPr lang="en-US" dirty="0" smtClean="0"/>
              <a:t>100 instances (20 per type) in Zone 3 (39 hours after A)</a:t>
            </a:r>
          </a:p>
          <a:p>
            <a:pPr marL="1200150" lvl="2" indent="-285750">
              <a:buFont typeface="Wingdings" pitchFamily="2" charset="2"/>
              <a:buChar char="q"/>
            </a:pPr>
            <a:r>
              <a:rPr lang="en-US" dirty="0" smtClean="0"/>
              <a:t>88 unique /24 prefixes</a:t>
            </a:r>
          </a:p>
          <a:p>
            <a:pPr marL="742950" lvl="1" indent="-285750">
              <a:buFont typeface="Wingdings" pitchFamily="2" charset="2"/>
              <a:buChar char="q"/>
            </a:pPr>
            <a:endParaRPr lang="en-US" dirty="0" smtClean="0"/>
          </a:p>
          <a:p>
            <a:pPr marL="742950" lvl="1" indent="-285750">
              <a:buFont typeface="Wingdings" pitchFamily="2" charset="2"/>
              <a:buChar char="q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2580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Achieving Co-Residency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295400" y="1752600"/>
            <a:ext cx="64008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q"/>
            </a:pPr>
            <a:r>
              <a:rPr lang="en-US" dirty="0" smtClean="0"/>
              <a:t>Processing the data – the defining heuristic</a:t>
            </a:r>
            <a:endParaRPr lang="en-US" dirty="0" smtClean="0"/>
          </a:p>
          <a:p>
            <a:pPr marL="742950" lvl="1" indent="-285750">
              <a:buFont typeface="Wingdings" pitchFamily="2" charset="2"/>
              <a:buChar char="q"/>
            </a:pPr>
            <a:r>
              <a:rPr lang="en-US" dirty="0" smtClean="0"/>
              <a:t>All </a:t>
            </a:r>
            <a:r>
              <a:rPr lang="en-US" dirty="0" smtClean="0"/>
              <a:t>IPs </a:t>
            </a:r>
            <a:r>
              <a:rPr lang="en-US" dirty="0" smtClean="0"/>
              <a:t>from /16 are from the same availability zone</a:t>
            </a:r>
          </a:p>
          <a:p>
            <a:pPr marL="742950" lvl="1" indent="-285750">
              <a:buFont typeface="Wingdings" pitchFamily="2" charset="2"/>
              <a:buChar char="q"/>
            </a:pPr>
            <a:r>
              <a:rPr lang="en-US" dirty="0" smtClean="0"/>
              <a:t>A /24 inherits any included </a:t>
            </a:r>
            <a:r>
              <a:rPr lang="en-US" dirty="0" smtClean="0"/>
              <a:t>sampled instance type</a:t>
            </a:r>
          </a:p>
          <a:p>
            <a:pPr marL="742950" lvl="1" indent="-285750">
              <a:buFont typeface="Wingdings" pitchFamily="2" charset="2"/>
              <a:buChar char="q"/>
            </a:pPr>
            <a:r>
              <a:rPr lang="en-US" dirty="0" smtClean="0"/>
              <a:t>A /24 containing a Dom0 IP address only contains Dom0 IP Addresses</a:t>
            </a:r>
          </a:p>
          <a:p>
            <a:pPr marL="742950" lvl="1" indent="-285750">
              <a:buFont typeface="Wingdings" pitchFamily="2" charset="2"/>
              <a:buChar char="q"/>
            </a:pPr>
            <a:r>
              <a:rPr lang="en-US" dirty="0" smtClean="0"/>
              <a:t>All /24s between two consecutive Dom0 inherit the former’s instance typ</a:t>
            </a:r>
            <a:r>
              <a:rPr lang="en-US" dirty="0" smtClean="0"/>
              <a:t>e</a:t>
            </a:r>
          </a:p>
          <a:p>
            <a:pPr marL="285750" indent="-285750">
              <a:buFont typeface="Wingdings" pitchFamily="2" charset="2"/>
              <a:buChar char="q"/>
            </a:pPr>
            <a:endParaRPr lang="en-US" dirty="0" smtClean="0"/>
          </a:p>
          <a:p>
            <a:pPr marL="285750" indent="-285750">
              <a:buFont typeface="Wingdings" pitchFamily="2" charset="2"/>
              <a:buChar char="q"/>
            </a:pPr>
            <a:r>
              <a:rPr lang="en-US" dirty="0" smtClean="0"/>
              <a:t>Dom0 IPs are consistently assigned a prefix that immediately precedes the instance IPs they are associated with –</a:t>
            </a:r>
          </a:p>
          <a:p>
            <a:pPr marL="742950" lvl="1" indent="-285750">
              <a:buFont typeface="Wingdings" pitchFamily="2" charset="2"/>
              <a:buChar char="q"/>
            </a:pPr>
            <a:r>
              <a:rPr lang="en-US" dirty="0" smtClean="0"/>
              <a:t>869 /24s in data</a:t>
            </a:r>
          </a:p>
          <a:p>
            <a:pPr marL="1200150" lvl="2" indent="-285750">
              <a:buFont typeface="Wingdings" pitchFamily="2" charset="2"/>
              <a:buChar char="q"/>
            </a:pPr>
            <a:r>
              <a:rPr lang="en-US" dirty="0" smtClean="0"/>
              <a:t>Unique zone and type to 723</a:t>
            </a:r>
          </a:p>
          <a:p>
            <a:pPr marL="1200150" lvl="2" indent="-285750">
              <a:buFont typeface="Wingdings" pitchFamily="2" charset="2"/>
              <a:buChar char="q"/>
            </a:pPr>
            <a:r>
              <a:rPr lang="en-US" dirty="0" smtClean="0"/>
              <a:t>23 unique zone with 2 types</a:t>
            </a:r>
          </a:p>
          <a:p>
            <a:pPr marL="1200150" lvl="2" indent="-285750">
              <a:buFont typeface="Wingdings" pitchFamily="2" charset="2"/>
              <a:buChar char="q"/>
            </a:pPr>
            <a:r>
              <a:rPr lang="en-US" dirty="0" smtClean="0"/>
              <a:t>123 unlabeled</a:t>
            </a:r>
            <a:endParaRPr lang="en-US" dirty="0" smtClean="0"/>
          </a:p>
          <a:p>
            <a:pPr marL="285750" indent="-285750">
              <a:buFont typeface="Wingdings" pitchFamily="2" charset="2"/>
              <a:buChar char="q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4204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Assessing Co-Residency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685800" y="1828800"/>
            <a:ext cx="6324600" cy="3810000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q"/>
            </a:pPr>
            <a:r>
              <a:rPr lang="en-US" sz="1800" dirty="0" smtClean="0"/>
              <a:t>Network based co-residence checks</a:t>
            </a:r>
          </a:p>
          <a:p>
            <a:pPr lvl="1">
              <a:buFont typeface="Wingdings" pitchFamily="2" charset="2"/>
              <a:buChar char="q"/>
            </a:pPr>
            <a:r>
              <a:rPr lang="en-US" sz="1800" dirty="0" smtClean="0"/>
              <a:t>Exploiting hard disk based covert channel between </a:t>
            </a:r>
          </a:p>
          <a:p>
            <a:pPr marL="228600" lvl="1" indent="0">
              <a:buNone/>
            </a:pPr>
            <a:r>
              <a:rPr lang="en-US" sz="1800" dirty="0" smtClean="0"/>
              <a:t>    EC2 instances</a:t>
            </a:r>
          </a:p>
          <a:p>
            <a:pPr lvl="1">
              <a:buFont typeface="Wingdings" pitchFamily="2" charset="2"/>
              <a:buChar char="q"/>
            </a:pPr>
            <a:r>
              <a:rPr lang="en-US" sz="1800" dirty="0" smtClean="0"/>
              <a:t>Co-resident if</a:t>
            </a:r>
          </a:p>
          <a:p>
            <a:pPr lvl="2">
              <a:buFont typeface="Wingdings" pitchFamily="2" charset="2"/>
              <a:buChar char="q"/>
            </a:pPr>
            <a:r>
              <a:rPr lang="en-US" sz="1800" dirty="0" smtClean="0"/>
              <a:t>Matching Dom0 IP address</a:t>
            </a:r>
          </a:p>
          <a:p>
            <a:pPr lvl="2">
              <a:buFont typeface="Wingdings" pitchFamily="2" charset="2"/>
              <a:buChar char="q"/>
            </a:pPr>
            <a:r>
              <a:rPr lang="en-US" sz="1800" dirty="0" smtClean="0"/>
              <a:t>Small packet round-trip times</a:t>
            </a:r>
          </a:p>
          <a:p>
            <a:pPr lvl="2">
              <a:buFont typeface="Wingdings" pitchFamily="2" charset="2"/>
              <a:buChar char="q"/>
            </a:pPr>
            <a:r>
              <a:rPr lang="en-US" sz="1800" dirty="0" smtClean="0"/>
              <a:t>Numerically close internal IP addresses (within 7)</a:t>
            </a:r>
          </a:p>
          <a:p>
            <a:pPr lvl="2">
              <a:buFont typeface="Wingdings" pitchFamily="2" charset="2"/>
              <a:buChar char="q"/>
            </a:pPr>
            <a:endParaRPr lang="en-US" sz="1800" dirty="0"/>
          </a:p>
          <a:p>
            <a:pPr>
              <a:buFont typeface="Wingdings" pitchFamily="2" charset="2"/>
              <a:buChar char="q"/>
            </a:pPr>
            <a:r>
              <a:rPr lang="en-US" sz="1800" dirty="0" smtClean="0"/>
              <a:t>Exploiting placement</a:t>
            </a:r>
          </a:p>
          <a:p>
            <a:pPr lvl="1">
              <a:buFont typeface="Wingdings" pitchFamily="2" charset="2"/>
              <a:buChar char="q"/>
            </a:pPr>
            <a:r>
              <a:rPr lang="en-US" sz="1800" dirty="0" smtClean="0"/>
              <a:t>A single account was never seen to have two instances running on a physical machine</a:t>
            </a:r>
          </a:p>
          <a:p>
            <a:pPr lvl="1">
              <a:buFont typeface="Wingdings" pitchFamily="2" charset="2"/>
              <a:buChar char="q"/>
            </a:pPr>
            <a:r>
              <a:rPr lang="en-US" sz="1800" dirty="0" smtClean="0"/>
              <a:t>No more than (8) m1.small instances were running on a machine</a:t>
            </a:r>
            <a:endParaRPr lang="en-US" sz="18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8097388"/>
              </p:ext>
            </p:extLst>
          </p:nvPr>
        </p:nvGraphicFramePr>
        <p:xfrm>
          <a:off x="6019800" y="1219202"/>
          <a:ext cx="2743200" cy="2727958"/>
        </p:xfrm>
        <a:graphic>
          <a:graphicData uri="http://schemas.openxmlformats.org/drawingml/2006/table">
            <a:tbl>
              <a:tblPr/>
              <a:tblGrid>
                <a:gridCol w="914400"/>
                <a:gridCol w="914400"/>
                <a:gridCol w="914400"/>
              </a:tblGrid>
              <a:tr h="304798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  <a:lumOff val="35000"/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/>
                        <a:t>Count</a:t>
                      </a:r>
                      <a:endParaRPr lang="en-US" sz="1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  <a:lumOff val="35000"/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/>
                        <a:t>Median RTT (ms)</a:t>
                      </a:r>
                      <a:endParaRPr lang="en-US" sz="1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  <a:lumOff val="35000"/>
                        <a:alpha val="10000"/>
                      </a:schemeClr>
                    </a:solidFill>
                  </a:tcPr>
                </a:tc>
              </a:tr>
              <a:tr h="487678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Co-resident Instance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  <a:lumOff val="35000"/>
                        <a:alpha val="3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62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  <a:lumOff val="35000"/>
                        <a:alpha val="3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0.242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  <a:lumOff val="35000"/>
                        <a:alpha val="38000"/>
                      </a:schemeClr>
                    </a:solidFill>
                  </a:tcPr>
                </a:tc>
              </a:tr>
              <a:tr h="50292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Zone1 Crl</a:t>
                      </a:r>
                      <a:r>
                        <a:rPr lang="en-US" sz="1200" baseline="0" dirty="0" smtClean="0"/>
                        <a:t> A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Zone1 Crl</a:t>
                      </a:r>
                      <a:r>
                        <a:rPr lang="en-US" sz="1200" baseline="0" dirty="0" smtClean="0"/>
                        <a:t> B</a:t>
                      </a:r>
                      <a:endParaRPr lang="en-US" sz="12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  <a:lumOff val="35000"/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62</a:t>
                      </a:r>
                    </a:p>
                    <a:p>
                      <a:r>
                        <a:rPr lang="en-US" sz="1200" dirty="0" smtClean="0"/>
                        <a:t>62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  <a:lumOff val="35000"/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1.164</a:t>
                      </a:r>
                    </a:p>
                    <a:p>
                      <a:r>
                        <a:rPr lang="en-US" sz="1200" dirty="0" smtClean="0"/>
                        <a:t>1.027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  <a:lumOff val="35000"/>
                        <a:alpha val="10000"/>
                      </a:schemeClr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Zone2 Crl</a:t>
                      </a:r>
                      <a:r>
                        <a:rPr lang="en-US" sz="1200" baseline="0" dirty="0" smtClean="0"/>
                        <a:t> A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Zone2 Crl</a:t>
                      </a:r>
                      <a:r>
                        <a:rPr lang="en-US" sz="1200" baseline="0" dirty="0" smtClean="0"/>
                        <a:t> B</a:t>
                      </a:r>
                      <a:endParaRPr lang="en-US" sz="1200" dirty="0" smtClean="0"/>
                    </a:p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  <a:lumOff val="35000"/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61</a:t>
                      </a:r>
                    </a:p>
                    <a:p>
                      <a:r>
                        <a:rPr lang="en-US" sz="1200" dirty="0" smtClean="0"/>
                        <a:t>62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  <a:lumOff val="35000"/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1.113</a:t>
                      </a:r>
                    </a:p>
                    <a:p>
                      <a:r>
                        <a:rPr lang="en-US" sz="1200" dirty="0" smtClean="0"/>
                        <a:t>1.187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  <a:lumOff val="35000"/>
                        <a:alpha val="10000"/>
                      </a:schemeClr>
                    </a:solidFill>
                  </a:tcPr>
                </a:tc>
              </a:tr>
              <a:tr h="638859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Zone3 Crl</a:t>
                      </a:r>
                      <a:r>
                        <a:rPr lang="en-US" sz="1200" baseline="0" dirty="0" smtClean="0"/>
                        <a:t> A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Zone3 Crl</a:t>
                      </a:r>
                      <a:r>
                        <a:rPr lang="en-US" sz="1200" baseline="0" dirty="0" smtClean="0"/>
                        <a:t> B</a:t>
                      </a:r>
                      <a:endParaRPr lang="en-US" sz="1200" dirty="0" smtClean="0"/>
                    </a:p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  <a:lumOff val="35000"/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62</a:t>
                      </a:r>
                    </a:p>
                    <a:p>
                      <a:r>
                        <a:rPr lang="en-US" sz="1200" dirty="0" smtClean="0"/>
                        <a:t>62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  <a:lumOff val="35000"/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.550</a:t>
                      </a:r>
                    </a:p>
                    <a:p>
                      <a:r>
                        <a:rPr lang="en-US" sz="1200" dirty="0" smtClean="0"/>
                        <a:t>.436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  <a:lumOff val="35000"/>
                        <a:alpha val="1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158820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Instance Placement - Abuse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1219200" y="1905000"/>
            <a:ext cx="6324600" cy="4343400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q"/>
            </a:pPr>
            <a:r>
              <a:rPr lang="en-US" sz="1800" dirty="0" smtClean="0"/>
              <a:t>Brute Force</a:t>
            </a:r>
          </a:p>
          <a:p>
            <a:pPr lvl="1">
              <a:buFont typeface="Wingdings" pitchFamily="2" charset="2"/>
              <a:buChar char="q"/>
            </a:pPr>
            <a:r>
              <a:rPr lang="en-US" sz="1800" dirty="0" smtClean="0"/>
              <a:t>Run numerous instances over a long period of time - determine amount of instances that were able to form co-residence with</a:t>
            </a:r>
          </a:p>
          <a:p>
            <a:pPr lvl="1">
              <a:buFont typeface="Wingdings" pitchFamily="2" charset="2"/>
              <a:buChar char="q"/>
            </a:pPr>
            <a:r>
              <a:rPr lang="en-US" sz="1800" dirty="0" smtClean="0"/>
              <a:t>Using the ‘cloud map’ Zone 3 / m1.small (1686 servers)</a:t>
            </a:r>
          </a:p>
          <a:p>
            <a:pPr lvl="2">
              <a:buFont typeface="Wingdings" pitchFamily="2" charset="2"/>
              <a:buChar char="q"/>
            </a:pPr>
            <a:r>
              <a:rPr lang="en-US" sz="1800" dirty="0" smtClean="0"/>
              <a:t>78 unique Dom0 IPs</a:t>
            </a:r>
          </a:p>
          <a:p>
            <a:pPr lvl="2">
              <a:buFont typeface="Wingdings" pitchFamily="2" charset="2"/>
              <a:buChar char="q"/>
            </a:pPr>
            <a:r>
              <a:rPr lang="en-US" sz="1800" dirty="0" smtClean="0"/>
              <a:t>1785 instance probes </a:t>
            </a:r>
          </a:p>
          <a:p>
            <a:pPr lvl="2">
              <a:buFont typeface="Wingdings" pitchFamily="2" charset="2"/>
              <a:buChar char="q"/>
            </a:pPr>
            <a:r>
              <a:rPr lang="en-US" sz="1800" dirty="0" smtClean="0"/>
              <a:t>141 victim servers were hit (8.4% coverage)</a:t>
            </a:r>
          </a:p>
          <a:p>
            <a:pPr lvl="2">
              <a:buFont typeface="Wingdings" pitchFamily="2" charset="2"/>
              <a:buChar char="q"/>
            </a:pPr>
            <a:endParaRPr lang="en-US" sz="1800" dirty="0"/>
          </a:p>
          <a:p>
            <a:pPr>
              <a:buFont typeface="Wingdings" pitchFamily="2" charset="2"/>
              <a:buChar char="q"/>
            </a:pPr>
            <a:r>
              <a:rPr lang="en-US" sz="1800" dirty="0" smtClean="0"/>
              <a:t>Instance Flooding</a:t>
            </a:r>
          </a:p>
          <a:p>
            <a:pPr lvl="1">
              <a:buFont typeface="Wingdings" pitchFamily="2" charset="2"/>
              <a:buChar char="q"/>
            </a:pPr>
            <a:r>
              <a:rPr lang="en-US" sz="1800" dirty="0" smtClean="0"/>
              <a:t>Abuse scalable infrastructures – when service scales to meet demand determine server and try to join it</a:t>
            </a:r>
          </a:p>
          <a:p>
            <a:pPr lvl="1">
              <a:buFont typeface="Wingdings" pitchFamily="2" charset="2"/>
              <a:buChar char="q"/>
            </a:pPr>
            <a:r>
              <a:rPr lang="en-US" sz="1800" dirty="0" smtClean="0"/>
              <a:t>Instances tend to restart on the same physical server</a:t>
            </a:r>
          </a:p>
          <a:p>
            <a:pPr lvl="1">
              <a:buFont typeface="Wingdings" pitchFamily="2" charset="2"/>
              <a:buChar char="q"/>
            </a:pPr>
            <a:r>
              <a:rPr lang="en-US" sz="1800" dirty="0" smtClean="0"/>
              <a:t>New instances started after an instance starts will tend to be placed nearby</a:t>
            </a:r>
          </a:p>
          <a:p>
            <a:pPr lvl="1">
              <a:buFont typeface="Wingdings" pitchFamily="2" charset="2"/>
              <a:buChar char="q"/>
            </a:pPr>
            <a:r>
              <a:rPr lang="en-US" sz="1800" dirty="0" smtClean="0"/>
              <a:t>A single account will not have more than 1 instance started on a single platform</a:t>
            </a:r>
          </a:p>
          <a:p>
            <a:pPr lvl="2">
              <a:buFont typeface="Wingdings" pitchFamily="2" charset="2"/>
              <a:buChar char="q"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068407056"/>
      </p:ext>
    </p:extLst>
  </p:cSld>
  <p:clrMapOvr>
    <a:masterClrMapping/>
  </p:clrMapOvr>
</p:sld>
</file>

<file path=ppt/theme/theme1.xml><?xml version="1.0" encoding="utf-8"?>
<a:theme xmlns:a="http://schemas.openxmlformats.org/drawingml/2006/main" name="Composite">
  <a:themeElements>
    <a:clrScheme name="Composite">
      <a:dk1>
        <a:sysClr val="windowText" lastClr="000000"/>
      </a:dk1>
      <a:lt1>
        <a:sysClr val="window" lastClr="FFFFFF"/>
      </a:lt1>
      <a:dk2>
        <a:srgbClr val="5B6973"/>
      </a:dk2>
      <a:lt2>
        <a:srgbClr val="E7ECED"/>
      </a:lt2>
      <a:accent1>
        <a:srgbClr val="98C723"/>
      </a:accent1>
      <a:accent2>
        <a:srgbClr val="59B0B9"/>
      </a:accent2>
      <a:accent3>
        <a:srgbClr val="DEAE00"/>
      </a:accent3>
      <a:accent4>
        <a:srgbClr val="B77BB4"/>
      </a:accent4>
      <a:accent5>
        <a:srgbClr val="E0773C"/>
      </a:accent5>
      <a:accent6>
        <a:srgbClr val="A98D63"/>
      </a:accent6>
      <a:hlink>
        <a:srgbClr val="26CBEC"/>
      </a:hlink>
      <a:folHlink>
        <a:srgbClr val="598C8C"/>
      </a:folHlink>
    </a:clrScheme>
    <a:fontScheme name="Composit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ompos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5000"/>
                <a:satMod val="300000"/>
              </a:schemeClr>
            </a:gs>
            <a:gs pos="12000">
              <a:schemeClr val="phClr">
                <a:tint val="50000"/>
                <a:shade val="90000"/>
                <a:satMod val="250000"/>
              </a:schemeClr>
            </a:gs>
            <a:gs pos="100000">
              <a:schemeClr val="phClr">
                <a:tint val="85000"/>
                <a:shade val="75000"/>
                <a:satMod val="1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75000"/>
                <a:shade val="95000"/>
                <a:satMod val="175000"/>
              </a:schemeClr>
            </a:gs>
            <a:gs pos="12000">
              <a:schemeClr val="phClr">
                <a:tint val="90000"/>
                <a:shade val="90000"/>
                <a:satMod val="150000"/>
              </a:schemeClr>
            </a:gs>
            <a:gs pos="100000">
              <a:schemeClr val="phClr">
                <a:tint val="100000"/>
                <a:shade val="75000"/>
                <a:satMod val="150000"/>
              </a:schemeClr>
            </a:gs>
          </a:gsLst>
          <a:lin ang="16200000" scaled="1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freezing" dir="t">
              <a:rot lat="0" lon="0" rev="6000000"/>
            </a:lightRig>
          </a:scene3d>
          <a:sp3d contourW="12700" prstMaterial="dkEdge">
            <a:bevelT w="44450" h="25400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10000"/>
                <a:lumMod val="80000"/>
              </a:schemeClr>
            </a:gs>
            <a:gs pos="79000">
              <a:schemeClr val="phClr">
                <a:tint val="100000"/>
                <a:shade val="90000"/>
                <a:satMod val="105000"/>
                <a:lumMod val="100000"/>
              </a:schemeClr>
            </a:gs>
            <a:gs pos="100000">
              <a:schemeClr val="phClr">
                <a:tint val="95000"/>
                <a:shade val="100000"/>
                <a:satMod val="110000"/>
                <a:lumMod val="11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hade val="100000"/>
                <a:satMod val="100000"/>
                <a:lumMod val="110000"/>
              </a:schemeClr>
            </a:gs>
            <a:gs pos="83000">
              <a:schemeClr val="phClr">
                <a:shade val="75000"/>
                <a:satMod val="200000"/>
              </a:schemeClr>
            </a:gs>
            <a:gs pos="100000">
              <a:schemeClr val="phClr">
                <a:shade val="90000"/>
                <a:satMod val="200000"/>
              </a:schemeClr>
            </a:gs>
          </a:gsLst>
          <a:path path="circle">
            <a:fillToRect l="75000" t="100000" b="3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Composite</Template>
  <TotalTime>170</TotalTime>
  <Words>970</Words>
  <Application>Microsoft Office PowerPoint</Application>
  <PresentationFormat>On-screen Show (4:3)</PresentationFormat>
  <Paragraphs>162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Composite</vt:lpstr>
      <vt:lpstr>Hey, You, get Off of My Cloud:  Exploring Information Leakage in Third-Party Compute Clouds</vt:lpstr>
      <vt:lpstr>Cloud Computing </vt:lpstr>
      <vt:lpstr>Threat Model – Co-locating</vt:lpstr>
      <vt:lpstr>Amazon EC2</vt:lpstr>
      <vt:lpstr>Mapping the Cloud</vt:lpstr>
      <vt:lpstr>Mapping the Cloud</vt:lpstr>
      <vt:lpstr>Achieving Co-Residency</vt:lpstr>
      <vt:lpstr>Assessing Co-Residency</vt:lpstr>
      <vt:lpstr>Instance Placement - Abuse</vt:lpstr>
      <vt:lpstr>Side Channel Abuse</vt:lpstr>
      <vt:lpstr>Contribution</vt:lpstr>
      <vt:lpstr>Weakness</vt:lpstr>
      <vt:lpstr>Improvement</vt:lpstr>
      <vt:lpstr>Conclusion</vt:lpstr>
    </vt:vector>
  </TitlesOfParts>
  <Company>UCF College of Business Administration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Hey, You, get Off of My Cloud:  Exploring Information Leakage in Third-Party Compute Clouds</dc:title>
  <dc:creator>UCF</dc:creator>
  <cp:lastModifiedBy>UCF</cp:lastModifiedBy>
  <cp:revision>20</cp:revision>
  <dcterms:created xsi:type="dcterms:W3CDTF">2013-04-10T02:16:19Z</dcterms:created>
  <dcterms:modified xsi:type="dcterms:W3CDTF">2013-04-10T11:46:57Z</dcterms:modified>
</cp:coreProperties>
</file>