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319" r:id="rId5"/>
    <p:sldId id="272" r:id="rId6"/>
    <p:sldId id="276" r:id="rId7"/>
    <p:sldId id="300" r:id="rId8"/>
    <p:sldId id="301" r:id="rId9"/>
    <p:sldId id="302" r:id="rId10"/>
    <p:sldId id="303" r:id="rId11"/>
    <p:sldId id="306" r:id="rId12"/>
    <p:sldId id="304" r:id="rId13"/>
    <p:sldId id="305" r:id="rId14"/>
    <p:sldId id="307" r:id="rId15"/>
    <p:sldId id="308" r:id="rId16"/>
    <p:sldId id="309" r:id="rId17"/>
    <p:sldId id="310" r:id="rId18"/>
    <p:sldId id="320" r:id="rId19"/>
    <p:sldId id="311" r:id="rId20"/>
    <p:sldId id="312" r:id="rId21"/>
    <p:sldId id="313" r:id="rId22"/>
    <p:sldId id="314" r:id="rId23"/>
    <p:sldId id="315" r:id="rId24"/>
    <p:sldId id="316" r:id="rId25"/>
    <p:sldId id="317" r:id="rId26"/>
    <p:sldId id="296" r:id="rId27"/>
    <p:sldId id="278" r:id="rId28"/>
    <p:sldId id="292" r:id="rId29"/>
    <p:sldId id="295" r:id="rId30"/>
    <p:sldId id="293" r:id="rId31"/>
    <p:sldId id="321" r:id="rId32"/>
    <p:sldId id="318" r:id="rId33"/>
    <p:sldId id="280" r:id="rId34"/>
    <p:sldId id="274" r:id="rId35"/>
    <p:sldId id="297" r:id="rId36"/>
    <p:sldId id="298" r:id="rId37"/>
    <p:sldId id="32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423" autoAdjust="0"/>
  </p:normalViewPr>
  <p:slideViewPr>
    <p:cSldViewPr>
      <p:cViewPr>
        <p:scale>
          <a:sx n="75" d="100"/>
          <a:sy n="75" d="100"/>
        </p:scale>
        <p:origin x="-1224" y="-78"/>
      </p:cViewPr>
      <p:guideLst>
        <p:guide orient="horz" pos="2160"/>
        <p:guide pos="2880"/>
      </p:guideLst>
    </p:cSldViewPr>
  </p:slideViewPr>
  <p:outlineViewPr>
    <p:cViewPr>
      <p:scale>
        <a:sx n="33" d="100"/>
        <a:sy n="33" d="100"/>
      </p:scale>
      <p:origin x="0" y="365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4DEFA-6A8D-435A-8CA8-9CA21B6ABD57}" type="datetimeFigureOut">
              <a:rPr lang="en-US" smtClean="0"/>
              <a:pPr/>
              <a:t>4/6/2010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2E312-D2F1-45BC-903B-C7119CB9216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a:t>
            </a:r>
            <a:r>
              <a:rPr lang="en-US" baseline="0" dirty="0" smtClean="0"/>
              <a:t> machine learning algorithm?</a:t>
            </a:r>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the false positive?</a:t>
            </a:r>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Jan 2007-oct 2007</a:t>
            </a:r>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 2007-oct 2007</a:t>
            </a:r>
          </a:p>
          <a:p>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57.5% landing sites. these</a:t>
            </a:r>
            <a:r>
              <a:rPr lang="en-US" baseline="0" dirty="0" smtClean="0"/>
              <a:t> were carried out in virtual machines.</a:t>
            </a:r>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27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month </a:t>
            </a:r>
            <a:r>
              <a:rPr lang="en-US" dirty="0" err="1" smtClean="0"/>
              <a:t>april</a:t>
            </a:r>
            <a:r>
              <a:rPr lang="en-US" dirty="0" smtClean="0"/>
              <a:t> 2007.</a:t>
            </a:r>
            <a:endParaRPr lang="en-US" dirty="0"/>
          </a:p>
        </p:txBody>
      </p:sp>
      <p:sp>
        <p:nvSpPr>
          <p:cNvPr id="4" name="Slide Number Placeholder 3"/>
          <p:cNvSpPr>
            <a:spLocks noGrp="1"/>
          </p:cNvSpPr>
          <p:nvPr>
            <p:ph type="sldNum" sz="quarter" idx="10"/>
          </p:nvPr>
        </p:nvSpPr>
        <p:spPr/>
        <p:txBody>
          <a:bodyPr/>
          <a:lstStyle/>
          <a:p>
            <a:fld id="{3F22E312-D2F1-45BC-903B-C7119CB92167}"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8349B-5F68-44C9-80AA-ACACB841C03E}" type="datetimeFigureOut">
              <a:rPr lang="en-US" smtClean="0"/>
              <a:pPr/>
              <a:t>4/6/2010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AEB2D-0BA9-402D-9C96-FED61A4D7D1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8349B-5F68-44C9-80AA-ACACB841C03E}" type="datetimeFigureOut">
              <a:rPr lang="en-US" smtClean="0"/>
              <a:pPr/>
              <a:t>4/6/2010</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AEB2D-0BA9-402D-9C96-FED61A4D7D1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Your iFRAMEs Point to Us</a:t>
            </a:r>
            <a:endParaRPr lang="en-US" dirty="0"/>
          </a:p>
        </p:txBody>
      </p:sp>
      <p:sp>
        <p:nvSpPr>
          <p:cNvPr id="3" name="Subtitle 2"/>
          <p:cNvSpPr>
            <a:spLocks noGrp="1"/>
          </p:cNvSpPr>
          <p:nvPr>
            <p:ph type="subTitle" idx="1"/>
          </p:nvPr>
        </p:nvSpPr>
        <p:spPr/>
        <p:txBody>
          <a:bodyPr>
            <a:normAutofit fontScale="55000" lnSpcReduction="20000"/>
          </a:bodyPr>
          <a:lstStyle/>
          <a:p>
            <a:pPr algn="l"/>
            <a:r>
              <a:rPr lang="en-US" dirty="0" smtClean="0">
                <a:solidFill>
                  <a:schemeClr val="tx1"/>
                </a:solidFill>
              </a:rPr>
              <a:t>Niels provos ,Panayiotis mavrommatis   -  Google Inc</a:t>
            </a:r>
          </a:p>
          <a:p>
            <a:pPr algn="l"/>
            <a:r>
              <a:rPr lang="en-US" dirty="0" smtClean="0">
                <a:solidFill>
                  <a:schemeClr val="tx1"/>
                </a:solidFill>
              </a:rPr>
              <a:t>Moheeb Abu Rajab , Fabian Monrose     - Johns Hopkins University</a:t>
            </a:r>
          </a:p>
          <a:p>
            <a:endParaRPr lang="en-US" dirty="0" smtClean="0">
              <a:solidFill>
                <a:schemeClr val="tx1"/>
              </a:solidFill>
            </a:endParaRPr>
          </a:p>
          <a:p>
            <a:r>
              <a:rPr lang="en-US" dirty="0" smtClean="0">
                <a:solidFill>
                  <a:schemeClr val="tx1"/>
                </a:solidFill>
              </a:rPr>
              <a:t>Google Technical Report 2008</a:t>
            </a:r>
          </a:p>
          <a:p>
            <a:pPr algn="r"/>
            <a:r>
              <a:rPr lang="en-US" dirty="0" smtClean="0">
                <a:solidFill>
                  <a:schemeClr val="tx1"/>
                </a:solidFill>
              </a:rPr>
              <a:t>Presented by </a:t>
            </a:r>
          </a:p>
          <a:p>
            <a:pPr algn="r"/>
            <a:r>
              <a:rPr lang="en-US" dirty="0" smtClean="0">
                <a:solidFill>
                  <a:schemeClr val="tx1"/>
                </a:solidFill>
              </a:rPr>
              <a:t>Vignesh Saravanaperumal</a:t>
            </a:r>
            <a:endParaRPr lang="en-US"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Infrastructure and Methodology</a:t>
            </a:r>
            <a:endParaRPr lang="en-US" sz="4000" dirty="0"/>
          </a:p>
        </p:txBody>
      </p:sp>
      <p:sp>
        <p:nvSpPr>
          <p:cNvPr id="3" name="Content Placeholder 2"/>
          <p:cNvSpPr>
            <a:spLocks noGrp="1"/>
          </p:cNvSpPr>
          <p:nvPr>
            <p:ph idx="1"/>
          </p:nvPr>
        </p:nvSpPr>
        <p:spPr/>
        <p:txBody>
          <a:bodyPr>
            <a:normAutofit/>
          </a:bodyPr>
          <a:lstStyle/>
          <a:p>
            <a:pPr>
              <a:buNone/>
            </a:pPr>
            <a:r>
              <a:rPr lang="en-US" sz="2400" b="1" i="1" dirty="0" smtClean="0"/>
              <a:t>How to Construct a Malware Distribution Networks?</a:t>
            </a:r>
          </a:p>
          <a:p>
            <a:r>
              <a:rPr lang="en-US" sz="2400" dirty="0" smtClean="0"/>
              <a:t>A malware delivery tree consists of the landing site, as the leaf node, and all nodes (i.e., web sites) that the browser visits until it contacts the malware distribution site (the root of the tree).</a:t>
            </a:r>
            <a:endParaRPr lang="en-US" sz="2400" b="1" i="1"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Infrastructure and Methodology</a:t>
            </a:r>
            <a:endParaRPr lang="en-US" sz="4000" dirty="0"/>
          </a:p>
        </p:txBody>
      </p:sp>
      <p:sp>
        <p:nvSpPr>
          <p:cNvPr id="3" name="Content Placeholder 2"/>
          <p:cNvSpPr>
            <a:spLocks noGrp="1"/>
          </p:cNvSpPr>
          <p:nvPr>
            <p:ph idx="1"/>
          </p:nvPr>
        </p:nvSpPr>
        <p:spPr/>
        <p:txBody>
          <a:bodyPr>
            <a:normAutofit/>
          </a:bodyPr>
          <a:lstStyle/>
          <a:p>
            <a:pPr>
              <a:buNone/>
            </a:pPr>
            <a:r>
              <a:rPr lang="en-US" sz="2400" b="1" i="1" dirty="0" smtClean="0"/>
              <a:t>How to Construct a Malware Distribution Networks?</a:t>
            </a:r>
          </a:p>
          <a:p>
            <a:r>
              <a:rPr lang="en-US" sz="2400" i="1" dirty="0" smtClean="0"/>
              <a:t>Inspecting the Referer header </a:t>
            </a:r>
            <a:r>
              <a:rPr lang="en-US" sz="2400" dirty="0" smtClean="0"/>
              <a:t>from the recorded successive HTTP requests the browser makes after visiting the landing page.</a:t>
            </a:r>
          </a:p>
          <a:p>
            <a:r>
              <a:rPr lang="en-US" sz="2400" dirty="0" smtClean="0"/>
              <a:t>Interpret  the HTML and JavaScript content of the pages fetched by the browser and extract all the URLs from the fetched pages.</a:t>
            </a:r>
          </a:p>
          <a:p>
            <a:r>
              <a:rPr lang="en-US" sz="2400" dirty="0" smtClean="0"/>
              <a:t>Find the parent page.</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Prevalence of Drive by Download</a:t>
            </a:r>
            <a:endParaRPr lang="en-US" sz="40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 y="2667000"/>
            <a:ext cx="5252936" cy="22860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4152900" y="4800600"/>
            <a:ext cx="4991100" cy="1809750"/>
          </a:xfrm>
          <a:prstGeom prst="rect">
            <a:avLst/>
          </a:prstGeom>
          <a:noFill/>
          <a:ln w="9525">
            <a:noFill/>
            <a:miter lim="800000"/>
            <a:headEnd/>
            <a:tailEnd/>
          </a:ln>
        </p:spPr>
      </p:pic>
      <p:sp>
        <p:nvSpPr>
          <p:cNvPr id="5" name="TextBox 4"/>
          <p:cNvSpPr txBox="1"/>
          <p:nvPr/>
        </p:nvSpPr>
        <p:spPr>
          <a:xfrm>
            <a:off x="457200" y="1828800"/>
            <a:ext cx="2040687" cy="369332"/>
          </a:xfrm>
          <a:prstGeom prst="rect">
            <a:avLst/>
          </a:prstGeom>
          <a:noFill/>
        </p:spPr>
        <p:txBody>
          <a:bodyPr wrap="none" rtlCol="0">
            <a:spAutoFit/>
          </a:bodyPr>
          <a:lstStyle/>
          <a:p>
            <a:r>
              <a:rPr lang="en-US" i="1" dirty="0" smtClean="0"/>
              <a:t>Geographic locality:</a:t>
            </a:r>
            <a:endParaRPr lang="en-US" i="1"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Prevalence of Drive by Download</a:t>
            </a:r>
            <a:endParaRPr lang="en-US" sz="40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0" y="1981200"/>
            <a:ext cx="8229600" cy="3505199"/>
          </a:xfrm>
          <a:prstGeom prst="rect">
            <a:avLst/>
          </a:prstGeom>
          <a:noFill/>
          <a:ln w="9525">
            <a:noFill/>
            <a:miter lim="800000"/>
            <a:headEnd/>
            <a:tailEnd/>
          </a:ln>
        </p:spPr>
      </p:pic>
      <p:sp>
        <p:nvSpPr>
          <p:cNvPr id="4" name="TextBox 3"/>
          <p:cNvSpPr txBox="1"/>
          <p:nvPr/>
        </p:nvSpPr>
        <p:spPr>
          <a:xfrm>
            <a:off x="381000" y="1447800"/>
            <a:ext cx="4531927" cy="369332"/>
          </a:xfrm>
          <a:prstGeom prst="rect">
            <a:avLst/>
          </a:prstGeom>
          <a:noFill/>
        </p:spPr>
        <p:txBody>
          <a:bodyPr wrap="square" rtlCol="0">
            <a:spAutoFit/>
          </a:bodyPr>
          <a:lstStyle/>
          <a:p>
            <a:r>
              <a:rPr lang="en-US" i="1" dirty="0" smtClean="0"/>
              <a:t>Browsing Habits of the End user:</a:t>
            </a:r>
            <a:endParaRPr lang="en-US" i="1"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Malware Injection </a:t>
            </a:r>
            <a:endParaRPr lang="en-US" sz="4000" dirty="0"/>
          </a:p>
        </p:txBody>
      </p:sp>
      <p:sp>
        <p:nvSpPr>
          <p:cNvPr id="3" name="Content Placeholder 2"/>
          <p:cNvSpPr>
            <a:spLocks noGrp="1"/>
          </p:cNvSpPr>
          <p:nvPr>
            <p:ph idx="1"/>
          </p:nvPr>
        </p:nvSpPr>
        <p:spPr/>
        <p:txBody>
          <a:bodyPr>
            <a:normAutofit/>
          </a:bodyPr>
          <a:lstStyle/>
          <a:p>
            <a:pPr algn="ctr">
              <a:buNone/>
            </a:pPr>
            <a:r>
              <a:rPr lang="en-US" sz="2400" b="1" dirty="0" smtClean="0"/>
              <a:t>There are different methods to inject malware</a:t>
            </a:r>
          </a:p>
          <a:p>
            <a:pPr>
              <a:buNone/>
            </a:pPr>
            <a:endParaRPr lang="en-US" sz="2400" dirty="0" smtClean="0"/>
          </a:p>
          <a:p>
            <a:r>
              <a:rPr lang="en-US" sz="2400" i="1" dirty="0" smtClean="0"/>
              <a:t>Web Server Security</a:t>
            </a:r>
          </a:p>
          <a:p>
            <a:r>
              <a:rPr lang="en-US" sz="2400" i="1" dirty="0" smtClean="0"/>
              <a:t>User Contributed Content</a:t>
            </a:r>
          </a:p>
          <a:p>
            <a:r>
              <a:rPr lang="en-US" sz="2400" i="1" dirty="0" smtClean="0"/>
              <a:t>Advertising</a:t>
            </a:r>
          </a:p>
          <a:p>
            <a:r>
              <a:rPr lang="en-US" sz="2400" i="1" dirty="0" smtClean="0"/>
              <a:t>Third Party Widgets</a:t>
            </a:r>
          </a:p>
          <a:p>
            <a:pPr>
              <a:buNone/>
            </a:pPr>
            <a:endParaRPr lang="en-US" dirty="0" smtClean="0"/>
          </a:p>
          <a:p>
            <a:pPr>
              <a:buNone/>
            </a:pPr>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Malware Injection </a:t>
            </a:r>
            <a:endParaRPr lang="en-US" sz="4000" dirty="0"/>
          </a:p>
        </p:txBody>
      </p:sp>
      <p:sp>
        <p:nvSpPr>
          <p:cNvPr id="3" name="Content Placeholder 2"/>
          <p:cNvSpPr>
            <a:spLocks noGrp="1"/>
          </p:cNvSpPr>
          <p:nvPr>
            <p:ph idx="1"/>
          </p:nvPr>
        </p:nvSpPr>
        <p:spPr>
          <a:xfrm>
            <a:off x="457200" y="1600201"/>
            <a:ext cx="4038600" cy="4525963"/>
          </a:xfrm>
        </p:spPr>
        <p:txBody>
          <a:bodyPr>
            <a:normAutofit fontScale="92500" lnSpcReduction="10000"/>
          </a:bodyPr>
          <a:lstStyle/>
          <a:p>
            <a:pPr>
              <a:buNone/>
            </a:pPr>
            <a:r>
              <a:rPr lang="en-US" sz="2400" b="1" i="1" dirty="0" smtClean="0"/>
              <a:t>Web Server Security</a:t>
            </a:r>
            <a:endParaRPr lang="en-US" sz="2400" b="1" dirty="0" smtClean="0"/>
          </a:p>
          <a:p>
            <a:r>
              <a:rPr lang="en-US" sz="2400" dirty="0" smtClean="0"/>
              <a:t>The software running on the web server that leads to the malware distribution sites seems to be unpatched and outdated.</a:t>
            </a:r>
          </a:p>
          <a:p>
            <a:r>
              <a:rPr lang="en-US" sz="2400" dirty="0" smtClean="0"/>
              <a:t>Malicious content can be inserted as an entry in databases using SQL injection techniques or by taking advantage of vulnerabilities in scripting applications like </a:t>
            </a:r>
            <a:r>
              <a:rPr lang="fr-FR" sz="2400" dirty="0" smtClean="0"/>
              <a:t>PHP, ASP, Perl, Python.</a:t>
            </a: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dirty="0" smtClean="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410634" y="2590800"/>
            <a:ext cx="4733365" cy="2438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Malware Injection </a:t>
            </a:r>
            <a:endParaRPr lang="en-US" sz="4000" dirty="0"/>
          </a:p>
        </p:txBody>
      </p:sp>
      <p:sp>
        <p:nvSpPr>
          <p:cNvPr id="4" name="Content Placeholder 3"/>
          <p:cNvSpPr>
            <a:spLocks noGrp="1"/>
          </p:cNvSpPr>
          <p:nvPr>
            <p:ph idx="1"/>
          </p:nvPr>
        </p:nvSpPr>
        <p:spPr/>
        <p:txBody>
          <a:bodyPr/>
          <a:lstStyle/>
          <a:p>
            <a:pPr>
              <a:buNone/>
            </a:pPr>
            <a:r>
              <a:rPr lang="en-US" sz="2400" b="1" i="1" dirty="0" smtClean="0"/>
              <a:t>User Contributed Content</a:t>
            </a:r>
          </a:p>
          <a:p>
            <a:r>
              <a:rPr lang="en-US" sz="2400" dirty="0" smtClean="0"/>
              <a:t>Many web sites contains forums, blogs, bulletin boards that allow users to contribute their own content in the form of comments reviews etc</a:t>
            </a:r>
          </a:p>
          <a:p>
            <a:r>
              <a:rPr lang="en-US" sz="2400" dirty="0" smtClean="0"/>
              <a:t>The lack of input validation and checking allows every user to enter arbitrary HTML anywhere in the page user input is requested</a:t>
            </a:r>
          </a:p>
          <a:p>
            <a:r>
              <a:rPr lang="en-US" sz="2400" dirty="0" smtClean="0"/>
              <a:t>Attackers can insert code including “iframe” or “script” tags and expose every user seeing the post to the </a:t>
            </a:r>
            <a:r>
              <a:rPr lang="fr-FR" sz="2400" dirty="0" smtClean="0"/>
              <a:t>exploit script containing malicious code.</a:t>
            </a:r>
            <a:endParaRPr lang="en-US" sz="2400" i="1"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Malware Injection </a:t>
            </a:r>
            <a:endParaRPr lang="en-US" sz="4000" dirty="0"/>
          </a:p>
        </p:txBody>
      </p:sp>
      <p:sp>
        <p:nvSpPr>
          <p:cNvPr id="3" name="Content Placeholder 2"/>
          <p:cNvSpPr>
            <a:spLocks noGrp="1"/>
          </p:cNvSpPr>
          <p:nvPr>
            <p:ph idx="1"/>
          </p:nvPr>
        </p:nvSpPr>
        <p:spPr/>
        <p:txBody>
          <a:bodyPr>
            <a:normAutofit/>
          </a:bodyPr>
          <a:lstStyle/>
          <a:p>
            <a:pPr>
              <a:buNone/>
            </a:pPr>
            <a:r>
              <a:rPr lang="en-US" sz="2400" b="1" i="1" dirty="0" smtClean="0"/>
              <a:t>Advertising</a:t>
            </a:r>
          </a:p>
          <a:p>
            <a:r>
              <a:rPr lang="en-US" sz="2400" dirty="0" smtClean="0"/>
              <a:t>Advertising is usually achieved by large advertising companies that provide a fixed piece of code to be inserted in web pages</a:t>
            </a:r>
            <a:endParaRPr lang="en-US" sz="2400" b="1" i="1" dirty="0" smtClean="0"/>
          </a:p>
          <a:p>
            <a:r>
              <a:rPr lang="en-US" sz="2400" dirty="0" smtClean="0"/>
              <a:t>This piece of code is not directly controlled by the administrator of the web site that displays the advertisement, which means that the company should be trusted for not providing malicious content</a:t>
            </a:r>
          </a:p>
          <a:p>
            <a:r>
              <a:rPr lang="en-US" sz="2400" dirty="0" smtClean="0"/>
              <a:t>Adversaries find this as an attractive way to insert malicious content to popular web sites that display advertisements without making any effort to compromise the web server and search for vulnerabilities</a:t>
            </a:r>
            <a:endParaRPr lang="en-US" sz="24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Malware Injection </a:t>
            </a:r>
            <a:endParaRPr lang="en-US" sz="4000" dirty="0"/>
          </a:p>
        </p:txBody>
      </p:sp>
      <p:sp>
        <p:nvSpPr>
          <p:cNvPr id="3" name="Content Placeholder 2"/>
          <p:cNvSpPr>
            <a:spLocks noGrp="1"/>
          </p:cNvSpPr>
          <p:nvPr>
            <p:ph idx="1"/>
          </p:nvPr>
        </p:nvSpPr>
        <p:spPr>
          <a:xfrm>
            <a:off x="457200" y="1600201"/>
            <a:ext cx="4343400" cy="4525963"/>
          </a:xfrm>
        </p:spPr>
        <p:txBody>
          <a:bodyPr/>
          <a:lstStyle/>
          <a:p>
            <a:pPr>
              <a:buNone/>
            </a:pPr>
            <a:r>
              <a:rPr lang="en-US" sz="2400" b="1" i="1" dirty="0" smtClean="0"/>
              <a:t>Advertising</a:t>
            </a:r>
          </a:p>
          <a:p>
            <a:r>
              <a:rPr lang="en-US" sz="2400" dirty="0" smtClean="0"/>
              <a:t>2% of the landing sites were delivering malware via advertisements.</a:t>
            </a:r>
            <a:endParaRPr lang="en-US" sz="2400" b="1" i="1" dirty="0" smtClean="0"/>
          </a:p>
          <a:p>
            <a:r>
              <a:rPr lang="en-US" sz="2400" dirty="0" smtClean="0"/>
              <a:t>Ad-delivered through drive-by down-loads appears in short-lived spikes.</a:t>
            </a:r>
          </a:p>
          <a:p>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4724400" y="3124200"/>
            <a:ext cx="4419600" cy="328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Malware Injection </a:t>
            </a:r>
            <a:endParaRPr lang="en-US" sz="4000" dirty="0"/>
          </a:p>
        </p:txBody>
      </p:sp>
      <p:sp>
        <p:nvSpPr>
          <p:cNvPr id="3" name="Content Placeholder 2"/>
          <p:cNvSpPr>
            <a:spLocks noGrp="1"/>
          </p:cNvSpPr>
          <p:nvPr>
            <p:ph idx="1"/>
          </p:nvPr>
        </p:nvSpPr>
        <p:spPr/>
        <p:txBody>
          <a:bodyPr>
            <a:normAutofit/>
          </a:bodyPr>
          <a:lstStyle/>
          <a:p>
            <a:pPr>
              <a:buNone/>
            </a:pPr>
            <a:r>
              <a:rPr lang="en-US" sz="2400" b="1" i="1" dirty="0" smtClean="0"/>
              <a:t>Third Party Widgets</a:t>
            </a:r>
          </a:p>
          <a:p>
            <a:r>
              <a:rPr lang="en-US" sz="2400" dirty="0" smtClean="0"/>
              <a:t>Third-party widgets are scripts provided by third parties that are commonly used to provide extra functionality to a web site</a:t>
            </a:r>
            <a:endParaRPr lang="en-US" sz="2400" b="1" i="1" dirty="0" smtClean="0"/>
          </a:p>
          <a:p>
            <a:r>
              <a:rPr lang="en-US" sz="2400" dirty="0" smtClean="0"/>
              <a:t>Most of them are accessed through a link contained in an external JavaScript or iframe</a:t>
            </a:r>
          </a:p>
          <a:p>
            <a:r>
              <a:rPr lang="en-US" sz="2400" dirty="0" smtClean="0"/>
              <a:t>The link leads to the web site that hosts the widget</a:t>
            </a:r>
          </a:p>
          <a:p>
            <a:r>
              <a:rPr lang="en-US" sz="2400" dirty="0" smtClean="0"/>
              <a:t>What can go wrong in this case is that there is a possibility that adversary changes  the code of the widget without the knowledge of the web master and serves malicious content</a:t>
            </a:r>
            <a:endParaRPr lang="en-US" sz="24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Outline</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Terminologies</a:t>
            </a:r>
          </a:p>
          <a:p>
            <a:r>
              <a:rPr lang="en-US" sz="2400" dirty="0" smtClean="0"/>
              <a:t>Infrastructure and methodology</a:t>
            </a:r>
          </a:p>
          <a:p>
            <a:r>
              <a:rPr lang="en-US" sz="2400" dirty="0" smtClean="0"/>
              <a:t>Prevalence of Drive by Download</a:t>
            </a:r>
          </a:p>
          <a:p>
            <a:r>
              <a:rPr lang="en-US" sz="2400" dirty="0" smtClean="0"/>
              <a:t>Malware Injection</a:t>
            </a:r>
          </a:p>
          <a:p>
            <a:r>
              <a:rPr lang="en-US" sz="2400" dirty="0" smtClean="0"/>
              <a:t>Properties of the Malware Distribution Infrastructure</a:t>
            </a:r>
          </a:p>
          <a:p>
            <a:r>
              <a:rPr lang="en-US" sz="2400" dirty="0" smtClean="0"/>
              <a:t>Post Infection Impact</a:t>
            </a:r>
          </a:p>
          <a:p>
            <a:r>
              <a:rPr lang="en-US" sz="2400" dirty="0" smtClean="0"/>
              <a:t>Statistics</a:t>
            </a:r>
          </a:p>
          <a:p>
            <a:r>
              <a:rPr lang="en-US" sz="2400" dirty="0" smtClean="0"/>
              <a:t>Conclusion</a:t>
            </a:r>
          </a:p>
          <a:p>
            <a:r>
              <a:rPr lang="en-US" sz="2400" dirty="0" smtClean="0"/>
              <a:t>Drawbacks</a:t>
            </a:r>
          </a:p>
          <a:p>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Properties of the Malware Distribution Infrastructure</a:t>
            </a:r>
            <a:endParaRPr lang="en-US" sz="3600" dirty="0"/>
          </a:p>
        </p:txBody>
      </p:sp>
      <p:sp>
        <p:nvSpPr>
          <p:cNvPr id="3" name="Content Placeholder 2"/>
          <p:cNvSpPr>
            <a:spLocks noGrp="1"/>
          </p:cNvSpPr>
          <p:nvPr>
            <p:ph idx="1"/>
          </p:nvPr>
        </p:nvSpPr>
        <p:spPr/>
        <p:txBody>
          <a:bodyPr/>
          <a:lstStyle/>
          <a:p>
            <a:r>
              <a:rPr lang="en-US" sz="2400" b="1" dirty="0" smtClean="0"/>
              <a:t>Size of the Malware Distribution Networks</a:t>
            </a:r>
          </a:p>
          <a:p>
            <a:r>
              <a:rPr lang="en-US" sz="2400" b="1" dirty="0" smtClean="0"/>
              <a:t>IP Space </a:t>
            </a:r>
            <a:r>
              <a:rPr lang="en-US" sz="2400" b="1" dirty="0" smtClean="0"/>
              <a:t>locality</a:t>
            </a:r>
          </a:p>
          <a:p>
            <a:r>
              <a:rPr lang="en-US" sz="2400" b="1" dirty="0" smtClean="0"/>
              <a:t>Overlapping landing </a:t>
            </a:r>
            <a:r>
              <a:rPr lang="en-US" sz="2400" b="1" dirty="0" smtClean="0"/>
              <a:t>sites</a:t>
            </a:r>
            <a:endParaRPr lang="en-US" sz="2400" b="1" dirty="0" smtClean="0"/>
          </a:p>
          <a:p>
            <a:r>
              <a:rPr lang="en-US" sz="2400" b="1" dirty="0" smtClean="0"/>
              <a:t>Distribution of Malware Binaries Across Domains</a:t>
            </a:r>
          </a:p>
          <a:p>
            <a:r>
              <a:rPr lang="en-US" sz="2400" b="1" dirty="0" smtClean="0"/>
              <a:t>Relationships Among Different Malware Distribution Networks</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Properties of the Malware Distribution Infrastructure</a:t>
            </a:r>
            <a:endParaRPr lang="en-US" sz="3600" dirty="0"/>
          </a:p>
        </p:txBody>
      </p:sp>
      <p:sp>
        <p:nvSpPr>
          <p:cNvPr id="3" name="Content Placeholder 2"/>
          <p:cNvSpPr>
            <a:spLocks noGrp="1"/>
          </p:cNvSpPr>
          <p:nvPr>
            <p:ph idx="1"/>
          </p:nvPr>
        </p:nvSpPr>
        <p:spPr>
          <a:xfrm>
            <a:off x="457200" y="1828800"/>
            <a:ext cx="4343400" cy="4297364"/>
          </a:xfrm>
        </p:spPr>
        <p:txBody>
          <a:bodyPr/>
          <a:lstStyle/>
          <a:p>
            <a:pPr>
              <a:buNone/>
            </a:pPr>
            <a:r>
              <a:rPr lang="en-US" sz="2400" b="1" dirty="0" smtClean="0"/>
              <a:t>Size of the Malware Distribution Networks:</a:t>
            </a:r>
          </a:p>
          <a:p>
            <a:pPr>
              <a:buNone/>
            </a:pPr>
            <a:r>
              <a:rPr lang="en-US" sz="2400" dirty="0" smtClean="0"/>
              <a:t>There are 3 types of Malware Distribution Network</a:t>
            </a:r>
          </a:p>
          <a:p>
            <a:pPr marL="457200" indent="-457200">
              <a:buFont typeface="+mj-lt"/>
              <a:buAutoNum type="alphaLcParenR"/>
            </a:pPr>
            <a:r>
              <a:rPr lang="en-US" sz="2400" dirty="0" smtClean="0"/>
              <a:t>Landing site = Distribution Site </a:t>
            </a:r>
          </a:p>
          <a:p>
            <a:pPr marL="457200" indent="-457200">
              <a:buFont typeface="+mj-lt"/>
              <a:buAutoNum type="alphaLcParenR"/>
            </a:pPr>
            <a:r>
              <a:rPr lang="en-US" sz="2400" dirty="0" smtClean="0"/>
              <a:t>One Landing site and a Distribution Site. </a:t>
            </a:r>
          </a:p>
          <a:p>
            <a:pPr marL="457200" indent="-457200">
              <a:buFont typeface="+mj-lt"/>
              <a:buAutoNum type="alphaLcParenR"/>
            </a:pPr>
            <a:r>
              <a:rPr lang="en-US" sz="2400" dirty="0" smtClean="0"/>
              <a:t>Many Landing Site and a Distribution Site.</a:t>
            </a:r>
          </a:p>
          <a:p>
            <a:pPr>
              <a:buNone/>
            </a:pPr>
            <a:endParaRPr lang="en-US" sz="2400" b="1" dirty="0" smtClean="0"/>
          </a:p>
          <a:p>
            <a:endParaRPr lang="en-US" dirty="0"/>
          </a:p>
        </p:txBody>
      </p:sp>
      <p:pic>
        <p:nvPicPr>
          <p:cNvPr id="1028" name="Picture 4" descr="C:\Users\hsengiv86\Documents\Desktop\computer.jpg"/>
          <p:cNvPicPr>
            <a:picLocks noChangeAspect="1" noChangeArrowheads="1"/>
          </p:cNvPicPr>
          <p:nvPr/>
        </p:nvPicPr>
        <p:blipFill>
          <a:blip r:embed="rId2" cstate="print"/>
          <a:srcRect/>
          <a:stretch>
            <a:fillRect/>
          </a:stretch>
        </p:blipFill>
        <p:spPr bwMode="auto">
          <a:xfrm>
            <a:off x="4724400" y="1981200"/>
            <a:ext cx="1447800" cy="656227"/>
          </a:xfrm>
          <a:prstGeom prst="rect">
            <a:avLst/>
          </a:prstGeom>
          <a:noFill/>
        </p:spPr>
      </p:pic>
      <p:pic>
        <p:nvPicPr>
          <p:cNvPr id="10" name="Picture 4" descr="C:\Users\hsengiv86\Documents\Desktop\computer.jpg"/>
          <p:cNvPicPr>
            <a:picLocks noChangeAspect="1" noChangeArrowheads="1"/>
          </p:cNvPicPr>
          <p:nvPr/>
        </p:nvPicPr>
        <p:blipFill>
          <a:blip r:embed="rId2" cstate="print"/>
          <a:srcRect/>
          <a:stretch>
            <a:fillRect/>
          </a:stretch>
        </p:blipFill>
        <p:spPr bwMode="auto">
          <a:xfrm>
            <a:off x="6629400" y="1981200"/>
            <a:ext cx="1447800" cy="656227"/>
          </a:xfrm>
          <a:prstGeom prst="rect">
            <a:avLst/>
          </a:prstGeom>
          <a:noFill/>
        </p:spPr>
      </p:pic>
      <p:cxnSp>
        <p:nvCxnSpPr>
          <p:cNvPr id="12" name="Straight Arrow Connector 11"/>
          <p:cNvCxnSpPr/>
          <p:nvPr/>
        </p:nvCxnSpPr>
        <p:spPr>
          <a:xfrm>
            <a:off x="5791200" y="22098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76800" y="2667000"/>
            <a:ext cx="609600" cy="381000"/>
          </a:xfrm>
          <a:prstGeom prst="rect">
            <a:avLst/>
          </a:prstGeom>
          <a:noFill/>
        </p:spPr>
        <p:txBody>
          <a:bodyPr wrap="square" rtlCol="0">
            <a:spAutoFit/>
          </a:bodyPr>
          <a:lstStyle/>
          <a:p>
            <a:r>
              <a:rPr lang="en-US" dirty="0" smtClean="0"/>
              <a:t>user</a:t>
            </a:r>
            <a:endParaRPr lang="en-US" dirty="0"/>
          </a:p>
        </p:txBody>
      </p:sp>
      <p:sp>
        <p:nvSpPr>
          <p:cNvPr id="14" name="TextBox 13"/>
          <p:cNvSpPr txBox="1"/>
          <p:nvPr/>
        </p:nvSpPr>
        <p:spPr>
          <a:xfrm>
            <a:off x="6477000" y="2667000"/>
            <a:ext cx="1532343" cy="369332"/>
          </a:xfrm>
          <a:prstGeom prst="rect">
            <a:avLst/>
          </a:prstGeom>
          <a:noFill/>
        </p:spPr>
        <p:txBody>
          <a:bodyPr wrap="none" rtlCol="0">
            <a:spAutoFit/>
          </a:bodyPr>
          <a:lstStyle/>
          <a:p>
            <a:r>
              <a:rPr lang="en-US" dirty="0" smtClean="0"/>
              <a:t>www.mal.com</a:t>
            </a:r>
            <a:endParaRPr lang="en-US" dirty="0"/>
          </a:p>
        </p:txBody>
      </p:sp>
      <p:pic>
        <p:nvPicPr>
          <p:cNvPr id="17" name="Picture 4" descr="C:\Users\hsengiv86\Documents\Desktop\computer.jpg"/>
          <p:cNvPicPr>
            <a:picLocks noChangeAspect="1" noChangeArrowheads="1"/>
          </p:cNvPicPr>
          <p:nvPr/>
        </p:nvPicPr>
        <p:blipFill>
          <a:blip r:embed="rId3" cstate="print"/>
          <a:srcRect/>
          <a:stretch>
            <a:fillRect/>
          </a:stretch>
        </p:blipFill>
        <p:spPr bwMode="auto">
          <a:xfrm>
            <a:off x="4267200" y="4267200"/>
            <a:ext cx="990600" cy="448997"/>
          </a:xfrm>
          <a:prstGeom prst="rect">
            <a:avLst/>
          </a:prstGeom>
          <a:noFill/>
        </p:spPr>
      </p:pic>
      <p:pic>
        <p:nvPicPr>
          <p:cNvPr id="18" name="Picture 4" descr="C:\Users\hsengiv86\Documents\Desktop\computer.jpg"/>
          <p:cNvPicPr>
            <a:picLocks noChangeAspect="1" noChangeArrowheads="1"/>
          </p:cNvPicPr>
          <p:nvPr/>
        </p:nvPicPr>
        <p:blipFill>
          <a:blip r:embed="rId4" cstate="print"/>
          <a:srcRect/>
          <a:stretch>
            <a:fillRect/>
          </a:stretch>
        </p:blipFill>
        <p:spPr bwMode="auto">
          <a:xfrm>
            <a:off x="5715000" y="4191000"/>
            <a:ext cx="1008697" cy="457200"/>
          </a:xfrm>
          <a:prstGeom prst="rect">
            <a:avLst/>
          </a:prstGeom>
          <a:noFill/>
        </p:spPr>
      </p:pic>
      <p:pic>
        <p:nvPicPr>
          <p:cNvPr id="19" name="Picture 4" descr="C:\Users\hsengiv86\Documents\Desktop\computer.jpg"/>
          <p:cNvPicPr>
            <a:picLocks noChangeAspect="1" noChangeArrowheads="1"/>
          </p:cNvPicPr>
          <p:nvPr/>
        </p:nvPicPr>
        <p:blipFill>
          <a:blip r:embed="rId5" cstate="print"/>
          <a:srcRect/>
          <a:stretch>
            <a:fillRect/>
          </a:stretch>
        </p:blipFill>
        <p:spPr bwMode="auto">
          <a:xfrm>
            <a:off x="7239000" y="4114800"/>
            <a:ext cx="1066800" cy="483536"/>
          </a:xfrm>
          <a:prstGeom prst="rect">
            <a:avLst/>
          </a:prstGeom>
          <a:noFill/>
        </p:spPr>
      </p:pic>
      <p:cxnSp>
        <p:nvCxnSpPr>
          <p:cNvPr id="21" name="Straight Arrow Connector 20"/>
          <p:cNvCxnSpPr/>
          <p:nvPr/>
        </p:nvCxnSpPr>
        <p:spPr>
          <a:xfrm>
            <a:off x="4953000" y="44196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00800" y="4267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48200" y="3657600"/>
            <a:ext cx="591829" cy="369332"/>
          </a:xfrm>
          <a:prstGeom prst="rect">
            <a:avLst/>
          </a:prstGeom>
          <a:noFill/>
        </p:spPr>
        <p:txBody>
          <a:bodyPr wrap="none" rtlCol="0">
            <a:spAutoFit/>
          </a:bodyPr>
          <a:lstStyle/>
          <a:p>
            <a:r>
              <a:rPr lang="en-US" dirty="0" smtClean="0"/>
              <a:t>user</a:t>
            </a:r>
            <a:endParaRPr lang="en-US" dirty="0"/>
          </a:p>
        </p:txBody>
      </p:sp>
      <p:sp>
        <p:nvSpPr>
          <p:cNvPr id="25" name="TextBox 24"/>
          <p:cNvSpPr txBox="1"/>
          <p:nvPr/>
        </p:nvSpPr>
        <p:spPr>
          <a:xfrm>
            <a:off x="5638800" y="3657600"/>
            <a:ext cx="1266372" cy="369332"/>
          </a:xfrm>
          <a:prstGeom prst="rect">
            <a:avLst/>
          </a:prstGeom>
          <a:noFill/>
        </p:spPr>
        <p:txBody>
          <a:bodyPr wrap="none" rtlCol="0">
            <a:spAutoFit/>
          </a:bodyPr>
          <a:lstStyle/>
          <a:p>
            <a:r>
              <a:rPr lang="en-US" dirty="0" smtClean="0"/>
              <a:t>School.com</a:t>
            </a:r>
            <a:endParaRPr lang="en-US" dirty="0"/>
          </a:p>
        </p:txBody>
      </p:sp>
      <p:sp>
        <p:nvSpPr>
          <p:cNvPr id="26" name="TextBox 25"/>
          <p:cNvSpPr txBox="1"/>
          <p:nvPr/>
        </p:nvSpPr>
        <p:spPr>
          <a:xfrm>
            <a:off x="7239000" y="3581400"/>
            <a:ext cx="1226233" cy="369332"/>
          </a:xfrm>
          <a:prstGeom prst="rect">
            <a:avLst/>
          </a:prstGeom>
          <a:noFill/>
        </p:spPr>
        <p:txBody>
          <a:bodyPr wrap="none" rtlCol="0">
            <a:spAutoFit/>
          </a:bodyPr>
          <a:lstStyle/>
          <a:p>
            <a:r>
              <a:rPr lang="en-US" dirty="0" smtClean="0"/>
              <a:t>Worm.com</a:t>
            </a:r>
            <a:endParaRPr lang="en-US" dirty="0"/>
          </a:p>
        </p:txBody>
      </p:sp>
      <p:pic>
        <p:nvPicPr>
          <p:cNvPr id="27" name="Picture 4" descr="C:\Users\hsengiv86\Documents\Desktop\computer.jpg"/>
          <p:cNvPicPr>
            <a:picLocks noChangeAspect="1" noChangeArrowheads="1"/>
          </p:cNvPicPr>
          <p:nvPr/>
        </p:nvPicPr>
        <p:blipFill>
          <a:blip r:embed="rId4" cstate="print"/>
          <a:srcRect/>
          <a:stretch>
            <a:fillRect/>
          </a:stretch>
        </p:blipFill>
        <p:spPr bwMode="auto">
          <a:xfrm>
            <a:off x="5791200" y="6019800"/>
            <a:ext cx="1008697" cy="457200"/>
          </a:xfrm>
          <a:prstGeom prst="rect">
            <a:avLst/>
          </a:prstGeom>
          <a:noFill/>
        </p:spPr>
      </p:pic>
      <p:pic>
        <p:nvPicPr>
          <p:cNvPr id="28" name="Picture 4" descr="C:\Users\hsengiv86\Documents\Desktop\computer.jpg"/>
          <p:cNvPicPr>
            <a:picLocks noChangeAspect="1" noChangeArrowheads="1"/>
          </p:cNvPicPr>
          <p:nvPr/>
        </p:nvPicPr>
        <p:blipFill>
          <a:blip r:embed="rId4" cstate="print"/>
          <a:srcRect/>
          <a:stretch>
            <a:fillRect/>
          </a:stretch>
        </p:blipFill>
        <p:spPr bwMode="auto">
          <a:xfrm>
            <a:off x="7620000" y="5410200"/>
            <a:ext cx="1008697" cy="457200"/>
          </a:xfrm>
          <a:prstGeom prst="rect">
            <a:avLst/>
          </a:prstGeom>
          <a:noFill/>
        </p:spPr>
      </p:pic>
      <p:pic>
        <p:nvPicPr>
          <p:cNvPr id="29" name="Picture 4" descr="C:\Users\hsengiv86\Documents\Desktop\computer.jpg"/>
          <p:cNvPicPr>
            <a:picLocks noChangeAspect="1" noChangeArrowheads="1"/>
          </p:cNvPicPr>
          <p:nvPr/>
        </p:nvPicPr>
        <p:blipFill>
          <a:blip r:embed="rId4" cstate="print"/>
          <a:srcRect/>
          <a:stretch>
            <a:fillRect/>
          </a:stretch>
        </p:blipFill>
        <p:spPr bwMode="auto">
          <a:xfrm>
            <a:off x="5791200" y="5181600"/>
            <a:ext cx="1008697" cy="457200"/>
          </a:xfrm>
          <a:prstGeom prst="rect">
            <a:avLst/>
          </a:prstGeom>
          <a:noFill/>
        </p:spPr>
      </p:pic>
      <p:pic>
        <p:nvPicPr>
          <p:cNvPr id="30" name="Picture 4" descr="C:\Users\hsengiv86\Documents\Desktop\computer.jpg"/>
          <p:cNvPicPr>
            <a:picLocks noChangeAspect="1" noChangeArrowheads="1"/>
          </p:cNvPicPr>
          <p:nvPr/>
        </p:nvPicPr>
        <p:blipFill>
          <a:blip r:embed="rId4" cstate="print"/>
          <a:srcRect/>
          <a:stretch>
            <a:fillRect/>
          </a:stretch>
        </p:blipFill>
        <p:spPr bwMode="auto">
          <a:xfrm>
            <a:off x="4267200" y="5029200"/>
            <a:ext cx="1008697" cy="457200"/>
          </a:xfrm>
          <a:prstGeom prst="rect">
            <a:avLst/>
          </a:prstGeom>
          <a:noFill/>
        </p:spPr>
      </p:pic>
      <p:sp>
        <p:nvSpPr>
          <p:cNvPr id="39" name="TextBox 38"/>
          <p:cNvSpPr txBox="1"/>
          <p:nvPr/>
        </p:nvSpPr>
        <p:spPr>
          <a:xfrm>
            <a:off x="4267200" y="5486400"/>
            <a:ext cx="591829" cy="369332"/>
          </a:xfrm>
          <a:prstGeom prst="rect">
            <a:avLst/>
          </a:prstGeom>
          <a:noFill/>
        </p:spPr>
        <p:txBody>
          <a:bodyPr wrap="none" rtlCol="0">
            <a:spAutoFit/>
          </a:bodyPr>
          <a:lstStyle/>
          <a:p>
            <a:r>
              <a:rPr lang="en-US" dirty="0" smtClean="0"/>
              <a:t>user</a:t>
            </a:r>
            <a:endParaRPr lang="en-US" dirty="0"/>
          </a:p>
        </p:txBody>
      </p:sp>
      <p:sp>
        <p:nvSpPr>
          <p:cNvPr id="40" name="TextBox 39"/>
          <p:cNvSpPr txBox="1"/>
          <p:nvPr/>
        </p:nvSpPr>
        <p:spPr>
          <a:xfrm>
            <a:off x="5867400" y="4876800"/>
            <a:ext cx="899285" cy="369332"/>
          </a:xfrm>
          <a:prstGeom prst="rect">
            <a:avLst/>
          </a:prstGeom>
          <a:noFill/>
        </p:spPr>
        <p:txBody>
          <a:bodyPr wrap="square" rtlCol="0">
            <a:spAutoFit/>
          </a:bodyPr>
          <a:lstStyle/>
          <a:p>
            <a:r>
              <a:rPr lang="en-US" dirty="0" smtClean="0"/>
              <a:t>Ab.com</a:t>
            </a:r>
            <a:endParaRPr lang="en-US" dirty="0"/>
          </a:p>
        </p:txBody>
      </p:sp>
      <p:sp>
        <p:nvSpPr>
          <p:cNvPr id="41" name="TextBox 40"/>
          <p:cNvSpPr txBox="1"/>
          <p:nvPr/>
        </p:nvSpPr>
        <p:spPr>
          <a:xfrm>
            <a:off x="5486400" y="6477000"/>
            <a:ext cx="1295400" cy="369332"/>
          </a:xfrm>
          <a:prstGeom prst="rect">
            <a:avLst/>
          </a:prstGeom>
          <a:noFill/>
        </p:spPr>
        <p:txBody>
          <a:bodyPr wrap="square" rtlCol="0">
            <a:spAutoFit/>
          </a:bodyPr>
          <a:lstStyle/>
          <a:p>
            <a:r>
              <a:rPr lang="en-US" dirty="0" smtClean="0"/>
              <a:t>Cdef.com</a:t>
            </a:r>
            <a:endParaRPr lang="en-US" dirty="0"/>
          </a:p>
        </p:txBody>
      </p:sp>
      <p:sp>
        <p:nvSpPr>
          <p:cNvPr id="42" name="TextBox 41"/>
          <p:cNvSpPr txBox="1"/>
          <p:nvPr/>
        </p:nvSpPr>
        <p:spPr>
          <a:xfrm>
            <a:off x="7543800" y="4953000"/>
            <a:ext cx="1120500" cy="369332"/>
          </a:xfrm>
          <a:prstGeom prst="rect">
            <a:avLst/>
          </a:prstGeom>
          <a:noFill/>
        </p:spPr>
        <p:txBody>
          <a:bodyPr wrap="none" rtlCol="0">
            <a:spAutoFit/>
          </a:bodyPr>
          <a:lstStyle/>
          <a:p>
            <a:r>
              <a:rPr lang="en-US" dirty="0" smtClean="0"/>
              <a:t>Virus.com</a:t>
            </a:r>
            <a:endParaRPr lang="en-US" dirty="0"/>
          </a:p>
        </p:txBody>
      </p:sp>
      <p:cxnSp>
        <p:nvCxnSpPr>
          <p:cNvPr id="44" name="Straight Arrow Connector 43"/>
          <p:cNvCxnSpPr/>
          <p:nvPr/>
        </p:nvCxnSpPr>
        <p:spPr>
          <a:xfrm>
            <a:off x="4953000" y="51054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105400" y="53340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553200" y="5334000"/>
            <a:ext cx="1447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553200" y="57150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Properties of the Malware Distribution Infrastructure</a:t>
            </a:r>
            <a:endParaRPr lang="en-US" sz="3600" dirty="0"/>
          </a:p>
        </p:txBody>
      </p:sp>
      <p:sp>
        <p:nvSpPr>
          <p:cNvPr id="3" name="Content Placeholder 2"/>
          <p:cNvSpPr>
            <a:spLocks noGrp="1"/>
          </p:cNvSpPr>
          <p:nvPr>
            <p:ph idx="1"/>
          </p:nvPr>
        </p:nvSpPr>
        <p:spPr>
          <a:xfrm>
            <a:off x="457200" y="1600201"/>
            <a:ext cx="4953000" cy="2895599"/>
          </a:xfrm>
        </p:spPr>
        <p:txBody>
          <a:bodyPr/>
          <a:lstStyle/>
          <a:p>
            <a:pPr algn="ctr">
              <a:buNone/>
            </a:pPr>
            <a:r>
              <a:rPr lang="en-US" sz="2400" b="1" dirty="0" smtClean="0"/>
              <a:t>Size of the Malware Distribution Networks:</a:t>
            </a:r>
          </a:p>
          <a:p>
            <a:pPr>
              <a:buNone/>
            </a:pPr>
            <a:endParaRPr lang="en-US" sz="2400" b="1"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09600" y="2590800"/>
            <a:ext cx="4696442" cy="2971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Properties of the Malware Distribution Infrastructure</a:t>
            </a:r>
            <a:endParaRPr lang="en-US" sz="3600" dirty="0"/>
          </a:p>
        </p:txBody>
      </p:sp>
      <p:sp>
        <p:nvSpPr>
          <p:cNvPr id="3" name="Content Placeholder 2"/>
          <p:cNvSpPr>
            <a:spLocks noGrp="1"/>
          </p:cNvSpPr>
          <p:nvPr>
            <p:ph idx="1"/>
          </p:nvPr>
        </p:nvSpPr>
        <p:spPr>
          <a:xfrm>
            <a:off x="457200" y="1600201"/>
            <a:ext cx="7924800" cy="4114799"/>
          </a:xfrm>
        </p:spPr>
        <p:txBody>
          <a:bodyPr>
            <a:normAutofit fontScale="92500" lnSpcReduction="20000"/>
          </a:bodyPr>
          <a:lstStyle/>
          <a:p>
            <a:pPr>
              <a:buNone/>
            </a:pPr>
            <a:r>
              <a:rPr lang="en-US" sz="2000" b="1" dirty="0" smtClean="0"/>
              <a:t>IP Space Locality:</a:t>
            </a:r>
          </a:p>
          <a:p>
            <a:r>
              <a:rPr lang="en-US" sz="2000" dirty="0" smtClean="0"/>
              <a:t>About 70% of the malware distribution sites have IP addresses within 58.* -- 61.* and 209.* -- 221.* network ranges</a:t>
            </a:r>
            <a:r>
              <a:rPr lang="en-US" sz="2000" dirty="0" smtClean="0"/>
              <a:t>.</a:t>
            </a:r>
          </a:p>
          <a:p>
            <a:pPr>
              <a:buNone/>
            </a:pPr>
            <a:endParaRPr lang="en-US" sz="2000" dirty="0" smtClean="0"/>
          </a:p>
          <a:p>
            <a:pPr>
              <a:buNone/>
            </a:pPr>
            <a:r>
              <a:rPr lang="en-US" sz="2000" b="1" dirty="0" smtClean="0"/>
              <a:t>Overlapping landing </a:t>
            </a:r>
            <a:r>
              <a:rPr lang="en-US" sz="2000" b="1" dirty="0" smtClean="0"/>
              <a:t>sites:</a:t>
            </a:r>
          </a:p>
          <a:p>
            <a:pPr>
              <a:buNone/>
            </a:pPr>
            <a:r>
              <a:rPr lang="en-US" sz="2000" dirty="0" smtClean="0"/>
              <a:t>Let I be a malware Distribution Network 1</a:t>
            </a:r>
          </a:p>
          <a:p>
            <a:pPr>
              <a:buNone/>
            </a:pPr>
            <a:r>
              <a:rPr lang="en-US" sz="2000" dirty="0" smtClean="0"/>
              <a:t>Let Xi be the number of landing pages belonging to I</a:t>
            </a:r>
          </a:p>
          <a:p>
            <a:pPr>
              <a:buNone/>
            </a:pPr>
            <a:r>
              <a:rPr lang="en-US" sz="2000" dirty="0" smtClean="0"/>
              <a:t>Let J</a:t>
            </a:r>
            <a:r>
              <a:rPr lang="en-US" sz="2000" dirty="0" smtClean="0"/>
              <a:t> </a:t>
            </a:r>
            <a:r>
              <a:rPr lang="en-US" sz="2000" dirty="0" smtClean="0"/>
              <a:t>be a malware Distribution Network </a:t>
            </a:r>
            <a:r>
              <a:rPr lang="en-US" sz="2000" dirty="0" smtClean="0"/>
              <a:t>2</a:t>
            </a:r>
            <a:endParaRPr lang="en-US" sz="2000" dirty="0" smtClean="0"/>
          </a:p>
          <a:p>
            <a:pPr>
              <a:buNone/>
            </a:pPr>
            <a:r>
              <a:rPr lang="en-US" sz="2000" dirty="0" smtClean="0"/>
              <a:t>Let </a:t>
            </a:r>
            <a:r>
              <a:rPr lang="en-US" sz="2000" dirty="0" smtClean="0"/>
              <a:t>X</a:t>
            </a:r>
            <a:r>
              <a:rPr lang="en-US" sz="2000" dirty="0" smtClean="0"/>
              <a:t>j</a:t>
            </a:r>
            <a:r>
              <a:rPr lang="en-US" sz="2000" dirty="0" smtClean="0"/>
              <a:t> </a:t>
            </a:r>
            <a:r>
              <a:rPr lang="en-US" sz="2000" dirty="0" smtClean="0"/>
              <a:t>be the number of landing pages belonging to </a:t>
            </a:r>
            <a:r>
              <a:rPr lang="en-US" sz="2000" dirty="0" smtClean="0"/>
              <a:t>J</a:t>
            </a:r>
          </a:p>
          <a:p>
            <a:endParaRPr lang="en-US" sz="2000" dirty="0" smtClean="0"/>
          </a:p>
          <a:p>
            <a:pPr>
              <a:buNone/>
            </a:pPr>
            <a:endParaRPr lang="en-US" sz="2000" dirty="0" smtClean="0"/>
          </a:p>
          <a:p>
            <a:endParaRPr lang="en-US" sz="2000" dirty="0" smtClean="0"/>
          </a:p>
          <a:p>
            <a:r>
              <a:rPr lang="en-US" sz="2000" dirty="0" smtClean="0"/>
              <a:t>Observations were made in which landing </a:t>
            </a:r>
            <a:r>
              <a:rPr lang="en-US" sz="2000" dirty="0" smtClean="0"/>
              <a:t>pages </a:t>
            </a:r>
            <a:r>
              <a:rPr lang="en-US" sz="2000" dirty="0" smtClean="0"/>
              <a:t>with multiple </a:t>
            </a:r>
            <a:r>
              <a:rPr lang="en-US" sz="2000" dirty="0" smtClean="0"/>
              <a:t>IFRAMEs linking to different malware </a:t>
            </a:r>
            <a:r>
              <a:rPr lang="en-US" sz="2000" dirty="0" smtClean="0"/>
              <a:t>distribution sites were found.</a:t>
            </a:r>
            <a:endParaRPr lang="en-US" sz="2000" dirty="0" smtClean="0"/>
          </a:p>
          <a:p>
            <a:pPr>
              <a:buNone/>
            </a:pPr>
            <a:endParaRPr lang="en-US" sz="2400" b="1" dirty="0" smtClean="0"/>
          </a:p>
          <a:p>
            <a:pPr>
              <a:buNone/>
            </a:pPr>
            <a:endParaRPr lang="en-US" sz="2400" dirty="0" smtClean="0"/>
          </a:p>
          <a:p>
            <a:pPr>
              <a:buNone/>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209800" y="4191000"/>
            <a:ext cx="1743075" cy="581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Properties of the Malware Distribution Infrastructure</a:t>
            </a:r>
            <a:endParaRPr lang="en-US" sz="3600" dirty="0"/>
          </a:p>
        </p:txBody>
      </p:sp>
      <p:sp>
        <p:nvSpPr>
          <p:cNvPr id="3" name="Content Placeholder 2"/>
          <p:cNvSpPr>
            <a:spLocks noGrp="1"/>
          </p:cNvSpPr>
          <p:nvPr>
            <p:ph idx="1"/>
          </p:nvPr>
        </p:nvSpPr>
        <p:spPr>
          <a:xfrm>
            <a:off x="457200" y="1600201"/>
            <a:ext cx="5105400" cy="4525963"/>
          </a:xfrm>
        </p:spPr>
        <p:txBody>
          <a:bodyPr>
            <a:normAutofit/>
          </a:bodyPr>
          <a:lstStyle/>
          <a:p>
            <a:pPr algn="ctr">
              <a:buNone/>
            </a:pPr>
            <a:r>
              <a:rPr lang="en-US" sz="2400" b="1" dirty="0" smtClean="0"/>
              <a:t>The distribution of malware across domains:</a:t>
            </a:r>
          </a:p>
          <a:p>
            <a:r>
              <a:rPr lang="en-US" sz="2000" dirty="0" smtClean="0"/>
              <a:t>42% of the distribution sites delivered a single malware binary(single Malware).</a:t>
            </a:r>
          </a:p>
          <a:p>
            <a:r>
              <a:rPr lang="en-US" sz="2000" dirty="0" smtClean="0"/>
              <a:t>3% of the servers were hosting more than 100 binaries</a:t>
            </a:r>
          </a:p>
          <a:p>
            <a:r>
              <a:rPr lang="en-US" sz="2000" dirty="0" smtClean="0"/>
              <a:t>A observation was made in which it was seen that there was a number of cases in which  same hash was hosted on multiple distribution servers. </a:t>
            </a:r>
            <a:endParaRPr lang="en-US" sz="2000" b="1" dirty="0" smtClean="0"/>
          </a:p>
          <a:p>
            <a:pPr>
              <a:buNone/>
            </a:pPr>
            <a:endParaRPr lang="en-US" b="1" dirty="0"/>
          </a:p>
        </p:txBody>
      </p:sp>
      <p:pic>
        <p:nvPicPr>
          <p:cNvPr id="3075" name="Picture 3"/>
          <p:cNvPicPr>
            <a:picLocks noChangeAspect="1" noChangeArrowheads="1"/>
          </p:cNvPicPr>
          <p:nvPr/>
        </p:nvPicPr>
        <p:blipFill>
          <a:blip r:embed="rId2" cstate="print"/>
          <a:srcRect/>
          <a:stretch>
            <a:fillRect/>
          </a:stretch>
        </p:blipFill>
        <p:spPr bwMode="auto">
          <a:xfrm>
            <a:off x="5334000" y="2133600"/>
            <a:ext cx="3437033" cy="2743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Properties of the Malware Distribution Infrastructure</a:t>
            </a:r>
            <a:endParaRPr lang="en-US" sz="3600" dirty="0"/>
          </a:p>
        </p:txBody>
      </p:sp>
      <p:sp>
        <p:nvSpPr>
          <p:cNvPr id="3" name="Content Placeholder 2"/>
          <p:cNvSpPr>
            <a:spLocks noGrp="1"/>
          </p:cNvSpPr>
          <p:nvPr>
            <p:ph idx="1"/>
          </p:nvPr>
        </p:nvSpPr>
        <p:spPr/>
        <p:txBody>
          <a:bodyPr>
            <a:normAutofit/>
          </a:bodyPr>
          <a:lstStyle/>
          <a:p>
            <a:pPr>
              <a:buNone/>
            </a:pPr>
            <a:r>
              <a:rPr lang="en-US" sz="2400" b="1" dirty="0" smtClean="0"/>
              <a:t>Malware hosting infrastructure</a:t>
            </a:r>
          </a:p>
          <a:p>
            <a:r>
              <a:rPr lang="en-US" sz="2400" dirty="0" smtClean="0"/>
              <a:t>9, 430 malware distribution sites were detected</a:t>
            </a:r>
          </a:p>
          <a:p>
            <a:r>
              <a:rPr lang="en-US" sz="2400" dirty="0" smtClean="0"/>
              <a:t>90% of the sites was hosted on a single IP address</a:t>
            </a:r>
          </a:p>
          <a:p>
            <a:r>
              <a:rPr lang="en-US" sz="2400" dirty="0" smtClean="0"/>
              <a:t>10% of the IP address hosted more than one Malware Distribution sites</a:t>
            </a:r>
          </a:p>
          <a:p>
            <a:endParaRPr lang="en-US" sz="2400" dirty="0" smtClean="0"/>
          </a:p>
          <a:p>
            <a:endParaRPr lang="en-US" sz="2400" dirty="0" smtClean="0"/>
          </a:p>
          <a:p>
            <a:endParaRPr lang="en-US" sz="24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Post Infection Impact</a:t>
            </a:r>
            <a:endParaRPr lang="en-US" sz="4000" dirty="0"/>
          </a:p>
        </p:txBody>
      </p:sp>
      <p:sp>
        <p:nvSpPr>
          <p:cNvPr id="3" name="Content Placeholder 2"/>
          <p:cNvSpPr>
            <a:spLocks noGrp="1"/>
          </p:cNvSpPr>
          <p:nvPr>
            <p:ph idx="1"/>
          </p:nvPr>
        </p:nvSpPr>
        <p:spPr>
          <a:xfrm>
            <a:off x="457200" y="1600201"/>
            <a:ext cx="4495800" cy="4525963"/>
          </a:xfrm>
        </p:spPr>
        <p:txBody>
          <a:bodyPr/>
          <a:lstStyle/>
          <a:p>
            <a:r>
              <a:rPr lang="en-US" sz="2000" dirty="0" smtClean="0"/>
              <a:t>They had given an overview of the collective changes that happen to the system after visiting a malicious URL</a:t>
            </a:r>
          </a:p>
          <a:p>
            <a:endParaRPr lang="en-US" dirty="0" smtClean="0"/>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4267200" y="2743200"/>
            <a:ext cx="3876675" cy="30575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Post Infection Impact</a:t>
            </a:r>
            <a:endParaRPr lang="en-US" sz="4000" dirty="0"/>
          </a:p>
        </p:txBody>
      </p:sp>
      <p:sp>
        <p:nvSpPr>
          <p:cNvPr id="3" name="Content Placeholder 2"/>
          <p:cNvSpPr>
            <a:spLocks noGrp="1"/>
          </p:cNvSpPr>
          <p:nvPr>
            <p:ph idx="1"/>
          </p:nvPr>
        </p:nvSpPr>
        <p:spPr>
          <a:xfrm>
            <a:off x="457200" y="1600201"/>
            <a:ext cx="5715000" cy="4876799"/>
          </a:xfrm>
        </p:spPr>
        <p:txBody>
          <a:bodyPr>
            <a:noAutofit/>
          </a:bodyPr>
          <a:lstStyle/>
          <a:p>
            <a:pPr>
              <a:buFont typeface="+mj-lt"/>
              <a:buAutoNum type="arabicPeriod"/>
            </a:pPr>
            <a:r>
              <a:rPr lang="en-US" sz="1600" b="1" dirty="0" smtClean="0"/>
              <a:t>REGISTRY CHANGES:</a:t>
            </a:r>
          </a:p>
          <a:p>
            <a:r>
              <a:rPr lang="en-US" sz="1600" dirty="0" smtClean="0"/>
              <a:t>Whenever a malicious program is installed on a computer, it modifies some of the registry keys in order to gain some privileges on the system. These malicious modified and deleted registry entries can affect the computer’s operations and its performance and can, therefore, cause serious damage</a:t>
            </a:r>
          </a:p>
          <a:p>
            <a:r>
              <a:rPr lang="en-US" sz="1600" b="1" i="1" dirty="0" smtClean="0"/>
              <a:t>BHO</a:t>
            </a:r>
            <a:r>
              <a:rPr lang="en-US" sz="1600" i="1" dirty="0" smtClean="0"/>
              <a:t> </a:t>
            </a:r>
            <a:r>
              <a:rPr lang="en-US" sz="1600" dirty="0" smtClean="0"/>
              <a:t>indicates that the malware installed a Browser Helper Object that can access privileged state in the browser</a:t>
            </a:r>
          </a:p>
          <a:p>
            <a:r>
              <a:rPr lang="en-US" sz="1600" b="1" dirty="0" smtClean="0"/>
              <a:t>Preferences </a:t>
            </a:r>
            <a:r>
              <a:rPr lang="en-US" sz="1600" dirty="0" smtClean="0"/>
              <a:t>means that the browser homepage, default search engine or name server where changed by the malware;</a:t>
            </a:r>
          </a:p>
          <a:p>
            <a:r>
              <a:rPr lang="en-US" sz="1600" b="1" dirty="0" smtClean="0"/>
              <a:t>Security</a:t>
            </a:r>
            <a:r>
              <a:rPr lang="en-US" sz="1600" dirty="0" smtClean="0"/>
              <a:t> indicates that malware changed firewall settings or even disabled automatic software updates</a:t>
            </a:r>
          </a:p>
          <a:p>
            <a:r>
              <a:rPr lang="en-US" sz="1600" b="1" dirty="0" smtClean="0"/>
              <a:t>Startup</a:t>
            </a:r>
            <a:r>
              <a:rPr lang="en-US" sz="1600" dirty="0" smtClean="0"/>
              <a:t> indicates that the malware is trying to persist across reboots.</a:t>
            </a:r>
          </a:p>
          <a:p>
            <a:r>
              <a:rPr lang="en-US" sz="1600" b="1" i="1" dirty="0" smtClean="0"/>
              <a:t>Process Monitor</a:t>
            </a:r>
            <a:r>
              <a:rPr lang="en-US" sz="1600" i="1" dirty="0" smtClean="0"/>
              <a:t> is a monitoring tool that shows real-time file system, registry </a:t>
            </a:r>
            <a:r>
              <a:rPr lang="en-US" sz="1600" dirty="0" smtClean="0"/>
              <a:t>and process/thread activity</a:t>
            </a:r>
            <a:endParaRPr lang="en-US" sz="1600" b="1" dirty="0" smtClean="0"/>
          </a:p>
        </p:txBody>
      </p:sp>
      <p:pic>
        <p:nvPicPr>
          <p:cNvPr id="1026" name="Picture 2"/>
          <p:cNvPicPr>
            <a:picLocks noChangeAspect="1" noChangeArrowheads="1"/>
          </p:cNvPicPr>
          <p:nvPr/>
        </p:nvPicPr>
        <p:blipFill>
          <a:blip r:embed="rId3" cstate="print"/>
          <a:srcRect/>
          <a:stretch>
            <a:fillRect/>
          </a:stretch>
        </p:blipFill>
        <p:spPr bwMode="auto">
          <a:xfrm>
            <a:off x="6019800" y="4724400"/>
            <a:ext cx="2933700" cy="1905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Post Infection Impact</a:t>
            </a:r>
            <a:endParaRPr lang="en-US" sz="4000" dirty="0"/>
          </a:p>
        </p:txBody>
      </p:sp>
      <p:sp>
        <p:nvSpPr>
          <p:cNvPr id="3" name="Content Placeholder 2"/>
          <p:cNvSpPr>
            <a:spLocks noGrp="1"/>
          </p:cNvSpPr>
          <p:nvPr>
            <p:ph idx="1"/>
          </p:nvPr>
        </p:nvSpPr>
        <p:spPr>
          <a:xfrm>
            <a:off x="457200" y="1600201"/>
            <a:ext cx="4953000" cy="4724399"/>
          </a:xfrm>
        </p:spPr>
        <p:txBody>
          <a:bodyPr>
            <a:normAutofit/>
          </a:bodyPr>
          <a:lstStyle/>
          <a:p>
            <a:pPr>
              <a:buAutoNum type="arabicPeriod" startAt="2"/>
            </a:pPr>
            <a:r>
              <a:rPr lang="en-US" sz="1600" b="1" dirty="0" smtClean="0"/>
              <a:t>RUNNING PROCESSES AND FILE ACTIVITY:</a:t>
            </a:r>
          </a:p>
          <a:p>
            <a:r>
              <a:rPr lang="en-US" sz="1600" dirty="0" smtClean="0"/>
              <a:t>The automatic execution of binaries increases at once the number of running processes. In some cases it is increased in such a length that the system’s processor cannot handle the overhead and “crashes”</a:t>
            </a:r>
          </a:p>
          <a:p>
            <a:r>
              <a:rPr lang="en-US" sz="1600" dirty="0" smtClean="0"/>
              <a:t>A common strategy malware follow is the replacement of critical files of the operating system, like Dynamic Link Library files (.dll files)</a:t>
            </a:r>
          </a:p>
          <a:p>
            <a:r>
              <a:rPr lang="en-US" sz="1600" dirty="0" smtClean="0"/>
              <a:t>Malicious files masquerade as the original files aiming to inject themselves in running processes and change or manipulate their behavior and consequently the behavior of the linked programs.</a:t>
            </a:r>
          </a:p>
          <a:p>
            <a:r>
              <a:rPr lang="en-US" sz="1600" b="1" i="1" dirty="0" smtClean="0"/>
              <a:t>HDF</a:t>
            </a:r>
            <a:r>
              <a:rPr lang="en-US" sz="1600" i="1" dirty="0" smtClean="0"/>
              <a:t> is a hard disk firewall that prevents malware infection. When activated it </a:t>
            </a:r>
            <a:r>
              <a:rPr lang="en-US" sz="1600" dirty="0" smtClean="0"/>
              <a:t>blocks unwanted software from storing to the computer</a:t>
            </a:r>
            <a:endParaRPr lang="en-US" sz="1600" b="1"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486400" y="2895600"/>
            <a:ext cx="3200400" cy="268366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Post Infection Impact</a:t>
            </a:r>
            <a:endParaRPr lang="en-US" sz="4000" dirty="0"/>
          </a:p>
        </p:txBody>
      </p:sp>
      <p:sp>
        <p:nvSpPr>
          <p:cNvPr id="3" name="Content Placeholder 2"/>
          <p:cNvSpPr>
            <a:spLocks noGrp="1"/>
          </p:cNvSpPr>
          <p:nvPr>
            <p:ph idx="1"/>
          </p:nvPr>
        </p:nvSpPr>
        <p:spPr/>
        <p:txBody>
          <a:bodyPr>
            <a:normAutofit/>
          </a:bodyPr>
          <a:lstStyle/>
          <a:p>
            <a:pPr>
              <a:buNone/>
            </a:pPr>
            <a:r>
              <a:rPr lang="en-US" sz="1800" b="1" dirty="0" smtClean="0"/>
              <a:t>3. NETWORK TRAFFIC:</a:t>
            </a:r>
          </a:p>
          <a:p>
            <a:r>
              <a:rPr lang="en-US" sz="1800" dirty="0" smtClean="0"/>
              <a:t>An increased network activity is the result of visiting a malicious web page</a:t>
            </a:r>
          </a:p>
          <a:p>
            <a:r>
              <a:rPr lang="en-US" sz="1800" dirty="0" smtClean="0"/>
              <a:t>One of the common tactic for malware to scan for other vulnerable systems in the LAN of the infected host and start sending numerous TCP and UDP packets in order to listen to open ports</a:t>
            </a:r>
          </a:p>
          <a:p>
            <a:r>
              <a:rPr lang="en-US" sz="1800" b="1" i="1" dirty="0" smtClean="0"/>
              <a:t>Wireshark</a:t>
            </a:r>
            <a:r>
              <a:rPr lang="en-US" sz="1800" i="1" dirty="0" smtClean="0"/>
              <a:t> is a network protocol analyzer that enables live capture of network </a:t>
            </a:r>
            <a:r>
              <a:rPr lang="en-US" sz="1800" dirty="0" smtClean="0"/>
              <a:t>traffic and offline analysis</a:t>
            </a:r>
            <a:endParaRPr lang="en-US" sz="18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Terminologies</a:t>
            </a:r>
            <a:br>
              <a:rPr lang="en-US" dirty="0" smtClean="0"/>
            </a:br>
            <a:endParaRPr lang="en-US" dirty="0"/>
          </a:p>
        </p:txBody>
      </p:sp>
      <p:sp>
        <p:nvSpPr>
          <p:cNvPr id="3" name="Content Placeholder 2"/>
          <p:cNvSpPr>
            <a:spLocks noGrp="1"/>
          </p:cNvSpPr>
          <p:nvPr>
            <p:ph idx="1"/>
          </p:nvPr>
        </p:nvSpPr>
        <p:spPr/>
        <p:txBody>
          <a:bodyPr>
            <a:normAutofit/>
          </a:bodyPr>
          <a:lstStyle/>
          <a:p>
            <a:r>
              <a:rPr lang="en-US" sz="1800" b="1" dirty="0" smtClean="0"/>
              <a:t>IFRAMEs:</a:t>
            </a:r>
          </a:p>
          <a:p>
            <a:pPr>
              <a:buNone/>
            </a:pPr>
            <a:r>
              <a:rPr lang="en-US" sz="1800" b="1" dirty="0" smtClean="0"/>
              <a:t>	</a:t>
            </a:r>
            <a:r>
              <a:rPr lang="en-US" sz="1800" dirty="0" smtClean="0"/>
              <a:t>The &lt;iframe&gt; tag allows you to create an "internal" frame inside a document. The internal frame can contain any HTML</a:t>
            </a:r>
            <a:r>
              <a:rPr lang="en-US" sz="1800" u="sng" dirty="0" smtClean="0"/>
              <a:t> </a:t>
            </a:r>
            <a:r>
              <a:rPr lang="en-US" sz="1800" dirty="0" smtClean="0"/>
              <a:t>document, and clicking a link inside the &lt;iframe&gt; causes the target document to be loaded inside the internal frame as well.</a:t>
            </a:r>
          </a:p>
          <a:p>
            <a:pPr>
              <a:buNone/>
            </a:pPr>
            <a:endParaRPr lang="en-US" sz="1800" dirty="0" smtClean="0"/>
          </a:p>
          <a:p>
            <a:pPr>
              <a:buNone/>
            </a:pPr>
            <a:endParaRPr lang="en-US" dirty="0" smtClean="0"/>
          </a:p>
          <a:p>
            <a:pPr>
              <a:buNone/>
            </a:pPr>
            <a:endParaRPr lang="en-US" dirty="0" smtClean="0"/>
          </a:p>
          <a:p>
            <a:endParaRPr lang="en-US" b="1" dirty="0" smtClean="0"/>
          </a:p>
          <a:p>
            <a:endParaRPr lang="en-US" b="1" dirty="0" smtClean="0"/>
          </a:p>
          <a:p>
            <a:endParaRPr lang="en-US" dirty="0" smtClean="0"/>
          </a:p>
          <a:p>
            <a:endParaRPr lang="en-US" dirty="0"/>
          </a:p>
        </p:txBody>
      </p:sp>
      <p:pic>
        <p:nvPicPr>
          <p:cNvPr id="1027" name="Picture 3" descr="C:\Users\hsengiv86\Documents\Desktop\iframeeg1.PNG"/>
          <p:cNvPicPr>
            <a:picLocks noChangeAspect="1" noChangeArrowheads="1"/>
          </p:cNvPicPr>
          <p:nvPr/>
        </p:nvPicPr>
        <p:blipFill>
          <a:blip r:embed="rId3" cstate="print"/>
          <a:srcRect/>
          <a:stretch>
            <a:fillRect/>
          </a:stretch>
        </p:blipFill>
        <p:spPr bwMode="auto">
          <a:xfrm>
            <a:off x="228600" y="3276600"/>
            <a:ext cx="3500729" cy="1828800"/>
          </a:xfrm>
          <a:prstGeom prst="rect">
            <a:avLst/>
          </a:prstGeom>
          <a:noFill/>
        </p:spPr>
      </p:pic>
      <p:pic>
        <p:nvPicPr>
          <p:cNvPr id="1029" name="Picture 5" descr="C:\Users\hsengiv86\Documents\Desktop\iframe_example1.png"/>
          <p:cNvPicPr>
            <a:picLocks noChangeAspect="1" noChangeArrowheads="1"/>
          </p:cNvPicPr>
          <p:nvPr/>
        </p:nvPicPr>
        <p:blipFill>
          <a:blip r:embed="rId4" cstate="print"/>
          <a:srcRect/>
          <a:stretch>
            <a:fillRect/>
          </a:stretch>
        </p:blipFill>
        <p:spPr bwMode="auto">
          <a:xfrm>
            <a:off x="4876800" y="2895600"/>
            <a:ext cx="2895600" cy="2165908"/>
          </a:xfrm>
          <a:prstGeom prst="rect">
            <a:avLst/>
          </a:prstGeom>
          <a:noFill/>
        </p:spPr>
      </p:pic>
      <p:pic>
        <p:nvPicPr>
          <p:cNvPr id="3074" name="Picture 2" descr="D:\ucf ms\2nd sem\malware\iframes\6a00e54fb34b6f8833011570fa086d970b.png"/>
          <p:cNvPicPr>
            <a:picLocks noChangeAspect="1" noChangeArrowheads="1"/>
          </p:cNvPicPr>
          <p:nvPr/>
        </p:nvPicPr>
        <p:blipFill>
          <a:blip r:embed="rId5" cstate="print"/>
          <a:srcRect/>
          <a:stretch>
            <a:fillRect/>
          </a:stretch>
        </p:blipFill>
        <p:spPr bwMode="auto">
          <a:xfrm>
            <a:off x="2514600" y="5105400"/>
            <a:ext cx="4114800" cy="1584581"/>
          </a:xfrm>
          <a:prstGeom prst="rect">
            <a:avLst/>
          </a:prstGeo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Post Infection Impact</a:t>
            </a:r>
            <a:endParaRPr lang="en-US" sz="4000" dirty="0"/>
          </a:p>
        </p:txBody>
      </p:sp>
      <p:sp>
        <p:nvSpPr>
          <p:cNvPr id="3" name="Content Placeholder 2"/>
          <p:cNvSpPr>
            <a:spLocks noGrp="1"/>
          </p:cNvSpPr>
          <p:nvPr>
            <p:ph idx="1"/>
          </p:nvPr>
        </p:nvSpPr>
        <p:spPr>
          <a:xfrm>
            <a:off x="457200" y="1600201"/>
            <a:ext cx="5181600" cy="4525963"/>
          </a:xfrm>
        </p:spPr>
        <p:txBody>
          <a:bodyPr/>
          <a:lstStyle/>
          <a:p>
            <a:pPr>
              <a:buNone/>
            </a:pPr>
            <a:r>
              <a:rPr lang="en-US" sz="2400" b="1" dirty="0" smtClean="0"/>
              <a:t>Anti-virus Detection rate:</a:t>
            </a:r>
          </a:p>
          <a:p>
            <a:pPr>
              <a:buNone/>
            </a:pPr>
            <a:r>
              <a:rPr lang="en-US" sz="2400" dirty="0" smtClean="0"/>
              <a:t>They did not trust the antivirus available in the market</a:t>
            </a:r>
          </a:p>
          <a:p>
            <a:pPr>
              <a:buNone/>
            </a:pPr>
            <a:r>
              <a:rPr lang="en-US" sz="2400" dirty="0" smtClean="0"/>
              <a:t> </a:t>
            </a:r>
            <a:r>
              <a:rPr lang="en-US" sz="2400" b="1" dirty="0" smtClean="0"/>
              <a:t> </a:t>
            </a:r>
          </a:p>
          <a:p>
            <a:pPr>
              <a:buNone/>
            </a:pPr>
            <a:endParaRPr lang="en-US" sz="2400" b="1" dirty="0" smtClean="0"/>
          </a:p>
          <a:p>
            <a:pPr>
              <a:buNone/>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276600" y="3505200"/>
            <a:ext cx="4676775" cy="2971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Post Infection Impact</a:t>
            </a:r>
            <a:endParaRPr lang="en-US" sz="4000" dirty="0"/>
          </a:p>
        </p:txBody>
      </p:sp>
      <p:sp>
        <p:nvSpPr>
          <p:cNvPr id="3" name="Content Placeholder 2"/>
          <p:cNvSpPr>
            <a:spLocks noGrp="1"/>
          </p:cNvSpPr>
          <p:nvPr>
            <p:ph idx="1"/>
          </p:nvPr>
        </p:nvSpPr>
        <p:spPr/>
        <p:txBody>
          <a:bodyPr>
            <a:normAutofit/>
          </a:bodyPr>
          <a:lstStyle/>
          <a:p>
            <a:pPr lvl="1">
              <a:buNone/>
            </a:pPr>
            <a:endParaRPr lang="en-US" sz="2400" dirty="0" smtClean="0"/>
          </a:p>
          <a:p>
            <a:pPr lvl="1">
              <a:buNone/>
            </a:pPr>
            <a:r>
              <a:rPr lang="en-US" sz="2400" dirty="0" smtClean="0"/>
              <a:t>April 2007		June 2007</a:t>
            </a:r>
            <a:endParaRPr lang="en-US" sz="2400" dirty="0"/>
          </a:p>
        </p:txBody>
      </p:sp>
      <p:sp>
        <p:nvSpPr>
          <p:cNvPr id="4" name="Rectangle 3"/>
          <p:cNvSpPr/>
          <p:nvPr/>
        </p:nvSpPr>
        <p:spPr>
          <a:xfrm>
            <a:off x="914400" y="2514600"/>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Malware binaries</a:t>
            </a:r>
            <a:endParaRPr lang="en-US" dirty="0"/>
          </a:p>
        </p:txBody>
      </p:sp>
      <p:sp>
        <p:nvSpPr>
          <p:cNvPr id="5" name="Rectangle 4"/>
          <p:cNvSpPr/>
          <p:nvPr/>
        </p:nvSpPr>
        <p:spPr>
          <a:xfrm>
            <a:off x="838200" y="38862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Google Methodology</a:t>
            </a:r>
            <a:endParaRPr lang="en-US" dirty="0"/>
          </a:p>
        </p:txBody>
      </p:sp>
      <p:sp>
        <p:nvSpPr>
          <p:cNvPr id="6" name="Rectangle 5"/>
          <p:cNvSpPr/>
          <p:nvPr/>
        </p:nvSpPr>
        <p:spPr>
          <a:xfrm>
            <a:off x="914400" y="51816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Antivirus search engine</a:t>
            </a:r>
            <a:endParaRPr lang="en-US" dirty="0"/>
          </a:p>
        </p:txBody>
      </p:sp>
      <p:sp>
        <p:nvSpPr>
          <p:cNvPr id="8" name="Rectangle 7"/>
          <p:cNvSpPr/>
          <p:nvPr/>
        </p:nvSpPr>
        <p:spPr>
          <a:xfrm>
            <a:off x="3276600" y="2590800"/>
            <a:ext cx="1676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Undetected Malware binaries</a:t>
            </a:r>
            <a:endParaRPr lang="en-US" dirty="0"/>
          </a:p>
        </p:txBody>
      </p:sp>
      <p:sp>
        <p:nvSpPr>
          <p:cNvPr id="10" name="Rectangle 9"/>
          <p:cNvSpPr/>
          <p:nvPr/>
        </p:nvSpPr>
        <p:spPr>
          <a:xfrm>
            <a:off x="3352800" y="36576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Antivirus Search Engine</a:t>
            </a:r>
            <a:endParaRPr lang="en-US" dirty="0"/>
          </a:p>
        </p:txBody>
      </p:sp>
      <p:sp>
        <p:nvSpPr>
          <p:cNvPr id="11" name="Rectangle 10"/>
          <p:cNvSpPr/>
          <p:nvPr/>
        </p:nvSpPr>
        <p:spPr>
          <a:xfrm>
            <a:off x="3429000" y="4953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Resulting binaries were considered false positive</a:t>
            </a:r>
            <a:endParaRPr lang="en-US" dirty="0"/>
          </a:p>
        </p:txBody>
      </p:sp>
      <p:cxnSp>
        <p:nvCxnSpPr>
          <p:cNvPr id="14" name="Straight Arrow Connector 13"/>
          <p:cNvCxnSpPr>
            <a:stCxn id="4" idx="2"/>
            <a:endCxn id="5" idx="0"/>
          </p:cNvCxnSpPr>
          <p:nvPr/>
        </p:nvCxnSpPr>
        <p:spPr>
          <a:xfrm rot="5400000">
            <a:off x="1504950" y="3676650"/>
            <a:ext cx="381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6" idx="0"/>
          </p:cNvCxnSpPr>
          <p:nvPr/>
        </p:nvCxnSpPr>
        <p:spPr>
          <a:xfrm rot="16200000" flipH="1">
            <a:off x="1504950" y="4972050"/>
            <a:ext cx="381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10" idx="0"/>
          </p:cNvCxnSpPr>
          <p:nvPr/>
        </p:nvCxnSpPr>
        <p:spPr>
          <a:xfrm rot="16200000" flipH="1">
            <a:off x="4000500" y="34671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rot="16200000" flipH="1">
            <a:off x="4038600" y="47244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Tools used for Malware Injection</a:t>
            </a:r>
            <a:endParaRPr lang="en-US" sz="4000" dirty="0"/>
          </a:p>
        </p:txBody>
      </p:sp>
      <p:sp>
        <p:nvSpPr>
          <p:cNvPr id="3" name="Content Placeholder 2"/>
          <p:cNvSpPr>
            <a:spLocks noGrp="1"/>
          </p:cNvSpPr>
          <p:nvPr>
            <p:ph idx="1"/>
          </p:nvPr>
        </p:nvSpPr>
        <p:spPr/>
        <p:txBody>
          <a:bodyPr>
            <a:normAutofit/>
          </a:bodyPr>
          <a:lstStyle/>
          <a:p>
            <a:r>
              <a:rPr lang="en-US" sz="2000" b="1" dirty="0" smtClean="0"/>
              <a:t>Mpack</a:t>
            </a:r>
            <a:r>
              <a:rPr lang="en-US" sz="2000" dirty="0" smtClean="0"/>
              <a:t>: It is a which is used to hide iFRAMEs in compromised sites that redirect the user who visits it to the attacker’s malicious web site</a:t>
            </a:r>
          </a:p>
          <a:p>
            <a:pPr>
              <a:buNone/>
            </a:pPr>
            <a:endParaRPr lang="en-US" sz="2000" dirty="0" smtClean="0"/>
          </a:p>
          <a:p>
            <a:r>
              <a:rPr lang="en-US" sz="2000" b="1" dirty="0" smtClean="0"/>
              <a:t>El Fiesta</a:t>
            </a:r>
            <a:r>
              <a:rPr lang="en-US" sz="2000" dirty="0" smtClean="0"/>
              <a:t>: This tool is used for targeting exclusively Adobe PDF formats</a:t>
            </a:r>
          </a:p>
          <a:p>
            <a:pPr>
              <a:buNone/>
            </a:pPr>
            <a:endParaRPr lang="en-US" sz="2000" dirty="0" smtClean="0"/>
          </a:p>
          <a:p>
            <a:r>
              <a:rPr lang="en-US" sz="2000" b="1" dirty="0" smtClean="0"/>
              <a:t>Neosploit</a:t>
            </a:r>
            <a:r>
              <a:rPr lang="en-US" sz="2000" dirty="0" smtClean="0"/>
              <a:t>: With functionality similar to the Mpack, it is said to be responsible for injecting malicious code to more than 80000 legitimate web sites</a:t>
            </a:r>
            <a:endParaRPr lang="en-US" sz="2000"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 Example</a:t>
            </a:r>
            <a:endParaRPr lang="en-US" dirty="0"/>
          </a:p>
        </p:txBody>
      </p:sp>
      <p:sp>
        <p:nvSpPr>
          <p:cNvPr id="5" name="Content Placeholder 4"/>
          <p:cNvSpPr>
            <a:spLocks noGrp="1"/>
          </p:cNvSpPr>
          <p:nvPr>
            <p:ph idx="1"/>
          </p:nvPr>
        </p:nvSpPr>
        <p:spPr>
          <a:xfrm>
            <a:off x="457200" y="1752600"/>
            <a:ext cx="4038600" cy="3962400"/>
          </a:xfrm>
        </p:spPr>
        <p:txBody>
          <a:bodyPr>
            <a:normAutofit lnSpcReduction="10000"/>
          </a:bodyPr>
          <a:lstStyle/>
          <a:p>
            <a:r>
              <a:rPr lang="en-US" sz="2000" i="1" dirty="0" smtClean="0"/>
              <a:t>When you visit this url </a:t>
            </a:r>
            <a:r>
              <a:rPr lang="en-US" sz="2000" b="1" i="1" dirty="0" smtClean="0"/>
              <a:t>http://219.148.34.10/sss.exe, </a:t>
            </a:r>
            <a:r>
              <a:rPr lang="en-US" sz="2000" i="1" dirty="0" smtClean="0"/>
              <a:t>a malware called</a:t>
            </a:r>
            <a:r>
              <a:rPr lang="en-US" sz="2000" dirty="0" smtClean="0"/>
              <a:t> </a:t>
            </a:r>
            <a:r>
              <a:rPr lang="en-US" sz="2000" b="1" dirty="0" smtClean="0"/>
              <a:t>Downloader</a:t>
            </a:r>
            <a:r>
              <a:rPr lang="en-US" sz="2000" dirty="0" smtClean="0"/>
              <a:t> gets downloaded and its function is to connect to the Internet and download other malicious files like Trojan horses or adware.</a:t>
            </a:r>
          </a:p>
          <a:p>
            <a:r>
              <a:rPr lang="en-US" sz="2000" b="1" dirty="0" smtClean="0"/>
              <a:t>Result</a:t>
            </a:r>
            <a:r>
              <a:rPr lang="en-US" sz="2000" i="1" dirty="0" smtClean="0"/>
              <a:t>: </a:t>
            </a:r>
            <a:r>
              <a:rPr lang="en-US" sz="2000" dirty="0" smtClean="0"/>
              <a:t>An Internet Explorer window gets opened and displays a Bank of China web page with URL</a:t>
            </a:r>
          </a:p>
          <a:p>
            <a:pPr>
              <a:buNone/>
            </a:pPr>
            <a:r>
              <a:rPr lang="en-US" sz="2000" i="1" dirty="0" smtClean="0"/>
              <a:t>www.boc.cn/bocinfo/bi3/200908/t20090824_812459.html</a:t>
            </a:r>
          </a:p>
          <a:p>
            <a:endParaRPr lang="en-US" i="1" dirty="0" smtClean="0"/>
          </a:p>
          <a:p>
            <a:endParaRPr lang="en-US" i="1" dirty="0" smtClean="0"/>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800600" y="4191000"/>
            <a:ext cx="3325813" cy="218281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495800" y="1524000"/>
            <a:ext cx="4308465" cy="2362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457200" y="1600201"/>
            <a:ext cx="4038600" cy="4525963"/>
          </a:xfrm>
        </p:spPr>
        <p:txBody>
          <a:bodyPr/>
          <a:lstStyle/>
          <a:p>
            <a:r>
              <a:rPr lang="en-US" sz="2400" dirty="0" smtClean="0"/>
              <a:t>1.3% of incoming search queries to Google Search engine returned atleast one url labeled as malicious in the result page</a:t>
            </a:r>
          </a:p>
          <a:p>
            <a:r>
              <a:rPr lang="en-US" sz="2400" dirty="0" smtClean="0"/>
              <a:t> 67% of the malware distribution servers and 64% of the websites that link to them are located in china</a:t>
            </a:r>
          </a:p>
          <a:p>
            <a:endParaRPr lang="en-US" dirty="0"/>
          </a:p>
        </p:txBody>
      </p:sp>
      <p:pic>
        <p:nvPicPr>
          <p:cNvPr id="4" name="Picture 3"/>
          <p:cNvPicPr>
            <a:picLocks noChangeAspect="1"/>
          </p:cNvPicPr>
          <p:nvPr/>
        </p:nvPicPr>
        <p:blipFill>
          <a:blip r:embed="rId2" cstate="print"/>
          <a:srcRect/>
          <a:stretch>
            <a:fillRect/>
          </a:stretch>
        </p:blipFill>
        <p:spPr bwMode="auto">
          <a:xfrm>
            <a:off x="4343400" y="1600200"/>
            <a:ext cx="4595813" cy="2463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mn-lt"/>
              </a:rPr>
              <a:t>Conclusion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400" dirty="0" smtClean="0"/>
              <a:t>66 million url were analyzed in 10 month period</a:t>
            </a:r>
          </a:p>
          <a:p>
            <a:r>
              <a:rPr lang="en-US" sz="2400" dirty="0" smtClean="0"/>
              <a:t>Malware Distribution Technique </a:t>
            </a:r>
            <a:r>
              <a:rPr lang="en-US" sz="2400" dirty="0" smtClean="0"/>
              <a:t> was discussed in </a:t>
            </a:r>
            <a:r>
              <a:rPr lang="en-US" sz="2400" dirty="0" smtClean="0"/>
              <a:t>detail</a:t>
            </a:r>
          </a:p>
          <a:p>
            <a:r>
              <a:rPr lang="en-US" sz="2400" dirty="0" smtClean="0"/>
              <a:t>Relationship among several malware distribution networks</a:t>
            </a:r>
          </a:p>
          <a:p>
            <a:r>
              <a:rPr lang="en-US" sz="2400" dirty="0" smtClean="0"/>
              <a:t>Internet is still unsafe for layman</a:t>
            </a:r>
          </a:p>
          <a:p>
            <a:r>
              <a:rPr lang="en-US" sz="2400" dirty="0" smtClean="0"/>
              <a:t>Antivirus (even the latest versions) are not dependable</a:t>
            </a:r>
          </a:p>
          <a:p>
            <a:endParaRPr lang="en-US" dirty="0" smtClean="0"/>
          </a:p>
          <a:p>
            <a:endParaRPr lang="en-US" dirty="0" smtClean="0"/>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and comments</a:t>
            </a:r>
            <a:endParaRPr lang="en-US" dirty="0"/>
          </a:p>
        </p:txBody>
      </p:sp>
      <p:sp>
        <p:nvSpPr>
          <p:cNvPr id="3" name="Content Placeholder 2"/>
          <p:cNvSpPr>
            <a:spLocks noGrp="1"/>
          </p:cNvSpPr>
          <p:nvPr>
            <p:ph idx="1"/>
          </p:nvPr>
        </p:nvSpPr>
        <p:spPr/>
        <p:txBody>
          <a:bodyPr/>
          <a:lstStyle/>
          <a:p>
            <a:r>
              <a:rPr lang="en-US" sz="2400" dirty="0" smtClean="0"/>
              <a:t>Classification of Malware was missing in </a:t>
            </a:r>
            <a:r>
              <a:rPr lang="en-US" sz="2400" dirty="0" smtClean="0"/>
              <a:t>anti-virus </a:t>
            </a:r>
            <a:r>
              <a:rPr lang="en-US" sz="2400" dirty="0" smtClean="0"/>
              <a:t>search results</a:t>
            </a:r>
          </a:p>
          <a:p>
            <a:r>
              <a:rPr lang="en-US" sz="2400" dirty="0" smtClean="0"/>
              <a:t>How is the false positive </a:t>
            </a:r>
            <a:r>
              <a:rPr lang="en-US" sz="2400" dirty="0" smtClean="0"/>
              <a:t>calculated (Threshold Value)?</a:t>
            </a:r>
            <a:endParaRPr lang="en-US" sz="2400" dirty="0" smtClean="0"/>
          </a:p>
          <a:p>
            <a:r>
              <a:rPr lang="en-US" sz="2400" dirty="0" smtClean="0"/>
              <a:t>The lifetime of the Malware Distribution Network is not calculated?</a:t>
            </a:r>
          </a:p>
          <a:p>
            <a:r>
              <a:rPr lang="en-US" sz="2400" dirty="0" smtClean="0"/>
              <a:t>Does </a:t>
            </a:r>
            <a:r>
              <a:rPr lang="en-US" sz="2400" dirty="0" smtClean="0"/>
              <a:t>Google contact the owner of the potentially affected host and let them know the findings?</a:t>
            </a:r>
          </a:p>
          <a:p>
            <a:r>
              <a:rPr lang="en-US" sz="2400" dirty="0" smtClean="0"/>
              <a:t>Can Google remove such sites from search results that will stop visitors to visit such sites?</a:t>
            </a:r>
          </a:p>
          <a:p>
            <a:endParaRPr lang="en-US" sz="2400" dirty="0" smtClean="0"/>
          </a:p>
          <a:p>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Content Placeholder 4"/>
          <p:cNvSpPr>
            <a:spLocks noGrp="1"/>
          </p:cNvSpPr>
          <p:nvPr>
            <p:ph idx="1"/>
          </p:nvPr>
        </p:nvSpPr>
        <p:spPr/>
        <p:txBody>
          <a:bodyPr/>
          <a:lstStyle/>
          <a:p>
            <a:pPr>
              <a:buNone/>
            </a:pPr>
            <a:r>
              <a:rPr lang="en-US" sz="2400" b="1" i="1" dirty="0" smtClean="0"/>
              <a:t>Click Jacking and Iframe:</a:t>
            </a:r>
          </a:p>
          <a:p>
            <a:pPr>
              <a:buNone/>
            </a:pPr>
            <a:endParaRPr lang="en-US" dirty="0"/>
          </a:p>
        </p:txBody>
      </p:sp>
      <p:pic>
        <p:nvPicPr>
          <p:cNvPr id="6" name="Picture 2" descr="D:\ucf ms\2nd sem\malware\iframes\dia_clickjacking_attack.jpg"/>
          <p:cNvPicPr>
            <a:picLocks noChangeAspect="1" noChangeArrowheads="1"/>
          </p:cNvPicPr>
          <p:nvPr/>
        </p:nvPicPr>
        <p:blipFill>
          <a:blip r:embed="rId2" cstate="print"/>
          <a:srcRect/>
          <a:stretch>
            <a:fillRect/>
          </a:stretch>
        </p:blipFill>
        <p:spPr bwMode="auto">
          <a:xfrm>
            <a:off x="1600200" y="2590800"/>
            <a:ext cx="5239896" cy="2482056"/>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Terminologies</a:t>
            </a:r>
            <a:br>
              <a:rPr lang="en-US" dirty="0" smtClean="0"/>
            </a:br>
            <a:endParaRPr lang="en-US" dirty="0"/>
          </a:p>
        </p:txBody>
      </p:sp>
      <p:pic>
        <p:nvPicPr>
          <p:cNvPr id="4" name="Content Placeholder 3" descr="adsense"/>
          <p:cNvPicPr>
            <a:picLocks noGrp="1" noChangeAspect="1" noChangeArrowheads="1"/>
          </p:cNvPicPr>
          <p:nvPr>
            <p:ph idx="1"/>
          </p:nvPr>
        </p:nvPicPr>
        <p:blipFill>
          <a:blip r:embed="rId2" cstate="print"/>
          <a:srcRect/>
          <a:stretch>
            <a:fillRect/>
          </a:stretch>
        </p:blipFill>
        <p:spPr bwMode="auto">
          <a:xfrm>
            <a:off x="457200" y="1752600"/>
            <a:ext cx="7458075" cy="4314825"/>
          </a:xfrm>
          <a:prstGeom prst="rect">
            <a:avLst/>
          </a:prstGeom>
          <a:noFill/>
          <a:ln w="9525">
            <a:noFill/>
            <a:miter lim="800000"/>
            <a:headEnd/>
            <a:tailEnd/>
          </a:ln>
        </p:spPr>
      </p:pic>
      <p:grpSp>
        <p:nvGrpSpPr>
          <p:cNvPr id="5" name="Group 9"/>
          <p:cNvGrpSpPr>
            <a:grpSpLocks/>
          </p:cNvGrpSpPr>
          <p:nvPr/>
        </p:nvGrpSpPr>
        <p:grpSpPr bwMode="auto">
          <a:xfrm>
            <a:off x="5334000" y="3276600"/>
            <a:ext cx="2287588" cy="2643187"/>
            <a:chOff x="5562602" y="2995613"/>
            <a:chExt cx="2286706" cy="2643584"/>
          </a:xfrm>
        </p:grpSpPr>
        <p:grpSp>
          <p:nvGrpSpPr>
            <p:cNvPr id="6" name="Group 6"/>
            <p:cNvGrpSpPr>
              <a:grpSpLocks/>
            </p:cNvGrpSpPr>
            <p:nvPr/>
          </p:nvGrpSpPr>
          <p:grpSpPr bwMode="auto">
            <a:xfrm>
              <a:off x="5562602" y="3352800"/>
              <a:ext cx="2286706" cy="2286397"/>
              <a:chOff x="4656" y="1440"/>
              <a:chExt cx="926" cy="823"/>
            </a:xfrm>
          </p:grpSpPr>
          <p:pic>
            <p:nvPicPr>
              <p:cNvPr id="8" name="Picture 7" descr="transparent"/>
              <p:cNvPicPr>
                <a:picLocks noChangeAspect="1" noChangeArrowheads="1"/>
              </p:cNvPicPr>
              <p:nvPr/>
            </p:nvPicPr>
            <p:blipFill>
              <a:blip r:embed="rId3" cstate="print"/>
              <a:srcRect/>
              <a:stretch>
                <a:fillRect/>
              </a:stretch>
            </p:blipFill>
            <p:spPr bwMode="auto">
              <a:xfrm>
                <a:off x="4656" y="1440"/>
                <a:ext cx="864" cy="768"/>
              </a:xfrm>
              <a:prstGeom prst="rect">
                <a:avLst/>
              </a:prstGeom>
              <a:noFill/>
              <a:ln w="9525">
                <a:noFill/>
                <a:miter lim="800000"/>
                <a:headEnd/>
                <a:tailEnd/>
              </a:ln>
            </p:spPr>
          </p:pic>
          <p:sp>
            <p:nvSpPr>
              <p:cNvPr id="9" name="Rectangle 8"/>
              <p:cNvSpPr>
                <a:spLocks noChangeArrowheads="1"/>
              </p:cNvSpPr>
              <p:nvPr/>
            </p:nvSpPr>
            <p:spPr bwMode="auto">
              <a:xfrm>
                <a:off x="4663" y="1440"/>
                <a:ext cx="919" cy="823"/>
              </a:xfrm>
              <a:prstGeom prst="rect">
                <a:avLst/>
              </a:prstGeom>
              <a:noFill/>
              <a:ln w="57150">
                <a:solidFill>
                  <a:srgbClr val="669900"/>
                </a:solidFill>
                <a:miter lim="800000"/>
                <a:headEnd/>
                <a:tailEnd/>
              </a:ln>
            </p:spPr>
            <p:txBody>
              <a:bodyPr wrap="none" anchor="ctr"/>
              <a:lstStyle/>
              <a:p>
                <a:pPr algn="ctr" eaLnBrk="0" hangingPunct="0"/>
                <a:endParaRPr lang="en-US" sz="1800">
                  <a:latin typeface="Arial" pitchFamily="34" charset="0"/>
                </a:endParaRPr>
              </a:p>
            </p:txBody>
          </p:sp>
        </p:grpSp>
        <p:sp>
          <p:nvSpPr>
            <p:cNvPr id="7" name="Text Box 9"/>
            <p:cNvSpPr txBox="1">
              <a:spLocks noChangeArrowheads="1"/>
            </p:cNvSpPr>
            <p:nvPr/>
          </p:nvSpPr>
          <p:spPr bwMode="auto">
            <a:xfrm>
              <a:off x="6057900" y="2995613"/>
              <a:ext cx="1187450" cy="366712"/>
            </a:xfrm>
            <a:prstGeom prst="rect">
              <a:avLst/>
            </a:prstGeom>
            <a:solidFill>
              <a:srgbClr val="669900"/>
            </a:solidFill>
            <a:ln w="9525">
              <a:noFill/>
              <a:miter lim="800000"/>
              <a:headEnd/>
              <a:tailEnd/>
            </a:ln>
          </p:spPr>
          <p:txBody>
            <a:bodyPr wrap="none">
              <a:spAutoFit/>
            </a:bodyPr>
            <a:lstStyle/>
            <a:p>
              <a:pPr eaLnBrk="0" hangingPunct="0"/>
              <a:r>
                <a:rPr lang="en-US" sz="1800" dirty="0">
                  <a:latin typeface="Consolas" pitchFamily="49" charset="0"/>
                </a:rPr>
                <a:t>awglogin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Terminologies</a:t>
            </a:r>
            <a:endParaRPr lang="en-US" sz="4000" dirty="0"/>
          </a:p>
        </p:txBody>
      </p:sp>
      <p:sp>
        <p:nvSpPr>
          <p:cNvPr id="3" name="Content Placeholder 2"/>
          <p:cNvSpPr>
            <a:spLocks noGrp="1"/>
          </p:cNvSpPr>
          <p:nvPr>
            <p:ph idx="1"/>
          </p:nvPr>
        </p:nvSpPr>
        <p:spPr/>
        <p:txBody>
          <a:bodyPr>
            <a:normAutofit fontScale="92500" lnSpcReduction="10000"/>
          </a:bodyPr>
          <a:lstStyle/>
          <a:p>
            <a:r>
              <a:rPr lang="en-US" sz="1800" b="1" dirty="0" smtClean="0"/>
              <a:t>Drive by download:</a:t>
            </a:r>
          </a:p>
          <a:p>
            <a:pPr marL="571500" indent="-571500">
              <a:buFont typeface="+mj-lt"/>
              <a:buAutoNum type="romanUcPeriod"/>
            </a:pPr>
            <a:r>
              <a:rPr lang="en-US" sz="1800" dirty="0" smtClean="0">
                <a:ea typeface="ＭＳ Ｐゴシック" charset="-128"/>
              </a:rPr>
              <a:t>Silently installs Malware when web page is loaded</a:t>
            </a:r>
          </a:p>
          <a:p>
            <a:pPr marL="571500" indent="-571500">
              <a:buFont typeface="+mj-lt"/>
              <a:buAutoNum type="romanUcPeriod"/>
            </a:pPr>
            <a:r>
              <a:rPr lang="en-US" sz="1800" dirty="0" smtClean="0">
                <a:ea typeface="ＭＳ Ｐゴシック" charset="-128"/>
              </a:rPr>
              <a:t>Sites owners are unaware that they are participating in an attack</a:t>
            </a:r>
          </a:p>
          <a:p>
            <a:pPr marL="571500" indent="-571500">
              <a:buFont typeface="+mj-lt"/>
              <a:buAutoNum type="romanUcPeriod"/>
            </a:pPr>
            <a:r>
              <a:rPr lang="en-US" sz="1800" dirty="0" smtClean="0">
                <a:ea typeface="ＭＳ Ｐゴシック" charset="-128"/>
              </a:rPr>
              <a:t>Installed malware causes the system to</a:t>
            </a:r>
          </a:p>
          <a:p>
            <a:pPr marL="971550" lvl="1" indent="-571500">
              <a:buFont typeface="+mj-lt"/>
              <a:buAutoNum type="romanUcPeriod"/>
            </a:pPr>
            <a:r>
              <a:rPr lang="en-US" sz="1600" dirty="0" smtClean="0">
                <a:ea typeface="ＭＳ Ｐゴシック" charset="-128"/>
              </a:rPr>
              <a:t>Crash</a:t>
            </a:r>
          </a:p>
          <a:p>
            <a:pPr marL="971550" lvl="1" indent="-571500">
              <a:buFont typeface="+mj-lt"/>
              <a:buAutoNum type="romanUcPeriod"/>
            </a:pPr>
            <a:r>
              <a:rPr lang="en-US" sz="1600" dirty="0" smtClean="0">
                <a:ea typeface="ＭＳ Ｐゴシック" charset="-128"/>
              </a:rPr>
              <a:t>Steal personal Information's</a:t>
            </a:r>
          </a:p>
          <a:p>
            <a:pPr marL="971550" lvl="1" indent="-571500">
              <a:buFont typeface="+mj-lt"/>
              <a:buAutoNum type="romanUcPeriod"/>
            </a:pPr>
            <a:r>
              <a:rPr lang="en-US" sz="1600" dirty="0" smtClean="0">
                <a:ea typeface="ＭＳ Ｐゴシック" charset="-128"/>
              </a:rPr>
              <a:t>Join Botnet</a:t>
            </a:r>
          </a:p>
          <a:p>
            <a:pPr marL="971550" lvl="1" indent="-571500">
              <a:buNone/>
            </a:pPr>
            <a:endParaRPr lang="en-US" sz="1800" dirty="0" smtClean="0"/>
          </a:p>
          <a:p>
            <a:r>
              <a:rPr lang="en-US" sz="1800" b="1" dirty="0" smtClean="0"/>
              <a:t>Landing Pages:</a:t>
            </a:r>
          </a:p>
          <a:p>
            <a:pPr>
              <a:buNone/>
            </a:pPr>
            <a:r>
              <a:rPr lang="en-US" sz="1800" dirty="0" smtClean="0"/>
              <a:t>	The URLs that initiate drive-by downloads when users visit them</a:t>
            </a:r>
          </a:p>
          <a:p>
            <a:pPr>
              <a:buNone/>
            </a:pPr>
            <a:endParaRPr lang="en-US" sz="1800" dirty="0" smtClean="0"/>
          </a:p>
          <a:p>
            <a:r>
              <a:rPr lang="en-US" sz="1800" b="1" dirty="0" smtClean="0"/>
              <a:t>Distribution sites:</a:t>
            </a:r>
          </a:p>
          <a:p>
            <a:r>
              <a:rPr lang="en-US" sz="1800" dirty="0" smtClean="0"/>
              <a:t>In many cases, the malicious payload is not hosted on the landing site, but instead loaded via an IFRAME or a SCRIPT from a remote site</a:t>
            </a:r>
            <a:endParaRPr lang="en-US" sz="1800" b="1" dirty="0" smtClean="0"/>
          </a:p>
          <a:p>
            <a:r>
              <a:rPr lang="en-US" sz="1800" dirty="0" smtClean="0"/>
              <a:t>The Remote site that hosts malicious payloads ( malware)</a:t>
            </a:r>
            <a:endParaRPr lang="en-US" sz="18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a:t>
            </a:r>
            <a:r>
              <a:rPr lang="en-US" dirty="0" smtClean="0"/>
              <a:t> </a:t>
            </a:r>
            <a:endParaRPr lang="en-US" dirty="0"/>
          </a:p>
        </p:txBody>
      </p:sp>
      <p:sp>
        <p:nvSpPr>
          <p:cNvPr id="3" name="Content Placeholder 2"/>
          <p:cNvSpPr>
            <a:spLocks noGrp="1"/>
          </p:cNvSpPr>
          <p:nvPr>
            <p:ph idx="1"/>
          </p:nvPr>
        </p:nvSpPr>
        <p:spPr>
          <a:xfrm>
            <a:off x="457200" y="1066800"/>
            <a:ext cx="3124200" cy="5562599"/>
          </a:xfrm>
        </p:spPr>
        <p:txBody>
          <a:bodyPr>
            <a:noAutofit/>
          </a:bodyPr>
          <a:lstStyle/>
          <a:p>
            <a:pPr marL="514350" indent="-514350">
              <a:buFont typeface="+mj-lt"/>
              <a:buAutoNum type="arabicPeriod"/>
            </a:pPr>
            <a:r>
              <a:rPr lang="en-US" sz="1200" dirty="0" smtClean="0"/>
              <a:t>The attacker compromises a legitimate web server and inserts a script in a web application.</a:t>
            </a:r>
          </a:p>
          <a:p>
            <a:pPr marL="514350" indent="-514350">
              <a:buFont typeface="+mj-lt"/>
              <a:buAutoNum type="arabicPeriod"/>
            </a:pPr>
            <a:r>
              <a:rPr lang="en-US" sz="1200" dirty="0" smtClean="0"/>
              <a:t> The victim visits the web site that is compromised</a:t>
            </a:r>
          </a:p>
          <a:p>
            <a:pPr marL="514350" indent="-514350">
              <a:buFont typeface="+mj-lt"/>
              <a:buAutoNum type="arabicPeriod"/>
            </a:pPr>
            <a:r>
              <a:rPr lang="en-US" sz="1200" dirty="0" smtClean="0"/>
              <a:t> The web server sends along with the requested page the script the attacker         injected</a:t>
            </a:r>
          </a:p>
          <a:p>
            <a:pPr marL="514350" indent="-514350">
              <a:buFont typeface="+mj-lt"/>
              <a:buAutoNum type="arabicPeriod"/>
            </a:pPr>
            <a:r>
              <a:rPr lang="en-US" sz="1200" dirty="0" smtClean="0"/>
              <a:t>A redirection starts from one web server to the other that actually play the part of hop points.</a:t>
            </a:r>
          </a:p>
          <a:p>
            <a:pPr marL="514350" indent="-514350">
              <a:buFont typeface="+mj-lt"/>
              <a:buAutoNum type="arabicPeriod"/>
            </a:pPr>
            <a:r>
              <a:rPr lang="en-US" sz="1200" dirty="0" smtClean="0"/>
              <a:t> After following a number n of redirections the victim reaches the central exploit server.</a:t>
            </a:r>
          </a:p>
          <a:p>
            <a:pPr marL="514350" indent="-514350">
              <a:buFont typeface="+mj-lt"/>
              <a:buAutoNum type="arabicPeriod"/>
            </a:pPr>
            <a:r>
              <a:rPr lang="en-US" sz="1200" dirty="0" smtClean="0"/>
              <a:t>The server sends the exploit script.</a:t>
            </a:r>
          </a:p>
          <a:p>
            <a:pPr marL="514350" indent="-514350">
              <a:buFont typeface="+mj-lt"/>
              <a:buAutoNum type="arabicPeriod"/>
            </a:pPr>
            <a:r>
              <a:rPr lang="en-US" sz="1200" dirty="0" smtClean="0"/>
              <a:t>The attacker gains control over the victim’s system, after exploiting the   vulnerability that was targeted.</a:t>
            </a:r>
          </a:p>
          <a:p>
            <a:pPr marL="514350" indent="-514350">
              <a:buFont typeface="+mj-lt"/>
              <a:buAutoNum type="arabicPeriod"/>
            </a:pPr>
            <a:r>
              <a:rPr lang="en-US" sz="1200" dirty="0" smtClean="0"/>
              <a:t> The exploit instructs the browser to visit the malware distribution site. This is, actually, when the drive-by download starts.</a:t>
            </a:r>
          </a:p>
          <a:p>
            <a:pPr marL="514350" indent="-514350">
              <a:buFont typeface="+mj-lt"/>
              <a:buAutoNum type="arabicPeriod"/>
            </a:pPr>
            <a:r>
              <a:rPr lang="en-US" sz="1200" dirty="0" smtClean="0"/>
              <a:t> Malware executables are downloaded.</a:t>
            </a:r>
          </a:p>
          <a:p>
            <a:pPr marL="514350" indent="-514350">
              <a:buFont typeface="+mj-lt"/>
              <a:buAutoNum type="arabicPeriod"/>
            </a:pPr>
            <a:r>
              <a:rPr lang="en-US" sz="1200" dirty="0" smtClean="0"/>
              <a:t> The victim’s computer automatically installs and executes the malicious code</a:t>
            </a:r>
            <a:endParaRPr lang="en-US" sz="1200" dirty="0"/>
          </a:p>
        </p:txBody>
      </p:sp>
      <p:pic>
        <p:nvPicPr>
          <p:cNvPr id="5" name="Picture 3"/>
          <p:cNvPicPr>
            <a:picLocks noChangeAspect="1" noChangeArrowheads="1"/>
          </p:cNvPicPr>
          <p:nvPr/>
        </p:nvPicPr>
        <p:blipFill>
          <a:blip r:embed="rId2" cstate="print"/>
          <a:srcRect/>
          <a:stretch>
            <a:fillRect/>
          </a:stretch>
        </p:blipFill>
        <p:spPr bwMode="auto">
          <a:xfrm>
            <a:off x="3505200" y="1828799"/>
            <a:ext cx="5181600" cy="4104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Infrastructure and Methodology</a:t>
            </a:r>
            <a:endParaRPr lang="en-US" sz="4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2" y="1371600"/>
            <a:ext cx="6172199" cy="50735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Infrastructure and Methodology</a:t>
            </a:r>
            <a:endParaRPr lang="en-US" sz="4000" dirty="0"/>
          </a:p>
        </p:txBody>
      </p:sp>
      <p:sp>
        <p:nvSpPr>
          <p:cNvPr id="3" name="Content Placeholder 2"/>
          <p:cNvSpPr>
            <a:spLocks noGrp="1"/>
          </p:cNvSpPr>
          <p:nvPr>
            <p:ph idx="1"/>
          </p:nvPr>
        </p:nvSpPr>
        <p:spPr/>
        <p:txBody>
          <a:bodyPr>
            <a:normAutofit/>
          </a:bodyPr>
          <a:lstStyle/>
          <a:p>
            <a:pPr>
              <a:buNone/>
            </a:pPr>
            <a:r>
              <a:rPr lang="en-US" sz="2400" b="1" i="1" dirty="0" smtClean="0"/>
              <a:t>Pre-processing Phase:</a:t>
            </a:r>
          </a:p>
          <a:p>
            <a:r>
              <a:rPr lang="en-US" sz="2400" dirty="0" smtClean="0"/>
              <a:t>Mapreduce framework processes billions of pages in parallel and look for features like out of place” IFRAMEs, obfuscated JavaScript, or IFRAMEs and apply machine learning algorithm  to extract malicious WebPages.</a:t>
            </a:r>
          </a:p>
          <a:p>
            <a:r>
              <a:rPr lang="en-US" sz="2400" dirty="0" smtClean="0"/>
              <a:t>They </a:t>
            </a:r>
            <a:r>
              <a:rPr lang="en-US" sz="2400" dirty="0" smtClean="0"/>
              <a:t>also take into account the reports given by the users</a:t>
            </a:r>
          </a:p>
          <a:p>
            <a:pPr>
              <a:buNone/>
            </a:pPr>
            <a:endParaRPr lang="en-US" sz="2400"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Infrastructure and Methodology</a:t>
            </a:r>
            <a:endParaRPr lang="en-US" sz="4000" dirty="0"/>
          </a:p>
        </p:txBody>
      </p:sp>
      <p:sp>
        <p:nvSpPr>
          <p:cNvPr id="3" name="Content Placeholder 2"/>
          <p:cNvSpPr>
            <a:spLocks noGrp="1"/>
          </p:cNvSpPr>
          <p:nvPr>
            <p:ph idx="1"/>
          </p:nvPr>
        </p:nvSpPr>
        <p:spPr/>
        <p:txBody>
          <a:bodyPr>
            <a:normAutofit/>
          </a:bodyPr>
          <a:lstStyle/>
          <a:p>
            <a:pPr>
              <a:buNone/>
            </a:pPr>
            <a:r>
              <a:rPr lang="en-US" sz="2400" b="1" i="1" dirty="0" smtClean="0"/>
              <a:t>Verification phase:</a:t>
            </a:r>
          </a:p>
          <a:p>
            <a:r>
              <a:rPr lang="en-US" sz="2400" dirty="0" smtClean="0"/>
              <a:t>This phase aims to verify whether the extracted (Suspicious) URL from the pre-processing phase is malicious or not .</a:t>
            </a:r>
          </a:p>
          <a:p>
            <a:r>
              <a:rPr lang="en-US" sz="2400" dirty="0" smtClean="0"/>
              <a:t>These URL are retrieved once again and run on a virtual machines  for 2 minutes and the system behavior is monitored. </a:t>
            </a:r>
          </a:p>
          <a:p>
            <a:r>
              <a:rPr lang="en-US" sz="2400" dirty="0" smtClean="0"/>
              <a:t>The final set of malicious URLs are decided by combining the observations from the system’s state changes and anti-virus scanners results on the incoming HTTP responses</a:t>
            </a:r>
          </a:p>
          <a:p>
            <a:endParaRPr lang="en-US"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1867</Words>
  <Application>Microsoft Office PowerPoint</Application>
  <PresentationFormat>On-screen Show (4:3)</PresentationFormat>
  <Paragraphs>241</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All Your iFRAMEs Point to Us</vt:lpstr>
      <vt:lpstr> Outline </vt:lpstr>
      <vt:lpstr> Terminologies </vt:lpstr>
      <vt:lpstr> Terminologies </vt:lpstr>
      <vt:lpstr>Terminologies</vt:lpstr>
      <vt:lpstr>Example </vt:lpstr>
      <vt:lpstr>Infrastructure and Methodology</vt:lpstr>
      <vt:lpstr>Infrastructure and Methodology</vt:lpstr>
      <vt:lpstr>Infrastructure and Methodology</vt:lpstr>
      <vt:lpstr>Infrastructure and Methodology</vt:lpstr>
      <vt:lpstr>Infrastructure and Methodology</vt:lpstr>
      <vt:lpstr>Prevalence of Drive by Download</vt:lpstr>
      <vt:lpstr>Prevalence of Drive by Download</vt:lpstr>
      <vt:lpstr>Malware Injection </vt:lpstr>
      <vt:lpstr>Malware Injection </vt:lpstr>
      <vt:lpstr>Malware Injection </vt:lpstr>
      <vt:lpstr>Malware Injection </vt:lpstr>
      <vt:lpstr>Malware Injection </vt:lpstr>
      <vt:lpstr>Malware Injection </vt:lpstr>
      <vt:lpstr>Properties of the Malware Distribution Infrastructure</vt:lpstr>
      <vt:lpstr>Properties of the Malware Distribution Infrastructure</vt:lpstr>
      <vt:lpstr>Properties of the Malware Distribution Infrastructure</vt:lpstr>
      <vt:lpstr>Properties of the Malware Distribution Infrastructure</vt:lpstr>
      <vt:lpstr>Properties of the Malware Distribution Infrastructure</vt:lpstr>
      <vt:lpstr>Properties of the Malware Distribution Infrastructure</vt:lpstr>
      <vt:lpstr>Post Infection Impact</vt:lpstr>
      <vt:lpstr>Post Infection Impact</vt:lpstr>
      <vt:lpstr>Post Infection Impact</vt:lpstr>
      <vt:lpstr>Post Infection Impact</vt:lpstr>
      <vt:lpstr>Post Infection Impact</vt:lpstr>
      <vt:lpstr>Post Infection Impact</vt:lpstr>
      <vt:lpstr>Tools used for Malware Injection</vt:lpstr>
      <vt:lpstr>Real time Example</vt:lpstr>
      <vt:lpstr>Statistics</vt:lpstr>
      <vt:lpstr> Conclusion </vt:lpstr>
      <vt:lpstr>Drawbacks and comments</vt:lpstr>
      <vt:lpstr>Example</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Your iFRAMEs Point to Us</dc:title>
  <dc:creator>hsengiv86</dc:creator>
  <cp:lastModifiedBy>hsengiv86</cp:lastModifiedBy>
  <cp:revision>123</cp:revision>
  <dcterms:created xsi:type="dcterms:W3CDTF">2010-03-20T21:03:10Z</dcterms:created>
  <dcterms:modified xsi:type="dcterms:W3CDTF">2010-04-06T07:19:11Z</dcterms:modified>
</cp:coreProperties>
</file>